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9" r:id="rId2"/>
    <p:sldId id="261" r:id="rId3"/>
    <p:sldId id="260" r:id="rId4"/>
  </p:sldIdLst>
  <p:sldSz cx="12801600" cy="9601200" type="A3"/>
  <p:notesSz cx="7315200" cy="9601200"/>
  <p:defaultTextStyle>
    <a:defPPr>
      <a:defRPr lang="en-US"/>
    </a:defPPr>
    <a:lvl1pPr marL="0" algn="l" defTabSz="1280006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03" algn="l" defTabSz="1280006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006" algn="l" defTabSz="1280006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009" algn="l" defTabSz="1280006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013" algn="l" defTabSz="1280006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016" algn="l" defTabSz="1280006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019" algn="l" defTabSz="1280006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022" algn="l" defTabSz="1280006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025" algn="l" defTabSz="1280006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FF00"/>
    <a:srgbClr val="33CC33"/>
    <a:srgbClr val="9900CC"/>
    <a:srgbClr val="0000FF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3590" autoAdjust="0"/>
  </p:normalViewPr>
  <p:slideViewPr>
    <p:cSldViewPr>
      <p:cViewPr varScale="1">
        <p:scale>
          <a:sx n="45" d="100"/>
          <a:sy n="45" d="100"/>
        </p:scale>
        <p:origin x="636" y="48"/>
      </p:cViewPr>
      <p:guideLst>
        <p:guide orient="horz" pos="3024"/>
        <p:guide pos="4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672011E7-F136-42CE-93CA-1F0E70264F2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92E3585D-C6BD-46FD-9ECA-72A30DDCC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8000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0003" algn="l" defTabSz="128000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80006" algn="l" defTabSz="128000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20009" algn="l" defTabSz="128000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60013" algn="l" defTabSz="128000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00016" algn="l" defTabSz="128000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40019" algn="l" defTabSz="128000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80022" algn="l" defTabSz="128000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20025" algn="l" defTabSz="128000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3585D-C6BD-46FD-9ECA-72A30DDCC88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3585D-C6BD-46FD-9ECA-72A30DDCC88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3585D-C6BD-46FD-9ECA-72A30DDCC88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60120" y="2982597"/>
            <a:ext cx="10881360" cy="205803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0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0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0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0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11238" y="6169662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1011238" y="4069400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0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006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00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01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01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01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02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02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640080" y="2240282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507480" y="2240282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03" indent="0">
              <a:buNone/>
              <a:defRPr sz="2800" b="1"/>
            </a:lvl2pPr>
            <a:lvl3pPr marL="1280006" indent="0">
              <a:buNone/>
              <a:defRPr sz="2500" b="1"/>
            </a:lvl3pPr>
            <a:lvl4pPr marL="1920009" indent="0">
              <a:buNone/>
              <a:defRPr sz="2200" b="1"/>
            </a:lvl4pPr>
            <a:lvl5pPr marL="2560013" indent="0">
              <a:buNone/>
              <a:defRPr sz="2200" b="1"/>
            </a:lvl5pPr>
            <a:lvl6pPr marL="3200016" indent="0">
              <a:buNone/>
              <a:defRPr sz="2200" b="1"/>
            </a:lvl6pPr>
            <a:lvl7pPr marL="3840019" indent="0">
              <a:buNone/>
              <a:defRPr sz="2200" b="1"/>
            </a:lvl7pPr>
            <a:lvl8pPr marL="4480022" indent="0">
              <a:buNone/>
              <a:defRPr sz="2200" b="1"/>
            </a:lvl8pPr>
            <a:lvl9pPr marL="5120025" indent="0">
              <a:buNone/>
              <a:defRPr sz="22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6503037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03" indent="0">
              <a:buNone/>
              <a:defRPr sz="2800" b="1"/>
            </a:lvl2pPr>
            <a:lvl3pPr marL="1280006" indent="0">
              <a:buNone/>
              <a:defRPr sz="2500" b="1"/>
            </a:lvl3pPr>
            <a:lvl4pPr marL="1920009" indent="0">
              <a:buNone/>
              <a:defRPr sz="2200" b="1"/>
            </a:lvl4pPr>
            <a:lvl5pPr marL="2560013" indent="0">
              <a:buNone/>
              <a:defRPr sz="2200" b="1"/>
            </a:lvl5pPr>
            <a:lvl6pPr marL="3200016" indent="0">
              <a:buNone/>
              <a:defRPr sz="2200" b="1"/>
            </a:lvl6pPr>
            <a:lvl7pPr marL="3840019" indent="0">
              <a:buNone/>
              <a:defRPr sz="2200" b="1"/>
            </a:lvl7pPr>
            <a:lvl8pPr marL="4480022" indent="0">
              <a:buNone/>
              <a:defRPr sz="2200" b="1"/>
            </a:lvl8pPr>
            <a:lvl9pPr marL="5120025" indent="0">
              <a:buNone/>
              <a:defRPr sz="22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6503037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40082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05070" y="382272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40082" y="2009142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03" indent="0">
              <a:buNone/>
              <a:defRPr sz="1700"/>
            </a:lvl2pPr>
            <a:lvl3pPr marL="1280006" indent="0">
              <a:buNone/>
              <a:defRPr sz="1400"/>
            </a:lvl3pPr>
            <a:lvl4pPr marL="1920009" indent="0">
              <a:buNone/>
              <a:defRPr sz="1300"/>
            </a:lvl4pPr>
            <a:lvl5pPr marL="2560013" indent="0">
              <a:buNone/>
              <a:defRPr sz="1300"/>
            </a:lvl5pPr>
            <a:lvl6pPr marL="3200016" indent="0">
              <a:buNone/>
              <a:defRPr sz="1300"/>
            </a:lvl6pPr>
            <a:lvl7pPr marL="3840019" indent="0">
              <a:buNone/>
              <a:defRPr sz="1300"/>
            </a:lvl7pPr>
            <a:lvl8pPr marL="4480022" indent="0">
              <a:buNone/>
              <a:defRPr sz="1300"/>
            </a:lvl8pPr>
            <a:lvl9pPr marL="5120025" indent="0">
              <a:buNone/>
              <a:defRPr sz="13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03" indent="0">
              <a:buNone/>
              <a:defRPr sz="3900"/>
            </a:lvl2pPr>
            <a:lvl3pPr marL="1280006" indent="0">
              <a:buNone/>
              <a:defRPr sz="3400"/>
            </a:lvl3pPr>
            <a:lvl4pPr marL="1920009" indent="0">
              <a:buNone/>
              <a:defRPr sz="2800"/>
            </a:lvl4pPr>
            <a:lvl5pPr marL="2560013" indent="0">
              <a:buNone/>
              <a:defRPr sz="2800"/>
            </a:lvl5pPr>
            <a:lvl6pPr marL="3200016" indent="0">
              <a:buNone/>
              <a:defRPr sz="2800"/>
            </a:lvl6pPr>
            <a:lvl7pPr marL="3840019" indent="0">
              <a:buNone/>
              <a:defRPr sz="2800"/>
            </a:lvl7pPr>
            <a:lvl8pPr marL="4480022" indent="0">
              <a:buNone/>
              <a:defRPr sz="2800"/>
            </a:lvl8pPr>
            <a:lvl9pPr marL="5120025" indent="0">
              <a:buNone/>
              <a:defRPr sz="2800"/>
            </a:lvl9pPr>
          </a:lstStyle>
          <a:p>
            <a:endParaRPr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03" indent="0">
              <a:buNone/>
              <a:defRPr sz="1700"/>
            </a:lvl2pPr>
            <a:lvl3pPr marL="1280006" indent="0">
              <a:buNone/>
              <a:defRPr sz="1400"/>
            </a:lvl3pPr>
            <a:lvl4pPr marL="1920009" indent="0">
              <a:buNone/>
              <a:defRPr sz="1300"/>
            </a:lvl4pPr>
            <a:lvl5pPr marL="2560013" indent="0">
              <a:buNone/>
              <a:defRPr sz="1300"/>
            </a:lvl5pPr>
            <a:lvl6pPr marL="3200016" indent="0">
              <a:buNone/>
              <a:defRPr sz="1300"/>
            </a:lvl6pPr>
            <a:lvl7pPr marL="3840019" indent="0">
              <a:buNone/>
              <a:defRPr sz="1300"/>
            </a:lvl7pPr>
            <a:lvl8pPr marL="4480022" indent="0">
              <a:buNone/>
              <a:defRPr sz="1300"/>
            </a:lvl8pPr>
            <a:lvl9pPr marL="5120025" indent="0">
              <a:buNone/>
              <a:defRPr sz="13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9281160" y="384495"/>
            <a:ext cx="2880360" cy="819213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40080" y="384495"/>
            <a:ext cx="8427720" cy="819213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01" tIns="64001" rIns="128001" bIns="64001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40080" y="2240282"/>
            <a:ext cx="11521440" cy="6336348"/>
          </a:xfrm>
          <a:prstGeom prst="rect">
            <a:avLst/>
          </a:prstGeom>
        </p:spPr>
        <p:txBody>
          <a:bodyPr vert="horz" lIns="128001" tIns="64001" rIns="128001" bIns="64001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640080" y="8898892"/>
            <a:ext cx="2987040" cy="511175"/>
          </a:xfrm>
          <a:prstGeom prst="rect">
            <a:avLst/>
          </a:prstGeom>
        </p:spPr>
        <p:txBody>
          <a:bodyPr vert="horz" lIns="128001" tIns="64001" rIns="128001" bIns="64001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15015-DB06-4336-92E5-CAFD1EB381FF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373880" y="8898892"/>
            <a:ext cx="4053840" cy="511175"/>
          </a:xfrm>
          <a:prstGeom prst="rect">
            <a:avLst/>
          </a:prstGeom>
        </p:spPr>
        <p:txBody>
          <a:bodyPr vert="horz" lIns="128001" tIns="64001" rIns="128001" bIns="64001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9174480" y="8898892"/>
            <a:ext cx="2987040" cy="511175"/>
          </a:xfrm>
          <a:prstGeom prst="rect">
            <a:avLst/>
          </a:prstGeom>
        </p:spPr>
        <p:txBody>
          <a:bodyPr vert="horz" lIns="128001" tIns="64001" rIns="128001" bIns="64001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F32F0-2C5D-4FF5-ABD8-787B407BFE3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006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03" indent="-480003" algn="l" defTabSz="1280006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005" indent="-400002" algn="l" defTabSz="1280006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008" indent="-320002" algn="l" defTabSz="1280006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011" indent="-320002" algn="l" defTabSz="1280006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014" indent="-320002" algn="l" defTabSz="1280006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017" indent="-320002" algn="l" defTabSz="128000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020" indent="-320002" algn="l" defTabSz="128000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025" indent="-320002" algn="l" defTabSz="128000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028" indent="-320002" algn="l" defTabSz="128000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0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03" algn="l" defTabSz="12800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006" algn="l" defTabSz="12800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009" algn="l" defTabSz="12800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013" algn="l" defTabSz="12800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016" algn="l" defTabSz="12800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019" algn="l" defTabSz="12800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022" algn="l" defTabSz="12800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025" algn="l" defTabSz="128000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ABDA425-F694-488C-80EB-2979985FCCA2}"/>
              </a:ext>
            </a:extLst>
          </p:cNvPr>
          <p:cNvSpPr/>
          <p:nvPr/>
        </p:nvSpPr>
        <p:spPr>
          <a:xfrm>
            <a:off x="1" y="0"/>
            <a:ext cx="12801599" cy="912168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001" tIns="64001" rIns="128001" bIns="64001" rtlCol="0" anchor="ctr"/>
          <a:lstStyle/>
          <a:p>
            <a:pPr algn="ctr"/>
            <a:r>
              <a:rPr lang="th-TH" sz="4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โครงการเพิ่มผลิตภาพแรงงาน สู่ </a:t>
            </a:r>
            <a:r>
              <a:rPr lang="en-GB" sz="4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SME 4.0 </a:t>
            </a:r>
            <a:r>
              <a:rPr lang="th-TH" sz="4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 ประจำปีงบประมาณ พ.ศ. </a:t>
            </a:r>
            <a:r>
              <a:rPr lang="en-US" sz="4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256</a:t>
            </a:r>
            <a:r>
              <a:rPr lang="th-TH" sz="4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5</a:t>
            </a:r>
            <a:endParaRPr lang="th-TH" sz="4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</a:endParaRPr>
          </a:p>
        </p:txBody>
      </p:sp>
      <p:sp>
        <p:nvSpPr>
          <p:cNvPr id="64" name="Rounded Rectangle 11">
            <a:extLst>
              <a:ext uri="{FF2B5EF4-FFF2-40B4-BE49-F238E27FC236}">
                <a16:creationId xmlns:a16="http://schemas.microsoft.com/office/drawing/2014/main" id="{A47DF0A9-0002-4868-98CA-9A7A26B413C0}"/>
              </a:ext>
            </a:extLst>
          </p:cNvPr>
          <p:cNvSpPr/>
          <p:nvPr/>
        </p:nvSpPr>
        <p:spPr>
          <a:xfrm>
            <a:off x="900074" y="1871642"/>
            <a:ext cx="10810320" cy="785818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128001" tIns="64001" rIns="128001" bIns="64001" rtlCol="0" anchor="ctr"/>
          <a:lstStyle/>
          <a:p>
            <a:pPr algn="ctr"/>
            <a:r>
              <a:rPr lang="th-TH" sz="3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+mj-cs"/>
              </a:rPr>
              <a:t>จำนวน </a:t>
            </a:r>
            <a:r>
              <a:rPr lang="th-TH" sz="3600" b="1" dirty="0" smtClean="0">
                <a:solidFill>
                  <a:srgbClr val="FF0000"/>
                </a:solidFill>
                <a:latin typeface="Angsana New" pitchFamily="18" charset="-34"/>
                <a:cs typeface="+mj-cs"/>
              </a:rPr>
              <a:t>114</a:t>
            </a:r>
            <a:r>
              <a:rPr lang="th-TH" sz="3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+mj-cs"/>
              </a:rPr>
              <a:t> แห่ง และพัฒนาศักยภาพแรงงาน จำนวน </a:t>
            </a:r>
            <a:r>
              <a:rPr lang="th-TH" sz="36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7,980</a:t>
            </a:r>
            <a:r>
              <a:rPr lang="th-TH" sz="3600" b="1" dirty="0" smtClean="0">
                <a:solidFill>
                  <a:srgbClr val="0000FF"/>
                </a:solidFill>
                <a:latin typeface="Angsana New" panose="02020603050405020304" pitchFamily="18" charset="-34"/>
                <a:cs typeface="+mj-cs"/>
              </a:rPr>
              <a:t> คน </a:t>
            </a:r>
            <a:endParaRPr lang="th-TH" sz="3600" b="1" dirty="0">
              <a:solidFill>
                <a:srgbClr val="FF0000"/>
              </a:solidFill>
              <a:latin typeface="Angsana New" panose="02020603050405020304" pitchFamily="18" charset="-34"/>
              <a:cs typeface="+mj-cs"/>
            </a:endParaRPr>
          </a:p>
        </p:txBody>
      </p:sp>
      <p:grpSp>
        <p:nvGrpSpPr>
          <p:cNvPr id="45" name="กลุ่ม 44"/>
          <p:cNvGrpSpPr/>
          <p:nvPr/>
        </p:nvGrpSpPr>
        <p:grpSpPr>
          <a:xfrm>
            <a:off x="424136" y="2817624"/>
            <a:ext cx="11817224" cy="6912198"/>
            <a:chOff x="424136" y="2817624"/>
            <a:chExt cx="11817224" cy="6912198"/>
          </a:xfrm>
        </p:grpSpPr>
        <p:cxnSp>
          <p:nvCxnSpPr>
            <p:cNvPr id="63" name="ตัวเชื่อมต่อตรง 62"/>
            <p:cNvCxnSpPr/>
            <p:nvPr/>
          </p:nvCxnSpPr>
          <p:spPr>
            <a:xfrm>
              <a:off x="1782598" y="3693690"/>
              <a:ext cx="9690" cy="185966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0" name="ตัวเชื่อมต่อตรง 89"/>
            <p:cNvCxnSpPr/>
            <p:nvPr/>
          </p:nvCxnSpPr>
          <p:spPr>
            <a:xfrm flipH="1">
              <a:off x="4888632" y="3897174"/>
              <a:ext cx="6" cy="1584176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ตัวเชื่อมต่อตรง 69"/>
            <p:cNvCxnSpPr/>
            <p:nvPr/>
          </p:nvCxnSpPr>
          <p:spPr>
            <a:xfrm flipV="1">
              <a:off x="7912968" y="4545246"/>
              <a:ext cx="2952328" cy="72009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ตัวเชื่อมต่อตรง 79"/>
            <p:cNvCxnSpPr/>
            <p:nvPr/>
          </p:nvCxnSpPr>
          <p:spPr>
            <a:xfrm rot="5400000">
              <a:off x="10329513" y="5081029"/>
              <a:ext cx="1071571" cy="5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9" name="ตัวเชื่อมต่อตรง 78"/>
            <p:cNvCxnSpPr/>
            <p:nvPr/>
          </p:nvCxnSpPr>
          <p:spPr>
            <a:xfrm rot="5400000">
              <a:off x="7377185" y="5153037"/>
              <a:ext cx="1071571" cy="5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8" name="สี่เหลี่ยมมุมมน 27"/>
            <p:cNvSpPr/>
            <p:nvPr/>
          </p:nvSpPr>
          <p:spPr>
            <a:xfrm>
              <a:off x="568152" y="5336764"/>
              <a:ext cx="2744217" cy="4000528"/>
            </a:xfrm>
            <a:prstGeom prst="roundRect">
              <a:avLst>
                <a:gd name="adj" fmla="val 16059"/>
              </a:avLst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สี่เหลี่ยมมุมมน 28"/>
            <p:cNvSpPr/>
            <p:nvPr/>
          </p:nvSpPr>
          <p:spPr>
            <a:xfrm>
              <a:off x="782466" y="5479641"/>
              <a:ext cx="2352186" cy="357189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ounded Rectangle 11">
              <a:extLst>
                <a:ext uri="{FF2B5EF4-FFF2-40B4-BE49-F238E27FC236}">
                  <a16:creationId xmlns:a16="http://schemas.microsoft.com/office/drawing/2014/main" id="{DEAAA237-24E5-43B9-B9E2-069EB2FC5780}"/>
                </a:ext>
              </a:extLst>
            </p:cNvPr>
            <p:cNvSpPr/>
            <p:nvPr/>
          </p:nvSpPr>
          <p:spPr>
            <a:xfrm>
              <a:off x="639590" y="5551078"/>
              <a:ext cx="2736305" cy="4032449"/>
            </a:xfrm>
            <a:prstGeom prst="roundRect">
              <a:avLst/>
            </a:prstGeom>
            <a:noFill/>
            <a:ln w="63500" cmpd="dbl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016" tIns="64008" rIns="128016" bIns="64008" rtlCol="0" anchor="ctr"/>
            <a:lstStyle/>
            <a:p>
              <a:pPr algn="ctr"/>
              <a:r>
                <a:rPr lang="th-TH" sz="2800" b="1" u="sng" dirty="0">
                  <a:solidFill>
                    <a:schemeClr val="tx1"/>
                  </a:solidFill>
                  <a:latin typeface="Angsana New" panose="02020603050405020304" pitchFamily="18" charset="-34"/>
                </a:rPr>
                <a:t>กิจกรรมที่ 1 </a:t>
              </a:r>
              <a:endParaRPr lang="en-US" sz="2800" b="1" u="sng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ฝึกอบรม</a:t>
              </a:r>
              <a:r>
                <a:rPr lang="th-TH" sz="2000" b="1" dirty="0">
                  <a:solidFill>
                    <a:schemeClr val="tx1"/>
                  </a:solidFill>
                  <a:latin typeface="Angsana New" panose="02020603050405020304" pitchFamily="18" charset="-34"/>
                </a:rPr>
                <a:t>ทักษะการ</a:t>
              </a:r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เป็น</a:t>
              </a:r>
            </a:p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ผู้</a:t>
              </a:r>
              <a:r>
                <a:rPr lang="th-TH" sz="2000" b="1" dirty="0">
                  <a:solidFill>
                    <a:schemeClr val="tx1"/>
                  </a:solidFill>
                  <a:latin typeface="Angsana New" panose="02020603050405020304" pitchFamily="18" charset="-34"/>
                </a:rPr>
                <a:t>ประกอบกิจการ </a:t>
              </a:r>
              <a:endPara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6 ชั่วโมง</a:t>
              </a:r>
            </a:p>
            <a:p>
              <a:pPr algn="ctr"/>
              <a:endParaRPr lang="th-TH" sz="2000" b="1" dirty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(114 รุ่น รุ่นละ 30 คน)</a:t>
              </a:r>
              <a:r>
                <a:rPr lang="en-US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 </a:t>
              </a:r>
              <a:endPara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400" b="1" dirty="0" smtClean="0">
                  <a:solidFill>
                    <a:srgbClr val="0000FF"/>
                  </a:solidFill>
                  <a:latin typeface="Angsana New" panose="02020603050405020304" pitchFamily="18" charset="-34"/>
                </a:rPr>
                <a:t>เป้าหมาย  </a:t>
              </a:r>
              <a:r>
                <a:rPr lang="th-TH" sz="24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3,420</a:t>
              </a:r>
              <a:r>
                <a:rPr lang="th-TH" sz="2400" b="1" dirty="0" smtClean="0">
                  <a:solidFill>
                    <a:srgbClr val="0000FF"/>
                  </a:solidFill>
                  <a:latin typeface="Angsana New" panose="02020603050405020304" pitchFamily="18" charset="-34"/>
                </a:rPr>
                <a:t> คน</a:t>
              </a:r>
              <a:endParaRPr lang="en-US" sz="2400" b="1" dirty="0" smtClean="0">
                <a:solidFill>
                  <a:srgbClr val="0000FF"/>
                </a:solidFill>
                <a:latin typeface="Angsana New" panose="02020603050405020304" pitchFamily="18" charset="-34"/>
              </a:endParaRPr>
            </a:p>
            <a:p>
              <a:pPr algn="ctr"/>
              <a:endParaRPr lang="en-US" sz="2000" b="1" dirty="0" smtClean="0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endParaRPr>
            </a:p>
            <a:p>
              <a:pPr algn="ctr"/>
              <a:endParaRPr lang="th-TH" sz="2000" b="1" dirty="0">
                <a:solidFill>
                  <a:srgbClr val="0000FF"/>
                </a:solidFill>
                <a:latin typeface="Angsana New" panose="02020603050405020304" pitchFamily="18" charset="-34"/>
              </a:endParaRPr>
            </a:p>
          </p:txBody>
        </p:sp>
        <p:sp>
          <p:nvSpPr>
            <p:cNvPr id="40" name="สี่เหลี่ยมมุมมน 39"/>
            <p:cNvSpPr/>
            <p:nvPr/>
          </p:nvSpPr>
          <p:spPr>
            <a:xfrm>
              <a:off x="3591918" y="5317954"/>
              <a:ext cx="2744216" cy="4019338"/>
            </a:xfrm>
            <a:prstGeom prst="roundRect">
              <a:avLst>
                <a:gd name="adj" fmla="val 16059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สี่เหลี่ยมมุมมน 41"/>
            <p:cNvSpPr/>
            <p:nvPr/>
          </p:nvSpPr>
          <p:spPr>
            <a:xfrm>
              <a:off x="3806232" y="5532268"/>
              <a:ext cx="2352185" cy="359071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ounded Rectangle 11">
              <a:extLst>
                <a:ext uri="{FF2B5EF4-FFF2-40B4-BE49-F238E27FC236}">
                  <a16:creationId xmlns:a16="http://schemas.microsoft.com/office/drawing/2014/main" id="{DEAAA237-24E5-43B9-B9E2-069EB2FC5780}"/>
                </a:ext>
              </a:extLst>
            </p:cNvPr>
            <p:cNvSpPr/>
            <p:nvPr/>
          </p:nvSpPr>
          <p:spPr>
            <a:xfrm>
              <a:off x="3520480" y="5532268"/>
              <a:ext cx="2808313" cy="3876462"/>
            </a:xfrm>
            <a:prstGeom prst="roundRect">
              <a:avLst/>
            </a:prstGeom>
            <a:noFill/>
            <a:ln w="63500" cmpd="dbl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016" tIns="64008" rIns="128016" bIns="64008" rtlCol="0" anchor="ctr"/>
            <a:lstStyle/>
            <a:p>
              <a:pPr algn="ctr"/>
              <a:r>
                <a:rPr lang="th-TH" sz="2800" b="1" u="sng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กิจกรรมที่ 2 </a:t>
              </a:r>
              <a:endParaRPr lang="en-US" sz="2800" b="1" u="sng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ให้คำปรึกษาเพิ่มผลิตภาพแรงงาน </a:t>
              </a:r>
              <a:r>
                <a:rPr lang="en-GB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SME/</a:t>
              </a:r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กลุ่มวิสาหกิจชุมชน/กลุ่ม </a:t>
              </a:r>
              <a:r>
                <a:rPr lang="en-GB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OTOP/</a:t>
              </a:r>
              <a:endPara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กลุ่มสหกรณ์ </a:t>
              </a:r>
            </a:p>
            <a:p>
              <a:pPr algn="ctr"/>
              <a:endPara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 (เข้าให้คำปรึกษา 8 ครั้ง/แห่ง)</a:t>
              </a:r>
            </a:p>
            <a:p>
              <a:pPr algn="ctr"/>
              <a:r>
                <a:rPr lang="th-TH" sz="2400" b="1" dirty="0" smtClean="0">
                  <a:solidFill>
                    <a:srgbClr val="0000FF"/>
                  </a:solidFill>
                  <a:latin typeface="Angsana New" panose="02020603050405020304" pitchFamily="18" charset="-34"/>
                </a:rPr>
                <a:t>เป้าหมาย </a:t>
              </a:r>
              <a:r>
                <a:rPr lang="th-TH" sz="24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114</a:t>
              </a:r>
              <a:r>
                <a:rPr lang="th-TH" sz="2400" b="1" dirty="0" smtClean="0">
                  <a:solidFill>
                    <a:srgbClr val="0000FF"/>
                  </a:solidFill>
                  <a:latin typeface="Angsana New" panose="02020603050405020304" pitchFamily="18" charset="-34"/>
                </a:rPr>
                <a:t> แห่ง</a:t>
              </a:r>
            </a:p>
            <a:p>
              <a:pPr algn="ctr"/>
              <a:endParaRPr lang="th-TH" sz="2400" b="1" dirty="0" smtClean="0">
                <a:solidFill>
                  <a:srgbClr val="0000FF"/>
                </a:solidFill>
                <a:latin typeface="Angsana New" panose="02020603050405020304" pitchFamily="18" charset="-34"/>
              </a:endParaRPr>
            </a:p>
            <a:p>
              <a:pPr algn="ctr"/>
              <a:endParaRPr lang="th-TH" sz="2000" b="1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</p:txBody>
        </p:sp>
        <p:sp>
          <p:nvSpPr>
            <p:cNvPr id="48" name="สี่เหลี่ยมมุมมน 47"/>
            <p:cNvSpPr/>
            <p:nvPr/>
          </p:nvSpPr>
          <p:spPr>
            <a:xfrm>
              <a:off x="6616824" y="5300666"/>
              <a:ext cx="2744216" cy="4108064"/>
            </a:xfrm>
            <a:prstGeom prst="roundRect">
              <a:avLst>
                <a:gd name="adj" fmla="val 16059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สี่เหลี่ยมมุมมน 49"/>
            <p:cNvSpPr/>
            <p:nvPr/>
          </p:nvSpPr>
          <p:spPr>
            <a:xfrm>
              <a:off x="6831138" y="5551077"/>
              <a:ext cx="2352185" cy="3643339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ounded Rectangle 11">
              <a:extLst>
                <a:ext uri="{FF2B5EF4-FFF2-40B4-BE49-F238E27FC236}">
                  <a16:creationId xmlns:a16="http://schemas.microsoft.com/office/drawing/2014/main" id="{DEAAA237-24E5-43B9-B9E2-069EB2FC5780}"/>
                </a:ext>
              </a:extLst>
            </p:cNvPr>
            <p:cNvSpPr/>
            <p:nvPr/>
          </p:nvSpPr>
          <p:spPr>
            <a:xfrm>
              <a:off x="6688261" y="5300666"/>
              <a:ext cx="2664295" cy="4429156"/>
            </a:xfrm>
            <a:prstGeom prst="roundRect">
              <a:avLst/>
            </a:prstGeom>
            <a:noFill/>
            <a:ln w="63500" cmpd="dbl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016" tIns="64008" rIns="128016" bIns="64008" rtlCol="0" anchor="ctr"/>
            <a:lstStyle/>
            <a:p>
              <a:pPr algn="ctr"/>
              <a:r>
                <a:rPr lang="th-TH" sz="2800" b="1" u="sng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กิจกรรมที่ 3.1</a:t>
              </a:r>
              <a:endParaRPr lang="en-US" sz="2800" b="1" u="sng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 พัฒนาศักยภาพแรงงาน</a:t>
              </a:r>
              <a:b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</a:br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เพื่อเพิ่มผลิตภาพแรงงาน</a:t>
              </a:r>
            </a:p>
            <a:p>
              <a:pPr algn="ctr"/>
              <a:endParaRPr lang="th-TH" sz="12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endParaRPr>
            </a:p>
            <a:p>
              <a:pPr algn="ctr"/>
              <a:r>
                <a:rPr lang="th-TH" sz="2000" b="1" dirty="0" smtClean="0">
                  <a:solidFill>
                    <a:srgbClr val="C00000"/>
                  </a:solidFill>
                  <a:latin typeface="Cordia New" pitchFamily="34" charset="-34"/>
                  <a:cs typeface="Cordia New" pitchFamily="34" charset="-34"/>
                </a:rPr>
                <a:t>ฝึกอบรมหลักสูตร เทคนิคการเพิ่มผลิตภาพแรงงาน </a:t>
              </a:r>
            </a:p>
            <a:p>
              <a:pPr algn="ctr"/>
              <a:r>
                <a:rPr lang="th-TH" sz="2000" b="1" dirty="0" smtClean="0">
                  <a:solidFill>
                    <a:srgbClr val="C00000"/>
                  </a:solidFill>
                  <a:latin typeface="Cordia New" pitchFamily="34" charset="-34"/>
                  <a:cs typeface="Cordia New" pitchFamily="34" charset="-34"/>
                </a:rPr>
                <a:t>ระยะเวลา 36 ชั่วโมง (ทฤษฎี 24 ชั่วโมง /ปฏิบัติ 12 ชั่วโมง)</a:t>
              </a:r>
              <a:endParaRPr lang="en-US" sz="20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endParaRPr>
            </a:p>
            <a:p>
              <a:pPr algn="ctr"/>
              <a:r>
                <a:rPr lang="th-TH" sz="24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114 รุ่น รุ่นละ 20 คน</a:t>
              </a:r>
            </a:p>
            <a:p>
              <a:pPr algn="ctr"/>
              <a:r>
                <a:rPr lang="th-TH" sz="2400" b="1" dirty="0" smtClean="0">
                  <a:solidFill>
                    <a:srgbClr val="0000FF"/>
                  </a:solidFill>
                  <a:latin typeface="Cordia New" pitchFamily="34" charset="-34"/>
                  <a:cs typeface="Cordia New" pitchFamily="34" charset="-34"/>
                </a:rPr>
                <a:t>เป้าหมาย  </a:t>
              </a:r>
              <a:r>
                <a:rPr lang="th-TH" sz="2400" b="1" dirty="0" smtClean="0">
                  <a:solidFill>
                    <a:schemeClr val="tx1"/>
                  </a:solidFill>
                  <a:latin typeface="Cordia New" pitchFamily="34" charset="-34"/>
                  <a:cs typeface="Cordia New" pitchFamily="34" charset="-34"/>
                </a:rPr>
                <a:t>2,280</a:t>
              </a:r>
              <a:r>
                <a:rPr lang="th-TH" sz="2400" b="1" dirty="0" smtClean="0">
                  <a:solidFill>
                    <a:srgbClr val="0000FF"/>
                  </a:solidFill>
                  <a:latin typeface="Cordia New" pitchFamily="34" charset="-34"/>
                  <a:cs typeface="Cordia New" pitchFamily="34" charset="-34"/>
                </a:rPr>
                <a:t> คน</a:t>
              </a:r>
            </a:p>
            <a:p>
              <a:pPr algn="ctr"/>
              <a:endParaRPr lang="th-TH" sz="2000" b="1" dirty="0">
                <a:solidFill>
                  <a:srgbClr val="0000FF"/>
                </a:solidFill>
                <a:latin typeface="Angsana New" panose="02020603050405020304" pitchFamily="18" charset="-34"/>
              </a:endParaRPr>
            </a:p>
          </p:txBody>
        </p:sp>
        <p:sp>
          <p:nvSpPr>
            <p:cNvPr id="60" name="สี่เหลี่ยมผืนผ้า 59"/>
            <p:cNvSpPr/>
            <p:nvPr/>
          </p:nvSpPr>
          <p:spPr>
            <a:xfrm>
              <a:off x="424136" y="3393118"/>
              <a:ext cx="11737304" cy="243384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วงรี 60"/>
            <p:cNvSpPr/>
            <p:nvPr/>
          </p:nvSpPr>
          <p:spPr>
            <a:xfrm>
              <a:off x="1170902" y="2934094"/>
              <a:ext cx="1224136" cy="117428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1" name="วงรี 90"/>
            <p:cNvSpPr/>
            <p:nvPr/>
          </p:nvSpPr>
          <p:spPr>
            <a:xfrm>
              <a:off x="4312568" y="2961070"/>
              <a:ext cx="1224136" cy="117428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3" name="ตัวเชื่อมต่อตรง 92"/>
            <p:cNvCxnSpPr/>
            <p:nvPr/>
          </p:nvCxnSpPr>
          <p:spPr>
            <a:xfrm>
              <a:off x="9325198" y="3388558"/>
              <a:ext cx="4560" cy="1228696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94" name="วงรี 93"/>
            <p:cNvSpPr/>
            <p:nvPr/>
          </p:nvSpPr>
          <p:spPr>
            <a:xfrm>
              <a:off x="8777064" y="2817624"/>
              <a:ext cx="1224136" cy="117428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72" name="Picture 2" descr="ส่วนบริหารงานบุคคล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0800000" flipV="1">
              <a:off x="4522323" y="3031938"/>
              <a:ext cx="936104" cy="936104"/>
            </a:xfrm>
            <a:prstGeom prst="rect">
              <a:avLst/>
            </a:prstGeom>
            <a:noFill/>
          </p:spPr>
        </p:pic>
        <p:pic>
          <p:nvPicPr>
            <p:cNvPr id="52" name="รูปภาพ 51" descr="Untitled-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13778" y="3076970"/>
              <a:ext cx="940407" cy="792088"/>
            </a:xfrm>
            <a:prstGeom prst="rect">
              <a:avLst/>
            </a:prstGeom>
          </p:spPr>
        </p:pic>
        <p:pic>
          <p:nvPicPr>
            <p:cNvPr id="55" name="รูปภาพ 54" descr="Untitled-4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137104" y="2889062"/>
              <a:ext cx="648072" cy="958733"/>
            </a:xfrm>
            <a:prstGeom prst="rect">
              <a:avLst/>
            </a:prstGeom>
          </p:spPr>
        </p:pic>
        <p:sp>
          <p:nvSpPr>
            <p:cNvPr id="54" name="วงรี 53"/>
            <p:cNvSpPr/>
            <p:nvPr/>
          </p:nvSpPr>
          <p:spPr>
            <a:xfrm>
              <a:off x="8960086" y="4209089"/>
              <a:ext cx="784062" cy="759537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  <p:sp>
          <p:nvSpPr>
            <p:cNvPr id="56" name="วงรี 55"/>
            <p:cNvSpPr/>
            <p:nvPr/>
          </p:nvSpPr>
          <p:spPr>
            <a:xfrm>
              <a:off x="9165937" y="4404058"/>
              <a:ext cx="360000" cy="360000"/>
            </a:xfrm>
            <a:prstGeom prst="ellipse">
              <a:avLst/>
            </a:prstGeom>
            <a:solidFill>
              <a:srgbClr val="92D05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  <p:sp>
          <p:nvSpPr>
            <p:cNvPr id="57" name="สี่เหลี่ยมมุมมน 56"/>
            <p:cNvSpPr/>
            <p:nvPr/>
          </p:nvSpPr>
          <p:spPr>
            <a:xfrm>
              <a:off x="9497144" y="5300666"/>
              <a:ext cx="2744216" cy="4108064"/>
            </a:xfrm>
            <a:prstGeom prst="roundRect">
              <a:avLst>
                <a:gd name="adj" fmla="val 16059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สี่เหลี่ยมมุมมน 58"/>
            <p:cNvSpPr/>
            <p:nvPr/>
          </p:nvSpPr>
          <p:spPr>
            <a:xfrm>
              <a:off x="9711458" y="5551077"/>
              <a:ext cx="2352185" cy="3571901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Rounded Rectangle 11">
              <a:extLst>
                <a:ext uri="{FF2B5EF4-FFF2-40B4-BE49-F238E27FC236}">
                  <a16:creationId xmlns:a16="http://schemas.microsoft.com/office/drawing/2014/main" id="{DEAAA237-24E5-43B9-B9E2-069EB2FC5780}"/>
                </a:ext>
              </a:extLst>
            </p:cNvPr>
            <p:cNvSpPr/>
            <p:nvPr/>
          </p:nvSpPr>
          <p:spPr>
            <a:xfrm>
              <a:off x="9568581" y="5300666"/>
              <a:ext cx="2664295" cy="4429156"/>
            </a:xfrm>
            <a:prstGeom prst="roundRect">
              <a:avLst/>
            </a:prstGeom>
            <a:noFill/>
            <a:ln w="63500" cmpd="dbl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8016" tIns="64008" rIns="128016" bIns="64008" rtlCol="0" anchor="ctr"/>
            <a:lstStyle/>
            <a:p>
              <a:pPr algn="ctr"/>
              <a:r>
                <a:rPr lang="th-TH" sz="2800" b="1" u="sng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กิจกรรมที่ 3.2</a:t>
              </a:r>
              <a:endParaRPr lang="en-US" sz="2800" b="1" u="sng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 </a:t>
              </a:r>
              <a:r>
                <a:rPr lang="th-TH" sz="20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พัฒนาศักยภาพแรงงาน</a:t>
              </a:r>
              <a:br>
                <a:rPr lang="th-TH" sz="20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</a:br>
              <a:r>
                <a:rPr lang="th-TH" sz="20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เพื่อเพิ่มผลิตภาพแรงงาน</a:t>
              </a:r>
            </a:p>
            <a:p>
              <a:pPr algn="ctr"/>
              <a:endParaRPr lang="th-TH" sz="12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endParaRPr>
            </a:p>
            <a:p>
              <a:pPr algn="ctr"/>
              <a:r>
                <a:rPr lang="th-TH" sz="2000" b="1" dirty="0" smtClean="0">
                  <a:solidFill>
                    <a:srgbClr val="C00000"/>
                  </a:solidFill>
                  <a:latin typeface="Cordia New" pitchFamily="34" charset="-34"/>
                  <a:cs typeface="Cordia New" pitchFamily="34" charset="-34"/>
                </a:rPr>
                <a:t>ฝึกอบรมขยายผล</a:t>
              </a:r>
            </a:p>
            <a:p>
              <a:pPr algn="ctr"/>
              <a:r>
                <a:rPr lang="th-TH" sz="2000" b="1" dirty="0" smtClean="0">
                  <a:solidFill>
                    <a:srgbClr val="C00000"/>
                  </a:solidFill>
                  <a:latin typeface="Cordia New" pitchFamily="34" charset="-34"/>
                  <a:cs typeface="Cordia New" pitchFamily="34" charset="-34"/>
                </a:rPr>
                <a:t>ทักษะเฉพาะด้าน </a:t>
              </a:r>
            </a:p>
            <a:p>
              <a:pPr algn="ctr"/>
              <a:r>
                <a:rPr lang="th-TH" sz="2000" b="1" dirty="0" smtClean="0">
                  <a:solidFill>
                    <a:srgbClr val="C00000"/>
                  </a:solidFill>
                  <a:latin typeface="Cordia New" pitchFamily="34" charset="-34"/>
                  <a:cs typeface="Cordia New" pitchFamily="34" charset="-34"/>
                </a:rPr>
                <a:t>ระยะเวลา 12 ชั่วโมง </a:t>
              </a:r>
            </a:p>
            <a:p>
              <a:pPr algn="ctr"/>
              <a:r>
                <a:rPr lang="th-TH" sz="2000" b="1" dirty="0" smtClean="0">
                  <a:solidFill>
                    <a:srgbClr val="C00000"/>
                  </a:solidFill>
                  <a:latin typeface="Cordia New" pitchFamily="34" charset="-34"/>
                  <a:cs typeface="Cordia New" pitchFamily="34" charset="-34"/>
                </a:rPr>
                <a:t>(ทฤษฎี 12 ชั่วโมง) </a:t>
              </a:r>
              <a:endParaRPr lang="en-US" sz="20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endParaRPr>
            </a:p>
            <a:p>
              <a:pPr algn="ctr"/>
              <a:r>
                <a:rPr lang="th-TH" sz="24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114 รุ่น รุ่นละ 20 คน</a:t>
              </a:r>
              <a:r>
                <a:rPr lang="en-US" sz="2400" b="1" dirty="0" smtClean="0">
                  <a:solidFill>
                    <a:schemeClr val="tx1"/>
                  </a:solidFill>
                  <a:latin typeface="Angsana New" panose="02020603050405020304" pitchFamily="18" charset="-34"/>
                </a:rPr>
                <a:t> </a:t>
              </a:r>
              <a:endParaRPr lang="th-TH" sz="2400" b="1" dirty="0" smtClean="0">
                <a:solidFill>
                  <a:schemeClr val="tx1"/>
                </a:solidFill>
                <a:latin typeface="Angsana New" panose="02020603050405020304" pitchFamily="18" charset="-34"/>
              </a:endParaRPr>
            </a:p>
            <a:p>
              <a:pPr algn="ctr"/>
              <a:r>
                <a:rPr lang="th-TH" sz="2400" b="1" dirty="0" smtClean="0">
                  <a:solidFill>
                    <a:srgbClr val="0000FF"/>
                  </a:solidFill>
                  <a:latin typeface="Cordia New" pitchFamily="34" charset="-34"/>
                  <a:cs typeface="Cordia New" pitchFamily="34" charset="-34"/>
                </a:rPr>
                <a:t>เป้าหมาย  </a:t>
              </a:r>
              <a:r>
                <a:rPr lang="th-TH" sz="2400" b="1" dirty="0" smtClean="0">
                  <a:solidFill>
                    <a:schemeClr val="tx1"/>
                  </a:solidFill>
                  <a:latin typeface="Cordia New" pitchFamily="34" charset="-34"/>
                  <a:cs typeface="Cordia New" pitchFamily="34" charset="-34"/>
                </a:rPr>
                <a:t>2,280</a:t>
              </a:r>
              <a:r>
                <a:rPr lang="th-TH" sz="2400" b="1" dirty="0" smtClean="0">
                  <a:solidFill>
                    <a:srgbClr val="0000FF"/>
                  </a:solidFill>
                  <a:latin typeface="Cordia New" pitchFamily="34" charset="-34"/>
                  <a:cs typeface="Cordia New" pitchFamily="34" charset="-34"/>
                </a:rPr>
                <a:t> คน</a:t>
              </a:r>
            </a:p>
            <a:p>
              <a:pPr algn="ctr"/>
              <a:endParaRPr lang="th-TH" sz="2000" b="1" dirty="0">
                <a:solidFill>
                  <a:srgbClr val="0000FF"/>
                </a:solidFill>
                <a:latin typeface="Angsana New" panose="02020603050405020304" pitchFamily="18" charset="-34"/>
              </a:endParaRPr>
            </a:p>
          </p:txBody>
        </p:sp>
        <p:sp>
          <p:nvSpPr>
            <p:cNvPr id="87" name="วงรี 86"/>
            <p:cNvSpPr/>
            <p:nvPr/>
          </p:nvSpPr>
          <p:spPr>
            <a:xfrm>
              <a:off x="4508244" y="4334388"/>
              <a:ext cx="784062" cy="759537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  <p:sp>
          <p:nvSpPr>
            <p:cNvPr id="95" name="วงรี 94"/>
            <p:cNvSpPr/>
            <p:nvPr/>
          </p:nvSpPr>
          <p:spPr>
            <a:xfrm>
              <a:off x="4712415" y="4522653"/>
              <a:ext cx="360000" cy="360000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  <p:sp>
          <p:nvSpPr>
            <p:cNvPr id="97" name="วงรี 96"/>
            <p:cNvSpPr/>
            <p:nvPr/>
          </p:nvSpPr>
          <p:spPr>
            <a:xfrm>
              <a:off x="1396402" y="4349886"/>
              <a:ext cx="784062" cy="759537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  <p:sp>
          <p:nvSpPr>
            <p:cNvPr id="98" name="วงรี 97"/>
            <p:cNvSpPr/>
            <p:nvPr/>
          </p:nvSpPr>
          <p:spPr>
            <a:xfrm>
              <a:off x="1601384" y="4545246"/>
              <a:ext cx="360000" cy="360000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</p:grpSp>
      <p:sp>
        <p:nvSpPr>
          <p:cNvPr id="44" name="Rounded Rectangle 11">
            <a:extLst>
              <a:ext uri="{FF2B5EF4-FFF2-40B4-BE49-F238E27FC236}">
                <a16:creationId xmlns:a16="http://schemas.microsoft.com/office/drawing/2014/main" id="{A47DF0A9-0002-4868-98CA-9A7A26B413C0}"/>
              </a:ext>
            </a:extLst>
          </p:cNvPr>
          <p:cNvSpPr/>
          <p:nvPr/>
        </p:nvSpPr>
        <p:spPr>
          <a:xfrm>
            <a:off x="3757594" y="1085824"/>
            <a:ext cx="5357850" cy="648072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128001" tIns="64001" rIns="128001" bIns="64001" rtlCol="0" anchor="ctr"/>
          <a:lstStyle/>
          <a:p>
            <a:pPr algn="ctr"/>
            <a:r>
              <a:rPr lang="th-TH" sz="40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งบประมาณ </a:t>
            </a:r>
            <a:r>
              <a:rPr lang="th-TH" sz="40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16,525,000</a:t>
            </a:r>
            <a:r>
              <a:rPr lang="th-TH" sz="40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 บาท</a:t>
            </a:r>
            <a:endParaRPr lang="th-TH" sz="4000" b="1" dirty="0" smtClean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65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/>
          <p:nvPr/>
        </p:nvSpPr>
        <p:spPr>
          <a:xfrm>
            <a:off x="614322" y="1943081"/>
            <a:ext cx="9215502" cy="206543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1999" tIns="324000" rIns="180000" bIns="396000" rtlCol="0" anchor="t"/>
          <a:lstStyle/>
          <a:p>
            <a:pPr algn="ctr">
              <a:lnSpc>
                <a:spcPct val="130000"/>
              </a:lnSpc>
              <a:spcBef>
                <a:spcPts val="1000"/>
              </a:spcBef>
            </a:pPr>
            <a:endParaRPr lang="en-US" sz="1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Rectangle 7"/>
          <p:cNvSpPr/>
          <p:nvPr/>
        </p:nvSpPr>
        <p:spPr>
          <a:xfrm flipV="1">
            <a:off x="614322" y="1866838"/>
            <a:ext cx="9215502" cy="14767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251999" tIns="324000" rIns="180000" rtlCol="0" anchor="t"/>
          <a:lstStyle/>
          <a:p>
            <a:pPr>
              <a:lnSpc>
                <a:spcPct val="130000"/>
              </a:lnSpc>
              <a:spcBef>
                <a:spcPts val="1000"/>
              </a:spcBef>
            </a:pPr>
            <a:endParaRPr lang="en-US" sz="1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20" name="Title 13"/>
          <p:cNvSpPr txBox="1">
            <a:spLocks/>
          </p:cNvSpPr>
          <p:nvPr/>
        </p:nvSpPr>
        <p:spPr>
          <a:xfrm>
            <a:off x="1114388" y="0"/>
            <a:ext cx="10515600" cy="114300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128000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6600" b="1" u="sng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การจัดสรรเป้าหมาย</a:t>
            </a:r>
            <a:endParaRPr kumimoji="0" lang="en-US" sz="66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Text Placeholder 14"/>
          <p:cNvSpPr txBox="1">
            <a:spLocks/>
          </p:cNvSpPr>
          <p:nvPr/>
        </p:nvSpPr>
        <p:spPr>
          <a:xfrm>
            <a:off x="614322" y="942948"/>
            <a:ext cx="11442706" cy="642942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โครงการเพิ่มผลิตภาพแรงงาน สู่ </a:t>
            </a:r>
            <a: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SME 4.0 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 ประจำปีงบประมาณ พ.ศ.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256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5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+mj-cs"/>
            </a:endParaRPr>
          </a:p>
        </p:txBody>
      </p:sp>
      <p:sp>
        <p:nvSpPr>
          <p:cNvPr id="23" name="Rectangle 12"/>
          <p:cNvSpPr/>
          <p:nvPr/>
        </p:nvSpPr>
        <p:spPr>
          <a:xfrm>
            <a:off x="1906518" y="7464897"/>
            <a:ext cx="9246809" cy="1036466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0" tIns="64008" rIns="0" rtlCol="0" anchor="ctr"/>
          <a:lstStyle/>
          <a:p>
            <a:pPr algn="ctr"/>
            <a:r>
              <a:rPr lang="th-TH" sz="3600" b="1" dirty="0" smtClean="0">
                <a:solidFill>
                  <a:srgbClr val="002060"/>
                </a:solidFill>
                <a:latin typeface="Arial" pitchFamily="34" charset="0"/>
                <a:ea typeface="Open Sans" charset="0"/>
                <a:cs typeface="Arial" pitchFamily="34" charset="0"/>
              </a:rPr>
              <a:t>เป้าหมาย 1 </a:t>
            </a:r>
            <a:r>
              <a:rPr lang="th-TH" sz="3600" b="1" dirty="0" smtClean="0">
                <a:solidFill>
                  <a:srgbClr val="002060"/>
                </a:solidFill>
                <a:latin typeface="Arial" pitchFamily="34" charset="0"/>
                <a:ea typeface="Open Sans" charset="0"/>
                <a:cs typeface="Arial" pitchFamily="34" charset="0"/>
              </a:rPr>
              <a:t>แห่ง </a:t>
            </a:r>
            <a:r>
              <a:rPr lang="th-TH" sz="3600" b="1" dirty="0" smtClean="0">
                <a:solidFill>
                  <a:srgbClr val="002060"/>
                </a:solidFill>
                <a:latin typeface="Arial" pitchFamily="34" charset="0"/>
                <a:ea typeface="Open Sans" charset="0"/>
                <a:cs typeface="Arial" pitchFamily="34" charset="0"/>
              </a:rPr>
              <a:t> </a:t>
            </a:r>
            <a:r>
              <a:rPr lang="th-TH" sz="3600" b="1" dirty="0" smtClean="0">
                <a:solidFill>
                  <a:sysClr val="windowText" lastClr="000000"/>
                </a:solidFill>
                <a:latin typeface="Arial" pitchFamily="34" charset="0"/>
                <a:ea typeface="Open Sans" charset="0"/>
                <a:cs typeface="Arial" pitchFamily="34" charset="0"/>
              </a:rPr>
              <a:t>สนพ. </a:t>
            </a:r>
            <a:r>
              <a:rPr lang="th-TH" sz="4400" b="1" dirty="0" smtClean="0">
                <a:solidFill>
                  <a:sysClr val="windowText" lastClr="000000"/>
                </a:solidFill>
                <a:latin typeface="Arial" pitchFamily="34" charset="0"/>
                <a:ea typeface="Open Sans" charset="0"/>
                <a:cs typeface="Arial" pitchFamily="34" charset="0"/>
              </a:rPr>
              <a:t>52</a:t>
            </a:r>
            <a:r>
              <a:rPr lang="th-TH" sz="3600" b="1" dirty="0" smtClean="0">
                <a:solidFill>
                  <a:sysClr val="windowText" lastClr="000000"/>
                </a:solidFill>
                <a:latin typeface="Arial" pitchFamily="34" charset="0"/>
                <a:ea typeface="Open Sans" charset="0"/>
                <a:cs typeface="Arial" pitchFamily="34" charset="0"/>
              </a:rPr>
              <a:t> </a:t>
            </a:r>
            <a:r>
              <a:rPr lang="th-TH" sz="3600" b="1" dirty="0" smtClean="0">
                <a:solidFill>
                  <a:sysClr val="windowText" lastClr="000000"/>
                </a:solidFill>
                <a:latin typeface="Arial" pitchFamily="34" charset="0"/>
                <a:ea typeface="Open Sans" charset="0"/>
                <a:cs typeface="Arial" pitchFamily="34" charset="0"/>
              </a:rPr>
              <a:t>หน่วยงาน</a:t>
            </a:r>
            <a:endParaRPr lang="en-US" sz="4000" b="1" dirty="0">
              <a:solidFill>
                <a:sysClr val="windowText" lastClr="000000"/>
              </a:solidFill>
              <a:latin typeface="Arial" pitchFamily="34" charset="0"/>
              <a:ea typeface="Open Sans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85760" y="2224029"/>
            <a:ext cx="96051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สพร.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1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สมุทรปราการ ,สพร.2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 สุพรรณบุรี ,สพร.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3 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ชลบุรี ,สพร.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4  ราชบุรี</a:t>
            </a:r>
          </a:p>
          <a:p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สพร.5 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นครราชสีมา ,สพร.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6 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ขอนแก่น  ,สพร.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7 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อุบลราชธานี ,สพร.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8  นครสวรรค์</a:t>
            </a:r>
          </a:p>
          <a:p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สพร.9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พิษณุโลก ,สพร.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10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ลำปาง  ,สพร.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11 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สุราษฏร์ธานี และ สพร.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12 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สงขลา</a:t>
            </a:r>
            <a:endParaRPr lang="th-TH" sz="3200" b="1" dirty="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6" name="Rectangle 12"/>
          <p:cNvSpPr/>
          <p:nvPr/>
        </p:nvSpPr>
        <p:spPr>
          <a:xfrm>
            <a:off x="10093583" y="2332854"/>
            <a:ext cx="2357454" cy="642943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64008" rIns="0" rtlCol="0" anchor="ctr"/>
          <a:lstStyle/>
          <a:p>
            <a:pPr algn="ctr"/>
            <a:r>
              <a:rPr lang="th-TH" sz="3200" b="1" dirty="0" smtClean="0">
                <a:solidFill>
                  <a:srgbClr val="FFFFFF"/>
                </a:solidFill>
                <a:latin typeface="Arial" pitchFamily="34" charset="0"/>
                <a:ea typeface="Open Sans" charset="0"/>
                <a:cs typeface="Arial" pitchFamily="34" charset="0"/>
              </a:rPr>
              <a:t>3 </a:t>
            </a:r>
            <a:r>
              <a:rPr lang="th-TH" sz="3200" b="1" dirty="0" smtClean="0">
                <a:solidFill>
                  <a:srgbClr val="FFFFFF"/>
                </a:solidFill>
                <a:latin typeface="Arial" pitchFamily="34" charset="0"/>
                <a:ea typeface="Open Sans" charset="0"/>
                <a:cs typeface="Arial" pitchFamily="34" charset="0"/>
              </a:rPr>
              <a:t>แห่ง</a:t>
            </a:r>
            <a:endParaRPr lang="en-US" sz="3600" b="1" dirty="0">
              <a:solidFill>
                <a:srgbClr val="FFFFFF"/>
              </a:solidFill>
              <a:latin typeface="Arial" pitchFamily="34" charset="0"/>
              <a:ea typeface="Open Sans" charset="0"/>
              <a:cs typeface="Arial" pitchFamily="34" charset="0"/>
            </a:endParaRPr>
          </a:p>
        </p:txBody>
      </p:sp>
      <p:sp>
        <p:nvSpPr>
          <p:cNvPr id="14" name="Rectangle 6"/>
          <p:cNvSpPr/>
          <p:nvPr/>
        </p:nvSpPr>
        <p:spPr>
          <a:xfrm>
            <a:off x="614322" y="4287812"/>
            <a:ext cx="9215502" cy="245700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1999" tIns="324000" rIns="180000" bIns="396000" rtlCol="0" anchor="t"/>
          <a:lstStyle/>
          <a:p>
            <a:r>
              <a:rPr lang="th-TH" sz="3200" b="1" dirty="0">
                <a:solidFill>
                  <a:schemeClr val="tx1">
                    <a:alpha val="8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สพร.13 </a:t>
            </a:r>
            <a:r>
              <a:rPr lang="th-TH" sz="3200" b="1" dirty="0" smtClean="0">
                <a:solidFill>
                  <a:schemeClr val="tx1">
                    <a:alpha val="8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กรุงเทพมหานคร , </a:t>
            </a:r>
            <a:r>
              <a:rPr lang="th-TH" sz="3200" b="1" dirty="0">
                <a:solidFill>
                  <a:schemeClr val="tx1">
                    <a:alpha val="8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สพร.14 ปทุมธานี , สพร.15 พระนครศรีอยุธยา , สพร.16 นครปฐม , สพร.17 ระยอง , สพร.18 อุดรธานี </a:t>
            </a:r>
            <a:r>
              <a:rPr lang="th-TH" sz="3200" b="1" dirty="0" smtClean="0">
                <a:solidFill>
                  <a:schemeClr val="tx1">
                    <a:alpha val="8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,สพร.</a:t>
            </a:r>
            <a:r>
              <a:rPr lang="th-TH" sz="3200" b="1" dirty="0">
                <a:solidFill>
                  <a:schemeClr val="tx1">
                    <a:alpha val="8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19 เชียงใหม่ , สพร.20 เชียงราย , สพร.21 ภูเก็ต , สพร.22 นครศรีธรรมราช </a:t>
            </a:r>
            <a:r>
              <a:rPr lang="th-TH" sz="3200" b="1" dirty="0" smtClean="0">
                <a:solidFill>
                  <a:schemeClr val="tx1">
                    <a:alpha val="8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,สพร.</a:t>
            </a:r>
            <a:r>
              <a:rPr lang="th-TH" sz="3200" b="1" dirty="0">
                <a:solidFill>
                  <a:schemeClr val="tx1">
                    <a:alpha val="80000"/>
                  </a:schemeClr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23 ปัตตานี , สพร.24 ยะลา และ สพร.25 นราธิวาส</a:t>
            </a:r>
            <a:endParaRPr lang="en-US" sz="3200" b="1" dirty="0">
              <a:solidFill>
                <a:schemeClr val="tx1">
                  <a:alpha val="80000"/>
                </a:schemeClr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7" name="Rectangle 7"/>
          <p:cNvSpPr/>
          <p:nvPr/>
        </p:nvSpPr>
        <p:spPr>
          <a:xfrm flipV="1">
            <a:off x="641682" y="4148865"/>
            <a:ext cx="9215502" cy="14767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251999" tIns="324000" rIns="180000" rtlCol="0" anchor="t"/>
          <a:lstStyle/>
          <a:p>
            <a:pPr>
              <a:lnSpc>
                <a:spcPct val="130000"/>
              </a:lnSpc>
              <a:spcBef>
                <a:spcPts val="1000"/>
              </a:spcBef>
            </a:pPr>
            <a:endParaRPr lang="en-US" sz="1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18" name="Rectangle 12"/>
          <p:cNvSpPr/>
          <p:nvPr/>
        </p:nvSpPr>
        <p:spPr>
          <a:xfrm>
            <a:off x="10114560" y="4736637"/>
            <a:ext cx="2357454" cy="642943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tIns="64008" rIns="0" rtlCol="0" anchor="ctr"/>
          <a:lstStyle/>
          <a:p>
            <a:pPr algn="ctr"/>
            <a:r>
              <a:rPr lang="th-TH" sz="3200" b="1" dirty="0" smtClean="0">
                <a:solidFill>
                  <a:sysClr val="windowText" lastClr="000000"/>
                </a:solidFill>
                <a:latin typeface="Arial" pitchFamily="34" charset="0"/>
                <a:ea typeface="Open Sans" charset="0"/>
                <a:cs typeface="Arial" pitchFamily="34" charset="0"/>
              </a:rPr>
              <a:t>2 </a:t>
            </a:r>
            <a:r>
              <a:rPr lang="th-TH" sz="3200" b="1" dirty="0" smtClean="0">
                <a:solidFill>
                  <a:sysClr val="windowText" lastClr="000000"/>
                </a:solidFill>
                <a:latin typeface="Arial" pitchFamily="34" charset="0"/>
                <a:ea typeface="Open Sans" charset="0"/>
                <a:cs typeface="Arial" pitchFamily="34" charset="0"/>
              </a:rPr>
              <a:t>แห่ง</a:t>
            </a:r>
            <a:endParaRPr lang="en-US" sz="3600" b="1" dirty="0">
              <a:solidFill>
                <a:sysClr val="windowText" lastClr="000000"/>
              </a:solidFill>
              <a:latin typeface="Arial" pitchFamily="34" charset="0"/>
              <a:ea typeface="Open Sans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5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รูปหกเหลี่ยม 73"/>
          <p:cNvSpPr/>
          <p:nvPr/>
        </p:nvSpPr>
        <p:spPr>
          <a:xfrm>
            <a:off x="542884" y="3371840"/>
            <a:ext cx="2357454" cy="2286016"/>
          </a:xfrm>
          <a:prstGeom prst="hexagon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Title 13"/>
          <p:cNvSpPr txBox="1">
            <a:spLocks/>
          </p:cNvSpPr>
          <p:nvPr/>
        </p:nvSpPr>
        <p:spPr>
          <a:xfrm>
            <a:off x="828636" y="371444"/>
            <a:ext cx="10515600" cy="114300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128000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6600" b="1" u="sng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ตัวชี้วัด</a:t>
            </a:r>
            <a:endParaRPr kumimoji="0" lang="en-US" sz="66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8" name="Text Placeholder 14"/>
          <p:cNvSpPr txBox="1">
            <a:spLocks/>
          </p:cNvSpPr>
          <p:nvPr/>
        </p:nvSpPr>
        <p:spPr>
          <a:xfrm>
            <a:off x="971512" y="1371576"/>
            <a:ext cx="11442706" cy="642942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โครงการเพิ่มผลิตภาพแรงงาน สู่ </a:t>
            </a:r>
            <a: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SME 4.0 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 ประจำปีงบประมาณ พ.ศ. 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256</a:t>
            </a:r>
            <a:r>
              <a:rPr lang="th-TH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+mj-cs"/>
              </a:rPr>
              <a:t>5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+mj-cs"/>
            </a:endParaRPr>
          </a:p>
        </p:txBody>
      </p:sp>
      <p:sp>
        <p:nvSpPr>
          <p:cNvPr id="85" name="รูปหกเหลี่ยม 84"/>
          <p:cNvSpPr/>
          <p:nvPr/>
        </p:nvSpPr>
        <p:spPr>
          <a:xfrm>
            <a:off x="3829032" y="3443278"/>
            <a:ext cx="2357454" cy="2286016"/>
          </a:xfrm>
          <a:prstGeom prst="hexagon">
            <a:avLst/>
          </a:prstGeom>
          <a:noFill/>
          <a:ln w="76200"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รูปหกเหลี่ยม 85"/>
          <p:cNvSpPr/>
          <p:nvPr/>
        </p:nvSpPr>
        <p:spPr>
          <a:xfrm>
            <a:off x="7115180" y="3443278"/>
            <a:ext cx="2357454" cy="2286016"/>
          </a:xfrm>
          <a:prstGeom prst="hexagon">
            <a:avLst/>
          </a:prstGeom>
          <a:noFill/>
          <a:ln w="76200"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รูปหกเหลี่ยม 87"/>
          <p:cNvSpPr/>
          <p:nvPr/>
        </p:nvSpPr>
        <p:spPr>
          <a:xfrm>
            <a:off x="10115576" y="3443278"/>
            <a:ext cx="2357454" cy="2286016"/>
          </a:xfrm>
          <a:prstGeom prst="hexagon">
            <a:avLst/>
          </a:prstGeom>
          <a:noFill/>
          <a:ln w="7620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Text Placeholder 14"/>
          <p:cNvSpPr txBox="1">
            <a:spLocks/>
          </p:cNvSpPr>
          <p:nvPr/>
        </p:nvSpPr>
        <p:spPr>
          <a:xfrm>
            <a:off x="1900206" y="2371708"/>
            <a:ext cx="2857520" cy="642942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5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เชิงปริมาณ</a:t>
            </a:r>
            <a:endParaRPr lang="th-TH" sz="5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92" name="Text Placeholder 14"/>
          <p:cNvSpPr txBox="1">
            <a:spLocks/>
          </p:cNvSpPr>
          <p:nvPr/>
        </p:nvSpPr>
        <p:spPr>
          <a:xfrm>
            <a:off x="8115312" y="2443146"/>
            <a:ext cx="3286148" cy="642942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5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เชิงคุณภาพ</a:t>
            </a:r>
            <a:endParaRPr lang="th-TH" sz="5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96" name="Text Placeholder 14"/>
          <p:cNvSpPr txBox="1">
            <a:spLocks/>
          </p:cNvSpPr>
          <p:nvPr/>
        </p:nvSpPr>
        <p:spPr>
          <a:xfrm>
            <a:off x="0" y="5886424"/>
            <a:ext cx="4043346" cy="3714776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ให้คำปรึกษาเพิ่มผลิตภาพแรงงานให้กับผู้ประกอบกิจการ </a:t>
            </a:r>
            <a:r>
              <a:rPr lang="en-US" sz="4000" b="1" dirty="0" smtClean="0">
                <a:latin typeface="Angsana New" pitchFamily="18" charset="-34"/>
                <a:cs typeface="Angsana New" pitchFamily="18" charset="-34"/>
              </a:rPr>
              <a:t>SME</a:t>
            </a: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 กลุ่ม </a:t>
            </a:r>
            <a:r>
              <a:rPr lang="en-US" sz="4000" b="1" dirty="0" smtClean="0">
                <a:latin typeface="Angsana New" pitchFamily="18" charset="-34"/>
                <a:cs typeface="Angsana New" pitchFamily="18" charset="-34"/>
              </a:rPr>
              <a:t>OTOP</a:t>
            </a:r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 กลุ่มวิสาหกิจชุมชน หรือกลุ่มสหกรณ์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99" name="Text Placeholder 14"/>
          <p:cNvSpPr txBox="1">
            <a:spLocks/>
          </p:cNvSpPr>
          <p:nvPr/>
        </p:nvSpPr>
        <p:spPr>
          <a:xfrm>
            <a:off x="3829032" y="5943608"/>
            <a:ext cx="2857520" cy="2500330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พัฒนาผู้ประกอบกิจการ และพัฒนาศักยภาพแรงงา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0" name="Text Placeholder 14"/>
          <p:cNvSpPr txBox="1">
            <a:spLocks/>
          </p:cNvSpPr>
          <p:nvPr/>
        </p:nvSpPr>
        <p:spPr>
          <a:xfrm>
            <a:off x="6829428" y="5586418"/>
            <a:ext cx="2857520" cy="2000264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4000" b="1" dirty="0" smtClean="0">
                <a:latin typeface="Angsana New" pitchFamily="18" charset="-34"/>
                <a:cs typeface="Angsana New" pitchFamily="18" charset="-34"/>
              </a:rPr>
              <a:t>เพิ่มผลิตภาพแรงงาน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1" name="Text Placeholder 14"/>
          <p:cNvSpPr txBox="1">
            <a:spLocks/>
          </p:cNvSpPr>
          <p:nvPr/>
        </p:nvSpPr>
        <p:spPr>
          <a:xfrm>
            <a:off x="9944080" y="5800732"/>
            <a:ext cx="2857520" cy="2286016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4000" b="1" dirty="0" smtClean="0">
                <a:cs typeface="+mj-cs"/>
              </a:rPr>
              <a:t>ลดการสูญเสีย</a:t>
            </a:r>
            <a:endParaRPr lang="en-US" sz="4000" b="1" dirty="0" smtClean="0">
              <a:cs typeface="+mj-cs"/>
            </a:endParaRPr>
          </a:p>
          <a:p>
            <a:pPr algn="ctr"/>
            <a:r>
              <a:rPr lang="th-TH" sz="4000" b="1" dirty="0" smtClean="0">
                <a:cs typeface="+mj-cs"/>
              </a:rPr>
              <a:t>ในวงจรการผลิตหรือบริการ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+mj-cs"/>
            </a:endParaRPr>
          </a:p>
        </p:txBody>
      </p:sp>
      <p:sp>
        <p:nvSpPr>
          <p:cNvPr id="104" name="สี่เหลี่ยมผืนผ้า 103"/>
          <p:cNvSpPr/>
          <p:nvPr/>
        </p:nvSpPr>
        <p:spPr>
          <a:xfrm flipH="1">
            <a:off x="6660833" y="3086088"/>
            <a:ext cx="97157" cy="61436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Text Placeholder 14"/>
          <p:cNvSpPr txBox="1">
            <a:spLocks/>
          </p:cNvSpPr>
          <p:nvPr/>
        </p:nvSpPr>
        <p:spPr>
          <a:xfrm>
            <a:off x="971512" y="3729030"/>
            <a:ext cx="1643074" cy="1928826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6600" b="1" dirty="0" smtClean="0">
                <a:latin typeface="Arial" pitchFamily="34" charset="0"/>
              </a:rPr>
              <a:t>114 แห่ง</a:t>
            </a:r>
            <a:endParaRPr lang="th-TH" sz="6600" b="1" dirty="0">
              <a:latin typeface="Arial" pitchFamily="34" charset="0"/>
            </a:endParaRPr>
          </a:p>
        </p:txBody>
      </p:sp>
      <p:sp>
        <p:nvSpPr>
          <p:cNvPr id="106" name="Text Placeholder 14"/>
          <p:cNvSpPr txBox="1">
            <a:spLocks/>
          </p:cNvSpPr>
          <p:nvPr/>
        </p:nvSpPr>
        <p:spPr>
          <a:xfrm>
            <a:off x="4257660" y="4300534"/>
            <a:ext cx="1643074" cy="642942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th-TH" sz="6600" b="1" dirty="0" smtClean="0">
                <a:latin typeface="Arial" pitchFamily="34" charset="0"/>
              </a:rPr>
              <a:t>7,980 คน</a:t>
            </a:r>
            <a:endParaRPr lang="th-TH" sz="6600" b="1" dirty="0">
              <a:latin typeface="Arial" pitchFamily="34" charset="0"/>
            </a:endParaRPr>
          </a:p>
        </p:txBody>
      </p:sp>
      <p:sp>
        <p:nvSpPr>
          <p:cNvPr id="107" name="Text Placeholder 14"/>
          <p:cNvSpPr txBox="1">
            <a:spLocks/>
          </p:cNvSpPr>
          <p:nvPr/>
        </p:nvSpPr>
        <p:spPr>
          <a:xfrm>
            <a:off x="6829428" y="4157658"/>
            <a:ext cx="3000396" cy="1071570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en-US" sz="4400" b="1" dirty="0" smtClean="0">
                <a:latin typeface="Arial" pitchFamily="34" charset="0"/>
              </a:rPr>
              <a:t>&gt; 10 %</a:t>
            </a:r>
            <a:endParaRPr lang="th-TH" sz="4400" b="1" dirty="0">
              <a:latin typeface="Arial" pitchFamily="34" charset="0"/>
            </a:endParaRPr>
          </a:p>
        </p:txBody>
      </p:sp>
      <p:sp>
        <p:nvSpPr>
          <p:cNvPr id="108" name="Text Placeholder 14"/>
          <p:cNvSpPr txBox="1">
            <a:spLocks/>
          </p:cNvSpPr>
          <p:nvPr/>
        </p:nvSpPr>
        <p:spPr>
          <a:xfrm>
            <a:off x="9901262" y="4157658"/>
            <a:ext cx="3000396" cy="1071570"/>
          </a:xfrm>
          <a:prstGeom prst="rect">
            <a:avLst/>
          </a:prstGeom>
        </p:spPr>
        <p:txBody>
          <a:bodyPr vert="horz" lIns="128001" tIns="64001" rIns="128001" bIns="64001" rtlCol="0" anchor="ctr"/>
          <a:lstStyle/>
          <a:p>
            <a:pPr algn="ctr"/>
            <a:r>
              <a:rPr lang="en-US" sz="4400" b="1" dirty="0" smtClean="0">
                <a:latin typeface="Arial" pitchFamily="34" charset="0"/>
              </a:rPr>
              <a:t>&gt; 10 %</a:t>
            </a:r>
            <a:endParaRPr lang="th-TH" sz="4400" b="1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5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</TotalTime>
  <Words>289</Words>
  <Application>Microsoft Office PowerPoint</Application>
  <PresentationFormat>A3 Paper (297x420 mm)</PresentationFormat>
  <Paragraphs>57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Angsana New</vt:lpstr>
      <vt:lpstr>AngsanaUPC</vt:lpstr>
      <vt:lpstr>Arial</vt:lpstr>
      <vt:lpstr>Calibri</vt:lpstr>
      <vt:lpstr>Cordia New</vt:lpstr>
      <vt:lpstr>Open Sans</vt:lpstr>
      <vt:lpstr>ชุดรูปแบบของ Office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pichet</dc:creator>
  <cp:lastModifiedBy>User</cp:lastModifiedBy>
  <cp:revision>142</cp:revision>
  <dcterms:created xsi:type="dcterms:W3CDTF">2021-02-24T08:39:08Z</dcterms:created>
  <dcterms:modified xsi:type="dcterms:W3CDTF">2021-09-21T06:13:53Z</dcterms:modified>
</cp:coreProperties>
</file>