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60" r:id="rId4"/>
    <p:sldId id="258" r:id="rId5"/>
  </p:sldIdLst>
  <p:sldSz cx="18288000" cy="10287000"/>
  <p:notesSz cx="6858000" cy="9144000"/>
  <p:embeddedFontLst>
    <p:embeddedFont>
      <p:font typeface="Fira Sans Medium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Georgia" panose="02040502050405020303" pitchFamily="18" charset="0"/>
      <p:regular r:id="rId12"/>
      <p:bold r:id="rId13"/>
      <p:italic r:id="rId14"/>
      <p:boldItalic r:id="rId15"/>
    </p:embeddedFont>
    <p:embeddedFont>
      <p:font typeface="Fira Sans Light Bold" panose="020B0604020202020204" charset="0"/>
      <p:regular r:id="rId16"/>
    </p:embeddedFont>
    <p:embeddedFont>
      <p:font typeface="TH SarabunPSK" panose="020B0500040200020003" pitchFamily="34" charset="-34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2" d="100"/>
          <a:sy n="82" d="100"/>
        </p:scale>
        <p:origin x="6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theme" Target="theme/theme1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5727C6-14CC-44C1-953C-C5CA3CD519CD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69D79-EF70-42B2-BD2D-927472EDE5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9D79-EF70-42B2-BD2D-927472EDE5B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531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4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9.png"/><Relationship Id="rId16" Type="http://schemas.openxmlformats.org/officeDocument/2006/relationships/image" Target="../media/image16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0.svg"/><Relationship Id="rId24" Type="http://schemas.openxmlformats.org/officeDocument/2006/relationships/image" Target="../media/image20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13.png"/><Relationship Id="rId19" Type="http://schemas.openxmlformats.org/officeDocument/2006/relationships/image" Target="../media/image18.svg"/><Relationship Id="rId4" Type="http://schemas.openxmlformats.org/officeDocument/2006/relationships/image" Target="../media/image10.png"/><Relationship Id="rId9" Type="http://schemas.openxmlformats.org/officeDocument/2006/relationships/image" Target="../media/image8.svg"/><Relationship Id="rId14" Type="http://schemas.openxmlformats.org/officeDocument/2006/relationships/image" Target="../media/image15.png"/><Relationship Id="rId22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61480" y="2833667"/>
            <a:ext cx="17153980" cy="43216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1000"/>
              </a:lnSpc>
            </a:pPr>
            <a:r>
              <a:rPr lang="en-US" sz="9600" b="1" spc="210" dirty="0" err="1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โครงการพัฒนาผู้ประกอบกิจการ</a:t>
            </a:r>
            <a:r>
              <a:rPr lang="en-US" sz="9600" b="1" spc="210" dirty="0" err="1" smtClean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สมัยใหม่</a:t>
            </a:r>
            <a:endParaRPr lang="en-US" sz="9600" b="1" spc="210" dirty="0" smtClean="0">
              <a:solidFill>
                <a:srgbClr val="1836B2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1000"/>
              </a:lnSpc>
            </a:pPr>
            <a:r>
              <a:rPr lang="en-US" sz="9600" b="1" spc="210" dirty="0" err="1" smtClean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en-US" sz="9600" b="1" spc="210" dirty="0" err="1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เพิ่มมูลค่าสินค้าหรือบริการใน</a:t>
            </a:r>
            <a:r>
              <a:rPr lang="en-US" sz="9600" b="1" spc="210" dirty="0" err="1" smtClean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</a:t>
            </a:r>
            <a:endParaRPr lang="en-US" sz="9600" b="1" spc="210" dirty="0" smtClean="0">
              <a:solidFill>
                <a:srgbClr val="1836B2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1000"/>
              </a:lnSpc>
            </a:pPr>
            <a:r>
              <a:rPr lang="en-US" sz="9600" b="1" spc="210" dirty="0" err="1" smtClean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</a:t>
            </a:r>
            <a:r>
              <a:rPr lang="en-US" sz="9600" b="1" spc="210" dirty="0" err="1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r>
              <a:rPr lang="en-US" sz="9600" b="1" spc="210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9600" b="1" spc="210" dirty="0" err="1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</a:t>
            </a:r>
            <a:r>
              <a:rPr lang="en-US" sz="9600" b="1" spc="210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2565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8201025"/>
            <a:ext cx="8909770" cy="1096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4000" b="1" spc="89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กลุ่มงานส่งเสริมขีดความสามารถผู้ประกอบกิจการ</a:t>
            </a:r>
            <a:endParaRPr lang="en-US" sz="4000" b="1" spc="89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4200"/>
              </a:lnSpc>
            </a:pPr>
            <a:r>
              <a:rPr lang="en-US" sz="4000" b="1" spc="89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โทร</a:t>
            </a:r>
            <a:r>
              <a:rPr lang="en-US" sz="4000" b="1" spc="89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02-2479422 </a:t>
            </a:r>
            <a:r>
              <a:rPr lang="en-US" sz="4000" b="1" spc="89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</a:t>
            </a:r>
            <a:r>
              <a:rPr lang="en-US" sz="4000" b="1" spc="89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604 ,608 ,610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627021" y="952500"/>
            <a:ext cx="4632279" cy="628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900"/>
              </a:lnSpc>
            </a:pPr>
            <a:r>
              <a:rPr lang="en-US" sz="3500" b="1" spc="105" dirty="0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 </a:t>
            </a:r>
            <a:r>
              <a:rPr lang="en-US" sz="3500" b="1" spc="105" dirty="0" err="1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กันยายน</a:t>
            </a:r>
            <a:r>
              <a:rPr lang="en-US" sz="3500" b="1" spc="105" dirty="0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2564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8232789" y="7536187"/>
            <a:ext cx="7953476" cy="6888453"/>
            <a:chOff x="0" y="0"/>
            <a:chExt cx="6202680" cy="53721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202680" cy="5372100"/>
            </a:xfrm>
            <a:custGeom>
              <a:avLst/>
              <a:gdLst/>
              <a:ahLst/>
              <a:cxnLst/>
              <a:rect l="l" t="t" r="r" b="b"/>
              <a:pathLst>
                <a:path w="6202680" h="5372100">
                  <a:moveTo>
                    <a:pt x="4652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4652010" y="5372100"/>
                  </a:lnTo>
                  <a:lnTo>
                    <a:pt x="6202680" y="2686050"/>
                  </a:lnTo>
                  <a:lnTo>
                    <a:pt x="4652010" y="0"/>
                  </a:lnTo>
                  <a:close/>
                </a:path>
              </a:pathLst>
            </a:custGeom>
            <a:solidFill>
              <a:srgbClr val="A066CB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4153591" y="4091960"/>
            <a:ext cx="7953476" cy="6888453"/>
            <a:chOff x="0" y="0"/>
            <a:chExt cx="6202680" cy="53721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202680" cy="5372100"/>
            </a:xfrm>
            <a:custGeom>
              <a:avLst/>
              <a:gdLst/>
              <a:ahLst/>
              <a:cxnLst/>
              <a:rect l="l" t="t" r="r" b="b"/>
              <a:pathLst>
                <a:path w="6202680" h="5372100">
                  <a:moveTo>
                    <a:pt x="4652010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4652010" y="5372100"/>
                  </a:lnTo>
                  <a:lnTo>
                    <a:pt x="6202680" y="2686050"/>
                  </a:lnTo>
                  <a:lnTo>
                    <a:pt x="4652010" y="0"/>
                  </a:lnTo>
                  <a:close/>
                </a:path>
              </a:pathLst>
            </a:custGeom>
            <a:solidFill>
              <a:srgbClr val="1836B2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028700" y="754422"/>
            <a:ext cx="2606354" cy="484748"/>
            <a:chOff x="0" y="-30881"/>
            <a:chExt cx="3475139" cy="646332"/>
          </a:xfrm>
        </p:grpSpPr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rcRect t="34026"/>
            <a:stretch>
              <a:fillRect/>
            </a:stretch>
          </p:blipFill>
          <p:spPr>
            <a:xfrm>
              <a:off x="0" y="0"/>
              <a:ext cx="986562" cy="563295"/>
            </a:xfrm>
            <a:prstGeom prst="rect">
              <a:avLst/>
            </a:prstGeom>
          </p:spPr>
        </p:pic>
        <p:sp>
          <p:nvSpPr>
            <p:cNvPr id="11" name="TextBox 11"/>
            <p:cNvSpPr txBox="1"/>
            <p:nvPr/>
          </p:nvSpPr>
          <p:spPr>
            <a:xfrm>
              <a:off x="1283908" y="-30881"/>
              <a:ext cx="2191231" cy="6463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61"/>
                </a:lnSpc>
                <a:spcBef>
                  <a:spcPct val="0"/>
                </a:spcBef>
              </a:pPr>
              <a:r>
                <a:rPr lang="en-US" sz="3600" b="1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กศป</a:t>
              </a:r>
              <a:r>
                <a:rPr lang="en-US" sz="36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43838" y="704992"/>
            <a:ext cx="4383705" cy="578604"/>
            <a:chOff x="0" y="-9525"/>
            <a:chExt cx="5844939" cy="771473"/>
          </a:xfrm>
        </p:grpSpPr>
        <p:sp>
          <p:nvSpPr>
            <p:cNvPr id="3" name="TextBox 3"/>
            <p:cNvSpPr txBox="1"/>
            <p:nvPr/>
          </p:nvSpPr>
          <p:spPr>
            <a:xfrm>
              <a:off x="0" y="-9525"/>
              <a:ext cx="4470727" cy="6027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42"/>
                </a:lnSpc>
              </a:pPr>
              <a:r>
                <a:rPr lang="en-US" sz="4000" spc="78" dirty="0" err="1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รายละเอียดโครงการ</a:t>
              </a:r>
              <a:endParaRPr lang="en-US" sz="4000" spc="78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" name="AutoShape 4"/>
            <p:cNvSpPr/>
            <p:nvPr/>
          </p:nvSpPr>
          <p:spPr>
            <a:xfrm>
              <a:off x="0" y="761948"/>
              <a:ext cx="5844939" cy="0"/>
            </a:xfrm>
            <a:prstGeom prst="line">
              <a:avLst/>
            </a:prstGeom>
            <a:ln w="93426" cap="rnd">
              <a:solidFill>
                <a:srgbClr val="86C7ED"/>
              </a:solidFill>
              <a:prstDash val="sysDot"/>
              <a:headEnd type="none" w="sm" len="sm"/>
              <a:tailEnd type="none" w="sm" len="sm"/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726015" y="2275958"/>
            <a:ext cx="714076" cy="618457"/>
            <a:chOff x="0" y="0"/>
            <a:chExt cx="952102" cy="824609"/>
          </a:xfrm>
        </p:grpSpPr>
        <p:grpSp>
          <p:nvGrpSpPr>
            <p:cNvPr id="6" name="Group 6"/>
            <p:cNvGrpSpPr/>
            <p:nvPr/>
          </p:nvGrpSpPr>
          <p:grpSpPr>
            <a:xfrm rot="-10800000">
              <a:off x="0" y="0"/>
              <a:ext cx="952102" cy="824609"/>
              <a:chOff x="0" y="0"/>
              <a:chExt cx="6202680" cy="53721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1836B2"/>
              </a:solidFill>
            </p:spPr>
          </p:sp>
        </p:grpSp>
        <p:sp>
          <p:nvSpPr>
            <p:cNvPr id="8" name="TextBox 8"/>
            <p:cNvSpPr txBox="1"/>
            <p:nvPr/>
          </p:nvSpPr>
          <p:spPr>
            <a:xfrm>
              <a:off x="209517" y="131949"/>
              <a:ext cx="533068" cy="5130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40"/>
                </a:lnSpc>
                <a:spcBef>
                  <a:spcPct val="0"/>
                </a:spcBef>
              </a:pPr>
              <a:r>
                <a:rPr lang="en-US" sz="2314" spc="-46">
                  <a:solidFill>
                    <a:srgbClr val="FFFFFF"/>
                  </a:solidFill>
                  <a:latin typeface="Fira Sans Medium"/>
                </a:rPr>
                <a:t>01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674048" y="6057543"/>
            <a:ext cx="3670205" cy="1012204"/>
            <a:chOff x="0" y="0"/>
            <a:chExt cx="4861354" cy="1728650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4861354" cy="1728650"/>
              <a:chOff x="0" y="0"/>
              <a:chExt cx="10716013" cy="4460458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15240" y="248920"/>
                <a:ext cx="10688073" cy="4189948"/>
              </a:xfrm>
              <a:custGeom>
                <a:avLst/>
                <a:gdLst/>
                <a:ahLst/>
                <a:cxnLst/>
                <a:rect l="l" t="t" r="r" b="b"/>
                <a:pathLst>
                  <a:path w="10688073" h="4189948">
                    <a:moveTo>
                      <a:pt x="10685533" y="645160"/>
                    </a:moveTo>
                    <a:cubicBezTo>
                      <a:pt x="10688073" y="488950"/>
                      <a:pt x="10666483" y="30480"/>
                      <a:pt x="10666483" y="30480"/>
                    </a:cubicBezTo>
                    <a:cubicBezTo>
                      <a:pt x="10666483" y="30480"/>
                      <a:pt x="10281673" y="40640"/>
                      <a:pt x="7725516" y="40640"/>
                    </a:cubicBezTo>
                    <a:cubicBezTo>
                      <a:pt x="7006354" y="40640"/>
                      <a:pt x="2401570" y="40640"/>
                      <a:pt x="2341880" y="40640"/>
                    </a:cubicBezTo>
                    <a:cubicBezTo>
                      <a:pt x="1906270" y="40640"/>
                      <a:pt x="1042670" y="38100"/>
                      <a:pt x="795020" y="33020"/>
                    </a:cubicBezTo>
                    <a:cubicBezTo>
                      <a:pt x="482600" y="20320"/>
                      <a:pt x="11430" y="0"/>
                      <a:pt x="10160" y="29210"/>
                    </a:cubicBezTo>
                    <a:cubicBezTo>
                      <a:pt x="8890" y="58420"/>
                      <a:pt x="21590" y="440690"/>
                      <a:pt x="21590" y="440690"/>
                    </a:cubicBezTo>
                    <a:cubicBezTo>
                      <a:pt x="21590" y="440690"/>
                      <a:pt x="21590" y="3341588"/>
                      <a:pt x="21590" y="3533358"/>
                    </a:cubicBezTo>
                    <a:cubicBezTo>
                      <a:pt x="6350" y="3778468"/>
                      <a:pt x="0" y="4151848"/>
                      <a:pt x="0" y="4151848"/>
                    </a:cubicBezTo>
                    <a:cubicBezTo>
                      <a:pt x="204470" y="4182328"/>
                      <a:pt x="450850" y="4189948"/>
                      <a:pt x="657860" y="4187408"/>
                    </a:cubicBezTo>
                    <a:cubicBezTo>
                      <a:pt x="891540" y="4187408"/>
                      <a:pt x="6172123" y="4187408"/>
                      <a:pt x="6172123" y="4187408"/>
                    </a:cubicBezTo>
                    <a:lnTo>
                      <a:pt x="10646164" y="4173438"/>
                    </a:lnTo>
                    <a:cubicBezTo>
                      <a:pt x="10646164" y="4173438"/>
                      <a:pt x="10685533" y="3471128"/>
                      <a:pt x="10685533" y="3345398"/>
                    </a:cubicBezTo>
                    <a:cubicBezTo>
                      <a:pt x="10685533" y="3171408"/>
                      <a:pt x="10682993" y="803910"/>
                      <a:pt x="10685533" y="645160"/>
                    </a:cubicBezTo>
                    <a:close/>
                  </a:path>
                </a:pathLst>
              </a:custGeom>
              <a:solidFill>
                <a:srgbClr val="86C7ED"/>
              </a:solidFill>
            </p:spPr>
          </p:sp>
          <p:sp>
            <p:nvSpPr>
              <p:cNvPr id="12" name="Freeform 12"/>
              <p:cNvSpPr/>
              <p:nvPr/>
            </p:nvSpPr>
            <p:spPr>
              <a:xfrm>
                <a:off x="469900" y="10160"/>
                <a:ext cx="1583690" cy="554990"/>
              </a:xfrm>
              <a:custGeom>
                <a:avLst/>
                <a:gdLst/>
                <a:ahLst/>
                <a:cxnLst/>
                <a:rect l="l" t="t" r="r" b="b"/>
                <a:pathLst>
                  <a:path w="1583690" h="554990">
                    <a:moveTo>
                      <a:pt x="27940" y="0"/>
                    </a:moveTo>
                    <a:cubicBezTo>
                      <a:pt x="27940" y="0"/>
                      <a:pt x="990600" y="95250"/>
                      <a:pt x="1109980" y="97790"/>
                    </a:cubicBezTo>
                    <a:lnTo>
                      <a:pt x="1558290" y="106680"/>
                    </a:lnTo>
                    <a:lnTo>
                      <a:pt x="1557020" y="199390"/>
                    </a:lnTo>
                    <a:cubicBezTo>
                      <a:pt x="1557020" y="199390"/>
                      <a:pt x="1583690" y="342900"/>
                      <a:pt x="1582420" y="402590"/>
                    </a:cubicBezTo>
                    <a:lnTo>
                      <a:pt x="1579880" y="554990"/>
                    </a:lnTo>
                    <a:cubicBezTo>
                      <a:pt x="1579880" y="554990"/>
                      <a:pt x="975360" y="504190"/>
                      <a:pt x="825500" y="497840"/>
                    </a:cubicBezTo>
                    <a:cubicBezTo>
                      <a:pt x="511810" y="482600"/>
                      <a:pt x="11430" y="414020"/>
                      <a:pt x="11430" y="414020"/>
                    </a:cubicBezTo>
                    <a:lnTo>
                      <a:pt x="0" y="261620"/>
                    </a:lnTo>
                    <a:lnTo>
                      <a:pt x="48260" y="135890"/>
                    </a:lnTo>
                    <a:lnTo>
                      <a:pt x="2794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91595" y="651285"/>
              <a:ext cx="4605421" cy="63074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>
                <a:spcBef>
                  <a:spcPct val="0"/>
                </a:spcBef>
              </a:pPr>
              <a:r>
                <a:rPr lang="en-US" sz="2400" b="1" spc="8" dirty="0">
                  <a:solidFill>
                    <a:schemeClr val="bg2">
                      <a:lumMod val="10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DSD wellness Academy </a:t>
              </a:r>
              <a:r>
                <a:rPr lang="en-US" sz="2400" b="1" spc="8" dirty="0" err="1">
                  <a:solidFill>
                    <a:schemeClr val="bg2">
                      <a:lumMod val="10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</a:t>
              </a:r>
              <a:r>
                <a:rPr lang="en-US" sz="2400" b="1" spc="8" dirty="0">
                  <a:solidFill>
                    <a:schemeClr val="bg2">
                      <a:lumMod val="10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1 </a:t>
              </a:r>
              <a:r>
                <a:rPr lang="en-US" sz="2400" b="1" spc="8" dirty="0" err="1">
                  <a:solidFill>
                    <a:schemeClr val="bg2">
                      <a:lumMod val="10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endParaRPr lang="en-US" sz="2400" b="1" spc="8" dirty="0">
                <a:solidFill>
                  <a:schemeClr val="bg2">
                    <a:lumMod val="1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700798" y="3884829"/>
            <a:ext cx="927216" cy="486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939"/>
              </a:lnSpc>
              <a:spcBef>
                <a:spcPct val="0"/>
              </a:spcBef>
            </a:pPr>
            <a:r>
              <a:rPr lang="en-US" sz="1385" u="none" spc="6">
                <a:solidFill>
                  <a:srgbClr val="FFFFFF"/>
                </a:solidFill>
                <a:latin typeface="Fira Sans Light Bold"/>
              </a:rPr>
              <a:t>Add your idea here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726015" y="5561021"/>
            <a:ext cx="714076" cy="618457"/>
            <a:chOff x="0" y="0"/>
            <a:chExt cx="952102" cy="824609"/>
          </a:xfrm>
        </p:grpSpPr>
        <p:grpSp>
          <p:nvGrpSpPr>
            <p:cNvPr id="16" name="Group 16"/>
            <p:cNvGrpSpPr/>
            <p:nvPr/>
          </p:nvGrpSpPr>
          <p:grpSpPr>
            <a:xfrm rot="-10800000">
              <a:off x="0" y="0"/>
              <a:ext cx="952102" cy="824609"/>
              <a:chOff x="0" y="0"/>
              <a:chExt cx="6202680" cy="53721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1836B2"/>
              </a:solidFill>
            </p:spPr>
          </p:sp>
        </p:grpSp>
        <p:sp>
          <p:nvSpPr>
            <p:cNvPr id="18" name="TextBox 18"/>
            <p:cNvSpPr txBox="1"/>
            <p:nvPr/>
          </p:nvSpPr>
          <p:spPr>
            <a:xfrm>
              <a:off x="209517" y="131949"/>
              <a:ext cx="533068" cy="5130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40"/>
                </a:lnSpc>
                <a:spcBef>
                  <a:spcPct val="0"/>
                </a:spcBef>
              </a:pPr>
              <a:r>
                <a:rPr lang="en-US" sz="2314" spc="-46">
                  <a:solidFill>
                    <a:srgbClr val="FFFFFF"/>
                  </a:solidFill>
                  <a:latin typeface="Fira Sans Medium"/>
                </a:rPr>
                <a:t>02</a:t>
              </a:r>
            </a:p>
          </p:txBody>
        </p:sp>
      </p:grp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1190004" y="6179478"/>
            <a:ext cx="1368649" cy="1185189"/>
            <a:chOff x="0" y="0"/>
            <a:chExt cx="4282440" cy="37084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3"/>
              <a:stretch>
                <a:fillRect l="-26973" r="-26973"/>
              </a:stretch>
            </a:blipFill>
          </p:spPr>
        </p:sp>
      </p:grp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1170954" y="7461508"/>
            <a:ext cx="1346401" cy="1165923"/>
            <a:chOff x="0" y="0"/>
            <a:chExt cx="4282440" cy="37084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4"/>
              <a:stretch>
                <a:fillRect t="-5470" b="-5470"/>
              </a:stretch>
            </a:blipFill>
          </p:spPr>
        </p:sp>
      </p:grpSp>
      <p:grpSp>
        <p:nvGrpSpPr>
          <p:cNvPr id="23" name="Group 23"/>
          <p:cNvGrpSpPr>
            <a:grpSpLocks noChangeAspect="1"/>
          </p:cNvGrpSpPr>
          <p:nvPr/>
        </p:nvGrpSpPr>
        <p:grpSpPr>
          <a:xfrm>
            <a:off x="1192925" y="8800822"/>
            <a:ext cx="1302460" cy="1127871"/>
            <a:chOff x="0" y="0"/>
            <a:chExt cx="4282440" cy="37084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5"/>
              <a:stretch>
                <a:fillRect l="-48219" r="-48219"/>
              </a:stretch>
            </a:blipFill>
          </p:spPr>
        </p:sp>
      </p:grpSp>
      <p:sp>
        <p:nvSpPr>
          <p:cNvPr id="25" name="AutoShape 25"/>
          <p:cNvSpPr/>
          <p:nvPr/>
        </p:nvSpPr>
        <p:spPr>
          <a:xfrm>
            <a:off x="6390032" y="749267"/>
            <a:ext cx="5507936" cy="4242500"/>
          </a:xfrm>
          <a:prstGeom prst="rect">
            <a:avLst/>
          </a:prstGeom>
          <a:solidFill>
            <a:srgbClr val="A066CB">
              <a:alpha val="8627"/>
            </a:srgbClr>
          </a:solidFill>
        </p:spPr>
      </p:sp>
      <p:grpSp>
        <p:nvGrpSpPr>
          <p:cNvPr id="26" name="Group 26"/>
          <p:cNvGrpSpPr/>
          <p:nvPr/>
        </p:nvGrpSpPr>
        <p:grpSpPr>
          <a:xfrm>
            <a:off x="6831659" y="1139567"/>
            <a:ext cx="3759702" cy="650178"/>
            <a:chOff x="0" y="-76200"/>
            <a:chExt cx="5012935" cy="866905"/>
          </a:xfrm>
        </p:grpSpPr>
        <p:sp>
          <p:nvSpPr>
            <p:cNvPr id="27" name="TextBox 27"/>
            <p:cNvSpPr txBox="1"/>
            <p:nvPr/>
          </p:nvSpPr>
          <p:spPr>
            <a:xfrm>
              <a:off x="769637" y="-76200"/>
              <a:ext cx="4243298" cy="8669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039"/>
                </a:lnSpc>
              </a:pPr>
              <a:r>
                <a:rPr lang="en-US" sz="4400" b="1" spc="17" dirty="0" err="1">
                  <a:solidFill>
                    <a:srgbClr val="1836B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งบประมาณ</a:t>
              </a:r>
              <a:endParaRPr lang="en-US" sz="4400" b="1" spc="17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28" name="Group 28"/>
            <p:cNvGrpSpPr/>
            <p:nvPr/>
          </p:nvGrpSpPr>
          <p:grpSpPr>
            <a:xfrm rot="-10800000">
              <a:off x="0" y="107772"/>
              <a:ext cx="454982" cy="394057"/>
              <a:chOff x="0" y="0"/>
              <a:chExt cx="6202680" cy="537210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A066CB"/>
              </a:solidFill>
            </p:spPr>
          </p:sp>
        </p:grpSp>
      </p:grpSp>
      <p:sp>
        <p:nvSpPr>
          <p:cNvPr id="30" name="AutoShape 30"/>
          <p:cNvSpPr/>
          <p:nvPr/>
        </p:nvSpPr>
        <p:spPr>
          <a:xfrm>
            <a:off x="12356484" y="749267"/>
            <a:ext cx="5507936" cy="4242500"/>
          </a:xfrm>
          <a:prstGeom prst="rect">
            <a:avLst/>
          </a:prstGeom>
          <a:solidFill>
            <a:srgbClr val="A066CB">
              <a:alpha val="8627"/>
            </a:srgbClr>
          </a:solidFill>
        </p:spPr>
      </p:sp>
      <p:grpSp>
        <p:nvGrpSpPr>
          <p:cNvPr id="31" name="Group 31"/>
          <p:cNvGrpSpPr/>
          <p:nvPr/>
        </p:nvGrpSpPr>
        <p:grpSpPr>
          <a:xfrm>
            <a:off x="12798110" y="1139567"/>
            <a:ext cx="3759702" cy="650178"/>
            <a:chOff x="0" y="-76200"/>
            <a:chExt cx="5012935" cy="866905"/>
          </a:xfrm>
        </p:grpSpPr>
        <p:sp>
          <p:nvSpPr>
            <p:cNvPr id="32" name="TextBox 32"/>
            <p:cNvSpPr txBox="1"/>
            <p:nvPr/>
          </p:nvSpPr>
          <p:spPr>
            <a:xfrm>
              <a:off x="769637" y="-76200"/>
              <a:ext cx="4243298" cy="8669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039"/>
                </a:lnSpc>
              </a:pPr>
              <a:r>
                <a:rPr lang="en-US" sz="4400" b="1" spc="17" dirty="0" err="1">
                  <a:solidFill>
                    <a:srgbClr val="1836B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กลุ่มเป้าหมาย</a:t>
              </a:r>
              <a:endParaRPr lang="en-US" sz="4400" b="1" spc="17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33" name="Group 33"/>
            <p:cNvGrpSpPr/>
            <p:nvPr/>
          </p:nvGrpSpPr>
          <p:grpSpPr>
            <a:xfrm rot="-10800000">
              <a:off x="0" y="107772"/>
              <a:ext cx="454982" cy="394057"/>
              <a:chOff x="0" y="0"/>
              <a:chExt cx="6202680" cy="53721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A066CB"/>
              </a:solidFill>
            </p:spPr>
          </p:sp>
        </p:grpSp>
      </p:grpSp>
      <p:sp>
        <p:nvSpPr>
          <p:cNvPr id="35" name="AutoShape 35"/>
          <p:cNvSpPr/>
          <p:nvPr/>
        </p:nvSpPr>
        <p:spPr>
          <a:xfrm>
            <a:off x="6390032" y="5416194"/>
            <a:ext cx="5507936" cy="4242500"/>
          </a:xfrm>
          <a:prstGeom prst="rect">
            <a:avLst/>
          </a:prstGeom>
          <a:solidFill>
            <a:srgbClr val="A066CB">
              <a:alpha val="8627"/>
            </a:srgbClr>
          </a:solidFill>
        </p:spPr>
      </p:sp>
      <p:grpSp>
        <p:nvGrpSpPr>
          <p:cNvPr id="36" name="Group 36"/>
          <p:cNvGrpSpPr/>
          <p:nvPr/>
        </p:nvGrpSpPr>
        <p:grpSpPr>
          <a:xfrm>
            <a:off x="6831659" y="5806495"/>
            <a:ext cx="3759702" cy="665567"/>
            <a:chOff x="0" y="-76200"/>
            <a:chExt cx="5012935" cy="887424"/>
          </a:xfrm>
        </p:grpSpPr>
        <p:sp>
          <p:nvSpPr>
            <p:cNvPr id="37" name="TextBox 37"/>
            <p:cNvSpPr txBox="1"/>
            <p:nvPr/>
          </p:nvSpPr>
          <p:spPr>
            <a:xfrm>
              <a:off x="769637" y="-76200"/>
              <a:ext cx="4243298" cy="8874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039"/>
                </a:lnSpc>
              </a:pPr>
              <a:r>
                <a:rPr lang="en-US" sz="4400" b="1" spc="17" dirty="0" err="1">
                  <a:solidFill>
                    <a:srgbClr val="1836B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</a:t>
              </a:r>
              <a:endParaRPr lang="en-US" sz="4400" b="1" spc="17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38" name="Group 38"/>
            <p:cNvGrpSpPr/>
            <p:nvPr/>
          </p:nvGrpSpPr>
          <p:grpSpPr>
            <a:xfrm rot="-10800000">
              <a:off x="0" y="107772"/>
              <a:ext cx="454982" cy="394057"/>
              <a:chOff x="0" y="0"/>
              <a:chExt cx="6202680" cy="5372100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A066CB"/>
              </a:solidFill>
            </p:spPr>
          </p:sp>
        </p:grpSp>
      </p:grpSp>
      <p:sp>
        <p:nvSpPr>
          <p:cNvPr id="40" name="AutoShape 40"/>
          <p:cNvSpPr/>
          <p:nvPr/>
        </p:nvSpPr>
        <p:spPr>
          <a:xfrm>
            <a:off x="12193304" y="5188996"/>
            <a:ext cx="5507936" cy="4242500"/>
          </a:xfrm>
          <a:prstGeom prst="rect">
            <a:avLst/>
          </a:prstGeom>
          <a:solidFill>
            <a:srgbClr val="A066CB">
              <a:alpha val="8627"/>
            </a:srgbClr>
          </a:solidFill>
        </p:spPr>
      </p:sp>
      <p:grpSp>
        <p:nvGrpSpPr>
          <p:cNvPr id="41" name="Group 41"/>
          <p:cNvGrpSpPr/>
          <p:nvPr/>
        </p:nvGrpSpPr>
        <p:grpSpPr>
          <a:xfrm>
            <a:off x="12798110" y="5317681"/>
            <a:ext cx="4298323" cy="582852"/>
            <a:chOff x="0" y="-66675"/>
            <a:chExt cx="5731097" cy="777136"/>
          </a:xfrm>
        </p:grpSpPr>
        <p:sp>
          <p:nvSpPr>
            <p:cNvPr id="42" name="TextBox 42"/>
            <p:cNvSpPr txBox="1"/>
            <p:nvPr/>
          </p:nvSpPr>
          <p:spPr>
            <a:xfrm>
              <a:off x="879896" y="-66675"/>
              <a:ext cx="4851201" cy="7771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324"/>
                </a:lnSpc>
              </a:pPr>
              <a:r>
                <a:rPr lang="en-US" sz="4400" b="1" spc="15" dirty="0" err="1">
                  <a:solidFill>
                    <a:srgbClr val="1836B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หลักสูตรการฝึกอบรม</a:t>
              </a:r>
              <a:endParaRPr lang="en-US" sz="4400" b="1" spc="15" dirty="0">
                <a:solidFill>
                  <a:srgbClr val="1836B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43" name="Group 43"/>
            <p:cNvGrpSpPr/>
            <p:nvPr/>
          </p:nvGrpSpPr>
          <p:grpSpPr>
            <a:xfrm rot="-10800000">
              <a:off x="0" y="123211"/>
              <a:ext cx="520163" cy="450510"/>
              <a:chOff x="0" y="0"/>
              <a:chExt cx="6202680" cy="5372100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6202680" cy="5372100"/>
              </a:xfrm>
              <a:custGeom>
                <a:avLst/>
                <a:gdLst/>
                <a:ahLst/>
                <a:cxnLst/>
                <a:rect l="l" t="t" r="r" b="b"/>
                <a:pathLst>
                  <a:path w="6202680" h="5372100">
                    <a:moveTo>
                      <a:pt x="4652010" y="0"/>
                    </a:moveTo>
                    <a:lnTo>
                      <a:pt x="1550670" y="0"/>
                    </a:lnTo>
                    <a:lnTo>
                      <a:pt x="0" y="2686050"/>
                    </a:lnTo>
                    <a:lnTo>
                      <a:pt x="1550670" y="5372100"/>
                    </a:lnTo>
                    <a:lnTo>
                      <a:pt x="4652010" y="5372100"/>
                    </a:lnTo>
                    <a:lnTo>
                      <a:pt x="6202680" y="2686050"/>
                    </a:lnTo>
                    <a:lnTo>
                      <a:pt x="4652010" y="0"/>
                    </a:lnTo>
                    <a:close/>
                  </a:path>
                </a:pathLst>
              </a:custGeom>
              <a:solidFill>
                <a:srgbClr val="A066CB"/>
              </a:solidFill>
            </p:spPr>
          </p:sp>
        </p:grpSp>
      </p:grpSp>
      <p:grpSp>
        <p:nvGrpSpPr>
          <p:cNvPr id="45" name="Group 45"/>
          <p:cNvGrpSpPr/>
          <p:nvPr/>
        </p:nvGrpSpPr>
        <p:grpSpPr>
          <a:xfrm>
            <a:off x="12483062" y="1743453"/>
            <a:ext cx="5380878" cy="1414635"/>
            <a:chOff x="0" y="0"/>
            <a:chExt cx="7174503" cy="1886180"/>
          </a:xfrm>
        </p:grpSpPr>
        <p:grpSp>
          <p:nvGrpSpPr>
            <p:cNvPr id="46" name="Group 46"/>
            <p:cNvGrpSpPr/>
            <p:nvPr/>
          </p:nvGrpSpPr>
          <p:grpSpPr>
            <a:xfrm>
              <a:off x="0" y="0"/>
              <a:ext cx="7006372" cy="1886180"/>
              <a:chOff x="0" y="0"/>
              <a:chExt cx="13896017" cy="3768410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218440"/>
                <a:ext cx="13894747" cy="3549970"/>
              </a:xfrm>
              <a:custGeom>
                <a:avLst/>
                <a:gdLst/>
                <a:ahLst/>
                <a:cxnLst/>
                <a:rect l="l" t="t" r="r" b="b"/>
                <a:pathLst>
                  <a:path w="13894747" h="3549970">
                    <a:moveTo>
                      <a:pt x="0" y="16510"/>
                    </a:moveTo>
                    <a:cubicBezTo>
                      <a:pt x="0" y="16510"/>
                      <a:pt x="2540" y="345440"/>
                      <a:pt x="2540" y="864522"/>
                    </a:cubicBezTo>
                    <a:cubicBezTo>
                      <a:pt x="2540" y="1678172"/>
                      <a:pt x="7620" y="2368870"/>
                      <a:pt x="7620" y="2629220"/>
                    </a:cubicBezTo>
                    <a:cubicBezTo>
                      <a:pt x="7620" y="2823530"/>
                      <a:pt x="16510" y="3222310"/>
                      <a:pt x="21590" y="3414080"/>
                    </a:cubicBezTo>
                    <a:lnTo>
                      <a:pt x="130810" y="3528380"/>
                    </a:lnTo>
                    <a:cubicBezTo>
                      <a:pt x="275590" y="3536000"/>
                      <a:pt x="543560" y="3549970"/>
                      <a:pt x="793750" y="3549970"/>
                    </a:cubicBezTo>
                    <a:lnTo>
                      <a:pt x="13894747" y="3549970"/>
                    </a:lnTo>
                    <a:lnTo>
                      <a:pt x="13894747" y="753340"/>
                    </a:lnTo>
                    <a:cubicBezTo>
                      <a:pt x="13894747" y="323850"/>
                      <a:pt x="13885858" y="46990"/>
                      <a:pt x="13885858" y="46990"/>
                    </a:cubicBezTo>
                    <a:cubicBezTo>
                      <a:pt x="13730917" y="26670"/>
                      <a:pt x="13574708" y="16510"/>
                      <a:pt x="13417228" y="17780"/>
                    </a:cubicBezTo>
                    <a:cubicBezTo>
                      <a:pt x="13144178" y="17780"/>
                      <a:pt x="944880" y="22860"/>
                      <a:pt x="694690" y="13970"/>
                    </a:cubicBezTo>
                    <a:cubicBezTo>
                      <a:pt x="360680" y="0"/>
                      <a:pt x="0" y="16510"/>
                      <a:pt x="0" y="16510"/>
                    </a:cubicBezTo>
                    <a:close/>
                  </a:path>
                </a:pathLst>
              </a:custGeom>
              <a:solidFill>
                <a:srgbClr val="1836B2"/>
              </a:solidFill>
            </p:spPr>
          </p:sp>
          <p:sp>
            <p:nvSpPr>
              <p:cNvPr id="48" name="Freeform 48"/>
              <p:cNvSpPr/>
              <p:nvPr/>
            </p:nvSpPr>
            <p:spPr>
              <a:xfrm>
                <a:off x="21590" y="0"/>
                <a:ext cx="13405798" cy="3748090"/>
              </a:xfrm>
              <a:custGeom>
                <a:avLst/>
                <a:gdLst/>
                <a:ahLst/>
                <a:cxnLst/>
                <a:rect l="l" t="t" r="r" b="b"/>
                <a:pathLst>
                  <a:path w="13405798" h="3748090">
                    <a:moveTo>
                      <a:pt x="0" y="3633790"/>
                    </a:moveTo>
                    <a:lnTo>
                      <a:pt x="109220" y="3748090"/>
                    </a:lnTo>
                    <a:lnTo>
                      <a:pt x="123190" y="3614740"/>
                    </a:lnTo>
                    <a:lnTo>
                      <a:pt x="0" y="3633790"/>
                    </a:lnTo>
                    <a:close/>
                    <a:moveTo>
                      <a:pt x="12206917" y="106680"/>
                    </a:moveTo>
                    <a:cubicBezTo>
                      <a:pt x="12206917" y="106680"/>
                      <a:pt x="12624747" y="64770"/>
                      <a:pt x="12761907" y="55880"/>
                    </a:cubicBezTo>
                    <a:cubicBezTo>
                      <a:pt x="12899067" y="46990"/>
                      <a:pt x="13379127" y="0"/>
                      <a:pt x="13379127" y="0"/>
                    </a:cubicBezTo>
                    <a:cubicBezTo>
                      <a:pt x="13372777" y="41910"/>
                      <a:pt x="13371507" y="86360"/>
                      <a:pt x="13376588" y="128270"/>
                    </a:cubicBezTo>
                    <a:cubicBezTo>
                      <a:pt x="13382938" y="167640"/>
                      <a:pt x="13385477" y="208280"/>
                      <a:pt x="13384207" y="248920"/>
                    </a:cubicBezTo>
                    <a:lnTo>
                      <a:pt x="13405798" y="318770"/>
                    </a:lnTo>
                    <a:lnTo>
                      <a:pt x="13395638" y="419100"/>
                    </a:lnTo>
                    <a:cubicBezTo>
                      <a:pt x="13395638" y="419100"/>
                      <a:pt x="12645067" y="454660"/>
                      <a:pt x="12507907" y="471170"/>
                    </a:cubicBezTo>
                    <a:cubicBezTo>
                      <a:pt x="12370747" y="487680"/>
                      <a:pt x="12166278" y="486410"/>
                      <a:pt x="12166278" y="486410"/>
                    </a:cubicBezTo>
                    <a:cubicBezTo>
                      <a:pt x="12166278" y="486410"/>
                      <a:pt x="12158657" y="365760"/>
                      <a:pt x="12171357" y="322580"/>
                    </a:cubicBezTo>
                    <a:cubicBezTo>
                      <a:pt x="12181517" y="288290"/>
                      <a:pt x="12185328" y="251460"/>
                      <a:pt x="12180247" y="214630"/>
                    </a:cubicBezTo>
                    <a:cubicBezTo>
                      <a:pt x="12180247" y="186690"/>
                      <a:pt x="12206917" y="106680"/>
                      <a:pt x="12206917" y="106680"/>
                    </a:cubicBez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49" name="TextBox 49"/>
            <p:cNvSpPr txBox="1"/>
            <p:nvPr/>
          </p:nvSpPr>
          <p:spPr>
            <a:xfrm>
              <a:off x="152722" y="528108"/>
              <a:ext cx="7021781" cy="101138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>
                <a:lnSpc>
                  <a:spcPts val="2919"/>
                </a:lnSpc>
                <a:spcBef>
                  <a:spcPct val="0"/>
                </a:spcBef>
              </a:pPr>
              <a:r>
                <a:rPr lang="en-US" sz="28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ผู้ประกอบอาชีพอิสระที่มีสินค้า</a:t>
              </a:r>
              <a:r>
                <a:rPr lang="en-US" sz="28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8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หรือบริการ</a:t>
              </a:r>
              <a:r>
                <a:rPr lang="en-US" sz="28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th-TH" sz="2800" b="1" spc="10" dirty="0" smtClean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lvl="0" indent="0">
                <a:lnSpc>
                  <a:spcPts val="2919"/>
                </a:lnSpc>
                <a:spcBef>
                  <a:spcPct val="0"/>
                </a:spcBef>
              </a:pPr>
              <a:r>
                <a:rPr lang="en-US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</a:t>
              </a:r>
              <a:r>
                <a:rPr lang="en-US" sz="28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นอกระบบ</a:t>
              </a:r>
              <a:r>
                <a:rPr lang="en-US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)</a:t>
              </a:r>
              <a:r>
                <a:rPr lang="th-TH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จำนวน</a:t>
              </a:r>
              <a:r>
                <a:rPr lang="en-US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8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1,700 </a:t>
              </a:r>
              <a:r>
                <a:rPr lang="en-US" sz="28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คน</a:t>
              </a:r>
              <a:r>
                <a:rPr lang="en-US" sz="28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</a:t>
              </a:r>
              <a:r>
                <a:rPr lang="th-TH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รวม </a:t>
              </a:r>
              <a:r>
                <a:rPr lang="en-US" sz="2800" b="1" spc="10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85 </a:t>
              </a:r>
              <a:r>
                <a:rPr lang="en-US" sz="28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endParaRPr lang="en-US" sz="2800" b="1" spc="1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12670379" y="5795665"/>
            <a:ext cx="4599590" cy="1414635"/>
            <a:chOff x="0" y="0"/>
            <a:chExt cx="6132787" cy="1886180"/>
          </a:xfrm>
        </p:grpSpPr>
        <p:grpSp>
          <p:nvGrpSpPr>
            <p:cNvPr id="51" name="Group 51"/>
            <p:cNvGrpSpPr/>
            <p:nvPr/>
          </p:nvGrpSpPr>
          <p:grpSpPr>
            <a:xfrm>
              <a:off x="0" y="0"/>
              <a:ext cx="6132787" cy="1886180"/>
              <a:chOff x="0" y="0"/>
              <a:chExt cx="12163401" cy="3740937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218440"/>
                <a:ext cx="12162131" cy="3522496"/>
              </a:xfrm>
              <a:custGeom>
                <a:avLst/>
                <a:gdLst/>
                <a:ahLst/>
                <a:cxnLst/>
                <a:rect l="l" t="t" r="r" b="b"/>
                <a:pathLst>
                  <a:path w="12162131" h="3522496">
                    <a:moveTo>
                      <a:pt x="0" y="16510"/>
                    </a:moveTo>
                    <a:cubicBezTo>
                      <a:pt x="0" y="16510"/>
                      <a:pt x="2540" y="345440"/>
                      <a:pt x="2540" y="859601"/>
                    </a:cubicBezTo>
                    <a:cubicBezTo>
                      <a:pt x="2540" y="1655172"/>
                      <a:pt x="7620" y="2341397"/>
                      <a:pt x="7620" y="2601747"/>
                    </a:cubicBezTo>
                    <a:cubicBezTo>
                      <a:pt x="7620" y="2796057"/>
                      <a:pt x="16510" y="3194837"/>
                      <a:pt x="21590" y="3386607"/>
                    </a:cubicBezTo>
                    <a:lnTo>
                      <a:pt x="130810" y="3500907"/>
                    </a:lnTo>
                    <a:cubicBezTo>
                      <a:pt x="275590" y="3508527"/>
                      <a:pt x="543560" y="3522496"/>
                      <a:pt x="793750" y="3522496"/>
                    </a:cubicBezTo>
                    <a:lnTo>
                      <a:pt x="12162131" y="3522496"/>
                    </a:lnTo>
                    <a:lnTo>
                      <a:pt x="12162131" y="750890"/>
                    </a:lnTo>
                    <a:cubicBezTo>
                      <a:pt x="12162131" y="323850"/>
                      <a:pt x="12153242" y="46990"/>
                      <a:pt x="12153242" y="46990"/>
                    </a:cubicBezTo>
                    <a:cubicBezTo>
                      <a:pt x="11998302" y="26670"/>
                      <a:pt x="11842092" y="16510"/>
                      <a:pt x="11684612" y="17780"/>
                    </a:cubicBezTo>
                    <a:cubicBezTo>
                      <a:pt x="11411562" y="17780"/>
                      <a:pt x="944880" y="22860"/>
                      <a:pt x="694690" y="13970"/>
                    </a:cubicBezTo>
                    <a:cubicBezTo>
                      <a:pt x="360680" y="0"/>
                      <a:pt x="0" y="16510"/>
                      <a:pt x="0" y="16510"/>
                    </a:cubicBezTo>
                    <a:close/>
                  </a:path>
                </a:pathLst>
              </a:custGeom>
              <a:solidFill>
                <a:srgbClr val="A066CB"/>
              </a:solidFill>
            </p:spPr>
          </p:sp>
          <p:sp>
            <p:nvSpPr>
              <p:cNvPr id="53" name="Freeform 53"/>
              <p:cNvSpPr/>
              <p:nvPr/>
            </p:nvSpPr>
            <p:spPr>
              <a:xfrm>
                <a:off x="21590" y="0"/>
                <a:ext cx="11673181" cy="3720617"/>
              </a:xfrm>
              <a:custGeom>
                <a:avLst/>
                <a:gdLst/>
                <a:ahLst/>
                <a:cxnLst/>
                <a:rect l="l" t="t" r="r" b="b"/>
                <a:pathLst>
                  <a:path w="11673181" h="3720617">
                    <a:moveTo>
                      <a:pt x="0" y="3606317"/>
                    </a:moveTo>
                    <a:lnTo>
                      <a:pt x="109220" y="3720617"/>
                    </a:lnTo>
                    <a:lnTo>
                      <a:pt x="123190" y="3587267"/>
                    </a:lnTo>
                    <a:lnTo>
                      <a:pt x="0" y="3606317"/>
                    </a:lnTo>
                    <a:close/>
                    <a:moveTo>
                      <a:pt x="10474301" y="106680"/>
                    </a:moveTo>
                    <a:cubicBezTo>
                      <a:pt x="10474301" y="106680"/>
                      <a:pt x="10892131" y="64770"/>
                      <a:pt x="11029291" y="55880"/>
                    </a:cubicBezTo>
                    <a:cubicBezTo>
                      <a:pt x="11166451" y="46990"/>
                      <a:pt x="11646512" y="0"/>
                      <a:pt x="11646512" y="0"/>
                    </a:cubicBezTo>
                    <a:cubicBezTo>
                      <a:pt x="11640162" y="41910"/>
                      <a:pt x="11638891" y="86360"/>
                      <a:pt x="11643972" y="128270"/>
                    </a:cubicBezTo>
                    <a:cubicBezTo>
                      <a:pt x="11650322" y="167640"/>
                      <a:pt x="11652862" y="208280"/>
                      <a:pt x="11651591" y="248920"/>
                    </a:cubicBezTo>
                    <a:lnTo>
                      <a:pt x="11673181" y="318770"/>
                    </a:lnTo>
                    <a:lnTo>
                      <a:pt x="11663022" y="419100"/>
                    </a:lnTo>
                    <a:cubicBezTo>
                      <a:pt x="11663022" y="419100"/>
                      <a:pt x="10912451" y="454660"/>
                      <a:pt x="10775291" y="471170"/>
                    </a:cubicBezTo>
                    <a:cubicBezTo>
                      <a:pt x="10638131" y="487680"/>
                      <a:pt x="10433662" y="486410"/>
                      <a:pt x="10433662" y="486410"/>
                    </a:cubicBezTo>
                    <a:cubicBezTo>
                      <a:pt x="10433662" y="486410"/>
                      <a:pt x="10426041" y="365760"/>
                      <a:pt x="10438741" y="322580"/>
                    </a:cubicBezTo>
                    <a:cubicBezTo>
                      <a:pt x="10448901" y="288290"/>
                      <a:pt x="10452712" y="251460"/>
                      <a:pt x="10447631" y="214630"/>
                    </a:cubicBezTo>
                    <a:cubicBezTo>
                      <a:pt x="10447631" y="186690"/>
                      <a:pt x="10474301" y="106680"/>
                      <a:pt x="10474301" y="106680"/>
                    </a:cubicBez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54" name="TextBox 54"/>
            <p:cNvSpPr txBox="1"/>
            <p:nvPr/>
          </p:nvSpPr>
          <p:spPr>
            <a:xfrm>
              <a:off x="702072" y="560579"/>
              <a:ext cx="4728643" cy="9917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919"/>
                </a:lnSpc>
                <a:spcBef>
                  <a:spcPct val="0"/>
                </a:spcBef>
              </a:pPr>
              <a:r>
                <a:rPr lang="en-US" sz="32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การฝึกเสริม</a:t>
              </a:r>
              <a:r>
                <a:rPr lang="en-US" sz="3200" b="1" spc="10" dirty="0" err="1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ทักษะฝีมือ</a:t>
              </a:r>
              <a:r>
                <a:rPr lang="en-US" sz="32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แรงงาน</a:t>
              </a:r>
              <a:r>
                <a:rPr lang="en-US" sz="32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32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ระยะเวลา</a:t>
              </a:r>
              <a:r>
                <a:rPr lang="en-US" sz="3200" b="1" spc="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36 </a:t>
              </a:r>
              <a:r>
                <a:rPr lang="en-US" sz="3200" b="1" spc="10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ชั่วโมง</a:t>
              </a:r>
              <a:endParaRPr lang="en-US" sz="3200" b="1" spc="1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55" name="Picture 55"/>
          <p:cNvPicPr>
            <a:picLocks noChangeAspect="1"/>
          </p:cNvPicPr>
          <p:nvPr/>
        </p:nvPicPr>
        <p:blipFill>
          <a:blip r:embed="rId6"/>
          <a:srcRect l="10547" t="24884" r="10547"/>
          <a:stretch>
            <a:fillRect/>
          </a:stretch>
        </p:blipFill>
        <p:spPr>
          <a:xfrm>
            <a:off x="14436969" y="3201208"/>
            <a:ext cx="1366230" cy="1734126"/>
          </a:xfrm>
          <a:prstGeom prst="rect">
            <a:avLst/>
          </a:prstGeom>
        </p:spPr>
      </p:pic>
      <p:pic>
        <p:nvPicPr>
          <p:cNvPr id="56" name="Picture 5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2356484" y="3466776"/>
            <a:ext cx="2039858" cy="1360330"/>
          </a:xfrm>
          <a:prstGeom prst="rect">
            <a:avLst/>
          </a:prstGeom>
        </p:spPr>
      </p:pic>
      <p:pic>
        <p:nvPicPr>
          <p:cNvPr id="57" name="Picture 57"/>
          <p:cNvPicPr>
            <a:picLocks noChangeAspect="1"/>
          </p:cNvPicPr>
          <p:nvPr/>
        </p:nvPicPr>
        <p:blipFill>
          <a:blip r:embed="rId8"/>
          <a:srcRect l="3556" t="3887" r="9754" b="7343"/>
          <a:stretch>
            <a:fillRect/>
          </a:stretch>
        </p:blipFill>
        <p:spPr>
          <a:xfrm>
            <a:off x="15850716" y="3518910"/>
            <a:ext cx="1915700" cy="1308197"/>
          </a:xfrm>
          <a:prstGeom prst="rect">
            <a:avLst/>
          </a:prstGeom>
        </p:spPr>
      </p:pic>
      <p:pic>
        <p:nvPicPr>
          <p:cNvPr id="58" name="Picture 58"/>
          <p:cNvPicPr>
            <a:picLocks noChangeAspect="1"/>
          </p:cNvPicPr>
          <p:nvPr/>
        </p:nvPicPr>
        <p:blipFill>
          <a:blip r:embed="rId9"/>
          <a:srcRect t="3891" b="3891"/>
          <a:stretch>
            <a:fillRect/>
          </a:stretch>
        </p:blipFill>
        <p:spPr>
          <a:xfrm>
            <a:off x="7296534" y="7714409"/>
            <a:ext cx="3695780" cy="1931982"/>
          </a:xfrm>
          <a:prstGeom prst="rect">
            <a:avLst/>
          </a:prstGeom>
        </p:spPr>
      </p:pic>
      <p:sp>
        <p:nvSpPr>
          <p:cNvPr id="59" name="TextBox 59"/>
          <p:cNvSpPr txBox="1"/>
          <p:nvPr/>
        </p:nvSpPr>
        <p:spPr>
          <a:xfrm>
            <a:off x="6590956" y="6745527"/>
            <a:ext cx="5230812" cy="8412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40"/>
              </a:lnSpc>
            </a:pPr>
            <a:r>
              <a:rPr lang="en-US" sz="3200" b="1" spc="176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จำนวนผู้ผ่านการฝึกอบรมมีรายได้เพิ่มขึ้น</a:t>
            </a:r>
            <a:r>
              <a:rPr lang="en-US" sz="3200" b="1" spc="176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b="1" spc="176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</a:t>
            </a:r>
            <a:r>
              <a:rPr lang="en-US" sz="3200" b="1" spc="176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60 </a:t>
            </a:r>
          </a:p>
        </p:txBody>
      </p:sp>
      <p:grpSp>
        <p:nvGrpSpPr>
          <p:cNvPr id="60" name="Group 60"/>
          <p:cNvGrpSpPr/>
          <p:nvPr/>
        </p:nvGrpSpPr>
        <p:grpSpPr>
          <a:xfrm>
            <a:off x="12344400" y="7231956"/>
            <a:ext cx="5339666" cy="2194006"/>
            <a:chOff x="199910" y="4257"/>
            <a:chExt cx="8379412" cy="3585821"/>
          </a:xfrm>
        </p:grpSpPr>
        <p:grpSp>
          <p:nvGrpSpPr>
            <p:cNvPr id="61" name="Group 61"/>
            <p:cNvGrpSpPr/>
            <p:nvPr/>
          </p:nvGrpSpPr>
          <p:grpSpPr>
            <a:xfrm>
              <a:off x="199910" y="4257"/>
              <a:ext cx="7921292" cy="3585821"/>
              <a:chOff x="409264" y="10160"/>
              <a:chExt cx="16216815" cy="8558581"/>
            </a:xfrm>
          </p:grpSpPr>
          <p:sp>
            <p:nvSpPr>
              <p:cNvPr id="62" name="Freeform 62"/>
              <p:cNvSpPr/>
              <p:nvPr/>
            </p:nvSpPr>
            <p:spPr>
              <a:xfrm>
                <a:off x="409264" y="248922"/>
                <a:ext cx="16216815" cy="8319819"/>
              </a:xfrm>
              <a:custGeom>
                <a:avLst/>
                <a:gdLst/>
                <a:ahLst/>
                <a:cxnLst/>
                <a:rect l="l" t="t" r="r" b="b"/>
                <a:pathLst>
                  <a:path w="17139458" h="8319822">
                    <a:moveTo>
                      <a:pt x="17136919" y="645160"/>
                    </a:moveTo>
                    <a:cubicBezTo>
                      <a:pt x="17139459" y="488950"/>
                      <a:pt x="17117869" y="30480"/>
                      <a:pt x="17117869" y="30480"/>
                    </a:cubicBezTo>
                    <a:cubicBezTo>
                      <a:pt x="17117869" y="30480"/>
                      <a:pt x="16733059" y="40640"/>
                      <a:pt x="12214815" y="40640"/>
                    </a:cubicBezTo>
                    <a:cubicBezTo>
                      <a:pt x="10883440" y="40640"/>
                      <a:pt x="2401570" y="40640"/>
                      <a:pt x="2341880" y="40640"/>
                    </a:cubicBezTo>
                    <a:cubicBezTo>
                      <a:pt x="1906270" y="40640"/>
                      <a:pt x="1042670" y="38100"/>
                      <a:pt x="795020" y="33020"/>
                    </a:cubicBezTo>
                    <a:cubicBezTo>
                      <a:pt x="482600" y="20320"/>
                      <a:pt x="11430" y="0"/>
                      <a:pt x="10160" y="29210"/>
                    </a:cubicBezTo>
                    <a:cubicBezTo>
                      <a:pt x="8890" y="58420"/>
                      <a:pt x="21590" y="440690"/>
                      <a:pt x="21590" y="440690"/>
                    </a:cubicBezTo>
                    <a:cubicBezTo>
                      <a:pt x="21590" y="440690"/>
                      <a:pt x="21590" y="7471462"/>
                      <a:pt x="21590" y="7663232"/>
                    </a:cubicBezTo>
                    <a:cubicBezTo>
                      <a:pt x="6350" y="7908342"/>
                      <a:pt x="0" y="8281722"/>
                      <a:pt x="0" y="8281722"/>
                    </a:cubicBezTo>
                    <a:cubicBezTo>
                      <a:pt x="204470" y="8312202"/>
                      <a:pt x="450850" y="8319822"/>
                      <a:pt x="657860" y="8317282"/>
                    </a:cubicBezTo>
                    <a:cubicBezTo>
                      <a:pt x="891540" y="8317282"/>
                      <a:pt x="9339042" y="8317282"/>
                      <a:pt x="9339042" y="8317282"/>
                    </a:cubicBezTo>
                    <a:lnTo>
                      <a:pt x="17097550" y="8303312"/>
                    </a:lnTo>
                    <a:cubicBezTo>
                      <a:pt x="17097550" y="8303312"/>
                      <a:pt x="17136919" y="7601002"/>
                      <a:pt x="17136919" y="7475272"/>
                    </a:cubicBezTo>
                    <a:cubicBezTo>
                      <a:pt x="17136919" y="7301282"/>
                      <a:pt x="17134380" y="803910"/>
                      <a:pt x="17136919" y="645160"/>
                    </a:cubicBezTo>
                    <a:close/>
                  </a:path>
                </a:pathLst>
              </a:custGeom>
              <a:solidFill>
                <a:srgbClr val="86C7ED"/>
              </a:solidFill>
            </p:spPr>
          </p:sp>
          <p:sp>
            <p:nvSpPr>
              <p:cNvPr id="63" name="Freeform 63"/>
              <p:cNvSpPr/>
              <p:nvPr/>
            </p:nvSpPr>
            <p:spPr>
              <a:xfrm>
                <a:off x="469900" y="10160"/>
                <a:ext cx="1583690" cy="554990"/>
              </a:xfrm>
              <a:custGeom>
                <a:avLst/>
                <a:gdLst/>
                <a:ahLst/>
                <a:cxnLst/>
                <a:rect l="l" t="t" r="r" b="b"/>
                <a:pathLst>
                  <a:path w="1583690" h="554990">
                    <a:moveTo>
                      <a:pt x="27940" y="0"/>
                    </a:moveTo>
                    <a:cubicBezTo>
                      <a:pt x="27940" y="0"/>
                      <a:pt x="990600" y="95250"/>
                      <a:pt x="1109980" y="97790"/>
                    </a:cubicBezTo>
                    <a:lnTo>
                      <a:pt x="1558290" y="106680"/>
                    </a:lnTo>
                    <a:lnTo>
                      <a:pt x="1557020" y="199390"/>
                    </a:lnTo>
                    <a:cubicBezTo>
                      <a:pt x="1557020" y="199390"/>
                      <a:pt x="1583690" y="342900"/>
                      <a:pt x="1582420" y="402590"/>
                    </a:cubicBezTo>
                    <a:lnTo>
                      <a:pt x="1579880" y="554990"/>
                    </a:lnTo>
                    <a:cubicBezTo>
                      <a:pt x="1579880" y="554990"/>
                      <a:pt x="975360" y="504190"/>
                      <a:pt x="825500" y="497840"/>
                    </a:cubicBezTo>
                    <a:cubicBezTo>
                      <a:pt x="511810" y="482600"/>
                      <a:pt x="11430" y="414020"/>
                      <a:pt x="11430" y="414020"/>
                    </a:cubicBezTo>
                    <a:lnTo>
                      <a:pt x="0" y="261620"/>
                    </a:lnTo>
                    <a:lnTo>
                      <a:pt x="48260" y="135890"/>
                    </a:lnTo>
                    <a:lnTo>
                      <a:pt x="2794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64" name="TextBox 64"/>
            <p:cNvSpPr txBox="1"/>
            <p:nvPr/>
          </p:nvSpPr>
          <p:spPr>
            <a:xfrm>
              <a:off x="199910" y="741218"/>
              <a:ext cx="8379412" cy="211269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th-TH" sz="2800" b="1" spc="7" dirty="0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</a:t>
              </a:r>
              <a:r>
                <a:rPr lang="en-US" sz="2800" b="1" spc="7" dirty="0" err="1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ด้าน</a:t>
              </a:r>
              <a:r>
                <a:rPr lang="en-US" sz="2800" b="1" spc="7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การพัฒนาผลิตภัณฑ์และบรรจุ</a:t>
              </a:r>
              <a:r>
                <a:rPr lang="en-US" sz="2800" b="1" spc="7" dirty="0" err="1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ภัณฑ์</a:t>
              </a:r>
              <a:endParaRPr lang="en-US" sz="2800" b="1" spc="7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en-US" sz="2800" b="1" spc="7" dirty="0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</a:p>
            <a:p>
              <a:r>
                <a:rPr lang="th-TH" sz="2800" b="1" spc="7" dirty="0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-</a:t>
              </a:r>
              <a:r>
                <a:rPr lang="en-US" sz="2800" b="1" spc="7" dirty="0" err="1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ด้าน</a:t>
              </a:r>
              <a:r>
                <a:rPr lang="th-TH" sz="2800" b="1" spc="7" dirty="0" smtClean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พาณิชย์อิเล็กทรอนิกส์</a:t>
              </a:r>
              <a:endParaRPr lang="en-US" sz="2800" spc="7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2633249" y="7426377"/>
            <a:ext cx="3462751" cy="1013488"/>
            <a:chOff x="-147690" y="3958"/>
            <a:chExt cx="4617000" cy="1351317"/>
          </a:xfrm>
        </p:grpSpPr>
        <p:grpSp>
          <p:nvGrpSpPr>
            <p:cNvPr id="66" name="Group 66"/>
            <p:cNvGrpSpPr/>
            <p:nvPr/>
          </p:nvGrpSpPr>
          <p:grpSpPr>
            <a:xfrm>
              <a:off x="-147690" y="3958"/>
              <a:ext cx="4617000" cy="1351317"/>
              <a:chOff x="-325559" y="10160"/>
              <a:chExt cx="10177380" cy="3468442"/>
            </a:xfrm>
          </p:grpSpPr>
          <p:sp>
            <p:nvSpPr>
              <p:cNvPr id="67" name="Freeform 67"/>
              <p:cNvSpPr/>
              <p:nvPr/>
            </p:nvSpPr>
            <p:spPr>
              <a:xfrm>
                <a:off x="-325559" y="248919"/>
                <a:ext cx="10177380" cy="3229683"/>
              </a:xfrm>
              <a:custGeom>
                <a:avLst/>
                <a:gdLst/>
                <a:ahLst/>
                <a:cxnLst/>
                <a:rect l="l" t="t" r="r" b="b"/>
                <a:pathLst>
                  <a:path w="10177379" h="3229683">
                    <a:moveTo>
                      <a:pt x="10174840" y="645160"/>
                    </a:moveTo>
                    <a:cubicBezTo>
                      <a:pt x="10177379" y="488950"/>
                      <a:pt x="10155790" y="30480"/>
                      <a:pt x="10155790" y="30480"/>
                    </a:cubicBezTo>
                    <a:cubicBezTo>
                      <a:pt x="10155790" y="30480"/>
                      <a:pt x="9770979" y="40640"/>
                      <a:pt x="7370142" y="40640"/>
                    </a:cubicBezTo>
                    <a:cubicBezTo>
                      <a:pt x="6699442" y="40640"/>
                      <a:pt x="2401570" y="40640"/>
                      <a:pt x="2341880" y="40640"/>
                    </a:cubicBezTo>
                    <a:cubicBezTo>
                      <a:pt x="1906270" y="40640"/>
                      <a:pt x="1042670" y="38100"/>
                      <a:pt x="795020" y="33020"/>
                    </a:cubicBezTo>
                    <a:cubicBezTo>
                      <a:pt x="482600" y="20320"/>
                      <a:pt x="11430" y="0"/>
                      <a:pt x="10160" y="29210"/>
                    </a:cubicBezTo>
                    <a:cubicBezTo>
                      <a:pt x="8890" y="58420"/>
                      <a:pt x="21590" y="440690"/>
                      <a:pt x="21590" y="440690"/>
                    </a:cubicBezTo>
                    <a:cubicBezTo>
                      <a:pt x="21590" y="440690"/>
                      <a:pt x="21590" y="2381323"/>
                      <a:pt x="21590" y="2573093"/>
                    </a:cubicBezTo>
                    <a:cubicBezTo>
                      <a:pt x="6350" y="2818203"/>
                      <a:pt x="0" y="3191583"/>
                      <a:pt x="0" y="3191583"/>
                    </a:cubicBezTo>
                    <a:cubicBezTo>
                      <a:pt x="204470" y="3222063"/>
                      <a:pt x="450850" y="3229683"/>
                      <a:pt x="657860" y="3227143"/>
                    </a:cubicBezTo>
                    <a:cubicBezTo>
                      <a:pt x="891540" y="3227143"/>
                      <a:pt x="5921429" y="3227143"/>
                      <a:pt x="5921429" y="3227143"/>
                    </a:cubicBezTo>
                    <a:lnTo>
                      <a:pt x="10135469" y="3213173"/>
                    </a:lnTo>
                    <a:cubicBezTo>
                      <a:pt x="10135469" y="3213173"/>
                      <a:pt x="10174840" y="2510863"/>
                      <a:pt x="10174840" y="2385133"/>
                    </a:cubicBezTo>
                    <a:cubicBezTo>
                      <a:pt x="10174840" y="2211143"/>
                      <a:pt x="10172299" y="803910"/>
                      <a:pt x="10174840" y="645160"/>
                    </a:cubicBezTo>
                    <a:close/>
                  </a:path>
                </a:pathLst>
              </a:custGeom>
              <a:solidFill>
                <a:srgbClr val="521E3C"/>
              </a:solidFill>
            </p:spPr>
          </p:sp>
          <p:sp>
            <p:nvSpPr>
              <p:cNvPr id="68" name="Freeform 68"/>
              <p:cNvSpPr/>
              <p:nvPr/>
            </p:nvSpPr>
            <p:spPr>
              <a:xfrm>
                <a:off x="469900" y="10160"/>
                <a:ext cx="1583690" cy="554990"/>
              </a:xfrm>
              <a:custGeom>
                <a:avLst/>
                <a:gdLst/>
                <a:ahLst/>
                <a:cxnLst/>
                <a:rect l="l" t="t" r="r" b="b"/>
                <a:pathLst>
                  <a:path w="1583690" h="554990">
                    <a:moveTo>
                      <a:pt x="27940" y="0"/>
                    </a:moveTo>
                    <a:cubicBezTo>
                      <a:pt x="27940" y="0"/>
                      <a:pt x="990600" y="95250"/>
                      <a:pt x="1109980" y="97790"/>
                    </a:cubicBezTo>
                    <a:lnTo>
                      <a:pt x="1558290" y="106680"/>
                    </a:lnTo>
                    <a:lnTo>
                      <a:pt x="1557020" y="199390"/>
                    </a:lnTo>
                    <a:cubicBezTo>
                      <a:pt x="1557020" y="199390"/>
                      <a:pt x="1583690" y="342900"/>
                      <a:pt x="1582420" y="402590"/>
                    </a:cubicBezTo>
                    <a:lnTo>
                      <a:pt x="1579880" y="554990"/>
                    </a:lnTo>
                    <a:cubicBezTo>
                      <a:pt x="1579880" y="554990"/>
                      <a:pt x="975360" y="504190"/>
                      <a:pt x="825500" y="497840"/>
                    </a:cubicBezTo>
                    <a:cubicBezTo>
                      <a:pt x="511810" y="482600"/>
                      <a:pt x="11430" y="414020"/>
                      <a:pt x="11430" y="414020"/>
                    </a:cubicBezTo>
                    <a:lnTo>
                      <a:pt x="0" y="261620"/>
                    </a:lnTo>
                    <a:lnTo>
                      <a:pt x="48260" y="135890"/>
                    </a:lnTo>
                    <a:lnTo>
                      <a:pt x="2794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69" name="TextBox 69"/>
            <p:cNvSpPr txBox="1"/>
            <p:nvPr/>
          </p:nvSpPr>
          <p:spPr>
            <a:xfrm>
              <a:off x="470865" y="576827"/>
              <a:ext cx="3633657" cy="4437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2499"/>
                </a:lnSpc>
                <a:spcBef>
                  <a:spcPct val="0"/>
                </a:spcBef>
              </a:pPr>
              <a:r>
                <a:rPr lang="en-US" sz="2400" b="1" spc="8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สพร.และ</a:t>
              </a:r>
              <a:r>
                <a:rPr lang="en-US" sz="2400" b="1" spc="8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400" b="1" spc="8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สนพ</a:t>
              </a:r>
              <a:r>
                <a:rPr lang="en-US" sz="2400" b="1" spc="8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: 1 </a:t>
              </a:r>
              <a:r>
                <a:rPr lang="en-US" sz="2400" b="1" spc="8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r>
                <a:rPr lang="en-US" sz="2400" b="1" spc="8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/</a:t>
              </a:r>
              <a:r>
                <a:rPr lang="en-US" sz="2400" b="1" spc="8" dirty="0" err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แห่ง</a:t>
              </a:r>
              <a:endParaRPr lang="en-US" sz="2400" b="1" spc="8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70" name="TextBox 70"/>
          <p:cNvSpPr txBox="1"/>
          <p:nvPr/>
        </p:nvSpPr>
        <p:spPr>
          <a:xfrm>
            <a:off x="1570567" y="1422460"/>
            <a:ext cx="4501727" cy="3897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09"/>
              </a:lnSpc>
            </a:pPr>
            <a:r>
              <a:rPr lang="en-US" sz="3200" b="1" spc="11" dirty="0" err="1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แนวทางการดำเนินงาน</a:t>
            </a:r>
            <a:r>
              <a:rPr lang="en-US" sz="3200" b="1" spc="1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thaiDist">
              <a:lnSpc>
                <a:spcPts val="3029"/>
              </a:lnSpc>
            </a:pP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1.จัดทำเอกสารเผยแพร่ประชาสัมพันธ์</a:t>
            </a:r>
            <a:r>
              <a:rPr lang="en-US" sz="2400" b="1" spc="10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เพื่อรับ</a:t>
            </a: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สมัครฝึกอบรมผู้สนใจผ่านช่องทางต่างๆ</a:t>
            </a:r>
          </a:p>
          <a:p>
            <a:pPr algn="thaiDist">
              <a:lnSpc>
                <a:spcPts val="3029"/>
              </a:lnSpc>
            </a:pP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2.ประสานข้อมูลผู้ประกอบอาชีพกับองค์กรปกครองส่วนท้องถิ่น</a:t>
            </a:r>
          </a:p>
          <a:p>
            <a:pPr algn="thaiDist">
              <a:lnSpc>
                <a:spcPts val="3029"/>
              </a:lnSpc>
            </a:pP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3.ประสานอาสาสมัครแรงงานในพื้นที่เพื่อค้นหากลุ่มเป้าหมาย</a:t>
            </a:r>
          </a:p>
          <a:p>
            <a:pPr marL="0" lvl="0" indent="0" algn="thaiDist">
              <a:lnSpc>
                <a:spcPts val="3029"/>
              </a:lnSpc>
              <a:spcBef>
                <a:spcPct val="0"/>
              </a:spcBef>
            </a:pP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4.ประสานหน่วยงาน/ </a:t>
            </a:r>
            <a:r>
              <a:rPr lang="en-US" sz="2400" b="1" spc="10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สมาคม</a:t>
            </a: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 </a:t>
            </a:r>
            <a:r>
              <a:rPr lang="en-US" sz="2400" b="1" spc="10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และองค์กรอาชีพ</a:t>
            </a:r>
            <a:r>
              <a:rPr lang="en-US" sz="2400" b="1" spc="1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2400" b="1" spc="10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หน่วยงานที่เกี่ยวข้องด้านการพัฒนา</a:t>
            </a:r>
            <a:r>
              <a:rPr lang="en-US" sz="2400" b="1" spc="10" dirty="0" err="1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r>
              <a:rPr lang="en-US" sz="2400" b="1" spc="10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400" b="1" spc="10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2400" b="1" spc="10" dirty="0" err="1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นอกระบบ</a:t>
            </a:r>
            <a:endParaRPr lang="en-US" sz="2400" b="1" spc="1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1" name="TextBox 71"/>
          <p:cNvSpPr txBox="1"/>
          <p:nvPr/>
        </p:nvSpPr>
        <p:spPr>
          <a:xfrm>
            <a:off x="1578290" y="5480367"/>
            <a:ext cx="4163666" cy="421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079"/>
              </a:lnSpc>
              <a:spcBef>
                <a:spcPct val="0"/>
              </a:spcBef>
            </a:pPr>
            <a:r>
              <a:rPr lang="en-US" sz="3200" b="1" spc="10" dirty="0" err="1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การจัดสรรเป้าหมายการดำเนินงาน</a:t>
            </a:r>
            <a:endParaRPr lang="en-US" sz="3200" b="1" spc="1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2" name="TextBox 72"/>
          <p:cNvSpPr txBox="1"/>
          <p:nvPr/>
        </p:nvSpPr>
        <p:spPr>
          <a:xfrm>
            <a:off x="6376085" y="2658530"/>
            <a:ext cx="5521883" cy="942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02"/>
              </a:lnSpc>
            </a:pPr>
            <a:r>
              <a:rPr lang="en-US" sz="80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5,327,800 </a:t>
            </a:r>
            <a:r>
              <a:rPr lang="th-TH" sz="8000" b="1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80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73" name="Group 73"/>
          <p:cNvGrpSpPr/>
          <p:nvPr/>
        </p:nvGrpSpPr>
        <p:grpSpPr>
          <a:xfrm>
            <a:off x="2677206" y="8667887"/>
            <a:ext cx="3531629" cy="1407478"/>
            <a:chOff x="5491" y="3143"/>
            <a:chExt cx="5182797" cy="1876635"/>
          </a:xfrm>
        </p:grpSpPr>
        <p:grpSp>
          <p:nvGrpSpPr>
            <p:cNvPr id="74" name="Group 74"/>
            <p:cNvGrpSpPr/>
            <p:nvPr/>
          </p:nvGrpSpPr>
          <p:grpSpPr>
            <a:xfrm>
              <a:off x="5491" y="3143"/>
              <a:ext cx="5182797" cy="1876635"/>
              <a:chOff x="15240" y="10156"/>
              <a:chExt cx="14384242" cy="6064622"/>
            </a:xfrm>
          </p:grpSpPr>
          <p:sp>
            <p:nvSpPr>
              <p:cNvPr id="75" name="Freeform 75"/>
              <p:cNvSpPr/>
              <p:nvPr/>
            </p:nvSpPr>
            <p:spPr>
              <a:xfrm>
                <a:off x="15240" y="248920"/>
                <a:ext cx="14384242" cy="5825858"/>
              </a:xfrm>
              <a:custGeom>
                <a:avLst/>
                <a:gdLst/>
                <a:ahLst/>
                <a:cxnLst/>
                <a:rect l="l" t="t" r="r" b="b"/>
                <a:pathLst>
                  <a:path w="14384242" h="5825858">
                    <a:moveTo>
                      <a:pt x="14381703" y="645160"/>
                    </a:moveTo>
                    <a:cubicBezTo>
                      <a:pt x="14384242" y="488950"/>
                      <a:pt x="14362653" y="30480"/>
                      <a:pt x="14362653" y="30480"/>
                    </a:cubicBezTo>
                    <a:cubicBezTo>
                      <a:pt x="14362653" y="30480"/>
                      <a:pt x="13977842" y="40640"/>
                      <a:pt x="10297555" y="40640"/>
                    </a:cubicBezTo>
                    <a:cubicBezTo>
                      <a:pt x="9227639" y="40640"/>
                      <a:pt x="2401570" y="40640"/>
                      <a:pt x="2341880" y="40640"/>
                    </a:cubicBezTo>
                    <a:cubicBezTo>
                      <a:pt x="1906270" y="40640"/>
                      <a:pt x="1042670" y="38100"/>
                      <a:pt x="795020" y="33020"/>
                    </a:cubicBezTo>
                    <a:cubicBezTo>
                      <a:pt x="482600" y="20320"/>
                      <a:pt x="11430" y="0"/>
                      <a:pt x="10160" y="29210"/>
                    </a:cubicBezTo>
                    <a:cubicBezTo>
                      <a:pt x="8890" y="58420"/>
                      <a:pt x="21590" y="440690"/>
                      <a:pt x="21590" y="440690"/>
                    </a:cubicBezTo>
                    <a:cubicBezTo>
                      <a:pt x="21590" y="440690"/>
                      <a:pt x="21590" y="4977497"/>
                      <a:pt x="21590" y="5169267"/>
                    </a:cubicBezTo>
                    <a:cubicBezTo>
                      <a:pt x="6350" y="5414377"/>
                      <a:pt x="0" y="5787758"/>
                      <a:pt x="0" y="5787758"/>
                    </a:cubicBezTo>
                    <a:cubicBezTo>
                      <a:pt x="204470" y="5818238"/>
                      <a:pt x="450850" y="5825858"/>
                      <a:pt x="657860" y="5823317"/>
                    </a:cubicBezTo>
                    <a:cubicBezTo>
                      <a:pt x="891540" y="5823317"/>
                      <a:pt x="7986534" y="5823317"/>
                      <a:pt x="7986534" y="5823317"/>
                    </a:cubicBezTo>
                    <a:lnTo>
                      <a:pt x="14342333" y="5809347"/>
                    </a:lnTo>
                    <a:cubicBezTo>
                      <a:pt x="14342333" y="5809347"/>
                      <a:pt x="14381703" y="5107038"/>
                      <a:pt x="14381703" y="4981308"/>
                    </a:cubicBezTo>
                    <a:cubicBezTo>
                      <a:pt x="14381703" y="4807317"/>
                      <a:pt x="14379162" y="803910"/>
                      <a:pt x="14381703" y="645160"/>
                    </a:cubicBezTo>
                    <a:close/>
                  </a:path>
                </a:pathLst>
              </a:custGeom>
              <a:solidFill>
                <a:srgbClr val="5CE1E6"/>
              </a:solidFill>
            </p:spPr>
          </p:sp>
          <p:sp>
            <p:nvSpPr>
              <p:cNvPr id="76" name="Freeform 76"/>
              <p:cNvSpPr/>
              <p:nvPr/>
            </p:nvSpPr>
            <p:spPr>
              <a:xfrm>
                <a:off x="469899" y="10156"/>
                <a:ext cx="2128073" cy="568179"/>
              </a:xfrm>
              <a:custGeom>
                <a:avLst/>
                <a:gdLst/>
                <a:ahLst/>
                <a:cxnLst/>
                <a:rect l="l" t="t" r="r" b="b"/>
                <a:pathLst>
                  <a:path w="1583690" h="554990">
                    <a:moveTo>
                      <a:pt x="27940" y="0"/>
                    </a:moveTo>
                    <a:cubicBezTo>
                      <a:pt x="27940" y="0"/>
                      <a:pt x="990600" y="95250"/>
                      <a:pt x="1109980" y="97790"/>
                    </a:cubicBezTo>
                    <a:lnTo>
                      <a:pt x="1558290" y="106680"/>
                    </a:lnTo>
                    <a:lnTo>
                      <a:pt x="1557020" y="199390"/>
                    </a:lnTo>
                    <a:cubicBezTo>
                      <a:pt x="1557020" y="199390"/>
                      <a:pt x="1583690" y="342900"/>
                      <a:pt x="1582420" y="402590"/>
                    </a:cubicBezTo>
                    <a:lnTo>
                      <a:pt x="1579880" y="554990"/>
                    </a:lnTo>
                    <a:cubicBezTo>
                      <a:pt x="1579880" y="554990"/>
                      <a:pt x="975360" y="504190"/>
                      <a:pt x="825500" y="497840"/>
                    </a:cubicBezTo>
                    <a:cubicBezTo>
                      <a:pt x="511810" y="482600"/>
                      <a:pt x="11430" y="414020"/>
                      <a:pt x="11430" y="414020"/>
                    </a:cubicBezTo>
                    <a:lnTo>
                      <a:pt x="0" y="261620"/>
                    </a:lnTo>
                    <a:lnTo>
                      <a:pt x="48260" y="135890"/>
                    </a:lnTo>
                    <a:lnTo>
                      <a:pt x="2794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77" name="TextBox 77"/>
            <p:cNvSpPr txBox="1"/>
            <p:nvPr/>
          </p:nvSpPr>
          <p:spPr>
            <a:xfrm>
              <a:off x="127221" y="343704"/>
              <a:ext cx="5047597" cy="13037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1600" b="1" spc="8" dirty="0">
                  <a:solidFill>
                    <a:srgbClr val="000000"/>
                  </a:solidFill>
                  <a:latin typeface="Fira Sans Light Bold"/>
                </a:rPr>
                <a:t>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อุบลราชธานี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3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,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บุรีรัมย์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2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endParaRPr lang="en-US" sz="2400" b="1" spc="8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>
                <a:lnSpc>
                  <a:spcPts val="2265"/>
                </a:lnSpc>
              </a:pP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ขอนแก่น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2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, 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บึงกาฬ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2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endParaRPr lang="en-US" sz="2400" b="1" spc="8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0" lvl="0" indent="0">
                <a:lnSpc>
                  <a:spcPts val="2265"/>
                </a:lnSpc>
                <a:spcBef>
                  <a:spcPct val="0"/>
                </a:spcBef>
              </a:pP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สตูล</a:t>
              </a:r>
              <a:r>
                <a:rPr lang="en-US" sz="2400" b="1" spc="8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3 </a:t>
              </a:r>
              <a:r>
                <a:rPr lang="en-US" sz="2400" b="1" spc="8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รุ่น</a:t>
              </a:r>
              <a:endParaRPr lang="en-US" sz="2400" b="1" spc="8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cxnSp>
        <p:nvCxnSpPr>
          <p:cNvPr id="80" name="Straight Connector 79"/>
          <p:cNvCxnSpPr/>
          <p:nvPr/>
        </p:nvCxnSpPr>
        <p:spPr>
          <a:xfrm>
            <a:off x="923405" y="5295900"/>
            <a:ext cx="5096395" cy="0"/>
          </a:xfrm>
          <a:prstGeom prst="line">
            <a:avLst/>
          </a:prstGeom>
          <a:ln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99486" y="1966194"/>
            <a:ext cx="9138231" cy="1872208"/>
            <a:chOff x="0" y="28575"/>
            <a:chExt cx="6498297" cy="1775130"/>
          </a:xfrm>
        </p:grpSpPr>
        <p:sp>
          <p:nvSpPr>
            <p:cNvPr id="3" name="TextBox 3"/>
            <p:cNvSpPr txBox="1"/>
            <p:nvPr/>
          </p:nvSpPr>
          <p:spPr>
            <a:xfrm>
              <a:off x="0" y="28575"/>
              <a:ext cx="6498297" cy="10092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287"/>
                </a:lnSpc>
              </a:pPr>
              <a:r>
                <a:rPr lang="en-US" sz="7500" b="1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การฝึกเสริมทักษะฝีมือแรงงาน</a:t>
              </a:r>
              <a:r>
                <a:rPr lang="en-US" sz="7500" b="1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062002"/>
              <a:ext cx="6498297" cy="7417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092"/>
                </a:lnSpc>
                <a:spcBef>
                  <a:spcPct val="0"/>
                </a:spcBef>
              </a:pPr>
              <a:r>
                <a:rPr lang="en-US" sz="4400" b="1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ระยะเวลา</a:t>
              </a:r>
              <a:r>
                <a:rPr lang="en-US" sz="4400" b="1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 36 </a:t>
              </a:r>
              <a:r>
                <a:rPr lang="en-US" sz="4400" b="1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ชั่วโมง</a:t>
              </a:r>
              <a:endParaRPr lang="en-US" sz="4400" b="1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848234" y="4149146"/>
            <a:ext cx="6029994" cy="3335717"/>
            <a:chOff x="0" y="-47625"/>
            <a:chExt cx="4287996" cy="3162753"/>
          </a:xfrm>
        </p:grpSpPr>
        <p:sp>
          <p:nvSpPr>
            <p:cNvPr id="6" name="TextBox 6"/>
            <p:cNvSpPr txBox="1"/>
            <p:nvPr/>
          </p:nvSpPr>
          <p:spPr>
            <a:xfrm>
              <a:off x="0" y="-47625"/>
              <a:ext cx="4287996" cy="7173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858"/>
                </a:lnSpc>
                <a:spcBef>
                  <a:spcPct val="0"/>
                </a:spcBef>
              </a:pPr>
              <a:r>
                <a:rPr lang="en-US" sz="4200" b="1" u="sng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การพัฒนาผลิตภัณฑ์และบรรจุภัณฑ์</a:t>
              </a:r>
              <a:endParaRPr lang="en-US" sz="4200" b="1" u="sng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488769"/>
              <a:ext cx="4287996" cy="26263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การพัฒนาสินค้า</a:t>
              </a:r>
              <a:r>
                <a:rPr lang="en-US" sz="3600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บริการ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การออกแบบบรรจุภัณฑ์จากวัสดุรักษ์โลก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การคำนวณต้นทุนที่แท้จริง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การทำบัญชีเบื้องต้น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911840" y="4149146"/>
            <a:ext cx="6461760" cy="3994726"/>
            <a:chOff x="0" y="-47625"/>
            <a:chExt cx="4269909" cy="3787590"/>
          </a:xfrm>
        </p:grpSpPr>
        <p:sp>
          <p:nvSpPr>
            <p:cNvPr id="9" name="TextBox 9"/>
            <p:cNvSpPr txBox="1"/>
            <p:nvPr/>
          </p:nvSpPr>
          <p:spPr>
            <a:xfrm>
              <a:off x="0" y="-47625"/>
              <a:ext cx="4269909" cy="7173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858"/>
                </a:lnSpc>
                <a:spcBef>
                  <a:spcPct val="0"/>
                </a:spcBef>
              </a:pPr>
              <a:r>
                <a:rPr lang="en-US" sz="4200" b="1" u="sng" dirty="0" err="1" smtClean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พาณิชย์</a:t>
              </a:r>
              <a:r>
                <a:rPr lang="en-US" sz="4200" b="1" u="sng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อิเล็กทรอนิกส์</a:t>
              </a:r>
              <a:endParaRPr lang="en-US" sz="4200" b="1" u="sng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457017"/>
              <a:ext cx="4269909" cy="32829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การสร้าง</a:t>
              </a:r>
              <a:r>
                <a:rPr lang="en-US" sz="3600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sz="3600" dirty="0" smtClean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Con</a:t>
              </a:r>
              <a:r>
                <a:rPr lang="en-US" sz="3600" dirty="0" smtClean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t</a:t>
              </a:r>
              <a:r>
                <a:rPr lang="en-US" sz="3600" dirty="0" smtClean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ent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เทคนิคการถ่ายภาพสินค้า</a:t>
              </a:r>
              <a:r>
                <a:rPr lang="en-US" sz="3600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บริการ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เทคนิคการสื่อสารเพื่อสร้างความประทับใจ</a:t>
              </a:r>
              <a:r>
                <a:rPr lang="en-US" sz="3600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ประสบการณ์ให้ลูกค้า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31301" lvl="1" indent="-415651">
                <a:lnSpc>
                  <a:spcPts val="5389"/>
                </a:lnSpc>
                <a:buFont typeface="Arial"/>
                <a:buChar char="•"/>
              </a:pP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วิธีการขายสินค้า</a:t>
              </a:r>
              <a:r>
                <a:rPr lang="en-US" sz="3600" dirty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บริการ</a:t>
              </a:r>
              <a:r>
                <a:rPr lang="en-US" sz="3600" dirty="0" err="1" smtClean="0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ผ่านช่องทาง</a:t>
              </a:r>
              <a:r>
                <a:rPr lang="en-US" sz="3600" dirty="0" err="1">
                  <a:solidFill>
                    <a:srgbClr val="193C36"/>
                  </a:solidFill>
                  <a:latin typeface="TH SarabunPSK" pitchFamily="34" charset="-34"/>
                  <a:cs typeface="TH SarabunPSK" pitchFamily="34" charset="-34"/>
                </a:rPr>
                <a:t>ออนไลน์</a:t>
              </a:r>
              <a:endParaRPr lang="en-US" sz="3600" dirty="0">
                <a:solidFill>
                  <a:srgbClr val="193C3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flipH="1">
            <a:off x="-733563" y="4748822"/>
            <a:ext cx="3557859" cy="553817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2478610">
            <a:off x="-525767" y="2572807"/>
            <a:ext cx="4436415" cy="379672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232280" y="1028701"/>
            <a:ext cx="2310731" cy="183656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4751966" y="2057400"/>
            <a:ext cx="2153299" cy="149458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>
            <a:off x="14503365" y="2443706"/>
            <a:ext cx="924705" cy="725174"/>
          </a:xfrm>
          <a:prstGeom prst="rect">
            <a:avLst/>
          </a:prstGeom>
        </p:spPr>
      </p:pic>
      <p:grpSp>
        <p:nvGrpSpPr>
          <p:cNvPr id="16" name="Group 16"/>
          <p:cNvGrpSpPr/>
          <p:nvPr/>
        </p:nvGrpSpPr>
        <p:grpSpPr>
          <a:xfrm>
            <a:off x="11827511" y="8767335"/>
            <a:ext cx="1309241" cy="981931"/>
            <a:chOff x="0" y="0"/>
            <a:chExt cx="931015" cy="931015"/>
          </a:xfrm>
        </p:grpSpPr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rcRect/>
            <a:stretch>
              <a:fillRect/>
            </a:stretch>
          </p:blipFill>
          <p:spPr>
            <a:xfrm>
              <a:off x="57073" y="59269"/>
              <a:ext cx="807539" cy="807539"/>
            </a:xfrm>
            <a:prstGeom prst="rect">
              <a:avLst/>
            </a:prstGeom>
          </p:spPr>
        </p:pic>
        <p:pic>
          <p:nvPicPr>
            <p:cNvPr id="18" name="Picture 1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931015" cy="931015"/>
            </a:xfrm>
            <a:prstGeom prst="rect">
              <a:avLst/>
            </a:prstGeom>
          </p:spPr>
        </p:pic>
      </p:grpSp>
      <p:grpSp>
        <p:nvGrpSpPr>
          <p:cNvPr id="19" name="Group 19"/>
          <p:cNvGrpSpPr/>
          <p:nvPr/>
        </p:nvGrpSpPr>
        <p:grpSpPr>
          <a:xfrm>
            <a:off x="13819675" y="8767335"/>
            <a:ext cx="1309241" cy="981931"/>
            <a:chOff x="0" y="0"/>
            <a:chExt cx="931015" cy="931015"/>
          </a:xfrm>
        </p:grpSpPr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rcRect/>
            <a:stretch>
              <a:fillRect/>
            </a:stretch>
          </p:blipFill>
          <p:spPr>
            <a:xfrm>
              <a:off x="62973" y="62973"/>
              <a:ext cx="805069" cy="805069"/>
            </a:xfrm>
            <a:prstGeom prst="rect">
              <a:avLst/>
            </a:prstGeom>
          </p:spPr>
        </p:pic>
        <p:pic>
          <p:nvPicPr>
            <p:cNvPr id="21" name="Picture 21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931015" cy="931015"/>
            </a:xfrm>
            <a:prstGeom prst="rect">
              <a:avLst/>
            </a:prstGeom>
          </p:spPr>
        </p:pic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rcRect/>
          <a:stretch>
            <a:fillRect/>
          </a:stretch>
        </p:blipFill>
        <p:spPr>
          <a:xfrm>
            <a:off x="15828615" y="8767335"/>
            <a:ext cx="1309241" cy="981931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rcRect/>
          <a:stretch>
            <a:fillRect/>
          </a:stretch>
        </p:blipFill>
        <p:spPr>
          <a:xfrm>
            <a:off x="3328971" y="8795048"/>
            <a:ext cx="1222146" cy="83328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rcRect/>
          <a:stretch>
            <a:fillRect/>
          </a:stretch>
        </p:blipFill>
        <p:spPr>
          <a:xfrm>
            <a:off x="5239678" y="8590189"/>
            <a:ext cx="1864414" cy="1038139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rcRect/>
          <a:stretch>
            <a:fillRect/>
          </a:stretch>
        </p:blipFill>
        <p:spPr>
          <a:xfrm>
            <a:off x="7922472" y="8608435"/>
            <a:ext cx="946131" cy="1035627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>
            <a:off x="15849600" y="8767335"/>
            <a:ext cx="1309242" cy="98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55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1ABDA73-CEFD-40BD-9C87-EEA276BD5021}"/>
              </a:ext>
            </a:extLst>
          </p:cNvPr>
          <p:cNvSpPr/>
          <p:nvPr/>
        </p:nvSpPr>
        <p:spPr>
          <a:xfrm>
            <a:off x="0" y="0"/>
            <a:ext cx="18288000" cy="6878472"/>
          </a:xfrm>
          <a:prstGeom prst="rect">
            <a:avLst/>
          </a:prstGeom>
          <a:blipFill>
            <a:blip r:embed="rId2"/>
            <a:stretch>
              <a:fillRect t="-46000" b="-1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161CD8-A48F-4779-A7A9-350C513C2C8D}"/>
              </a:ext>
            </a:extLst>
          </p:cNvPr>
          <p:cNvSpPr/>
          <p:nvPr/>
        </p:nvSpPr>
        <p:spPr>
          <a:xfrm>
            <a:off x="0" y="26377"/>
            <a:ext cx="18288000" cy="6878472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D1EB098-F5E4-4F3A-AD43-17FACCC7B70A}"/>
              </a:ext>
            </a:extLst>
          </p:cNvPr>
          <p:cNvGrpSpPr/>
          <p:nvPr/>
        </p:nvGrpSpPr>
        <p:grpSpPr>
          <a:xfrm>
            <a:off x="457201" y="7225182"/>
            <a:ext cx="16660211" cy="2907668"/>
            <a:chOff x="331154" y="5172502"/>
            <a:chExt cx="11106807" cy="193844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EAC67798-F30C-46A5-8126-63DFD72DA103}"/>
                </a:ext>
              </a:extLst>
            </p:cNvPr>
            <p:cNvGrpSpPr/>
            <p:nvPr/>
          </p:nvGrpSpPr>
          <p:grpSpPr>
            <a:xfrm>
              <a:off x="1817060" y="5172502"/>
              <a:ext cx="783056" cy="783055"/>
              <a:chOff x="2948848" y="5172502"/>
              <a:chExt cx="783056" cy="783055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AF982222-9887-4E34-AFAE-8957705BC6B7}"/>
                  </a:ext>
                </a:extLst>
              </p:cNvPr>
              <p:cNvSpPr/>
              <p:nvPr/>
            </p:nvSpPr>
            <p:spPr>
              <a:xfrm>
                <a:off x="2948848" y="5172502"/>
                <a:ext cx="783056" cy="783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10" name="Freeform 24">
                <a:extLst>
                  <a:ext uri="{FF2B5EF4-FFF2-40B4-BE49-F238E27FC236}">
                    <a16:creationId xmlns:a16="http://schemas.microsoft.com/office/drawing/2014/main" id="{D7AD68F7-3B70-4E5A-A41B-6AC8B2B79306}"/>
                  </a:ext>
                </a:extLst>
              </p:cNvPr>
              <p:cNvSpPr/>
              <p:nvPr/>
            </p:nvSpPr>
            <p:spPr>
              <a:xfrm>
                <a:off x="3111566" y="5357578"/>
                <a:ext cx="457621" cy="412902"/>
              </a:xfrm>
              <a:custGeom>
                <a:avLst/>
                <a:gdLst>
                  <a:gd name="connsiteX0" fmla="*/ 154760 w 299964"/>
                  <a:gd name="connsiteY0" fmla="*/ 63510 h 270650"/>
                  <a:gd name="connsiteX1" fmla="*/ 256754 w 299964"/>
                  <a:gd name="connsiteY1" fmla="*/ 137360 h 270650"/>
                  <a:gd name="connsiteX2" fmla="*/ 255178 w 299964"/>
                  <a:gd name="connsiteY2" fmla="*/ 270650 h 270650"/>
                  <a:gd name="connsiteX3" fmla="*/ 192923 w 299964"/>
                  <a:gd name="connsiteY3" fmla="*/ 270650 h 270650"/>
                  <a:gd name="connsiteX4" fmla="*/ 192923 w 299964"/>
                  <a:gd name="connsiteY4" fmla="*/ 170683 h 270650"/>
                  <a:gd name="connsiteX5" fmla="*/ 115245 w 299964"/>
                  <a:gd name="connsiteY5" fmla="*/ 170683 h 270650"/>
                  <a:gd name="connsiteX6" fmla="*/ 115245 w 299964"/>
                  <a:gd name="connsiteY6" fmla="*/ 270650 h 270650"/>
                  <a:gd name="connsiteX7" fmla="*/ 51414 w 299964"/>
                  <a:gd name="connsiteY7" fmla="*/ 270650 h 270650"/>
                  <a:gd name="connsiteX8" fmla="*/ 51414 w 299964"/>
                  <a:gd name="connsiteY8" fmla="*/ 137360 h 270650"/>
                  <a:gd name="connsiteX9" fmla="*/ 154760 w 299964"/>
                  <a:gd name="connsiteY9" fmla="*/ 63510 h 270650"/>
                  <a:gd name="connsiteX10" fmla="*/ 149441 w 299964"/>
                  <a:gd name="connsiteY10" fmla="*/ 111 h 270650"/>
                  <a:gd name="connsiteX11" fmla="*/ 167828 w 299964"/>
                  <a:gd name="connsiteY11" fmla="*/ 6100 h 270650"/>
                  <a:gd name="connsiteX12" fmla="*/ 291622 w 299964"/>
                  <a:gd name="connsiteY12" fmla="*/ 91255 h 270650"/>
                  <a:gd name="connsiteX13" fmla="*/ 296572 w 299964"/>
                  <a:gd name="connsiteY13" fmla="*/ 118025 h 270650"/>
                  <a:gd name="connsiteX14" fmla="*/ 269802 w 299964"/>
                  <a:gd name="connsiteY14" fmla="*/ 122975 h 270650"/>
                  <a:gd name="connsiteX15" fmla="*/ 151955 w 299964"/>
                  <a:gd name="connsiteY15" fmla="*/ 41912 h 270650"/>
                  <a:gd name="connsiteX16" fmla="*/ 30393 w 299964"/>
                  <a:gd name="connsiteY16" fmla="*/ 128186 h 270650"/>
                  <a:gd name="connsiteX17" fmla="*/ 3553 w 299964"/>
                  <a:gd name="connsiteY17" fmla="*/ 123629 h 270650"/>
                  <a:gd name="connsiteX18" fmla="*/ 8110 w 299964"/>
                  <a:gd name="connsiteY18" fmla="*/ 96789 h 270650"/>
                  <a:gd name="connsiteX19" fmla="*/ 134860 w 299964"/>
                  <a:gd name="connsiteY19" fmla="*/ 6832 h 270650"/>
                  <a:gd name="connsiteX20" fmla="*/ 134875 w 299964"/>
                  <a:gd name="connsiteY20" fmla="*/ 6798 h 270650"/>
                  <a:gd name="connsiteX21" fmla="*/ 149441 w 299964"/>
                  <a:gd name="connsiteY21" fmla="*/ 111 h 27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99964" h="270650">
                    <a:moveTo>
                      <a:pt x="154760" y="63510"/>
                    </a:moveTo>
                    <a:lnTo>
                      <a:pt x="256754" y="137360"/>
                    </a:lnTo>
                    <a:lnTo>
                      <a:pt x="255178" y="270650"/>
                    </a:lnTo>
                    <a:lnTo>
                      <a:pt x="192923" y="270650"/>
                    </a:lnTo>
                    <a:lnTo>
                      <a:pt x="192923" y="170683"/>
                    </a:lnTo>
                    <a:lnTo>
                      <a:pt x="115245" y="170683"/>
                    </a:lnTo>
                    <a:lnTo>
                      <a:pt x="115245" y="270650"/>
                    </a:lnTo>
                    <a:lnTo>
                      <a:pt x="51414" y="270650"/>
                    </a:lnTo>
                    <a:lnTo>
                      <a:pt x="51414" y="137360"/>
                    </a:lnTo>
                    <a:cubicBezTo>
                      <a:pt x="86988" y="109892"/>
                      <a:pt x="127741" y="83324"/>
                      <a:pt x="154760" y="63510"/>
                    </a:cubicBezTo>
                    <a:close/>
                    <a:moveTo>
                      <a:pt x="149441" y="111"/>
                    </a:moveTo>
                    <a:cubicBezTo>
                      <a:pt x="154487" y="-456"/>
                      <a:pt x="160170" y="1089"/>
                      <a:pt x="167828" y="6100"/>
                    </a:cubicBezTo>
                    <a:lnTo>
                      <a:pt x="291622" y="91255"/>
                    </a:lnTo>
                    <a:cubicBezTo>
                      <a:pt x="300381" y="97280"/>
                      <a:pt x="302598" y="109265"/>
                      <a:pt x="296572" y="118025"/>
                    </a:cubicBezTo>
                    <a:cubicBezTo>
                      <a:pt x="290547" y="126784"/>
                      <a:pt x="278561" y="129001"/>
                      <a:pt x="269802" y="122975"/>
                    </a:cubicBezTo>
                    <a:lnTo>
                      <a:pt x="151955" y="41912"/>
                    </a:lnTo>
                    <a:lnTo>
                      <a:pt x="30393" y="128186"/>
                    </a:lnTo>
                    <a:cubicBezTo>
                      <a:pt x="21723" y="134339"/>
                      <a:pt x="9706" y="132299"/>
                      <a:pt x="3553" y="123629"/>
                    </a:cubicBezTo>
                    <a:cubicBezTo>
                      <a:pt x="-2601" y="114959"/>
                      <a:pt x="-560" y="102942"/>
                      <a:pt x="8110" y="96789"/>
                    </a:cubicBezTo>
                    <a:lnTo>
                      <a:pt x="134860" y="6832"/>
                    </a:lnTo>
                    <a:cubicBezTo>
                      <a:pt x="134865" y="6821"/>
                      <a:pt x="134870" y="6809"/>
                      <a:pt x="134875" y="6798"/>
                    </a:cubicBezTo>
                    <a:cubicBezTo>
                      <a:pt x="139986" y="3359"/>
                      <a:pt x="144395" y="679"/>
                      <a:pt x="149441" y="11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sz="3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168C9DF-A4CD-4BBC-B9B6-570DC1998F8F}"/>
                </a:ext>
              </a:extLst>
            </p:cNvPr>
            <p:cNvSpPr txBox="1"/>
            <p:nvPr/>
          </p:nvSpPr>
          <p:spPr>
            <a:xfrm>
              <a:off x="331154" y="6161969"/>
              <a:ext cx="4212491" cy="948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thaiDist">
                <a:lnSpc>
                  <a:spcPts val="2520"/>
                </a:lnSpc>
              </a:pPr>
              <a:r>
                <a:rPr lang="en-US" sz="28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Address</a:t>
              </a:r>
              <a:r>
                <a:rPr 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: </a:t>
              </a:r>
              <a:r>
                <a:rPr lang="th-TH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กองพัฒนาศักยภาพแรงงานและผู้ประกอบกิจการ</a:t>
              </a:r>
            </a:p>
            <a:p>
              <a:pPr algn="thaiDist">
                <a:lnSpc>
                  <a:spcPts val="2520"/>
                </a:lnSpc>
              </a:pPr>
              <a:r>
                <a:rPr lang="en-US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</a:t>
              </a:r>
              <a:r>
                <a:rPr lang="th-TH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ชั้น </a:t>
              </a:r>
              <a:r>
                <a:rPr lang="th-TH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6 อาคารกรมพัฒนาฝีมือแรงงาน กระทรวงแรงงาน</a:t>
              </a:r>
            </a:p>
            <a:p>
              <a:pPr algn="thaiDist">
                <a:lnSpc>
                  <a:spcPts val="2520"/>
                </a:lnSpc>
              </a:pPr>
              <a:r>
                <a:rPr lang="en-US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</a:t>
              </a:r>
              <a:r>
                <a:rPr lang="th-TH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ถนน</a:t>
              </a:r>
              <a:r>
                <a:rPr lang="th-TH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มิตรไมตรี แขวงดินแดง เขตดินแดง</a:t>
              </a:r>
            </a:p>
            <a:p>
              <a:pPr algn="thaiDist"/>
              <a:r>
                <a:rPr lang="en-US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</a:t>
              </a:r>
              <a:r>
                <a:rPr lang="th-TH" sz="2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กรุงเทพมหานคร </a:t>
              </a:r>
              <a:r>
                <a:rPr lang="th-TH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10400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F5BA1EB-6FC5-4983-892F-A87E0E1B04A6}"/>
                </a:ext>
              </a:extLst>
            </p:cNvPr>
            <p:cNvGrpSpPr/>
            <p:nvPr/>
          </p:nvGrpSpPr>
          <p:grpSpPr>
            <a:xfrm>
              <a:off x="5677903" y="5172502"/>
              <a:ext cx="783056" cy="783055"/>
              <a:chOff x="5962193" y="5172502"/>
              <a:chExt cx="783056" cy="783055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F22BE044-C61A-4878-B050-2C8EFE976278}"/>
                  </a:ext>
                </a:extLst>
              </p:cNvPr>
              <p:cNvSpPr/>
              <p:nvPr/>
            </p:nvSpPr>
            <p:spPr>
              <a:xfrm>
                <a:off x="5962193" y="5172502"/>
                <a:ext cx="783056" cy="783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12" name="Freeform 16">
                <a:extLst>
                  <a:ext uri="{FF2B5EF4-FFF2-40B4-BE49-F238E27FC236}">
                    <a16:creationId xmlns:a16="http://schemas.microsoft.com/office/drawing/2014/main" id="{6BB1F4D0-9503-4A16-BDBD-19AD45A70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3427" y="5372909"/>
                <a:ext cx="360589" cy="382241"/>
              </a:xfrm>
              <a:custGeom>
                <a:avLst/>
                <a:gdLst>
                  <a:gd name="connsiteX0" fmla="*/ 635731 w 2840325"/>
                  <a:gd name="connsiteY0" fmla="*/ 0 h 2761002"/>
                  <a:gd name="connsiteX1" fmla="*/ 729847 w 2840325"/>
                  <a:gd name="connsiteY1" fmla="*/ 3774 h 2761002"/>
                  <a:gd name="connsiteX2" fmla="*/ 1173306 w 2840325"/>
                  <a:gd name="connsiteY2" fmla="*/ 727041 h 2761002"/>
                  <a:gd name="connsiteX3" fmla="*/ 1154081 w 2840325"/>
                  <a:gd name="connsiteY3" fmla="*/ 759764 h 2761002"/>
                  <a:gd name="connsiteX4" fmla="*/ 697279 w 2840325"/>
                  <a:gd name="connsiteY4" fmla="*/ 987452 h 2761002"/>
                  <a:gd name="connsiteX5" fmla="*/ 1805584 w 2840325"/>
                  <a:gd name="connsiteY5" fmla="*/ 2170143 h 2761002"/>
                  <a:gd name="connsiteX6" fmla="*/ 2031669 w 2840325"/>
                  <a:gd name="connsiteY6" fmla="*/ 1788252 h 2761002"/>
                  <a:gd name="connsiteX7" fmla="*/ 2815144 w 2840325"/>
                  <a:gd name="connsiteY7" fmla="*/ 2141835 h 2761002"/>
                  <a:gd name="connsiteX8" fmla="*/ 2259643 w 2840325"/>
                  <a:gd name="connsiteY8" fmla="*/ 2681871 h 2761002"/>
                  <a:gd name="connsiteX9" fmla="*/ 185214 w 2840325"/>
                  <a:gd name="connsiteY9" fmla="*/ 538873 h 2761002"/>
                  <a:gd name="connsiteX10" fmla="*/ 635731 w 2840325"/>
                  <a:gd name="connsiteY10" fmla="*/ 0 h 2761002"/>
                  <a:gd name="connsiteX0" fmla="*/ 634951 w 2840042"/>
                  <a:gd name="connsiteY0" fmla="*/ 0 h 2779288"/>
                  <a:gd name="connsiteX1" fmla="*/ 729067 w 2840042"/>
                  <a:gd name="connsiteY1" fmla="*/ 3774 h 2779288"/>
                  <a:gd name="connsiteX2" fmla="*/ 1172526 w 2840042"/>
                  <a:gd name="connsiteY2" fmla="*/ 727041 h 2779288"/>
                  <a:gd name="connsiteX3" fmla="*/ 1153301 w 2840042"/>
                  <a:gd name="connsiteY3" fmla="*/ 759764 h 2779288"/>
                  <a:gd name="connsiteX4" fmla="*/ 696499 w 2840042"/>
                  <a:gd name="connsiteY4" fmla="*/ 987452 h 2779288"/>
                  <a:gd name="connsiteX5" fmla="*/ 1804804 w 2840042"/>
                  <a:gd name="connsiteY5" fmla="*/ 2170143 h 2779288"/>
                  <a:gd name="connsiteX6" fmla="*/ 2030889 w 2840042"/>
                  <a:gd name="connsiteY6" fmla="*/ 1788252 h 2779288"/>
                  <a:gd name="connsiteX7" fmla="*/ 2814364 w 2840042"/>
                  <a:gd name="connsiteY7" fmla="*/ 2141835 h 2779288"/>
                  <a:gd name="connsiteX8" fmla="*/ 2268388 w 2840042"/>
                  <a:gd name="connsiteY8" fmla="*/ 2700921 h 2779288"/>
                  <a:gd name="connsiteX9" fmla="*/ 184434 w 2840042"/>
                  <a:gd name="connsiteY9" fmla="*/ 538873 h 2779288"/>
                  <a:gd name="connsiteX10" fmla="*/ 634951 w 2840042"/>
                  <a:gd name="connsiteY10" fmla="*/ 0 h 2779288"/>
                  <a:gd name="connsiteX0" fmla="*/ 634951 w 2841036"/>
                  <a:gd name="connsiteY0" fmla="*/ 0 h 2779288"/>
                  <a:gd name="connsiteX1" fmla="*/ 729067 w 2841036"/>
                  <a:gd name="connsiteY1" fmla="*/ 3774 h 2779288"/>
                  <a:gd name="connsiteX2" fmla="*/ 1172526 w 2841036"/>
                  <a:gd name="connsiteY2" fmla="*/ 727041 h 2779288"/>
                  <a:gd name="connsiteX3" fmla="*/ 1153301 w 2841036"/>
                  <a:gd name="connsiteY3" fmla="*/ 759764 h 2779288"/>
                  <a:gd name="connsiteX4" fmla="*/ 696499 w 2841036"/>
                  <a:gd name="connsiteY4" fmla="*/ 987452 h 2779288"/>
                  <a:gd name="connsiteX5" fmla="*/ 1804804 w 2841036"/>
                  <a:gd name="connsiteY5" fmla="*/ 2170143 h 2779288"/>
                  <a:gd name="connsiteX6" fmla="*/ 2030889 w 2841036"/>
                  <a:gd name="connsiteY6" fmla="*/ 1788252 h 2779288"/>
                  <a:gd name="connsiteX7" fmla="*/ 2814364 w 2841036"/>
                  <a:gd name="connsiteY7" fmla="*/ 2141835 h 2779288"/>
                  <a:gd name="connsiteX8" fmla="*/ 2268388 w 2841036"/>
                  <a:gd name="connsiteY8" fmla="*/ 2700921 h 2779288"/>
                  <a:gd name="connsiteX9" fmla="*/ 184434 w 2841036"/>
                  <a:gd name="connsiteY9" fmla="*/ 538873 h 2779288"/>
                  <a:gd name="connsiteX10" fmla="*/ 634951 w 2841036"/>
                  <a:gd name="connsiteY10" fmla="*/ 0 h 2779288"/>
                  <a:gd name="connsiteX0" fmla="*/ 634951 w 2839113"/>
                  <a:gd name="connsiteY0" fmla="*/ 0 h 2779288"/>
                  <a:gd name="connsiteX1" fmla="*/ 729067 w 2839113"/>
                  <a:gd name="connsiteY1" fmla="*/ 3774 h 2779288"/>
                  <a:gd name="connsiteX2" fmla="*/ 1172526 w 2839113"/>
                  <a:gd name="connsiteY2" fmla="*/ 727041 h 2779288"/>
                  <a:gd name="connsiteX3" fmla="*/ 1153301 w 2839113"/>
                  <a:gd name="connsiteY3" fmla="*/ 759764 h 2779288"/>
                  <a:gd name="connsiteX4" fmla="*/ 696499 w 2839113"/>
                  <a:gd name="connsiteY4" fmla="*/ 987452 h 2779288"/>
                  <a:gd name="connsiteX5" fmla="*/ 1804804 w 2839113"/>
                  <a:gd name="connsiteY5" fmla="*/ 2170143 h 2779288"/>
                  <a:gd name="connsiteX6" fmla="*/ 2030889 w 2839113"/>
                  <a:gd name="connsiteY6" fmla="*/ 1788252 h 2779288"/>
                  <a:gd name="connsiteX7" fmla="*/ 2814364 w 2839113"/>
                  <a:gd name="connsiteY7" fmla="*/ 2141835 h 2779288"/>
                  <a:gd name="connsiteX8" fmla="*/ 2268388 w 2839113"/>
                  <a:gd name="connsiteY8" fmla="*/ 2700921 h 2779288"/>
                  <a:gd name="connsiteX9" fmla="*/ 184434 w 2839113"/>
                  <a:gd name="connsiteY9" fmla="*/ 538873 h 2779288"/>
                  <a:gd name="connsiteX10" fmla="*/ 634951 w 2839113"/>
                  <a:gd name="connsiteY10" fmla="*/ 0 h 2779288"/>
                  <a:gd name="connsiteX0" fmla="*/ 634951 w 2839113"/>
                  <a:gd name="connsiteY0" fmla="*/ 0 h 2779288"/>
                  <a:gd name="connsiteX1" fmla="*/ 729067 w 2839113"/>
                  <a:gd name="connsiteY1" fmla="*/ 3774 h 2779288"/>
                  <a:gd name="connsiteX2" fmla="*/ 1172526 w 2839113"/>
                  <a:gd name="connsiteY2" fmla="*/ 727041 h 2779288"/>
                  <a:gd name="connsiteX3" fmla="*/ 696499 w 2839113"/>
                  <a:gd name="connsiteY3" fmla="*/ 987452 h 2779288"/>
                  <a:gd name="connsiteX4" fmla="*/ 1804804 w 2839113"/>
                  <a:gd name="connsiteY4" fmla="*/ 2170143 h 2779288"/>
                  <a:gd name="connsiteX5" fmla="*/ 2030889 w 2839113"/>
                  <a:gd name="connsiteY5" fmla="*/ 1788252 h 2779288"/>
                  <a:gd name="connsiteX6" fmla="*/ 2814364 w 2839113"/>
                  <a:gd name="connsiteY6" fmla="*/ 2141835 h 2779288"/>
                  <a:gd name="connsiteX7" fmla="*/ 2268388 w 2839113"/>
                  <a:gd name="connsiteY7" fmla="*/ 2700921 h 2779288"/>
                  <a:gd name="connsiteX8" fmla="*/ 184434 w 2839113"/>
                  <a:gd name="connsiteY8" fmla="*/ 538873 h 2779288"/>
                  <a:gd name="connsiteX9" fmla="*/ 634951 w 2839113"/>
                  <a:gd name="connsiteY9" fmla="*/ 0 h 2779288"/>
                  <a:gd name="connsiteX0" fmla="*/ 634951 w 2839113"/>
                  <a:gd name="connsiteY0" fmla="*/ 0 h 2779288"/>
                  <a:gd name="connsiteX1" fmla="*/ 729067 w 2839113"/>
                  <a:gd name="connsiteY1" fmla="*/ 3774 h 2779288"/>
                  <a:gd name="connsiteX2" fmla="*/ 1172526 w 2839113"/>
                  <a:gd name="connsiteY2" fmla="*/ 727041 h 2779288"/>
                  <a:gd name="connsiteX3" fmla="*/ 696499 w 2839113"/>
                  <a:gd name="connsiteY3" fmla="*/ 987452 h 2779288"/>
                  <a:gd name="connsiteX4" fmla="*/ 1804804 w 2839113"/>
                  <a:gd name="connsiteY4" fmla="*/ 2170143 h 2779288"/>
                  <a:gd name="connsiteX5" fmla="*/ 2030889 w 2839113"/>
                  <a:gd name="connsiteY5" fmla="*/ 1788252 h 2779288"/>
                  <a:gd name="connsiteX6" fmla="*/ 2814364 w 2839113"/>
                  <a:gd name="connsiteY6" fmla="*/ 2141835 h 2779288"/>
                  <a:gd name="connsiteX7" fmla="*/ 2268388 w 2839113"/>
                  <a:gd name="connsiteY7" fmla="*/ 2700921 h 2779288"/>
                  <a:gd name="connsiteX8" fmla="*/ 184434 w 2839113"/>
                  <a:gd name="connsiteY8" fmla="*/ 538873 h 2779288"/>
                  <a:gd name="connsiteX9" fmla="*/ 634951 w 2839113"/>
                  <a:gd name="connsiteY9" fmla="*/ 0 h 2779288"/>
                  <a:gd name="connsiteX0" fmla="*/ 634951 w 2839113"/>
                  <a:gd name="connsiteY0" fmla="*/ 0 h 2779288"/>
                  <a:gd name="connsiteX1" fmla="*/ 729067 w 2839113"/>
                  <a:gd name="connsiteY1" fmla="*/ 3774 h 2779288"/>
                  <a:gd name="connsiteX2" fmla="*/ 1172526 w 2839113"/>
                  <a:gd name="connsiteY2" fmla="*/ 727041 h 2779288"/>
                  <a:gd name="connsiteX3" fmla="*/ 696499 w 2839113"/>
                  <a:gd name="connsiteY3" fmla="*/ 987452 h 2779288"/>
                  <a:gd name="connsiteX4" fmla="*/ 1804804 w 2839113"/>
                  <a:gd name="connsiteY4" fmla="*/ 2170143 h 2779288"/>
                  <a:gd name="connsiteX5" fmla="*/ 2030889 w 2839113"/>
                  <a:gd name="connsiteY5" fmla="*/ 1788252 h 2779288"/>
                  <a:gd name="connsiteX6" fmla="*/ 2814364 w 2839113"/>
                  <a:gd name="connsiteY6" fmla="*/ 2141835 h 2779288"/>
                  <a:gd name="connsiteX7" fmla="*/ 2268388 w 2839113"/>
                  <a:gd name="connsiteY7" fmla="*/ 2700921 h 2779288"/>
                  <a:gd name="connsiteX8" fmla="*/ 184434 w 2839113"/>
                  <a:gd name="connsiteY8" fmla="*/ 538873 h 2779288"/>
                  <a:gd name="connsiteX9" fmla="*/ 634951 w 2839113"/>
                  <a:gd name="connsiteY9" fmla="*/ 0 h 2779288"/>
                  <a:gd name="connsiteX0" fmla="*/ 634951 w 2839113"/>
                  <a:gd name="connsiteY0" fmla="*/ 0 h 2779288"/>
                  <a:gd name="connsiteX1" fmla="*/ 729067 w 2839113"/>
                  <a:gd name="connsiteY1" fmla="*/ 3774 h 2779288"/>
                  <a:gd name="connsiteX2" fmla="*/ 1172526 w 2839113"/>
                  <a:gd name="connsiteY2" fmla="*/ 727041 h 2779288"/>
                  <a:gd name="connsiteX3" fmla="*/ 696499 w 2839113"/>
                  <a:gd name="connsiteY3" fmla="*/ 987452 h 2779288"/>
                  <a:gd name="connsiteX4" fmla="*/ 1804804 w 2839113"/>
                  <a:gd name="connsiteY4" fmla="*/ 2170143 h 2779288"/>
                  <a:gd name="connsiteX5" fmla="*/ 2030889 w 2839113"/>
                  <a:gd name="connsiteY5" fmla="*/ 1788252 h 2779288"/>
                  <a:gd name="connsiteX6" fmla="*/ 2814364 w 2839113"/>
                  <a:gd name="connsiteY6" fmla="*/ 2141835 h 2779288"/>
                  <a:gd name="connsiteX7" fmla="*/ 2268388 w 2839113"/>
                  <a:gd name="connsiteY7" fmla="*/ 2700921 h 2779288"/>
                  <a:gd name="connsiteX8" fmla="*/ 184434 w 2839113"/>
                  <a:gd name="connsiteY8" fmla="*/ 538873 h 2779288"/>
                  <a:gd name="connsiteX9" fmla="*/ 634951 w 2839113"/>
                  <a:gd name="connsiteY9" fmla="*/ 0 h 2779288"/>
                  <a:gd name="connsiteX0" fmla="*/ 634951 w 2839113"/>
                  <a:gd name="connsiteY0" fmla="*/ 0 h 2779288"/>
                  <a:gd name="connsiteX1" fmla="*/ 1172526 w 2839113"/>
                  <a:gd name="connsiteY1" fmla="*/ 727041 h 2779288"/>
                  <a:gd name="connsiteX2" fmla="*/ 696499 w 2839113"/>
                  <a:gd name="connsiteY2" fmla="*/ 987452 h 2779288"/>
                  <a:gd name="connsiteX3" fmla="*/ 1804804 w 2839113"/>
                  <a:gd name="connsiteY3" fmla="*/ 2170143 h 2779288"/>
                  <a:gd name="connsiteX4" fmla="*/ 2030889 w 2839113"/>
                  <a:gd name="connsiteY4" fmla="*/ 1788252 h 2779288"/>
                  <a:gd name="connsiteX5" fmla="*/ 2814364 w 2839113"/>
                  <a:gd name="connsiteY5" fmla="*/ 2141835 h 2779288"/>
                  <a:gd name="connsiteX6" fmla="*/ 2268388 w 2839113"/>
                  <a:gd name="connsiteY6" fmla="*/ 2700921 h 2779288"/>
                  <a:gd name="connsiteX7" fmla="*/ 184434 w 2839113"/>
                  <a:gd name="connsiteY7" fmla="*/ 538873 h 2779288"/>
                  <a:gd name="connsiteX8" fmla="*/ 634951 w 2839113"/>
                  <a:gd name="connsiteY8" fmla="*/ 0 h 2779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9113" h="2779288">
                    <a:moveTo>
                      <a:pt x="634951" y="0"/>
                    </a:moveTo>
                    <a:lnTo>
                      <a:pt x="1172526" y="727041"/>
                    </a:lnTo>
                    <a:cubicBezTo>
                      <a:pt x="1061475" y="975770"/>
                      <a:pt x="874225" y="1005423"/>
                      <a:pt x="696499" y="987452"/>
                    </a:cubicBezTo>
                    <a:cubicBezTo>
                      <a:pt x="251073" y="1846230"/>
                      <a:pt x="1559023" y="2431995"/>
                      <a:pt x="1804804" y="2170143"/>
                    </a:cubicBezTo>
                    <a:cubicBezTo>
                      <a:pt x="1811009" y="1988316"/>
                      <a:pt x="1835290" y="1864195"/>
                      <a:pt x="2030889" y="1788252"/>
                    </a:cubicBezTo>
                    <a:lnTo>
                      <a:pt x="2814364" y="2141835"/>
                    </a:lnTo>
                    <a:cubicBezTo>
                      <a:pt x="2940357" y="2610284"/>
                      <a:pt x="2558789" y="2740386"/>
                      <a:pt x="2268388" y="2700921"/>
                    </a:cubicBezTo>
                    <a:cubicBezTo>
                      <a:pt x="1034091" y="3148684"/>
                      <a:pt x="-543194" y="1577028"/>
                      <a:pt x="184434" y="538873"/>
                    </a:cubicBezTo>
                    <a:cubicBezTo>
                      <a:pt x="195816" y="545508"/>
                      <a:pt x="49512" y="10994"/>
                      <a:pt x="63495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vert="horz" wrap="square" lIns="137160" tIns="68580" rIns="137160" bIns="6858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/>
                </a:pPr>
                <a:endParaRPr lang="en-US" sz="3000" kern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F0C346B-7168-4D46-9157-DC366A0F7F36}"/>
                </a:ext>
              </a:extLst>
            </p:cNvPr>
            <p:cNvSpPr txBox="1"/>
            <p:nvPr/>
          </p:nvSpPr>
          <p:spPr>
            <a:xfrm>
              <a:off x="4314874" y="6076105"/>
              <a:ext cx="3779487" cy="420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4200"/>
                </a:lnSpc>
              </a:pPr>
              <a:r>
                <a:rPr lang="th-TH" sz="32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ติดต่อเรา </a:t>
              </a:r>
              <a:r>
                <a:rPr lang="en-US" sz="32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: </a:t>
              </a:r>
              <a:r>
                <a:rPr lang="en-US" sz="3200" b="1" spc="89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02-2479422 </a:t>
              </a:r>
              <a:r>
                <a:rPr lang="en-US" sz="3200" b="1" spc="89" dirty="0" err="1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ต่อ</a:t>
              </a:r>
              <a:r>
                <a:rPr lang="en-US" sz="3200" b="1" spc="89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604 ,608 ,610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C5ACA56-B1C3-4A4E-A4DD-2ADB6697105D}"/>
                </a:ext>
              </a:extLst>
            </p:cNvPr>
            <p:cNvGrpSpPr/>
            <p:nvPr/>
          </p:nvGrpSpPr>
          <p:grpSpPr>
            <a:xfrm>
              <a:off x="9565315" y="5172502"/>
              <a:ext cx="783056" cy="783055"/>
              <a:chOff x="9173785" y="5172502"/>
              <a:chExt cx="783056" cy="783055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0EA6F6E3-B7EE-49FC-8242-274B18287E03}"/>
                  </a:ext>
                </a:extLst>
              </p:cNvPr>
              <p:cNvSpPr/>
              <p:nvPr/>
            </p:nvSpPr>
            <p:spPr>
              <a:xfrm>
                <a:off x="9173785" y="5172502"/>
                <a:ext cx="783056" cy="783055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14" name="Freeform 20">
                <a:extLst>
                  <a:ext uri="{FF2B5EF4-FFF2-40B4-BE49-F238E27FC236}">
                    <a16:creationId xmlns:a16="http://schemas.microsoft.com/office/drawing/2014/main" id="{D004A26B-6918-4DF1-8501-266FC014A252}"/>
                  </a:ext>
                </a:extLst>
              </p:cNvPr>
              <p:cNvSpPr/>
              <p:nvPr/>
            </p:nvSpPr>
            <p:spPr>
              <a:xfrm>
                <a:off x="9373270" y="5368945"/>
                <a:ext cx="384086" cy="390169"/>
              </a:xfrm>
              <a:custGeom>
                <a:avLst/>
                <a:gdLst/>
                <a:ahLst/>
                <a:cxnLst/>
                <a:rect l="l" t="t" r="r" b="b"/>
                <a:pathLst>
                  <a:path w="211410" h="214759">
                    <a:moveTo>
                      <a:pt x="110616" y="0"/>
                    </a:moveTo>
                    <a:cubicBezTo>
                      <a:pt x="129071" y="0"/>
                      <a:pt x="145647" y="3776"/>
                      <a:pt x="160343" y="11329"/>
                    </a:cubicBezTo>
                    <a:cubicBezTo>
                      <a:pt x="175040" y="18882"/>
                      <a:pt x="186630" y="30137"/>
                      <a:pt x="195113" y="45095"/>
                    </a:cubicBezTo>
                    <a:cubicBezTo>
                      <a:pt x="202331" y="57968"/>
                      <a:pt x="205940" y="71958"/>
                      <a:pt x="205940" y="87064"/>
                    </a:cubicBezTo>
                    <a:cubicBezTo>
                      <a:pt x="205940" y="108644"/>
                      <a:pt x="198350" y="127806"/>
                      <a:pt x="183170" y="144549"/>
                    </a:cubicBezTo>
                    <a:cubicBezTo>
                      <a:pt x="169626" y="159581"/>
                      <a:pt x="154818" y="167097"/>
                      <a:pt x="138745" y="167097"/>
                    </a:cubicBezTo>
                    <a:cubicBezTo>
                      <a:pt x="133610" y="167097"/>
                      <a:pt x="129461" y="166315"/>
                      <a:pt x="126299" y="164753"/>
                    </a:cubicBezTo>
                    <a:cubicBezTo>
                      <a:pt x="123136" y="163190"/>
                      <a:pt x="120811" y="160957"/>
                      <a:pt x="119323" y="158055"/>
                    </a:cubicBezTo>
                    <a:cubicBezTo>
                      <a:pt x="118355" y="156195"/>
                      <a:pt x="117648" y="152995"/>
                      <a:pt x="117202" y="148456"/>
                    </a:cubicBezTo>
                    <a:cubicBezTo>
                      <a:pt x="112365" y="154037"/>
                      <a:pt x="106951" y="158520"/>
                      <a:pt x="100961" y="161906"/>
                    </a:cubicBezTo>
                    <a:cubicBezTo>
                      <a:pt x="94971" y="165292"/>
                      <a:pt x="88962" y="166985"/>
                      <a:pt x="82934" y="166985"/>
                    </a:cubicBezTo>
                    <a:cubicBezTo>
                      <a:pt x="76311" y="166985"/>
                      <a:pt x="69874" y="165050"/>
                      <a:pt x="63624" y="161181"/>
                    </a:cubicBezTo>
                    <a:cubicBezTo>
                      <a:pt x="57373" y="157311"/>
                      <a:pt x="52294" y="151358"/>
                      <a:pt x="48387" y="143321"/>
                    </a:cubicBezTo>
                    <a:cubicBezTo>
                      <a:pt x="44481" y="135285"/>
                      <a:pt x="42527" y="126466"/>
                      <a:pt x="42527" y="116867"/>
                    </a:cubicBezTo>
                    <a:cubicBezTo>
                      <a:pt x="42527" y="105035"/>
                      <a:pt x="45560" y="93185"/>
                      <a:pt x="51624" y="81316"/>
                    </a:cubicBezTo>
                    <a:cubicBezTo>
                      <a:pt x="57689" y="69447"/>
                      <a:pt x="65224" y="60536"/>
                      <a:pt x="74228" y="54582"/>
                    </a:cubicBezTo>
                    <a:cubicBezTo>
                      <a:pt x="83232" y="48629"/>
                      <a:pt x="91975" y="45653"/>
                      <a:pt x="100459" y="45653"/>
                    </a:cubicBezTo>
                    <a:cubicBezTo>
                      <a:pt x="106933" y="45653"/>
                      <a:pt x="113109" y="47346"/>
                      <a:pt x="118988" y="50732"/>
                    </a:cubicBezTo>
                    <a:cubicBezTo>
                      <a:pt x="124866" y="54117"/>
                      <a:pt x="129927" y="59271"/>
                      <a:pt x="134168" y="66191"/>
                    </a:cubicBezTo>
                    <a:lnTo>
                      <a:pt x="137963" y="48890"/>
                    </a:lnTo>
                    <a:lnTo>
                      <a:pt x="157943" y="48890"/>
                    </a:lnTo>
                    <a:lnTo>
                      <a:pt x="141870" y="123788"/>
                    </a:lnTo>
                    <a:cubicBezTo>
                      <a:pt x="139638" y="134206"/>
                      <a:pt x="138521" y="139973"/>
                      <a:pt x="138521" y="141089"/>
                    </a:cubicBezTo>
                    <a:cubicBezTo>
                      <a:pt x="138521" y="143098"/>
                      <a:pt x="139284" y="144828"/>
                      <a:pt x="140810" y="146279"/>
                    </a:cubicBezTo>
                    <a:cubicBezTo>
                      <a:pt x="142335" y="147730"/>
                      <a:pt x="144177" y="148456"/>
                      <a:pt x="146335" y="148456"/>
                    </a:cubicBezTo>
                    <a:cubicBezTo>
                      <a:pt x="150279" y="148456"/>
                      <a:pt x="155451" y="146186"/>
                      <a:pt x="161850" y="141647"/>
                    </a:cubicBezTo>
                    <a:cubicBezTo>
                      <a:pt x="170333" y="135694"/>
                      <a:pt x="177049" y="127713"/>
                      <a:pt x="181998" y="117704"/>
                    </a:cubicBezTo>
                    <a:cubicBezTo>
                      <a:pt x="186946" y="107696"/>
                      <a:pt x="189421" y="97371"/>
                      <a:pt x="189421" y="86729"/>
                    </a:cubicBezTo>
                    <a:cubicBezTo>
                      <a:pt x="189421" y="74302"/>
                      <a:pt x="186239" y="62694"/>
                      <a:pt x="179877" y="51904"/>
                    </a:cubicBezTo>
                    <a:cubicBezTo>
                      <a:pt x="173515" y="41114"/>
                      <a:pt x="164027" y="32482"/>
                      <a:pt x="151414" y="26007"/>
                    </a:cubicBezTo>
                    <a:cubicBezTo>
                      <a:pt x="138800" y="19533"/>
                      <a:pt x="124866" y="16296"/>
                      <a:pt x="109611" y="16296"/>
                    </a:cubicBezTo>
                    <a:cubicBezTo>
                      <a:pt x="92199" y="16296"/>
                      <a:pt x="76293" y="20371"/>
                      <a:pt x="61893" y="28519"/>
                    </a:cubicBezTo>
                    <a:cubicBezTo>
                      <a:pt x="47494" y="36667"/>
                      <a:pt x="36332" y="48350"/>
                      <a:pt x="28407" y="63568"/>
                    </a:cubicBezTo>
                    <a:cubicBezTo>
                      <a:pt x="20482" y="78786"/>
                      <a:pt x="16519" y="95101"/>
                      <a:pt x="16519" y="112514"/>
                    </a:cubicBezTo>
                    <a:cubicBezTo>
                      <a:pt x="16519" y="130745"/>
                      <a:pt x="20482" y="146447"/>
                      <a:pt x="28407" y="159618"/>
                    </a:cubicBezTo>
                    <a:cubicBezTo>
                      <a:pt x="36332" y="172789"/>
                      <a:pt x="47792" y="182519"/>
                      <a:pt x="62786" y="188807"/>
                    </a:cubicBezTo>
                    <a:cubicBezTo>
                      <a:pt x="77781" y="195095"/>
                      <a:pt x="94394" y="198239"/>
                      <a:pt x="112625" y="198239"/>
                    </a:cubicBezTo>
                    <a:cubicBezTo>
                      <a:pt x="132122" y="198239"/>
                      <a:pt x="148456" y="194965"/>
                      <a:pt x="161627" y="188416"/>
                    </a:cubicBezTo>
                    <a:cubicBezTo>
                      <a:pt x="174798" y="181868"/>
                      <a:pt x="184658" y="173905"/>
                      <a:pt x="191207" y="164529"/>
                    </a:cubicBezTo>
                    <a:lnTo>
                      <a:pt x="211410" y="164529"/>
                    </a:lnTo>
                    <a:cubicBezTo>
                      <a:pt x="207615" y="172343"/>
                      <a:pt x="201104" y="180305"/>
                      <a:pt x="191876" y="188416"/>
                    </a:cubicBezTo>
                    <a:cubicBezTo>
                      <a:pt x="182649" y="196527"/>
                      <a:pt x="171673" y="202946"/>
                      <a:pt x="158948" y="207671"/>
                    </a:cubicBezTo>
                    <a:cubicBezTo>
                      <a:pt x="146223" y="212396"/>
                      <a:pt x="130894" y="214759"/>
                      <a:pt x="112960" y="214759"/>
                    </a:cubicBezTo>
                    <a:cubicBezTo>
                      <a:pt x="96440" y="214759"/>
                      <a:pt x="81204" y="212638"/>
                      <a:pt x="67251" y="208396"/>
                    </a:cubicBezTo>
                    <a:cubicBezTo>
                      <a:pt x="53299" y="204155"/>
                      <a:pt x="41411" y="197774"/>
                      <a:pt x="31588" y="189253"/>
                    </a:cubicBezTo>
                    <a:cubicBezTo>
                      <a:pt x="21766" y="180733"/>
                      <a:pt x="14361" y="170929"/>
                      <a:pt x="9376" y="159841"/>
                    </a:cubicBezTo>
                    <a:cubicBezTo>
                      <a:pt x="3125" y="145777"/>
                      <a:pt x="0" y="130596"/>
                      <a:pt x="0" y="114300"/>
                    </a:cubicBezTo>
                    <a:cubicBezTo>
                      <a:pt x="0" y="96143"/>
                      <a:pt x="3720" y="78841"/>
                      <a:pt x="11162" y="62396"/>
                    </a:cubicBezTo>
                    <a:cubicBezTo>
                      <a:pt x="20240" y="42230"/>
                      <a:pt x="33132" y="26789"/>
                      <a:pt x="49838" y="16073"/>
                    </a:cubicBezTo>
                    <a:cubicBezTo>
                      <a:pt x="66544" y="5358"/>
                      <a:pt x="86804" y="0"/>
                      <a:pt x="110616" y="0"/>
                    </a:cubicBezTo>
                    <a:close/>
                    <a:moveTo>
                      <a:pt x="101910" y="62284"/>
                    </a:moveTo>
                    <a:cubicBezTo>
                      <a:pt x="97147" y="62284"/>
                      <a:pt x="92664" y="63494"/>
                      <a:pt x="88459" y="65912"/>
                    </a:cubicBezTo>
                    <a:cubicBezTo>
                      <a:pt x="84255" y="68331"/>
                      <a:pt x="80181" y="72219"/>
                      <a:pt x="76237" y="77576"/>
                    </a:cubicBezTo>
                    <a:cubicBezTo>
                      <a:pt x="72293" y="82934"/>
                      <a:pt x="69130" y="89445"/>
                      <a:pt x="66749" y="97110"/>
                    </a:cubicBezTo>
                    <a:cubicBezTo>
                      <a:pt x="64368" y="104775"/>
                      <a:pt x="63177" y="111807"/>
                      <a:pt x="63177" y="118207"/>
                    </a:cubicBezTo>
                    <a:cubicBezTo>
                      <a:pt x="63177" y="128401"/>
                      <a:pt x="65596" y="136326"/>
                      <a:pt x="70432" y="141982"/>
                    </a:cubicBezTo>
                    <a:cubicBezTo>
                      <a:pt x="75269" y="147637"/>
                      <a:pt x="80813" y="150465"/>
                      <a:pt x="87064" y="150465"/>
                    </a:cubicBezTo>
                    <a:cubicBezTo>
                      <a:pt x="91231" y="150465"/>
                      <a:pt x="95622" y="149219"/>
                      <a:pt x="100235" y="146726"/>
                    </a:cubicBezTo>
                    <a:cubicBezTo>
                      <a:pt x="104849" y="144233"/>
                      <a:pt x="109258" y="140531"/>
                      <a:pt x="113462" y="135619"/>
                    </a:cubicBezTo>
                    <a:cubicBezTo>
                      <a:pt x="117667" y="130708"/>
                      <a:pt x="121108" y="124476"/>
                      <a:pt x="123787" y="116923"/>
                    </a:cubicBezTo>
                    <a:cubicBezTo>
                      <a:pt x="126466" y="109370"/>
                      <a:pt x="127806" y="101798"/>
                      <a:pt x="127806" y="94208"/>
                    </a:cubicBezTo>
                    <a:cubicBezTo>
                      <a:pt x="127806" y="84088"/>
                      <a:pt x="125294" y="76237"/>
                      <a:pt x="120271" y="70656"/>
                    </a:cubicBezTo>
                    <a:cubicBezTo>
                      <a:pt x="115248" y="65075"/>
                      <a:pt x="109128" y="62284"/>
                      <a:pt x="101910" y="622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7287C46-FE84-4AF7-84C5-7EAE44212DCC}"/>
                </a:ext>
              </a:extLst>
            </p:cNvPr>
            <p:cNvSpPr txBox="1"/>
            <p:nvPr/>
          </p:nvSpPr>
          <p:spPr>
            <a:xfrm>
              <a:off x="8475724" y="6152000"/>
              <a:ext cx="296223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dirty="0">
                  <a:solidFill>
                    <a:srgbClr val="002060"/>
                  </a:solidFill>
                  <a:latin typeface="Georgia" panose="02040502050405020303" pitchFamily="18" charset="0"/>
                </a:rPr>
                <a:t>Email </a:t>
              </a:r>
              <a:r>
                <a:rPr lang="en-US" sz="2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Georgia" panose="02040502050405020303" pitchFamily="18" charset="0"/>
                </a:rPr>
                <a:t>: </a:t>
              </a:r>
              <a:r>
                <a:rPr lang="en-US" sz="2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Georgia" panose="02040502050405020303" pitchFamily="18" charset="0"/>
                </a:rPr>
                <a:t>gosopo2559@gmail.com</a:t>
              </a:r>
              <a:endParaRPr lang="en-US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D2AB835-E2D8-47C6-A635-D322450DA78A}"/>
              </a:ext>
            </a:extLst>
          </p:cNvPr>
          <p:cNvSpPr txBox="1"/>
          <p:nvPr/>
        </p:nvSpPr>
        <p:spPr>
          <a:xfrm>
            <a:off x="2685197" y="1648330"/>
            <a:ext cx="1316440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Thank </a:t>
            </a:r>
            <a:r>
              <a:rPr lang="en-US" sz="20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you.</a:t>
            </a:r>
            <a:endParaRPr lang="en-US" sz="20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28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328</Words>
  <Application>Microsoft Office PowerPoint</Application>
  <PresentationFormat>Custom</PresentationFormat>
  <Paragraphs>54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Fira Sans Medium</vt:lpstr>
      <vt:lpstr>Calibri</vt:lpstr>
      <vt:lpstr>Georgia</vt:lpstr>
      <vt:lpstr>Fira Sans Light Bold</vt:lpstr>
      <vt:lpstr>TH SarabunPSK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โครงการพัฒนาผู้ประกอบกิจการสมัยใหม่Presentation</dc:title>
  <dc:creator>User</dc:creator>
  <cp:lastModifiedBy>User</cp:lastModifiedBy>
  <cp:revision>19</cp:revision>
  <dcterms:created xsi:type="dcterms:W3CDTF">2006-08-16T00:00:00Z</dcterms:created>
  <dcterms:modified xsi:type="dcterms:W3CDTF">2021-09-21T01:30:19Z</dcterms:modified>
  <dc:identifier>DAEp2RrLqJQ</dc:identifier>
</cp:coreProperties>
</file>