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309" r:id="rId2"/>
    <p:sldId id="316" r:id="rId3"/>
    <p:sldId id="319" r:id="rId4"/>
    <p:sldId id="318" r:id="rId5"/>
    <p:sldId id="312" r:id="rId6"/>
    <p:sldId id="288" r:id="rId7"/>
    <p:sldId id="307" r:id="rId8"/>
    <p:sldId id="320" r:id="rId9"/>
    <p:sldId id="313" r:id="rId10"/>
    <p:sldId id="333" r:id="rId11"/>
    <p:sldId id="334" r:id="rId12"/>
    <p:sldId id="262" r:id="rId13"/>
    <p:sldId id="293" r:id="rId14"/>
    <p:sldId id="311" r:id="rId15"/>
    <p:sldId id="292" r:id="rId16"/>
    <p:sldId id="331" r:id="rId17"/>
    <p:sldId id="276" r:id="rId18"/>
    <p:sldId id="326" r:id="rId19"/>
    <p:sldId id="327" r:id="rId20"/>
    <p:sldId id="315" r:id="rId21"/>
    <p:sldId id="324" r:id="rId22"/>
    <p:sldId id="279" r:id="rId23"/>
    <p:sldId id="271" r:id="rId24"/>
    <p:sldId id="277" r:id="rId25"/>
    <p:sldId id="323" r:id="rId26"/>
    <p:sldId id="322" r:id="rId27"/>
    <p:sldId id="328" r:id="rId28"/>
    <p:sldId id="329" r:id="rId29"/>
    <p:sldId id="270" r:id="rId30"/>
    <p:sldId id="275" r:id="rId31"/>
    <p:sldId id="330" r:id="rId32"/>
    <p:sldId id="291" r:id="rId33"/>
    <p:sldId id="274" r:id="rId34"/>
    <p:sldId id="281" r:id="rId35"/>
    <p:sldId id="282" r:id="rId36"/>
    <p:sldId id="283" r:id="rId37"/>
    <p:sldId id="284" r:id="rId38"/>
    <p:sldId id="285" r:id="rId39"/>
    <p:sldId id="335" r:id="rId40"/>
    <p:sldId id="336" r:id="rId41"/>
  </p:sldIdLst>
  <p:sldSz cx="9144000" cy="6858000" type="screen4x3"/>
  <p:notesSz cx="6834188" cy="99790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>
        <p:scale>
          <a:sx n="112" d="100"/>
          <a:sy n="112" d="100"/>
        </p:scale>
        <p:origin x="78" y="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62226" cy="4995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70367" y="1"/>
            <a:ext cx="2962226" cy="4995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16E227-C0D4-4983-ACC7-BF8276CE1982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79515"/>
            <a:ext cx="2962226" cy="4995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th-TH" smtClean="0"/>
              <a:t>กองพัฒนาศักยภาพแรงงานและผู้ประกอบกิจการ  กรมพัฒนาฝีมือแรงงาน กระทรวงแรงงาน</a:t>
            </a:r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70367" y="9479515"/>
            <a:ext cx="2962226" cy="4995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E65778-FD04-4691-B6A5-CAB9B3CAB2B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992842391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61481" cy="5006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71127" y="0"/>
            <a:ext cx="2961481" cy="5006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702E9A-69AD-4480-AC7A-20130B014CBC}" type="datetimeFigureOut">
              <a:rPr lang="en-US" smtClean="0"/>
              <a:pPr/>
              <a:t>12/1/2017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4750" y="1249363"/>
            <a:ext cx="4484688" cy="33639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3420" y="4802406"/>
            <a:ext cx="5467350" cy="392924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78343"/>
            <a:ext cx="2961481" cy="5006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th-TH" smtClean="0"/>
              <a:t>กองพัฒนาศักยภาพแรงงานและผู้ประกอบกิจการ  กรมพัฒนาฝีมือแรงงาน กระทรวงแรงงาน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71127" y="9478343"/>
            <a:ext cx="2961481" cy="5006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64629-6B9E-4B1E-8D2E-255202447F2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3408399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DC437A-55B0-4DB2-B34E-74BD7D045785}" type="slidenum">
              <a:rPr lang="en-US" smtClean="0"/>
              <a:pPr>
                <a:defRPr/>
              </a:pPr>
              <a:t>2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5828870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th-TH" smtClean="0"/>
              <a:t>กองพัฒนาศักยภาพแรงงานและผู้ประกอบกิจการ  กรมพัฒนาฝีมือแรงงาน กระทรวงแรงงาน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488533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th-TH" smtClean="0"/>
              <a:t>กองพัฒนาศักยภาพแรงงานและผู้ประกอบกิจการ  กรมพัฒนาฝีมือแรงงาน กระทรวงแรงงาน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75788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th-TH" smtClean="0"/>
              <a:t>กองพัฒนาศักยภาพแรงงานและผู้ประกอบกิจการ  กรมพัฒนาฝีมือแรงงาน กระทรวงแรงงาน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359471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th-TH" smtClean="0"/>
              <a:t>กองพัฒนาศักยภาพแรงงานและผู้ประกอบกิจการ  กรมพัฒนาฝีมือแรงงาน กระทรวงแรงงาน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359471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th-TH" smtClean="0"/>
              <a:t>กองพัฒนาศักยภาพแรงงานและผู้ประกอบกิจการ  กรมพัฒนาฝีมือแรงงาน กระทรวงแรงงาน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359471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th-TH" smtClean="0"/>
              <a:t>กองพัฒนาศักยภาพแรงงานและผู้ประกอบกิจการ  กรมพัฒนาฝีมือแรงงาน กระทรวงแรงงาน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65325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F293D-20BF-487A-BFA7-792ABC73B8A5}" type="datetimeFigureOut">
              <a:rPr lang="th-TH" smtClean="0"/>
              <a:pPr/>
              <a:t>01/12/60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 descr="1.jpg"/>
          <p:cNvPicPr>
            <a:picLocks noChangeAspect="1"/>
          </p:cNvPicPr>
          <p:nvPr/>
        </p:nvPicPr>
        <p:blipFill>
          <a:blip r:embed="rId2" cstate="print">
            <a:lum bright="43000" contrast="-22000"/>
          </a:blip>
          <a:srcRect l="4496"/>
          <a:stretch>
            <a:fillRect/>
          </a:stretch>
        </p:blipFill>
        <p:spPr>
          <a:xfrm>
            <a:off x="-48073" y="0"/>
            <a:ext cx="9192074" cy="6858000"/>
          </a:xfrm>
          <a:prstGeom prst="rect">
            <a:avLst/>
          </a:prstGeom>
        </p:spPr>
      </p:pic>
      <p:sp>
        <p:nvSpPr>
          <p:cNvPr id="4" name="สี่เหลี่ยมมุมมน 3"/>
          <p:cNvSpPr/>
          <p:nvPr/>
        </p:nvSpPr>
        <p:spPr>
          <a:xfrm>
            <a:off x="381000" y="381000"/>
            <a:ext cx="8208912" cy="152400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โครงการ</a:t>
            </a:r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เพิ่มผลิตภาพแรงงาน สู่ </a:t>
            </a:r>
            <a:r>
              <a:rPr lang="en-US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 </a:t>
            </a:r>
            <a:r>
              <a:rPr lang="en-US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4.0</a:t>
            </a: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(STEM Workforce towards </a:t>
            </a:r>
            <a:r>
              <a:rPr lang="en-US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 </a:t>
            </a:r>
            <a:r>
              <a:rPr lang="en-US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4.0)</a:t>
            </a: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457200" y="2209800"/>
            <a:ext cx="8208912" cy="207146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แผนงานงบ</a:t>
            </a:r>
            <a:r>
              <a:rPr lang="th-TH" sz="3600" b="1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</a:p>
          <a:p>
            <a:pPr algn="ctr"/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ส่งเสริมวิสาหกิจขนาดกลางและขนาด</a:t>
            </a:r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ย่อม (</a:t>
            </a:r>
            <a:r>
              <a:rPr lang="en-US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SME)</a:t>
            </a:r>
            <a:endParaRPr lang="th-TH" sz="3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ประจำปีงบประมาณ พ</a:t>
            </a:r>
            <a:r>
              <a:rPr lang="en-US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ศ</a:t>
            </a:r>
            <a:r>
              <a:rPr lang="en-US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2561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28600" y="4648200"/>
            <a:ext cx="8610600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งบประมาณ </a:t>
            </a: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: 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47.9 ล้านบาท</a:t>
            </a:r>
          </a:p>
          <a:p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เป้าหมาย</a:t>
            </a: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	-ให้คำปรึกษาเชิงลึก  185 แห่ง </a:t>
            </a:r>
          </a:p>
          <a:p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		-ส่งเสริม/พัฒนาศักยภาพแรงงาน 65</a:t>
            </a: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,000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คน </a:t>
            </a:r>
            <a:endParaRPr lang="th-TH" sz="3600" dirty="0"/>
          </a:p>
        </p:txBody>
      </p:sp>
    </p:spTree>
    <p:extLst>
      <p:ext uri="{BB962C8B-B14F-4D97-AF65-F5344CB8AC3E}">
        <p14:creationId xmlns="" xmlns:p14="http://schemas.microsoft.com/office/powerpoint/2010/main" val="148447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862646" y="6590900"/>
            <a:ext cx="280357" cy="267101"/>
          </a:xfrm>
        </p:spPr>
        <p:txBody>
          <a:bodyPr/>
          <a:lstStyle/>
          <a:p>
            <a:pPr>
              <a:defRPr/>
            </a:pPr>
            <a:fld id="{12BBFFDF-C400-4996-BC6F-10A9126318EB}" type="slidenum">
              <a:rPr lang="en-US" sz="800" smtClean="0"/>
              <a:pPr>
                <a:defRPr/>
              </a:pPr>
              <a:t>2</a:t>
            </a:fld>
            <a:endParaRPr lang="th-TH" sz="800" dirty="0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9343" y="2124369"/>
            <a:ext cx="4642108" cy="3593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ts val="2200"/>
              </a:lnSpc>
              <a:spcBef>
                <a:spcPts val="300"/>
              </a:spcBef>
            </a:pPr>
            <a:r>
              <a:rPr lang="th-TH" altLang="ko-KR" b="1" spc="50" dirty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เพื่อให้บรรลุ</a:t>
            </a:r>
            <a:r>
              <a:rPr lang="th-TH" altLang="ko-KR" b="1" spc="5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วิสัยทัศน์</a:t>
            </a:r>
          </a:p>
          <a:p>
            <a:pPr algn="ctr">
              <a:lnSpc>
                <a:spcPts val="2200"/>
              </a:lnSpc>
              <a:spcBef>
                <a:spcPts val="300"/>
              </a:spcBef>
            </a:pPr>
            <a:r>
              <a:rPr lang="th-TH" altLang="ko-KR" b="1" spc="5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altLang="ko-KR" b="1" spc="50" dirty="0" smtClean="0">
                <a:solidFill>
                  <a:prstClr val="black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200" b="1" spc="-20" dirty="0" smtClean="0">
                <a:solidFill>
                  <a:schemeClr val="accent6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“ ประเทศมีความมั่นคง มั่งคั่ง ยั่งยืน เป็นประเทศพัฒนาแล้ว ด้วยการพัฒนาตามปรัชญาของเศรษฐกิจพอเพียง ”</a:t>
            </a:r>
            <a:r>
              <a:rPr lang="th-TH" sz="2200" b="1" dirty="0" smtClean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200" b="1" dirty="0" smtClean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</a:br>
            <a:endParaRPr lang="th-TH" sz="2200" b="1" dirty="0" smtClean="0">
              <a:solidFill>
                <a:schemeClr val="tx2"/>
              </a:solidFill>
              <a:latin typeface="FreesiaUPC" pitchFamily="34" charset="-34"/>
              <a:cs typeface="FreesiaUPC" pitchFamily="34" charset="-34"/>
            </a:endParaRPr>
          </a:p>
          <a:p>
            <a:pPr algn="ctr">
              <a:lnSpc>
                <a:spcPts val="2200"/>
              </a:lnSpc>
              <a:spcBef>
                <a:spcPts val="300"/>
              </a:spcBef>
            </a:pPr>
            <a:r>
              <a:rPr lang="th-TH" sz="2200" b="1" spc="-2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FreesiaUPC" pitchFamily="34" charset="-34"/>
                <a:cs typeface="FreesiaUPC" pitchFamily="34" charset="-34"/>
              </a:rPr>
              <a:t>นำไปสู่</a:t>
            </a:r>
            <a:r>
              <a:rPr lang="th-TH" sz="2200" b="1" spc="-20" dirty="0">
                <a:solidFill>
                  <a:prstClr val="black">
                    <a:lumMod val="65000"/>
                    <a:lumOff val="35000"/>
                  </a:prstClr>
                </a:solidFill>
                <a:latin typeface="FreesiaUPC" pitchFamily="34" charset="-34"/>
                <a:cs typeface="FreesiaUPC" pitchFamily="34" charset="-34"/>
              </a:rPr>
              <a:t>การพัฒนาให้คนไทยมี</a:t>
            </a:r>
            <a:r>
              <a:rPr lang="th-TH" sz="2200" b="1" spc="-2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FreesiaUPC" pitchFamily="34" charset="-34"/>
                <a:cs typeface="FreesiaUPC" pitchFamily="34" charset="-34"/>
              </a:rPr>
              <a:t>ความสุข</a:t>
            </a:r>
            <a:br>
              <a:rPr lang="th-TH" sz="2200" b="1" spc="-2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200" b="1" spc="-2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FreesiaUPC" pitchFamily="34" charset="-34"/>
                <a:cs typeface="FreesiaUPC" pitchFamily="34" charset="-34"/>
              </a:rPr>
              <a:t>และตอบสนองต่อการบรรลุ</a:t>
            </a:r>
            <a:br>
              <a:rPr lang="th-TH" sz="2200" b="1" spc="-2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200" b="1" spc="-2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FreesiaUPC" pitchFamily="34" charset="-34"/>
                <a:cs typeface="FreesiaUPC" pitchFamily="34" charset="-34"/>
              </a:rPr>
              <a:t>ซึ่งผลประโยชน์</a:t>
            </a:r>
            <a:r>
              <a:rPr lang="th-TH" sz="2200" b="1" spc="-20" dirty="0">
                <a:solidFill>
                  <a:prstClr val="black">
                    <a:lumMod val="65000"/>
                    <a:lumOff val="35000"/>
                  </a:prstClr>
                </a:solidFill>
                <a:latin typeface="FreesiaUPC" pitchFamily="34" charset="-34"/>
                <a:cs typeface="FreesiaUPC" pitchFamily="34" charset="-34"/>
              </a:rPr>
              <a:t>แห่งชาติ </a:t>
            </a:r>
            <a:r>
              <a:rPr lang="th-TH" sz="2200" b="1" spc="-2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FreesiaUPC" pitchFamily="34" charset="-34"/>
                <a:cs typeface="FreesiaUPC" pitchFamily="34" charset="-34"/>
              </a:rPr>
              <a:t>ในการที่จะ</a:t>
            </a:r>
            <a:r>
              <a:rPr lang="th-TH" sz="2200" b="1" spc="-20" dirty="0">
                <a:solidFill>
                  <a:srgbClr val="4F81BD"/>
                </a:solidFill>
                <a:latin typeface="FreesiaUPC" pitchFamily="34" charset="-34"/>
                <a:cs typeface="FreesiaUPC" pitchFamily="34" charset="-34"/>
              </a:rPr>
              <a:t>พัฒนาคุณภาพชีวิต สร้างรายได้</a:t>
            </a:r>
            <a:r>
              <a:rPr lang="th-TH" sz="2200" b="1" spc="-20" dirty="0" smtClean="0">
                <a:solidFill>
                  <a:srgbClr val="4F81BD"/>
                </a:solidFill>
                <a:latin typeface="FreesiaUPC" pitchFamily="34" charset="-34"/>
                <a:cs typeface="FreesiaUPC" pitchFamily="34" charset="-34"/>
              </a:rPr>
              <a:t>ระดับสูงเป็นประเทศพัฒนาแล้ว </a:t>
            </a:r>
            <a:r>
              <a:rPr lang="th-TH" sz="2200" b="1" spc="-20" dirty="0">
                <a:solidFill>
                  <a:srgbClr val="4F81BD"/>
                </a:solidFill>
                <a:latin typeface="FreesiaUPC" pitchFamily="34" charset="-34"/>
                <a:cs typeface="FreesiaUPC" pitchFamily="34" charset="-34"/>
              </a:rPr>
              <a:t>และสร้างความสุขของคนไทย</a:t>
            </a:r>
            <a:r>
              <a:rPr lang="th-TH" sz="2200" b="1" spc="-20" dirty="0">
                <a:solidFill>
                  <a:srgbClr val="F79646">
                    <a:lumMod val="75000"/>
                  </a:srgb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200" b="1" spc="-20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สังคม</a:t>
            </a:r>
            <a:r>
              <a:rPr lang="th-TH" sz="2200" b="1" spc="-20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มีความมั่นคง </a:t>
            </a:r>
            <a:r>
              <a:rPr lang="th-TH" sz="2200" b="1" spc="-20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เสมอ</a:t>
            </a:r>
            <a:r>
              <a:rPr lang="th-TH" sz="2200" b="1" spc="-20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ภาค</a:t>
            </a:r>
            <a:r>
              <a:rPr lang="th-TH" sz="2200" b="1" spc="-20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และ</a:t>
            </a:r>
          </a:p>
          <a:p>
            <a:pPr algn="ctr">
              <a:lnSpc>
                <a:spcPts val="2200"/>
              </a:lnSpc>
              <a:spcBef>
                <a:spcPts val="300"/>
              </a:spcBef>
            </a:pPr>
            <a:r>
              <a:rPr lang="th-TH" sz="2200" b="1" spc="-20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เป็นธรรม </a:t>
            </a:r>
            <a:r>
              <a:rPr lang="th-TH" sz="2200" b="1" spc="-20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ประเทศสามารถแข่งขันได้ในระบบ</a:t>
            </a:r>
            <a:r>
              <a:rPr lang="th-TH" sz="2200" b="1" spc="-20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เศรษฐกิจ</a:t>
            </a:r>
          </a:p>
        </p:txBody>
      </p:sp>
      <p:sp>
        <p:nvSpPr>
          <p:cNvPr id="34" name="Rectangle 33"/>
          <p:cNvSpPr/>
          <p:nvPr/>
        </p:nvSpPr>
        <p:spPr>
          <a:xfrm>
            <a:off x="0" y="0"/>
            <a:ext cx="9144000" cy="990600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600" b="1" spc="150" dirty="0" smtClean="0">
                <a:latin typeface="FreesiaUPC" pitchFamily="34" charset="-34"/>
                <a:cs typeface="FreesiaUPC" pitchFamily="34" charset="-34"/>
              </a:rPr>
              <a:t>		</a:t>
            </a:r>
            <a:r>
              <a:rPr lang="th-TH" b="1" spc="150" dirty="0" smtClean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200" b="1" spc="150" dirty="0" smtClean="0">
                <a:latin typeface="FreesiaUPC" pitchFamily="34" charset="-34"/>
                <a:cs typeface="FreesiaUPC" pitchFamily="34" charset="-34"/>
              </a:rPr>
              <a:t>กรอบยุทธศาสตร์ชาติ </a:t>
            </a:r>
            <a:r>
              <a:rPr lang="en-US" sz="3200" b="1" spc="150" dirty="0" smtClean="0">
                <a:latin typeface="FreesiaUPC" pitchFamily="34" charset="-34"/>
                <a:cs typeface="FreesiaUPC" pitchFamily="34" charset="-34"/>
              </a:rPr>
              <a:t>20 </a:t>
            </a:r>
            <a:r>
              <a:rPr lang="th-TH" sz="3200" b="1" spc="150" dirty="0" smtClean="0">
                <a:latin typeface="FreesiaUPC" pitchFamily="34" charset="-34"/>
                <a:cs typeface="FreesiaUPC" pitchFamily="34" charset="-34"/>
              </a:rPr>
              <a:t>ปี</a:t>
            </a:r>
          </a:p>
          <a:p>
            <a:pPr>
              <a:tabLst>
                <a:tab pos="2786063" algn="l"/>
              </a:tabLst>
            </a:pPr>
            <a:r>
              <a:rPr lang="th-TH" sz="2400" spc="150" dirty="0" smtClean="0">
                <a:latin typeface="FreesiaUPC" pitchFamily="34" charset="-34"/>
                <a:cs typeface="FreesiaUPC" pitchFamily="34" charset="-34"/>
              </a:rPr>
              <a:t>        	</a:t>
            </a:r>
            <a:r>
              <a:rPr lang="th-TH" spc="150" dirty="0" smtClean="0">
                <a:latin typeface="FreesiaUPC" pitchFamily="34" charset="-34"/>
                <a:cs typeface="FreesiaUPC" pitchFamily="34" charset="-34"/>
              </a:rPr>
              <a:t>สู่ความ </a:t>
            </a:r>
            <a:r>
              <a:rPr lang="en-US" spc="15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spc="15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spc="15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มั่นคง</a:t>
            </a:r>
            <a:r>
              <a:rPr lang="th-TH" b="1" spc="150" dirty="0" smtClean="0"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b="1" spc="15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มั่งคั่ง</a:t>
            </a:r>
            <a:r>
              <a:rPr lang="th-TH" b="1" spc="150" dirty="0" smtClean="0"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b="1" spc="15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ยั่งยืน</a:t>
            </a:r>
            <a:r>
              <a:rPr lang="en-US" b="1" spc="15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pc="15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”</a:t>
            </a:r>
            <a:endParaRPr lang="th-TH" sz="2600" b="1" spc="15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Group 32"/>
          <p:cNvGrpSpPr/>
          <p:nvPr/>
        </p:nvGrpSpPr>
        <p:grpSpPr>
          <a:xfrm>
            <a:off x="4759104" y="1026096"/>
            <a:ext cx="4281338" cy="4536504"/>
            <a:chOff x="5155696" y="1026096"/>
            <a:chExt cx="4638116" cy="4536504"/>
          </a:xfrm>
        </p:grpSpPr>
        <p:sp>
          <p:nvSpPr>
            <p:cNvPr id="35" name="Oval 34"/>
            <p:cNvSpPr/>
            <p:nvPr/>
          </p:nvSpPr>
          <p:spPr>
            <a:xfrm>
              <a:off x="5155696" y="1026096"/>
              <a:ext cx="4597904" cy="453650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36" name="Regular Pentagon 35"/>
            <p:cNvSpPr/>
            <p:nvPr/>
          </p:nvSpPr>
          <p:spPr>
            <a:xfrm>
              <a:off x="7506254" y="3602727"/>
              <a:ext cx="1368310" cy="1266521"/>
            </a:xfrm>
            <a:prstGeom prst="pentagon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37" name="Regular Pentagon 36"/>
            <p:cNvSpPr/>
            <p:nvPr/>
          </p:nvSpPr>
          <p:spPr>
            <a:xfrm>
              <a:off x="5590012" y="2234526"/>
              <a:ext cx="1368310" cy="1266521"/>
            </a:xfrm>
            <a:prstGeom prst="pentagon">
              <a:avLst/>
            </a:prstGeom>
            <a:solidFill>
              <a:srgbClr val="99CCFF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791200" y="2812372"/>
              <a:ext cx="1004095" cy="2846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ts val="1500"/>
                </a:lnSpc>
                <a:spcBef>
                  <a:spcPts val="300"/>
                </a:spcBef>
                <a:defRPr/>
              </a:pPr>
              <a:r>
                <a:rPr lang="th-TH" sz="1800" kern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FreesiaUPC" pitchFamily="34" charset="-34"/>
                  <a:ea typeface="Times New Roman"/>
                  <a:cs typeface="FreesiaUPC" pitchFamily="34" charset="-34"/>
                </a:rPr>
                <a:t>ความ</a:t>
              </a:r>
              <a:r>
                <a:rPr lang="th-TH" sz="1800" kern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FreesiaUPC" pitchFamily="34" charset="-34"/>
                  <a:ea typeface="Times New Roman"/>
                  <a:cs typeface="FreesiaUPC" pitchFamily="34" charset="-34"/>
                </a:rPr>
                <a:t>มั่นคง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061219" y="2060102"/>
              <a:ext cx="45533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4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1</a:t>
              </a:r>
              <a:endParaRPr lang="th-TH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40" name="Regular Pentagon 39"/>
            <p:cNvSpPr/>
            <p:nvPr/>
          </p:nvSpPr>
          <p:spPr>
            <a:xfrm>
              <a:off x="6036494" y="3595127"/>
              <a:ext cx="1368310" cy="1266521"/>
            </a:xfrm>
            <a:prstGeom prst="pentagon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41" name="Regular Pentagon 40"/>
            <p:cNvSpPr/>
            <p:nvPr/>
          </p:nvSpPr>
          <p:spPr>
            <a:xfrm>
              <a:off x="7945307" y="2279390"/>
              <a:ext cx="1368310" cy="1266521"/>
            </a:xfrm>
            <a:prstGeom prst="pentagon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411754" y="2114409"/>
              <a:ext cx="45533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40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4</a:t>
              </a:r>
              <a:endPara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8010220" y="3449463"/>
              <a:ext cx="45533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40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5</a:t>
              </a:r>
              <a:endPara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493267" y="3432745"/>
              <a:ext cx="45533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4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eesiaUPC" pitchFamily="34" charset="-34"/>
                  <a:cs typeface="FreesiaUPC" pitchFamily="34" charset="-34"/>
                </a:rPr>
                <a:t>6</a:t>
              </a:r>
              <a:endParaRPr lang="th-TH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pic>
          <p:nvPicPr>
            <p:cNvPr id="45" name="Picture 7"/>
            <p:cNvPicPr>
              <a:picLocks noChangeAspect="1" noChangeArrowheads="1"/>
            </p:cNvPicPr>
            <p:nvPr/>
          </p:nvPicPr>
          <p:blipFill>
            <a:blip r:embed="rId3" cstate="print"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4">
                      <a14:imgEffect>
                        <a14:backgroundRemoval t="2344" b="98047" l="781" r="94922">
                          <a14:foregroundMark x1="5469" y1="30078" x2="5469" y2="30078"/>
                          <a14:foregroundMark x1="1563" y1="59375" x2="1563" y2="59375"/>
                          <a14:foregroundMark x1="46094" y1="2344" x2="46094" y2="2344"/>
                          <a14:foregroundMark x1="94922" y1="43750" x2="94922" y2="43750"/>
                          <a14:foregroundMark x1="3125" y1="30078" x2="3125" y2="30078"/>
                          <a14:foregroundMark x1="2734" y1="32422" x2="2734" y2="32422"/>
                          <a14:foregroundMark x1="51172" y1="93750" x2="51172" y2="93750"/>
                          <a14:foregroundMark x1="62109" y1="98047" x2="62109" y2="98047"/>
                          <a14:foregroundMark x1="781" y1="32422" x2="781" y2="3242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3254" y="4446157"/>
              <a:ext cx="338782" cy="3465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3" name="Group 45"/>
            <p:cNvGrpSpPr/>
            <p:nvPr/>
          </p:nvGrpSpPr>
          <p:grpSpPr>
            <a:xfrm>
              <a:off x="6772470" y="1283458"/>
              <a:ext cx="1368310" cy="1420171"/>
              <a:chOff x="6772470" y="1283458"/>
              <a:chExt cx="1368310" cy="1420171"/>
            </a:xfrm>
          </p:grpSpPr>
          <p:sp>
            <p:nvSpPr>
              <p:cNvPr id="58" name="Regular Pentagon 57"/>
              <p:cNvSpPr/>
              <p:nvPr/>
            </p:nvSpPr>
            <p:spPr>
              <a:xfrm>
                <a:off x="6772470" y="1437108"/>
                <a:ext cx="1368310" cy="1266521"/>
              </a:xfrm>
              <a:prstGeom prst="pentagon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7246491" y="1283458"/>
                <a:ext cx="455334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th-TH" sz="4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reesiaUPC" pitchFamily="34" charset="-34"/>
                    <a:cs typeface="FreesiaUPC" pitchFamily="34" charset="-34"/>
                  </a:rPr>
                  <a:t>2</a:t>
                </a:r>
              </a:p>
            </p:txBody>
          </p:sp>
          <p:sp>
            <p:nvSpPr>
              <p:cNvPr id="60" name="Rectangle 59"/>
              <p:cNvSpPr/>
              <p:nvPr/>
            </p:nvSpPr>
            <p:spPr>
              <a:xfrm>
                <a:off x="6892043" y="1948275"/>
                <a:ext cx="1118422" cy="6694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ts val="1500"/>
                  </a:lnSpc>
                  <a:spcBef>
                    <a:spcPts val="300"/>
                  </a:spcBef>
                  <a:defRPr/>
                </a:pPr>
                <a:r>
                  <a:rPr lang="th-TH" sz="16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การสร้างความสามารถ</a:t>
                </a:r>
                <a:br>
                  <a:rPr lang="th-TH" sz="16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</a:br>
                <a:r>
                  <a:rPr lang="th-TH" sz="16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ใน</a:t>
                </a:r>
                <a:r>
                  <a:rPr lang="th-TH" sz="1600" dirty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การแข่งขัน</a:t>
                </a:r>
              </a:p>
            </p:txBody>
          </p:sp>
        </p:grpSp>
        <p:grpSp>
          <p:nvGrpSpPr>
            <p:cNvPr id="6" name="Group 46"/>
            <p:cNvGrpSpPr/>
            <p:nvPr/>
          </p:nvGrpSpPr>
          <p:grpSpPr>
            <a:xfrm>
              <a:off x="6762849" y="2765690"/>
              <a:ext cx="1368310" cy="1266521"/>
              <a:chOff x="6762849" y="2765690"/>
              <a:chExt cx="1368310" cy="1266521"/>
            </a:xfrm>
          </p:grpSpPr>
          <p:sp>
            <p:nvSpPr>
              <p:cNvPr id="54" name="Regular Pentagon 53"/>
              <p:cNvSpPr/>
              <p:nvPr/>
            </p:nvSpPr>
            <p:spPr>
              <a:xfrm rot="10800000">
                <a:off x="6762849" y="2765690"/>
                <a:ext cx="1368310" cy="1266521"/>
              </a:xfrm>
              <a:prstGeom prst="pentagon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>
                  <a:latin typeface="FreesiaUPC" pitchFamily="34" charset="-34"/>
                  <a:cs typeface="FreesiaUPC" pitchFamily="34" charset="-34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7031338" y="3138096"/>
                <a:ext cx="455334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th-TH" sz="40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reesiaUPC" pitchFamily="34" charset="-34"/>
                    <a:cs typeface="FreesiaUPC" pitchFamily="34" charset="-34"/>
                  </a:rPr>
                  <a:t>3</a:t>
                </a:r>
                <a:endParaRPr lang="th-TH" sz="4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pic>
            <p:nvPicPr>
              <p:cNvPr id="56" name="Picture 4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="" xmlns:a14="http://schemas.microsoft.com/office/drawing/2010/main">
                      <a14:imgLayer r:embed="rId6">
                        <a14:imgEffect>
                          <a14:backgroundRemoval t="10000" b="90000" l="10000" r="90000">
                            <a14:foregroundMark x1="51750" y1="21875" x2="51750" y2="2187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38665" y="3424700"/>
                <a:ext cx="643939" cy="4666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57" name="Rectangle 56"/>
              <p:cNvSpPr/>
              <p:nvPr/>
            </p:nvSpPr>
            <p:spPr>
              <a:xfrm>
                <a:off x="6893164" y="2791029"/>
                <a:ext cx="1100041" cy="6828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ts val="1500"/>
                  </a:lnSpc>
                </a:pPr>
                <a:r>
                  <a:rPr lang="th-TH" sz="16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การ</a:t>
                </a:r>
                <a:r>
                  <a:rPr lang="th-TH" sz="1600" dirty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พัฒนาและ</a:t>
                </a:r>
                <a:r>
                  <a:rPr lang="th-TH" sz="16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เสริมสร้างศักยภาพ</a:t>
                </a:r>
                <a:r>
                  <a:rPr lang="th-TH" sz="1600" dirty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คน</a:t>
                </a:r>
              </a:p>
            </p:txBody>
          </p:sp>
        </p:grpSp>
        <p:sp>
          <p:nvSpPr>
            <p:cNvPr id="48" name="Rectangle 47"/>
            <p:cNvSpPr/>
            <p:nvPr/>
          </p:nvSpPr>
          <p:spPr>
            <a:xfrm>
              <a:off x="7978346" y="2681372"/>
              <a:ext cx="1279735" cy="9130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600"/>
                </a:lnSpc>
              </a:pPr>
              <a:r>
                <a:rPr lang="th-TH" sz="1600" spc="-4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การ</a:t>
              </a:r>
              <a:r>
                <a:rPr lang="th-TH" sz="1600" spc="-4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สร้าง</a:t>
              </a:r>
              <a:r>
                <a:rPr lang="th-TH" sz="1600" spc="-4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โอกาส</a:t>
              </a:r>
              <a:br>
                <a:rPr lang="th-TH" sz="1600" spc="-4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1600" spc="-4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ความ</a:t>
              </a:r>
              <a:r>
                <a:rPr lang="th-TH" sz="1600" spc="-4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เสมอภาคและเท่าเทียมกันทางสังคม</a:t>
              </a: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7579994" y="3946288"/>
              <a:ext cx="1266859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th-TH" sz="1600" spc="-4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การ</a:t>
              </a:r>
              <a:r>
                <a:rPr lang="th-TH" sz="1600" spc="-4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สร้างการเติบโตบนคุณภาพชีวิตที่เป็นมิตรต่อสิ่งแวดล้อม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6079154" y="3971500"/>
              <a:ext cx="1270113" cy="9714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700"/>
                </a:lnSpc>
              </a:pPr>
              <a:r>
                <a:rPr lang="th-TH" sz="1600" spc="-40" dirty="0" smtClean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การ</a:t>
              </a:r>
              <a:r>
                <a:rPr lang="th-TH" sz="1600" spc="-40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rPr>
                <a:t>ปรับสมดุลและพัฒนาระบบการบริหารจัดการภาครัฐ</a:t>
              </a:r>
            </a:p>
          </p:txBody>
        </p:sp>
        <p:sp>
          <p:nvSpPr>
            <p:cNvPr id="51" name="Rectangle 50"/>
            <p:cNvSpPr/>
            <p:nvPr/>
          </p:nvSpPr>
          <p:spPr>
            <a:xfrm rot="18124960">
              <a:off x="8778932" y="3683090"/>
              <a:ext cx="996144" cy="10336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b="1" dirty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“ยั่งยืน”</a:t>
              </a: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6958321" y="1047057"/>
              <a:ext cx="118296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b="1" dirty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“</a:t>
              </a:r>
              <a:r>
                <a:rPr lang="th-TH" b="1" dirty="0" smtClean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มั่งคั่ง</a:t>
              </a:r>
              <a:r>
                <a:rPr lang="th-TH" b="1" dirty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” </a:t>
              </a:r>
              <a:endParaRPr lang="th-TH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 rot="3600000">
              <a:off x="5022389" y="3799899"/>
              <a:ext cx="1135247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b="1" dirty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“</a:t>
              </a:r>
              <a:r>
                <a:rPr lang="th-TH" b="1" dirty="0" smtClean="0">
                  <a:solidFill>
                    <a:srgbClr val="0070C0"/>
                  </a:solidFill>
                  <a:latin typeface="FreesiaUPC" pitchFamily="34" charset="-34"/>
                  <a:cs typeface="FreesiaUPC" pitchFamily="34" charset="-34"/>
                </a:rPr>
                <a:t>มั่นคง” </a:t>
              </a:r>
              <a:endParaRPr lang="th-TH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88" name="Regular Pentagon 87"/>
          <p:cNvSpPr/>
          <p:nvPr/>
        </p:nvSpPr>
        <p:spPr>
          <a:xfrm>
            <a:off x="6232293" y="1426841"/>
            <a:ext cx="1263055" cy="1266521"/>
          </a:xfrm>
          <a:prstGeom prst="pentagon">
            <a:avLst/>
          </a:prstGeom>
          <a:noFill/>
          <a:ln w="38100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9" name="Regular Pentagon 88"/>
          <p:cNvSpPr/>
          <p:nvPr/>
        </p:nvSpPr>
        <p:spPr>
          <a:xfrm rot="10800000">
            <a:off x="6235643" y="2765691"/>
            <a:ext cx="1263055" cy="1266521"/>
          </a:xfrm>
          <a:prstGeom prst="pentagon">
            <a:avLst/>
          </a:prstGeom>
          <a:noFill/>
          <a:ln w="38100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873873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8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0388" y="0"/>
            <a:ext cx="7863223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8447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92308" y="6553201"/>
            <a:ext cx="351692" cy="304801"/>
          </a:xfrm>
        </p:spPr>
        <p:txBody>
          <a:bodyPr/>
          <a:lstStyle/>
          <a:p>
            <a:pPr>
              <a:defRPr/>
            </a:pPr>
            <a:fld id="{12BBFFDF-C400-4996-BC6F-10A9126318EB}" type="slidenum">
              <a:rPr lang="en-US" sz="800" smtClean="0"/>
              <a:pPr>
                <a:defRPr/>
              </a:pPr>
              <a:t>4</a:t>
            </a:fld>
            <a:endParaRPr lang="th-TH" sz="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844061" y="846464"/>
            <a:ext cx="7704725" cy="588816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-1"/>
            <a:ext cx="9144000" cy="770265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150" dirty="0" smtClean="0">
                <a:latin typeface="TH SarabunPSK" pitchFamily="34" charset="-34"/>
                <a:cs typeface="TH SarabunPSK" pitchFamily="34" charset="-34"/>
              </a:rPr>
              <a:t>8 </a:t>
            </a:r>
            <a:r>
              <a:rPr lang="th-TH" b="1" spc="150" dirty="0" err="1" smtClean="0">
                <a:latin typeface="TH SarabunPSK" pitchFamily="34" charset="-34"/>
                <a:cs typeface="TH SarabunPSK" pitchFamily="34" charset="-34"/>
              </a:rPr>
              <a:t>วาระปฎิ</a:t>
            </a:r>
            <a:r>
              <a:rPr lang="th-TH" b="1" spc="150" dirty="0" smtClean="0">
                <a:latin typeface="TH SarabunPSK" pitchFamily="34" charset="-34"/>
                <a:cs typeface="TH SarabunPSK" pitchFamily="34" charset="-34"/>
              </a:rPr>
              <a:t>รูป กระทรวงแรงงาน</a:t>
            </a:r>
          </a:p>
          <a:p>
            <a:pPr algn="ctr">
              <a:tabLst>
                <a:tab pos="3135313" algn="l"/>
              </a:tabLst>
            </a:pPr>
            <a:r>
              <a:rPr lang="th-TH" sz="2000" b="1" spc="150" dirty="0" smtClean="0">
                <a:latin typeface="TH SarabunPSK" pitchFamily="34" charset="-34"/>
                <a:cs typeface="TH SarabunPSK" pitchFamily="34" charset="-34"/>
              </a:rPr>
              <a:t>        เพื่อความสำเร็จของการเดินหน้าพัฒนากำลังคนของประเทศ ระยะ </a:t>
            </a:r>
            <a:r>
              <a:rPr lang="en-US" sz="2000" b="1" spc="150" dirty="0" smtClean="0"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2000" b="1" spc="150" dirty="0" smtClean="0">
                <a:latin typeface="TH SarabunPSK" pitchFamily="34" charset="-34"/>
                <a:cs typeface="TH SarabunPSK" pitchFamily="34" charset="-34"/>
              </a:rPr>
              <a:t>ปี</a:t>
            </a:r>
            <a:endParaRPr lang="th-TH" sz="2000" b="1" spc="15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176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รูปภาพ 10" descr="1.jpg"/>
          <p:cNvPicPr>
            <a:picLocks noChangeAspect="1"/>
          </p:cNvPicPr>
          <p:nvPr/>
        </p:nvPicPr>
        <p:blipFill>
          <a:blip r:embed="rId2" cstate="print">
            <a:lum bright="43000" contrast="-22000"/>
          </a:blip>
          <a:srcRect l="4496"/>
          <a:stretch>
            <a:fillRect/>
          </a:stretch>
        </p:blipFill>
        <p:spPr>
          <a:xfrm>
            <a:off x="-48073" y="0"/>
            <a:ext cx="9192074" cy="6858000"/>
          </a:xfrm>
          <a:prstGeom prst="rect">
            <a:avLst/>
          </a:prstGeom>
        </p:spPr>
      </p:pic>
      <p:sp>
        <p:nvSpPr>
          <p:cNvPr id="5" name="สี่เหลี่ยมมุมมน 4"/>
          <p:cNvSpPr/>
          <p:nvPr/>
        </p:nvSpPr>
        <p:spPr>
          <a:xfrm>
            <a:off x="304800" y="304800"/>
            <a:ext cx="8610600" cy="83820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ข้อมูลภาพรวม </a:t>
            </a:r>
            <a:r>
              <a:rPr lang="en-US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 </a:t>
            </a:r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ในประเทศไทย </a:t>
            </a:r>
            <a:endParaRPr lang="th-TH" sz="3600" dirty="0" smtClean="0">
              <a:solidFill>
                <a:schemeClr val="tx1"/>
              </a:solidFill>
            </a:endParaRPr>
          </a:p>
        </p:txBody>
      </p:sp>
      <p:sp>
        <p:nvSpPr>
          <p:cNvPr id="6" name="วงรี 5"/>
          <p:cNvSpPr/>
          <p:nvPr/>
        </p:nvSpPr>
        <p:spPr>
          <a:xfrm>
            <a:off x="609600" y="1524000"/>
            <a:ext cx="2438400" cy="24384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SMEs </a:t>
            </a:r>
            <a:endParaRPr lang="th-TH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มากกว่า </a:t>
            </a: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 ล้านราย</a:t>
            </a:r>
            <a:endParaRPr lang="th-TH" dirty="0"/>
          </a:p>
        </p:txBody>
      </p:sp>
      <p:sp>
        <p:nvSpPr>
          <p:cNvPr id="7" name="วงรี 6"/>
          <p:cNvSpPr/>
          <p:nvPr/>
        </p:nvSpPr>
        <p:spPr>
          <a:xfrm>
            <a:off x="3429000" y="1524000"/>
            <a:ext cx="2438400" cy="24384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ครอบคลุม</a:t>
            </a: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การจ้างงาน มากกว่า </a:t>
            </a: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10 ล้านคน</a:t>
            </a:r>
            <a:endParaRPr lang="th-TH" dirty="0"/>
          </a:p>
        </p:txBody>
      </p:sp>
      <p:sp>
        <p:nvSpPr>
          <p:cNvPr id="8" name="วงรี 7"/>
          <p:cNvSpPr/>
          <p:nvPr/>
        </p:nvSpPr>
        <p:spPr>
          <a:xfrm>
            <a:off x="6248400" y="1524000"/>
            <a:ext cx="2438400" cy="24384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สร้างมูลค่า</a:t>
            </a: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ทางเศรษฐกิจ</a:t>
            </a: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มากกว่า </a:t>
            </a: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 ล้านล้านบาท</a:t>
            </a:r>
            <a:endParaRPr lang="th-TH" dirty="0"/>
          </a:p>
        </p:txBody>
      </p:sp>
      <p:sp>
        <p:nvSpPr>
          <p:cNvPr id="9" name="วงเล็บปีกกาขวา 8"/>
          <p:cNvSpPr/>
          <p:nvPr/>
        </p:nvSpPr>
        <p:spPr>
          <a:xfrm rot="5400000">
            <a:off x="4457700" y="1409700"/>
            <a:ext cx="457200" cy="5867400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สี่เหลี่ยมมุมมน 9"/>
          <p:cNvSpPr/>
          <p:nvPr/>
        </p:nvSpPr>
        <p:spPr>
          <a:xfrm>
            <a:off x="304800" y="4800600"/>
            <a:ext cx="8610600" cy="160020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เพิ่มผลิตภาพแรงงาน สร้างความเข้มแข็งให้เศรษฐกิจฐานรากของประเทศ</a:t>
            </a:r>
          </a:p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อย่างมั่นคง มั่งคั่ง และยั่งยืน</a:t>
            </a:r>
          </a:p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ด้วยการพัฒนาตามหลักปรัชญาเศรษฐกิจพอเพียง</a:t>
            </a:r>
            <a:endParaRPr lang="th-TH" sz="3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447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/>
          <p:nvPr/>
        </p:nvSpPr>
        <p:spPr>
          <a:xfrm>
            <a:off x="2267744" y="1124744"/>
            <a:ext cx="6696744" cy="79208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ยุทธศาสตร์ด้าน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การสร้างความสามารถในการแข่งขัน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179512" y="188640"/>
            <a:ext cx="8856984" cy="72008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แผนผังความเชื่อมโยงระดับยุทธศาสตร์ชาติ และแผนพัฒนาเศรษฐกิจและสังคมแห่งชาติ ฉบับที่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12</a:t>
            </a:r>
          </a:p>
        </p:txBody>
      </p:sp>
      <p:sp>
        <p:nvSpPr>
          <p:cNvPr id="8" name="รูปห้าเหลี่ยม 7"/>
          <p:cNvSpPr/>
          <p:nvPr/>
        </p:nvSpPr>
        <p:spPr>
          <a:xfrm>
            <a:off x="251520" y="1124744"/>
            <a:ext cx="1872208" cy="792088"/>
          </a:xfrm>
          <a:prstGeom prst="homePlate">
            <a:avLst>
              <a:gd name="adj" fmla="val 2922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ยุทธศาสตร์ชาติ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ระยะ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20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ปี</a:t>
            </a: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2267744" y="2204864"/>
            <a:ext cx="6696744" cy="79208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การสร้างความเข้มแข็งทางเศรษฐกิจได้อย่างยั่งยืน</a:t>
            </a:r>
          </a:p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(ข้อ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  สร้างความเข้มแข็งให้เศรษฐกิจรายสาขา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รูปห้าเหลี่ยม 9"/>
          <p:cNvSpPr/>
          <p:nvPr/>
        </p:nvSpPr>
        <p:spPr>
          <a:xfrm>
            <a:off x="251520" y="2204864"/>
            <a:ext cx="1872208" cy="792088"/>
          </a:xfrm>
          <a:prstGeom prst="homePlate">
            <a:avLst>
              <a:gd name="adj" fmla="val 2922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แผน</a:t>
            </a:r>
            <a:r>
              <a:rPr lang="th-TH" sz="2400" b="1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สภาพัฒ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ฯ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ฉบับที่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12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สี่เหลี่ยมมุมมน 10"/>
          <p:cNvSpPr/>
          <p:nvPr/>
        </p:nvSpPr>
        <p:spPr>
          <a:xfrm>
            <a:off x="2267744" y="3284984"/>
            <a:ext cx="6696744" cy="79208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เป้าหมายที่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 :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วิสาหกิจขนาดกลางและขนาดย่อมมีบทบาทต่อระบบเศรษฐกิจมากขึ้น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รูปห้าเหลี่ยม 11"/>
          <p:cNvSpPr/>
          <p:nvPr/>
        </p:nvSpPr>
        <p:spPr>
          <a:xfrm>
            <a:off x="251520" y="3284984"/>
            <a:ext cx="1872208" cy="792088"/>
          </a:xfrm>
          <a:prstGeom prst="homePlate">
            <a:avLst>
              <a:gd name="adj" fmla="val 2922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เป้าหมายแผนฯ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ฉบับที่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12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สี่เหลี่ยมมุมมน 12"/>
          <p:cNvSpPr/>
          <p:nvPr/>
        </p:nvSpPr>
        <p:spPr>
          <a:xfrm>
            <a:off x="2267744" y="4365104"/>
            <a:ext cx="6696744" cy="79208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ตัวชี้วัดที่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 : 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สัดส่วนผลิตภัณฑ์มวลรวมภายในประเทศของ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SMEs 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ต่อผลิตภัณฑ์มวลรวมในประเทศเพิ่มขึ้น ไม่น้อยกว่าร้อยละ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45 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เมื่อจบแผนฯ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12</a:t>
            </a:r>
          </a:p>
        </p:txBody>
      </p:sp>
      <p:sp>
        <p:nvSpPr>
          <p:cNvPr id="14" name="รูปห้าเหลี่ยม 13"/>
          <p:cNvSpPr/>
          <p:nvPr/>
        </p:nvSpPr>
        <p:spPr>
          <a:xfrm>
            <a:off x="251520" y="4365104"/>
            <a:ext cx="1872208" cy="792088"/>
          </a:xfrm>
          <a:prstGeom prst="homePlate">
            <a:avLst>
              <a:gd name="adj" fmla="val 2922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ตัวชี้วัดแผนฯ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ฉบับที่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12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สี่เหลี่ยมมุมมน 14"/>
          <p:cNvSpPr/>
          <p:nvPr/>
        </p:nvSpPr>
        <p:spPr>
          <a:xfrm>
            <a:off x="2267744" y="5445224"/>
            <a:ext cx="6696744" cy="79208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เป้าหมายที่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 :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วิสาหกิจขนาดกลางและขนาดย่อมได้รับการยกระดับเพิ่มขีดความสามารถในการแข่งขัน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รูปห้าเหลี่ยม 15"/>
          <p:cNvSpPr/>
          <p:nvPr/>
        </p:nvSpPr>
        <p:spPr>
          <a:xfrm>
            <a:off x="251520" y="5445224"/>
            <a:ext cx="1872208" cy="792088"/>
          </a:xfrm>
          <a:prstGeom prst="homePlate">
            <a:avLst>
              <a:gd name="adj" fmla="val 2922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เป้าหมายแผนงาน</a:t>
            </a:r>
          </a:p>
          <a:p>
            <a:pPr algn="ctr"/>
            <a:r>
              <a:rPr lang="th-TH" sz="2400" b="1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</a:p>
        </p:txBody>
      </p:sp>
    </p:spTree>
    <p:extLst>
      <p:ext uri="{BB962C8B-B14F-4D97-AF65-F5344CB8AC3E}">
        <p14:creationId xmlns="" xmlns:p14="http://schemas.microsoft.com/office/powerpoint/2010/main" val="217326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1.jpg"/>
          <p:cNvPicPr>
            <a:picLocks noChangeAspect="1"/>
          </p:cNvPicPr>
          <p:nvPr/>
        </p:nvPicPr>
        <p:blipFill>
          <a:blip r:embed="rId3" cstate="print">
            <a:lum bright="43000" contrast="-22000"/>
          </a:blip>
          <a:srcRect l="4496"/>
          <a:stretch>
            <a:fillRect/>
          </a:stretch>
        </p:blipFill>
        <p:spPr>
          <a:xfrm>
            <a:off x="-48073" y="0"/>
            <a:ext cx="9192074" cy="6858000"/>
          </a:xfrm>
          <a:prstGeom prst="rect">
            <a:avLst/>
          </a:prstGeom>
        </p:spPr>
      </p:pic>
      <p:sp>
        <p:nvSpPr>
          <p:cNvPr id="6" name="สี่เหลี่ยมผืนผ้ามุมมน 5"/>
          <p:cNvSpPr/>
          <p:nvPr/>
        </p:nvSpPr>
        <p:spPr>
          <a:xfrm>
            <a:off x="35496" y="76200"/>
            <a:ext cx="9036496" cy="76200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โครงการเพิ่มผลิตภาพแรงงาน สู่ </a:t>
            </a:r>
            <a:r>
              <a:rPr lang="en-US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 4.0 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งบประมาณประจำปี พ.ศ. 2561</a:t>
            </a:r>
          </a:p>
        </p:txBody>
      </p:sp>
      <p:sp>
        <p:nvSpPr>
          <p:cNvPr id="38" name="สี่เหลี่ยมผืนผ้ามุมมน 13"/>
          <p:cNvSpPr/>
          <p:nvPr/>
        </p:nvSpPr>
        <p:spPr>
          <a:xfrm>
            <a:off x="1981200" y="990600"/>
            <a:ext cx="5105400" cy="762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u="sng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ข้อมูลผลงานย้อนหลัง 4 ปี</a:t>
            </a:r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(ปี 2556-2559)</a:t>
            </a:r>
            <a:endParaRPr lang="en-US" sz="32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สี่เหลี่ยมผืนผ้ามุมมน 13"/>
          <p:cNvSpPr/>
          <p:nvPr/>
        </p:nvSpPr>
        <p:spPr>
          <a:xfrm>
            <a:off x="609600" y="1905000"/>
            <a:ext cx="5791200" cy="9144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งบประมาณจัดสรรทั้งสิ้น 222 ล้านบาท </a:t>
            </a:r>
            <a:endParaRPr lang="en-US" sz="32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สี่เหลี่ยมผืนผ้ามุมมน 13"/>
          <p:cNvSpPr/>
          <p:nvPr/>
        </p:nvSpPr>
        <p:spPr>
          <a:xfrm>
            <a:off x="1981200" y="3048000"/>
            <a:ext cx="6324600" cy="9144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พัฒนาศักยภาพกำลังแรงงานและผู้ประกอบกิจการ </a:t>
            </a: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จำนวน 61</a:t>
            </a:r>
            <a:r>
              <a:rPr lang="en-US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,750 </a:t>
            </a: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 </a:t>
            </a:r>
            <a:endParaRPr lang="en-US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สี่เหลี่ยมผืนผ้ามุมมน 13"/>
          <p:cNvSpPr/>
          <p:nvPr/>
        </p:nvSpPr>
        <p:spPr>
          <a:xfrm>
            <a:off x="1981200" y="4267200"/>
            <a:ext cx="6324600" cy="9144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เพิ่มผลิตภาพแรงงาน และลดการสูญเสียในวงจรการผลิต </a:t>
            </a: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คิดเป็นมูลค่า </a:t>
            </a:r>
            <a:r>
              <a:rPr lang="en-US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4,215 </a:t>
            </a: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ล้านบาท</a:t>
            </a:r>
            <a:endParaRPr lang="en-US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สี่เหลี่ยมผืนผ้ามุมมน 13"/>
          <p:cNvSpPr/>
          <p:nvPr/>
        </p:nvSpPr>
        <p:spPr>
          <a:xfrm>
            <a:off x="1981200" y="5486400"/>
            <a:ext cx="6324600" cy="9144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สร้างความมั่นคง มั่งคั่ง ยั่งยืน ให้กับสถานประกอบกิจการไทย จำนวน 738 แห่ง</a:t>
            </a:r>
            <a:endParaRPr lang="en-US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ลูกศรขวา 12"/>
          <p:cNvSpPr/>
          <p:nvPr/>
        </p:nvSpPr>
        <p:spPr>
          <a:xfrm>
            <a:off x="1143000" y="3200400"/>
            <a:ext cx="3048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ลูกศรขวา 13"/>
          <p:cNvSpPr/>
          <p:nvPr/>
        </p:nvSpPr>
        <p:spPr>
          <a:xfrm>
            <a:off x="1143000" y="4419600"/>
            <a:ext cx="3048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ลูกศรขวา 14"/>
          <p:cNvSpPr/>
          <p:nvPr/>
        </p:nvSpPr>
        <p:spPr>
          <a:xfrm>
            <a:off x="1143000" y="5715000"/>
            <a:ext cx="3048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48668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1515" y="0"/>
            <a:ext cx="772097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8668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 descr="1.jpg"/>
          <p:cNvPicPr>
            <a:picLocks noChangeAspect="1"/>
          </p:cNvPicPr>
          <p:nvPr/>
        </p:nvPicPr>
        <p:blipFill>
          <a:blip r:embed="rId3" cstate="print">
            <a:lum bright="43000" contrast="-22000"/>
          </a:blip>
          <a:srcRect l="4496"/>
          <a:stretch>
            <a:fillRect/>
          </a:stretch>
        </p:blipFill>
        <p:spPr>
          <a:xfrm>
            <a:off x="-48073" y="0"/>
            <a:ext cx="9192074" cy="6858000"/>
          </a:xfrm>
          <a:prstGeom prst="rect">
            <a:avLst/>
          </a:prstGeom>
        </p:spPr>
      </p:pic>
      <p:sp>
        <p:nvSpPr>
          <p:cNvPr id="4" name="สี่เหลี่ยมมุมมน 3"/>
          <p:cNvSpPr/>
          <p:nvPr/>
        </p:nvSpPr>
        <p:spPr>
          <a:xfrm>
            <a:off x="609600" y="4572000"/>
            <a:ext cx="8208912" cy="11430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 เพื่อสร้างความเชื่อมั่นในกระบวนการให้คำปรึกษาการเพิ่มผลิตภาพแรงงาน 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และสร้างความ</a:t>
            </a:r>
            <a:r>
              <a:rPr lang="th-TH" sz="24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เข้มแข็งให้กับ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เศรษฐกิจฐานรากของประเทศ </a:t>
            </a:r>
            <a:endParaRPr lang="en-US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สี่เหลี่ยมมุมมน 2"/>
          <p:cNvSpPr/>
          <p:nvPr/>
        </p:nvSpPr>
        <p:spPr>
          <a:xfrm>
            <a:off x="304800" y="304800"/>
            <a:ext cx="8610600" cy="83820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u="sng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วัตถุประสงค์</a:t>
            </a:r>
            <a:endParaRPr lang="en-US" sz="36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609600" y="1676400"/>
            <a:ext cx="8208912" cy="10668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 เพื่อเพิ่มขีดความสามารถในการแข่งขันแก่ผู้ประกอบกิจการ 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 </a:t>
            </a:r>
            <a:endPara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ผ่านกระบวนการเพิ่มผลิตภาพแรงงาน  เพื่อรองรับการพัฒนาสู่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SME 4.0</a:t>
            </a:r>
          </a:p>
          <a:p>
            <a:pPr algn="ctr"/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609600" y="3124200"/>
            <a:ext cx="8208912" cy="10668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เพื่อขยายการให้บริการภาครัฐ  เกี่ยวกับการให้คำแนะนำเกี่ยวกับการเพิ่มผลิตภาพแรงงาน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ให้แก่ผู้ประกอบกิจการ 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/กลุ่ม 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OTOP/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วิสาหกิจชุมชน</a:t>
            </a:r>
            <a:endParaRPr lang="en-US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447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 descr="1.jpg"/>
          <p:cNvPicPr>
            <a:picLocks noChangeAspect="1"/>
          </p:cNvPicPr>
          <p:nvPr/>
        </p:nvPicPr>
        <p:blipFill>
          <a:blip r:embed="rId3" cstate="print">
            <a:lum bright="43000" contrast="-22000"/>
          </a:blip>
          <a:srcRect l="4496"/>
          <a:stretch>
            <a:fillRect/>
          </a:stretch>
        </p:blipFill>
        <p:spPr>
          <a:xfrm>
            <a:off x="-48073" y="0"/>
            <a:ext cx="9192074" cy="6858000"/>
          </a:xfrm>
          <a:prstGeom prst="rect">
            <a:avLst/>
          </a:prstGeom>
        </p:spPr>
      </p:pic>
      <p:sp>
        <p:nvSpPr>
          <p:cNvPr id="4" name="สี่เหลี่ยมมุมมน 3"/>
          <p:cNvSpPr/>
          <p:nvPr/>
        </p:nvSpPr>
        <p:spPr>
          <a:xfrm>
            <a:off x="609600" y="4572000"/>
            <a:ext cx="8208912" cy="11430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 เพื่อสร้างความเชื่อมั่นในกระบวนการให้คำปรึกษาการเพิ่มผลิตภาพแรงงาน 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และสร้างความ</a:t>
            </a:r>
            <a:r>
              <a:rPr lang="th-TH" sz="2400" b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เข้มแข็งให้กับ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เศรษฐกิจฐานรากของประเทศ </a:t>
            </a:r>
            <a:endParaRPr lang="en-US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สี่เหลี่ยมมุมมน 2"/>
          <p:cNvSpPr/>
          <p:nvPr/>
        </p:nvSpPr>
        <p:spPr>
          <a:xfrm>
            <a:off x="304800" y="304800"/>
            <a:ext cx="8610600" cy="83820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u="sng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วัตถุประสงค์</a:t>
            </a:r>
            <a:endParaRPr lang="en-US" sz="36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609600" y="1676400"/>
            <a:ext cx="8208912" cy="10668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 เพื่อเพิ่มขีดความสามารถในการแข่งขันแก่ผู้ประกอบกิจการ 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 </a:t>
            </a:r>
            <a:endPara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ผ่านกระบวนการเพิ่มผลิตภาพแรงงาน  เพื่อรองรับการพัฒนาสู่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SME 4.0</a:t>
            </a:r>
          </a:p>
          <a:p>
            <a:pPr algn="ctr"/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609600" y="3124200"/>
            <a:ext cx="8208912" cy="10668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เพื่อขยายการให้บริการภาครัฐ  เกี่ยวกับการให้คำแนะนำเกี่ยวกับการเพิ่มผลิตภาพแรงงาน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ให้แก่ผู้ประกอบกิจการ 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/กลุ่ม 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OTOP/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วิสาหกิจชุมชน</a:t>
            </a:r>
            <a:endParaRPr lang="en-US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447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 descr="1.jpg"/>
          <p:cNvPicPr>
            <a:picLocks noChangeAspect="1"/>
          </p:cNvPicPr>
          <p:nvPr/>
        </p:nvPicPr>
        <p:blipFill>
          <a:blip r:embed="rId3" cstate="print">
            <a:lum bright="43000" contrast="-22000"/>
          </a:blip>
          <a:srcRect l="4496"/>
          <a:stretch>
            <a:fillRect/>
          </a:stretch>
        </p:blipFill>
        <p:spPr>
          <a:xfrm>
            <a:off x="-48073" y="0"/>
            <a:ext cx="9192074" cy="6858000"/>
          </a:xfrm>
          <a:prstGeom prst="rect">
            <a:avLst/>
          </a:prstGeom>
        </p:spPr>
      </p:pic>
      <p:sp>
        <p:nvSpPr>
          <p:cNvPr id="3" name="สี่เหลี่ยมมุมมน 2"/>
          <p:cNvSpPr/>
          <p:nvPr/>
        </p:nvSpPr>
        <p:spPr>
          <a:xfrm>
            <a:off x="304800" y="304800"/>
            <a:ext cx="8610600" cy="83820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นิยาม “ผลิตภาพแรงงาน”</a:t>
            </a:r>
            <a:endParaRPr lang="en-US" sz="5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457200" y="1447800"/>
            <a:ext cx="8305800" cy="5029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ผลิตภาพแรงงานตามโครงการเพิ่มผลิตภาพแรงงาน สู่ </a:t>
            </a:r>
            <a:r>
              <a:rPr lang="en-US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 4.0 </a:t>
            </a:r>
            <a:endParaRPr lang="th-TH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ประจำปีงบประมาณ พ.ศ. 2561</a:t>
            </a:r>
          </a:p>
          <a:p>
            <a:pPr algn="just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หมายถึง </a:t>
            </a: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ผลิตภาพแรงงานที่เกิดจากกระบวนการเก็บรวบรวมข้อมูล วิเคราะห์ สังเคราะห์ และวินิจฉัยข้อมูลหาสาเหตุของอุปสรรค/ข้อจำกัดในการทำงาน เพื่อประเมินสถานภาพปัจจุบันของสถานประกอบกิจการ สมรรถนะของพนักงาน กระบวนการต่างๆ ที่เกี่ยวข้องกับกระบวนการผลิตสินค้าหรือบริการ ของสถานประกอบกิจการที่เข้าร่วมโครงการฯ และกำหนดมาตรการพัฒนา</a:t>
            </a:r>
            <a:r>
              <a:rPr lang="th-TH" b="1" spc="-4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สมรรถนะของพนักงาน และปรับปรุงระบบ/กระบวนการจัดการ “พัฒนาคน เพื่อไป </a:t>
            </a: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พัฒนางาน” เพื่อเพิ่มผลิตภาพแรงงานและลดการสูญเสียในวงจรการผลิตหรือบริการ โดยมีการเปรียบเทียบข้อมูล ก่อน – หลังการดำเนินการโครงการอย่างชัดเจน ใช้ระยะเวลาดำเนินงาน 7 เดือน/แห่ง</a:t>
            </a:r>
            <a:endParaRPr lang="en-US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447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179512" y="84965"/>
            <a:ext cx="8784976" cy="86409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</a:t>
            </a:r>
            <a: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ขับเคลื่อน</a:t>
            </a:r>
            <a:b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โครงการเพิ่มผลิตภาพแรงงาน สู่ 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SMEs </a:t>
            </a:r>
            <a:r>
              <a:rPr lang="en-US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4.0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ประจำปีงบประมาณ พ.ศ. 2561-2564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1331640" y="1099518"/>
            <a:ext cx="6409094" cy="88932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แนวคิดการ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เพิ่มผลิตภาพแรงงาน</a:t>
            </a:r>
          </a:p>
          <a:p>
            <a:pPr algn="ctr"/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Labour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Productivity) 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5585702" y="3048000"/>
            <a:ext cx="3329698" cy="36576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ภาพแรงงาน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(</a:t>
            </a:r>
            <a:r>
              <a:rPr lang="en-US" sz="24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Labour</a:t>
            </a:r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Productivity)</a:t>
            </a:r>
          </a:p>
          <a:p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ลด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ต้นทุนการผลิต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buFontTx/>
              <a:buChar char="-"/>
            </a:pP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เพิ่ม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ขีดความสามารถการ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แข่งขัน</a:t>
            </a:r>
          </a:p>
          <a:p>
            <a:pPr>
              <a:buFontTx/>
              <a:buChar char="-"/>
            </a:pP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สร้างมูลค่าทางเศรษฐกิจ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สร้าง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ความเข้มแข็ง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ให้กับ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เศรษฐกิจฐานราก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พัฒนาศักยภาพคน บนพื้นฐาน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เศรษฐกิจพอเพียง</a:t>
            </a:r>
            <a:endParaRPr lang="en-US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เปรียบเทียบข้อมูล 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ก่อน-หลัง)</a:t>
            </a:r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471618" y="2088094"/>
            <a:ext cx="3441059" cy="80835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</a:t>
            </a:r>
            <a:r>
              <a:rPr lang="th-TH" sz="2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การเพิ่มผลิตภาพแรงงาน</a:t>
            </a:r>
            <a:endParaRPr lang="th-TH" sz="2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Process </a:t>
            </a:r>
            <a:r>
              <a:rPr lang="en-US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Praductivity</a:t>
            </a:r>
            <a:r>
              <a:rPr lang="en-US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สี่เหลี่ยมผืนผ้ามุมมน 11"/>
          <p:cNvSpPr/>
          <p:nvPr/>
        </p:nvSpPr>
        <p:spPr>
          <a:xfrm>
            <a:off x="471618" y="3485606"/>
            <a:ext cx="3441059" cy="48779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ฝึกอบรมทักษะฝีมือ</a:t>
            </a: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482869" y="4039549"/>
            <a:ext cx="3441059" cy="48779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ทดสอบมาตรฐานฝีมือแรงงาน</a:t>
            </a:r>
          </a:p>
        </p:txBody>
      </p:sp>
      <p:sp>
        <p:nvSpPr>
          <p:cNvPr id="14" name="สี่เหลี่ยมผืนผ้ามุมมน 13"/>
          <p:cNvSpPr/>
          <p:nvPr/>
        </p:nvSpPr>
        <p:spPr>
          <a:xfrm>
            <a:off x="482869" y="4583946"/>
            <a:ext cx="3441059" cy="48779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รับรองความรู้ ความสามารถ</a:t>
            </a:r>
          </a:p>
        </p:txBody>
      </p:sp>
      <p:sp>
        <p:nvSpPr>
          <p:cNvPr id="15" name="สี่เหลี่ยมผืนผ้ามุมมน 14"/>
          <p:cNvSpPr/>
          <p:nvPr/>
        </p:nvSpPr>
        <p:spPr>
          <a:xfrm>
            <a:off x="482869" y="5124442"/>
            <a:ext cx="3441059" cy="48779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 </a:t>
            </a:r>
            <a:r>
              <a:rPr lang="th-TH" sz="24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สปก.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พัฒนาคนของตนเอง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สี่เหลี่ยมผืนผ้ามุมมน 15"/>
          <p:cNvSpPr/>
          <p:nvPr/>
        </p:nvSpPr>
        <p:spPr>
          <a:xfrm>
            <a:off x="482869" y="2941209"/>
            <a:ext cx="3441059" cy="48779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เรียนรู้ในระบบการศึกษา/ฝึกงาน</a:t>
            </a:r>
          </a:p>
        </p:txBody>
      </p:sp>
      <p:sp>
        <p:nvSpPr>
          <p:cNvPr id="17" name="ลูกศรขวา 16"/>
          <p:cNvSpPr/>
          <p:nvPr/>
        </p:nvSpPr>
        <p:spPr>
          <a:xfrm>
            <a:off x="4775901" y="2232110"/>
            <a:ext cx="444171" cy="529032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18" name="สี่เหลี่ยมผืนผ้ามุมมน 17"/>
          <p:cNvSpPr/>
          <p:nvPr/>
        </p:nvSpPr>
        <p:spPr>
          <a:xfrm>
            <a:off x="5638800" y="2077113"/>
            <a:ext cx="3329698" cy="88932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</a:t>
            </a:r>
          </a:p>
          <a:p>
            <a:pPr algn="ctr"/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(Out Come) 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วงเล็บปีกกาขวา 18"/>
          <p:cNvSpPr/>
          <p:nvPr/>
        </p:nvSpPr>
        <p:spPr>
          <a:xfrm>
            <a:off x="4167890" y="3301249"/>
            <a:ext cx="484792" cy="3168352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ลูกศรขวา 19"/>
          <p:cNvSpPr/>
          <p:nvPr/>
        </p:nvSpPr>
        <p:spPr>
          <a:xfrm>
            <a:off x="4766950" y="4617531"/>
            <a:ext cx="444171" cy="529032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1" name="สี่เหลี่ยมผืนผ้ามุมมน 20"/>
          <p:cNvSpPr/>
          <p:nvPr/>
        </p:nvSpPr>
        <p:spPr>
          <a:xfrm>
            <a:off x="482869" y="5653437"/>
            <a:ext cx="3441059" cy="487791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การให้คำปรึกษาเชิงลึก</a:t>
            </a:r>
          </a:p>
        </p:txBody>
      </p:sp>
      <p:sp>
        <p:nvSpPr>
          <p:cNvPr id="22" name="สี่เหลี่ยมผืนผ้ามุมมน 21"/>
          <p:cNvSpPr/>
          <p:nvPr/>
        </p:nvSpPr>
        <p:spPr>
          <a:xfrm>
            <a:off x="482869" y="6197335"/>
            <a:ext cx="3441059" cy="48779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ฯลฯ</a:t>
            </a:r>
          </a:p>
        </p:txBody>
      </p:sp>
    </p:spTree>
    <p:extLst>
      <p:ext uri="{BB962C8B-B14F-4D97-AF65-F5344CB8AC3E}">
        <p14:creationId xmlns="" xmlns:p14="http://schemas.microsoft.com/office/powerpoint/2010/main" val="198440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รูปภาพ 37" descr="1.jpg"/>
          <p:cNvPicPr>
            <a:picLocks noChangeAspect="1"/>
          </p:cNvPicPr>
          <p:nvPr/>
        </p:nvPicPr>
        <p:blipFill>
          <a:blip r:embed="rId2" cstate="print">
            <a:lum bright="43000" contrast="-22000"/>
          </a:blip>
          <a:srcRect l="4496"/>
          <a:stretch>
            <a:fillRect/>
          </a:stretch>
        </p:blipFill>
        <p:spPr>
          <a:xfrm>
            <a:off x="-48073" y="0"/>
            <a:ext cx="9192074" cy="6858000"/>
          </a:xfrm>
          <a:prstGeom prst="rect">
            <a:avLst/>
          </a:prstGeom>
        </p:spPr>
      </p:pic>
      <p:sp>
        <p:nvSpPr>
          <p:cNvPr id="6" name="สี่เหลี่ยมผืนผ้ามุมมน 5"/>
          <p:cNvSpPr/>
          <p:nvPr/>
        </p:nvSpPr>
        <p:spPr>
          <a:xfrm>
            <a:off x="35496" y="116632"/>
            <a:ext cx="9036496" cy="95016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หลักการและกรอบ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แนวคิด โครงการเพิ่ม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ผลิตภาพแรงงาน สู่ </a:t>
            </a:r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SMEs </a:t>
            </a:r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4.0 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ประจำปีงบประมาณ พ.ศ. 2561</a:t>
            </a:r>
            <a:endParaRPr lang="en-US" sz="24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“เพิ่มผลิตภาพแรงงาน เพื่อคนไทยมีงานทำ”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2493129" y="4665044"/>
            <a:ext cx="4257832" cy="75852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“พัฒนาคน” เพื่อไป “พัฒนางาน”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(พัฒนา/ปรับปรุงแก้ไขที่สาเหตุอย่างเนื่อง)</a:t>
            </a:r>
          </a:p>
        </p:txBody>
      </p:sp>
      <p:sp>
        <p:nvSpPr>
          <p:cNvPr id="14" name="สี่เหลี่ยมผืนผ้ามุมมน 13"/>
          <p:cNvSpPr/>
          <p:nvPr/>
        </p:nvSpPr>
        <p:spPr>
          <a:xfrm>
            <a:off x="2493129" y="2454678"/>
            <a:ext cx="4257832" cy="73879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 / สังเคราะห์ / วินิจฉัยข้อมูล 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หาสาเหตุ และ หาแนวทางพัฒนา/ปรับปรุง</a:t>
            </a:r>
          </a:p>
        </p:txBody>
      </p:sp>
      <p:sp>
        <p:nvSpPr>
          <p:cNvPr id="15" name="วงรี 14"/>
          <p:cNvSpPr/>
          <p:nvPr/>
        </p:nvSpPr>
        <p:spPr>
          <a:xfrm>
            <a:off x="2637144" y="1183187"/>
            <a:ext cx="3960440" cy="92270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ค้นหาความผิดปกติ (ปัญหา)/</a:t>
            </a: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ข้อจำกัดในการทำงาน(อุปสรรค)</a:t>
            </a:r>
          </a:p>
        </p:txBody>
      </p:sp>
      <p:sp>
        <p:nvSpPr>
          <p:cNvPr id="16" name="สี่เหลี่ยมผืนผ้ามุมมน 15"/>
          <p:cNvSpPr/>
          <p:nvPr/>
        </p:nvSpPr>
        <p:spPr>
          <a:xfrm>
            <a:off x="2483768" y="3548663"/>
            <a:ext cx="4257832" cy="75852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มาตรการใน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การพัฒนา/ปรับปรุง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(ความผิดปกติ/ข้อจำกัดในการทำงาน)</a:t>
            </a:r>
          </a:p>
        </p:txBody>
      </p:sp>
      <p:sp>
        <p:nvSpPr>
          <p:cNvPr id="17" name="สี่เหลี่ยมผืนผ้ามุมมน 16"/>
          <p:cNvSpPr/>
          <p:nvPr/>
        </p:nvSpPr>
        <p:spPr>
          <a:xfrm>
            <a:off x="7092279" y="4686697"/>
            <a:ext cx="1872209" cy="748881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(4.1) Multi Skills/</a:t>
            </a: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เชี่ยวชาญเฉพาะด้าน</a:t>
            </a:r>
          </a:p>
        </p:txBody>
      </p:sp>
      <p:sp>
        <p:nvSpPr>
          <p:cNvPr id="18" name="สี่เหลี่ยมผืนผ้ามุมมน 17"/>
          <p:cNvSpPr/>
          <p:nvPr/>
        </p:nvSpPr>
        <p:spPr>
          <a:xfrm>
            <a:off x="121844" y="4686697"/>
            <a:ext cx="2038326" cy="75852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(4.2) 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ลดการสูญเสีย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ในกระบวนการ</a:t>
            </a:r>
          </a:p>
        </p:txBody>
      </p:sp>
      <p:sp>
        <p:nvSpPr>
          <p:cNvPr id="19" name="สี่เหลี่ยมผืนผ้ามุมมน 18"/>
          <p:cNvSpPr/>
          <p:nvPr/>
        </p:nvSpPr>
        <p:spPr>
          <a:xfrm>
            <a:off x="2493129" y="5595610"/>
            <a:ext cx="4257832" cy="116587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เพิ่มขีดความสามารถในการแข่งขันในทุกระดับ/</a:t>
            </a: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สร้างความยั่งยืนในการพัฒนาทรัพยากรมนุษย์</a:t>
            </a: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สร้างความสุขในการทำงาน (</a:t>
            </a:r>
            <a:r>
              <a:rPr lang="en-US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Happy Workplaces)</a:t>
            </a:r>
            <a:endParaRPr lang="th-TH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สี่เหลี่ยมผืนผ้ามุมมน 19"/>
          <p:cNvSpPr/>
          <p:nvPr/>
        </p:nvSpPr>
        <p:spPr>
          <a:xfrm>
            <a:off x="7092279" y="5975658"/>
            <a:ext cx="1872209" cy="75852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ผลิตภาพแรงงานเพิ่มขึ้น</a:t>
            </a:r>
          </a:p>
        </p:txBody>
      </p:sp>
      <p:sp>
        <p:nvSpPr>
          <p:cNvPr id="21" name="สี่เหลี่ยมผืนผ้ามุมมน 20"/>
          <p:cNvSpPr/>
          <p:nvPr/>
        </p:nvSpPr>
        <p:spPr>
          <a:xfrm>
            <a:off x="135748" y="5982841"/>
            <a:ext cx="2038326" cy="75852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ลดรายจ่าย/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เพิ่มรายได้</a:t>
            </a:r>
          </a:p>
        </p:txBody>
      </p:sp>
      <p:sp>
        <p:nvSpPr>
          <p:cNvPr id="3" name="ลูกศรลง 2"/>
          <p:cNvSpPr/>
          <p:nvPr/>
        </p:nvSpPr>
        <p:spPr>
          <a:xfrm>
            <a:off x="4442025" y="2177156"/>
            <a:ext cx="360040" cy="18504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ลูกศรลง 21"/>
          <p:cNvSpPr/>
          <p:nvPr/>
        </p:nvSpPr>
        <p:spPr>
          <a:xfrm>
            <a:off x="4453333" y="3278591"/>
            <a:ext cx="360040" cy="18504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ลูกศรลง 22"/>
          <p:cNvSpPr/>
          <p:nvPr/>
        </p:nvSpPr>
        <p:spPr>
          <a:xfrm>
            <a:off x="4453333" y="4386956"/>
            <a:ext cx="360040" cy="18504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ลูกศรลง 23"/>
          <p:cNvSpPr/>
          <p:nvPr/>
        </p:nvSpPr>
        <p:spPr>
          <a:xfrm>
            <a:off x="1057948" y="4422109"/>
            <a:ext cx="360040" cy="18504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ลูกศรลง 24"/>
          <p:cNvSpPr/>
          <p:nvPr/>
        </p:nvSpPr>
        <p:spPr>
          <a:xfrm>
            <a:off x="7848363" y="5620220"/>
            <a:ext cx="360040" cy="18504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ลูกศรขวา 25"/>
          <p:cNvSpPr/>
          <p:nvPr/>
        </p:nvSpPr>
        <p:spPr>
          <a:xfrm>
            <a:off x="6813607" y="4881117"/>
            <a:ext cx="216025" cy="36004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ลูกศรซ้าย 27"/>
          <p:cNvSpPr/>
          <p:nvPr/>
        </p:nvSpPr>
        <p:spPr>
          <a:xfrm>
            <a:off x="2214457" y="4899607"/>
            <a:ext cx="216025" cy="369399"/>
          </a:xfrm>
          <a:prstGeom prst="leftArrow">
            <a:avLst>
              <a:gd name="adj1" fmla="val 50000"/>
              <a:gd name="adj2" fmla="val 3104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9" name="ลูกศรซ้าย 28"/>
          <p:cNvSpPr/>
          <p:nvPr/>
        </p:nvSpPr>
        <p:spPr>
          <a:xfrm>
            <a:off x="6813606" y="6170221"/>
            <a:ext cx="216025" cy="369399"/>
          </a:xfrm>
          <a:prstGeom prst="leftArrow">
            <a:avLst>
              <a:gd name="adj1" fmla="val 50000"/>
              <a:gd name="adj2" fmla="val 3104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ลูกศรขวา 29"/>
          <p:cNvSpPr/>
          <p:nvPr/>
        </p:nvSpPr>
        <p:spPr>
          <a:xfrm>
            <a:off x="2227791" y="6182084"/>
            <a:ext cx="216025" cy="36004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ลูกศรลง 32"/>
          <p:cNvSpPr/>
          <p:nvPr/>
        </p:nvSpPr>
        <p:spPr>
          <a:xfrm>
            <a:off x="1057948" y="5650402"/>
            <a:ext cx="360040" cy="18504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ลูกศรลง 33"/>
          <p:cNvSpPr/>
          <p:nvPr/>
        </p:nvSpPr>
        <p:spPr>
          <a:xfrm>
            <a:off x="7848363" y="4416456"/>
            <a:ext cx="360040" cy="18504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5" name="สี่เหลี่ยมผืนผ้ามุมมน 34"/>
          <p:cNvSpPr/>
          <p:nvPr/>
        </p:nvSpPr>
        <p:spPr>
          <a:xfrm>
            <a:off x="135747" y="3584873"/>
            <a:ext cx="2038326" cy="75852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พัฒนาระบบ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เทคโนโลยี/นวัตกรรม</a:t>
            </a:r>
          </a:p>
        </p:txBody>
      </p:sp>
      <p:sp>
        <p:nvSpPr>
          <p:cNvPr id="36" name="สี่เหลี่ยมผืนผ้ามุมมน 35"/>
          <p:cNvSpPr/>
          <p:nvPr/>
        </p:nvSpPr>
        <p:spPr>
          <a:xfrm>
            <a:off x="7092279" y="3554035"/>
            <a:ext cx="1872209" cy="74888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พัฒนาทักษะคน</a:t>
            </a:r>
          </a:p>
          <a:p>
            <a:pPr algn="ctr"/>
            <a:r>
              <a:rPr lang="en-US" sz="2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STEM Workforce</a:t>
            </a:r>
            <a:endParaRPr lang="th-TH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="" xmlns:a16="http://schemas.microsoft.com/office/drawing/2014/main" id="{367BF820-6E50-4BC3-8665-BEA2E0157772}"/>
              </a:ext>
            </a:extLst>
          </p:cNvPr>
          <p:cNvSpPr/>
          <p:nvPr/>
        </p:nvSpPr>
        <p:spPr>
          <a:xfrm>
            <a:off x="2771800" y="1500522"/>
            <a:ext cx="288032" cy="2880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</a:p>
        </p:txBody>
      </p:sp>
      <p:sp>
        <p:nvSpPr>
          <p:cNvPr id="27" name="Oval 26">
            <a:extLst>
              <a:ext uri="{FF2B5EF4-FFF2-40B4-BE49-F238E27FC236}">
                <a16:creationId xmlns="" xmlns:a16="http://schemas.microsoft.com/office/drawing/2014/main" id="{AACC3162-3C45-47FE-862D-A409D470FA81}"/>
              </a:ext>
            </a:extLst>
          </p:cNvPr>
          <p:cNvSpPr/>
          <p:nvPr/>
        </p:nvSpPr>
        <p:spPr>
          <a:xfrm>
            <a:off x="2627784" y="2531368"/>
            <a:ext cx="288032" cy="2880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</a:p>
        </p:txBody>
      </p:sp>
      <p:sp>
        <p:nvSpPr>
          <p:cNvPr id="31" name="Oval 30">
            <a:extLst>
              <a:ext uri="{FF2B5EF4-FFF2-40B4-BE49-F238E27FC236}">
                <a16:creationId xmlns="" xmlns:a16="http://schemas.microsoft.com/office/drawing/2014/main" id="{BDA94F99-BCCB-4849-A226-EB83B20FA3FD}"/>
              </a:ext>
            </a:extLst>
          </p:cNvPr>
          <p:cNvSpPr/>
          <p:nvPr/>
        </p:nvSpPr>
        <p:spPr>
          <a:xfrm>
            <a:off x="2627784" y="3607418"/>
            <a:ext cx="288032" cy="2880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</a:p>
        </p:txBody>
      </p:sp>
      <p:sp>
        <p:nvSpPr>
          <p:cNvPr id="32" name="Oval 31">
            <a:extLst>
              <a:ext uri="{FF2B5EF4-FFF2-40B4-BE49-F238E27FC236}">
                <a16:creationId xmlns="" xmlns:a16="http://schemas.microsoft.com/office/drawing/2014/main" id="{240B5038-73E5-4D29-848B-DAF39F652B19}"/>
              </a:ext>
            </a:extLst>
          </p:cNvPr>
          <p:cNvSpPr/>
          <p:nvPr/>
        </p:nvSpPr>
        <p:spPr>
          <a:xfrm>
            <a:off x="2627784" y="4780830"/>
            <a:ext cx="288032" cy="2880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</a:p>
        </p:txBody>
      </p:sp>
      <p:sp>
        <p:nvSpPr>
          <p:cNvPr id="37" name="Oval 36">
            <a:extLst>
              <a:ext uri="{FF2B5EF4-FFF2-40B4-BE49-F238E27FC236}">
                <a16:creationId xmlns="" xmlns:a16="http://schemas.microsoft.com/office/drawing/2014/main" id="{FAFEEB9B-3171-458F-A495-F4102506A9D6}"/>
              </a:ext>
            </a:extLst>
          </p:cNvPr>
          <p:cNvSpPr/>
          <p:nvPr/>
        </p:nvSpPr>
        <p:spPr>
          <a:xfrm>
            <a:off x="2525900" y="5712236"/>
            <a:ext cx="288032" cy="2880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</a:p>
        </p:txBody>
      </p:sp>
      <p:sp>
        <p:nvSpPr>
          <p:cNvPr id="40" name="สี่เหลี่ยมผืนผ้า 39"/>
          <p:cNvSpPr/>
          <p:nvPr/>
        </p:nvSpPr>
        <p:spPr>
          <a:xfrm>
            <a:off x="7010400" y="1295400"/>
            <a:ext cx="1905000" cy="1371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แก้ไขปัญหา</a:t>
            </a: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ที่สาเหตุ</a:t>
            </a: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(หลักอริยสัจ 4)</a:t>
            </a:r>
            <a:endParaRPr lang="th-TH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668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รูปภาพ 29" descr="1.jpg"/>
          <p:cNvPicPr>
            <a:picLocks noChangeAspect="1"/>
          </p:cNvPicPr>
          <p:nvPr/>
        </p:nvPicPr>
        <p:blipFill>
          <a:blip r:embed="rId2" cstate="print">
            <a:lum bright="43000" contrast="-22000"/>
          </a:blip>
          <a:srcRect l="4496"/>
          <a:stretch>
            <a:fillRect/>
          </a:stretch>
        </p:blipFill>
        <p:spPr>
          <a:xfrm>
            <a:off x="-48073" y="0"/>
            <a:ext cx="9192074" cy="6858000"/>
          </a:xfrm>
          <a:prstGeom prst="rect">
            <a:avLst/>
          </a:prstGeom>
        </p:spPr>
      </p:pic>
      <p:sp>
        <p:nvSpPr>
          <p:cNvPr id="4" name="สี่เหลี่ยมมุมมน 3"/>
          <p:cNvSpPr/>
          <p:nvPr/>
        </p:nvSpPr>
        <p:spPr>
          <a:xfrm>
            <a:off x="107504" y="88922"/>
            <a:ext cx="8928992" cy="64536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โครงการเพิ่มผลิตภาพแรงงาน สู่ </a:t>
            </a:r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 4.0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ประจำปี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งบประมาณ พ</a:t>
            </a:r>
            <a:r>
              <a: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ศ</a:t>
            </a:r>
            <a:r>
              <a: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2561</a:t>
            </a: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งบ</a:t>
            </a:r>
            <a:r>
              <a:rPr lang="th-TH" sz="2000" b="1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การพัฒนาวิสาหกิจขนาดกลางขนาดย่อม (</a:t>
            </a:r>
            <a:r>
              <a:rPr lang="th-TH" sz="2000" b="1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งป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ม. 47.9 ล้านบาท)</a:t>
            </a:r>
            <a:endParaRPr lang="en-US" sz="2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2819400" y="3463635"/>
            <a:ext cx="4114800" cy="6858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3.2 ขยายฐาน </a:t>
            </a:r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 /OTOP/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วิสาหกิจ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ชุมชน </a:t>
            </a: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(ต่ำกว่า </a:t>
            </a:r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50 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คน) 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จำนวน 80 แห่ง</a:t>
            </a:r>
            <a:endParaRPr lang="th-TH" sz="20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วงรี 4"/>
          <p:cNvSpPr/>
          <p:nvPr/>
        </p:nvSpPr>
        <p:spPr>
          <a:xfrm>
            <a:off x="228601" y="4149435"/>
            <a:ext cx="2133599" cy="144016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4. พัฒนาศักยภาพ</a:t>
            </a:r>
          </a:p>
          <a:p>
            <a:pPr algn="ctr"/>
            <a:r>
              <a:rPr lang="th-TH" sz="1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แรงานเพื่อเพิ่ม</a:t>
            </a:r>
          </a:p>
          <a:p>
            <a:pPr algn="ctr"/>
            <a:r>
              <a:rPr lang="th-TH" sz="1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ผลิตภาพแรงงาน</a:t>
            </a:r>
            <a:endParaRPr lang="en-US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en-US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10,0</a:t>
            </a:r>
            <a:r>
              <a:rPr lang="th-TH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0</a:t>
            </a:r>
            <a:r>
              <a:rPr lang="en-US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0 </a:t>
            </a:r>
            <a:r>
              <a:rPr lang="th-TH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  <a:endParaRPr lang="th-TH" sz="1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2819400" y="4911435"/>
            <a:ext cx="4876800" cy="5334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SME/OTOP/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วิสาหกิจชุมชุม (ต่ำกว่า </a:t>
            </a:r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50 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คน) 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จำนวน 3</a:t>
            </a:r>
            <a:r>
              <a:rPr lang="en-US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,000 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คน </a:t>
            </a:r>
          </a:p>
        </p:txBody>
      </p:sp>
      <p:sp>
        <p:nvSpPr>
          <p:cNvPr id="10" name="สี่เหลี่ยมมุมมน 9"/>
          <p:cNvSpPr/>
          <p:nvPr/>
        </p:nvSpPr>
        <p:spPr>
          <a:xfrm>
            <a:off x="2819400" y="2701635"/>
            <a:ext cx="4114800" cy="6858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3.1 SME 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(ตั้งแต่ </a:t>
            </a:r>
            <a:r>
              <a: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51 – 200 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คน)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จำนวน 105 แห่ง</a:t>
            </a:r>
            <a:endParaRPr lang="en-US" sz="20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วงรี 4"/>
          <p:cNvSpPr/>
          <p:nvPr/>
        </p:nvSpPr>
        <p:spPr>
          <a:xfrm>
            <a:off x="219525" y="2701635"/>
            <a:ext cx="2133599" cy="13716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 ให้คำปรึกษา</a:t>
            </a:r>
          </a:p>
          <a:p>
            <a:pPr algn="ctr"/>
            <a:r>
              <a:rPr lang="th-TH" sz="1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เชิงลึก</a:t>
            </a:r>
            <a:r>
              <a:rPr lang="en-US" sz="1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SME/OTOP</a:t>
            </a:r>
            <a:endPara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วิสาหกิจชุมชน</a:t>
            </a:r>
            <a:endPara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en-US" sz="1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185 </a:t>
            </a:r>
            <a:r>
              <a:rPr lang="th-TH" sz="1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แห่ง</a:t>
            </a:r>
          </a:p>
        </p:txBody>
      </p:sp>
      <p:sp>
        <p:nvSpPr>
          <p:cNvPr id="13" name="สี่เหลี่ยมมุมมน 6"/>
          <p:cNvSpPr/>
          <p:nvPr/>
        </p:nvSpPr>
        <p:spPr>
          <a:xfrm>
            <a:off x="2819400" y="4301835"/>
            <a:ext cx="4876800" cy="5334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 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(ตั้งแต่ </a:t>
            </a:r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51 – 200 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คน)</a:t>
            </a:r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จำนวน </a:t>
            </a:r>
            <a:r>
              <a:rPr lang="en-US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7,000 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  <a:endParaRPr lang="th-TH" sz="20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สี่เหลี่ยมมุมมน 6"/>
          <p:cNvSpPr/>
          <p:nvPr/>
        </p:nvSpPr>
        <p:spPr>
          <a:xfrm>
            <a:off x="381000" y="1752600"/>
            <a:ext cx="8153400" cy="7620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 ประชุมเครือข่ายเพิ่มผลิตภาพแรงงาน ใน 77 จังหวัด 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จำนวน  5</a:t>
            </a:r>
            <a:r>
              <a:rPr lang="en-US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,000 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(เฉลี่ย 70 คน/จังหวัด)</a:t>
            </a:r>
          </a:p>
        </p:txBody>
      </p:sp>
      <p:cxnSp>
        <p:nvCxnSpPr>
          <p:cNvPr id="18" name="ตัวเชื่อมต่อตรง 17"/>
          <p:cNvCxnSpPr/>
          <p:nvPr/>
        </p:nvCxnSpPr>
        <p:spPr>
          <a:xfrm>
            <a:off x="2590800" y="3006435"/>
            <a:ext cx="0" cy="8382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ตัวเชื่อมต่อตรง 20"/>
          <p:cNvCxnSpPr/>
          <p:nvPr/>
        </p:nvCxnSpPr>
        <p:spPr>
          <a:xfrm>
            <a:off x="2362200" y="3422070"/>
            <a:ext cx="228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ตัวเชื่อมต่อตรง 21"/>
          <p:cNvCxnSpPr/>
          <p:nvPr/>
        </p:nvCxnSpPr>
        <p:spPr>
          <a:xfrm>
            <a:off x="2590800" y="3013840"/>
            <a:ext cx="228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ตัวเชื่อมต่อตรง 22"/>
          <p:cNvCxnSpPr/>
          <p:nvPr/>
        </p:nvCxnSpPr>
        <p:spPr>
          <a:xfrm>
            <a:off x="2590800" y="3852040"/>
            <a:ext cx="228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/>
          <p:nvPr/>
        </p:nvCxnSpPr>
        <p:spPr>
          <a:xfrm>
            <a:off x="2590800" y="4530435"/>
            <a:ext cx="0" cy="7204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ตัวเชื่อมต่อตรง 24"/>
          <p:cNvCxnSpPr/>
          <p:nvPr/>
        </p:nvCxnSpPr>
        <p:spPr>
          <a:xfrm>
            <a:off x="2362200" y="4904505"/>
            <a:ext cx="228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ตัวเชื่อมต่อตรง 25"/>
          <p:cNvCxnSpPr/>
          <p:nvPr/>
        </p:nvCxnSpPr>
        <p:spPr>
          <a:xfrm>
            <a:off x="2590800" y="4537840"/>
            <a:ext cx="228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ตัวเชื่อมต่อตรง 26"/>
          <p:cNvCxnSpPr/>
          <p:nvPr/>
        </p:nvCxnSpPr>
        <p:spPr>
          <a:xfrm>
            <a:off x="2590800" y="5243945"/>
            <a:ext cx="228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สี่เหลี่ยมผืนผ้า 30"/>
          <p:cNvSpPr/>
          <p:nvPr/>
        </p:nvSpPr>
        <p:spPr>
          <a:xfrm>
            <a:off x="304800" y="5791200"/>
            <a:ext cx="8610600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เป้าหมายทั้งสิ้น  </a:t>
            </a:r>
            <a:r>
              <a:rPr lang="en-US" sz="2400" b="1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ให้คำปรึกษาเชิงลึก </a:t>
            </a:r>
            <a:r>
              <a:rPr lang="en-US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SME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185 แห่ง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ส่งเสริม/พัฒนาศักยภาพแรงงาน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65</a:t>
            </a:r>
            <a:r>
              <a:rPr lang="en-US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,000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คน </a:t>
            </a:r>
            <a:endParaRPr lang="th-TH" sz="2400" dirty="0">
              <a:solidFill>
                <a:srgbClr val="FF0000"/>
              </a:solidFill>
            </a:endParaRPr>
          </a:p>
        </p:txBody>
      </p:sp>
      <p:sp>
        <p:nvSpPr>
          <p:cNvPr id="28" name="สี่เหลี่ยมมุมมน 6"/>
          <p:cNvSpPr/>
          <p:nvPr/>
        </p:nvSpPr>
        <p:spPr>
          <a:xfrm>
            <a:off x="381000" y="838200"/>
            <a:ext cx="8153400" cy="7620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 นักการตลาดเชิงรุกออกหน่วยเคลื่อนที่ “คลินิกผลิตภาพแรงงานสัญจร” ใน 77 จังหวัด 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จำนวน 5</a:t>
            </a:r>
            <a:r>
              <a:rPr lang="en-US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0,000 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ไม่น้อยกว่า 12 ครั้ง/จังหวัด  (เฉลี่ยให้บริการไม่น้อยกว่า 60 คน/ครั้ง) </a:t>
            </a: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304800" y="6320135"/>
            <a:ext cx="86106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000" b="1" u="sng" dirty="0" smtClean="0">
                <a:latin typeface="TH SarabunPSK" pitchFamily="34" charset="-34"/>
                <a:cs typeface="TH SarabunPSK" pitchFamily="34" charset="-34"/>
              </a:rPr>
              <a:t>หมายเหตุ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พัฒนาสมรรถนะบุคลากรกรมฯ “นักพัฒนาฝีมือแรงงานพันธุ์ใหม่” จำนวน 280 คน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621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วงรี 2"/>
          <p:cNvSpPr/>
          <p:nvPr/>
        </p:nvSpPr>
        <p:spPr>
          <a:xfrm>
            <a:off x="2997208" y="2905651"/>
            <a:ext cx="3024336" cy="164372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ที่มาของกลุ่ม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</a:t>
            </a:r>
            <a:r>
              <a:rPr lang="en-US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185 </a:t>
            </a: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แห่ง</a:t>
            </a:r>
            <a:endParaRPr lang="th-TH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42601" y="34895"/>
            <a:ext cx="9073008" cy="928329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ทางการบูร</a:t>
            </a:r>
            <a:r>
              <a:rPr lang="th-TH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ณา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การกลุ่มเป้าหมาย </a:t>
            </a:r>
            <a:endParaRPr lang="en-US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en-US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SME/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OTOP 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/กลุ่ม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วิสาหกิจ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ชุมชน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สี่เหลี่ยมผืนผ้ามุมมน 32"/>
          <p:cNvSpPr/>
          <p:nvPr/>
        </p:nvSpPr>
        <p:spPr>
          <a:xfrm>
            <a:off x="3520185" y="1052736"/>
            <a:ext cx="2067032" cy="1017972"/>
          </a:xfrm>
          <a:prstGeom prst="round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 </a:t>
            </a:r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SMEs 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สสว./อก./</a:t>
            </a:r>
            <a:r>
              <a:rPr lang="th-TH" sz="24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พณ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สี่เหลี่ยมผืนผ้ามุมมน 38"/>
          <p:cNvSpPr/>
          <p:nvPr/>
        </p:nvSpPr>
        <p:spPr>
          <a:xfrm>
            <a:off x="624328" y="1510075"/>
            <a:ext cx="2067032" cy="1017972"/>
          </a:xfrm>
          <a:prstGeom prst="round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กลุ่มวิสาหกิจชุมชน (</a:t>
            </a:r>
            <a:r>
              <a:rPr lang="th-TH" sz="24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กษ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./</a:t>
            </a:r>
            <a:r>
              <a:rPr lang="th-TH" sz="24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ธกส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./</a:t>
            </a:r>
            <a:r>
              <a:rPr lang="th-TH" sz="24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อปท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0" name="สี่เหลี่ยมผืนผ้ามุมมน 39"/>
          <p:cNvSpPr/>
          <p:nvPr/>
        </p:nvSpPr>
        <p:spPr>
          <a:xfrm>
            <a:off x="6400505" y="1478475"/>
            <a:ext cx="2067032" cy="1017972"/>
          </a:xfrm>
          <a:prstGeom prst="round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 </a:t>
            </a:r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OTOP 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พช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./มท.)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3" name="ลูกศรลง 42"/>
          <p:cNvSpPr/>
          <p:nvPr/>
        </p:nvSpPr>
        <p:spPr>
          <a:xfrm rot="18872583">
            <a:off x="2798298" y="2570272"/>
            <a:ext cx="415815" cy="379423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400">
              <a:solidFill>
                <a:schemeClr val="tx1"/>
              </a:solidFill>
            </a:endParaRPr>
          </a:p>
        </p:txBody>
      </p:sp>
      <p:sp>
        <p:nvSpPr>
          <p:cNvPr id="45" name="ลูกศรลง 44"/>
          <p:cNvSpPr/>
          <p:nvPr/>
        </p:nvSpPr>
        <p:spPr>
          <a:xfrm>
            <a:off x="4342545" y="2392598"/>
            <a:ext cx="380575" cy="345665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400">
              <a:solidFill>
                <a:schemeClr val="tx1"/>
              </a:solidFill>
            </a:endParaRPr>
          </a:p>
        </p:txBody>
      </p:sp>
      <p:sp>
        <p:nvSpPr>
          <p:cNvPr id="46" name="ลูกศรลง 45"/>
          <p:cNvSpPr/>
          <p:nvPr/>
        </p:nvSpPr>
        <p:spPr>
          <a:xfrm rot="2687882">
            <a:off x="5824103" y="2600790"/>
            <a:ext cx="421094" cy="400482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400">
              <a:solidFill>
                <a:schemeClr val="tx1"/>
              </a:solidFill>
            </a:endParaRPr>
          </a:p>
        </p:txBody>
      </p:sp>
      <p:sp>
        <p:nvSpPr>
          <p:cNvPr id="49" name="สี่เหลี่ยมมุมมน 5"/>
          <p:cNvSpPr/>
          <p:nvPr/>
        </p:nvSpPr>
        <p:spPr>
          <a:xfrm>
            <a:off x="292711" y="3280865"/>
            <a:ext cx="2463520" cy="212629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SMEs 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ขนาดย่อม 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(ต่ำกว่า </a:t>
            </a:r>
            <a:r>
              <a: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50 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คน) หรือ 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กลุ่ม </a:t>
            </a:r>
            <a:r>
              <a: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OTOP 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หรือ วิสาหกิจชุมชน (ไม่เกิน </a:t>
            </a:r>
            <a:r>
              <a: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50 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คน)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80 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แห่ง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(กรมพัฒนาฝีมือแรงงาน)</a:t>
            </a:r>
            <a:endParaRPr lang="en-US" sz="2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สี่เหลี่ยมมุมมน 6"/>
          <p:cNvSpPr/>
          <p:nvPr/>
        </p:nvSpPr>
        <p:spPr>
          <a:xfrm>
            <a:off x="2778905" y="5651388"/>
            <a:ext cx="3648506" cy="10899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ฝึกอบรมทักษะฝีมือ ไม่น้อยกว่า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12 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ชม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จำนวน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10,000 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(กรมพัฒนาฝีมือแรงงาน)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สี่เหลี่ยมมุมมน 9"/>
          <p:cNvSpPr/>
          <p:nvPr/>
        </p:nvSpPr>
        <p:spPr>
          <a:xfrm>
            <a:off x="6325145" y="3206667"/>
            <a:ext cx="2463520" cy="212629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SMEs 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ขนาดกลาง 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51 – 200 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คน)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เป้าหมาย </a:t>
            </a:r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105 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แห่ง</a:t>
            </a: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(จ้าง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ที่ปรึกษา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(กรมฯ ร่วมกับ ที่ปรึกษาฯ)</a:t>
            </a:r>
            <a:endParaRPr lang="en-US" sz="2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0" name="ตัวเชื่อมต่อตรง 9"/>
          <p:cNvCxnSpPr/>
          <p:nvPr/>
        </p:nvCxnSpPr>
        <p:spPr>
          <a:xfrm>
            <a:off x="2968310" y="4941168"/>
            <a:ext cx="3115858" cy="0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  <a:headEnd type="arrow" w="med" len="med"/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ตัวเชื่อมต่อตรง 22"/>
          <p:cNvCxnSpPr/>
          <p:nvPr/>
        </p:nvCxnSpPr>
        <p:spPr>
          <a:xfrm flipH="1" flipV="1">
            <a:off x="4519067" y="4567480"/>
            <a:ext cx="6660" cy="391793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ลูกศรโค้งซ้าย 25"/>
          <p:cNvSpPr/>
          <p:nvPr/>
        </p:nvSpPr>
        <p:spPr>
          <a:xfrm rot="2096208">
            <a:off x="6946839" y="5452269"/>
            <a:ext cx="725319" cy="1229198"/>
          </a:xfrm>
          <a:prstGeom prst="curved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9" name="ลูกศรโค้งขวา 28"/>
          <p:cNvSpPr/>
          <p:nvPr/>
        </p:nvSpPr>
        <p:spPr>
          <a:xfrm rot="18463471">
            <a:off x="1243098" y="5566253"/>
            <a:ext cx="815281" cy="1206154"/>
          </a:xfrm>
          <a:prstGeom prst="curvedRightArrow">
            <a:avLst>
              <a:gd name="adj1" fmla="val 25000"/>
              <a:gd name="adj2" fmla="val 32466"/>
              <a:gd name="adj3" fmla="val 2500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54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42601" y="34895"/>
            <a:ext cx="9073008" cy="928329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การบูร</a:t>
            </a:r>
            <a:r>
              <a:rPr lang="th-TH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ณา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การดำเนินงานโครงการฯ ร่วมกับภารกิจอื่นของหน่วยงาน/ระหว่างหน่วยงาน</a:t>
            </a:r>
          </a:p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</a:t>
            </a:r>
            <a:r>
              <a:rPr lang="en-US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 </a:t>
            </a:r>
            <a:r>
              <a:rPr lang="th-TH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185 แห่ง 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 ส่งเสริมพัฒนาศักยภาพแรงงาน </a:t>
            </a:r>
            <a:r>
              <a:rPr lang="th-TH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65</a:t>
            </a:r>
            <a:r>
              <a:rPr lang="en-US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000 คน</a:t>
            </a:r>
            <a:endParaRPr lang="en-US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สี่เหลี่ยมผืนผ้ามุมมน 32"/>
          <p:cNvSpPr/>
          <p:nvPr/>
        </p:nvSpPr>
        <p:spPr>
          <a:xfrm>
            <a:off x="152400" y="4572000"/>
            <a:ext cx="1676400" cy="1981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ประชุเครือข่าย</a:t>
            </a:r>
          </a:p>
          <a:p>
            <a:pPr algn="ctr"/>
            <a:r>
              <a:rPr lang="th-TH" sz="2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การเพิ่มผลิตภาพแรงงาน</a:t>
            </a:r>
          </a:p>
          <a:p>
            <a:pPr algn="ctr"/>
            <a:r>
              <a:rPr lang="th-TH" sz="2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en-US" sz="2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000 คน</a:t>
            </a:r>
            <a:r>
              <a:rPr lang="th-TH" sz="2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สี่เหลี่ยมผืนผ้ามุมมน 38"/>
          <p:cNvSpPr/>
          <p:nvPr/>
        </p:nvSpPr>
        <p:spPr>
          <a:xfrm>
            <a:off x="152400" y="1219200"/>
            <a:ext cx="1676400" cy="1905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คลินิกผลิตภาพแรงงานสัญจร</a:t>
            </a:r>
          </a:p>
          <a:p>
            <a:pPr algn="ctr"/>
            <a:r>
              <a:rPr lang="th-TH" sz="2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50</a:t>
            </a:r>
            <a:r>
              <a:rPr lang="en-US" sz="2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,000 </a:t>
            </a:r>
            <a:r>
              <a:rPr lang="th-TH" sz="2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r>
              <a:rPr lang="th-TH" sz="2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2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วงเล็บปีกกาขวา 16"/>
          <p:cNvSpPr/>
          <p:nvPr/>
        </p:nvSpPr>
        <p:spPr>
          <a:xfrm>
            <a:off x="1905000" y="1447800"/>
            <a:ext cx="304800" cy="48006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สี่เหลี่ยมผืนผ้ามุมมน 11"/>
          <p:cNvSpPr/>
          <p:nvPr/>
        </p:nvSpPr>
        <p:spPr>
          <a:xfrm>
            <a:off x="2286000" y="2133600"/>
            <a:ext cx="2628528" cy="792591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ฝึกอบรมทักษะ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ฝีมือ</a:t>
            </a: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(เตรียม/ยกระดับ/เสริมทักษะ)</a:t>
            </a:r>
            <a:endParaRPr lang="th-TH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สี่เหลี่ยมผืนผ้ามุมมน 12"/>
          <p:cNvSpPr/>
          <p:nvPr/>
        </p:nvSpPr>
        <p:spPr>
          <a:xfrm>
            <a:off x="2297251" y="3048000"/>
            <a:ext cx="2628528" cy="792591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ทดสอบ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</a:t>
            </a:r>
          </a:p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ฝีมือ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</a:t>
            </a:r>
          </a:p>
        </p:txBody>
      </p:sp>
      <p:sp>
        <p:nvSpPr>
          <p:cNvPr id="20" name="สี่เหลี่ยมผืนผ้ามุมมน 13"/>
          <p:cNvSpPr/>
          <p:nvPr/>
        </p:nvSpPr>
        <p:spPr>
          <a:xfrm>
            <a:off x="2297251" y="3931809"/>
            <a:ext cx="2628528" cy="792591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รับรองความรู้ 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ความสามารถ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สี่เหลี่ยมผืนผ้ามุมมน 14"/>
          <p:cNvSpPr/>
          <p:nvPr/>
        </p:nvSpPr>
        <p:spPr>
          <a:xfrm>
            <a:off x="2297251" y="4846209"/>
            <a:ext cx="2628528" cy="792591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 </a:t>
            </a:r>
            <a:r>
              <a:rPr lang="th-TH" sz="24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สปก.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พัฒนาพนักงานของตนเอง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สี่เหลี่ยมผืนผ้ามุมมน 20"/>
          <p:cNvSpPr/>
          <p:nvPr/>
        </p:nvSpPr>
        <p:spPr>
          <a:xfrm>
            <a:off x="2248272" y="1219200"/>
            <a:ext cx="6743328" cy="79259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คำปรึกษาเชิง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ลึกเพื่อเพิ่มผลิตภาพแรงงาน</a:t>
            </a:r>
          </a:p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24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</a:t>
            </a:r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185 แห่ง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สี่เหลี่ยมผืนผ้ามุมมน 14"/>
          <p:cNvSpPr/>
          <p:nvPr/>
        </p:nvSpPr>
        <p:spPr>
          <a:xfrm>
            <a:off x="2286000" y="5791200"/>
            <a:ext cx="2628528" cy="792591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กพร.ปจ.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24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บูรณา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การอื่น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สี่เหลี่ยมมุมมน 5"/>
          <p:cNvSpPr/>
          <p:nvPr/>
        </p:nvSpPr>
        <p:spPr>
          <a:xfrm>
            <a:off x="7239000" y="2514600"/>
            <a:ext cx="1752600" cy="137631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3.2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SME/OTOP 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/ 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วิสาหกิจชุมชน </a:t>
            </a:r>
            <a:endPara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ไม่เกิน </a:t>
            </a:r>
            <a:r>
              <a: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50 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(เป้าหมาย </a:t>
            </a:r>
            <a:r>
              <a:rPr lang="th-TH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80 แห่ง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2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สี่เหลี่ยมมุมมน 6"/>
          <p:cNvSpPr/>
          <p:nvPr/>
        </p:nvSpPr>
        <p:spPr>
          <a:xfrm>
            <a:off x="5334000" y="4396420"/>
            <a:ext cx="3648506" cy="108998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ฝึกอบรม</a:t>
            </a:r>
            <a:r>
              <a:rPr lang="th-TH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ทักษะฝีมือ ไม่น้อยกว่า </a:t>
            </a:r>
            <a:r>
              <a:rPr lang="en-US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12 </a:t>
            </a:r>
            <a:r>
              <a:rPr lang="th-TH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ชม</a:t>
            </a:r>
            <a:r>
              <a:rPr lang="en-US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</a:t>
            </a: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จำนวน </a:t>
            </a:r>
            <a:r>
              <a:rPr lang="en-US" sz="2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10,000 </a:t>
            </a:r>
            <a:r>
              <a:rPr lang="th-TH" sz="2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</a:p>
          <a:p>
            <a:pPr algn="ctr"/>
            <a:r>
              <a:rPr lang="th-TH" sz="2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(กรมพัฒนาฝีมือแรงงาน)</a:t>
            </a:r>
            <a:endParaRPr lang="en-US" sz="2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สี่เหลี่ยมมุมมน 9"/>
          <p:cNvSpPr/>
          <p:nvPr/>
        </p:nvSpPr>
        <p:spPr>
          <a:xfrm>
            <a:off x="5257800" y="2514600"/>
            <a:ext cx="1752600" cy="13716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3.1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SMEs</a:t>
            </a:r>
            <a:endParaRPr lang="th-TH" sz="2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51 – 200 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คนเป้าหมาย </a:t>
            </a:r>
            <a:r>
              <a:rPr lang="en-US" sz="2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105 </a:t>
            </a:r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แห่ง</a:t>
            </a: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(จ้าง</a:t>
            </a:r>
            <a:r>
              <a:rPr lang="th-TH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ที่ปรึกษา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cxnSp>
        <p:nvCxnSpPr>
          <p:cNvPr id="30" name="ตัวเชื่อมต่อตรง 29"/>
          <p:cNvCxnSpPr/>
          <p:nvPr/>
        </p:nvCxnSpPr>
        <p:spPr>
          <a:xfrm>
            <a:off x="5562600" y="2209800"/>
            <a:ext cx="3115858" cy="0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ตัวเชื่อมต่อตรง 30"/>
          <p:cNvCxnSpPr/>
          <p:nvPr/>
        </p:nvCxnSpPr>
        <p:spPr>
          <a:xfrm flipV="1">
            <a:off x="7113357" y="1988513"/>
            <a:ext cx="0" cy="221287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ตัวเชื่อมต่อตรง 33"/>
          <p:cNvCxnSpPr/>
          <p:nvPr/>
        </p:nvCxnSpPr>
        <p:spPr>
          <a:xfrm flipV="1">
            <a:off x="5562600" y="2209800"/>
            <a:ext cx="0" cy="221287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ตัวเชื่อมต่อตรง 34"/>
          <p:cNvCxnSpPr/>
          <p:nvPr/>
        </p:nvCxnSpPr>
        <p:spPr>
          <a:xfrm flipV="1">
            <a:off x="8686800" y="2209800"/>
            <a:ext cx="0" cy="221287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วงเล็บปีกกาขวา 35"/>
          <p:cNvSpPr/>
          <p:nvPr/>
        </p:nvSpPr>
        <p:spPr>
          <a:xfrm rot="5400000">
            <a:off x="6991350" y="2762250"/>
            <a:ext cx="419100" cy="28194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7" name="สี่เหลี่ยมมุมมน 6"/>
          <p:cNvSpPr/>
          <p:nvPr/>
        </p:nvSpPr>
        <p:spPr>
          <a:xfrm>
            <a:off x="5334000" y="5943600"/>
            <a:ext cx="3648506" cy="63278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ประเมินวัดผลตามตัวชี้วัด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ลูกศรลง 37"/>
          <p:cNvSpPr/>
          <p:nvPr/>
        </p:nvSpPr>
        <p:spPr>
          <a:xfrm>
            <a:off x="7010400" y="5521735"/>
            <a:ext cx="380575" cy="345665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400">
              <a:solidFill>
                <a:schemeClr val="tx1"/>
              </a:solidFill>
            </a:endParaRPr>
          </a:p>
        </p:txBody>
      </p:sp>
      <p:sp>
        <p:nvSpPr>
          <p:cNvPr id="42" name="Oval 1">
            <a:extLst>
              <a:ext uri="{FF2B5EF4-FFF2-40B4-BE49-F238E27FC236}">
                <a16:creationId xmlns="" xmlns:a16="http://schemas.microsoft.com/office/drawing/2014/main" id="{367BF820-6E50-4BC3-8665-BEA2E0157772}"/>
              </a:ext>
            </a:extLst>
          </p:cNvPr>
          <p:cNvSpPr/>
          <p:nvPr/>
        </p:nvSpPr>
        <p:spPr>
          <a:xfrm>
            <a:off x="838200" y="1312168"/>
            <a:ext cx="288032" cy="2880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</a:p>
        </p:txBody>
      </p:sp>
      <p:sp>
        <p:nvSpPr>
          <p:cNvPr id="44" name="Oval 1">
            <a:extLst>
              <a:ext uri="{FF2B5EF4-FFF2-40B4-BE49-F238E27FC236}">
                <a16:creationId xmlns="" xmlns:a16="http://schemas.microsoft.com/office/drawing/2014/main" id="{367BF820-6E50-4BC3-8665-BEA2E0157772}"/>
              </a:ext>
            </a:extLst>
          </p:cNvPr>
          <p:cNvSpPr/>
          <p:nvPr/>
        </p:nvSpPr>
        <p:spPr>
          <a:xfrm>
            <a:off x="838200" y="4648200"/>
            <a:ext cx="288032" cy="2880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</a:p>
        </p:txBody>
      </p:sp>
      <p:sp>
        <p:nvSpPr>
          <p:cNvPr id="47" name="Oval 1">
            <a:extLst>
              <a:ext uri="{FF2B5EF4-FFF2-40B4-BE49-F238E27FC236}">
                <a16:creationId xmlns="" xmlns:a16="http://schemas.microsoft.com/office/drawing/2014/main" id="{367BF820-6E50-4BC3-8665-BEA2E0157772}"/>
              </a:ext>
            </a:extLst>
          </p:cNvPr>
          <p:cNvSpPr/>
          <p:nvPr/>
        </p:nvSpPr>
        <p:spPr>
          <a:xfrm>
            <a:off x="2362200" y="1312168"/>
            <a:ext cx="288032" cy="2880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endParaRPr lang="en-US" sz="1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8" name="Oval 1">
            <a:extLst>
              <a:ext uri="{FF2B5EF4-FFF2-40B4-BE49-F238E27FC236}">
                <a16:creationId xmlns="" xmlns:a16="http://schemas.microsoft.com/office/drawing/2014/main" id="{367BF820-6E50-4BC3-8665-BEA2E0157772}"/>
              </a:ext>
            </a:extLst>
          </p:cNvPr>
          <p:cNvSpPr/>
          <p:nvPr/>
        </p:nvSpPr>
        <p:spPr>
          <a:xfrm>
            <a:off x="5361710" y="4495800"/>
            <a:ext cx="288032" cy="2880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endParaRPr lang="en-US" sz="1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รูปห้าเหลี่ยม 31"/>
          <p:cNvSpPr/>
          <p:nvPr/>
        </p:nvSpPr>
        <p:spPr>
          <a:xfrm>
            <a:off x="381000" y="3352800"/>
            <a:ext cx="1600200" cy="990600"/>
          </a:xfrm>
          <a:prstGeom prst="homePlat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คัดกรองเป้าหมาย</a:t>
            </a:r>
          </a:p>
        </p:txBody>
      </p:sp>
    </p:spTree>
    <p:extLst>
      <p:ext uri="{BB962C8B-B14F-4D97-AF65-F5344CB8AC3E}">
        <p14:creationId xmlns="" xmlns:p14="http://schemas.microsoft.com/office/powerpoint/2010/main" val="222954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35496" y="34896"/>
            <a:ext cx="9073008" cy="64807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แนว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ทางการดำเนินกิจกรรม “คลินิกผลิตภาพแรงงานสัญจร” (เชิงรุกตามแนวทาง “ประชารัฐ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”)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2372848" y="863944"/>
            <a:ext cx="416760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ศึกษารวบรวมข้อมูล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ประสานพื้นที่ดำเนินการ</a:t>
            </a: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2425868" y="1671624"/>
            <a:ext cx="403244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วางแผนคัดเลือกพื้นที่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ศึกษาข้อมูลสภาพแวดล้อมของพื้นที่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วิเคราะห์กลุ่มเป้าหมาย</a:t>
            </a: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2411760" y="2463712"/>
            <a:ext cx="403244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จัดทำร่างกิจกรรม คลินิกผลิตภาพแรงงานสัญจร ให้สอดคล้องกับสภาพพื้นที่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ตอบสนองความต้องการของเป้าหมาย</a:t>
            </a: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2445324" y="3429000"/>
            <a:ext cx="403244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นำเสนอผู้บริหารพิจารณากิจกรรม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พื้นที่ดำเนินการ</a:t>
            </a:r>
          </a:p>
        </p:txBody>
      </p:sp>
      <p:sp>
        <p:nvSpPr>
          <p:cNvPr id="2" name="ข้าวหลามตัด 1"/>
          <p:cNvSpPr/>
          <p:nvPr/>
        </p:nvSpPr>
        <p:spPr>
          <a:xfrm>
            <a:off x="2503224" y="3269440"/>
            <a:ext cx="3816424" cy="914697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2411760" y="4335920"/>
            <a:ext cx="403244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ชี้แจงผู้เกี่ยวข้อง จัดเตรียมกิจกรรมให้บริการในพื้นที่เป้าหมาย 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และมอบหมายผู้รับผิดชอบ</a:t>
            </a:r>
          </a:p>
        </p:txBody>
      </p:sp>
      <p:sp>
        <p:nvSpPr>
          <p:cNvPr id="12" name="สี่เหลี่ยมผืนผ้ามุมมน 11"/>
          <p:cNvSpPr/>
          <p:nvPr/>
        </p:nvSpPr>
        <p:spPr>
          <a:xfrm>
            <a:off x="2411760" y="5137736"/>
            <a:ext cx="403244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ลงพื้นที่จัดกิจกรรม “คลินิกผลิตภาพแรงงานสัญจร”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ให้บริการประชาชนตามแผนที่วางไว้</a:t>
            </a: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2425868" y="5949280"/>
            <a:ext cx="4032448" cy="64807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สรุปผลการดำเนินงาน รายงานผู้บริหาร และรายงานผลให้กรมรับทราบข้อมูลความคืบหน้าทุกเดือน</a:t>
            </a:r>
          </a:p>
        </p:txBody>
      </p:sp>
      <p:sp>
        <p:nvSpPr>
          <p:cNvPr id="3" name="วงรี 2"/>
          <p:cNvSpPr/>
          <p:nvPr/>
        </p:nvSpPr>
        <p:spPr>
          <a:xfrm>
            <a:off x="2804896" y="836712"/>
            <a:ext cx="3168352" cy="6753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สี่เหลี่ยมผืนผ้ามุมมน 14"/>
          <p:cNvSpPr/>
          <p:nvPr/>
        </p:nvSpPr>
        <p:spPr>
          <a:xfrm>
            <a:off x="6732240" y="5949280"/>
            <a:ext cx="2196752" cy="64807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ส่วนกลางรวบรวมรายงานผู้บริหาร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ในภาพรวมของกรม</a:t>
            </a:r>
          </a:p>
        </p:txBody>
      </p:sp>
      <p:sp>
        <p:nvSpPr>
          <p:cNvPr id="17" name="ลูกศรลง 16"/>
          <p:cNvSpPr/>
          <p:nvPr/>
        </p:nvSpPr>
        <p:spPr>
          <a:xfrm>
            <a:off x="4283968" y="1520811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ลูกศรลง 17"/>
          <p:cNvSpPr/>
          <p:nvPr/>
        </p:nvSpPr>
        <p:spPr>
          <a:xfrm>
            <a:off x="4281060" y="2319042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ลูกศรลง 18"/>
          <p:cNvSpPr/>
          <p:nvPr/>
        </p:nvSpPr>
        <p:spPr>
          <a:xfrm>
            <a:off x="4293696" y="3114603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ลูกศรลง 19"/>
          <p:cNvSpPr/>
          <p:nvPr/>
        </p:nvSpPr>
        <p:spPr>
          <a:xfrm>
            <a:off x="4293696" y="4184137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ลูกศรลง 20"/>
          <p:cNvSpPr/>
          <p:nvPr/>
        </p:nvSpPr>
        <p:spPr>
          <a:xfrm>
            <a:off x="4281060" y="4989832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ลูกศรลง 24"/>
          <p:cNvSpPr/>
          <p:nvPr/>
        </p:nvSpPr>
        <p:spPr>
          <a:xfrm>
            <a:off x="4293696" y="5798468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27" name="ตัวเชื่อมต่อตรง 26"/>
          <p:cNvCxnSpPr>
            <a:stCxn id="2" idx="3"/>
          </p:cNvCxnSpPr>
          <p:nvPr/>
        </p:nvCxnSpPr>
        <p:spPr>
          <a:xfrm>
            <a:off x="6319648" y="3726789"/>
            <a:ext cx="70062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ตัวเชื่อมต่อตรง 27"/>
          <p:cNvCxnSpPr/>
          <p:nvPr/>
        </p:nvCxnSpPr>
        <p:spPr>
          <a:xfrm flipV="1">
            <a:off x="7020272" y="1995660"/>
            <a:ext cx="0" cy="1731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/>
          <p:cNvCxnSpPr/>
          <p:nvPr/>
        </p:nvCxnSpPr>
        <p:spPr>
          <a:xfrm flipV="1">
            <a:off x="6458316" y="2004027"/>
            <a:ext cx="561956" cy="1"/>
          </a:xfrm>
          <a:prstGeom prst="line">
            <a:avLst/>
          </a:prstGeom>
          <a:ln w="1905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ลูกศรลง 34"/>
          <p:cNvSpPr/>
          <p:nvPr/>
        </p:nvSpPr>
        <p:spPr>
          <a:xfrm rot="16200000">
            <a:off x="6481586" y="6200746"/>
            <a:ext cx="262880" cy="145140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สี่เหลี่ยมผืนผ้ามุมมน 37"/>
          <p:cNvSpPr/>
          <p:nvPr/>
        </p:nvSpPr>
        <p:spPr>
          <a:xfrm>
            <a:off x="382381" y="2132856"/>
            <a:ext cx="1770531" cy="4697224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ตัวอย่างกิจกรรมฯ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ได้แก่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แนะนำการพัฒนาทักษะในการ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ทำงานเบื้องต้น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เทคนิคการลดต้นทุน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เทคนิคลดการสูญเสียในวงจรการผลิตและบริการ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ขั้นตอนการจัดทำสมรรถนะตำแหน่งงาน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บริการตรวจเช็คสภาพรถ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เครื่องมือการเกษตร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ฝึกอาชีพเคลื่อนที่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กระบวนการทดสอบมาตรฐานฝีมือแรงงานแห่งชาติ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กระบวนการรับรองความรู้ความสามารถ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สิทธิประโยชน์ด้านภาษี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ฯลฯ</a:t>
            </a:r>
          </a:p>
        </p:txBody>
      </p:sp>
      <p:sp>
        <p:nvSpPr>
          <p:cNvPr id="41" name="สี่เหลี่ยมผืนผ้ามุมมน 40"/>
          <p:cNvSpPr/>
          <p:nvPr/>
        </p:nvSpPr>
        <p:spPr>
          <a:xfrm>
            <a:off x="4235328" y="4047559"/>
            <a:ext cx="1623088" cy="324036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เห็นชอบ</a:t>
            </a:r>
          </a:p>
        </p:txBody>
      </p:sp>
      <p:sp>
        <p:nvSpPr>
          <p:cNvPr id="42" name="สี่เหลี่ยมผืนผ้ามุมมน 41"/>
          <p:cNvSpPr/>
          <p:nvPr/>
        </p:nvSpPr>
        <p:spPr>
          <a:xfrm>
            <a:off x="5752344" y="3358181"/>
            <a:ext cx="1483952" cy="324036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ปรับปรุงเพิ่มเติม</a:t>
            </a:r>
          </a:p>
        </p:txBody>
      </p:sp>
      <p:sp>
        <p:nvSpPr>
          <p:cNvPr id="44" name="สี่เหลี่ยมผืนผ้ามุมมน 43"/>
          <p:cNvSpPr/>
          <p:nvPr/>
        </p:nvSpPr>
        <p:spPr>
          <a:xfrm>
            <a:off x="288920" y="764704"/>
            <a:ext cx="1920924" cy="1152128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ดำเนินการใน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77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ครั้ง/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สี่เหลี่ยมผืนผ้ามุมมน 43"/>
          <p:cNvSpPr/>
          <p:nvPr/>
        </p:nvSpPr>
        <p:spPr>
          <a:xfrm>
            <a:off x="6781800" y="838200"/>
            <a:ext cx="2182688" cy="762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50,000 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สี่เหลี่ยมผืนผ้ามุมมน 37"/>
          <p:cNvSpPr/>
          <p:nvPr/>
        </p:nvSpPr>
        <p:spPr>
          <a:xfrm>
            <a:off x="7092280" y="2132856"/>
            <a:ext cx="1770531" cy="3528392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กลุ่มเป้าหมาย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ได้แก่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ผู้ประกอบกิจการ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SMEs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OTOP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กลุ่มวิสาหกิจชุมชน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ผู้ลงทะเบียนรับ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การช่วยเหลือจากภาครัฐ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แรงงานในระบบ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แรงงานนอกระบบ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ผู้ถูกเลิกจ้าง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ผู้ว่างงาน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ผู้ด้อยโอกาสทางสังคม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ประชาชนทั่วไป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ฯลฯ</a:t>
            </a:r>
          </a:p>
        </p:txBody>
      </p:sp>
      <p:sp>
        <p:nvSpPr>
          <p:cNvPr id="29" name="วงรี 28"/>
          <p:cNvSpPr/>
          <p:nvPr/>
        </p:nvSpPr>
        <p:spPr>
          <a:xfrm>
            <a:off x="55030" y="76200"/>
            <a:ext cx="568187" cy="5742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</a:rPr>
              <a:t>1</a:t>
            </a:r>
          </a:p>
        </p:txBody>
      </p:sp>
    </p:spTree>
    <p:extLst>
      <p:ext uri="{BB962C8B-B14F-4D97-AF65-F5344CB8AC3E}">
        <p14:creationId xmlns="" xmlns:p14="http://schemas.microsoft.com/office/powerpoint/2010/main" val="178731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มุมมน 5"/>
          <p:cNvSpPr/>
          <p:nvPr/>
        </p:nvSpPr>
        <p:spPr>
          <a:xfrm>
            <a:off x="990600" y="762000"/>
            <a:ext cx="6336704" cy="10668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7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ผลลัพธ์เชิงปริมาณ</a:t>
            </a:r>
            <a:endParaRPr lang="th-TH" sz="7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มุมมน 5"/>
          <p:cNvSpPr/>
          <p:nvPr/>
        </p:nvSpPr>
        <p:spPr>
          <a:xfrm>
            <a:off x="1600200" y="2590800"/>
            <a:ext cx="7162800" cy="1219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จำนวนครั้งในการออกหน่วยเคลื่อนที่ 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 12 ครั้ง/จังหวัด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สี่เหลี่ยมผืนผ้ามุมมน 5"/>
          <p:cNvSpPr/>
          <p:nvPr/>
        </p:nvSpPr>
        <p:spPr>
          <a:xfrm>
            <a:off x="1600200" y="4114800"/>
            <a:ext cx="7162800" cy="838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จำนวนกลุ่มเป้าหมายที่ให้บริการ เป้าหมาย 50</a:t>
            </a:r>
            <a:r>
              <a:rPr lang="en-US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,000 </a:t>
            </a:r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ลูกศรขวา 11"/>
          <p:cNvSpPr/>
          <p:nvPr/>
        </p:nvSpPr>
        <p:spPr>
          <a:xfrm>
            <a:off x="914400" y="28956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ลูกศรขวา 12"/>
          <p:cNvSpPr/>
          <p:nvPr/>
        </p:nvSpPr>
        <p:spPr>
          <a:xfrm>
            <a:off x="914400" y="42672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29731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2987824" y="4197143"/>
            <a:ext cx="2669069" cy="8601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990600" y="762000"/>
            <a:ext cx="6336704" cy="10668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7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ผลลัพธ์เชิงคุณภาพ</a:t>
            </a:r>
            <a:endParaRPr lang="th-TH" sz="7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มุมมน 5"/>
          <p:cNvSpPr/>
          <p:nvPr/>
        </p:nvSpPr>
        <p:spPr>
          <a:xfrm>
            <a:off x="1600200" y="4267200"/>
            <a:ext cx="7162800" cy="21336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ลดต้นทุน</a:t>
            </a:r>
            <a:r>
              <a:rPr lang="en-US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SME/OTOP/</a:t>
            </a:r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วิสาหกิจชุมชน/ครัวเรือน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(..................ล้านบาท)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(คิดจากมูลค่าตัวเงินที่ประชาชนต้องจ่าย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หากนำไปซ่อม/ซื้อ/จ้าง/ขนย้ายเอง)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สี่เหลี่ยมผืนผ้ามุมมน 5"/>
          <p:cNvSpPr/>
          <p:nvPr/>
        </p:nvSpPr>
        <p:spPr>
          <a:xfrm>
            <a:off x="1600200" y="2514600"/>
            <a:ext cx="7162800" cy="1219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คัดกรองกำลังแรงงานและผลักดันเข้าสู่กระบวนการ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เพิ่มผลิตภาพแรงงาน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ลูกศรขวา 11"/>
          <p:cNvSpPr/>
          <p:nvPr/>
        </p:nvSpPr>
        <p:spPr>
          <a:xfrm>
            <a:off x="914400" y="47244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ลูกศรขวา 13"/>
          <p:cNvSpPr/>
          <p:nvPr/>
        </p:nvSpPr>
        <p:spPr>
          <a:xfrm>
            <a:off x="914400" y="28194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29731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35496" y="34896"/>
            <a:ext cx="9073008" cy="64807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แนวทางดำเนินงานกิจกรรม “ประชุมเครือข่ายเพิ่มผลิตภาพแรงงาน”</a:t>
            </a: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2372848" y="1017832"/>
            <a:ext cx="416760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ศึกษา รวบรวมข้อมูล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</a:t>
            </a:r>
            <a:r>
              <a:rPr lang="th-TH" sz="16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บูรณา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2425868" y="1805721"/>
            <a:ext cx="4032448" cy="53420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ประสานงานหน่วยงาน บุคคล เข้าร่วมการประชุม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เครือข่ายเพิ่มผลิตภาพแรงงาน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2411760" y="2492327"/>
            <a:ext cx="4032448" cy="55731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เตรียมความพร้อมด้านเนื้อหาสาระ สถานที่ วัน เวลาการประชุม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2415180" y="3348963"/>
            <a:ext cx="403244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ขออนุมัติจัดประชุมเครือข่าย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และผู้เกี่ยวข้อง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ข้าวหลามตัด 1"/>
          <p:cNvSpPr/>
          <p:nvPr/>
        </p:nvSpPr>
        <p:spPr>
          <a:xfrm>
            <a:off x="2503224" y="3207295"/>
            <a:ext cx="3816424" cy="914697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2425868" y="4321127"/>
            <a:ext cx="4032448" cy="60072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ประชุมเครือข่ายฯ ตามแผนงานที่วางไว้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และเชิญชวนหน่วยงานที่เกี่ยวข้องร่วมกันทำงาน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สี่เหลี่ยมผืนผ้ามุมมน 11"/>
          <p:cNvSpPr/>
          <p:nvPr/>
        </p:nvSpPr>
        <p:spPr>
          <a:xfrm>
            <a:off x="2425868" y="5083127"/>
            <a:ext cx="4032448" cy="56433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สรุปข้อมูลเครือข่ายฯ อาทิ ชื่อหน่วยงาน บุคคล ที่ตั้ง สถานที่ติดต่อ ลักษณะความร่วมมือการทำงาน และผลสัมฤทธิ์ของความร่วมมือ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2425868" y="5887135"/>
            <a:ext cx="4032448" cy="56759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รายงานผลข้อมูลตามแบบฟอร์มที่กำหนด ผ่านระบบสารสนเทศ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ของหน่วยงาน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วงรี 2"/>
          <p:cNvSpPr/>
          <p:nvPr/>
        </p:nvSpPr>
        <p:spPr>
          <a:xfrm>
            <a:off x="2804896" y="990600"/>
            <a:ext cx="3168352" cy="6753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ลูกศรลง 16"/>
          <p:cNvSpPr/>
          <p:nvPr/>
        </p:nvSpPr>
        <p:spPr>
          <a:xfrm>
            <a:off x="4283968" y="1674699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ลูกศรลง 17"/>
          <p:cNvSpPr/>
          <p:nvPr/>
        </p:nvSpPr>
        <p:spPr>
          <a:xfrm>
            <a:off x="4281060" y="2339927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ลูกศรลง 18"/>
          <p:cNvSpPr/>
          <p:nvPr/>
        </p:nvSpPr>
        <p:spPr>
          <a:xfrm>
            <a:off x="4293696" y="3052458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ลูกศรลง 19"/>
          <p:cNvSpPr/>
          <p:nvPr/>
        </p:nvSpPr>
        <p:spPr>
          <a:xfrm>
            <a:off x="4293696" y="4149702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ลูกศรลง 20"/>
          <p:cNvSpPr/>
          <p:nvPr/>
        </p:nvSpPr>
        <p:spPr>
          <a:xfrm>
            <a:off x="4281060" y="4927687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ลูกศรลง 24"/>
          <p:cNvSpPr/>
          <p:nvPr/>
        </p:nvSpPr>
        <p:spPr>
          <a:xfrm>
            <a:off x="4293696" y="5692727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7" name="สี่เหลี่ยมผืนผ้ามุมมน 36"/>
          <p:cNvSpPr/>
          <p:nvPr/>
        </p:nvSpPr>
        <p:spPr>
          <a:xfrm>
            <a:off x="7086600" y="838200"/>
            <a:ext cx="1905000" cy="5791200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</a:t>
            </a:r>
            <a:r>
              <a:rPr lang="th-TH" sz="1800" b="1" u="sng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บูรณา</a:t>
            </a:r>
            <a:r>
              <a:rPr lang="th-TH" sz="18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</a:p>
          <a:p>
            <a:pPr>
              <a:buFontTx/>
              <a:buChar char="-"/>
            </a:pPr>
            <a:r>
              <a:rPr lang="th-TH" sz="18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สปก.</a:t>
            </a:r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</a:t>
            </a:r>
          </a:p>
          <a:p>
            <a:pPr>
              <a:buFontTx/>
              <a:buChar char="-"/>
            </a:pPr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 </a:t>
            </a:r>
            <a:r>
              <a:rPr lang="en-US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OTOP</a:t>
            </a:r>
          </a:p>
          <a:p>
            <a:pPr>
              <a:buFontTx/>
              <a:buChar char="-"/>
            </a:pPr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กลุ่มวิสาหกิจชุมชน</a:t>
            </a:r>
          </a:p>
          <a:p>
            <a:pPr>
              <a:buFontTx/>
              <a:buChar char="-"/>
            </a:pPr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สำนักงานจังหวัด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18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อปท.</a:t>
            </a:r>
            <a:endParaRPr lang="th-TH" sz="1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18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สนง.</a:t>
            </a:r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ส่งเสริการเกษตรฯ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-สำนักงานพัฒนาชุมชน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-สถาบันการศึกษา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-ธ.</a:t>
            </a:r>
            <a:r>
              <a:rPr lang="th-TH" sz="18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ก.ส.</a:t>
            </a:r>
            <a:endParaRPr lang="th-TH" sz="1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-ธ. ออมสิน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en-US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 BANK</a:t>
            </a:r>
            <a:endParaRPr lang="th-TH" sz="1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-หน่วยงานในสังกัดกระทรวงแรงงาน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-อาสาสมัครแรงงาน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-ผู้นำชุมชน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-ผู้นำกลุ่มอาชีพ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-หน่วยงานอื่น</a:t>
            </a:r>
            <a:endParaRPr lang="th-TH" sz="1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" name="สี่เหลี่ยมผืนผ้ามุมมน 40"/>
          <p:cNvSpPr/>
          <p:nvPr/>
        </p:nvSpPr>
        <p:spPr>
          <a:xfrm>
            <a:off x="4235328" y="3985414"/>
            <a:ext cx="1623088" cy="324036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เห็นชอบ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4" name="สี่เหลี่ยมผืนผ้ามุมมน 43"/>
          <p:cNvSpPr/>
          <p:nvPr/>
        </p:nvSpPr>
        <p:spPr>
          <a:xfrm>
            <a:off x="284616" y="1438672"/>
            <a:ext cx="1623088" cy="1152128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7" name="วงรี 46"/>
          <p:cNvSpPr/>
          <p:nvPr/>
        </p:nvSpPr>
        <p:spPr>
          <a:xfrm>
            <a:off x="152400" y="838200"/>
            <a:ext cx="568187" cy="5742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</a:rPr>
              <a:t>2  </a:t>
            </a:r>
            <a:endParaRPr lang="th-TH" sz="2400" b="1" dirty="0">
              <a:solidFill>
                <a:schemeClr val="tx1"/>
              </a:solidFill>
            </a:endParaRPr>
          </a:p>
        </p:txBody>
      </p:sp>
      <p:sp>
        <p:nvSpPr>
          <p:cNvPr id="48" name="สี่เหลี่ยมผืนผ้ามุมมน 43"/>
          <p:cNvSpPr/>
          <p:nvPr/>
        </p:nvSpPr>
        <p:spPr>
          <a:xfrm>
            <a:off x="514448" y="2438400"/>
            <a:ext cx="1619152" cy="107592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</a:t>
            </a:r>
            <a:r>
              <a:rPr lang="en-US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5,000 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0" name="สี่เหลี่ยมผืนผ้ามุมมน 43"/>
          <p:cNvSpPr/>
          <p:nvPr/>
        </p:nvSpPr>
        <p:spPr>
          <a:xfrm>
            <a:off x="514448" y="1371600"/>
            <a:ext cx="1619152" cy="1152128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ประชุมเครือข่าย</a:t>
            </a: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 77 จังหวัด</a:t>
            </a:r>
            <a:endParaRPr lang="th-TH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51" name="ตัวเชื่อมต่อตรง 50"/>
          <p:cNvCxnSpPr/>
          <p:nvPr/>
        </p:nvCxnSpPr>
        <p:spPr>
          <a:xfrm>
            <a:off x="6319648" y="3663839"/>
            <a:ext cx="70062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ตัวเชื่อมต่อตรง 51"/>
          <p:cNvCxnSpPr/>
          <p:nvPr/>
        </p:nvCxnSpPr>
        <p:spPr>
          <a:xfrm flipV="1">
            <a:off x="7020272" y="2053593"/>
            <a:ext cx="0" cy="160644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ตัวเชื่อมต่อตรง 52"/>
          <p:cNvCxnSpPr/>
          <p:nvPr/>
        </p:nvCxnSpPr>
        <p:spPr>
          <a:xfrm flipV="1">
            <a:off x="6458316" y="2057399"/>
            <a:ext cx="561956" cy="1"/>
          </a:xfrm>
          <a:prstGeom prst="line">
            <a:avLst/>
          </a:prstGeom>
          <a:ln w="1905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สี่เหลี่ยมผืนผ้ามุมมน 41"/>
          <p:cNvSpPr/>
          <p:nvPr/>
        </p:nvSpPr>
        <p:spPr>
          <a:xfrm>
            <a:off x="5752344" y="3295231"/>
            <a:ext cx="1483952" cy="324036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ปรับปรุงเพิ่มเติม</a:t>
            </a:r>
          </a:p>
        </p:txBody>
      </p:sp>
      <p:sp>
        <p:nvSpPr>
          <p:cNvPr id="57" name="สี่เหลี่ยมผืนผ้ามุมมน 43"/>
          <p:cNvSpPr/>
          <p:nvPr/>
        </p:nvSpPr>
        <p:spPr>
          <a:xfrm>
            <a:off x="304800" y="3657600"/>
            <a:ext cx="1981200" cy="2895600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ลักษณะความร่วมมือ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-เข้าร่วมโครงการฯ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-งานฝึกอบรมทักษะฝีมือ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-งานมาตรฐานฝีมือฯ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-งานรับรองฯ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-งาน พ.ร.บ. ส่งเสริมฯ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-งานออกหน่วยบริการ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-การให้ข้อมูลข่าวสาร</a:t>
            </a:r>
          </a:p>
          <a:p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-การเผยแพร่ข้อมูลฯ</a:t>
            </a:r>
          </a:p>
          <a:p>
            <a:pPr algn="ctr"/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ฯลฯ</a:t>
            </a:r>
            <a:endParaRPr lang="th-TH" sz="1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150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มุมมน 5"/>
          <p:cNvSpPr/>
          <p:nvPr/>
        </p:nvSpPr>
        <p:spPr>
          <a:xfrm>
            <a:off x="990600" y="533400"/>
            <a:ext cx="6336704" cy="10668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7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ผลลัพธ์เชิงปริมาณ</a:t>
            </a:r>
            <a:endParaRPr lang="th-TH" sz="7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มุมมน 5"/>
          <p:cNvSpPr/>
          <p:nvPr/>
        </p:nvSpPr>
        <p:spPr>
          <a:xfrm>
            <a:off x="1600200" y="1905000"/>
            <a:ext cx="7162800" cy="1219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จัดประชุมเครือข่ายเพิ่มผลิตภาพแรงงาน ใน 77 จังหวัด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5</a:t>
            </a:r>
            <a:r>
              <a:rPr lang="en-US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000 คน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สี่เหลี่ยมผืนผ้ามุมมน 5"/>
          <p:cNvSpPr/>
          <p:nvPr/>
        </p:nvSpPr>
        <p:spPr>
          <a:xfrm>
            <a:off x="1600200" y="4876800"/>
            <a:ext cx="7162800" cy="17526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ผลลัพธ์การประสานงานเครือข่าย อาทิ เปิดฝึกอบรม/ ทดสอบมาตรฐานฯ/ พ.ร.บ. ส่งเสริมฯ/รับรองฯ/ออกหน่วยเคลื่อนที่/ศูนย์ช่างฯ/ประชาสัมพันธ์ข่าวสาร/อื่นๆ 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ลูกศรขวา 11"/>
          <p:cNvSpPr/>
          <p:nvPr/>
        </p:nvSpPr>
        <p:spPr>
          <a:xfrm>
            <a:off x="914400" y="22098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ลูกศรขวา 13"/>
          <p:cNvSpPr/>
          <p:nvPr/>
        </p:nvSpPr>
        <p:spPr>
          <a:xfrm>
            <a:off x="914400" y="54102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มุมมน 5"/>
          <p:cNvSpPr/>
          <p:nvPr/>
        </p:nvSpPr>
        <p:spPr>
          <a:xfrm>
            <a:off x="990600" y="3581400"/>
            <a:ext cx="6336704" cy="10668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7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ผลลัพธ์เชิงคุณภาพ</a:t>
            </a:r>
            <a:endParaRPr lang="th-TH" sz="7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731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4068"/>
            <a:ext cx="9144000" cy="457200"/>
          </a:xfrm>
          <a:solidFill>
            <a:schemeClr val="bg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US" sz="2400" b="1" dirty="0">
                <a:latin typeface="Maiandra GD" pitchFamily="34" charset="0"/>
                <a:cs typeface="TH SarabunPSK" pitchFamily="34" charset="-34"/>
              </a:rPr>
              <a:t>Models : </a:t>
            </a:r>
            <a:r>
              <a:rPr lang="th-TH" sz="2400" b="1" dirty="0">
                <a:latin typeface="Maiandra GD" pitchFamily="34" charset="0"/>
                <a:cs typeface="TH SarabunPSK" pitchFamily="34" charset="-34"/>
              </a:rPr>
              <a:t>กิจกรรม </a:t>
            </a:r>
            <a:r>
              <a:rPr lang="th-TH" sz="2400" b="1" dirty="0" smtClean="0">
                <a:latin typeface="Maiandra GD" pitchFamily="34" charset="0"/>
                <a:cs typeface="TH SarabunPSK" pitchFamily="34" charset="-34"/>
              </a:rPr>
              <a:t>จ้าง</a:t>
            </a:r>
            <a:r>
              <a:rPr lang="th-TH" sz="2400" b="1" dirty="0">
                <a:latin typeface="Maiandra GD" pitchFamily="34" charset="0"/>
                <a:cs typeface="TH SarabunPSK" pitchFamily="34" charset="-34"/>
              </a:rPr>
              <a:t>ที่ปรึกษาเพื่อให้คำปรึกษาเชิงลึกแก่ </a:t>
            </a:r>
            <a:r>
              <a:rPr lang="en-US" sz="2400" b="1" dirty="0">
                <a:latin typeface="Maiandra GD" pitchFamily="34" charset="0"/>
                <a:cs typeface="TH SarabunPSK" pitchFamily="34" charset="-34"/>
              </a:rPr>
              <a:t>SMEs </a:t>
            </a:r>
            <a:r>
              <a:rPr lang="th-TH" sz="2400" b="1" dirty="0">
                <a:latin typeface="Maiandra GD" pitchFamily="34" charset="0"/>
                <a:cs typeface="TH SarabunPSK" pitchFamily="34" charset="-34"/>
              </a:rPr>
              <a:t>ที่มีลูกจ้าง 51 – 200 คน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4724400" y="638175"/>
            <a:ext cx="3962400" cy="609600"/>
          </a:xfrm>
          <a:prstGeom prst="round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ศึกษาวิเคราะห์ /วินิจฉัยค้นหาสาเหตุ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ปัญหาอุปสรรค/ข้อจำกัดการทำงาน</a:t>
            </a:r>
          </a:p>
        </p:txBody>
      </p:sp>
      <p:sp>
        <p:nvSpPr>
          <p:cNvPr id="10" name="สี่เหลี่ยมมุมมน 9"/>
          <p:cNvSpPr/>
          <p:nvPr/>
        </p:nvSpPr>
        <p:spPr>
          <a:xfrm>
            <a:off x="2362200" y="2209800"/>
            <a:ext cx="4419600" cy="4572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วิเคราะห์/วินิจฉัย เลือกใช้เครื่องมือที่เหมาะสม</a:t>
            </a:r>
          </a:p>
        </p:txBody>
      </p:sp>
      <p:sp>
        <p:nvSpPr>
          <p:cNvPr id="11" name="สี่เหลี่ยมมุมมน 10"/>
          <p:cNvSpPr/>
          <p:nvPr/>
        </p:nvSpPr>
        <p:spPr>
          <a:xfrm>
            <a:off x="381000" y="685800"/>
            <a:ext cx="3962400" cy="609600"/>
          </a:xfrm>
          <a:prstGeom prst="round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ศึกษาวิเคราะห์ข้อมูลผลิตภาพแรงงาน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ในปัจจุบัน</a:t>
            </a:r>
          </a:p>
        </p:txBody>
      </p:sp>
      <p:sp>
        <p:nvSpPr>
          <p:cNvPr id="12" name="วงรี 11"/>
          <p:cNvSpPr/>
          <p:nvPr/>
        </p:nvSpPr>
        <p:spPr>
          <a:xfrm>
            <a:off x="609600" y="533400"/>
            <a:ext cx="3429000" cy="762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วงรี 12"/>
          <p:cNvSpPr/>
          <p:nvPr/>
        </p:nvSpPr>
        <p:spPr>
          <a:xfrm>
            <a:off x="4953000" y="533400"/>
            <a:ext cx="3429000" cy="762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สี่เหลี่ยมมุมมน 13"/>
          <p:cNvSpPr/>
          <p:nvPr/>
        </p:nvSpPr>
        <p:spPr>
          <a:xfrm>
            <a:off x="2362200" y="2895600"/>
            <a:ext cx="4419600" cy="4572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กำหนดมาตรการแก้ไข/วิเคราะห์จัดทำหลักสูตรฝึกอบรม</a:t>
            </a:r>
          </a:p>
        </p:txBody>
      </p:sp>
      <p:sp>
        <p:nvSpPr>
          <p:cNvPr id="17" name="สี่เหลี่ยมมุมมน 16"/>
          <p:cNvSpPr/>
          <p:nvPr/>
        </p:nvSpPr>
        <p:spPr>
          <a:xfrm>
            <a:off x="2362200" y="3581400"/>
            <a:ext cx="4419600" cy="4572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ทดลองใช้เครื่องมือในการปฏิบัติงานจริง</a:t>
            </a:r>
          </a:p>
        </p:txBody>
      </p:sp>
      <p:sp>
        <p:nvSpPr>
          <p:cNvPr id="18" name="สี่เหลี่ยมมุมมน 17"/>
          <p:cNvSpPr/>
          <p:nvPr/>
        </p:nvSpPr>
        <p:spPr>
          <a:xfrm>
            <a:off x="2362200" y="4267200"/>
            <a:ext cx="4419600" cy="4572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เก็บรวบรวมข้อมูลด้านสถิติภายหลังใช้เครื่องมือ</a:t>
            </a:r>
          </a:p>
        </p:txBody>
      </p:sp>
      <p:sp>
        <p:nvSpPr>
          <p:cNvPr id="23" name="สี่เหลี่ยมมุมมน 22"/>
          <p:cNvSpPr/>
          <p:nvPr/>
        </p:nvSpPr>
        <p:spPr>
          <a:xfrm>
            <a:off x="2362200" y="4940985"/>
            <a:ext cx="4419600" cy="4572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เปรียบเทียบข้อมูลด้านสถิติ ก่อน-หลัง</a:t>
            </a:r>
          </a:p>
        </p:txBody>
      </p:sp>
      <p:sp>
        <p:nvSpPr>
          <p:cNvPr id="24" name="สี่เหลี่ยมมุมมน 23"/>
          <p:cNvSpPr/>
          <p:nvPr/>
        </p:nvSpPr>
        <p:spPr>
          <a:xfrm>
            <a:off x="2362200" y="1524000"/>
            <a:ext cx="4419600" cy="4572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เก็บรวบรวมข้อมูลด้านสถิติเมื่อเริ่มโครงการ</a:t>
            </a:r>
          </a:p>
        </p:txBody>
      </p:sp>
      <p:sp>
        <p:nvSpPr>
          <p:cNvPr id="25" name="สี่เหลี่ยมมุมมน 24"/>
          <p:cNvSpPr/>
          <p:nvPr/>
        </p:nvSpPr>
        <p:spPr>
          <a:xfrm>
            <a:off x="2362200" y="6324600"/>
            <a:ext cx="4419600" cy="4572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</a:t>
            </a:r>
            <a:r>
              <a:rPr lang="en-US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Model /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สรุปผลการดำเนินโครงการ</a:t>
            </a:r>
          </a:p>
        </p:txBody>
      </p:sp>
      <p:sp>
        <p:nvSpPr>
          <p:cNvPr id="26" name="ลูกศรขวา 25"/>
          <p:cNvSpPr/>
          <p:nvPr/>
        </p:nvSpPr>
        <p:spPr>
          <a:xfrm rot="2406053">
            <a:off x="2895296" y="1290496"/>
            <a:ext cx="304800" cy="22860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ลูกศรขวา 26"/>
          <p:cNvSpPr/>
          <p:nvPr/>
        </p:nvSpPr>
        <p:spPr>
          <a:xfrm rot="8545197">
            <a:off x="5943585" y="1307478"/>
            <a:ext cx="304800" cy="22860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ลูกศรขวา 27"/>
          <p:cNvSpPr/>
          <p:nvPr/>
        </p:nvSpPr>
        <p:spPr>
          <a:xfrm rot="5400000">
            <a:off x="4457699" y="1981200"/>
            <a:ext cx="228600" cy="22860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ลูกศรขวา 29"/>
          <p:cNvSpPr/>
          <p:nvPr/>
        </p:nvSpPr>
        <p:spPr>
          <a:xfrm rot="5400000">
            <a:off x="4457699" y="2667000"/>
            <a:ext cx="228600" cy="22860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ลูกศรขวา 30"/>
          <p:cNvSpPr/>
          <p:nvPr/>
        </p:nvSpPr>
        <p:spPr>
          <a:xfrm>
            <a:off x="6818987" y="2988452"/>
            <a:ext cx="209057" cy="221633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ลูกศรขวา 31"/>
          <p:cNvSpPr/>
          <p:nvPr/>
        </p:nvSpPr>
        <p:spPr>
          <a:xfrm rot="5400000">
            <a:off x="4457699" y="4038600"/>
            <a:ext cx="228600" cy="22860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ลูกศรขวา 32"/>
          <p:cNvSpPr/>
          <p:nvPr/>
        </p:nvSpPr>
        <p:spPr>
          <a:xfrm rot="5400000">
            <a:off x="4457699" y="4724400"/>
            <a:ext cx="228600" cy="22860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ลูกศรขวา 33"/>
          <p:cNvSpPr/>
          <p:nvPr/>
        </p:nvSpPr>
        <p:spPr>
          <a:xfrm rot="5400000">
            <a:off x="4419600" y="5410200"/>
            <a:ext cx="228600" cy="22860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5" name="สี่เหลี่ยมมุมมน 34"/>
          <p:cNvSpPr/>
          <p:nvPr/>
        </p:nvSpPr>
        <p:spPr>
          <a:xfrm>
            <a:off x="7010401" y="6172200"/>
            <a:ext cx="1905000" cy="6096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ประเมินผลโครงการ</a:t>
            </a:r>
          </a:p>
        </p:txBody>
      </p:sp>
      <p:sp>
        <p:nvSpPr>
          <p:cNvPr id="36" name="ลูกศรขวา 35"/>
          <p:cNvSpPr/>
          <p:nvPr/>
        </p:nvSpPr>
        <p:spPr>
          <a:xfrm rot="10800000">
            <a:off x="6781801" y="6400800"/>
            <a:ext cx="228600" cy="19050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7" name="สี่เหลี่ยมมุมมน 36"/>
          <p:cNvSpPr/>
          <p:nvPr/>
        </p:nvSpPr>
        <p:spPr>
          <a:xfrm>
            <a:off x="179512" y="5257800"/>
            <a:ext cx="1905000" cy="12192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 ทบทวนคู่มือ/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วิธีการปฏิบัติงาน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รายงานฉบับสมบูรณ์</a:t>
            </a:r>
          </a:p>
        </p:txBody>
      </p:sp>
      <p:sp>
        <p:nvSpPr>
          <p:cNvPr id="38" name="ลูกศรขวา 37"/>
          <p:cNvSpPr/>
          <p:nvPr/>
        </p:nvSpPr>
        <p:spPr>
          <a:xfrm rot="10800000">
            <a:off x="6794310" y="3730703"/>
            <a:ext cx="228600" cy="19050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สี่เหลี่ยมมุมมน 39"/>
          <p:cNvSpPr/>
          <p:nvPr/>
        </p:nvSpPr>
        <p:spPr>
          <a:xfrm>
            <a:off x="2359630" y="5638800"/>
            <a:ext cx="4419600" cy="4572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ประมวลผลตามตัวชี้วัดโครงการ</a:t>
            </a:r>
          </a:p>
        </p:txBody>
      </p:sp>
      <p:sp>
        <p:nvSpPr>
          <p:cNvPr id="41" name="ลูกศรขวา 40"/>
          <p:cNvSpPr/>
          <p:nvPr/>
        </p:nvSpPr>
        <p:spPr>
          <a:xfrm rot="5400000">
            <a:off x="4415408" y="6096000"/>
            <a:ext cx="228600" cy="22860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1" name="สี่เหลี่ยมมุมมน 50"/>
          <p:cNvSpPr/>
          <p:nvPr/>
        </p:nvSpPr>
        <p:spPr>
          <a:xfrm>
            <a:off x="7010400" y="2590800"/>
            <a:ext cx="2077061" cy="72772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190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ส่งมอบหลักสูตรฝึกอบรมให้ </a:t>
            </a:r>
            <a:r>
              <a:rPr lang="th-TH" sz="20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สพร.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20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สนพ.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พิจารณา</a:t>
            </a:r>
            <a:endParaRPr lang="th-TH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สี่เหลี่ยมมุมมน 38"/>
          <p:cNvSpPr/>
          <p:nvPr/>
        </p:nvSpPr>
        <p:spPr>
          <a:xfrm>
            <a:off x="3810000" y="533400"/>
            <a:ext cx="1371600" cy="914400"/>
          </a:xfrm>
          <a:prstGeom prst="roundRect">
            <a:avLst/>
          </a:prstGeom>
          <a:solidFill>
            <a:schemeClr val="bg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bg1"/>
                </a:solidFill>
              </a:rPr>
              <a:t>กรมร่วมกับทีมที่ปรึกษา</a:t>
            </a:r>
          </a:p>
        </p:txBody>
      </p:sp>
      <p:sp>
        <p:nvSpPr>
          <p:cNvPr id="42" name="วงรี 41"/>
          <p:cNvSpPr/>
          <p:nvPr/>
        </p:nvSpPr>
        <p:spPr>
          <a:xfrm>
            <a:off x="41412" y="476672"/>
            <a:ext cx="568187" cy="5742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3.1</a:t>
            </a:r>
            <a:endParaRPr lang="th-TH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ลูกศรขวา 52"/>
          <p:cNvSpPr/>
          <p:nvPr/>
        </p:nvSpPr>
        <p:spPr>
          <a:xfrm rot="10800000">
            <a:off x="2111152" y="5801342"/>
            <a:ext cx="228600" cy="190500"/>
          </a:xfrm>
          <a:prstGeom prst="rightArrow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ลูกศรขวา 53"/>
          <p:cNvSpPr/>
          <p:nvPr/>
        </p:nvSpPr>
        <p:spPr>
          <a:xfrm rot="5400000">
            <a:off x="7944068" y="3344416"/>
            <a:ext cx="228600" cy="22860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5" name="สี่เหลี่ยมมุมมน 50"/>
          <p:cNvSpPr/>
          <p:nvPr/>
        </p:nvSpPr>
        <p:spPr>
          <a:xfrm>
            <a:off x="7066939" y="3606552"/>
            <a:ext cx="1905000" cy="432048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190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สพร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./</a:t>
            </a:r>
            <a:r>
              <a:rPr lang="th-TH" sz="20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สนพ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.จัดฝึกอบรม</a:t>
            </a:r>
          </a:p>
        </p:txBody>
      </p:sp>
      <p:sp>
        <p:nvSpPr>
          <p:cNvPr id="52" name="สี่เหลี่ยมมุมมน 50"/>
          <p:cNvSpPr/>
          <p:nvPr/>
        </p:nvSpPr>
        <p:spPr>
          <a:xfrm>
            <a:off x="76200" y="3276600"/>
            <a:ext cx="2030288" cy="917848"/>
          </a:xfrm>
          <a:prstGeom prst="roundRect">
            <a:avLst/>
          </a:prstGeom>
          <a:noFill/>
          <a:ln w="190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SMEs </a:t>
            </a:r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(51–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200 คน)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6" name="สี่เหลี่ยมมุมมน 50"/>
          <p:cNvSpPr/>
          <p:nvPr/>
        </p:nvSpPr>
        <p:spPr>
          <a:xfrm>
            <a:off x="179512" y="1485900"/>
            <a:ext cx="1905000" cy="1943100"/>
          </a:xfrm>
          <a:prstGeom prst="roundRect">
            <a:avLst/>
          </a:prstGeom>
          <a:noFill/>
          <a:ln w="190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u="sng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</a:t>
            </a:r>
            <a:endParaRPr lang="th-TH" sz="2000" b="1" u="sng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-เพิ่ม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ผลิตภาพ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แรงงานไม่น้อยกว่าร้อยละ 7 </a:t>
            </a:r>
            <a:endParaRPr lang="en-US" sz="20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ลด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สูญเสียในวงจร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 </a:t>
            </a:r>
          </a:p>
          <a:p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น้อยกว่าร้อยละ 7</a:t>
            </a:r>
          </a:p>
        </p:txBody>
      </p:sp>
      <p:sp>
        <p:nvSpPr>
          <p:cNvPr id="43" name="สี่เหลี่ยมผืนผ้ามุมมน 43"/>
          <p:cNvSpPr/>
          <p:nvPr/>
        </p:nvSpPr>
        <p:spPr>
          <a:xfrm>
            <a:off x="152400" y="4114800"/>
            <a:ext cx="1981200" cy="6858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</a:t>
            </a:r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105 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แห่ง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661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35496" y="34896"/>
            <a:ext cx="9073008" cy="64807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แนวทางดำเนินงานกิจกรรม “ให้คำปรึกษาเชิงลึก </a:t>
            </a:r>
            <a:r>
              <a:rPr lang="en-US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 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en-US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OTOP/ 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กลุ่มวิสาหกิจชุมชน (ลูกจ้าง/สมาชิก ต่ำกว่า 50 คน)”</a:t>
            </a:r>
            <a:endParaRPr lang="th-TH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2372848" y="1268705"/>
            <a:ext cx="416760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ศึกษาข้อมูลของสถานประกอบกิจการ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(ก่อนสัมภาษณ์)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2425868" y="2056594"/>
            <a:ext cx="4032448" cy="53420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สัมภาษณ์ผู้ประกอบกิจการ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ตามแนวคำถาม)</a:t>
            </a: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2411760" y="2743200"/>
            <a:ext cx="4032448" cy="55731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วิเคราะห์ประมวลผล/จัดลำดับความเร่งด่วนของสภาพปัญหา/ 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ข้อข้อมูล</a:t>
            </a: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2415180" y="3505200"/>
            <a:ext cx="403244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ยกร่างแผนกลยุทธ์/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ร่างแผนพัฒนาบุคลากร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/แผนปรับปรุงใน </a:t>
            </a:r>
            <a:r>
              <a:rPr lang="th-TH" sz="16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สปก.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ข้าวหลามตัด 1"/>
          <p:cNvSpPr/>
          <p:nvPr/>
        </p:nvSpPr>
        <p:spPr>
          <a:xfrm>
            <a:off x="2503224" y="3458168"/>
            <a:ext cx="3816424" cy="914697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2425868" y="4572000"/>
            <a:ext cx="4032448" cy="60072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จัดทำรายละเอียดแผนกล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ยุทธ์/ แผนพัฒนาบุคลากร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(กำหนด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 / </a:t>
            </a:r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งป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ม. / 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ระยะเวลา/อื่นๆ) ขออนุมัติจัดฝึกอบรม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สี่เหลี่ยมผืนผ้ามุมมน 11"/>
          <p:cNvSpPr/>
          <p:nvPr/>
        </p:nvSpPr>
        <p:spPr>
          <a:xfrm>
            <a:off x="2425868" y="5334000"/>
            <a:ext cx="4032448" cy="56433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ดำเนินการจัดฝึกอบรม / ปรับปรุงกระบวนการตามแผน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2425868" y="6138008"/>
            <a:ext cx="4032448" cy="56759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ประยุกต์ใช้ความรู้ปรับปรุง/พัฒนาการทำงาน (3 เดือน)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สี่เหลี่ยมผืนผ้ามุมมน 13"/>
          <p:cNvSpPr/>
          <p:nvPr/>
        </p:nvSpPr>
        <p:spPr>
          <a:xfrm>
            <a:off x="6732240" y="6108824"/>
            <a:ext cx="2196752" cy="59677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เปรียบเทียบ ก่อน -หลัง</a:t>
            </a:r>
          </a:p>
        </p:txBody>
      </p:sp>
      <p:sp>
        <p:nvSpPr>
          <p:cNvPr id="3" name="วงรี 2"/>
          <p:cNvSpPr/>
          <p:nvPr/>
        </p:nvSpPr>
        <p:spPr>
          <a:xfrm>
            <a:off x="2804896" y="1241473"/>
            <a:ext cx="3168352" cy="6753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สี่เหลี่ยมผืนผ้ามุมมน 14"/>
          <p:cNvSpPr/>
          <p:nvPr/>
        </p:nvSpPr>
        <p:spPr>
          <a:xfrm>
            <a:off x="6732240" y="5316318"/>
            <a:ext cx="2196752" cy="55108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สรุปรายงานผลฉบับสมบูรณ์ </a:t>
            </a:r>
          </a:p>
        </p:txBody>
      </p:sp>
      <p:sp>
        <p:nvSpPr>
          <p:cNvPr id="17" name="ลูกศรลง 16"/>
          <p:cNvSpPr/>
          <p:nvPr/>
        </p:nvSpPr>
        <p:spPr>
          <a:xfrm>
            <a:off x="4283968" y="1925572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ลูกศรลง 17"/>
          <p:cNvSpPr/>
          <p:nvPr/>
        </p:nvSpPr>
        <p:spPr>
          <a:xfrm>
            <a:off x="4281060" y="2590800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ลูกศรลง 18"/>
          <p:cNvSpPr/>
          <p:nvPr/>
        </p:nvSpPr>
        <p:spPr>
          <a:xfrm>
            <a:off x="4293696" y="3303331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ลูกศรลง 19"/>
          <p:cNvSpPr/>
          <p:nvPr/>
        </p:nvSpPr>
        <p:spPr>
          <a:xfrm>
            <a:off x="4293696" y="4400575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ลูกศรลง 20"/>
          <p:cNvSpPr/>
          <p:nvPr/>
        </p:nvSpPr>
        <p:spPr>
          <a:xfrm>
            <a:off x="4281060" y="5178560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ลูกศรลง 24"/>
          <p:cNvSpPr/>
          <p:nvPr/>
        </p:nvSpPr>
        <p:spPr>
          <a:xfrm>
            <a:off x="4293696" y="5943600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27" name="ตัวเชื่อมต่อตรง 26"/>
          <p:cNvCxnSpPr>
            <a:stCxn id="2" idx="3"/>
          </p:cNvCxnSpPr>
          <p:nvPr/>
        </p:nvCxnSpPr>
        <p:spPr>
          <a:xfrm>
            <a:off x="6319648" y="3915517"/>
            <a:ext cx="70062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ตัวเชื่อมต่อตรง 27"/>
          <p:cNvCxnSpPr/>
          <p:nvPr/>
        </p:nvCxnSpPr>
        <p:spPr>
          <a:xfrm flipV="1">
            <a:off x="7020272" y="2184388"/>
            <a:ext cx="0" cy="1731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/>
          <p:cNvCxnSpPr/>
          <p:nvPr/>
        </p:nvCxnSpPr>
        <p:spPr>
          <a:xfrm flipV="1">
            <a:off x="6458316" y="2192755"/>
            <a:ext cx="561956" cy="1"/>
          </a:xfrm>
          <a:prstGeom prst="line">
            <a:avLst/>
          </a:prstGeom>
          <a:ln w="1905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ลูกศรลง 33"/>
          <p:cNvSpPr/>
          <p:nvPr/>
        </p:nvSpPr>
        <p:spPr>
          <a:xfrm rot="10800000">
            <a:off x="7711752" y="5951983"/>
            <a:ext cx="237728" cy="144016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5" name="ลูกศรลง 34"/>
          <p:cNvSpPr/>
          <p:nvPr/>
        </p:nvSpPr>
        <p:spPr>
          <a:xfrm rot="16200000">
            <a:off x="6481586" y="6389474"/>
            <a:ext cx="262880" cy="145140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6" name="วงเล็บปีกกาซ้าย 35"/>
          <p:cNvSpPr/>
          <p:nvPr/>
        </p:nvSpPr>
        <p:spPr>
          <a:xfrm>
            <a:off x="2051720" y="1351432"/>
            <a:ext cx="288032" cy="4253336"/>
          </a:xfrm>
          <a:prstGeom prst="leftBrace">
            <a:avLst>
              <a:gd name="adj1" fmla="val 8333"/>
              <a:gd name="adj2" fmla="val 49542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7" name="สี่เหลี่ยมผืนผ้ามุมมน 36"/>
          <p:cNvSpPr/>
          <p:nvPr/>
        </p:nvSpPr>
        <p:spPr>
          <a:xfrm>
            <a:off x="284616" y="2868464"/>
            <a:ext cx="1620384" cy="1322536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ให้คำปรึกษาเชิงลึก</a:t>
            </a:r>
            <a:endParaRPr lang="en-US" sz="1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en-US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SME/OTOP/</a:t>
            </a:r>
            <a:endParaRPr lang="th-TH" sz="1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วิสาหกิจชุมชน</a:t>
            </a:r>
            <a:endParaRPr lang="th-TH" sz="1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" name="สี่เหลี่ยมผืนผ้ามุมมน 40"/>
          <p:cNvSpPr/>
          <p:nvPr/>
        </p:nvSpPr>
        <p:spPr>
          <a:xfrm>
            <a:off x="4235328" y="4236287"/>
            <a:ext cx="1623088" cy="324036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สปก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เห็นชอบ</a:t>
            </a:r>
          </a:p>
        </p:txBody>
      </p:sp>
      <p:sp>
        <p:nvSpPr>
          <p:cNvPr id="42" name="สี่เหลี่ยมผืนผ้ามุมมน 41"/>
          <p:cNvSpPr/>
          <p:nvPr/>
        </p:nvSpPr>
        <p:spPr>
          <a:xfrm>
            <a:off x="5752344" y="3546909"/>
            <a:ext cx="1483952" cy="324036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ปรับปรุงเพิ่มเติม</a:t>
            </a:r>
          </a:p>
        </p:txBody>
      </p:sp>
      <p:sp>
        <p:nvSpPr>
          <p:cNvPr id="44" name="สี่เหลี่ยมผืนผ้ามุมมน 43"/>
          <p:cNvSpPr/>
          <p:nvPr/>
        </p:nvSpPr>
        <p:spPr>
          <a:xfrm>
            <a:off x="284616" y="1438672"/>
            <a:ext cx="1623088" cy="1152128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</a:t>
            </a:r>
            <a:r>
              <a:rPr lang="th-TH" sz="1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</a:t>
            </a:r>
          </a:p>
          <a:p>
            <a:pPr algn="ctr"/>
            <a:r>
              <a:rPr lang="th-TH" sz="1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ประมาณ 7</a:t>
            </a:r>
            <a:r>
              <a:rPr lang="th-TH" sz="1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  <a:endParaRPr lang="th-TH" sz="1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สี่เหลี่ยมผืนผ้ามุมมน 32"/>
          <p:cNvSpPr/>
          <p:nvPr/>
        </p:nvSpPr>
        <p:spPr>
          <a:xfrm>
            <a:off x="3563888" y="722284"/>
            <a:ext cx="1673896" cy="358190"/>
          </a:xfrm>
          <a:prstGeom prst="round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SMEs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(สสว.)</a:t>
            </a:r>
          </a:p>
        </p:txBody>
      </p:sp>
      <p:sp>
        <p:nvSpPr>
          <p:cNvPr id="39" name="สี่เหลี่ยมผืนผ้ามุมมน 38"/>
          <p:cNvSpPr/>
          <p:nvPr/>
        </p:nvSpPr>
        <p:spPr>
          <a:xfrm>
            <a:off x="1691680" y="833697"/>
            <a:ext cx="1673896" cy="358190"/>
          </a:xfrm>
          <a:prstGeom prst="round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กลุ่มวิสาหกิจชุมชน (</a:t>
            </a:r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กษ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40" name="สี่เหลี่ยมผืนผ้ามุมมน 39"/>
          <p:cNvSpPr/>
          <p:nvPr/>
        </p:nvSpPr>
        <p:spPr>
          <a:xfrm>
            <a:off x="5490392" y="848367"/>
            <a:ext cx="1673896" cy="358190"/>
          </a:xfrm>
          <a:prstGeom prst="round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OTOP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พช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43" name="ลูกศรลง 42"/>
          <p:cNvSpPr/>
          <p:nvPr/>
        </p:nvSpPr>
        <p:spPr>
          <a:xfrm rot="18872583">
            <a:off x="2947061" y="1232411"/>
            <a:ext cx="192624" cy="13132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ลูกศรลง 44"/>
          <p:cNvSpPr/>
          <p:nvPr/>
        </p:nvSpPr>
        <p:spPr>
          <a:xfrm>
            <a:off x="4292824" y="1080032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ลูกศรลง 45"/>
          <p:cNvSpPr/>
          <p:nvPr/>
        </p:nvSpPr>
        <p:spPr>
          <a:xfrm rot="2687882">
            <a:off x="5658989" y="1244900"/>
            <a:ext cx="238279" cy="140916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วงรี 46"/>
          <p:cNvSpPr/>
          <p:nvPr/>
        </p:nvSpPr>
        <p:spPr>
          <a:xfrm>
            <a:off x="152400" y="838200"/>
            <a:ext cx="568187" cy="5742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</a:rPr>
              <a:t>3.2  </a:t>
            </a:r>
            <a:endParaRPr lang="th-TH" sz="1800" b="1" dirty="0">
              <a:solidFill>
                <a:schemeClr val="tx1"/>
              </a:solidFill>
            </a:endParaRPr>
          </a:p>
        </p:txBody>
      </p:sp>
      <p:sp>
        <p:nvSpPr>
          <p:cNvPr id="48" name="สี่เหลี่ยมผืนผ้ามุมมน 43"/>
          <p:cNvSpPr/>
          <p:nvPr/>
        </p:nvSpPr>
        <p:spPr>
          <a:xfrm>
            <a:off x="6705600" y="1371600"/>
            <a:ext cx="2209800" cy="6858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</a:t>
            </a:r>
            <a:r>
              <a:rPr lang="en-US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80 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แห่ง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0" name="สี่เหลี่ยมมุมมน 50"/>
          <p:cNvSpPr/>
          <p:nvPr/>
        </p:nvSpPr>
        <p:spPr>
          <a:xfrm>
            <a:off x="152400" y="4572000"/>
            <a:ext cx="1905000" cy="2057400"/>
          </a:xfrm>
          <a:prstGeom prst="round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</a:p>
          <a:p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-เพิ่ม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ผลิตภาพ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แรงงานไม่น้อยกว่าร้อยละ 7</a:t>
            </a:r>
          </a:p>
          <a:p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-ลด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สูญเสีย</a:t>
            </a:r>
            <a:endParaRPr lang="th-TH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ในวงจรการผลิต</a:t>
            </a:r>
          </a:p>
          <a:p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ไม่น้อยกว่าร้อยละ 7</a:t>
            </a:r>
          </a:p>
        </p:txBody>
      </p:sp>
    </p:spTree>
    <p:extLst>
      <p:ext uri="{BB962C8B-B14F-4D97-AF65-F5344CB8AC3E}">
        <p14:creationId xmlns="" xmlns:p14="http://schemas.microsoft.com/office/powerpoint/2010/main" val="100150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35496" y="126925"/>
            <a:ext cx="9073008" cy="64807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แนวทางดำเนินกิจกรรม “พัฒนา</a:t>
            </a:r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ศักยภาพแรงงานเพื่อเพิ่มผลิตภาพ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แรงงาน”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5152492" y="1790328"/>
            <a:ext cx="416760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บุคลากรกรมฯ วิเคราะห์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จัดทำร่างหลักสูตรฝึกอบรม</a:t>
            </a: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2425868" y="2575400"/>
            <a:ext cx="403244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หน่วยงานในพื้นที่รวบรวม ทบทวนข้อมูล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จัดทำเป็นหลักสูตรฝึกอบรม</a:t>
            </a: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2445324" y="4385125"/>
            <a:ext cx="403244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ขออนุมัติจัดฝึกอบรม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เชิงปฏิบัติการ</a:t>
            </a:r>
          </a:p>
        </p:txBody>
      </p:sp>
      <p:sp>
        <p:nvSpPr>
          <p:cNvPr id="2" name="ข้าวหลามตัด 1"/>
          <p:cNvSpPr/>
          <p:nvPr/>
        </p:nvSpPr>
        <p:spPr>
          <a:xfrm>
            <a:off x="2503224" y="4182741"/>
            <a:ext cx="3816424" cy="914697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2425868" y="5249221"/>
            <a:ext cx="403244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ดำเนินการจัดฝึกอบรมตามแผนที่วางไว้</a:t>
            </a: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2425868" y="6041309"/>
            <a:ext cx="4032448" cy="64807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ประเมินผลเปรียบเทียบ ก่อน –หลัง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(ประมาณ 3 เดือน)</a:t>
            </a:r>
          </a:p>
        </p:txBody>
      </p:sp>
      <p:sp>
        <p:nvSpPr>
          <p:cNvPr id="3" name="วงรี 2"/>
          <p:cNvSpPr/>
          <p:nvPr/>
        </p:nvSpPr>
        <p:spPr>
          <a:xfrm>
            <a:off x="5584540" y="1765011"/>
            <a:ext cx="3168352" cy="6753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ลูกศรลง 16"/>
          <p:cNvSpPr/>
          <p:nvPr/>
        </p:nvSpPr>
        <p:spPr>
          <a:xfrm rot="2425098">
            <a:off x="5629007" y="2338286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ลูกศรลง 18"/>
          <p:cNvSpPr/>
          <p:nvPr/>
        </p:nvSpPr>
        <p:spPr>
          <a:xfrm>
            <a:off x="4293696" y="4027904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ลูกศรลง 19"/>
          <p:cNvSpPr/>
          <p:nvPr/>
        </p:nvSpPr>
        <p:spPr>
          <a:xfrm>
            <a:off x="4293696" y="5097438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ลูกศรลง 24"/>
          <p:cNvSpPr/>
          <p:nvPr/>
        </p:nvSpPr>
        <p:spPr>
          <a:xfrm>
            <a:off x="4293696" y="5897293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27" name="ตัวเชื่อมต่อตรง 26"/>
          <p:cNvCxnSpPr>
            <a:stCxn id="2" idx="3"/>
          </p:cNvCxnSpPr>
          <p:nvPr/>
        </p:nvCxnSpPr>
        <p:spPr>
          <a:xfrm>
            <a:off x="6319648" y="4640090"/>
            <a:ext cx="70062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ตัวเชื่อมต่อตรง 27"/>
          <p:cNvCxnSpPr/>
          <p:nvPr/>
        </p:nvCxnSpPr>
        <p:spPr>
          <a:xfrm flipV="1">
            <a:off x="7020272" y="2908961"/>
            <a:ext cx="0" cy="1731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/>
          <p:cNvCxnSpPr/>
          <p:nvPr/>
        </p:nvCxnSpPr>
        <p:spPr>
          <a:xfrm flipV="1">
            <a:off x="6458316" y="2917328"/>
            <a:ext cx="561956" cy="1"/>
          </a:xfrm>
          <a:prstGeom prst="line">
            <a:avLst/>
          </a:prstGeom>
          <a:ln w="1905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สี่เหลี่ยมผืนผ้ามุมมน 40"/>
          <p:cNvSpPr/>
          <p:nvPr/>
        </p:nvSpPr>
        <p:spPr>
          <a:xfrm>
            <a:off x="4235328" y="4960860"/>
            <a:ext cx="1623088" cy="324036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อนุมัติ</a:t>
            </a:r>
          </a:p>
        </p:txBody>
      </p:sp>
      <p:sp>
        <p:nvSpPr>
          <p:cNvPr id="42" name="สี่เหลี่ยมผืนผ้ามุมมน 41"/>
          <p:cNvSpPr/>
          <p:nvPr/>
        </p:nvSpPr>
        <p:spPr>
          <a:xfrm>
            <a:off x="5752344" y="4271482"/>
            <a:ext cx="1483952" cy="324036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ปรับปรุงเพิ่มเติม</a:t>
            </a:r>
          </a:p>
        </p:txBody>
      </p:sp>
      <p:sp>
        <p:nvSpPr>
          <p:cNvPr id="44" name="สี่เหลี่ยมผืนผ้ามุมมน 43"/>
          <p:cNvSpPr/>
          <p:nvPr/>
        </p:nvSpPr>
        <p:spPr>
          <a:xfrm>
            <a:off x="325476" y="2847363"/>
            <a:ext cx="1880549" cy="1758565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จัดฝึกอบรม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เชิงปฏิบัติการที่เกี่ยวกับ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การเพิ่มผลิตภาพแรงงาน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ระยะเวลาฝึกอบรม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ชม.</a:t>
            </a:r>
          </a:p>
        </p:txBody>
      </p:sp>
      <p:sp>
        <p:nvSpPr>
          <p:cNvPr id="31" name="สี่เหลี่ยมผืนผ้ามุมมน 43"/>
          <p:cNvSpPr/>
          <p:nvPr/>
        </p:nvSpPr>
        <p:spPr>
          <a:xfrm>
            <a:off x="228600" y="5257800"/>
            <a:ext cx="2000152" cy="10668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</a:t>
            </a:r>
            <a:endParaRPr lang="en-US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en-US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10,000 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สี่เหลี่ยมผืนผ้ามุมมน 5"/>
          <p:cNvSpPr/>
          <p:nvPr/>
        </p:nvSpPr>
        <p:spPr>
          <a:xfrm>
            <a:off x="1243" y="1792837"/>
            <a:ext cx="416760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ที่ปรึกษาวิเคราะห์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จัดทำร่างหลักสูตรฝึกอบรม</a:t>
            </a:r>
          </a:p>
        </p:txBody>
      </p:sp>
      <p:sp>
        <p:nvSpPr>
          <p:cNvPr id="33" name="วงรี 2"/>
          <p:cNvSpPr/>
          <p:nvPr/>
        </p:nvSpPr>
        <p:spPr>
          <a:xfrm>
            <a:off x="433291" y="1765605"/>
            <a:ext cx="3168352" cy="6753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สี่เหลี่ยมผืนผ้ามุมมน 6"/>
          <p:cNvSpPr/>
          <p:nvPr/>
        </p:nvSpPr>
        <p:spPr>
          <a:xfrm>
            <a:off x="228600" y="928256"/>
            <a:ext cx="373468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กรมฯ ร่วมกับทีมที่ปรึกษา (</a:t>
            </a:r>
            <a:r>
              <a:rPr lang="en-US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105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แห่ง)</a:t>
            </a:r>
          </a:p>
          <a:p>
            <a:pPr algn="ctr"/>
            <a:r>
              <a:rPr lang="th-TH" sz="1600" b="1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สปก.</a:t>
            </a:r>
            <a:r>
              <a:rPr lang="en-US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SME (51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– 200 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คน)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0" name="สี่เหลี่ยมผืนผ้ามุมมน 6"/>
          <p:cNvSpPr/>
          <p:nvPr/>
        </p:nvSpPr>
        <p:spPr>
          <a:xfrm>
            <a:off x="4932040" y="927974"/>
            <a:ext cx="4104456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กรมฯ ดำเนินการผ่านศูนย์บริการให้คำปรึกษาฯ (</a:t>
            </a:r>
            <a:r>
              <a:rPr lang="en-US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80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แห่ง)</a:t>
            </a:r>
          </a:p>
          <a:p>
            <a:pPr algn="ctr"/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สปก.</a:t>
            </a:r>
            <a:r>
              <a:rPr lang="en-US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(ต่ำกว่า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50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คน)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/OTOP/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วิสาหกิจ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ชุมชน (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ต่ำกว่า 50 คน)</a:t>
            </a:r>
          </a:p>
        </p:txBody>
      </p:sp>
      <p:sp>
        <p:nvSpPr>
          <p:cNvPr id="43" name="ลูกศรลง 16"/>
          <p:cNvSpPr/>
          <p:nvPr/>
        </p:nvSpPr>
        <p:spPr>
          <a:xfrm>
            <a:off x="1938811" y="1595819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ลูกศรลง 16"/>
          <p:cNvSpPr/>
          <p:nvPr/>
        </p:nvSpPr>
        <p:spPr>
          <a:xfrm>
            <a:off x="7060704" y="1612832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ลูกศรลง 16"/>
          <p:cNvSpPr/>
          <p:nvPr/>
        </p:nvSpPr>
        <p:spPr>
          <a:xfrm rot="19629348">
            <a:off x="3361017" y="2328546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สี่เหลี่ยมผืนผ้ามุมมน 6"/>
          <p:cNvSpPr/>
          <p:nvPr/>
        </p:nvSpPr>
        <p:spPr>
          <a:xfrm>
            <a:off x="2422048" y="3376053"/>
            <a:ext cx="403244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ประสาน สปก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./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OTOP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คัดเลือกวิทยากร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8" name="ลูกศรลง 18"/>
          <p:cNvSpPr/>
          <p:nvPr/>
        </p:nvSpPr>
        <p:spPr>
          <a:xfrm>
            <a:off x="4293318" y="3227437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สี่เหลี่ยมผืนผ้ามุมมน 33"/>
          <p:cNvSpPr/>
          <p:nvPr/>
        </p:nvSpPr>
        <p:spPr>
          <a:xfrm>
            <a:off x="7107775" y="2917328"/>
            <a:ext cx="1880549" cy="3752032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ตัวอย่างหลักสูตร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เทคนิคการวิเคราะห์งาน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เทคนิคการสอนงาน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กลยุทธ์การตลาดผ่านระบบออนไลน์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กลยุทธ์การนำเสนอสินค้า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การพัฒนาบรรจุภัณฑ์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การออกแบบผลิตภัณฑ์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การวิเคราะห์การสูญเสีย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การบริหารสินค้าคงคลัง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ระบบทีมคุณภาพ 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QCC)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ระบบไคเซ็น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Kaizen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ระบบการผลิตแบบ</a:t>
            </a:r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ลีน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ฯลฯ</a:t>
            </a:r>
          </a:p>
        </p:txBody>
      </p:sp>
      <p:sp>
        <p:nvSpPr>
          <p:cNvPr id="36" name="วงรี 35"/>
          <p:cNvSpPr/>
          <p:nvPr/>
        </p:nvSpPr>
        <p:spPr>
          <a:xfrm>
            <a:off x="55030" y="164409"/>
            <a:ext cx="568187" cy="5742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5" name="สี่เหลี่ยมผืนผ้ามุมมน 43"/>
          <p:cNvSpPr/>
          <p:nvPr/>
        </p:nvSpPr>
        <p:spPr>
          <a:xfrm>
            <a:off x="3200400" y="1676400"/>
            <a:ext cx="1219200" cy="457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7,000 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สี่เหลี่ยมผืนผ้ามุมมน 43"/>
          <p:cNvSpPr/>
          <p:nvPr/>
        </p:nvSpPr>
        <p:spPr>
          <a:xfrm>
            <a:off x="4572000" y="1676400"/>
            <a:ext cx="1219200" cy="457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3,000 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880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มุมมน 5"/>
          <p:cNvSpPr/>
          <p:nvPr/>
        </p:nvSpPr>
        <p:spPr>
          <a:xfrm>
            <a:off x="990600" y="762000"/>
            <a:ext cx="6336704" cy="10668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7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ผลลัพธ์เชิงปริมาณ</a:t>
            </a:r>
            <a:endParaRPr lang="th-TH" sz="7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มุมมน 5"/>
          <p:cNvSpPr/>
          <p:nvPr/>
        </p:nvSpPr>
        <p:spPr>
          <a:xfrm>
            <a:off x="1600200" y="2590800"/>
            <a:ext cx="7162800" cy="1219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ให้คำปรึกษาเชิงลึกแก่ </a:t>
            </a:r>
            <a:r>
              <a:rPr lang="en-US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SME/OTOP/</a:t>
            </a:r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วิสาหกิจชุมชน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185 แห่ง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สี่เหลี่ยมผืนผ้ามุมมน 5"/>
          <p:cNvSpPr/>
          <p:nvPr/>
        </p:nvSpPr>
        <p:spPr>
          <a:xfrm>
            <a:off x="1600200" y="4114800"/>
            <a:ext cx="7162800" cy="838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พัฒนาศักยภาพแรงงาน เป้าหมาย 10</a:t>
            </a:r>
            <a:r>
              <a:rPr lang="en-US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,000 </a:t>
            </a:r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สี่เหลี่ยมผืนผ้ามุมมน 5"/>
          <p:cNvSpPr/>
          <p:nvPr/>
        </p:nvSpPr>
        <p:spPr>
          <a:xfrm>
            <a:off x="1600200" y="5257800"/>
            <a:ext cx="7162800" cy="838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สร้างมูลค่าทางเศรษฐกิจ คิดเป็นเงิน............ล้านบาท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ลูกศรขวา 11"/>
          <p:cNvSpPr/>
          <p:nvPr/>
        </p:nvSpPr>
        <p:spPr>
          <a:xfrm>
            <a:off x="914400" y="28956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ลูกศรขวา 12"/>
          <p:cNvSpPr/>
          <p:nvPr/>
        </p:nvSpPr>
        <p:spPr>
          <a:xfrm>
            <a:off x="914400" y="42672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ลูกศรขวา 13"/>
          <p:cNvSpPr/>
          <p:nvPr/>
        </p:nvSpPr>
        <p:spPr>
          <a:xfrm>
            <a:off x="914400" y="54102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29731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2987824" y="4197143"/>
            <a:ext cx="2669069" cy="8601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990600" y="762000"/>
            <a:ext cx="6336704" cy="10668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7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ผลลัพธ์เชิงคุณภาพ</a:t>
            </a:r>
            <a:endParaRPr lang="th-TH" sz="7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มุมมน 5"/>
          <p:cNvSpPr/>
          <p:nvPr/>
        </p:nvSpPr>
        <p:spPr>
          <a:xfrm>
            <a:off x="1600200" y="2590800"/>
            <a:ext cx="7162800" cy="838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เพิ่มผลิตภาพแรงงาน ไม่น้อยกว่าร้อยละ 7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สี่เหลี่ยมผืนผ้ามุมมน 5"/>
          <p:cNvSpPr/>
          <p:nvPr/>
        </p:nvSpPr>
        <p:spPr>
          <a:xfrm>
            <a:off x="1600200" y="3733800"/>
            <a:ext cx="7162800" cy="838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ลดการสูญเสียในวงจรการผลิตไม่น้อยกว่าร้อยละ 7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สี่เหลี่ยมผืนผ้ามุมมน 5"/>
          <p:cNvSpPr/>
          <p:nvPr/>
        </p:nvSpPr>
        <p:spPr>
          <a:xfrm>
            <a:off x="1600200" y="4876800"/>
            <a:ext cx="7162800" cy="838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สร้างมูลค่าทางเศรษฐกิจ คิดเป็นเงิน............ล้านบาท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ลูกศรขวา 11"/>
          <p:cNvSpPr/>
          <p:nvPr/>
        </p:nvSpPr>
        <p:spPr>
          <a:xfrm>
            <a:off x="914400" y="27432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ลูกศรขวา 12"/>
          <p:cNvSpPr/>
          <p:nvPr/>
        </p:nvSpPr>
        <p:spPr>
          <a:xfrm>
            <a:off x="914400" y="38862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ลูกศรขวา 13"/>
          <p:cNvSpPr/>
          <p:nvPr/>
        </p:nvSpPr>
        <p:spPr>
          <a:xfrm>
            <a:off x="914400" y="50292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29731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35496" y="34896"/>
            <a:ext cx="9073008" cy="64807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พัฒนาสมรรถนะ “นักพัฒนาฝีมือแรงงานพันธุ์ใหม่”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2372848" y="863944"/>
            <a:ext cx="416760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ศึกษารวบรวม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ข้อมูลข้อเสนอแนะ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จากการดำเนินโครงการฯ ที่ผ่านมา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2425868" y="1671624"/>
            <a:ext cx="403244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จัดลำดับของสภาพปัญหา</a:t>
            </a:r>
            <a:r>
              <a:rPr lang="en-US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ข้อจำกัดของบุคลากรกรมฯ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วิเคราะห์สมรรถนะที่จำเป็นที่ต้องใช้ในการดำเนินโครงการฯ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2411760" y="2463712"/>
            <a:ext cx="403244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ร่างเนื้อหา/หลักสูตรฝึกอบรมเพื่อพัฒนาสมรรถนะ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“นักพัฒนาฝีมือแรงงานพันธ์ใหม่” (รอบรู้ภารกิจของหน่วยงาน)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2445324" y="3429000"/>
            <a:ext cx="403244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ขออนุมัติดำเนินงาน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ข้าวหลามตัด 1"/>
          <p:cNvSpPr/>
          <p:nvPr/>
        </p:nvSpPr>
        <p:spPr>
          <a:xfrm>
            <a:off x="2503224" y="3269440"/>
            <a:ext cx="3816424" cy="914697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2411760" y="4335920"/>
            <a:ext cx="403244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ดำเนินการพัฒนาสมรรถนะ “นักพัฒนาฝีมือแรงงานพันธุ์ใหม่”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ตามแผนที่วางไว้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สี่เหลี่ยมผืนผ้ามุมมน 11"/>
          <p:cNvSpPr/>
          <p:nvPr/>
        </p:nvSpPr>
        <p:spPr>
          <a:xfrm>
            <a:off x="2411760" y="5137736"/>
            <a:ext cx="4032448" cy="64807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พื้นที่รับฟังความคิดเห็น และรับทราบปัญหา/อุปสรรค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ในการดำเนินโครงการในพื้นที่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2425868" y="5949280"/>
            <a:ext cx="4032448" cy="64807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สรุปผลการ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ดำเนินงาน/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รายงานผู้บริหาร </a:t>
            </a:r>
            <a:endParaRPr lang="th-TH" sz="16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รายงานผลให้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กรมฯ รับทราบข้อมูล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วงรี 2"/>
          <p:cNvSpPr/>
          <p:nvPr/>
        </p:nvSpPr>
        <p:spPr>
          <a:xfrm>
            <a:off x="2804896" y="836712"/>
            <a:ext cx="3168352" cy="6753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ลูกศรลง 16"/>
          <p:cNvSpPr/>
          <p:nvPr/>
        </p:nvSpPr>
        <p:spPr>
          <a:xfrm>
            <a:off x="4283968" y="1520811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ลูกศรลง 17"/>
          <p:cNvSpPr/>
          <p:nvPr/>
        </p:nvSpPr>
        <p:spPr>
          <a:xfrm>
            <a:off x="4281060" y="2319042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ลูกศรลง 18"/>
          <p:cNvSpPr/>
          <p:nvPr/>
        </p:nvSpPr>
        <p:spPr>
          <a:xfrm>
            <a:off x="4293696" y="3114603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ลูกศรลง 19"/>
          <p:cNvSpPr/>
          <p:nvPr/>
        </p:nvSpPr>
        <p:spPr>
          <a:xfrm>
            <a:off x="4293696" y="4184137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ลูกศรลง 20"/>
          <p:cNvSpPr/>
          <p:nvPr/>
        </p:nvSpPr>
        <p:spPr>
          <a:xfrm>
            <a:off x="4281060" y="4989832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ลูกศรลง 24"/>
          <p:cNvSpPr/>
          <p:nvPr/>
        </p:nvSpPr>
        <p:spPr>
          <a:xfrm>
            <a:off x="4293696" y="5798468"/>
            <a:ext cx="216024" cy="121628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27" name="ตัวเชื่อมต่อตรง 26"/>
          <p:cNvCxnSpPr>
            <a:stCxn id="2" idx="3"/>
          </p:cNvCxnSpPr>
          <p:nvPr/>
        </p:nvCxnSpPr>
        <p:spPr>
          <a:xfrm>
            <a:off x="6319648" y="3726789"/>
            <a:ext cx="70062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ตัวเชื่อมต่อตรง 27"/>
          <p:cNvCxnSpPr/>
          <p:nvPr/>
        </p:nvCxnSpPr>
        <p:spPr>
          <a:xfrm flipV="1">
            <a:off x="7020272" y="1995660"/>
            <a:ext cx="0" cy="1731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/>
          <p:cNvCxnSpPr/>
          <p:nvPr/>
        </p:nvCxnSpPr>
        <p:spPr>
          <a:xfrm flipV="1">
            <a:off x="6458316" y="2004027"/>
            <a:ext cx="561956" cy="1"/>
          </a:xfrm>
          <a:prstGeom prst="line">
            <a:avLst/>
          </a:prstGeom>
          <a:ln w="1905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สี่เหลี่ยมผืนผ้ามุมมน 40"/>
          <p:cNvSpPr/>
          <p:nvPr/>
        </p:nvSpPr>
        <p:spPr>
          <a:xfrm>
            <a:off x="4235328" y="4047559"/>
            <a:ext cx="1623088" cy="324036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เห็นชอบ</a:t>
            </a:r>
          </a:p>
        </p:txBody>
      </p:sp>
      <p:sp>
        <p:nvSpPr>
          <p:cNvPr id="42" name="สี่เหลี่ยมผืนผ้ามุมมน 41"/>
          <p:cNvSpPr/>
          <p:nvPr/>
        </p:nvSpPr>
        <p:spPr>
          <a:xfrm>
            <a:off x="5752344" y="3358181"/>
            <a:ext cx="1483952" cy="324036"/>
          </a:xfrm>
          <a:prstGeom prst="round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ปรับปรุงเพิ่มเติม</a:t>
            </a:r>
          </a:p>
        </p:txBody>
      </p:sp>
      <p:sp>
        <p:nvSpPr>
          <p:cNvPr id="31" name="สี่เหลี่ยมผืนผ้ามุมมน 43"/>
          <p:cNvSpPr/>
          <p:nvPr/>
        </p:nvSpPr>
        <p:spPr>
          <a:xfrm>
            <a:off x="6705600" y="3962400"/>
            <a:ext cx="2182688" cy="762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  <a:r>
              <a:rPr lang="en-US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280 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สี่เหลี่ยมผืนผ้ามุมมน 37"/>
          <p:cNvSpPr/>
          <p:nvPr/>
        </p:nvSpPr>
        <p:spPr>
          <a:xfrm>
            <a:off x="457200" y="1905000"/>
            <a:ext cx="1770531" cy="4800600"/>
          </a:xfrm>
          <a:prstGeom prst="round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เทคนิคการเจรจาต่อรอง และการวิเคราะห์ความต้องการของ</a:t>
            </a:r>
          </a:p>
          <a:p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ผู้ประกอบกิจการ</a:t>
            </a:r>
          </a:p>
          <a:p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18 ชม. </a:t>
            </a:r>
          </a:p>
          <a:p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(100 คน)</a:t>
            </a:r>
          </a:p>
          <a:p>
            <a:endParaRPr lang="th-TH" sz="16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เทคนิคการใช้เครื่องมือวิเคราะห์และวินิจฉัยสภาพปัญหา เพื่อเพิ่มผลิตภาพแรงงาน</a:t>
            </a:r>
          </a:p>
          <a:p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18 ชม.</a:t>
            </a:r>
          </a:p>
          <a:p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(80 คน)</a:t>
            </a:r>
          </a:p>
          <a:p>
            <a:endParaRPr lang="th-TH" sz="16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เทคนิคการประเมินผลวัดค่าผลิตภาพแรงงาน และลดการสูญเสีย</a:t>
            </a:r>
          </a:p>
          <a:p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18 ชม.</a:t>
            </a:r>
          </a:p>
          <a:p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(100 คน)</a:t>
            </a:r>
          </a:p>
        </p:txBody>
      </p:sp>
      <p:sp>
        <p:nvSpPr>
          <p:cNvPr id="29" name="วงรี 28"/>
          <p:cNvSpPr/>
          <p:nvPr/>
        </p:nvSpPr>
        <p:spPr>
          <a:xfrm>
            <a:off x="55030" y="76200"/>
            <a:ext cx="568187" cy="5742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3" name="สี่เหลี่ยมผืนผ้ามุมมน 43"/>
          <p:cNvSpPr/>
          <p:nvPr/>
        </p:nvSpPr>
        <p:spPr>
          <a:xfrm>
            <a:off x="152400" y="1066800"/>
            <a:ext cx="2286000" cy="6096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จัดฝึกอบรม จำนวน 3 รุ่น</a:t>
            </a:r>
          </a:p>
        </p:txBody>
      </p:sp>
    </p:spTree>
    <p:extLst>
      <p:ext uri="{BB962C8B-B14F-4D97-AF65-F5344CB8AC3E}">
        <p14:creationId xmlns="" xmlns:p14="http://schemas.microsoft.com/office/powerpoint/2010/main" val="178731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มุมมน 5"/>
          <p:cNvSpPr/>
          <p:nvPr/>
        </p:nvSpPr>
        <p:spPr>
          <a:xfrm>
            <a:off x="990600" y="533400"/>
            <a:ext cx="6336704" cy="10668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7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ผลลัพธ์เชิงปริมาณ</a:t>
            </a:r>
            <a:endParaRPr lang="th-TH" sz="7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มุมมน 5"/>
          <p:cNvSpPr/>
          <p:nvPr/>
        </p:nvSpPr>
        <p:spPr>
          <a:xfrm>
            <a:off x="1600200" y="1905000"/>
            <a:ext cx="7162800" cy="1219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พัฒนาสมรรถนะบุคลากรกรมฯ 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“นักพัฒนาฝีมือแรงงานพันธ์ใหม่” เป้าหมาย 280 คน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สี่เหลี่ยมผืนผ้ามุมมน 5"/>
          <p:cNvSpPr/>
          <p:nvPr/>
        </p:nvSpPr>
        <p:spPr>
          <a:xfrm>
            <a:off x="1600200" y="4876800"/>
            <a:ext cx="7162800" cy="16764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บุคลากรกรมฯ มีสมรรถนะที่หลากหลาย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ในภารกิจทุกด้านของหน่วยงาน 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และสามารถให้คำปรึกษาเชิงลึกเพิ่มผลิตภาพแรงงาน</a:t>
            </a:r>
            <a:endParaRPr lang="th-TH" sz="3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ลูกศรขวา 11"/>
          <p:cNvSpPr/>
          <p:nvPr/>
        </p:nvSpPr>
        <p:spPr>
          <a:xfrm>
            <a:off x="914400" y="22098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ลูกศรขวา 13"/>
          <p:cNvSpPr/>
          <p:nvPr/>
        </p:nvSpPr>
        <p:spPr>
          <a:xfrm>
            <a:off x="914400" y="5410200"/>
            <a:ext cx="381000" cy="533400"/>
          </a:xfrm>
          <a:prstGeom prst="righ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มุมมน 5"/>
          <p:cNvSpPr/>
          <p:nvPr/>
        </p:nvSpPr>
        <p:spPr>
          <a:xfrm>
            <a:off x="990600" y="3581400"/>
            <a:ext cx="6336704" cy="10668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7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ผลลัพธ์เชิงคุณภาพ</a:t>
            </a:r>
            <a:endParaRPr lang="th-TH" sz="7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731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287960" y="116632"/>
            <a:ext cx="8436259" cy="70761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การประเมินวัดค่าผลิตภาพแรงงาน</a:t>
            </a:r>
          </a:p>
          <a:p>
            <a:pPr algn="ctr"/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3124200" y="2329669"/>
            <a:ext cx="5791200" cy="132919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ปริมาณ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งานที่ทำ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ได้ก่อนร่วมโครงการ        ปริมาณงานที่ทำได้หลังจบโครงการ</a:t>
            </a:r>
            <a:endParaRPr lang="th-TH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(ทรัพยากร </a:t>
            </a:r>
            <a:r>
              <a:rPr lang="en-US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ชั่วโมง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ทำงาน)             (ทรัพยากร </a:t>
            </a:r>
            <a:r>
              <a:rPr lang="en-US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ชั่วโมงการทำงาน)</a:t>
            </a:r>
            <a:endParaRPr lang="th-TH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228600" y="1186507"/>
            <a:ext cx="2666159" cy="83403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</a:p>
        </p:txBody>
      </p:sp>
      <p:sp>
        <p:nvSpPr>
          <p:cNvPr id="9" name="สี่เหลี่ยมผืนผ้ามุมมน 8"/>
          <p:cNvSpPr/>
          <p:nvPr/>
        </p:nvSpPr>
        <p:spPr>
          <a:xfrm>
            <a:off x="228600" y="2563936"/>
            <a:ext cx="2362200" cy="83403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การเพิ่มผลิตภาพแรงงาน</a:t>
            </a:r>
          </a:p>
        </p:txBody>
      </p:sp>
      <p:cxnSp>
        <p:nvCxnSpPr>
          <p:cNvPr id="3" name="ตัวเชื่อมต่อตรง 2"/>
          <p:cNvCxnSpPr/>
          <p:nvPr/>
        </p:nvCxnSpPr>
        <p:spPr>
          <a:xfrm>
            <a:off x="3352800" y="3007213"/>
            <a:ext cx="2438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ลูกศรขวา 10"/>
          <p:cNvSpPr/>
          <p:nvPr/>
        </p:nvSpPr>
        <p:spPr>
          <a:xfrm>
            <a:off x="2667000" y="2819400"/>
            <a:ext cx="381000" cy="36004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สี่เหลี่ยมผืนผ้ามุมมน 11"/>
          <p:cNvSpPr/>
          <p:nvPr/>
        </p:nvSpPr>
        <p:spPr>
          <a:xfrm>
            <a:off x="4144468" y="4075859"/>
            <a:ext cx="4416456" cy="834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รายจ่าย(เดิม) – รายจ่าย(หลังการปรับปรุง)</a:t>
            </a: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228600" y="5043241"/>
            <a:ext cx="2520280" cy="83403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การลดการสูญเสีย</a:t>
            </a:r>
          </a:p>
        </p:txBody>
      </p:sp>
      <p:sp>
        <p:nvSpPr>
          <p:cNvPr id="14" name="ลูกศรขวา 13"/>
          <p:cNvSpPr/>
          <p:nvPr/>
        </p:nvSpPr>
        <p:spPr>
          <a:xfrm>
            <a:off x="3068960" y="5233925"/>
            <a:ext cx="360040" cy="36004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สี่เหลี่ยมผืนผ้ามุมมน 14"/>
          <p:cNvSpPr/>
          <p:nvPr/>
        </p:nvSpPr>
        <p:spPr>
          <a:xfrm>
            <a:off x="4166405" y="4948785"/>
            <a:ext cx="4416456" cy="834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ขั้นตอน(เดิม) – ขั้นตอน(หลังการปรับปรุง)</a:t>
            </a:r>
          </a:p>
        </p:txBody>
      </p:sp>
      <p:sp>
        <p:nvSpPr>
          <p:cNvPr id="16" name="สี่เหลี่ยมผืนผ้ามุมมน 15"/>
          <p:cNvSpPr/>
          <p:nvPr/>
        </p:nvSpPr>
        <p:spPr>
          <a:xfrm>
            <a:off x="4139952" y="5830235"/>
            <a:ext cx="4416456" cy="834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เวลา(เดิม) – เวลา(หลังการปรับปรุง)</a:t>
            </a:r>
          </a:p>
        </p:txBody>
      </p:sp>
      <p:sp>
        <p:nvSpPr>
          <p:cNvPr id="17" name="วงเล็บปีกกาซ้าย 16"/>
          <p:cNvSpPr/>
          <p:nvPr/>
        </p:nvSpPr>
        <p:spPr>
          <a:xfrm>
            <a:off x="3851920" y="4512829"/>
            <a:ext cx="201345" cy="1796491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สี่เหลี่ยมผืนผ้ามุมมน 17"/>
          <p:cNvSpPr/>
          <p:nvPr/>
        </p:nvSpPr>
        <p:spPr>
          <a:xfrm>
            <a:off x="4076429" y="1175971"/>
            <a:ext cx="4528019" cy="83403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เปรียบเทียบ ก่อน 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– หลัง (ดำเนินโครงการฯ)</a:t>
            </a:r>
            <a:endParaRPr lang="th-TH" sz="2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วงเล็บเหลี่ยมซ้าย 18"/>
          <p:cNvSpPr/>
          <p:nvPr/>
        </p:nvSpPr>
        <p:spPr>
          <a:xfrm>
            <a:off x="3276600" y="2438400"/>
            <a:ext cx="76200" cy="990600"/>
          </a:xfrm>
          <a:prstGeom prst="leftBracket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วงเล็บเหลี่ยมขวา 19"/>
          <p:cNvSpPr/>
          <p:nvPr/>
        </p:nvSpPr>
        <p:spPr>
          <a:xfrm>
            <a:off x="5867400" y="2514600"/>
            <a:ext cx="45719" cy="990600"/>
          </a:xfrm>
          <a:prstGeom prst="rightBracket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วงเล็บเหลี่ยมขวา 25"/>
          <p:cNvSpPr/>
          <p:nvPr/>
        </p:nvSpPr>
        <p:spPr>
          <a:xfrm>
            <a:off x="8763000" y="2438400"/>
            <a:ext cx="45719" cy="990600"/>
          </a:xfrm>
          <a:prstGeom prst="rightBracket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วงเล็บเหลี่ยมซ้าย 26"/>
          <p:cNvSpPr/>
          <p:nvPr/>
        </p:nvSpPr>
        <p:spPr>
          <a:xfrm>
            <a:off x="6172200" y="2514600"/>
            <a:ext cx="76200" cy="990600"/>
          </a:xfrm>
          <a:prstGeom prst="leftBracket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  </a:t>
            </a:r>
            <a:endParaRPr lang="th-TH" dirty="0"/>
          </a:p>
        </p:txBody>
      </p:sp>
      <p:cxnSp>
        <p:nvCxnSpPr>
          <p:cNvPr id="28" name="ตัวเชื่อมต่อตรง 27"/>
          <p:cNvCxnSpPr/>
          <p:nvPr/>
        </p:nvCxnSpPr>
        <p:spPr>
          <a:xfrm>
            <a:off x="6248400" y="2992580"/>
            <a:ext cx="2438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ตัวเชื่อมต่อตรง 28"/>
          <p:cNvCxnSpPr/>
          <p:nvPr/>
        </p:nvCxnSpPr>
        <p:spPr>
          <a:xfrm>
            <a:off x="6005945" y="2999510"/>
            <a:ext cx="76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75259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 descr="1.jpg"/>
          <p:cNvPicPr>
            <a:picLocks noChangeAspect="1"/>
          </p:cNvPicPr>
          <p:nvPr/>
        </p:nvPicPr>
        <p:blipFill>
          <a:blip r:embed="rId2" cstate="print">
            <a:lum bright="43000" contrast="-22000"/>
          </a:blip>
          <a:srcRect l="4496"/>
          <a:stretch>
            <a:fillRect/>
          </a:stretch>
        </p:blipFill>
        <p:spPr>
          <a:xfrm>
            <a:off x="0" y="0"/>
            <a:ext cx="9192074" cy="6858000"/>
          </a:xfrm>
          <a:prstGeom prst="rect">
            <a:avLst/>
          </a:prstGeom>
        </p:spPr>
      </p:pic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2987824" y="3358943"/>
            <a:ext cx="2669069" cy="8601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1371600" y="1905000"/>
            <a:ext cx="6336704" cy="266429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THE  END</a:t>
            </a:r>
            <a:endParaRPr lang="th-TH" sz="7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731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 descr="1.jpg"/>
          <p:cNvPicPr>
            <a:picLocks noChangeAspect="1"/>
          </p:cNvPicPr>
          <p:nvPr/>
        </p:nvPicPr>
        <p:blipFill>
          <a:blip r:embed="rId2" cstate="print">
            <a:lum bright="43000" contrast="-22000"/>
          </a:blip>
          <a:srcRect l="4496"/>
          <a:stretch>
            <a:fillRect/>
          </a:stretch>
        </p:blipFill>
        <p:spPr>
          <a:xfrm>
            <a:off x="0" y="0"/>
            <a:ext cx="9192074" cy="6858000"/>
          </a:xfrm>
          <a:prstGeom prst="rect">
            <a:avLst/>
          </a:prstGeom>
        </p:spPr>
      </p:pic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2987824" y="3358943"/>
            <a:ext cx="2669069" cy="8601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มุมมน 5"/>
          <p:cNvSpPr/>
          <p:nvPr/>
        </p:nvSpPr>
        <p:spPr>
          <a:xfrm>
            <a:off x="609600" y="5715000"/>
            <a:ext cx="2133600" cy="838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มรรค</a:t>
            </a:r>
          </a:p>
          <a:p>
            <a:pPr algn="ctr"/>
            <a:endParaRPr lang="th-TH" sz="36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สี่เหลี่ยมผืนผ้ามุมมน 5"/>
          <p:cNvSpPr/>
          <p:nvPr/>
        </p:nvSpPr>
        <p:spPr>
          <a:xfrm>
            <a:off x="533400" y="304800"/>
            <a:ext cx="8305800" cy="9906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อริยสัจ 4 คือ หลักความจริงอันประเสริฐ 4 ประการ</a:t>
            </a:r>
          </a:p>
        </p:txBody>
      </p:sp>
      <p:sp>
        <p:nvSpPr>
          <p:cNvPr id="9" name="สี่เหลี่ยมผืนผ้ามุมมน 5"/>
          <p:cNvSpPr/>
          <p:nvPr/>
        </p:nvSpPr>
        <p:spPr>
          <a:xfrm>
            <a:off x="609600" y="1905000"/>
            <a:ext cx="2133600" cy="838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ทุกข์</a:t>
            </a:r>
          </a:p>
          <a:p>
            <a:pPr algn="ctr"/>
            <a:endParaRPr lang="th-TH" sz="36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สี่เหลี่ยมผืนผ้ามุมมน 5"/>
          <p:cNvSpPr/>
          <p:nvPr/>
        </p:nvSpPr>
        <p:spPr>
          <a:xfrm>
            <a:off x="609600" y="3188449"/>
            <a:ext cx="2133600" cy="866775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สมุทัย</a:t>
            </a:r>
          </a:p>
          <a:p>
            <a:pPr algn="ctr"/>
            <a:endParaRPr lang="th-TH" sz="36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สี่เหลี่ยมผืนผ้ามุมมน 5"/>
          <p:cNvSpPr/>
          <p:nvPr/>
        </p:nvSpPr>
        <p:spPr>
          <a:xfrm>
            <a:off x="609600" y="4467224"/>
            <a:ext cx="2133600" cy="866775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นิโรธ</a:t>
            </a:r>
          </a:p>
          <a:p>
            <a:pPr algn="ctr"/>
            <a:endParaRPr lang="th-TH" sz="36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สี่เหลี่ยมผืนผ้ามุมมน 5"/>
          <p:cNvSpPr/>
          <p:nvPr/>
        </p:nvSpPr>
        <p:spPr>
          <a:xfrm>
            <a:off x="3657600" y="5715000"/>
            <a:ext cx="5181600" cy="8382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หนทางแห่งการดับทุกข์</a:t>
            </a:r>
          </a:p>
          <a:p>
            <a:pPr algn="ctr"/>
            <a:endParaRPr lang="th-TH" sz="32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สี่เหลี่ยมผืนผ้ามุมมน 5"/>
          <p:cNvSpPr/>
          <p:nvPr/>
        </p:nvSpPr>
        <p:spPr>
          <a:xfrm>
            <a:off x="3657600" y="1878675"/>
            <a:ext cx="5181600" cy="9144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ความไม่สบายกาย ไม่สบายใจ ความผิดปกติ</a:t>
            </a:r>
          </a:p>
          <a:p>
            <a:pPr algn="ctr"/>
            <a:endParaRPr lang="th-TH" sz="32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สี่เหลี่ยมผืนผ้ามุมมน 5"/>
          <p:cNvSpPr/>
          <p:nvPr/>
        </p:nvSpPr>
        <p:spPr>
          <a:xfrm>
            <a:off x="3657600" y="3124200"/>
            <a:ext cx="5181600" cy="9144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รู้สาเหตุแห่งทุกข์นั้น</a:t>
            </a:r>
          </a:p>
          <a:p>
            <a:pPr algn="ctr"/>
            <a:endParaRPr lang="th-TH" sz="32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สี่เหลี่ยมผืนผ้ามุมมน 5"/>
          <p:cNvSpPr/>
          <p:nvPr/>
        </p:nvSpPr>
        <p:spPr>
          <a:xfrm>
            <a:off x="3657600" y="4419600"/>
            <a:ext cx="5181600" cy="9144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ความเข้าใจสาเหตุแห่งทุกข์</a:t>
            </a:r>
          </a:p>
          <a:p>
            <a:pPr algn="ctr"/>
            <a:endParaRPr lang="th-TH" sz="3200" b="1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ลูกศรขวา 15"/>
          <p:cNvSpPr/>
          <p:nvPr/>
        </p:nvSpPr>
        <p:spPr>
          <a:xfrm>
            <a:off x="2971800" y="1981200"/>
            <a:ext cx="381000" cy="68580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ลูกศรขวา 16"/>
          <p:cNvSpPr/>
          <p:nvPr/>
        </p:nvSpPr>
        <p:spPr>
          <a:xfrm>
            <a:off x="2971800" y="3200400"/>
            <a:ext cx="381000" cy="68580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ลูกศรขวา 17"/>
          <p:cNvSpPr/>
          <p:nvPr/>
        </p:nvSpPr>
        <p:spPr>
          <a:xfrm>
            <a:off x="2971800" y="4495800"/>
            <a:ext cx="381000" cy="68580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ลูกศรขวา 18"/>
          <p:cNvSpPr/>
          <p:nvPr/>
        </p:nvSpPr>
        <p:spPr>
          <a:xfrm>
            <a:off x="2971800" y="5791200"/>
            <a:ext cx="381000" cy="68580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29731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287960" y="116632"/>
            <a:ext cx="8436259" cy="86409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TH SarabunPSK" pitchFamily="34" charset="-34"/>
                <a:cs typeface="TH SarabunPSK" pitchFamily="34" charset="-34"/>
              </a:rPr>
              <a:t>โครงการเพิ่มผลิตภาพแรงงาน สู่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SMEs 4.0</a:t>
            </a: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2987824" y="3358943"/>
            <a:ext cx="2669069" cy="8601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61517845"/>
              </p:ext>
            </p:extLst>
          </p:nvPr>
        </p:nvGraphicFramePr>
        <p:xfrm>
          <a:off x="292910" y="1268760"/>
          <a:ext cx="8436258" cy="46085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661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9229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1807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95552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7375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8460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2000" b="1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1435" marR="51435" marT="51435" marB="51435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ขนาดย่อม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ขนาดกลาง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8547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จำนวน (คน)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สินทรัพย์ถาวร</a:t>
                      </a:r>
                      <a:br>
                        <a:rPr lang="th-TH" sz="2000" b="1">
                          <a:effectLst/>
                        </a:rPr>
                      </a:br>
                      <a:r>
                        <a:rPr lang="th-TH" sz="2000" b="1">
                          <a:effectLst/>
                        </a:rPr>
                        <a:t>(ล้านบาท)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</a:rPr>
                        <a:t>จำนวน (คน)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สินทรัพย์ถาวร</a:t>
                      </a:r>
                      <a:br>
                        <a:rPr lang="th-TH" sz="2000" b="1">
                          <a:effectLst/>
                        </a:rPr>
                      </a:br>
                      <a:r>
                        <a:rPr lang="th-TH" sz="2000" b="1">
                          <a:effectLst/>
                        </a:rPr>
                        <a:t>(ล้านบาท)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846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กิจการการผลิต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ไม่เกิน</a:t>
                      </a:r>
                      <a:r>
                        <a:rPr lang="en-US" sz="2000" b="1">
                          <a:effectLst/>
                        </a:rPr>
                        <a:t> 50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ไม่เกิน</a:t>
                      </a:r>
                      <a:r>
                        <a:rPr lang="en-US" sz="2000" b="1">
                          <a:effectLst/>
                        </a:rPr>
                        <a:t> 50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51-200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เกินกว่า</a:t>
                      </a:r>
                      <a:r>
                        <a:rPr lang="en-US" sz="2000" b="1">
                          <a:effectLst/>
                        </a:rPr>
                        <a:t> 50-200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846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กิจการการบริการ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ไม่เกิน</a:t>
                      </a:r>
                      <a:r>
                        <a:rPr lang="en-US" sz="2000" b="1">
                          <a:effectLst/>
                        </a:rPr>
                        <a:t> 50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ไม่เกิน</a:t>
                      </a:r>
                      <a:r>
                        <a:rPr lang="en-US" sz="2000" b="1">
                          <a:effectLst/>
                        </a:rPr>
                        <a:t> 50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51-200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เกินกว่า</a:t>
                      </a:r>
                      <a:r>
                        <a:rPr lang="en-US" sz="2000" b="1">
                          <a:effectLst/>
                        </a:rPr>
                        <a:t> 50-200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846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กิจการค้าส่ง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ไม่เกิน</a:t>
                      </a:r>
                      <a:r>
                        <a:rPr lang="en-US" sz="2000" b="1">
                          <a:effectLst/>
                        </a:rPr>
                        <a:t> 25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ไม่เกิน</a:t>
                      </a:r>
                      <a:r>
                        <a:rPr lang="en-US" sz="2000" b="1">
                          <a:effectLst/>
                        </a:rPr>
                        <a:t> 50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26-50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เกินกว่า</a:t>
                      </a:r>
                      <a:r>
                        <a:rPr lang="en-US" sz="2000" b="1">
                          <a:effectLst/>
                        </a:rPr>
                        <a:t> 50-100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846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กิจการค้าปลีก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ไม่เกิน</a:t>
                      </a:r>
                      <a:r>
                        <a:rPr lang="en-US" sz="2000" b="1">
                          <a:effectLst/>
                        </a:rPr>
                        <a:t> 15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>
                          <a:effectLst/>
                        </a:rPr>
                        <a:t>ไม่เกิน</a:t>
                      </a:r>
                      <a:r>
                        <a:rPr lang="en-US" sz="2000" b="1">
                          <a:effectLst/>
                        </a:rPr>
                        <a:t> 30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16-30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</a:rPr>
                        <a:t>เกินกว่า</a:t>
                      </a:r>
                      <a:r>
                        <a:rPr lang="en-US" sz="2000" b="1" dirty="0">
                          <a:effectLst/>
                        </a:rPr>
                        <a:t> 30-60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51435" marR="51435" marT="51435" marB="51435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3131839" y="5908216"/>
            <a:ext cx="559237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>
              <a:spcAft>
                <a:spcPts val="0"/>
              </a:spcAft>
            </a:pPr>
            <a:r>
              <a:rPr lang="th-TH" sz="2000" b="1" dirty="0">
                <a:latin typeface="Angsana New" panose="02020603050405020304" pitchFamily="18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ที่มา </a:t>
            </a:r>
            <a:r>
              <a:rPr lang="en-US" sz="2000" b="1" dirty="0">
                <a:latin typeface="TH SarabunPSK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: </a:t>
            </a:r>
            <a:r>
              <a:rPr lang="th-TH" sz="2000" b="1" dirty="0">
                <a:latin typeface="TH SarabunPSK" panose="020B0500040200020003" pitchFamily="34" charset="-34"/>
                <a:ea typeface="Times New Roman" panose="02020603050405020304" pitchFamily="18" charset="0"/>
                <a:cs typeface="Angsana New" panose="02020603050405020304" pitchFamily="18" charset="-34"/>
              </a:rPr>
              <a:t>สำนักงานส่งเสริมวิสาหกิจขนาดกลางขนาดย่อม (สสว.)</a:t>
            </a:r>
            <a:endParaRPr lang="en-US" sz="2000" dirty="0">
              <a:effectLst/>
              <a:latin typeface="Angsana New" panose="02020603050405020304" pitchFamily="18" charset="-34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4408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287960" y="116632"/>
            <a:ext cx="8436259" cy="86409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โครงการเพิ่มผลิตภาพแรงงาน สู่ 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SMEs 4.0</a:t>
            </a: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2987824" y="3358943"/>
            <a:ext cx="2669069" cy="8601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611560" y="1268760"/>
            <a:ext cx="7992888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   โดยทั่วไปแล้วสิ่งที่เรามองเห็นจาก </a:t>
            </a: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output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ของการผลิต หรือกระบวนการ จะประกอบด้วยชุดของปัจจัยที่เราคุ้นเคยกันเป็นอย่างดีคือ </a:t>
            </a: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PQCDSME</a:t>
            </a:r>
          </a:p>
          <a:p>
            <a:r>
              <a:rPr lang="th-TH" sz="2000" b="1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โดยที่ </a:t>
            </a:r>
            <a:r>
              <a:rPr lang="en-US" sz="2000" b="1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 </a:t>
            </a:r>
            <a:r>
              <a:rPr lang="th-TH" sz="2000" b="1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คือ </a:t>
            </a:r>
            <a:r>
              <a:rPr lang="en-US" sz="2000" b="1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Product </a:t>
            </a:r>
            <a:r>
              <a:rPr lang="th-TH" sz="2000" b="1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</a:t>
            </a:r>
            <a:r>
              <a:rPr lang="en-US" sz="2000" b="1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Service </a:t>
            </a:r>
            <a:r>
              <a:rPr lang="th-TH" sz="2000" b="1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ผลิตภัณฑ์ หรือการบริการ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/>
            </a:r>
            <a:b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Q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คือ </a:t>
            </a: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Quality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คุณภาพ</a:t>
            </a:r>
            <a:b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C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คือ </a:t>
            </a: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Cost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ต้นทุน</a:t>
            </a:r>
            <a:b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D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คือ </a:t>
            </a: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Delivery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เวลาที่ใช้ในการส่งมอบ</a:t>
            </a:r>
            <a:b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S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คือ </a:t>
            </a: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Safety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ความปลอดภัย</a:t>
            </a:r>
            <a:b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M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คือ </a:t>
            </a: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Moral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ขวัญและกำลังใจของพนักงาน</a:t>
            </a:r>
            <a:b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E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คือ </a:t>
            </a: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Environment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สิ่งแวดล้อม</a:t>
            </a:r>
          </a:p>
          <a:p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    </a:t>
            </a:r>
            <a:r>
              <a:rPr lang="th-TH" sz="2000" b="1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ส่วนทางด้าน </a:t>
            </a:r>
            <a:r>
              <a:rPr lang="en-US" sz="2000" b="1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input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มันก็คือ ทรัพยากรที่เราใส่เข้าไปในการผลิต หรือ กระบวนการ ซึ่งก็คือ 4</a:t>
            </a: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M</a:t>
            </a:r>
          </a:p>
          <a:p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Man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คน</a:t>
            </a:r>
            <a:b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Machine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เครื่องจักร</a:t>
            </a:r>
            <a:b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Method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วิธีการ</a:t>
            </a:r>
            <a:b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en-US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Material </a:t>
            </a:r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วัสดุอุปกรณ์</a:t>
            </a:r>
          </a:p>
          <a:p>
            <a:r>
              <a:rPr lang="th-TH" sz="2000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          ดังนั้น  สมการ</a:t>
            </a:r>
          </a:p>
          <a:p>
            <a:r>
              <a:rPr lang="en-US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 </a:t>
            </a:r>
            <a:r>
              <a:rPr lang="en-US" b="1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Productivity = PQCDSME / 4M </a:t>
            </a:r>
            <a:r>
              <a:rPr lang="en-US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 </a:t>
            </a:r>
            <a:r>
              <a:rPr lang="th-TH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</a:t>
            </a:r>
          </a:p>
          <a:p>
            <a:r>
              <a:rPr lang="th-TH" b="0" i="0" dirty="0">
                <a:solidFill>
                  <a:srgbClr val="000000"/>
                </a:solidFill>
                <a:effectLst/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 </a:t>
            </a:r>
            <a:r>
              <a:rPr lang="en-US" b="1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Productivity = Outpu</a:t>
            </a:r>
            <a:r>
              <a:rPr lang="en-US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t/</a:t>
            </a:r>
            <a:r>
              <a:rPr lang="en-US" b="1" dirty="0">
                <a:solidFill>
                  <a:srgbClr val="00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Input</a:t>
            </a:r>
            <a:endParaRPr lang="en-US" b="0" i="0" dirty="0">
              <a:solidFill>
                <a:srgbClr val="000000"/>
              </a:solidFill>
              <a:effectLst/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479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>
            <a:off x="393327" y="1805268"/>
            <a:ext cx="8431306" cy="40946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635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/>
          </a:p>
        </p:txBody>
      </p:sp>
      <p:sp>
        <p:nvSpPr>
          <p:cNvPr id="4" name="Rectangle 3"/>
          <p:cNvSpPr/>
          <p:nvPr/>
        </p:nvSpPr>
        <p:spPr>
          <a:xfrm>
            <a:off x="0" y="857250"/>
            <a:ext cx="9144000" cy="83707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857250"/>
            <a:ext cx="9144000" cy="837079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3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5 Steps for Work Improvement : FAIRS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5287" y="1979585"/>
            <a:ext cx="2127997" cy="461665"/>
          </a:xfrm>
          <a:prstGeom prst="rect">
            <a:avLst/>
          </a:prstGeom>
          <a:solidFill>
            <a:schemeClr val="bg1"/>
          </a:solidFill>
          <a:ln w="635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F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ind the Problem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1759" y="2813467"/>
            <a:ext cx="2127997" cy="461665"/>
          </a:xfrm>
          <a:prstGeom prst="rect">
            <a:avLst/>
          </a:prstGeom>
          <a:solidFill>
            <a:schemeClr val="bg1"/>
          </a:solidFill>
          <a:ln w="635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A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nalyze the Details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1759" y="3647349"/>
            <a:ext cx="2127997" cy="461665"/>
          </a:xfrm>
          <a:prstGeom prst="rect">
            <a:avLst/>
          </a:prstGeom>
          <a:solidFill>
            <a:schemeClr val="bg1"/>
          </a:solidFill>
          <a:ln w="635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I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mprovement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1759" y="4464752"/>
            <a:ext cx="2127997" cy="461665"/>
          </a:xfrm>
          <a:prstGeom prst="rect">
            <a:avLst/>
          </a:prstGeom>
          <a:solidFill>
            <a:schemeClr val="bg1"/>
          </a:solidFill>
          <a:ln w="635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R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evise Standard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1758" y="5289362"/>
            <a:ext cx="2127997" cy="461665"/>
          </a:xfrm>
          <a:prstGeom prst="rect">
            <a:avLst/>
          </a:prstGeom>
          <a:solidFill>
            <a:schemeClr val="bg1"/>
          </a:solidFill>
          <a:ln w="635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S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ummary and </a:t>
            </a:r>
            <a:r>
              <a:rPr lang="en-US" sz="2400" b="1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S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hares </a:t>
            </a:r>
          </a:p>
        </p:txBody>
      </p:sp>
      <p:sp>
        <p:nvSpPr>
          <p:cNvPr id="17" name="Down Arrow 16"/>
          <p:cNvSpPr/>
          <p:nvPr/>
        </p:nvSpPr>
        <p:spPr>
          <a:xfrm>
            <a:off x="1509267" y="2426748"/>
            <a:ext cx="352985" cy="363067"/>
          </a:xfrm>
          <a:prstGeom prst="downArrow">
            <a:avLst/>
          </a:prstGeom>
          <a:solidFill>
            <a:srgbClr val="FFFF0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9" name="Down Arrow 18"/>
          <p:cNvSpPr/>
          <p:nvPr/>
        </p:nvSpPr>
        <p:spPr>
          <a:xfrm>
            <a:off x="1509267" y="3248187"/>
            <a:ext cx="352985" cy="363067"/>
          </a:xfrm>
          <a:prstGeom prst="downArrow">
            <a:avLst/>
          </a:prstGeom>
          <a:solidFill>
            <a:srgbClr val="FFFF0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1" name="Down Arrow 20"/>
          <p:cNvSpPr/>
          <p:nvPr/>
        </p:nvSpPr>
        <p:spPr>
          <a:xfrm>
            <a:off x="1509267" y="4089172"/>
            <a:ext cx="352985" cy="363067"/>
          </a:xfrm>
          <a:prstGeom prst="downArrow">
            <a:avLst/>
          </a:prstGeom>
          <a:solidFill>
            <a:srgbClr val="FFFF0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3" name="Down Arrow 22"/>
          <p:cNvSpPr/>
          <p:nvPr/>
        </p:nvSpPr>
        <p:spPr>
          <a:xfrm>
            <a:off x="1509267" y="4900011"/>
            <a:ext cx="352985" cy="363067"/>
          </a:xfrm>
          <a:prstGeom prst="downArrow">
            <a:avLst/>
          </a:prstGeom>
          <a:solidFill>
            <a:srgbClr val="FFFF0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86845" y="1979585"/>
            <a:ext cx="5356412" cy="461665"/>
          </a:xfrm>
          <a:prstGeom prst="rect">
            <a:avLst/>
          </a:prstGeom>
          <a:solidFill>
            <a:srgbClr val="92D050"/>
          </a:solidFill>
          <a:ln w="63500" cmpd="dbl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ค้นหา/ตรวจจับ/คัดกรองความผิดปกติในการทำงาน</a:t>
            </a:r>
          </a:p>
        </p:txBody>
      </p:sp>
      <p:cxnSp>
        <p:nvCxnSpPr>
          <p:cNvPr id="28" name="Straight Connector 27"/>
          <p:cNvCxnSpPr>
            <a:stCxn id="6" idx="3"/>
            <a:endCxn id="24" idx="1"/>
          </p:cNvCxnSpPr>
          <p:nvPr/>
        </p:nvCxnSpPr>
        <p:spPr>
          <a:xfrm>
            <a:off x="2753284" y="2210418"/>
            <a:ext cx="533561" cy="0"/>
          </a:xfrm>
          <a:prstGeom prst="line">
            <a:avLst/>
          </a:prstGeom>
          <a:ln w="635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286845" y="2813467"/>
            <a:ext cx="5356412" cy="461665"/>
          </a:xfrm>
          <a:prstGeom prst="rect">
            <a:avLst/>
          </a:prstGeom>
          <a:solidFill>
            <a:srgbClr val="92D050"/>
          </a:solidFill>
          <a:ln w="63500" cmpd="dbl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วิเคราะห์สภาพการทำงานและปัจจัยที่ก่อให้เกิดปัญหา</a:t>
            </a:r>
          </a:p>
        </p:txBody>
      </p:sp>
      <p:cxnSp>
        <p:nvCxnSpPr>
          <p:cNvPr id="30" name="Straight Connector 29"/>
          <p:cNvCxnSpPr>
            <a:stCxn id="7" idx="3"/>
            <a:endCxn id="29" idx="1"/>
          </p:cNvCxnSpPr>
          <p:nvPr/>
        </p:nvCxnSpPr>
        <p:spPr>
          <a:xfrm>
            <a:off x="2749756" y="3044300"/>
            <a:ext cx="537089" cy="0"/>
          </a:xfrm>
          <a:prstGeom prst="line">
            <a:avLst/>
          </a:prstGeom>
          <a:ln w="635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286845" y="3647349"/>
            <a:ext cx="5356412" cy="461665"/>
          </a:xfrm>
          <a:prstGeom prst="rect">
            <a:avLst/>
          </a:prstGeom>
          <a:solidFill>
            <a:srgbClr val="92D050"/>
          </a:solidFill>
          <a:ln w="63500" cmpd="dbl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ปรับปรุงเพื่อยกระดับสมรรถนะปัจจุบันสู่เป้าหมาย</a:t>
            </a:r>
          </a:p>
        </p:txBody>
      </p:sp>
      <p:cxnSp>
        <p:nvCxnSpPr>
          <p:cNvPr id="33" name="Straight Connector 32"/>
          <p:cNvCxnSpPr>
            <a:stCxn id="14" idx="3"/>
            <a:endCxn id="32" idx="1"/>
          </p:cNvCxnSpPr>
          <p:nvPr/>
        </p:nvCxnSpPr>
        <p:spPr>
          <a:xfrm>
            <a:off x="2749756" y="3878182"/>
            <a:ext cx="537089" cy="0"/>
          </a:xfrm>
          <a:prstGeom prst="line">
            <a:avLst/>
          </a:prstGeom>
          <a:ln w="635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3286845" y="4461873"/>
            <a:ext cx="5356412" cy="461665"/>
          </a:xfrm>
          <a:prstGeom prst="rect">
            <a:avLst/>
          </a:prstGeom>
          <a:solidFill>
            <a:srgbClr val="92D050"/>
          </a:solidFill>
          <a:ln w="63500" cmpd="dbl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ทบทวนมาตรการปรับปรุงและสร้างเป็นมาตรฐาน</a:t>
            </a:r>
          </a:p>
        </p:txBody>
      </p:sp>
      <p:cxnSp>
        <p:nvCxnSpPr>
          <p:cNvPr id="36" name="Straight Connector 35"/>
          <p:cNvCxnSpPr>
            <a:stCxn id="15" idx="3"/>
            <a:endCxn id="35" idx="1"/>
          </p:cNvCxnSpPr>
          <p:nvPr/>
        </p:nvCxnSpPr>
        <p:spPr>
          <a:xfrm flipV="1">
            <a:off x="2749756" y="4692706"/>
            <a:ext cx="537089" cy="2879"/>
          </a:xfrm>
          <a:prstGeom prst="line">
            <a:avLst/>
          </a:prstGeom>
          <a:ln w="635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286844" y="5278463"/>
            <a:ext cx="5356412" cy="461665"/>
          </a:xfrm>
          <a:prstGeom prst="rect">
            <a:avLst/>
          </a:prstGeom>
          <a:solidFill>
            <a:srgbClr val="92D050"/>
          </a:solidFill>
          <a:ln w="63500" cmpd="dbl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สรุปและถ่ายทอดความรู้</a:t>
            </a:r>
          </a:p>
        </p:txBody>
      </p:sp>
      <p:cxnSp>
        <p:nvCxnSpPr>
          <p:cNvPr id="39" name="Straight Connector 38"/>
          <p:cNvCxnSpPr>
            <a:stCxn id="16" idx="3"/>
            <a:endCxn id="38" idx="1"/>
          </p:cNvCxnSpPr>
          <p:nvPr/>
        </p:nvCxnSpPr>
        <p:spPr>
          <a:xfrm flipV="1">
            <a:off x="2749755" y="5509296"/>
            <a:ext cx="537089" cy="10899"/>
          </a:xfrm>
          <a:prstGeom prst="line">
            <a:avLst/>
          </a:prstGeom>
          <a:ln w="635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9985157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57250"/>
            <a:ext cx="9144000" cy="8370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857250"/>
            <a:ext cx="9144000" cy="837079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3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Find the Problem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170966" y="2444181"/>
            <a:ext cx="4168590" cy="3409612"/>
          </a:xfrm>
          <a:ln w="63500">
            <a:solidFill>
              <a:srgbClr val="0070C0"/>
            </a:solidFill>
          </a:ln>
        </p:spPr>
        <p:txBody>
          <a:bodyPr>
            <a:normAutofit/>
          </a:bodyPr>
          <a:lstStyle/>
          <a:p>
            <a:pPr marL="0" indent="348854">
              <a:spcBef>
                <a:spcPts val="0"/>
              </a:spcBef>
              <a:buNone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ข้อมูลเชิงตัวเลข 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Numerical Data)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จากการบันทึกข้อมูลจากการวัด 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Measure)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หรือการนับ 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Count)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เช่น เวลาในการผลิต ยอดขาย ปริมาณสินค้าคงคลัง น้ำหนักสินค้า จำนวนของเสีย เป็นต้น โดยเหล่านี้อาจเก็บข้อมูลใหม่หรือการสืบค้นจากฐานข้อมูลเดิมที่จัดเก็บไว้</a:t>
            </a:r>
            <a:endParaRPr lang="en-US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0966" y="1860850"/>
            <a:ext cx="4168590" cy="461665"/>
          </a:xfrm>
          <a:prstGeom prst="rect">
            <a:avLst/>
          </a:prstGeom>
          <a:solidFill>
            <a:schemeClr val="bg1"/>
          </a:solidFill>
          <a:ln w="635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>
              <a:tabLst>
                <a:tab pos="816769" algn="l"/>
                <a:tab pos="1034654" algn="l"/>
              </a:tabLst>
            </a:pPr>
            <a:r>
              <a:rPr lang="th-TH" sz="2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ข้อมูลเชิงปริมาณ (</a:t>
            </a:r>
            <a:r>
              <a:rPr lang="en-US" sz="2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Quantitative Data)</a:t>
            </a:r>
            <a:endParaRPr lang="th-TH" sz="24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495799" y="1860850"/>
            <a:ext cx="4495800" cy="3992943"/>
          </a:xfrm>
          <a:prstGeom prst="rect">
            <a:avLst/>
          </a:prstGeom>
          <a:ln w="63500">
            <a:solidFill>
              <a:srgbClr val="00B050"/>
            </a:solidFill>
          </a:ln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Tips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: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วิธีค้นหาปัญหาโดยอาศัยข้อมูลเชิงปริมาณที่ง่ายและดีวิธีหนึ่ง คือ การประเมินจาก 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KPIs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ซึ่งโดยทั่วไปนิยมใช้ 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KPIs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3 ชนิดร่วมกัน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ได้แก่</a:t>
            </a: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ประสิทธิภาพ 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Efficiency)</a:t>
            </a:r>
            <a:endParaRPr lang="th-TH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ประสิทธิผล 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Effectiveness)</a:t>
            </a:r>
            <a:endParaRPr lang="th-TH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ผลิตภาพ 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Productivity)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th-TH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th-TH" sz="2100" b="1" baseline="30000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***</a:t>
            </a:r>
            <a:r>
              <a:rPr lang="th-TH" sz="21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การใช้ทั้ง 3 </a:t>
            </a:r>
            <a:r>
              <a:rPr lang="en-US" sz="2100" dirty="0">
                <a:latin typeface="Angsana New" panose="02020603050405020304" pitchFamily="18" charset="-34"/>
                <a:cs typeface="Angsana New" panose="02020603050405020304" pitchFamily="18" charset="-34"/>
              </a:rPr>
              <a:t>KPIs </a:t>
            </a:r>
            <a:r>
              <a:rPr lang="th-TH" sz="2100" dirty="0">
                <a:latin typeface="Angsana New" panose="02020603050405020304" pitchFamily="18" charset="-34"/>
                <a:cs typeface="Angsana New" panose="02020603050405020304" pitchFamily="18" charset="-34"/>
              </a:rPr>
              <a:t>ควรคำนึงถึงช่วงเวลาและจำนวนข้อมูลที่ใช้ด้วย เนื่องจากข้อมูลเก่าเกินไปจะไม่สะท้อนสถานการณ์ในปัจจุบัน ส่วนข้อมูลที่น้อยเกินไปมักก่อให้เกิดไบแอส</a:t>
            </a:r>
          </a:p>
        </p:txBody>
      </p:sp>
    </p:spTree>
    <p:extLst>
      <p:ext uri="{BB962C8B-B14F-4D97-AF65-F5344CB8AC3E}">
        <p14:creationId xmlns="" xmlns:p14="http://schemas.microsoft.com/office/powerpoint/2010/main" val="24171329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-5685" y="1694329"/>
            <a:ext cx="4547885" cy="43064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/>
          </a:p>
        </p:txBody>
      </p:sp>
      <p:sp>
        <p:nvSpPr>
          <p:cNvPr id="3" name="Rectangle 2"/>
          <p:cNvSpPr/>
          <p:nvPr/>
        </p:nvSpPr>
        <p:spPr>
          <a:xfrm>
            <a:off x="4569157" y="1694329"/>
            <a:ext cx="4574843" cy="430642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/>
          </a:p>
        </p:txBody>
      </p:sp>
      <p:sp>
        <p:nvSpPr>
          <p:cNvPr id="4" name="Rectangle 3"/>
          <p:cNvSpPr/>
          <p:nvPr/>
        </p:nvSpPr>
        <p:spPr>
          <a:xfrm>
            <a:off x="0" y="857250"/>
            <a:ext cx="9144000" cy="8370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857250"/>
            <a:ext cx="9144000" cy="837079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3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Find the Problem</a:t>
            </a:r>
          </a:p>
        </p:txBody>
      </p:sp>
      <p:sp>
        <p:nvSpPr>
          <p:cNvPr id="6" name="Oval 5"/>
          <p:cNvSpPr/>
          <p:nvPr/>
        </p:nvSpPr>
        <p:spPr>
          <a:xfrm>
            <a:off x="2052194" y="3260656"/>
            <a:ext cx="1090922" cy="985469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 cmpd="sng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7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I</a:t>
            </a:r>
            <a:r>
              <a:rPr lang="en-US" sz="2700" dirty="0">
                <a:latin typeface="Angsana New" panose="02020603050405020304" pitchFamily="18" charset="-34"/>
                <a:cs typeface="Angsana New" panose="02020603050405020304" pitchFamily="18" charset="-34"/>
              </a:rPr>
              <a:t>nput</a:t>
            </a:r>
          </a:p>
        </p:txBody>
      </p:sp>
      <p:sp>
        <p:nvSpPr>
          <p:cNvPr id="7" name="Rectangle 6"/>
          <p:cNvSpPr/>
          <p:nvPr/>
        </p:nvSpPr>
        <p:spPr>
          <a:xfrm>
            <a:off x="3457519" y="3261853"/>
            <a:ext cx="2228963" cy="985469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7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P</a:t>
            </a:r>
            <a:r>
              <a:rPr lang="en-US" sz="2700" dirty="0">
                <a:latin typeface="Angsana New" panose="02020603050405020304" pitchFamily="18" charset="-34"/>
                <a:cs typeface="Angsana New" panose="02020603050405020304" pitchFamily="18" charset="-34"/>
              </a:rPr>
              <a:t>rocess</a:t>
            </a:r>
          </a:p>
        </p:txBody>
      </p:sp>
      <p:sp>
        <p:nvSpPr>
          <p:cNvPr id="8" name="Oval 7"/>
          <p:cNvSpPr/>
          <p:nvPr/>
        </p:nvSpPr>
        <p:spPr>
          <a:xfrm>
            <a:off x="5998989" y="3255979"/>
            <a:ext cx="1090922" cy="991343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 cmpd="sng"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7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O</a:t>
            </a:r>
            <a:r>
              <a:rPr lang="en-US" sz="2700" dirty="0">
                <a:latin typeface="Angsana New" panose="02020603050405020304" pitchFamily="18" charset="-34"/>
                <a:cs typeface="Angsana New" panose="02020603050405020304" pitchFamily="18" charset="-34"/>
              </a:rPr>
              <a:t>utput</a:t>
            </a:r>
          </a:p>
        </p:txBody>
      </p:sp>
      <p:sp>
        <p:nvSpPr>
          <p:cNvPr id="9" name="Oval 8"/>
          <p:cNvSpPr/>
          <p:nvPr/>
        </p:nvSpPr>
        <p:spPr>
          <a:xfrm>
            <a:off x="281002" y="3261853"/>
            <a:ext cx="1456790" cy="985469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 cmpd="sng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7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S</a:t>
            </a:r>
            <a:r>
              <a:rPr lang="en-US" sz="2700" dirty="0">
                <a:latin typeface="Angsana New" panose="02020603050405020304" pitchFamily="18" charset="-34"/>
                <a:cs typeface="Angsana New" panose="02020603050405020304" pitchFamily="18" charset="-34"/>
              </a:rPr>
              <a:t>upplier</a:t>
            </a:r>
          </a:p>
        </p:txBody>
      </p:sp>
      <p:sp>
        <p:nvSpPr>
          <p:cNvPr id="10" name="Oval 9"/>
          <p:cNvSpPr/>
          <p:nvPr/>
        </p:nvSpPr>
        <p:spPr>
          <a:xfrm>
            <a:off x="7402418" y="3254782"/>
            <a:ext cx="1456790" cy="991343"/>
          </a:xfrm>
          <a:prstGeom prst="ellipse">
            <a:avLst/>
          </a:prstGeom>
          <a:solidFill>
            <a:schemeClr val="bg1"/>
          </a:solidFill>
          <a:ln w="76200" cmpd="sng"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7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C</a:t>
            </a:r>
            <a:r>
              <a:rPr lang="en-US" sz="2700" dirty="0">
                <a:latin typeface="Angsana New" panose="02020603050405020304" pitchFamily="18" charset="-34"/>
                <a:cs typeface="Angsana New" panose="02020603050405020304" pitchFamily="18" charset="-34"/>
              </a:rPr>
              <a:t>ustomer</a:t>
            </a:r>
          </a:p>
        </p:txBody>
      </p:sp>
      <p:cxnSp>
        <p:nvCxnSpPr>
          <p:cNvPr id="11" name="Elbow Connector 10"/>
          <p:cNvCxnSpPr>
            <a:stCxn id="9" idx="6"/>
            <a:endCxn id="6" idx="2"/>
          </p:cNvCxnSpPr>
          <p:nvPr/>
        </p:nvCxnSpPr>
        <p:spPr>
          <a:xfrm flipV="1">
            <a:off x="1737793" y="3753391"/>
            <a:ext cx="314402" cy="1196"/>
          </a:xfrm>
          <a:prstGeom prst="bentConnector3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lbow Connector 11"/>
          <p:cNvCxnSpPr>
            <a:stCxn id="6" idx="6"/>
            <a:endCxn id="7" idx="1"/>
          </p:cNvCxnSpPr>
          <p:nvPr/>
        </p:nvCxnSpPr>
        <p:spPr>
          <a:xfrm>
            <a:off x="3143116" y="3753391"/>
            <a:ext cx="314402" cy="1196"/>
          </a:xfrm>
          <a:prstGeom prst="bentConnector3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>
            <a:stCxn id="7" idx="3"/>
            <a:endCxn id="8" idx="2"/>
          </p:cNvCxnSpPr>
          <p:nvPr/>
        </p:nvCxnSpPr>
        <p:spPr>
          <a:xfrm flipV="1">
            <a:off x="5686482" y="3751650"/>
            <a:ext cx="312508" cy="2937"/>
          </a:xfrm>
          <a:prstGeom prst="bentConnector3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lbow Connector 13"/>
          <p:cNvCxnSpPr>
            <a:stCxn id="8" idx="6"/>
            <a:endCxn id="10" idx="2"/>
          </p:cNvCxnSpPr>
          <p:nvPr/>
        </p:nvCxnSpPr>
        <p:spPr>
          <a:xfrm flipV="1">
            <a:off x="7089911" y="3750454"/>
            <a:ext cx="312508" cy="1196"/>
          </a:xfrm>
          <a:prstGeom prst="bentConnector3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674587" y="4675873"/>
            <a:ext cx="4394346" cy="1246495"/>
          </a:xfrm>
          <a:prstGeom prst="rect">
            <a:avLst/>
          </a:prstGeom>
          <a:solidFill>
            <a:schemeClr val="bg1">
              <a:lumMod val="95000"/>
            </a:schemeClr>
          </a:solidFill>
          <a:ln w="635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US" sz="2700" dirty="0">
                <a:latin typeface="Angsana New" panose="02020603050405020304" pitchFamily="18" charset="-34"/>
                <a:cs typeface="Angsana New" panose="02020603050405020304" pitchFamily="18" charset="-34"/>
              </a:rPr>
              <a:t>  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ประสิทธิผล 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=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400" u="sng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เอาท์พุต</a:t>
            </a:r>
            <a:r>
              <a:rPr lang="th-TH" sz="24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ที่ได้จริง (</a:t>
            </a:r>
            <a:r>
              <a:rPr lang="en-US" sz="24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Actual Output)</a:t>
            </a:r>
          </a:p>
          <a:p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Effectiveness)   </a:t>
            </a:r>
            <a:r>
              <a:rPr lang="th-TH" sz="24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เอาท์พุต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ตามแผน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(Planned Output)</a:t>
            </a:r>
          </a:p>
        </p:txBody>
      </p:sp>
      <p:cxnSp>
        <p:nvCxnSpPr>
          <p:cNvPr id="16" name="Straight Connector 15"/>
          <p:cNvCxnSpPr>
            <a:stCxn id="4" idx="2"/>
            <a:endCxn id="7" idx="0"/>
          </p:cNvCxnSpPr>
          <p:nvPr/>
        </p:nvCxnSpPr>
        <p:spPr>
          <a:xfrm>
            <a:off x="4572000" y="1694329"/>
            <a:ext cx="0" cy="1567523"/>
          </a:xfrm>
          <a:prstGeom prst="line">
            <a:avLst/>
          </a:prstGeom>
          <a:ln w="635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7" idx="2"/>
          </p:cNvCxnSpPr>
          <p:nvPr/>
        </p:nvCxnSpPr>
        <p:spPr>
          <a:xfrm flipH="1">
            <a:off x="4569157" y="4247322"/>
            <a:ext cx="2843" cy="1753429"/>
          </a:xfrm>
          <a:prstGeom prst="line">
            <a:avLst/>
          </a:prstGeom>
          <a:ln w="635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82306" y="4675873"/>
            <a:ext cx="4394346" cy="877163"/>
          </a:xfrm>
          <a:prstGeom prst="rect">
            <a:avLst/>
          </a:prstGeom>
          <a:solidFill>
            <a:schemeClr val="bg1">
              <a:lumMod val="95000"/>
            </a:scheme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700" dirty="0">
                <a:latin typeface="Angsana New" panose="02020603050405020304" pitchFamily="18" charset="-34"/>
                <a:cs typeface="Angsana New" panose="02020603050405020304" pitchFamily="18" charset="-34"/>
              </a:rPr>
              <a:t>  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ประสิทธิภาพ 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=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4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อินพุตตามแผน (</a:t>
            </a:r>
            <a:r>
              <a:rPr lang="en-US" sz="24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Planned Input)</a:t>
            </a:r>
          </a:p>
          <a:p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   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Efficiency)        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อินพุตที่ใช้จริง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(Actual Input)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26983" y="2077669"/>
            <a:ext cx="5030434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 w="635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  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ผลิตภาพแรงงาน 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 =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4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เอาท์พุตที่ได้จริง (</a:t>
            </a:r>
            <a:r>
              <a:rPr lang="en-US" sz="24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Actual Output)</a:t>
            </a:r>
          </a:p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Labor Productivity)  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   อินพุตที่ใช้จริง 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(Actual Input)</a:t>
            </a:r>
          </a:p>
        </p:txBody>
      </p:sp>
    </p:spTree>
    <p:extLst>
      <p:ext uri="{BB962C8B-B14F-4D97-AF65-F5344CB8AC3E}">
        <p14:creationId xmlns="" xmlns:p14="http://schemas.microsoft.com/office/powerpoint/2010/main" val="17985944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57250"/>
            <a:ext cx="9144000" cy="8370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857250"/>
            <a:ext cx="9144000" cy="837079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3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Find the Problem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95" y="1747464"/>
            <a:ext cx="4401405" cy="420014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872382" y="1766812"/>
            <a:ext cx="3892588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Productivity Improvement</a:t>
            </a:r>
          </a:p>
          <a:p>
            <a:endParaRPr lang="en-US" sz="6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428625" indent="-428625">
              <a:buFont typeface="Wingdings" panose="05000000000000000000" pitchFamily="2" charset="2"/>
              <a:buChar char="Ø"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ใช้ปัจจัยป้อนเข้าให้ตรงตามแผนอย่างมีประสิทธิภาพ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Efficiency)</a:t>
            </a:r>
            <a:endParaRPr lang="th-TH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428625" indent="-428625">
              <a:buFont typeface="Wingdings" panose="05000000000000000000" pitchFamily="2" charset="2"/>
              <a:buChar char="Ø"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ให้ได้เอาท์พุตตรงตามเป้าหมายอย่างมีประสิทธิผล 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Effectiveness)</a:t>
            </a:r>
            <a:endParaRPr lang="th-TH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382" y="3867708"/>
            <a:ext cx="3892588" cy="20241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119181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857250"/>
            <a:ext cx="9144000" cy="83707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857250"/>
            <a:ext cx="9144000" cy="837079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3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Find the Problem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170966" y="2444181"/>
            <a:ext cx="4168590" cy="3409612"/>
          </a:xfrm>
          <a:ln w="63500">
            <a:solidFill>
              <a:srgbClr val="0070C0"/>
            </a:solidFill>
          </a:ln>
        </p:spPr>
        <p:txBody>
          <a:bodyPr>
            <a:normAutofit/>
          </a:bodyPr>
          <a:lstStyle/>
          <a:p>
            <a:pPr marL="0" indent="348854">
              <a:spcBef>
                <a:spcPts val="0"/>
              </a:spcBef>
              <a:buNone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บ่อยครั้งที่ข้อมูลเชิงปริมาณไม่เพียงพอ หรือการรอเก็บข้อมูลใช้เวลานาน หรือข้อมูลบางชนิดยากต่อการเก็บข้อมูล การค้นหาปัญหาด้วยการรวบรวมข้อมูลจากคำบอกเล่า 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Verbal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Data)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ที่อ้างอิงประสบการณ์ของพนักงานที่เกี่ยวข้อง เช่น อาการเครื่องติดขัด สถานีงานที่หยุดรอบ่อย ของเสียมักพบเจอ วัตถุดิบที่มักไม่พอใช้ผลิต เป็นต้น ก็เป็นอีกทางเลือกในการค้นหาปัญหา</a:t>
            </a:r>
            <a:endParaRPr lang="en-US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0966" y="1860850"/>
            <a:ext cx="4168590" cy="461665"/>
          </a:xfrm>
          <a:prstGeom prst="rect">
            <a:avLst/>
          </a:prstGeom>
          <a:solidFill>
            <a:schemeClr val="bg1"/>
          </a:solidFill>
          <a:ln w="635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>
              <a:tabLst>
                <a:tab pos="816769" algn="l"/>
                <a:tab pos="1034654" algn="l"/>
              </a:tabLst>
            </a:pPr>
            <a:r>
              <a:rPr lang="th-TH" sz="2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ข้อมูลเชิงคุณภาพ (</a:t>
            </a:r>
            <a:r>
              <a:rPr lang="en-US" sz="2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Qualitative Data)</a:t>
            </a:r>
            <a:endParaRPr lang="th-TH" sz="24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495799" y="1860850"/>
            <a:ext cx="4495800" cy="3992943"/>
          </a:xfrm>
          <a:prstGeom prst="rect">
            <a:avLst/>
          </a:prstGeom>
          <a:ln w="63500">
            <a:solidFill>
              <a:srgbClr val="00B050"/>
            </a:solidFill>
          </a:ln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Tips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: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วิธีการรวบรวมข้อมูลจากประสบการณ์ที่ง่ายและดีวิธีหนึ่ง คือ การดึงประสบการณ์ผ่านการประชุมกลุ่มย่อย 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Small Group Activity)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แบ่งเป็น 3 ขั้นตอน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ดังนี้</a:t>
            </a: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เขียนความผิดปกติ (อะไรไม่ดี + ส่งผลอย่างไร) ของสมาชิกลงในบัตรข้อมูล 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Data Card)</a:t>
            </a:r>
            <a:endParaRPr lang="th-TH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จัดรวมกลุ่มบัตรข้อมูลที่เป็นเรื่องเดียวกันมาไว้ด้วยกัน</a:t>
            </a:r>
          </a:p>
          <a:p>
            <a:pPr marL="385763" indent="-385763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สรุปประเด็นแต่ละกลุ่มบัตรข้อมูลมาเขียนเป็นกลุ่มปัญหา (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Affinity Statement)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th-TH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75421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4068"/>
            <a:ext cx="9144000" cy="457200"/>
          </a:xfr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US" sz="2400" b="1" dirty="0" smtClean="0">
                <a:latin typeface="Maiandra GD" pitchFamily="34" charset="0"/>
                <a:cs typeface="TH SarabunPSK" pitchFamily="34" charset="-34"/>
              </a:rPr>
              <a:t>STEM Workforce toward SME 4.0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5" name="ลูกศรเชื่อมต่อแบบตรง 4"/>
          <p:cNvCxnSpPr/>
          <p:nvPr/>
        </p:nvCxnSpPr>
        <p:spPr>
          <a:xfrm>
            <a:off x="690693" y="3048000"/>
            <a:ext cx="7310307" cy="1588"/>
          </a:xfrm>
          <a:prstGeom prst="straightConnector1">
            <a:avLst/>
          </a:prstGeom>
          <a:ln w="571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วงรี 6"/>
          <p:cNvSpPr/>
          <p:nvPr/>
        </p:nvSpPr>
        <p:spPr>
          <a:xfrm>
            <a:off x="685800" y="2971800"/>
            <a:ext cx="152400" cy="1524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วงรี 7"/>
          <p:cNvSpPr/>
          <p:nvPr/>
        </p:nvSpPr>
        <p:spPr>
          <a:xfrm>
            <a:off x="1676400" y="2971800"/>
            <a:ext cx="152400" cy="1524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381000" y="3352800"/>
            <a:ext cx="1371600" cy="18288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ระยะที่ 2</a:t>
            </a:r>
          </a:p>
          <a:p>
            <a:pPr algn="ctr">
              <a:spcBef>
                <a:spcPct val="0"/>
              </a:spcBef>
              <a:defRPr/>
            </a:pPr>
            <a:r>
              <a:rPr lang="th-TH" sz="1800" b="1" dirty="0">
                <a:latin typeface="TH SarabunPSK" pitchFamily="34" charset="-34"/>
                <a:ea typeface="+mj-ea"/>
                <a:cs typeface="TH SarabunPSK" pitchFamily="34" charset="-34"/>
              </a:rPr>
              <a:t>ลงนามในสัญญาจ้างที่ปรึกษาฯ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8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ภายใน ธ.ค. 59</a:t>
            </a:r>
          </a:p>
        </p:txBody>
      </p:sp>
      <p:sp>
        <p:nvSpPr>
          <p:cNvPr id="12" name="ชื่อเรื่อง 1"/>
          <p:cNvSpPr txBox="1">
            <a:spLocks/>
          </p:cNvSpPr>
          <p:nvPr/>
        </p:nvSpPr>
        <p:spPr>
          <a:xfrm>
            <a:off x="1828800" y="3352800"/>
            <a:ext cx="1447800" cy="18288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ช่วงที่ </a:t>
            </a:r>
            <a:r>
              <a:rPr kumimoji="0" lang="en-US" sz="16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1</a:t>
            </a:r>
            <a:endParaRPr kumimoji="0" lang="th-TH" sz="16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algn="ctr">
              <a:spcBef>
                <a:spcPct val="0"/>
              </a:spcBef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ให้คำปรึกษา  2 ครั้ง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(ภายใน 30 วัน)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หลังลงนามสัญญาจ้าง 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วิเคราะห์ข้อมูล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  <a:r>
              <a:rPr kumimoji="0" lang="en-US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SWOT 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ประเมินสภา</a:t>
            </a:r>
            <a:r>
              <a:rPr kumimoji="0" lang="th-TH" sz="1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นภาพ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ปัจจุบัน และวิเคราะห์ปัญหา /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สรุปรายงานผลข้อมูลของ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  <a:r>
              <a:rPr kumimoji="0" lang="th-TH" sz="1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สปก.</a:t>
            </a:r>
            <a:endParaRPr kumimoji="0" lang="th-TH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13" name="ชื่อเรื่อง 1"/>
          <p:cNvSpPr txBox="1">
            <a:spLocks/>
          </p:cNvSpPr>
          <p:nvPr/>
        </p:nvSpPr>
        <p:spPr>
          <a:xfrm>
            <a:off x="4848664" y="3352800"/>
            <a:ext cx="1447800" cy="18288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ช่วงที่ </a:t>
            </a:r>
            <a:r>
              <a:rPr kumimoji="0" lang="en-US" sz="1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3</a:t>
            </a:r>
            <a:endParaRPr kumimoji="0" lang="th-TH" sz="18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ให้คำปรึกษา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 3 ครั้ง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(ภายใน 180 วัน) 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หลังลงนามสัญญาจ้าง</a:t>
            </a:r>
            <a:r>
              <a:rPr lang="th-TH" sz="18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 ติดตามผล/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สรุปผล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และส่งข้อมูลเบื้องต้นเปรียบเทียบ ก่อน-หลัง การให้คำปรึกษาฯ</a:t>
            </a:r>
            <a:endParaRPr lang="th-TH" sz="1800" b="1" dirty="0" smtClean="0"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8001000" y="2209800"/>
            <a:ext cx="1066800" cy="16764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ระยะที่ </a:t>
            </a:r>
            <a:r>
              <a:rPr lang="en-US" sz="2000" b="1" u="sng" dirty="0">
                <a:latin typeface="TH SarabunPSK" pitchFamily="34" charset="-34"/>
                <a:ea typeface="+mj-ea"/>
                <a:cs typeface="TH SarabunPSK" pitchFamily="34" charset="-34"/>
              </a:rPr>
              <a:t>4</a:t>
            </a:r>
            <a:endParaRPr kumimoji="0" lang="th-TH" sz="2000" b="1" i="0" u="sng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ปิดโครงการ</a:t>
            </a:r>
            <a:endParaRPr lang="en-US" sz="2000" b="1" dirty="0" smtClean="0"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/</a:t>
            </a: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นำเสนอ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ผลงาน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22 ส.ค. 60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16" name="ชื่อเรื่อง 1"/>
          <p:cNvSpPr txBox="1">
            <a:spLocks/>
          </p:cNvSpPr>
          <p:nvPr/>
        </p:nvSpPr>
        <p:spPr>
          <a:xfrm>
            <a:off x="304800" y="533400"/>
            <a:ext cx="1676400" cy="22098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ระยะที่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เตรียมการและเปิดตัวโครงการฯ</a:t>
            </a:r>
          </a:p>
          <a:p>
            <a:pPr>
              <a:spcBef>
                <a:spcPct val="0"/>
              </a:spcBef>
              <a:defRPr/>
            </a:pPr>
            <a:r>
              <a:rPr lang="en-US" sz="1600" b="1" u="sng" dirty="0" smtClean="0">
                <a:latin typeface="TH SarabunPSK" pitchFamily="34" charset="-34"/>
                <a:ea typeface="+mj-ea"/>
                <a:cs typeface="TH SarabunPSK" pitchFamily="34" charset="-34"/>
              </a:rPr>
              <a:t>26 </a:t>
            </a:r>
            <a:r>
              <a:rPr lang="th-TH" sz="1600" b="1" u="sng" dirty="0" smtClean="0">
                <a:latin typeface="TH SarabunPSK" pitchFamily="34" charset="-34"/>
                <a:ea typeface="+mj-ea"/>
                <a:cs typeface="TH SarabunPSK" pitchFamily="34" charset="-34"/>
              </a:rPr>
              <a:t>ต</a:t>
            </a:r>
            <a:r>
              <a:rPr lang="th-TH" sz="1600" b="1" u="sng" dirty="0" smtClean="0">
                <a:latin typeface="TH SarabunPSK" pitchFamily="34" charset="-34"/>
                <a:cs typeface="TH SarabunPSK" pitchFamily="34" charset="-34"/>
              </a:rPr>
              <a:t>.ค.</a:t>
            </a:r>
            <a:r>
              <a:rPr lang="en-US" sz="1600" b="1" u="sng" dirty="0" smtClean="0"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  <a:r>
              <a:rPr lang="th-TH" sz="1600" b="1" u="sng" dirty="0" smtClean="0">
                <a:latin typeface="TH SarabunPSK" pitchFamily="34" charset="-34"/>
                <a:cs typeface="TH SarabunPSK" pitchFamily="34" charset="-34"/>
              </a:rPr>
              <a:t>59 เตรียมการ</a:t>
            </a:r>
            <a:endParaRPr lang="th-TH" sz="1600" b="1" u="sng" dirty="0">
              <a:latin typeface="TH SarabunPSK" pitchFamily="34" charset="-34"/>
              <a:cs typeface="TH SarabunPSK" pitchFamily="34" charset="-34"/>
            </a:endParaRPr>
          </a:p>
          <a:p>
            <a:pPr>
              <a:spcBef>
                <a:spcPct val="0"/>
              </a:spcBef>
              <a:defRPr/>
            </a:pP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 -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ประชุมคณะกรรมการฯ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>
              <a:spcBef>
                <a:spcPct val="0"/>
              </a:spcBef>
              <a:defRPr/>
            </a:pPr>
            <a:r>
              <a:rPr kumimoji="0" lang="th-TH" sz="16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9 พ.ย. 59 เปิดตัวโครงการ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  </a:t>
            </a:r>
            <a:r>
              <a:rPr lang="en-US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-</a:t>
            </a: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รมว.รง.</a:t>
            </a:r>
            <a:r>
              <a:rPr lang="th-TH" sz="1600" b="1" dirty="0"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เป็นประธาน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  </a:t>
            </a:r>
            <a:r>
              <a:rPr lang="en-US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-</a:t>
            </a: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อธิบดีกล่าวเปิด</a:t>
            </a:r>
          </a:p>
        </p:txBody>
      </p:sp>
      <p:sp>
        <p:nvSpPr>
          <p:cNvPr id="19" name="ชื่อเรื่อง 1"/>
          <p:cNvSpPr txBox="1">
            <a:spLocks/>
          </p:cNvSpPr>
          <p:nvPr/>
        </p:nvSpPr>
        <p:spPr>
          <a:xfrm>
            <a:off x="2133600" y="1828800"/>
            <a:ext cx="5257800" cy="9906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ผลลัพธ์ (เปรียบเทียบข้อมูล ก่อน-หลัง ดำเนินโครงการ)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1. ผลิตภาพแรงงาน  เพิ่มขึ้นไม่น้อยกว่าร้อยละ 7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2. ลดต้นทุนการผลิตสินค้า/บริการ  ไม่น้อยกว่าร้อยละ 7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15" name="ชื่อเรื่อง 1"/>
          <p:cNvSpPr txBox="1">
            <a:spLocks/>
          </p:cNvSpPr>
          <p:nvPr/>
        </p:nvSpPr>
        <p:spPr>
          <a:xfrm>
            <a:off x="3352800" y="3352800"/>
            <a:ext cx="1447800" cy="18288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ช่วงที่ </a:t>
            </a:r>
            <a:r>
              <a:rPr lang="en-US" sz="1600" b="1" u="sng" noProof="0" dirty="0" smtClean="0">
                <a:latin typeface="TH SarabunPSK" pitchFamily="34" charset="-34"/>
                <a:ea typeface="+mj-ea"/>
                <a:cs typeface="TH SarabunPSK" pitchFamily="34" charset="-34"/>
              </a:rPr>
              <a:t>2</a:t>
            </a:r>
            <a:endParaRPr kumimoji="0" lang="th-TH" sz="16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algn="ctr">
              <a:spcBef>
                <a:spcPct val="0"/>
              </a:spcBef>
              <a:defRPr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ให้คำปรึกษา </a:t>
            </a: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3 ครั้ง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(ภายใน 90 วัน)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หลังลงนามสัญญาจ้าง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ให้คำปรึกษาในการฝึกอบรมทักษะเพิ่มเติม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Multi Skills/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STEM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</a:p>
        </p:txBody>
      </p:sp>
      <p:sp>
        <p:nvSpPr>
          <p:cNvPr id="18" name="ชื่อเรื่อง 1"/>
          <p:cNvSpPr txBox="1">
            <a:spLocks/>
          </p:cNvSpPr>
          <p:nvPr/>
        </p:nvSpPr>
        <p:spPr>
          <a:xfrm>
            <a:off x="6358596" y="3352800"/>
            <a:ext cx="1447800" cy="18288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ช่วงที่ </a:t>
            </a:r>
            <a:r>
              <a:rPr lang="en-US" sz="1800" b="1" u="sng" noProof="0" dirty="0">
                <a:latin typeface="TH SarabunPSK" pitchFamily="34" charset="-34"/>
                <a:ea typeface="+mj-ea"/>
                <a:cs typeface="TH SarabunPSK" pitchFamily="34" charset="-34"/>
              </a:rPr>
              <a:t>4</a:t>
            </a:r>
            <a:endParaRPr lang="th-TH" sz="1800" b="1" u="sng" dirty="0" smtClean="0"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จัดทำรายงานสรุปผลฉบับสมบูรณ์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(ภายใน 210 วัน) 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หลังลงนามสัญญาจ้าง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และส่งมอบข้อมูลเปรียบเทียบ ก่อน-หลังการให้คำปรึกษาฯ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cxnSp>
        <p:nvCxnSpPr>
          <p:cNvPr id="22" name="ตัวเชื่อมต่อตรง 21"/>
          <p:cNvCxnSpPr>
            <a:stCxn id="8" idx="3"/>
            <a:endCxn id="11" idx="0"/>
          </p:cNvCxnSpPr>
          <p:nvPr/>
        </p:nvCxnSpPr>
        <p:spPr>
          <a:xfrm rot="5400000">
            <a:off x="1257300" y="2911382"/>
            <a:ext cx="250918" cy="63191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>
            <a:endCxn id="7" idx="7"/>
          </p:cNvCxnSpPr>
          <p:nvPr/>
        </p:nvCxnSpPr>
        <p:spPr>
          <a:xfrm rot="5400000">
            <a:off x="815882" y="2743200"/>
            <a:ext cx="250918" cy="25091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ตัวเชื่อมต่อตรง 28"/>
          <p:cNvCxnSpPr/>
          <p:nvPr/>
        </p:nvCxnSpPr>
        <p:spPr>
          <a:xfrm rot="10800000" flipV="1">
            <a:off x="2628900" y="3048000"/>
            <a:ext cx="723900" cy="3048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วงเล็บปีกกาขวา 40"/>
          <p:cNvSpPr/>
          <p:nvPr/>
        </p:nvSpPr>
        <p:spPr>
          <a:xfrm rot="5400000">
            <a:off x="4620640" y="2819399"/>
            <a:ext cx="381000" cy="6019800"/>
          </a:xfrm>
          <a:prstGeom prst="rightBrace">
            <a:avLst>
              <a:gd name="adj1" fmla="val 8333"/>
              <a:gd name="adj2" fmla="val 4953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2" name="ชื่อเรื่อง 1"/>
          <p:cNvSpPr txBox="1">
            <a:spLocks/>
          </p:cNvSpPr>
          <p:nvPr/>
        </p:nvSpPr>
        <p:spPr>
          <a:xfrm>
            <a:off x="2480604" y="5943600"/>
            <a:ext cx="6434796" cy="8382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th-TH" sz="20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ระยะที่ </a:t>
            </a:r>
            <a:r>
              <a:rPr kumimoji="0" lang="en-US" sz="20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3</a:t>
            </a:r>
            <a:r>
              <a:rPr kumimoji="0" lang="en-US" sz="2000" b="1" i="0" u="sng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  <a:r>
              <a:rPr kumimoji="0" lang="th-TH" sz="2000" b="1" i="0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การบริหารสัญญาจ้างที่ปรึกษา </a:t>
            </a: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(นับจากลงนามสัญญา</a:t>
            </a: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จ้าง 210 วัน แบ่งออกเป็น 4 งวดงาน </a:t>
            </a:r>
            <a:r>
              <a:rPr lang="th-TH" sz="2000" b="1" dirty="0">
                <a:latin typeface="TH SarabunPSK" pitchFamily="34" charset="-34"/>
                <a:ea typeface="+mj-ea"/>
                <a:cs typeface="TH SarabunPSK" pitchFamily="34" charset="-34"/>
              </a:rPr>
              <a:t>)</a:t>
            </a:r>
            <a:endParaRPr kumimoji="0" lang="th-TH" sz="2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 การให้คำปรึกษาทั้งหมดไม่น้อยกว่า 8 ครั้ง/ </a:t>
            </a:r>
            <a:r>
              <a:rPr lang="th-TH" sz="2000" b="1" dirty="0" err="1" smtClean="0">
                <a:latin typeface="TH SarabunPSK" pitchFamily="34" charset="-34"/>
                <a:ea typeface="+mj-ea"/>
                <a:cs typeface="TH SarabunPSK" pitchFamily="34" charset="-34"/>
              </a:rPr>
              <a:t>สปก.</a:t>
            </a: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 1 แห่ง 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- ที่ปรึกษาไม่น้อยกว่า 2 คน/</a:t>
            </a:r>
            <a:r>
              <a:rPr lang="th-TH" sz="2000" b="1" dirty="0" err="1" smtClean="0">
                <a:latin typeface="TH SarabunPSK" pitchFamily="34" charset="-34"/>
                <a:cs typeface="TH SarabunPSK" pitchFamily="34" charset="-34"/>
              </a:rPr>
              <a:t>สปก.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และที่ปรึกษา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คน ให้คำปรึกษากับ </a:t>
            </a:r>
            <a:r>
              <a:rPr lang="th-TH" sz="2000" b="1" dirty="0" err="1" smtClean="0">
                <a:latin typeface="TH SarabunPSK" pitchFamily="34" charset="-34"/>
                <a:cs typeface="TH SarabunPSK" pitchFamily="34" charset="-34"/>
              </a:rPr>
              <a:t>สปก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ไม่เกิน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แห่ง/สัญญา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43" name="ชื่อเรื่อง 1"/>
          <p:cNvSpPr txBox="1">
            <a:spLocks/>
          </p:cNvSpPr>
          <p:nvPr/>
        </p:nvSpPr>
        <p:spPr>
          <a:xfrm>
            <a:off x="2133600" y="762000"/>
            <a:ext cx="5257800" cy="9906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เป้าหมาย</a:t>
            </a: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1. </a:t>
            </a:r>
            <a:r>
              <a:rPr lang="th-TH" sz="2000" b="1" dirty="0" err="1" smtClean="0">
                <a:latin typeface="TH SarabunPSK" pitchFamily="34" charset="-34"/>
                <a:ea typeface="+mj-ea"/>
                <a:cs typeface="TH SarabunPSK" pitchFamily="34" charset="-34"/>
              </a:rPr>
              <a:t>สปก.</a:t>
            </a: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 เข้าร่วมโครงการ จำนวน 105 แห่ง (</a:t>
            </a:r>
            <a:r>
              <a:rPr lang="en-US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SMEs </a:t>
            </a: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ลูกจ้างมากกว่า </a:t>
            </a:r>
            <a:r>
              <a:rPr lang="en-US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51-200 </a:t>
            </a: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คน)</a:t>
            </a:r>
          </a:p>
          <a:p>
            <a:pPr marL="457200" lvl="0" indent="-457200" algn="ctr">
              <a:spcBef>
                <a:spcPct val="0"/>
              </a:spcBef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2. ฝึกอบรมพนักงานด้านวิเคราะห์งาน และ เพิ่มเติมทักษะ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 Multi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Skills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  <a:r>
              <a:rPr lang="en-US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STEM </a:t>
            </a:r>
            <a:endParaRPr lang="th-TH" sz="2000" b="1" dirty="0" smtClean="0"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ไม่น้อยกว่า 12 ชม. จำนวน 10</a:t>
            </a:r>
            <a:r>
              <a:rPr lang="en-US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,000 </a:t>
            </a: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คน (เฉลี่ย 80 คน/แห่ง)</a:t>
            </a:r>
          </a:p>
        </p:txBody>
      </p:sp>
      <p:sp>
        <p:nvSpPr>
          <p:cNvPr id="44" name="ชื่อเรื่อง 1"/>
          <p:cNvSpPr txBox="1">
            <a:spLocks/>
          </p:cNvSpPr>
          <p:nvPr/>
        </p:nvSpPr>
        <p:spPr>
          <a:xfrm>
            <a:off x="7696200" y="762000"/>
            <a:ext cx="1295400" cy="1219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งป</a:t>
            </a: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ม.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47.9 ล้านบาท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45" name="ชื่อเรื่อง 1"/>
          <p:cNvSpPr txBox="1">
            <a:spLocks/>
          </p:cNvSpPr>
          <p:nvPr/>
        </p:nvSpPr>
        <p:spPr>
          <a:xfrm>
            <a:off x="76200" y="5867400"/>
            <a:ext cx="2590800" cy="838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u="sng" dirty="0" smtClean="0">
                <a:latin typeface="TH SarabunPSK" pitchFamily="34" charset="-34"/>
                <a:ea typeface="+mj-ea"/>
                <a:cs typeface="TH SarabunPSK" pitchFamily="34" charset="-34"/>
              </a:rPr>
              <a:t>หมายเหตุ </a:t>
            </a: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การเข้าให้คำปรึกษาแต่ละครั้ง ระยะเวลาไม่น้อยกว่า 6 ชม.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(สะสมให้ครบ 6 ชม. จึงนับเป็น 1 ครั้ง)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17" name="วงรี 16"/>
          <p:cNvSpPr/>
          <p:nvPr/>
        </p:nvSpPr>
        <p:spPr>
          <a:xfrm>
            <a:off x="3276600" y="2971800"/>
            <a:ext cx="152400" cy="1524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31" name="ตัวเชื่อมต่อตรง 30"/>
          <p:cNvCxnSpPr>
            <a:stCxn id="10" idx="6"/>
            <a:endCxn id="18" idx="0"/>
          </p:cNvCxnSpPr>
          <p:nvPr/>
        </p:nvCxnSpPr>
        <p:spPr>
          <a:xfrm flipH="1">
            <a:off x="7082496" y="3048000"/>
            <a:ext cx="385104" cy="3048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วงรี 9"/>
          <p:cNvSpPr/>
          <p:nvPr/>
        </p:nvSpPr>
        <p:spPr>
          <a:xfrm>
            <a:off x="7315200" y="2971800"/>
            <a:ext cx="152400" cy="1524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2" name="ชื่อเรื่อง 1"/>
          <p:cNvSpPr txBox="1">
            <a:spLocks/>
          </p:cNvSpPr>
          <p:nvPr/>
        </p:nvSpPr>
        <p:spPr>
          <a:xfrm>
            <a:off x="381000" y="5257800"/>
            <a:ext cx="1371600" cy="457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การเบิกจ่ายเงิน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53" name="ชื่อเรื่อง 1"/>
          <p:cNvSpPr txBox="1">
            <a:spLocks/>
          </p:cNvSpPr>
          <p:nvPr/>
        </p:nvSpPr>
        <p:spPr>
          <a:xfrm>
            <a:off x="1828800" y="5257800"/>
            <a:ext cx="1447800" cy="4572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งวดที่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5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15</a:t>
            </a:r>
            <a:r>
              <a:rPr lang="en-US" sz="15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%</a:t>
            </a:r>
            <a:endParaRPr kumimoji="0" lang="th-TH" sz="1500" b="1" i="0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54" name="ชื่อเรื่อง 1"/>
          <p:cNvSpPr txBox="1">
            <a:spLocks/>
          </p:cNvSpPr>
          <p:nvPr/>
        </p:nvSpPr>
        <p:spPr>
          <a:xfrm>
            <a:off x="4848664" y="5257800"/>
            <a:ext cx="1447800" cy="4572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th-TH" sz="1800" b="1" u="sng" dirty="0" smtClean="0">
                <a:latin typeface="TH SarabunPSK" pitchFamily="34" charset="-34"/>
                <a:cs typeface="TH SarabunPSK" pitchFamily="34" charset="-34"/>
              </a:rPr>
              <a:t>งวดที่ 3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35</a:t>
            </a: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%</a:t>
            </a:r>
            <a:endParaRPr lang="th-TH" sz="18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ชื่อเรื่อง 1"/>
          <p:cNvSpPr txBox="1">
            <a:spLocks/>
          </p:cNvSpPr>
          <p:nvPr/>
        </p:nvSpPr>
        <p:spPr>
          <a:xfrm>
            <a:off x="3352800" y="5257800"/>
            <a:ext cx="1447800" cy="4572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th-TH" sz="1500" b="1" u="sng" dirty="0" smtClean="0">
                <a:latin typeface="TH SarabunPSK" pitchFamily="34" charset="-34"/>
                <a:cs typeface="TH SarabunPSK" pitchFamily="34" charset="-34"/>
              </a:rPr>
              <a:t>งวดที่ 2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500" b="1" dirty="0" smtClean="0">
                <a:latin typeface="TH SarabunPSK" pitchFamily="34" charset="-34"/>
                <a:cs typeface="TH SarabunPSK" pitchFamily="34" charset="-34"/>
              </a:rPr>
              <a:t>25</a:t>
            </a:r>
            <a:r>
              <a:rPr lang="en-US" sz="1500" b="1" dirty="0" smtClean="0">
                <a:latin typeface="TH SarabunPSK" pitchFamily="34" charset="-34"/>
                <a:cs typeface="TH SarabunPSK" pitchFamily="34" charset="-34"/>
              </a:rPr>
              <a:t>%</a:t>
            </a:r>
            <a:endParaRPr lang="th-TH" sz="15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ชื่อเรื่อง 1"/>
          <p:cNvSpPr txBox="1">
            <a:spLocks/>
          </p:cNvSpPr>
          <p:nvPr/>
        </p:nvSpPr>
        <p:spPr>
          <a:xfrm>
            <a:off x="6358596" y="5257800"/>
            <a:ext cx="1447800" cy="4572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th-TH" sz="1800" b="1" u="sng" dirty="0" smtClean="0">
                <a:latin typeface="TH SarabunPSK" pitchFamily="34" charset="-34"/>
                <a:cs typeface="TH SarabunPSK" pitchFamily="34" charset="-34"/>
              </a:rPr>
              <a:t>งวดที่ 4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25</a:t>
            </a: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%</a:t>
            </a:r>
            <a:endParaRPr lang="th-TH" sz="1800" b="1" dirty="0" smtClean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4068"/>
            <a:ext cx="9144000" cy="457200"/>
          </a:xfr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US" sz="2400" b="1" dirty="0" smtClean="0">
                <a:latin typeface="Maiandra GD" pitchFamily="34" charset="0"/>
                <a:cs typeface="TH SarabunPSK" pitchFamily="34" charset="-34"/>
              </a:rPr>
              <a:t>STEM Workforce toward SME 4.0</a:t>
            </a:r>
            <a:endParaRPr lang="th-TH" sz="24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5" name="ลูกศรเชื่อมต่อแบบตรง 4"/>
          <p:cNvCxnSpPr/>
          <p:nvPr/>
        </p:nvCxnSpPr>
        <p:spPr>
          <a:xfrm>
            <a:off x="690693" y="3657599"/>
            <a:ext cx="7310307" cy="1588"/>
          </a:xfrm>
          <a:prstGeom prst="straightConnector1">
            <a:avLst/>
          </a:prstGeom>
          <a:ln w="571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วงรี 6"/>
          <p:cNvSpPr/>
          <p:nvPr/>
        </p:nvSpPr>
        <p:spPr>
          <a:xfrm>
            <a:off x="685800" y="3581399"/>
            <a:ext cx="152400" cy="1524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วงรี 7"/>
          <p:cNvSpPr/>
          <p:nvPr/>
        </p:nvSpPr>
        <p:spPr>
          <a:xfrm>
            <a:off x="1676400" y="3581399"/>
            <a:ext cx="152400" cy="1524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423204" y="1066800"/>
            <a:ext cx="1371600" cy="18288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ระยะที่ 2</a:t>
            </a:r>
          </a:p>
          <a:p>
            <a:pPr algn="ctr">
              <a:spcBef>
                <a:spcPct val="0"/>
              </a:spcBef>
              <a:defRPr/>
            </a:pPr>
            <a:r>
              <a:rPr lang="th-TH" sz="1800" b="1" dirty="0">
                <a:latin typeface="TH SarabunPSK" pitchFamily="34" charset="-34"/>
                <a:ea typeface="+mj-ea"/>
                <a:cs typeface="TH SarabunPSK" pitchFamily="34" charset="-34"/>
              </a:rPr>
              <a:t>ลงนามในสัญญาจ้างที่ปรึกษาฯ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8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ภายใน ธ.ค. 59</a:t>
            </a:r>
          </a:p>
        </p:txBody>
      </p:sp>
      <p:sp>
        <p:nvSpPr>
          <p:cNvPr id="12" name="ชื่อเรื่อง 1"/>
          <p:cNvSpPr txBox="1">
            <a:spLocks/>
          </p:cNvSpPr>
          <p:nvPr/>
        </p:nvSpPr>
        <p:spPr>
          <a:xfrm>
            <a:off x="1871004" y="1066800"/>
            <a:ext cx="1447800" cy="18288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ช่วงที่ </a:t>
            </a:r>
            <a:r>
              <a:rPr kumimoji="0" lang="en-US" sz="16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1</a:t>
            </a:r>
            <a:endParaRPr kumimoji="0" lang="th-TH" sz="16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algn="ctr">
              <a:spcBef>
                <a:spcPct val="0"/>
              </a:spcBef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ให้คำปรึกษา  2 ครั้ง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(ภายใน 30 วัน)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หลังลงนามสัญญาจ้าง 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วิเคราะห์ข้อมูล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  <a:r>
              <a:rPr kumimoji="0" lang="en-US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SWOT 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ประเมินสภา</a:t>
            </a:r>
            <a:r>
              <a:rPr kumimoji="0" lang="th-TH" sz="1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นภาพ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ปัจจุบัน และวิเคราะห์ปัญหา /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สรุปรายงานผลข้อมูลของ</a:t>
            </a:r>
            <a:r>
              <a:rPr kumimoji="0" lang="th-TH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  <a:r>
              <a:rPr kumimoji="0" lang="th-TH" sz="1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สปก.</a:t>
            </a:r>
            <a:endParaRPr kumimoji="0" lang="th-TH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13" name="ชื่อเรื่อง 1"/>
          <p:cNvSpPr txBox="1">
            <a:spLocks/>
          </p:cNvSpPr>
          <p:nvPr/>
        </p:nvSpPr>
        <p:spPr>
          <a:xfrm>
            <a:off x="4890868" y="1066800"/>
            <a:ext cx="1447800" cy="18288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ช่วงที่ </a:t>
            </a:r>
            <a:r>
              <a:rPr kumimoji="0" lang="en-US" sz="1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3</a:t>
            </a:r>
            <a:endParaRPr kumimoji="0" lang="th-TH" sz="18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ให้คำปรึกษา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 3 ครั้ง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(ภายใน 180 วัน) 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หลังลงนามสัญญาจ้าง</a:t>
            </a:r>
            <a:r>
              <a:rPr lang="th-TH" sz="18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 ติดตามผล/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สรุปผล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และส่งข้อมูลเบื้องต้นเปรียบเทียบ ก่อน-หลัง การให้คำปรึกษาฯ</a:t>
            </a:r>
            <a:endParaRPr lang="th-TH" sz="1800" b="1" dirty="0" smtClean="0"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8001000" y="2209800"/>
            <a:ext cx="1066800" cy="16764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ระยะที่ </a:t>
            </a:r>
            <a:r>
              <a:rPr lang="en-US" sz="2000" b="1" u="sng" dirty="0">
                <a:latin typeface="TH SarabunPSK" pitchFamily="34" charset="-34"/>
                <a:ea typeface="+mj-ea"/>
                <a:cs typeface="TH SarabunPSK" pitchFamily="34" charset="-34"/>
              </a:rPr>
              <a:t>4</a:t>
            </a:r>
            <a:endParaRPr kumimoji="0" lang="th-TH" sz="2000" b="1" i="0" u="sng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ปิดโครงการ</a:t>
            </a:r>
            <a:endParaRPr lang="en-US" sz="2000" b="1" dirty="0" smtClean="0"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/</a:t>
            </a: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นำเสนอ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ผลงาน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22 ส.ค. 60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15" name="ชื่อเรื่อง 1"/>
          <p:cNvSpPr txBox="1">
            <a:spLocks/>
          </p:cNvSpPr>
          <p:nvPr/>
        </p:nvSpPr>
        <p:spPr>
          <a:xfrm>
            <a:off x="3395004" y="1066800"/>
            <a:ext cx="1447800" cy="18288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ช่วงที่ </a:t>
            </a:r>
            <a:r>
              <a:rPr lang="en-US" sz="1600" b="1" u="sng" noProof="0" dirty="0" smtClean="0">
                <a:latin typeface="TH SarabunPSK" pitchFamily="34" charset="-34"/>
                <a:ea typeface="+mj-ea"/>
                <a:cs typeface="TH SarabunPSK" pitchFamily="34" charset="-34"/>
              </a:rPr>
              <a:t>2</a:t>
            </a:r>
            <a:endParaRPr kumimoji="0" lang="th-TH" sz="1600" b="1" i="0" u="sng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algn="ctr">
              <a:spcBef>
                <a:spcPct val="0"/>
              </a:spcBef>
              <a:defRPr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ให้คำปรึกษา </a:t>
            </a: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3 ครั้ง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(ภายใน 90 วัน)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หลังลงนามสัญญาจ้าง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ให้คำปรึกษาในการฝึกอบรมทักษะเพิ่มเติม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Multi Skills/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STEM</a:t>
            </a:r>
            <a:r>
              <a:rPr kumimoji="0" 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</a:p>
        </p:txBody>
      </p:sp>
      <p:sp>
        <p:nvSpPr>
          <p:cNvPr id="18" name="ชื่อเรื่อง 1"/>
          <p:cNvSpPr txBox="1">
            <a:spLocks/>
          </p:cNvSpPr>
          <p:nvPr/>
        </p:nvSpPr>
        <p:spPr>
          <a:xfrm>
            <a:off x="6400800" y="1066800"/>
            <a:ext cx="1447800" cy="18288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ช่วงที่ </a:t>
            </a:r>
            <a:r>
              <a:rPr lang="en-US" sz="1800" b="1" u="sng" noProof="0" dirty="0">
                <a:latin typeface="TH SarabunPSK" pitchFamily="34" charset="-34"/>
                <a:ea typeface="+mj-ea"/>
                <a:cs typeface="TH SarabunPSK" pitchFamily="34" charset="-34"/>
              </a:rPr>
              <a:t>4</a:t>
            </a:r>
            <a:endParaRPr lang="th-TH" sz="1800" b="1" u="sng" dirty="0" smtClean="0"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จัดทำรายงานสรุปผลฉบับสมบูรณ์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(ภายใน 210 วัน) 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หลังลงนามสัญญาจ้าง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8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และส่งมอบข้อมูลเปรียบเทียบ ก่อน-หลังการให้คำปรึกษาฯ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cxnSp>
        <p:nvCxnSpPr>
          <p:cNvPr id="22" name="ตัวเชื่อมต่อตรง 21"/>
          <p:cNvCxnSpPr>
            <a:stCxn id="8" idx="3"/>
            <a:endCxn id="11" idx="2"/>
          </p:cNvCxnSpPr>
          <p:nvPr/>
        </p:nvCxnSpPr>
        <p:spPr>
          <a:xfrm flipH="1" flipV="1">
            <a:off x="1109004" y="2895600"/>
            <a:ext cx="589714" cy="81588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>
            <a:endCxn id="7" idx="7"/>
          </p:cNvCxnSpPr>
          <p:nvPr/>
        </p:nvCxnSpPr>
        <p:spPr>
          <a:xfrm rot="5400000">
            <a:off x="815882" y="3352799"/>
            <a:ext cx="250918" cy="25091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ตัวเชื่อมต่อตรง 28"/>
          <p:cNvCxnSpPr>
            <a:endCxn id="53" idx="2"/>
          </p:cNvCxnSpPr>
          <p:nvPr/>
        </p:nvCxnSpPr>
        <p:spPr>
          <a:xfrm flipH="1" flipV="1">
            <a:off x="2594904" y="3429000"/>
            <a:ext cx="757896" cy="2285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วงเล็บปีกกาขวา 40"/>
          <p:cNvSpPr/>
          <p:nvPr/>
        </p:nvSpPr>
        <p:spPr>
          <a:xfrm rot="5400000">
            <a:off x="4620640" y="2819399"/>
            <a:ext cx="381000" cy="6019800"/>
          </a:xfrm>
          <a:prstGeom prst="rightBrace">
            <a:avLst>
              <a:gd name="adj1" fmla="val 8333"/>
              <a:gd name="adj2" fmla="val 49533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2" name="ชื่อเรื่อง 1"/>
          <p:cNvSpPr txBox="1">
            <a:spLocks/>
          </p:cNvSpPr>
          <p:nvPr/>
        </p:nvSpPr>
        <p:spPr>
          <a:xfrm>
            <a:off x="2480604" y="5943600"/>
            <a:ext cx="6434796" cy="8382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th-TH" sz="20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ระยะที่ </a:t>
            </a:r>
            <a:r>
              <a:rPr kumimoji="0" lang="en-US" sz="20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3</a:t>
            </a:r>
            <a:r>
              <a:rPr kumimoji="0" lang="en-US" sz="2000" b="1" i="0" u="sng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  <a:r>
              <a:rPr kumimoji="0" lang="th-TH" sz="2000" b="1" i="0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การบริหารสัญญาจ้างที่ปรึกษา </a:t>
            </a: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(นับจากลงนามสัญญา</a:t>
            </a: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จ้าง 210 วัน แบ่งออกเป็น 4 งวดงาน </a:t>
            </a:r>
            <a:r>
              <a:rPr lang="th-TH" sz="2000" b="1" dirty="0">
                <a:latin typeface="TH SarabunPSK" pitchFamily="34" charset="-34"/>
                <a:ea typeface="+mj-ea"/>
                <a:cs typeface="TH SarabunPSK" pitchFamily="34" charset="-34"/>
              </a:rPr>
              <a:t>)</a:t>
            </a:r>
            <a:endParaRPr kumimoji="0" lang="th-TH" sz="2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 การให้คำปรึกษาทั้งหมดไม่น้อยกว่า 8 ครั้ง/ </a:t>
            </a:r>
            <a:r>
              <a:rPr lang="th-TH" sz="2000" b="1" dirty="0" err="1" smtClean="0">
                <a:latin typeface="TH SarabunPSK" pitchFamily="34" charset="-34"/>
                <a:ea typeface="+mj-ea"/>
                <a:cs typeface="TH SarabunPSK" pitchFamily="34" charset="-34"/>
              </a:rPr>
              <a:t>สปก.</a:t>
            </a: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 1 แห่ง 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20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- ที่ปรึกษาไม่น้อยกว่า 2 คน/</a:t>
            </a:r>
            <a:r>
              <a:rPr lang="th-TH" sz="2000" b="1" dirty="0" err="1" smtClean="0">
                <a:latin typeface="TH SarabunPSK" pitchFamily="34" charset="-34"/>
                <a:cs typeface="TH SarabunPSK" pitchFamily="34" charset="-34"/>
              </a:rPr>
              <a:t>สปก.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และที่ปรึกษา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1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คน ให้คำปรึกษากับ </a:t>
            </a:r>
            <a:r>
              <a:rPr lang="th-TH" sz="2000" b="1" dirty="0" err="1" smtClean="0">
                <a:latin typeface="TH SarabunPSK" pitchFamily="34" charset="-34"/>
                <a:cs typeface="TH SarabunPSK" pitchFamily="34" charset="-34"/>
              </a:rPr>
              <a:t>สปก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ไม่เกิน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แห่ง/สัญญา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44" name="ชื่อเรื่อง 1"/>
          <p:cNvSpPr txBox="1">
            <a:spLocks/>
          </p:cNvSpPr>
          <p:nvPr/>
        </p:nvSpPr>
        <p:spPr>
          <a:xfrm>
            <a:off x="7696200" y="762000"/>
            <a:ext cx="1295400" cy="1219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งป</a:t>
            </a: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ม.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47.9 ล้านบาท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45" name="ชื่อเรื่อง 1"/>
          <p:cNvSpPr txBox="1">
            <a:spLocks/>
          </p:cNvSpPr>
          <p:nvPr/>
        </p:nvSpPr>
        <p:spPr>
          <a:xfrm>
            <a:off x="76200" y="5867400"/>
            <a:ext cx="2590800" cy="8382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u="sng" dirty="0" smtClean="0">
                <a:latin typeface="TH SarabunPSK" pitchFamily="34" charset="-34"/>
                <a:ea typeface="+mj-ea"/>
                <a:cs typeface="TH SarabunPSK" pitchFamily="34" charset="-34"/>
              </a:rPr>
              <a:t>หมายเหตุ </a:t>
            </a: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การเข้าให้คำปรึกษาแต่ละครั้ง ระยะเวลาไม่น้อยกว่า 6 ชม.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(สะสมให้ครบ 6 ชม. จึงนับเป็น 1 ครั้ง)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17" name="วงรี 16"/>
          <p:cNvSpPr/>
          <p:nvPr/>
        </p:nvSpPr>
        <p:spPr>
          <a:xfrm>
            <a:off x="3276600" y="3581399"/>
            <a:ext cx="152400" cy="1524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31" name="ตัวเชื่อมต่อตรง 30"/>
          <p:cNvCxnSpPr>
            <a:stCxn id="10" idx="6"/>
            <a:endCxn id="56" idx="2"/>
          </p:cNvCxnSpPr>
          <p:nvPr/>
        </p:nvCxnSpPr>
        <p:spPr>
          <a:xfrm flipH="1" flipV="1">
            <a:off x="7124700" y="3429000"/>
            <a:ext cx="342900" cy="2285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วงรี 9"/>
          <p:cNvSpPr/>
          <p:nvPr/>
        </p:nvSpPr>
        <p:spPr>
          <a:xfrm>
            <a:off x="7315200" y="3581399"/>
            <a:ext cx="152400" cy="1524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2" name="ชื่อเรื่อง 1"/>
          <p:cNvSpPr txBox="1">
            <a:spLocks/>
          </p:cNvSpPr>
          <p:nvPr/>
        </p:nvSpPr>
        <p:spPr>
          <a:xfrm>
            <a:off x="4038600" y="533400"/>
            <a:ext cx="1371600" cy="457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การเบิกจ่ายเงิน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53" name="ชื่อเรื่อง 1"/>
          <p:cNvSpPr txBox="1">
            <a:spLocks/>
          </p:cNvSpPr>
          <p:nvPr/>
        </p:nvSpPr>
        <p:spPr>
          <a:xfrm>
            <a:off x="1871004" y="2971800"/>
            <a:ext cx="1447800" cy="4572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งวดที่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500" b="1" dirty="0" smtClean="0">
                <a:latin typeface="TH SarabunPSK" pitchFamily="34" charset="-34"/>
                <a:ea typeface="+mj-ea"/>
                <a:cs typeface="TH SarabunPSK" pitchFamily="34" charset="-34"/>
              </a:rPr>
              <a:t>20%</a:t>
            </a:r>
            <a:endParaRPr kumimoji="0" lang="th-TH" sz="1500" b="1" i="0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54" name="ชื่อเรื่อง 1"/>
          <p:cNvSpPr txBox="1">
            <a:spLocks/>
          </p:cNvSpPr>
          <p:nvPr/>
        </p:nvSpPr>
        <p:spPr>
          <a:xfrm>
            <a:off x="4876800" y="2971800"/>
            <a:ext cx="1447800" cy="4572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th-TH" sz="1800" b="1" u="sng" dirty="0" smtClean="0">
                <a:latin typeface="TH SarabunPSK" pitchFamily="34" charset="-34"/>
                <a:cs typeface="TH SarabunPSK" pitchFamily="34" charset="-34"/>
              </a:rPr>
              <a:t>งวดที่ 3</a:t>
            </a:r>
          </a:p>
          <a:p>
            <a:pPr lvl="0" algn="ctr">
              <a:spcBef>
                <a:spcPct val="0"/>
              </a:spcBef>
              <a:defRPr/>
            </a:pP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25%</a:t>
            </a:r>
            <a:endParaRPr lang="th-TH" sz="18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ชื่อเรื่อง 1"/>
          <p:cNvSpPr txBox="1">
            <a:spLocks/>
          </p:cNvSpPr>
          <p:nvPr/>
        </p:nvSpPr>
        <p:spPr>
          <a:xfrm>
            <a:off x="3380936" y="2971800"/>
            <a:ext cx="1447800" cy="4572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th-TH" sz="1500" b="1" u="sng" dirty="0" smtClean="0">
                <a:latin typeface="TH SarabunPSK" pitchFamily="34" charset="-34"/>
                <a:cs typeface="TH SarabunPSK" pitchFamily="34" charset="-34"/>
              </a:rPr>
              <a:t>งวดที่ 2</a:t>
            </a:r>
          </a:p>
          <a:p>
            <a:pPr lvl="0" algn="ctr">
              <a:spcBef>
                <a:spcPct val="0"/>
              </a:spcBef>
              <a:defRPr/>
            </a:pPr>
            <a:r>
              <a:rPr lang="th-TH" sz="1500" b="1" dirty="0" smtClean="0">
                <a:latin typeface="TH SarabunPSK" pitchFamily="34" charset="-34"/>
                <a:cs typeface="TH SarabunPSK" pitchFamily="34" charset="-34"/>
              </a:rPr>
              <a:t>25</a:t>
            </a:r>
            <a:r>
              <a:rPr lang="en-US" sz="1500" b="1" dirty="0" smtClean="0">
                <a:latin typeface="TH SarabunPSK" pitchFamily="34" charset="-34"/>
                <a:cs typeface="TH SarabunPSK" pitchFamily="34" charset="-34"/>
              </a:rPr>
              <a:t>%</a:t>
            </a:r>
            <a:endParaRPr lang="th-TH" sz="15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ชื่อเรื่อง 1"/>
          <p:cNvSpPr txBox="1">
            <a:spLocks/>
          </p:cNvSpPr>
          <p:nvPr/>
        </p:nvSpPr>
        <p:spPr>
          <a:xfrm>
            <a:off x="6400800" y="2971800"/>
            <a:ext cx="1447800" cy="4572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th-TH" sz="1800" b="1" u="sng" dirty="0" smtClean="0">
                <a:latin typeface="TH SarabunPSK" pitchFamily="34" charset="-34"/>
                <a:cs typeface="TH SarabunPSK" pitchFamily="34" charset="-34"/>
              </a:rPr>
              <a:t>งวดที่ 4</a:t>
            </a:r>
          </a:p>
          <a:p>
            <a:pPr lvl="0" algn="ctr">
              <a:spcBef>
                <a:spcPct val="0"/>
              </a:spcBef>
              <a:defRPr/>
            </a:pP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30%</a:t>
            </a:r>
            <a:endParaRPr lang="th-TH" sz="1800" b="1" dirty="0" smtClean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สำนักงา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สำนักงา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สำนักงา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13989</TotalTime>
  <Words>4069</Words>
  <Application>Microsoft Office PowerPoint</Application>
  <PresentationFormat>On-screen Show (4:3)</PresentationFormat>
  <Paragraphs>698</Paragraphs>
  <Slides>40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ชุดรูปแบบของ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Models : กิจกรรม จ้างที่ปรึกษาเพื่อให้คำปรึกษาเชิงลึกแก่ SMEs ที่มีลูกจ้าง 51 – 200 คน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STEM Workforce toward SME 4.0</vt:lpstr>
      <vt:lpstr>STEM Workforce toward SME 4.0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pichet</dc:creator>
  <cp:lastModifiedBy>sa</cp:lastModifiedBy>
  <cp:revision>598</cp:revision>
  <cp:lastPrinted>2017-11-08T10:58:53Z</cp:lastPrinted>
  <dcterms:created xsi:type="dcterms:W3CDTF">2017-05-20T13:22:39Z</dcterms:created>
  <dcterms:modified xsi:type="dcterms:W3CDTF">2017-12-01T07:16:11Z</dcterms:modified>
</cp:coreProperties>
</file>