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382" r:id="rId2"/>
    <p:sldId id="385" r:id="rId3"/>
    <p:sldId id="386" r:id="rId4"/>
    <p:sldId id="387" r:id="rId5"/>
    <p:sldId id="327" r:id="rId6"/>
    <p:sldId id="328" r:id="rId7"/>
    <p:sldId id="32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48" r:id="rId16"/>
    <p:sldId id="309" r:id="rId17"/>
    <p:sldId id="363" r:id="rId18"/>
    <p:sldId id="364" r:id="rId19"/>
    <p:sldId id="365" r:id="rId20"/>
    <p:sldId id="366" r:id="rId21"/>
    <p:sldId id="367" r:id="rId22"/>
    <p:sldId id="357" r:id="rId23"/>
    <p:sldId id="360" r:id="rId24"/>
    <p:sldId id="350" r:id="rId25"/>
    <p:sldId id="359" r:id="rId26"/>
    <p:sldId id="352" r:id="rId27"/>
    <p:sldId id="361" r:id="rId28"/>
    <p:sldId id="353" r:id="rId29"/>
    <p:sldId id="356" r:id="rId30"/>
    <p:sldId id="354" r:id="rId31"/>
    <p:sldId id="362" r:id="rId32"/>
    <p:sldId id="355" r:id="rId33"/>
    <p:sldId id="358" r:id="rId34"/>
    <p:sldId id="343" r:id="rId35"/>
    <p:sldId id="368" r:id="rId36"/>
    <p:sldId id="369" r:id="rId37"/>
    <p:sldId id="370" r:id="rId38"/>
    <p:sldId id="371" r:id="rId39"/>
    <p:sldId id="339" r:id="rId40"/>
    <p:sldId id="375" r:id="rId41"/>
    <p:sldId id="376" r:id="rId42"/>
    <p:sldId id="377" r:id="rId43"/>
    <p:sldId id="378" r:id="rId44"/>
    <p:sldId id="340" r:id="rId45"/>
    <p:sldId id="372" r:id="rId46"/>
    <p:sldId id="373" r:id="rId47"/>
    <p:sldId id="374" r:id="rId48"/>
    <p:sldId id="346" r:id="rId49"/>
    <p:sldId id="383" r:id="rId50"/>
    <p:sldId id="384" r:id="rId51"/>
    <p:sldId id="379" r:id="rId52"/>
    <p:sldId id="380" r:id="rId53"/>
    <p:sldId id="381" r:id="rId54"/>
    <p:sldId id="338" r:id="rId55"/>
    <p:sldId id="351" r:id="rId56"/>
  </p:sldIdLst>
  <p:sldSz cx="9144000" cy="5715000" type="screen16x10"/>
  <p:notesSz cx="6797675" cy="99266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66"/>
    <a:srgbClr val="FFFF99"/>
    <a:srgbClr val="6600CC"/>
    <a:srgbClr val="FF7C80"/>
    <a:srgbClr val="FF9999"/>
    <a:srgbClr val="006600"/>
    <a:srgbClr val="FF9900"/>
    <a:srgbClr val="99FF66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6" autoAdjust="0"/>
    <p:restoredTop sz="94660"/>
  </p:normalViewPr>
  <p:slideViewPr>
    <p:cSldViewPr>
      <p:cViewPr varScale="1">
        <p:scale>
          <a:sx n="90" d="100"/>
          <a:sy n="90" d="100"/>
        </p:scale>
        <p:origin x="822" y="6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108D3C0D-780A-49D9-943D-474E076C6A26}" type="datetimeFigureOut">
              <a:rPr lang="th-TH"/>
              <a:pPr>
                <a:defRPr/>
              </a:pPr>
              <a:t>24/03/59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30D8FF0C-16A9-4EAF-B07E-A6DECAE999C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838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38591D3B-CA2F-4E46-B1F4-7AAB263D1623}" type="datetimeFigureOut">
              <a:rPr lang="th-TH"/>
              <a:pPr>
                <a:defRPr/>
              </a:pPr>
              <a:t>24/03/59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744538"/>
            <a:ext cx="59531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4D24D8A6-E63E-4A51-97E2-EA508A9BD8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0369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744538"/>
            <a:ext cx="5953125" cy="3721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204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AF64C1-4904-461F-A5AF-9F2D84BB7478}" type="slidenum">
              <a:rPr lang="th-TH" altLang="th-TH" smtClean="0"/>
              <a:pPr/>
              <a:t>1</a:t>
            </a:fld>
            <a:endParaRPr lang="th-TH" altLang="th-TH" smtClean="0"/>
          </a:p>
        </p:txBody>
      </p:sp>
    </p:spTree>
    <p:extLst>
      <p:ext uri="{BB962C8B-B14F-4D97-AF65-F5344CB8AC3E}">
        <p14:creationId xmlns:p14="http://schemas.microsoft.com/office/powerpoint/2010/main" val="2587222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22275" y="744538"/>
            <a:ext cx="59531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22275" y="744538"/>
            <a:ext cx="59531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F03F1-0FD6-439D-BA90-84C8CD7868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E068-5F95-4E94-A17E-A71AEBE39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3A78-784A-4686-ADA6-7F38971A61D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C5E3-C53C-4434-8751-29FED0CBA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02A2-4E7B-45DF-ABAB-C90F4DD39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02CB-C92A-4987-9BCE-3CB055D91D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9B9F3-F1EE-4A1B-888E-6767006D96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E4A6-5B1B-4752-A70E-90057CE9F4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AD06B-4928-4393-A90A-96C73EFDD1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2E00-A2B2-47DE-824D-9C34CE6124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CFA-2FE6-443A-81D3-26A9F5A11B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ชื่อเรื่อง ข้อความ และภาพตัดป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ภาพตัดปะ 3"/>
          <p:cNvSpPr>
            <a:spLocks noGrp="1"/>
          </p:cNvSpPr>
          <p:nvPr>
            <p:ph type="clipArt"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32F3A-710C-4A0D-A533-05F2F3FFE4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5170C-3A73-45AC-979C-5B934B616E6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3" r:id="rId13"/>
    <p:sldLayoutId id="2147483678" r:id="rId14"/>
    <p:sldLayoutId id="2147483679" r:id="rId15"/>
    <p:sldLayoutId id="2147483680" r:id="rId16"/>
    <p:sldLayoutId id="2147483681" r:id="rId17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5.jpeg"/><Relationship Id="rId4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26;&#3656;&#3591;&#3648;&#3626;&#3619;&#3636;&#3617;&#3648;&#3607;&#3588;&#3650;&#3609;&#3650;&#3621;&#3618;&#3637;%20(&#3652;&#3607;&#3618;-&#3597;&#3637;&#3656;&#3611;&#3640;&#3656;&#3609;).pdf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eg"/><Relationship Id="rId5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50;&#3621;&#3592;&#3636;&#3626;&#3605;&#3636;&#3585;&#3626;&#3660;&#3649;&#3621;&#3632;&#3585;&#3634;&#3619;&#3612;&#3621;&#3636;&#3605;.pdf" TargetMode="External"/><Relationship Id="rId4" Type="http://schemas.openxmlformats.org/officeDocument/2006/relationships/image" Target="../media/image3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4.w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5137" y="3849930"/>
            <a:ext cx="8748000" cy="181588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นายวีรศักดิ์  ลดาคม  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ผู้เชี่ยวชาญด้านการพัฒนาฝีมือแรงงาน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ว่าที่ร้อยเอกสมศักดิ์  เนียมสุวรรณ  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ผู้อำนวยการสำนักงานรับรองความรู้ความสามารถ</a:t>
            </a:r>
          </a:p>
        </p:txBody>
      </p:sp>
      <p:sp>
        <p:nvSpPr>
          <p:cNvPr id="6146" name="ชื่อเรื่อง 1"/>
          <p:cNvSpPr>
            <a:spLocks noGrp="1"/>
          </p:cNvSpPr>
          <p:nvPr>
            <p:ph type="ctrTitle"/>
          </p:nvPr>
        </p:nvSpPr>
        <p:spPr>
          <a:xfrm>
            <a:off x="684216" y="1778000"/>
            <a:ext cx="7488237" cy="840053"/>
          </a:xfrm>
        </p:spPr>
        <p:txBody>
          <a:bodyPr/>
          <a:lstStyle/>
          <a:p>
            <a:r>
              <a:rPr lang="th-TH" altLang="th-TH" sz="8000" b="1" smtClean="0"/>
              <a:t/>
            </a:r>
            <a:br>
              <a:rPr lang="th-TH" altLang="th-TH" sz="8000" b="1" smtClean="0"/>
            </a:br>
            <a:endParaRPr lang="th-TH" altLang="th-TH" sz="800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216024" y="1177503"/>
            <a:ext cx="8748464" cy="2616101"/>
          </a:xfrm>
          <a:prstGeom prst="rect">
            <a:avLst/>
          </a:prstGeom>
          <a:solidFill>
            <a:srgbClr val="92D050"/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โครงการอบรมเชิงปฏิบัติการ</a:t>
            </a: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เจ้าหน้าที่ผู้ปฏิบัติงานเพื่อรองรับการดำเนินการตาม</a:t>
            </a: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พระราชบัญญัติส่งเสริมการพัฒนาฝีมือแรงงาน (ฉบับที่ ๒) พ.ศ. ๒๕๕๗</a:t>
            </a:r>
          </a:p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รุ่น</a:t>
            </a:r>
            <a:r>
              <a:rPr lang="th-TH" sz="2800" b="1" smtClean="0">
                <a:latin typeface="TH SarabunPSK" pitchFamily="34" charset="-34"/>
                <a:cs typeface="TH SarabunPSK" pitchFamily="34" charset="-34"/>
              </a:rPr>
              <a:t>ที่ ๒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ระหว่าง</a:t>
            </a:r>
            <a:r>
              <a:rPr lang="th-TH" sz="2800" b="1" smtClean="0">
                <a:latin typeface="TH SarabunPSK" pitchFamily="34" charset="-34"/>
                <a:cs typeface="TH SarabunPSK" pitchFamily="34" charset="-34"/>
              </a:rPr>
              <a:t>วันที่  ๒ – ๓ 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มีนาคม  ๒๕๕๙</a:t>
            </a:r>
          </a:p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ณ  สวนนงนุช  พัทยา  จังหวัดชลบุรี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19543"/>
            <a:ext cx="7315200" cy="1081773"/>
          </a:xfrm>
        </p:spPr>
        <p:txBody>
          <a:bodyPr anchor="ctr"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ศูนย์ประเมินฯกลาง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5" y="1849388"/>
            <a:ext cx="8352928" cy="3240360"/>
          </a:xfrm>
          <a:solidFill>
            <a:srgbClr val="FFFF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44450" indent="0" algn="thaiDist">
              <a:buFontTx/>
              <a:buNone/>
            </a:pPr>
            <a:r>
              <a:rPr lang="th-TH" altLang="th-TH" sz="6000" b="1" dirty="0" smtClean="0">
                <a:latin typeface="TH SarabunPSK" pitchFamily="34" charset="-34"/>
                <a:cs typeface="TH SarabunPSK" pitchFamily="34" charset="-34"/>
              </a:rPr>
              <a:t>มาตรา ๒๖/๕</a:t>
            </a:r>
            <a:r>
              <a:rPr lang="en-US" altLang="th-TH" sz="6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6000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กรมพัฒนาฝีมือแรงงานในฐานะเป็นศูนย์ประเมินความรู้ความสามารถกลาง</a:t>
            </a:r>
            <a:endParaRPr lang="th-TH" altLang="th-TH" sz="6000" b="1" dirty="0" smtClean="0">
              <a:solidFill>
                <a:srgbClr val="66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686872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z="1800" smtClean="0">
                <a:latin typeface="TH SarabunPSK" pitchFamily="34" charset="-34"/>
                <a:cs typeface="TH SarabunPSK" pitchFamily="34" charset="-34"/>
              </a:rPr>
              <a:pPr>
                <a:defRPr/>
              </a:pPr>
              <a:t>2</a:t>
            </a:fld>
            <a:endParaRPr lang="th-TH" sz="1800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3756463"/>
            <a:ext cx="8712968" cy="1800000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(๒)สำรวจ ศึกษา วิเคราะห์ วิจัย รวบรวม และเก็บรักษาข้อมูล เกี่ยวกับสาขาอาชีพ ตำแหน่งงานหรือลักษณะงานที่มีอยู่ในสถานประกอบกิจการ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683568" y="1380957"/>
            <a:ext cx="3672408" cy="936104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อำนาจหน้าที่ </a:t>
            </a:r>
            <a:endParaRPr 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>
          <a:xfrm>
            <a:off x="900113" y="119543"/>
            <a:ext cx="7315200" cy="1081773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ศูนย์ประเมินฯกลาง</a:t>
            </a:r>
          </a:p>
        </p:txBody>
      </p:sp>
      <p:sp>
        <p:nvSpPr>
          <p:cNvPr id="14" name="Rounded Rectangle 3"/>
          <p:cNvSpPr/>
          <p:nvPr/>
        </p:nvSpPr>
        <p:spPr>
          <a:xfrm>
            <a:off x="239645" y="2412818"/>
            <a:ext cx="8712968" cy="1260000"/>
          </a:xfrm>
          <a:prstGeom prst="roundRect">
            <a:avLst/>
          </a:prstGeom>
          <a:solidFill>
            <a:srgbClr val="66FF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(๑) ส่งเสริมสนับสนุนและจัดให้มีการประเมิน</a:t>
            </a:r>
            <a:r>
              <a:rPr lang="en-US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และออกหนังสือรับรองความรู้ความสามารถ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561135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251520" y="3865612"/>
            <a:ext cx="8640960" cy="1399288"/>
          </a:xfrm>
          <a:prstGeom prst="roundRect">
            <a:avLst/>
          </a:prstGeom>
          <a:solidFill>
            <a:srgbClr val="CC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(๔) ดำเนินการ</a:t>
            </a:r>
            <a:r>
              <a:rPr lang="th-TH" sz="4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อื่นตามที่คณะกรรมการ</a:t>
            </a:r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ส่งเสริมการ</a:t>
            </a:r>
            <a:r>
              <a:rPr lang="th-TH" sz="4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พัฒนาฝีมือแรงงานมอบหมาย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88224" y="5052912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z="1800" b="1" smtClean="0">
                <a:latin typeface="TH SarabunPSK" pitchFamily="34" charset="-34"/>
                <a:cs typeface="TH SarabunPSK" pitchFamily="34" charset="-34"/>
              </a:rPr>
              <a:pPr>
                <a:defRPr/>
              </a:pPr>
              <a:t>4</a:t>
            </a:fld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51520" y="1633364"/>
            <a:ext cx="8640960" cy="1944216"/>
          </a:xfrm>
          <a:prstGeom prst="roundRect">
            <a:avLst/>
          </a:prstGeom>
          <a:solidFill>
            <a:srgbClr val="FF99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(๓) ประสานงาน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หน่วยงานภาครัฐ 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สถานประกอบกิจการของเอกชน 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หรือองค์กรอาชีพ เพื่อขอรับการสนับสนุนการ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ดำเนินงานตามพระราชบัญญัติฉบับนี้</a:t>
            </a:r>
            <a:endParaRPr lang="th-TH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900113" y="119543"/>
            <a:ext cx="7315200" cy="1081773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ศูนย์ประเมินฯกลาง</a:t>
            </a:r>
          </a:p>
        </p:txBody>
      </p:sp>
    </p:spTree>
    <p:extLst>
      <p:ext uri="{BB962C8B-B14F-4D97-AF65-F5344CB8AC3E}">
        <p14:creationId xmlns:p14="http://schemas.microsoft.com/office/powerpoint/2010/main" val="320561135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19543"/>
            <a:ext cx="7315200" cy="1081773"/>
          </a:xfrm>
        </p:spPr>
        <p:txBody>
          <a:bodyPr anchor="ctr"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371" y="1273324"/>
            <a:ext cx="8964488" cy="4286726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ฉบับปัจจุบัน (พ.ศ. 2545) ไม่มีบทบัญญัติที่เกี่ยวกับ...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1.1 การส่งเสริมให้ผู้ประกอบอาชีพมีความรู้ความสามารถ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 ในการประกอบอาชีพ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1.2 การพัฒนาประสิทธิภาพของสถานประกอบกิจการ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1.3 การให้ความคุ้มครองความปลอดภัยสาธารณะ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 จากการทำงาน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1.4 </a:t>
            </a:r>
            <a:r>
              <a:rPr lang="th-TH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เตรียมความพร้อมรองรับการเคลื่อนย้ายแรงงานฝีมือ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ชื่อเรื่อง 1"/>
          <p:cNvSpPr>
            <a:spLocks noGrp="1"/>
          </p:cNvSpPr>
          <p:nvPr>
            <p:ph type="title"/>
          </p:nvPr>
        </p:nvSpPr>
        <p:spPr>
          <a:xfrm>
            <a:off x="1042988" y="121196"/>
            <a:ext cx="7315200" cy="1007504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 (ต่อ)</a:t>
            </a:r>
          </a:p>
        </p:txBody>
      </p:sp>
      <p:sp>
        <p:nvSpPr>
          <p:cNvPr id="8195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273325"/>
            <a:ext cx="9144000" cy="4176464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สมควรแก้ไขเพื่อกำหนดให้การประกอบอาชีพใน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สาขาอาชีพ ตำแหน่งงาน หรือลักษณะงานใดที่...</a:t>
            </a:r>
          </a:p>
          <a:p>
            <a:pPr marL="44450" indent="0">
              <a:buFontTx/>
              <a:buNone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1) อาจเป็นอันตรายต่อสาธารณะ  หรือ</a:t>
            </a:r>
          </a:p>
          <a:p>
            <a:pPr marL="44450" indent="0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2) ต้องใช้ผู้มีความรู้ความสามารถดำเนินการ</a:t>
            </a:r>
          </a:p>
          <a:p>
            <a:pPr marL="44450" indent="0" algn="ctr">
              <a:buFontTx/>
              <a:buNone/>
            </a:pP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ต้องได้รับหนังสือรับรองความรู้ความสามารถ (</a:t>
            </a:r>
            <a:r>
              <a:rPr lang="en-US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Licence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36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4450" indent="0" algn="ctr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จึงจะปฏิบัติงานในสาขาอาชีพ ตำแหน่งงาน หรือลักษณะงานนั้นได้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1"/>
          <p:cNvSpPr>
            <a:spLocks noGrp="1"/>
          </p:cNvSpPr>
          <p:nvPr>
            <p:ph type="title"/>
          </p:nvPr>
        </p:nvSpPr>
        <p:spPr>
          <a:xfrm>
            <a:off x="1259632" y="121196"/>
            <a:ext cx="7344816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</a:t>
            </a: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-36512" y="1273324"/>
            <a:ext cx="9144000" cy="3948439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ให้รัฐมนตรีมีอำนาจประกาศ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latin typeface="TH SarabunPSK" pitchFamily="34" charset="-34"/>
                <a:cs typeface="TH SarabunPSK" pitchFamily="34" charset="-34"/>
              </a:rPr>
              <a:t>1.1 กำหนดสาขาอาชีพที่จะส่งเสริมการพัฒนาฝีมือแรงงาน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2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1.2 กำหนดสาขาอาชีพ ตำแหน่งงาน หรือลักษณะงาน    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ที่อาจเป็นอันตรายต่อสาธารณะ หรือต้องใช้ผู้มีความรู้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ความสามารถ ซึ่งต้องดำเนินการโดยผู้ผ่านการรับรอง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ความรู้ความสามารถ (เว้นแต่มีกฎหมายควบคุมอยู่แล้ว)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88224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88367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ชื่อเรื่อง 1"/>
          <p:cNvSpPr>
            <a:spLocks noGrp="1"/>
          </p:cNvSpPr>
          <p:nvPr>
            <p:ph type="title"/>
          </p:nvPr>
        </p:nvSpPr>
        <p:spPr>
          <a:xfrm>
            <a:off x="971603" y="121196"/>
            <a:ext cx="7560841" cy="108012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187624" y="1308700"/>
            <a:ext cx="7056784" cy="4249100"/>
          </a:xfrm>
        </p:spPr>
        <p:txBody>
          <a:bodyPr>
            <a:noAutofit/>
          </a:bodyPr>
          <a:lstStyle/>
          <a:p>
            <a:pPr marL="45720" indent="0"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เพิ่มการกำหนดเกี่ยวกับ...</a:t>
            </a:r>
          </a:p>
          <a:p>
            <a:pPr>
              <a:buNone/>
              <a:defRPr/>
            </a:pP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ระบบการรับรองความรู้ความสามารถ</a:t>
            </a:r>
          </a:p>
          <a:p>
            <a:pPr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-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แบบสมุดประจำตัว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- การขอมีสมุดประจำตัว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   - การออกสมุดประจำตัว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การบันทึกข้อมูลสมุดประจำตัว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233" y="3697593"/>
            <a:ext cx="2695672" cy="1312127"/>
          </a:xfrm>
          <a:prstGeom prst="rect">
            <a:avLst/>
          </a:prstGeo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8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716359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1331640" y="121196"/>
            <a:ext cx="7128792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496" y="1321689"/>
            <a:ext cx="8783960" cy="4128099"/>
          </a:xfrm>
        </p:spPr>
        <p:txBody>
          <a:bodyPr>
            <a:normAutofit fontScale="850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3. กำหนดให้มีหน่วยงานทำหน้าที่รับรองความรู้ความสามารถ  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และมีอำนาจเรียกเก็บค่าธรรมเนียมหรือค่าบริการได้  ได้แก่...</a:t>
            </a:r>
          </a:p>
          <a:p>
            <a:pPr marL="45720" indent="0">
              <a:buFontTx/>
              <a:buNone/>
              <a:defRPr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1) ศูนย์ประเมินความรู้ความสามารถกลาง </a:t>
            </a:r>
          </a:p>
          <a:p>
            <a:pPr marL="45720" indent="0"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- กรมพัฒนาฝีมือแรงงาน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 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(สำนักงานรับรองความรู้ความสามารถ,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สพภ.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ศพจ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  <a:p>
            <a:pPr marL="45720" indent="0">
              <a:buFontTx/>
              <a:buNone/>
              <a:defRPr/>
            </a:pPr>
            <a:r>
              <a:rPr lang="th-TH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2) ศูนย์ประเมินความรู้ความสามารถตามมาตรา 26/4 (2)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องค์กรอาชีพ ที่ได้รับการรับรองจากนายทะเบียน   หรือ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หน่วยงานของรัฐ ที่ได้รับการรับรองจากนายทะเบียน</a:t>
            </a:r>
            <a:endParaRPr lang="th-TH" sz="3800" b="1" dirty="0">
              <a:solidFill>
                <a:srgbClr val="0066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9</a:t>
            </a:fld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6500338" y="518179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ชื่อเรื่อง 1"/>
          <p:cNvSpPr>
            <a:spLocks noGrp="1"/>
          </p:cNvSpPr>
          <p:nvPr>
            <p:ph type="title"/>
          </p:nvPr>
        </p:nvSpPr>
        <p:spPr>
          <a:xfrm>
            <a:off x="934396" y="193204"/>
            <a:ext cx="7454031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307554"/>
            <a:ext cx="8856984" cy="4286250"/>
          </a:xfrm>
        </p:spPr>
        <p:txBody>
          <a:bodyPr>
            <a:normAutofit fontScale="92500" lnSpcReduction="10000"/>
          </a:bodyPr>
          <a:lstStyle/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4.</a:t>
            </a:r>
            <a:r>
              <a:rPr lang="th-TH" sz="4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เพิ่มที่มาของเงินกองทุนพัฒนาฝีมือ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- ค่าธรรมเนียมหรือค่าทดสอบที่จัดเก็บได้ตาม พ.ร.บ. นี้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5. เพิ่มกรณีการจ่ายเงินกองทุนพัฒนาฝีมือแรงงาน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เพื่อช่วยเหลือหรืออุดหนุนการดำเนินงานของ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องค์กรอาชีพ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ศูนย์ประเมินความรู้ความสามารถกลาง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ศูนย์ประเมินความรู้ความสามารถตามมาตรา 26/4 (2)</a:t>
            </a:r>
          </a:p>
          <a:p>
            <a:pPr algn="thaiDist"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pPr marL="45720" indent="0" algn="thaiDist">
              <a:buFontTx/>
              <a:buNone/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10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16359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121196"/>
            <a:ext cx="7524328" cy="997293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504" y="1345332"/>
            <a:ext cx="8964488" cy="3960440"/>
          </a:xfrm>
        </p:spPr>
        <p:txBody>
          <a:bodyPr>
            <a:normAutofit fontScale="475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8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6. แก้ไขเพิ่มเติมการส่งเงินสมทบเข้ากองทุนพัฒนาฝีมือแรงงาน</a:t>
            </a:r>
          </a:p>
          <a:p>
            <a:pPr marL="45720" indent="0"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ก. กรณีไม่ต้องส่งเงินสมทบ</a:t>
            </a:r>
          </a:p>
          <a:p>
            <a:pPr marL="788670" indent="-742950">
              <a:buFontTx/>
              <a:buNone/>
              <a:defRPr/>
            </a:pPr>
            <a:r>
              <a:rPr lang="th-TH" sz="5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5800" b="1" dirty="0" smtClean="0">
                <a:latin typeface="TH SarabunPSK" pitchFamily="34" charset="-34"/>
                <a:cs typeface="TH SarabunPSK" pitchFamily="34" charset="-34"/>
              </a:rPr>
              <a:t>1. จัดฝึกอบรมฝีมือแรงงานลูกจ้างของตนตามสัดส่วนที่กำหนด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2. ส่งลูกจ้างเข้ารับการทดสอบมาตรฐานฝีมือแรงงานแห่งชาติและผ่านการ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    ทดสอบ ตามสัดส่วนที่ประกาศกำหนด  หรือ</a:t>
            </a:r>
          </a:p>
          <a:p>
            <a:pPr marL="45720" indent="0">
              <a:buFontTx/>
              <a:buNone/>
              <a:defRPr/>
            </a:pPr>
            <a:r>
              <a:rPr lang="th-TH" sz="5100" b="1" dirty="0" smtClean="0"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51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3. มีลูกจ้างผ่านการรับรองความรู้ความสามารถตามสัดส่วนที่ประกาศกำหนด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    4. ดำเนินการตาม ข้อ 1-3 รวมกันได้ตามสัดส่วนที่กำหนด</a:t>
            </a:r>
          </a:p>
          <a:p>
            <a:pPr marL="45720" indent="0">
              <a:buFontTx/>
              <a:buNone/>
              <a:defRPr/>
            </a:pPr>
            <a:r>
              <a:rPr lang="th-TH" sz="52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ข. กรณีต้องส่งเงินสมทบ</a:t>
            </a:r>
          </a:p>
          <a:p>
            <a:pPr marL="0" indent="0">
              <a:buNone/>
              <a:defRPr/>
            </a:pP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 -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ไม่จัดฝึกอบรมตาม 1 หรือมีลูกจ้างไม่เข้าหลักเกณฑ์ตามข้อ 2 , 3 หรือ 4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860375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3" y="121196"/>
            <a:ext cx="7056785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14339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8520" y="1273324"/>
            <a:ext cx="9035480" cy="4441676"/>
          </a:xfrm>
        </p:spPr>
        <p:txBody>
          <a:bodyPr/>
          <a:lstStyle/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7. เพิ่มสิทธิประโยชน์ให้ผู้ประกอบกิจการซึ่งจ้างงานผู้ได้รับ 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1) ได้รับยกเว้นภาษีเงินได้ เป็นจำนวนร้อยละของค่าจ้างที่ได้จ่ายให้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ผู้ได้รับหนังสือรับรองความรู้ความสามารถ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2) ได้รับคำปรึกษาแนะนำกระบวนการวิเคราะห์จำแนกตำแหน่งงาน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หรือการบริหารค่าจ้างหรือค่าตอบแทน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3) ได้รับอนุญาตให้ใช้เครื่องหมายตามประกาศกำหนด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860375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4" y="121196"/>
            <a:ext cx="7308304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3024" y="1297328"/>
            <a:ext cx="9035480" cy="3988593"/>
          </a:xfrm>
        </p:spPr>
        <p:txBody>
          <a:bodyPr>
            <a:normAutofit fontScale="92500" lnSpcReduction="10000"/>
          </a:bodyPr>
          <a:lstStyle/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 กำหนดโทษผู้ฝ่าฝืนหรือไม่ปฏิบัติตาม และ</a:t>
            </a: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ให้นาย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ทะเบียนมีอำนาจในการเปรียบเทียบ ดังนี้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8.1) ไม่ปฏิบัติตามมาตรา 26/3  (</a:t>
            </a:r>
            <a:r>
              <a:rPr lang="th-TH" sz="3500" b="1" u="sng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ไม่มี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หนังสือรับรองความรู้ความสามารถ)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     มีโทษปรับ</a:t>
            </a:r>
            <a:r>
              <a:rPr lang="th-TH" sz="3500" b="1" u="sng" dirty="0" smtClean="0"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5,000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8.2) จ้างผู้ไม่มีหนังสือรับรองความรู้ความสามารถตามมาตรา 26/3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 มีโทษปรับ</a:t>
            </a:r>
            <a:r>
              <a:rPr lang="th-TH" sz="35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30,000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8.3) เป็นศูนย์ประเมินความรู้ความสามารถหรือเป็นผู้ประเมินโดยมิได้รับ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หนังสือรับรองจากนายทะเบียน มีโทษปรับ</a:t>
            </a:r>
            <a:r>
              <a:rPr lang="th-TH" sz="35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60,000  บาท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13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88367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สี่เหลี่ยมผืนผ้า 1"/>
          <p:cNvSpPr>
            <a:spLocks noChangeArrowheads="1"/>
          </p:cNvSpPr>
          <p:nvPr/>
        </p:nvSpPr>
        <p:spPr bwMode="auto">
          <a:xfrm>
            <a:off x="216024" y="1273324"/>
            <a:ext cx="889248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thaiDist"/>
            <a:r>
              <a:rPr lang="th-TH" altLang="th-TH" sz="44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8.4) 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ใช้เครื่องหมายตามมาตรา 33/1 (3) โดยมิได้รับอนุญาต </a:t>
            </a:r>
            <a:endParaRPr lang="th-TH" altLang="th-TH" sz="3600" b="1" dirty="0" smtClean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มี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โทษปรับ</a:t>
            </a:r>
            <a:r>
              <a:rPr lang="th-TH" altLang="th-TH" sz="3600" b="1" u="sng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5,000 บาท</a:t>
            </a:r>
            <a:endParaRPr lang="th-TH" alt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8.5)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ฝ่าฝืนหรือไม่ปฏิบัติตามข้อกำหนดอื่นๆ ได้แก่ ไม่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ให้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ถ้อยคำ ไม่ปฏิบัติตามคำสั่ง ขัดขวาง ไม่อำนวย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สะดวก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8.6)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ฝ่าฝืนมาตรา 49/1 วรรค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สาม (ศูนย์ฯ หรือผู้ประเมินฝ่าฝืน</a:t>
            </a: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คำสั่งให้หยุดพัก) 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0" y="2"/>
            <a:ext cx="9144000" cy="125941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endParaRPr lang="th-TH" sz="4800" b="1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388" name="สี่เหลี่ยมผืนผ้า 4"/>
          <p:cNvSpPr>
            <a:spLocks noChangeArrowheads="1"/>
          </p:cNvSpPr>
          <p:nvPr/>
        </p:nvSpPr>
        <p:spPr bwMode="auto">
          <a:xfrm>
            <a:off x="1214441" y="-22820"/>
            <a:ext cx="70008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</a:t>
            </a:r>
            <a:r>
              <a:rPr lang="th-TH" altLang="th-TH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ต่อ)</a:t>
            </a:r>
            <a:endParaRPr lang="th-TH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14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7660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513352"/>
            <a:ext cx="8496944" cy="2856316"/>
          </a:xfrm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พ.ร.บ. (ฉบับที่ </a:t>
            </a:r>
            <a:r>
              <a:rPr lang="en-US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) ประกาศในราชกิจจา</a:t>
            </a:r>
            <a:r>
              <a:rPr lang="th-TH" sz="4400" b="1" dirty="0" err="1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เมื่อวันที่ 26 ธันวาคม 2557 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</a:t>
            </a:r>
            <a:r>
              <a:rPr lang="th-TH" sz="4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บังคับใช้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ตั้งแต่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วันที่  26  มีนาคม  2558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(เมื่อพ้นกำหนด 90 วัน นับแต่วันประกาศในราชกิจจา</a:t>
            </a:r>
            <a:r>
              <a:rPr lang="th-TH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3075" name="ชื่อเรื่อง 1"/>
          <p:cNvSpPr>
            <a:spLocks noGrp="1"/>
          </p:cNvSpPr>
          <p:nvPr>
            <p:ph type="title"/>
          </p:nvPr>
        </p:nvSpPr>
        <p:spPr>
          <a:xfrm>
            <a:off x="900186" y="-22820"/>
            <a:ext cx="7488238" cy="1201315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15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516216" y="494573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0984" y="-22820"/>
            <a:ext cx="5688632" cy="14157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5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ได้รับ</a:t>
            </a: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ประโยชน์</a:t>
            </a:r>
          </a:p>
          <a:p>
            <a:pPr algn="ctr">
              <a:defRPr/>
            </a:pPr>
            <a:r>
              <a:rPr 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จาก พ.ร.บ.ส่งเสริมฯ (ฉบับที่ 2) พ.ศ. 2557</a:t>
            </a:r>
            <a:endParaRPr 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2256" y="2045330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นายจ้าง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12334" y="2038587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ลูกจ้าง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2756" y="2031842"/>
            <a:ext cx="302433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40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สาธารณะ </a:t>
            </a:r>
            <a:r>
              <a:rPr lang="th-TH" sz="4000" b="1" dirty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/ สังคม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42856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16</a:t>
            </a:fld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2944413"/>
            <a:ext cx="2259290" cy="2554545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พัฒนาคุณภาพ/ประสิทธิภาพในการบริหารจัดการ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เพิ่มผลิตภาพแรงงาน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ได้รับสิทธิประโยชน์ด้านภาษีและด้านอื่น ๆ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มีความปลอดภัยจากการทำงานของลูกจ้าง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6290" y="2944414"/>
            <a:ext cx="2214578" cy="2246769"/>
          </a:xfrm>
          <a:prstGeom prst="rect">
            <a:avLst/>
          </a:prstGeom>
          <a:noFill/>
          <a:ln w="2540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มีความรู้ความสามารถเป็นที่ยอมรับ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ได้รับค่าจ้างสูงขึ้น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มีความก้าวหน้าและมั่นคงในการทำงาน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มีความปลอดภัยในการทำงาน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06712" y="2944413"/>
            <a:ext cx="3024336" cy="1323439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ได้รับการคุ้มครองความปลอดภัยในชีวิตและทรัพย์สิน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ได้รับสินค้าหรือบริการที่ดีมีคุณภาพ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สังคมส่วนรวมเกิดความสันติสุข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619672" y="1804286"/>
            <a:ext cx="5605252" cy="0"/>
          </a:xfrm>
          <a:prstGeom prst="line">
            <a:avLst/>
          </a:prstGeom>
          <a:ln w="2222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619672" y="1804287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224924" y="1802641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213833" y="1954734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644008" y="1363917"/>
            <a:ext cx="0" cy="44037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Program Files (x86)\Microsoft Office\MEDIA\CAGCAT10\j029718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19762"/>
            <a:ext cx="2088232" cy="94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300195" y="518179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คำบรรยายภาพแบบสี่เหลี่ยมมุมมน 11"/>
          <p:cNvSpPr/>
          <p:nvPr/>
        </p:nvSpPr>
        <p:spPr>
          <a:xfrm>
            <a:off x="1228866" y="1402735"/>
            <a:ext cx="7735622" cy="1959074"/>
          </a:xfrm>
          <a:prstGeom prst="wedgeRoundRectCallout">
            <a:avLst>
              <a:gd name="adj1" fmla="val -6706"/>
              <a:gd name="adj2" fmla="val 64629"/>
              <a:gd name="adj3" fmla="val 16667"/>
            </a:avLst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/>
          </a:p>
        </p:txBody>
      </p:sp>
      <p:sp>
        <p:nvSpPr>
          <p:cNvPr id="15" name="คำบรรยายภาพแบบสี่เหลี่ยมมุมมน 14"/>
          <p:cNvSpPr/>
          <p:nvPr/>
        </p:nvSpPr>
        <p:spPr>
          <a:xfrm>
            <a:off x="1233344" y="3718421"/>
            <a:ext cx="5976664" cy="1944216"/>
          </a:xfrm>
          <a:prstGeom prst="wedgeRoundRectCallout">
            <a:avLst>
              <a:gd name="adj1" fmla="val 5267"/>
              <a:gd name="adj2" fmla="val -63878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54500" y="200456"/>
            <a:ext cx="7465972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24032" y="1528465"/>
            <a:ext cx="7542160" cy="17235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0" rIns="0" bIns="0" rtlCol="0">
            <a:spAutoFit/>
          </a:bodyPr>
          <a:lstStyle/>
          <a:p>
            <a:pPr algn="thaiDist"/>
            <a:r>
              <a:rPr lang="th-TH" sz="2800" b="1" kern="0" spc="89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8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เอกสารหรือสิ่งอื่นใดที่ใช้ในการบันทึกประวัติของบุคคลในส่วนที่เกี่ยวกับการศึกษา การฝึกอบรม การสัมมนา การทดสอบมาตรฐานฝีมือแรงงาน การประกอบอาชีพการทำงานที่ผ่านมา หรือกรณีอื่นตามที่คณะกรรมการประกาศกำหนด เพื่อประโยชน์ในการประกอบอาชีพหรือการจ้างงาน</a:t>
            </a:r>
            <a:endParaRPr lang="th-TH" sz="28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85362" y="3790430"/>
            <a:ext cx="5680630" cy="1774607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spAutoFit/>
          </a:bodyPr>
          <a:lstStyle/>
          <a:p>
            <a:r>
              <a:rPr lang="th-TH" sz="24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 </a:t>
            </a: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ใช้เป็นหลักฐานในการทำธุรกรรมต่าง ๆ อาทิ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การขอประเมินรับรองความรู้ความสามารถ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การเดินทางไปต่างประเทศ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การสมัครงาน</a:t>
            </a:r>
          </a:p>
          <a:p>
            <a:pPr algn="thaiDist">
              <a:buClr>
                <a:srgbClr val="002060"/>
              </a:buClr>
              <a:buSzPct val="80000"/>
            </a:pPr>
            <a:r>
              <a:rPr lang="th-TH" sz="2000" b="1" kern="0" spc="89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ถ้าไม่มีสมุดประจำตัว  จะต้องนำเอกสารหลักฐานตัวจริงมาแสดง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675956"/>
              </a:clrFrom>
              <a:clrTo>
                <a:srgbClr val="67595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60">
            <a:off x="6627813" y="3842986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0EFEB"/>
              </a:clrFrom>
              <a:clrTo>
                <a:srgbClr val="F0EF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29985">
            <a:off x="6660989" y="3605991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8C3A6"/>
              </a:clrFrom>
              <a:clrTo>
                <a:srgbClr val="C8C3A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68140">
            <a:off x="6595910" y="3389998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6512" y="2857500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924483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ลง 8"/>
          <p:cNvSpPr/>
          <p:nvPr/>
        </p:nvSpPr>
        <p:spPr>
          <a:xfrm>
            <a:off x="1475656" y="4204127"/>
            <a:ext cx="7056784" cy="1633364"/>
          </a:xfrm>
          <a:prstGeom prst="downArrowCallout">
            <a:avLst>
              <a:gd name="adj1" fmla="val 13571"/>
              <a:gd name="adj2" fmla="val 23730"/>
              <a:gd name="adj3" fmla="val 25000"/>
              <a:gd name="adj4" fmla="val 71326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1403648" y="1278087"/>
            <a:ext cx="7632848" cy="18573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1475656" y="3124007"/>
            <a:ext cx="7056784" cy="1080120"/>
          </a:xfrm>
          <a:prstGeom prst="homePlat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5507" y="1273324"/>
            <a:ext cx="7510989" cy="4082931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เอกสารที่ใช้ประกอบการยื่นขอ</a:t>
            </a:r>
            <a:endParaRPr lang="th-TH" sz="28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2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 คำขอมีสมุดประจำตัวและบันทึกข้อมูล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รูปถ่ายหน้าตรง  ขนาด 1 </a:t>
            </a:r>
            <a:r>
              <a:rPr lang="en-US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 พื้นหลังสีขาว ถ่ายมาไม่เกิน 6 เดือน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พร้อมรับรองสำเนาถูกต้อง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สำเนาเอกสารรายละเอียดข้อมูลต่าง ๆ ที่ประสงค์จะบันทึกข้อมูล ลงในสมุดประจำตัว</a:t>
            </a:r>
          </a:p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  เล่มละ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บันทึกข้อมูล  รายการละ 10 บาท  แต่รวมกันไม่เกินครั้งละ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</a:t>
            </a:r>
            <a:endParaRPr lang="th-TH" sz="2800" b="1" kern="0" spc="89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การเก็บรักษาเอกสารหลักฐาน  ไม่น้อยกว่า 2 ปี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กรณีสมุดประจำตัวชำรุด สูญหาย ต้องดำเนินการยื่นขอมีสมุดใหม่</a:t>
            </a:r>
            <a:endParaRPr lang="th-TH" sz="2400" b="1" kern="0" spc="89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8249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การขอมีสมุดประจำตัว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19674" y="2822110"/>
            <a:ext cx="1336558" cy="100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496" y="1129308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สี่เหลี่ยมผืนผ้า 12"/>
          <p:cNvSpPr/>
          <p:nvPr/>
        </p:nvSpPr>
        <p:spPr>
          <a:xfrm>
            <a:off x="4860032" y="2497460"/>
            <a:ext cx="3600000" cy="252000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คำบรรยายภาพแบบเมฆ 10"/>
          <p:cNvSpPr/>
          <p:nvPr/>
        </p:nvSpPr>
        <p:spPr>
          <a:xfrm>
            <a:off x="1043608" y="1466488"/>
            <a:ext cx="5760640" cy="814948"/>
          </a:xfrm>
          <a:prstGeom prst="cloudCallout">
            <a:avLst>
              <a:gd name="adj1" fmla="val 27325"/>
              <a:gd name="adj2" fmla="val -6607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15616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0397" y="1588358"/>
            <a:ext cx="39517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กว้าง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10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  ยาว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16 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043608" y="2497460"/>
            <a:ext cx="3600000" cy="252028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115616" y="2990086"/>
            <a:ext cx="3456384" cy="1517437"/>
          </a:xfrm>
          <a:prstGeom prst="rect">
            <a:avLst/>
          </a:prstGeom>
          <a:solidFill>
            <a:srgbClr val="FF66FF"/>
          </a:solidFill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57252" y="2944365"/>
            <a:ext cx="2207168" cy="1660733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2379583" y="5044742"/>
            <a:ext cx="84029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ปกหน้า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96007" y="5044742"/>
            <a:ext cx="82426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ปกหลัง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936104"/>
            <a:ext cx="1893783" cy="1489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1043608" y="4679186"/>
            <a:ext cx="3605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กรมพัฒนาฝีมือแรงงาน                         กระทรวงแรงงาน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23928" y="2423188"/>
            <a:ext cx="7585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คร.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3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2546608"/>
            <a:ext cx="3600000" cy="82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9" name="สี่เหลี่ยมผืนผ้า 18"/>
          <p:cNvSpPr/>
          <p:nvPr/>
        </p:nvSpPr>
        <p:spPr>
          <a:xfrm>
            <a:off x="971600" y="4824576"/>
            <a:ext cx="3600400" cy="7692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983475" y="1465080"/>
            <a:ext cx="3600000" cy="2160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5963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1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66488"/>
            <a:ext cx="3600000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รูปภาพ 11" descr="dfggff.jpg"/>
          <p:cNvPicPr preferRelativeResize="0">
            <a:picLocks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664" y="2065532"/>
            <a:ext cx="1080000" cy="1080000"/>
          </a:xfrm>
          <a:prstGeom prst="rect">
            <a:avLst/>
          </a:prstGeom>
        </p:spPr>
      </p:pic>
      <p:sp>
        <p:nvSpPr>
          <p:cNvPr id="15" name="สี่เหลี่ยมผืนผ้า 14"/>
          <p:cNvSpPr/>
          <p:nvPr/>
        </p:nvSpPr>
        <p:spPr>
          <a:xfrm>
            <a:off x="971600" y="3793604"/>
            <a:ext cx="3600400" cy="864096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3789030"/>
            <a:ext cx="3600000" cy="8572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 preferRelativeResize="0">
            <a:picLocks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4801716"/>
            <a:ext cx="3600000" cy="780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สี่เหลี่ยมผืนผ้า 19"/>
          <p:cNvSpPr/>
          <p:nvPr/>
        </p:nvSpPr>
        <p:spPr>
          <a:xfrm>
            <a:off x="4906197" y="1465080"/>
            <a:ext cx="3600400" cy="828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4895657" y="3649588"/>
            <a:ext cx="3600400" cy="82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8" name="Picture 4"/>
          <p:cNvPicPr preferRelativeResize="0">
            <a:picLocks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1477918"/>
            <a:ext cx="3600000" cy="82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 preferRelativeResize="0">
            <a:picLocks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3636536"/>
            <a:ext cx="3600000" cy="828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 preferRelativeResize="0">
            <a:picLocks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4718278"/>
            <a:ext cx="3600000" cy="828000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0304"/>
            <a:ext cx="1763688" cy="13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1835696" y="1345332"/>
            <a:ext cx="1731564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ปกหน้าด้านใน หน้า ๑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87140" y="3719244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๒ - ๓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75710" y="4775428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๔ - ๗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75572" y="1451630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๘ - 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87002" y="2486030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๑๐ - ๑๑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459010" y="3586658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๑๒ - ๑๕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75572" y="4646270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๑๖ - ๑๙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103741" y="1609614"/>
            <a:ext cx="3960000" cy="252028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TextBox 17"/>
          <p:cNvSpPr txBox="1"/>
          <p:nvPr/>
        </p:nvSpPr>
        <p:spPr>
          <a:xfrm>
            <a:off x="2051720" y="4153644"/>
            <a:ext cx="1656184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ปกหลังด้านใน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613532"/>
            <a:ext cx="396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7779"/>
              </a:clrFrom>
              <a:clrTo>
                <a:srgbClr val="FF777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1613532"/>
            <a:ext cx="2664296" cy="177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4E1F2"/>
              </a:clrFrom>
              <a:clrTo>
                <a:srgbClr val="D4E1F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549636"/>
            <a:ext cx="2088232" cy="1557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3485740"/>
            <a:ext cx="2596633" cy="204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5F4FC"/>
              </a:clrFrom>
              <a:clrTo>
                <a:srgbClr val="F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205820"/>
            <a:ext cx="2376264" cy="138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417340"/>
            <a:ext cx="8856984" cy="1944216"/>
          </a:xfrm>
          <a:prstGeom prst="rect">
            <a:avLst/>
          </a:prstGeom>
          <a:solidFill>
            <a:srgbClr val="92D05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4000" b="1" kern="0" spc="89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การรับรองความรู้ความสามารถ</a:t>
            </a:r>
          </a:p>
          <a:p>
            <a:pPr algn="thaiDist"/>
            <a:r>
              <a:rPr lang="th-TH" sz="3200" b="1" kern="0" spc="89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การรับรองความรู้ความสามารถในการประกอบอาชีพ ของบุคคลที่ผ่านการประเมินในแต่ละระดับตามที่คณะกรรมการประกาศกำหนด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9512" y="3505572"/>
            <a:ext cx="8820000" cy="1224136"/>
          </a:xfrm>
          <a:prstGeom prst="rect">
            <a:avLst/>
          </a:prstGeo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หนังสือรับรองความรู้ความสามารถ</a:t>
            </a:r>
            <a:endParaRPr lang="th-TH" sz="40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หนังสือที่ออกให้แก่บุคคลที่ผ่านการรับรองความรู้ความสามารถ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7584" y="4729708"/>
            <a:ext cx="7056784" cy="576064"/>
          </a:xfrm>
          <a:prstGeom prst="rect">
            <a:avLst/>
          </a:prstGeom>
          <a:solidFill>
            <a:srgbClr val="FF9999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หนังสือรับรองความรู้ความสามารถ  มีอายุ 3 ปี</a:t>
            </a: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345332"/>
            <a:ext cx="8712968" cy="4176464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6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ลักษณะงานที่เข้าข่ายเป็นผู้ปฏิบัติงานช่างไฟฟ้าภายในอาคาร</a:t>
            </a:r>
          </a:p>
          <a:p>
            <a:r>
              <a:rPr lang="th-TH" sz="3000" dirty="0" smtClean="0">
                <a:solidFill>
                  <a:schemeClr val="bg1"/>
                </a:solidFill>
              </a:rPr>
              <a:t>    </a:t>
            </a:r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๑) งานใช้อุปกรณ์ป้องกันกระแสเกินเช่นอุปกรณ์ตัดวงจรอัตโนมัติ</a:t>
            </a:r>
            <a:r>
              <a:rPr lang="en-US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r>
              <a:rPr lang="en-US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 (Circuit breaker) </a:t>
            </a:r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และฟิวส์ เป็นต้น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๒) งานเดินสายไฟฟ้าด้วยเข็มขัดรัดสาย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๓) งานเดินสายไฟฟ้าด้วยท่อร้อยสายไฟฟ้า 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๔) งานติดตั้งและต่อวงจรไฟฟ้าสำหรับบริภัณฑ์ไฟฟ้า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๕) งานต่อตัวนำแบบต่าง ๆ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๖) งานตรวจสอบการทำงานของวงจรไฟฟ้า</a:t>
            </a:r>
            <a:endParaRPr lang="en-US" sz="3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49147" y="1213947"/>
            <a:ext cx="9017653" cy="4501053"/>
          </a:xfrm>
          <a:solidFill>
            <a:srgbClr val="CCFFFF"/>
          </a:solidFill>
          <a:ln>
            <a:noFill/>
          </a:ln>
        </p:spPr>
        <p:txBody>
          <a:bodyPr/>
          <a:lstStyle/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 6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เล่ม    132    ตอนพิเศษ    269     ง                                            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	                    27    ตุลาคม    2558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ประกาศกระทรวงแรงงาน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 กำหนดสาขาอาชีพ ที่อาจเป็นอันตรายต่อสาธารณะ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ซึ่งต้องดำเนินการโดยผู้ได้รับหนังสือรับรองความรู้ความสามารถ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endParaRPr lang="th-TH" altLang="th-TH" sz="1500" b="1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โดยที่เป็นการสมควรกำหนดสาขาอาชีพ ที่อาจเป็นอันตรายต่อสาธารณะซึ่งต้องดำเนินการโดยผู้ได้รับหนังสือรับรองความรู้ความสามารถ เพื่อคุ้มครองป้องกันชีวิตและทรัพย์สินของประชาชนและประโยชน์สาธารณะ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อาศัยอำนาจตามความในมาตรา 6 และมาตรา 7 (2) แห่งพระราชบัญญัติส่งเสริมการพัฒนาฝีมือแรงงาน พ.ศ. 2545 ซึ่งแก้ไขเพิ่มเติมโดยพระราชบัญญัติส่งเสริมการพัฒนาฝีมือแรงงาน (ฉบับที่ 2) พ.ศ. 2557 รัฐมนตรีว่าการกระทรวงแรงงานตามข้อเสนอแนะของคณะกรรมการส่งเสริมการพัฒนาฝีมือแรงงาน โดยความเห็นชอบของคณะรัฐมนตรีจึงออกประกาศไว้ ดังต่อไปนี้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1 ประกาศนี้เรียกว่า “ประกาศกระทรวงแรงงาน เรื่อง กำหนดสาขาอาชีพที่อาจเป็นอันตรายต่อสาธารณะซึ่งต้องดำเนินการโดย ผู้ได้รับหนังสือรับรองความรู้ความสามารถ”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2 ประกาศนี้ให้ใช้บังคับเมื่อพ้นกำหนดสามร้อยหกสิบห้าวันนับแต่วันประกาศในราชกิจจา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เป็นต้นไป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3 กำหนดให้สาขาอาชีพช่างไฟฟ้า อิเล็กทรอนิกส์ และคอมพิวเตอร์ เฉพาะสาขาช่างไฟฟ้าภายในอาคาร เป็นสาขาอาชีพที่อาจเป็นอันตรายต่อสาธารณะซึ่งต้องดำเนินการโดยผู้ได้รับหนังสือรับรองความรู้ความสามารถตามกฎหมายว่าด้วยการส่งเสริมการพัฒนาฝีมือแรงงาน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4306888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  ณ  วันที่  13  ตุลาคม  พ.ศ.  2558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พลเอก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ศิ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ริชัย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ดิษฐ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กุล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รัฐมนตรีว่าการกระทรวงแรงงาน</a:t>
            </a:r>
            <a:r>
              <a:rPr lang="th-TH" altLang="th-TH" sz="15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  <a:r>
              <a:rPr lang="th-TH" altLang="th-TH" sz="16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24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20272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รองอธิบดีกรมพัฒนาฝีมือแรงงาน</a:t>
            </a: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107504" y="1717374"/>
            <a:ext cx="892899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>
            <a:off x="3779912" y="2617473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 noGrp="1"/>
          </p:cNvSpPr>
          <p:nvPr>
            <p:ph type="title"/>
          </p:nvPr>
        </p:nvSpPr>
        <p:spPr>
          <a:xfrm>
            <a:off x="806896" y="193204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780739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369336"/>
            <a:ext cx="8784976" cy="4008444"/>
          </a:xfrm>
          <a:solidFill>
            <a:srgbClr val="FF9999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altLang="th-TH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  <a:endParaRPr lang="th-TH" sz="6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5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ประกาศกระทรวงแรงงาน โดย รมต. ประกาศสาขาช่างไฟฟ้าภายในอาคารให้เป็นสาขาที่ควบคุม 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เมื่อวันที่ 2</a:t>
            </a:r>
            <a:r>
              <a:rPr lang="en-US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ตุลาคม 255</a:t>
            </a:r>
            <a:r>
              <a:rPr lang="en-US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มีผลบังคับตั้งแต่ </a:t>
            </a:r>
            <a:r>
              <a:rPr lang="en-US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26 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ตุลาคม </a:t>
            </a:r>
            <a:r>
              <a:rPr lang="en-US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2559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</p:txBody>
      </p:sp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613793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25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860375" y="499857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806896" y="228866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144016" y="1633364"/>
            <a:ext cx="8892480" cy="3744416"/>
          </a:xfrm>
          <a:prstGeom prst="wedgeRoundRectCallout">
            <a:avLst>
              <a:gd name="adj1" fmla="val 4373"/>
              <a:gd name="adj2" fmla="val -57937"/>
              <a:gd name="adj3" fmla="val 16667"/>
            </a:avLst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03648" y="90730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765505"/>
            <a:ext cx="8064896" cy="3477875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ผู้ไม่เข้าข่ายต้องขอหนังสือรับรองความรู้ความสามารถ 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ผู้ได้รับใบอนุญาตจากสภาวิศวกร (</a:t>
            </a:r>
            <a:r>
              <a:rPr lang="th-TH" sz="36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กว</a:t>
            </a: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 สาขาช่างไฟฟ้ากำลัง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วุฒิวิศวกร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สามัญวิศวกร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ภาคีวิศวกรพิเศษ</a:t>
            </a:r>
            <a:endParaRPr lang="th-TH" sz="3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คำบรรยายภาพแบบสี่เหลี่ยมมุมมน 20"/>
          <p:cNvSpPr/>
          <p:nvPr/>
        </p:nvSpPr>
        <p:spPr>
          <a:xfrm>
            <a:off x="863209" y="3865612"/>
            <a:ext cx="7344816" cy="1728192"/>
          </a:xfrm>
          <a:prstGeom prst="wedgeRoundRectCallout">
            <a:avLst>
              <a:gd name="adj1" fmla="val 387"/>
              <a:gd name="adj2" fmla="val -57030"/>
              <a:gd name="adj3" fmla="val 16667"/>
            </a:avLst>
          </a:prstGeom>
          <a:solidFill>
            <a:srgbClr val="00B0F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251520" y="1345332"/>
            <a:ext cx="8712968" cy="2376264"/>
          </a:xfrm>
          <a:prstGeom prst="wedgeRoundRectCallout">
            <a:avLst>
              <a:gd name="adj1" fmla="val -2653"/>
              <a:gd name="adj2" fmla="val 56434"/>
              <a:gd name="adj3" fmla="val 16667"/>
            </a:avLst>
          </a:prstGeom>
          <a:solidFill>
            <a:srgbClr val="FFC0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75656" y="193204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357207"/>
            <a:ext cx="8136904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การประเมินหมายถึง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การพิจารณาและวัดค่าทักษะฝีมือ ความรู้ความสามารถคุณลักษณะส่วนบุคคล และประสบการณ์ หรือความสำเร็จในการประกอบอาชีพในระดับต่าง ๆ ตามที่คณะกรรมการประกาศกำหนด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3960480"/>
            <a:ext cx="7056784" cy="1561316"/>
          </a:xfrm>
          <a:prstGeom prst="rect">
            <a:avLst/>
          </a:prstGeom>
          <a:solidFill>
            <a:srgbClr val="00B0F0"/>
          </a:solidFill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thaiDist"/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1,000 บาทต่อครั้ง เรียกเก็บค่าธรรมเนียม ก่อนเข้ารับการประเมิน หากไม่เข้ารับการประเมิน ไม่คืนค่าธรรมเนียม</a:t>
            </a: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73381" y="41612"/>
            <a:ext cx="1483707" cy="1112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คำบรรยายภาพแบบสี่เหลี่ยม 9"/>
          <p:cNvSpPr/>
          <p:nvPr/>
        </p:nvSpPr>
        <p:spPr>
          <a:xfrm>
            <a:off x="395536" y="1489748"/>
            <a:ext cx="8424936" cy="3672008"/>
          </a:xfrm>
          <a:prstGeom prst="wedgeRectCallout">
            <a:avLst>
              <a:gd name="adj1" fmla="val -674"/>
              <a:gd name="adj2" fmla="val 5627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87030" y="90730"/>
            <a:ext cx="7577458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919" y="1526131"/>
            <a:ext cx="8352928" cy="3600000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noAutofit/>
          </a:bodyPr>
          <a:lstStyle/>
          <a:p>
            <a:pPr marL="514350" indent="-514350"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คุณสมบัติผู้ยื่นคำขอรับการประเมิน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ผ่านการทดสอบมาตรฐานฝีมือแรงงานแห่งชาติ สาขาอาชีพที่ขอประเมิน หรือ กรณีสาขาอาชีพที่ไม่มีมาตรฐานฯ ให้เป็นไปตามกรอบที่กรมกำหนด โดยความเห็นชอบของ </a:t>
            </a:r>
            <a:r>
              <a:rPr lang="th-TH" sz="3200" b="1" kern="0" spc="100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คกก.</a:t>
            </a: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ส่งเสริมฯ 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 ในสาขาอาชีพที่เกี่ยวข้องกับการประเมิน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มีคุณลักษณะส่วนบุคคลที่เหมาะสมในสาขาอาชีพที่ขอรับประเมิน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67236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229308"/>
            <a:ext cx="7776000" cy="9000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85138"/>
              </p:ext>
            </p:extLst>
          </p:nvPr>
        </p:nvGraphicFramePr>
        <p:xfrm>
          <a:off x="395537" y="1342508"/>
          <a:ext cx="8568951" cy="4301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1296144"/>
                <a:gridCol w="4536503"/>
              </a:tblGrid>
              <a:tr h="683902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</a:p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(ร้อยละ)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วิธีประเมิน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068966">
                <a:tc>
                  <a:txBody>
                    <a:bodyPr/>
                    <a:lstStyle/>
                    <a:p>
                      <a:pPr algn="ctr"/>
                      <a:r>
                        <a:rPr lang="th-TH" sz="2000" b="1" kern="1200" baseline="0" dirty="0" smtClean="0">
                          <a:solidFill>
                            <a:srgbClr val="002060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การวัดค่าความรู้ความสามารถ ทักษะฝีมือ และทัศนคติในการทำงาน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Font typeface="Wingdings" pitchFamily="2" charset="2"/>
                        <a:buChar char="q"/>
                      </a:pPr>
                      <a:r>
                        <a:rPr lang="th-TH" sz="12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ใช้ผลการผ่านการทดสอบมาตรฐานฝีมือแรงงานแห่งชาติ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ประสบการณ์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ด้านการประกอบอาชีพ 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ด้านการศึกษา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ด้านการอบรม/สัมมนา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ด้านอื่น</a:t>
                      </a: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ๆ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69619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คุณลักษณะส่วนบุคคล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โดยการสอบสัมภาษณ์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แบบทดสอบเชิงพฤติกรรม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379946">
                <a:tc>
                  <a:txBody>
                    <a:bodyPr/>
                    <a:lstStyle/>
                    <a:p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43632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>
            <a:off x="683568" y="1369082"/>
            <a:ext cx="7056784" cy="1656184"/>
          </a:xfrm>
          <a:prstGeom prst="homePlate">
            <a:avLst>
              <a:gd name="adj" fmla="val 37256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683568" y="3052001"/>
            <a:ext cx="6680127" cy="2541803"/>
          </a:xfrm>
          <a:prstGeom prst="rect">
            <a:avLst/>
          </a:prstGeom>
          <a:solidFill>
            <a:srgbClr val="FFC000"/>
          </a:solidFill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8077" y="1297339"/>
            <a:ext cx="6624735" cy="4390707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เอกสารประกอบการยื่นขอรับการประเมิน</a:t>
            </a:r>
            <a:endParaRPr lang="th-TH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 คร.10 คำขอหนังสือรับรองความรู้ความสามารถ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รูปถ่าย ขนาด 1 </a:t>
            </a:r>
            <a:r>
              <a:rPr lang="en-US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x </a:t>
            </a: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1.5 นิ้ว  2 รูป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สำเนาใบรับรองผู้ผ่านการทดสอบมาตรฐานฝีมือแรงงานแห่งชาติ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ใบรับรองประสบการณ์ทำงาน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ใบรับรองผ่านการอบรม  สัมมนา  และประสบการณ์ด้านอื่น ๆ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สำเนาวุฒิการศึกษา</a:t>
            </a:r>
            <a:endParaRPr lang="th-TH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59681" y="3073526"/>
            <a:ext cx="1422401" cy="139062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algn="ctr"/>
            <a:r>
              <a:rPr lang="th-TH" sz="2100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ใช้สมุดประจำตัว แทนเอกสาร</a:t>
            </a:r>
          </a:p>
        </p:txBody>
      </p:sp>
      <p:cxnSp>
        <p:nvCxnSpPr>
          <p:cNvPr id="6" name="Curved Connector 5"/>
          <p:cNvCxnSpPr/>
          <p:nvPr/>
        </p:nvCxnSpPr>
        <p:spPr>
          <a:xfrm flipV="1">
            <a:off x="7230761" y="3817607"/>
            <a:ext cx="531751" cy="360040"/>
          </a:xfrm>
          <a:prstGeom prst="curvedConnector3">
            <a:avLst>
              <a:gd name="adj1" fmla="val 42785"/>
            </a:avLst>
          </a:prstGeom>
          <a:ln w="19050">
            <a:solidFill>
              <a:srgbClr val="FF0000"/>
            </a:solidFill>
            <a:prstDash val="dash"/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1561356"/>
            <a:ext cx="8640960" cy="34673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60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โทษของการฝ่าฝืน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4000" b="1" kern="0" spc="89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ทำงานโดยไม่มีหนังสือรับรองความรู้ความสามารถ ปรับไม่เกินห้าพันบาท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4000" b="1" kern="0" spc="89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จ้างงานผู้ไม่มีหนังสือรับรองความรู้ความสามารถทำงานปรับไม่เกินสามหมื่นบาท</a:t>
            </a:r>
          </a:p>
        </p:txBody>
      </p: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คำบรรยายภาพแบบสี่เหลี่ยม 10"/>
          <p:cNvSpPr/>
          <p:nvPr/>
        </p:nvSpPr>
        <p:spPr>
          <a:xfrm>
            <a:off x="2411760" y="2425452"/>
            <a:ext cx="5184576" cy="2952328"/>
          </a:xfrm>
          <a:prstGeom prst="wedgeRectCallout">
            <a:avLst>
              <a:gd name="adj1" fmla="val 2536"/>
              <a:gd name="adj2" fmla="val -6022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คำบรรยายภาพแบบสี่เหลี่ยมมุมมน 9"/>
          <p:cNvSpPr/>
          <p:nvPr/>
        </p:nvSpPr>
        <p:spPr>
          <a:xfrm>
            <a:off x="1835696" y="1561356"/>
            <a:ext cx="3240360" cy="720080"/>
          </a:xfrm>
          <a:prstGeom prst="wedgeRoundRectCallout">
            <a:avLst>
              <a:gd name="adj1" fmla="val 13973"/>
              <a:gd name="adj2" fmla="val -8512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3414" y="1588984"/>
            <a:ext cx="3168352" cy="62044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5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แบบบัตรประจำตัว</a:t>
            </a:r>
          </a:p>
        </p:txBody>
      </p:sp>
      <p:pic>
        <p:nvPicPr>
          <p:cNvPr id="20481" name="Picture 1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2425772"/>
            <a:ext cx="5184576" cy="295200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2411760" y="1417340"/>
            <a:ext cx="3852000" cy="3924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32504" y="12119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0962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1417340"/>
            <a:ext cx="3852000" cy="39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96215" y="4954585"/>
            <a:ext cx="25490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(ผู้อำนวยการสถาบันฯ/ผู้อำนวยการศูนย์ฯ)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ounded Rectangle 164"/>
          <p:cNvSpPr/>
          <p:nvPr/>
        </p:nvSpPr>
        <p:spPr>
          <a:xfrm>
            <a:off x="0" y="1718"/>
            <a:ext cx="9042388" cy="900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4519"/>
            <a:ext cx="54006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กระบวนการยื่นคำขอ การประเมินและการออกหนังสือรับรองความรู้ความสามารถ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 พ.ร.บ. ส่งเสริมการพัฒนาฝีมือแรงงาน (ฉบับที่ 2) พ.ศ.2557</a:t>
            </a:r>
            <a:endParaRPr lang="en-US" sz="1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616474"/>
            <a:ext cx="2520280" cy="338554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ผู้ประกอบอาชีพในสาขาที่ประกาศกำหนด</a:t>
            </a:r>
            <a:endParaRPr lang="en-US" sz="16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921" y="1154114"/>
            <a:ext cx="1152128" cy="58477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ประสบการณ์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6081" y="1150459"/>
            <a:ext cx="1152128" cy="738664"/>
          </a:xfrm>
          <a:prstGeom prst="rect">
            <a:avLst/>
          </a:prstGeom>
          <a:solidFill>
            <a:srgbClr val="00660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ผ่าน</a:t>
            </a:r>
            <a:r>
              <a:rPr lang="th-TH" sz="1400" b="1" dirty="0" smtClean="0">
                <a:solidFill>
                  <a:prstClr val="white"/>
                </a:solidFill>
              </a:rPr>
              <a:t>มาตรฐานฝีมือแรงงานฯ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</a:rPr>
              <a:t>(น้ำหนัก 50</a:t>
            </a:r>
            <a:r>
              <a:rPr lang="en-US" sz="1400" b="1" dirty="0" smtClean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white"/>
                </a:solidFill>
              </a:rPr>
              <a:t>)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1154114"/>
            <a:ext cx="1152128" cy="8309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คุณลักษณะ</a:t>
            </a:r>
            <a:br>
              <a:rPr lang="th-TH" sz="1600" b="1" dirty="0" smtClean="0">
                <a:solidFill>
                  <a:prstClr val="black"/>
                </a:solidFill>
              </a:rPr>
            </a:br>
            <a:r>
              <a:rPr lang="th-TH" sz="1600" b="1" dirty="0" smtClean="0">
                <a:solidFill>
                  <a:prstClr val="black"/>
                </a:solidFill>
              </a:rPr>
              <a:t>ส่วนบุคคล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42585" y="2000954"/>
            <a:ext cx="1801729" cy="307777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bg1"/>
                </a:solidFill>
                <a:latin typeface="Times New Roman"/>
                <a:cs typeface="Angsana New"/>
              </a:rPr>
              <a:t>ศูนย์ประเมินความรู้ความสามารถ</a:t>
            </a:r>
            <a:endParaRPr lang="en-US" sz="1400" b="1" dirty="0">
              <a:solidFill>
                <a:schemeClr val="bg1"/>
              </a:solidFill>
              <a:latin typeface="Times New Roman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488650" y="2444426"/>
            <a:ext cx="1909595" cy="575158"/>
            <a:chOff x="4030557" y="3531645"/>
            <a:chExt cx="1909595" cy="690189"/>
          </a:xfrm>
          <a:solidFill>
            <a:srgbClr val="FFCCFF"/>
          </a:solidFill>
        </p:grpSpPr>
        <p:sp>
          <p:nvSpPr>
            <p:cNvPr id="10" name="TextBox 9"/>
            <p:cNvSpPr txBox="1"/>
            <p:nvPr/>
          </p:nvSpPr>
          <p:spPr>
            <a:xfrm>
              <a:off x="4030557" y="3531645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หน่วยงานของรัฐที่ได้รับการรับรอง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30557" y="3852502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91026" y="2441087"/>
            <a:ext cx="1621563" cy="578501"/>
            <a:chOff x="1726301" y="3555924"/>
            <a:chExt cx="1621563" cy="694200"/>
          </a:xfrm>
          <a:solidFill>
            <a:srgbClr val="CCFF99"/>
          </a:solidFill>
        </p:grpSpPr>
        <p:sp>
          <p:nvSpPr>
            <p:cNvPr id="14" name="TextBox 13"/>
            <p:cNvSpPr txBox="1"/>
            <p:nvPr/>
          </p:nvSpPr>
          <p:spPr>
            <a:xfrm>
              <a:off x="1726301" y="3555924"/>
              <a:ext cx="1621563" cy="36009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35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องค์กรอาชีพที่ได้รับการรับรอง</a:t>
              </a:r>
              <a:endParaRPr lang="en-US" sz="135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21656" y="2441087"/>
            <a:ext cx="1621563" cy="578501"/>
            <a:chOff x="1726301" y="3555924"/>
            <a:chExt cx="1621563" cy="6942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7" name="TextBox 16"/>
            <p:cNvSpPr txBox="1"/>
            <p:nvPr/>
          </p:nvSpPr>
          <p:spPr>
            <a:xfrm>
              <a:off x="1726301" y="3555924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 </a:t>
              </a:r>
              <a:r>
                <a:rPr lang="th-TH" sz="14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กพร</a:t>
              </a: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 ทั่วประเทศ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374752" y="1629038"/>
            <a:ext cx="1865056" cy="338554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เข้ารับการทดสอบมาตรฐานฯ</a:t>
            </a:r>
            <a:endParaRPr lang="en-US" sz="16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7747" y="4164510"/>
            <a:ext cx="1216213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แจ้งผล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ภายใน 5 วันทำการ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09521" y="4704463"/>
            <a:ext cx="1368151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แจ้งเหตุผลที่ไม่ผ่าน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18850" y="4704247"/>
            <a:ext cx="572870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7034" y="4703330"/>
            <a:ext cx="508991" cy="33855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95536" y="3115783"/>
            <a:ext cx="4608512" cy="931372"/>
            <a:chOff x="611560" y="3751514"/>
            <a:chExt cx="4608512" cy="1117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34" name="Rounded Rectangle 33"/>
            <p:cNvSpPr/>
            <p:nvPr/>
          </p:nvSpPr>
          <p:spPr>
            <a:xfrm>
              <a:off x="611560" y="3751514"/>
              <a:ext cx="4608512" cy="1117646"/>
            </a:xfrm>
            <a:prstGeom prst="roundRect">
              <a:avLst/>
            </a:prstGeom>
            <a:solidFill>
              <a:srgbClr val="99FF66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66847" y="386260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สมุดประจำตัว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411761" y="3861049"/>
              <a:ext cx="792087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ตรวจสอบ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023889" y="4435622"/>
              <a:ext cx="103124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ผลงานที่ผ่านมา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89153" y="3858397"/>
              <a:ext cx="7185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เอกสาร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33495" y="443562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วิธีอื่นที่เหมาะสม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02580" y="4431316"/>
              <a:ext cx="13681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ทดสอบเชิงพฤติกรรม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4460" y="4431315"/>
              <a:ext cx="873968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สัมภาษณ์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82853" y="4166602"/>
            <a:ext cx="1152128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ขึ้นไป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24878" y="4162138"/>
            <a:ext cx="1172225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ต่ำกว่า </a:t>
            </a:r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0" y="5027895"/>
            <a:ext cx="9144000" cy="2400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41150" y="5153657"/>
            <a:ext cx="239430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ก่อนหนังสือฯ</a:t>
            </a:r>
            <a:r>
              <a:rPr lang="en-US" sz="1400" b="1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หมดอายุ </a:t>
            </a:r>
            <a:r>
              <a:rPr lang="th-TH" sz="1800" b="1" u="sng" dirty="0" smtClean="0">
                <a:solidFill>
                  <a:srgbClr val="AD0101"/>
                </a:solidFill>
                <a:latin typeface="Times New Roman"/>
                <a:cs typeface="Angsana New"/>
              </a:rPr>
              <a:t>ไม่เกิน 90 วัน</a:t>
            </a:r>
            <a:endParaRPr lang="en-US" sz="1800" b="1" u="sng" dirty="0">
              <a:solidFill>
                <a:srgbClr val="AD0101"/>
              </a:solidFill>
              <a:latin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9388" y="5071012"/>
            <a:ext cx="1368151" cy="73866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หนังสือรับรอง</a:t>
            </a:r>
            <a:b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(หนังสือมีอายุ 3 ปี)</a:t>
            </a:r>
            <a:endParaRPr lang="en-US" sz="14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67698" y="2226416"/>
            <a:ext cx="976212" cy="523220"/>
          </a:xfrm>
          <a:prstGeom prst="rect">
            <a:avLst/>
          </a:prstGeom>
          <a:solidFill>
            <a:srgbClr val="66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ศพจ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 / </a:t>
            </a: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ศพร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66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04251" y="2230195"/>
            <a:ext cx="941941" cy="523220"/>
          </a:xfrm>
          <a:prstGeom prst="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สพภ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12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38174" y="1142184"/>
            <a:ext cx="2361962" cy="369332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ยัง</a:t>
            </a:r>
            <a:r>
              <a:rPr lang="th-TH" sz="1800" b="1" u="sng" dirty="0" smtClean="0">
                <a:solidFill>
                  <a:prstClr val="white"/>
                </a:solidFill>
              </a:rPr>
              <a:t>ไม่ผ่าน</a:t>
            </a:r>
            <a:r>
              <a:rPr lang="en-US" sz="1600" b="1" dirty="0" smtClean="0">
                <a:solidFill>
                  <a:prstClr val="white"/>
                </a:solidFill>
              </a:rPr>
              <a:t> </a:t>
            </a:r>
            <a:r>
              <a:rPr lang="th-TH" sz="1600" b="1" dirty="0" smtClean="0">
                <a:solidFill>
                  <a:prstClr val="white"/>
                </a:solidFill>
              </a:rPr>
              <a:t>มาตรฐานฝีมือแรงงานฯ</a:t>
            </a:r>
            <a:endParaRPr lang="en-US" sz="1600" b="1" dirty="0">
              <a:solidFill>
                <a:prstClr val="white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52323" y="4388638"/>
            <a:ext cx="1368151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เข้าสู่กระบวนการฝึกอบรมเพิ่มเติม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812360" y="2226933"/>
            <a:ext cx="1144568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ศูนย์ทดสอบ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ที่ได้รับอนุญาต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48+77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44104" y="3719613"/>
            <a:ext cx="1229071" cy="584775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87670" y="3719606"/>
            <a:ext cx="1260794" cy="584775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</a:t>
            </a: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grpSp>
        <p:nvGrpSpPr>
          <p:cNvPr id="163" name="Group 162"/>
          <p:cNvGrpSpPr/>
          <p:nvPr/>
        </p:nvGrpSpPr>
        <p:grpSpPr>
          <a:xfrm>
            <a:off x="2843446" y="793162"/>
            <a:ext cx="792450" cy="360000"/>
            <a:chOff x="2843446" y="908099"/>
            <a:chExt cx="792450" cy="532826"/>
          </a:xfrm>
        </p:grpSpPr>
        <p:cxnSp>
          <p:nvCxnSpPr>
            <p:cNvPr id="51" name="Straight Connector 50"/>
            <p:cNvCxnSpPr>
              <a:endCxn id="5" idx="1"/>
            </p:cNvCxnSpPr>
            <p:nvPr/>
          </p:nvCxnSpPr>
          <p:spPr>
            <a:xfrm>
              <a:off x="2843446" y="909045"/>
              <a:ext cx="792450" cy="33857"/>
            </a:xfrm>
            <a:prstGeom prst="line">
              <a:avLst/>
            </a:prstGeom>
            <a:ln w="28575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2843446" y="908099"/>
              <a:ext cx="0" cy="532826"/>
            </a:xfrm>
            <a:prstGeom prst="straightConnector1">
              <a:avLst/>
            </a:prstGeom>
            <a:ln w="28575">
              <a:solidFill>
                <a:srgbClr val="0066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/>
          <p:cNvGrpSpPr/>
          <p:nvPr/>
        </p:nvGrpSpPr>
        <p:grpSpPr>
          <a:xfrm>
            <a:off x="6156176" y="757537"/>
            <a:ext cx="1162982" cy="360000"/>
            <a:chOff x="6156174" y="911175"/>
            <a:chExt cx="1162982" cy="444901"/>
          </a:xfrm>
        </p:grpSpPr>
        <p:cxnSp>
          <p:nvCxnSpPr>
            <p:cNvPr id="56" name="Straight Connector 55"/>
            <p:cNvCxnSpPr>
              <a:stCxn id="5" idx="3"/>
            </p:cNvCxnSpPr>
            <p:nvPr/>
          </p:nvCxnSpPr>
          <p:spPr>
            <a:xfrm flipV="1">
              <a:off x="6156174" y="911175"/>
              <a:ext cx="1162981" cy="3385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H="1">
              <a:off x="7319153" y="911175"/>
              <a:ext cx="3" cy="444901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Straight Connector 59"/>
          <p:cNvCxnSpPr/>
          <p:nvPr/>
        </p:nvCxnSpPr>
        <p:spPr>
          <a:xfrm>
            <a:off x="2028049" y="1424313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3468212" y="1368467"/>
            <a:ext cx="311703" cy="36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9" idx="0"/>
          </p:cNvCxnSpPr>
          <p:nvPr/>
        </p:nvCxnSpPr>
        <p:spPr>
          <a:xfrm>
            <a:off x="2843449" y="1766013"/>
            <a:ext cx="1" cy="234941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875924" y="2331683"/>
            <a:ext cx="3550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H="1">
            <a:off x="875921" y="2331684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4412735" y="2337392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2555776" y="2336206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9" idx="2"/>
          </p:cNvCxnSpPr>
          <p:nvPr/>
        </p:nvCxnSpPr>
        <p:spPr>
          <a:xfrm flipH="1">
            <a:off x="2843449" y="2308731"/>
            <a:ext cx="1" cy="229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18" idx="2"/>
          </p:cNvCxnSpPr>
          <p:nvPr/>
        </p:nvCxnSpPr>
        <p:spPr>
          <a:xfrm flipH="1">
            <a:off x="928348" y="3019586"/>
            <a:ext cx="4090" cy="12126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>
            <a:off x="2568038" y="2968788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4419247" y="2969601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23" idx="1"/>
          </p:cNvCxnSpPr>
          <p:nvPr/>
        </p:nvCxnSpPr>
        <p:spPr>
          <a:xfrm flipH="1" flipV="1">
            <a:off x="1694883" y="3335303"/>
            <a:ext cx="500854" cy="25648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stCxn id="23" idx="3"/>
            <a:endCxn id="21" idx="1"/>
          </p:cNvCxnSpPr>
          <p:nvPr/>
        </p:nvCxnSpPr>
        <p:spPr>
          <a:xfrm>
            <a:off x="2987824" y="3360951"/>
            <a:ext cx="462999" cy="129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860449" y="3583234"/>
            <a:ext cx="35505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863285" y="3581467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H="1">
            <a:off x="4397365" y="3574170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flipH="1">
            <a:off x="3303705" y="3592626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>
            <a:off x="2051720" y="3589645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stCxn id="23" idx="2"/>
          </p:cNvCxnSpPr>
          <p:nvPr/>
        </p:nvCxnSpPr>
        <p:spPr>
          <a:xfrm>
            <a:off x="2591781" y="3514839"/>
            <a:ext cx="2" cy="666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H="1">
            <a:off x="1327436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H="1">
            <a:off x="4418988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>
            <a:stCxn id="35" idx="1"/>
            <a:endCxn id="26" idx="3"/>
          </p:cNvCxnSpPr>
          <p:nvPr/>
        </p:nvCxnSpPr>
        <p:spPr>
          <a:xfrm flipH="1">
            <a:off x="3483960" y="4423748"/>
            <a:ext cx="340918" cy="237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33" idx="3"/>
            <a:endCxn id="26" idx="1"/>
          </p:cNvCxnSpPr>
          <p:nvPr/>
        </p:nvCxnSpPr>
        <p:spPr>
          <a:xfrm flipV="1">
            <a:off x="1934981" y="4426120"/>
            <a:ext cx="332766" cy="209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>
            <a:off x="4405545" y="4594354"/>
            <a:ext cx="0" cy="128241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>
            <a:stCxn id="29" idx="1"/>
            <a:endCxn id="27" idx="3"/>
          </p:cNvCxnSpPr>
          <p:nvPr/>
        </p:nvCxnSpPr>
        <p:spPr>
          <a:xfrm flipH="1">
            <a:off x="3877672" y="4873524"/>
            <a:ext cx="241178" cy="216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flipH="1">
            <a:off x="1332404" y="4604682"/>
            <a:ext cx="4090" cy="10758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>
            <a:off x="1331527" y="4969046"/>
            <a:ext cx="1934" cy="13995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2028052" y="5281898"/>
            <a:ext cx="527727" cy="0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>
            <a:stCxn id="37" idx="3"/>
          </p:cNvCxnSpPr>
          <p:nvPr/>
        </p:nvCxnSpPr>
        <p:spPr>
          <a:xfrm flipV="1">
            <a:off x="4935457" y="5318879"/>
            <a:ext cx="716665" cy="19444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43" idx="2"/>
            <a:endCxn id="22" idx="0"/>
          </p:cNvCxnSpPr>
          <p:nvPr/>
        </p:nvCxnSpPr>
        <p:spPr>
          <a:xfrm flipH="1">
            <a:off x="7307280" y="1511516"/>
            <a:ext cx="11875" cy="11752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6255804" y="2077413"/>
            <a:ext cx="21907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6255807" y="2070626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 flipH="1">
            <a:off x="8449452" y="2070293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7290427" y="2077747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6255807" y="3055069"/>
            <a:ext cx="20911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6255807" y="2761212"/>
            <a:ext cx="4091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8346949" y="2901862"/>
            <a:ext cx="0" cy="14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7281400" y="2785899"/>
            <a:ext cx="0" cy="2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6688649" y="3062846"/>
            <a:ext cx="1" cy="641483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/>
          <p:nvPr/>
        </p:nvCxnSpPr>
        <p:spPr>
          <a:xfrm>
            <a:off x="7795268" y="3062846"/>
            <a:ext cx="17092" cy="65676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7786233" y="4162138"/>
            <a:ext cx="1" cy="217540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Group 160"/>
          <p:cNvGrpSpPr/>
          <p:nvPr/>
        </p:nvGrpSpPr>
        <p:grpSpPr>
          <a:xfrm>
            <a:off x="8207782" y="1766012"/>
            <a:ext cx="840056" cy="2840633"/>
            <a:chOff x="8207782" y="2119214"/>
            <a:chExt cx="840056" cy="3408760"/>
          </a:xfrm>
        </p:grpSpPr>
        <p:cxnSp>
          <p:nvCxnSpPr>
            <p:cNvPr id="155" name="Straight Connector 154"/>
            <p:cNvCxnSpPr/>
            <p:nvPr/>
          </p:nvCxnSpPr>
          <p:spPr>
            <a:xfrm>
              <a:off x="9042388" y="2119214"/>
              <a:ext cx="5450" cy="34087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8774334" y="5527974"/>
              <a:ext cx="273504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Arrow Connector 159"/>
            <p:cNvCxnSpPr/>
            <p:nvPr/>
          </p:nvCxnSpPr>
          <p:spPr>
            <a:xfrm flipH="1" flipV="1">
              <a:off x="8207782" y="2138372"/>
              <a:ext cx="837331" cy="876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5-Point Star 166"/>
          <p:cNvSpPr/>
          <p:nvPr/>
        </p:nvSpPr>
        <p:spPr>
          <a:xfrm>
            <a:off x="2287269" y="1000955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185" name="Group 184"/>
          <p:cNvGrpSpPr/>
          <p:nvPr/>
        </p:nvGrpSpPr>
        <p:grpSpPr>
          <a:xfrm>
            <a:off x="4928648" y="1342452"/>
            <a:ext cx="579456" cy="2125000"/>
            <a:chOff x="4928648" y="1749882"/>
            <a:chExt cx="579456" cy="2550000"/>
          </a:xfrm>
        </p:grpSpPr>
        <p:cxnSp>
          <p:nvCxnSpPr>
            <p:cNvPr id="169" name="Straight Connector 168"/>
            <p:cNvCxnSpPr/>
            <p:nvPr/>
          </p:nvCxnSpPr>
          <p:spPr>
            <a:xfrm>
              <a:off x="4928648" y="1761627"/>
              <a:ext cx="576064" cy="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8104" y="1749882"/>
              <a:ext cx="0" cy="254893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Arrow Connector 178"/>
            <p:cNvCxnSpPr>
              <a:endCxn id="34" idx="3"/>
            </p:cNvCxnSpPr>
            <p:nvPr/>
          </p:nvCxnSpPr>
          <p:spPr>
            <a:xfrm flipH="1" flipV="1">
              <a:off x="5004048" y="4297761"/>
              <a:ext cx="504056" cy="2121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oup 196"/>
          <p:cNvGrpSpPr/>
          <p:nvPr/>
        </p:nvGrpSpPr>
        <p:grpSpPr>
          <a:xfrm>
            <a:off x="71555" y="1357712"/>
            <a:ext cx="773767" cy="2237849"/>
            <a:chOff x="71552" y="1629254"/>
            <a:chExt cx="773767" cy="2685419"/>
          </a:xfrm>
        </p:grpSpPr>
        <p:cxnSp>
          <p:nvCxnSpPr>
            <p:cNvPr id="187" name="Straight Connector 186"/>
            <p:cNvCxnSpPr/>
            <p:nvPr/>
          </p:nvCxnSpPr>
          <p:spPr>
            <a:xfrm>
              <a:off x="71552" y="1629254"/>
              <a:ext cx="773767" cy="0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73320" y="1629254"/>
              <a:ext cx="0" cy="268541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Arrow Connector 194"/>
            <p:cNvCxnSpPr/>
            <p:nvPr/>
          </p:nvCxnSpPr>
          <p:spPr>
            <a:xfrm>
              <a:off x="73320" y="4314673"/>
              <a:ext cx="322216" cy="0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9" name="Straight Connector 198"/>
          <p:cNvCxnSpPr/>
          <p:nvPr/>
        </p:nvCxnSpPr>
        <p:spPr>
          <a:xfrm>
            <a:off x="5652123" y="3942353"/>
            <a:ext cx="391981" cy="0"/>
          </a:xfrm>
          <a:prstGeom prst="line">
            <a:avLst/>
          </a:prstGeom>
          <a:ln w="28575">
            <a:solidFill>
              <a:srgbClr val="0066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5652120" y="1000955"/>
            <a:ext cx="0" cy="4317926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>
            <a:off x="2995775" y="997293"/>
            <a:ext cx="2664296" cy="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>
            <a:off x="3011677" y="994330"/>
            <a:ext cx="0" cy="153663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5-Point Star 125"/>
          <p:cNvSpPr/>
          <p:nvPr/>
        </p:nvSpPr>
        <p:spPr>
          <a:xfrm>
            <a:off x="6044101" y="3560489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992678" y="5243425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111" name="Straight Arrow Connector 110"/>
          <p:cNvCxnSpPr/>
          <p:nvPr/>
        </p:nvCxnSpPr>
        <p:spPr>
          <a:xfrm>
            <a:off x="7289567" y="1901895"/>
            <a:ext cx="0" cy="18924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14238" y="5083461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b="1" smtClean="0">
                <a:latin typeface="Angsana New" panose="02020603050405020304" pitchFamily="18" charset="-34"/>
              </a:rPr>
              <a:pPr>
                <a:defRPr/>
              </a:pPr>
              <a:t>34</a:t>
            </a:fld>
            <a:endParaRPr lang="th-TH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9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162738"/>
            <a:ext cx="6578664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9064" y="1489348"/>
            <a:ext cx="7128792" cy="12961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00B05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ความหมาย</a:t>
            </a: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บุคคลซึ่งได้รับการขึ้นทะเบียน ให้ทำหน้าที่ประเมินผู้ขอหนังสือรับรองความรู้ความสามารถ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67634" y="2872358"/>
            <a:ext cx="7128000" cy="2088232"/>
          </a:xfrm>
          <a:prstGeom prst="rect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แนวทางประเมิน พิจารณาและประเมินด้าน 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ค่าทักษะฝีมือ  ความรู้ความสามารถ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ประสบการณ์ หรือ ความสำเร็จในการประกอบอาชีพ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คุณลักษณะส่วนบุคคล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9632" y="5017740"/>
            <a:ext cx="7128000" cy="504056"/>
          </a:xfrm>
          <a:prstGeom prst="rect">
            <a:avLst/>
          </a:prstGeom>
          <a:solidFill>
            <a:srgbClr val="92D050"/>
          </a:solidFill>
          <a:ln w="19050">
            <a:solidFill>
              <a:srgbClr val="FFFF00"/>
            </a:solidFill>
          </a:ln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หนังสือรับรองการเป็นผู้ประเมิน  มีอายุ 5 ปี</a:t>
            </a:r>
          </a:p>
        </p:txBody>
      </p:sp>
      <p:sp>
        <p:nvSpPr>
          <p:cNvPr id="9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734772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ขึ้น 8"/>
          <p:cNvSpPr/>
          <p:nvPr/>
        </p:nvSpPr>
        <p:spPr>
          <a:xfrm>
            <a:off x="827584" y="1345332"/>
            <a:ext cx="7632848" cy="4176464"/>
          </a:xfrm>
          <a:prstGeom prst="upArrowCallout">
            <a:avLst>
              <a:gd name="adj1" fmla="val 22724"/>
              <a:gd name="adj2" fmla="val 25919"/>
              <a:gd name="adj3" fmla="val 11636"/>
              <a:gd name="adj4" fmla="val 84099"/>
            </a:avLst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2402592"/>
            <a:ext cx="7632848" cy="29751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/>
            <a:r>
              <a:rPr lang="th-TH" sz="4000" b="1" kern="0" spc="89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จบการศึกษาไม่ต่ำกว่า ปริญญาตรี ในสาขาที่เกี่ยวข้อง หรือผ่านมาตรฐานฯ ในสาขาอาชีพที่เกี่ยวข้อง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มีประสบการณ์การทำงานไม่น้อยกว่าห้าปี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ผ่านหลักสูตรการเป็นผู้ประเมิน ของกรมพัฒนาฝีมือแรงงาน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345332"/>
            <a:ext cx="1828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6" name="Cloud"/>
          <p:cNvSpPr>
            <a:spLocks noChangeAspect="1" noEditPoints="1" noChangeArrowheads="1"/>
          </p:cNvSpPr>
          <p:nvPr/>
        </p:nvSpPr>
        <p:spPr bwMode="auto">
          <a:xfrm>
            <a:off x="971600" y="1345332"/>
            <a:ext cx="1080120" cy="723831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" name="Cloud"/>
          <p:cNvSpPr>
            <a:spLocks noChangeAspect="1" noEditPoints="1" noChangeArrowheads="1"/>
          </p:cNvSpPr>
          <p:nvPr/>
        </p:nvSpPr>
        <p:spPr bwMode="auto">
          <a:xfrm>
            <a:off x="1979712" y="1777380"/>
            <a:ext cx="859618" cy="576064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2" name="Cloud"/>
          <p:cNvSpPr>
            <a:spLocks noChangeAspect="1" noEditPoints="1" noChangeArrowheads="1"/>
          </p:cNvSpPr>
          <p:nvPr/>
        </p:nvSpPr>
        <p:spPr bwMode="auto">
          <a:xfrm>
            <a:off x="2915816" y="1993404"/>
            <a:ext cx="576064" cy="38604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99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1417340"/>
            <a:ext cx="3744416" cy="635833"/>
          </a:xfrm>
          <a:prstGeom prst="rect">
            <a:avLst/>
          </a:prstGeom>
          <a:solidFill>
            <a:srgbClr val="FF33C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6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137420"/>
            <a:ext cx="8568952" cy="3384376"/>
          </a:xfrm>
          <a:custGeom>
            <a:avLst/>
            <a:gdLst>
              <a:gd name="connsiteX0" fmla="*/ 0 w 6840760"/>
              <a:gd name="connsiteY0" fmla="*/ 0 h 2736304"/>
              <a:gd name="connsiteX1" fmla="*/ 6840760 w 6840760"/>
              <a:gd name="connsiteY1" fmla="*/ 0 h 2736304"/>
              <a:gd name="connsiteX2" fmla="*/ 6840760 w 6840760"/>
              <a:gd name="connsiteY2" fmla="*/ 2736304 h 2736304"/>
              <a:gd name="connsiteX3" fmla="*/ 0 w 6840760"/>
              <a:gd name="connsiteY3" fmla="*/ 2736304 h 2736304"/>
              <a:gd name="connsiteX4" fmla="*/ 0 w 6840760"/>
              <a:gd name="connsiteY4" fmla="*/ 0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40760" h="2736304">
                <a:moveTo>
                  <a:pt x="0" y="0"/>
                </a:moveTo>
                <a:lnTo>
                  <a:pt x="6840760" y="0"/>
                </a:lnTo>
                <a:lnTo>
                  <a:pt x="6840760" y="2736304"/>
                </a:lnTo>
                <a:lnTo>
                  <a:pt x="0" y="2736304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คร.18 คำขอรับรองการขึ้นทะเบียนเป็นผู้ประเมิน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 ขนาด 1 </a:t>
            </a:r>
            <a:r>
              <a:rPr lang="en-US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สำเนาปริญญาบัตร พร้อมสำเนา </a:t>
            </a:r>
            <a:r>
              <a:rPr lang="en-US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Transcript </a:t>
            </a: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 สำเนาใบรับรองมาตรฐานฯ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เอกสารแสดงประสบการณ์ทำงาน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เอกสารแสดงการผ่านการฝึกอบรมการเป็นผู้ประเมิน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คำบรรยายภาพแบบสี่เหลี่ยม 13"/>
          <p:cNvSpPr/>
          <p:nvPr/>
        </p:nvSpPr>
        <p:spPr>
          <a:xfrm>
            <a:off x="5351791" y="1427756"/>
            <a:ext cx="3024000" cy="1944000"/>
          </a:xfrm>
          <a:prstGeom prst="wedgeRectCallout">
            <a:avLst>
              <a:gd name="adj1" fmla="val -53984"/>
              <a:gd name="adj2" fmla="val -4861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คำบรรยายภาพแบบสี่เหลี่ยม 12"/>
          <p:cNvSpPr/>
          <p:nvPr/>
        </p:nvSpPr>
        <p:spPr>
          <a:xfrm>
            <a:off x="958967" y="1416040"/>
            <a:ext cx="3996000" cy="3564000"/>
          </a:xfrm>
          <a:prstGeom prst="wedgeRectCallout">
            <a:avLst>
              <a:gd name="adj1" fmla="val 57502"/>
              <a:gd name="adj2" fmla="val -2091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93204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98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29215"/>
            <a:ext cx="3960000" cy="352839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214" y="1417340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คำบรรยายภาพแบบสี่เหลี่ยม 14"/>
          <p:cNvSpPr/>
          <p:nvPr/>
        </p:nvSpPr>
        <p:spPr>
          <a:xfrm>
            <a:off x="5351791" y="3577038"/>
            <a:ext cx="3024000" cy="1944000"/>
          </a:xfrm>
          <a:prstGeom prst="wedgeRectCallout">
            <a:avLst>
              <a:gd name="adj1" fmla="val -59482"/>
              <a:gd name="adj2" fmla="val -45178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1988" name="Picture 4"/>
          <p:cNvPicPr preferRelativeResize="0">
            <a:picLocks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549" y="3578338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7296429" y="1993404"/>
            <a:ext cx="92044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(ด้านหน้า)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68437" y="4113574"/>
            <a:ext cx="907621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(ด้านหลัง)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8" name="รูปภาพ 17" descr="dfggff.jpg"/>
          <p:cNvPicPr preferRelativeResize="0">
            <a:picLocks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6269" y="3937620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46089" y="0"/>
            <a:ext cx="9190089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22820"/>
            <a:ext cx="7415100" cy="954107"/>
          </a:xfrm>
          <a:prstGeom prst="rect">
            <a:avLst/>
          </a:prstGeom>
          <a:solidFill>
            <a:srgbClr val="FFCC99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ผู้ประเมิน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 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2392" y="2230895"/>
            <a:ext cx="1378657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แจ้งเป็นหนังสือพร้อมเหตุผล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07704" y="2233302"/>
            <a:ext cx="2518556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 </a:t>
            </a:r>
            <a:r>
              <a:rPr lang="en-US" sz="2000" b="1" dirty="0" smtClean="0">
                <a:solidFill>
                  <a:srgbClr val="FF0000"/>
                </a:solidFill>
              </a:rPr>
              <a:t>“</a:t>
            </a:r>
            <a:r>
              <a:rPr lang="th-TH" sz="2000" b="1" dirty="0" smtClean="0">
                <a:solidFill>
                  <a:srgbClr val="FF0000"/>
                </a:solidFill>
              </a:rPr>
              <a:t>ไม่</a:t>
            </a:r>
            <a:r>
              <a:rPr lang="en-US" sz="2000" b="1" dirty="0" smtClean="0">
                <a:solidFill>
                  <a:srgbClr val="FF0000"/>
                </a:solidFill>
              </a:rPr>
              <a:t>”</a:t>
            </a:r>
            <a:r>
              <a:rPr lang="th-TH" sz="2000" b="1" dirty="0" smtClean="0">
                <a:solidFill>
                  <a:srgbClr val="FF0000"/>
                </a:solidFill>
              </a:rPr>
              <a:t> </a:t>
            </a:r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37496" y="2233302"/>
            <a:ext cx="2088232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คุณสมบัติถูกต้องครบถ้วน</a:t>
            </a:r>
            <a:endParaRPr lang="en-US" sz="2000" b="1" dirty="0"/>
          </a:p>
        </p:txBody>
      </p:sp>
      <p:cxnSp>
        <p:nvCxnSpPr>
          <p:cNvPr id="20" name="Straight Arrow Connector 19"/>
          <p:cNvCxnSpPr>
            <a:stCxn id="9" idx="1"/>
          </p:cNvCxnSpPr>
          <p:nvPr/>
        </p:nvCxnSpPr>
        <p:spPr>
          <a:xfrm flipH="1" flipV="1">
            <a:off x="1619672" y="2425452"/>
            <a:ext cx="288032" cy="7905"/>
          </a:xfrm>
          <a:prstGeom prst="straightConnector1">
            <a:avLst/>
          </a:prstGeom>
          <a:ln w="22225">
            <a:solidFill>
              <a:srgbClr val="C0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3635896" y="925566"/>
            <a:ext cx="3857694" cy="252000"/>
            <a:chOff x="4386714" y="1110699"/>
            <a:chExt cx="3857694" cy="302404"/>
          </a:xfrm>
        </p:grpSpPr>
        <p:cxnSp>
          <p:nvCxnSpPr>
            <p:cNvPr id="22" name="Straight Arrow Connector 21"/>
            <p:cNvCxnSpPr/>
            <p:nvPr/>
          </p:nvCxnSpPr>
          <p:spPr>
            <a:xfrm flipV="1">
              <a:off x="5610850" y="1110699"/>
              <a:ext cx="3224" cy="302404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393798" y="1255771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386714" y="123287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244408" y="123301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/>
          <p:cNvGrpSpPr/>
          <p:nvPr/>
        </p:nvGrpSpPr>
        <p:grpSpPr>
          <a:xfrm>
            <a:off x="2921442" y="1119378"/>
            <a:ext cx="5322966" cy="1113924"/>
            <a:chOff x="3641522" y="1343254"/>
            <a:chExt cx="5322966" cy="1336709"/>
          </a:xfrm>
        </p:grpSpPr>
        <p:sp>
          <p:nvSpPr>
            <p:cNvPr id="4" name="TextBox 3"/>
            <p:cNvSpPr txBox="1"/>
            <p:nvPr/>
          </p:nvSpPr>
          <p:spPr>
            <a:xfrm>
              <a:off x="3641522" y="1352454"/>
              <a:ext cx="1656184" cy="480132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รับขึ้นทะเบียน</a:t>
              </a:r>
              <a:endParaRPr lang="en-US" sz="20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70600" y="1343254"/>
              <a:ext cx="1652736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การขึ้นทะเบียน</a:t>
              </a:r>
              <a:br>
                <a:rPr lang="th-TH" sz="2000" b="1" dirty="0" smtClean="0"/>
              </a:br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308304" y="1352454"/>
              <a:ext cx="1656184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ออกบัตรประจำตัว</a:t>
              </a:r>
              <a:br>
                <a:rPr lang="th-TH" sz="2000" b="1" dirty="0" smtClean="0"/>
              </a:br>
              <a:r>
                <a:rPr lang="th-TH" sz="2000" b="1" dirty="0" smtClean="0"/>
                <a:t>ผู้ประเมิน</a:t>
              </a:r>
            </a:p>
            <a:p>
              <a:pPr algn="ctr"/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4393798" y="2622814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8232533" y="2406335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H="1" flipV="1">
              <a:off x="4386714" y="1882482"/>
              <a:ext cx="7084" cy="74033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11" idx="0"/>
              <a:endCxn id="5" idx="2"/>
            </p:cNvCxnSpPr>
            <p:nvPr/>
          </p:nvCxnSpPr>
          <p:spPr>
            <a:xfrm flipH="1" flipV="1">
              <a:off x="6296968" y="2562050"/>
              <a:ext cx="4724" cy="117913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/>
          <p:cNvGrpSpPr/>
          <p:nvPr/>
        </p:nvGrpSpPr>
        <p:grpSpPr>
          <a:xfrm>
            <a:off x="3157158" y="2576954"/>
            <a:ext cx="2443206" cy="2176504"/>
            <a:chOff x="3887062" y="2974998"/>
            <a:chExt cx="2443206" cy="2611803"/>
          </a:xfrm>
        </p:grpSpPr>
        <p:sp>
          <p:nvSpPr>
            <p:cNvPr id="7" name="TextBox 6"/>
            <p:cNvSpPr txBox="1"/>
            <p:nvPr/>
          </p:nvSpPr>
          <p:spPr>
            <a:xfrm>
              <a:off x="4386714" y="4037002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  <a:endParaRPr lang="en-US" sz="20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91980" y="3340235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ตรวจสอบคุณสมบัติ</a:t>
              </a:r>
              <a:endParaRPr lang="en-US" sz="20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93798" y="4737338"/>
              <a:ext cx="1652736" cy="849463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ยื่นคำขอ</a:t>
              </a:r>
              <a:br>
                <a:rPr lang="th-TH" sz="2000" b="1" dirty="0" smtClean="0"/>
              </a:br>
              <a:r>
                <a:rPr lang="th-TH" sz="2000" b="1" dirty="0" smtClean="0"/>
                <a:t>(แบบ </a:t>
              </a:r>
              <a:r>
                <a:rPr lang="th-TH" sz="2000" b="1" dirty="0" err="1" smtClean="0"/>
                <a:t>คร</a:t>
              </a:r>
              <a:r>
                <a:rPr lang="th-TH" sz="2000" b="1" dirty="0" smtClean="0"/>
                <a:t>.18)</a:t>
              </a:r>
            </a:p>
          </p:txBody>
        </p:sp>
        <p:cxnSp>
          <p:nvCxnSpPr>
            <p:cNvPr id="29" name="Straight Arrow Connector 28"/>
            <p:cNvCxnSpPr>
              <a:stCxn id="7" idx="0"/>
              <a:endCxn id="10" idx="2"/>
            </p:cNvCxnSpPr>
            <p:nvPr/>
          </p:nvCxnSpPr>
          <p:spPr>
            <a:xfrm flipV="1">
              <a:off x="5213082" y="3820366"/>
              <a:ext cx="5266" cy="21663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12" idx="0"/>
              <a:endCxn id="7" idx="2"/>
            </p:cNvCxnSpPr>
            <p:nvPr/>
          </p:nvCxnSpPr>
          <p:spPr>
            <a:xfrm flipH="1" flipV="1">
              <a:off x="5213082" y="4517134"/>
              <a:ext cx="7084" cy="220205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887062" y="3155217"/>
              <a:ext cx="2432041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 flipV="1">
              <a:off x="5210018" y="3141500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V="1">
              <a:off x="3887062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V="1">
              <a:off x="6330268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4" name="Straight Arrow Connector 83"/>
          <p:cNvCxnSpPr/>
          <p:nvPr/>
        </p:nvCxnSpPr>
        <p:spPr>
          <a:xfrm flipH="1">
            <a:off x="5309546" y="4264019"/>
            <a:ext cx="426422" cy="0"/>
          </a:xfrm>
          <a:prstGeom prst="straightConnector1">
            <a:avLst/>
          </a:prstGeom>
          <a:ln w="698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432068" y="3964415"/>
            <a:ext cx="1512168" cy="738664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มีประสบการณ์การทำงาน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สาขาอาชีพที่เกี่ยวข้อง 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ไม่น้อยกว่า 5 ปี</a:t>
            </a:r>
          </a:p>
        </p:txBody>
      </p:sp>
      <p:sp>
        <p:nvSpPr>
          <p:cNvPr id="90" name="Up Arrow 89"/>
          <p:cNvSpPr/>
          <p:nvPr/>
        </p:nvSpPr>
        <p:spPr>
          <a:xfrm rot="16200000">
            <a:off x="7100999" y="4107719"/>
            <a:ext cx="240027" cy="312602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5762539" y="3818291"/>
            <a:ext cx="1221278" cy="969252"/>
            <a:chOff x="1355196" y="4653136"/>
            <a:chExt cx="1056564" cy="864096"/>
          </a:xfrm>
        </p:grpSpPr>
        <p:sp>
          <p:nvSpPr>
            <p:cNvPr id="13" name="Oval 12"/>
            <p:cNvSpPr/>
            <p:nvPr/>
          </p:nvSpPr>
          <p:spPr>
            <a:xfrm>
              <a:off x="1355196" y="4653136"/>
              <a:ext cx="1056564" cy="864096"/>
            </a:xfrm>
            <a:prstGeom prst="ellipse">
              <a:avLst/>
            </a:prstGeom>
            <a:solidFill>
              <a:srgbClr val="CCFFFF"/>
            </a:solidFill>
            <a:ln w="635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82548" y="4664965"/>
              <a:ext cx="809761" cy="823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/>
                <a:t>คุณสมบัติ</a:t>
              </a:r>
              <a:br>
                <a:rPr lang="th-TH" sz="1800" b="1" dirty="0" smtClean="0"/>
              </a:br>
              <a:r>
                <a:rPr lang="th-TH" sz="1800" b="1" dirty="0" smtClean="0"/>
                <a:t>ของ</a:t>
              </a:r>
            </a:p>
            <a:p>
              <a:pPr algn="ctr"/>
              <a:r>
                <a:rPr lang="th-TH" sz="1800" b="1" dirty="0" smtClean="0"/>
                <a:t>ผู้ประเมิน</a:t>
              </a:r>
              <a:endParaRPr lang="en-US" sz="18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63767" y="3001516"/>
            <a:ext cx="1715084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ผ่านการฝึกอบรมหลักสูตร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การเป็นผู้ประเมิน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22730" y="5138805"/>
            <a:ext cx="2152468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จบ ป.ตรีหรือผ่านการทดสอบมาตรฐานฯ สาขาอาชีพที่เกี่ยวข้อง</a:t>
            </a:r>
          </a:p>
        </p:txBody>
      </p:sp>
      <p:sp>
        <p:nvSpPr>
          <p:cNvPr id="86" name="Up Arrow 85"/>
          <p:cNvSpPr/>
          <p:nvPr/>
        </p:nvSpPr>
        <p:spPr>
          <a:xfrm rot="10800000">
            <a:off x="6254969" y="3607910"/>
            <a:ext cx="288032" cy="166713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Up Arrow 90"/>
          <p:cNvSpPr/>
          <p:nvPr/>
        </p:nvSpPr>
        <p:spPr>
          <a:xfrm>
            <a:off x="6251821" y="4836967"/>
            <a:ext cx="288032" cy="258708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202764" y="3990064"/>
            <a:ext cx="1652736" cy="707886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สร้างคุณสมบัติให้ถูกต้องครบถ้วน</a:t>
            </a:r>
          </a:p>
        </p:txBody>
      </p:sp>
      <p:cxnSp>
        <p:nvCxnSpPr>
          <p:cNvPr id="1031" name="Straight Arrow Connector 1030"/>
          <p:cNvCxnSpPr/>
          <p:nvPr/>
        </p:nvCxnSpPr>
        <p:spPr>
          <a:xfrm>
            <a:off x="921717" y="2881753"/>
            <a:ext cx="0" cy="1116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Straight Arrow Connector 1032"/>
          <p:cNvCxnSpPr>
            <a:endCxn id="12" idx="1"/>
          </p:cNvCxnSpPr>
          <p:nvPr/>
        </p:nvCxnSpPr>
        <p:spPr>
          <a:xfrm flipV="1">
            <a:off x="1835696" y="4399514"/>
            <a:ext cx="1828198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27584" y="4801715"/>
            <a:ext cx="3355676" cy="864000"/>
          </a:xfrm>
          <a:prstGeom prst="rect">
            <a:avLst/>
          </a:prstGeom>
          <a:solidFill>
            <a:srgbClr val="FFFF99"/>
          </a:solidFill>
          <a:ln>
            <a:solidFill>
              <a:srgbClr val="FF99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ผู้ประเมิน </a:t>
            </a:r>
            <a:r>
              <a:rPr lang="en-US" sz="1600" b="1" dirty="0" smtClean="0">
                <a:solidFill>
                  <a:schemeClr val="tx1"/>
                </a:solidFill>
              </a:rPr>
              <a:t>: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บุคคลซึ่งได้รับการขึ้นทะเบียนให้ทำ          </a:t>
            </a:r>
          </a:p>
          <a:p>
            <a:pPr algn="ctr"/>
            <a:r>
              <a:rPr lang="th-TH" sz="1800" b="1" dirty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                  หน้าที่ประเมินผู้ขอหนังสือรับรองความรู้ความสามารถ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338413" y="5240548"/>
            <a:ext cx="172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4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0095" y="5042109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39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45843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933412" y="-496214"/>
            <a:ext cx="3528392" cy="7308000"/>
          </a:xfrm>
          <a:prstGeom prst="homePlate">
            <a:avLst>
              <a:gd name="adj" fmla="val 7806"/>
            </a:avLst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167" y="1393590"/>
            <a:ext cx="7272808" cy="3240360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องค์กรอาชีพ</a:t>
            </a:r>
          </a:p>
          <a:p>
            <a:pPr algn="thaiDist"/>
            <a:r>
              <a:rPr lang="th-TH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ความหมาย</a:t>
            </a: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กลุ่มบุคคลหรือสถาบันที่มีวัตถุประสงค์ในการส่งเสริมการประกอบอาชีพซึ่งคณะกรรมการได้รับรองให้มีสิทธิและหน้าที่ตามพระราชบัญญัตินี้ ทั้งนี้ ตามหลักเกณฑ์วิธีการและเงื่อนไขที่คณะกรรมการประกาศกำหนด และให้หมายความรวมถึงองค์กรวิชาชีพตามกฎหมายอื่นด้วย</a:t>
            </a:r>
            <a:endParaRPr lang="th-TH" sz="32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6554" y="4873724"/>
            <a:ext cx="7240546" cy="613014"/>
          </a:xfrm>
          <a:prstGeom prst="rect">
            <a:avLst/>
          </a:prstGeom>
          <a:solidFill>
            <a:srgbClr val="FFFF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>
              <a:buSzPct val="60000"/>
            </a:pP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สิทธิขององค์กรอาชีพ </a:t>
            </a:r>
            <a:r>
              <a:rPr lang="en-US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ขอรับรองเป็นศูนย์ประเมินความรู้ความสามารถ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717369" y="-328429"/>
            <a:ext cx="4176462" cy="7668000"/>
          </a:xfrm>
          <a:prstGeom prst="homePlate">
            <a:avLst>
              <a:gd name="adj" fmla="val 5990"/>
            </a:avLst>
          </a:prstGeom>
          <a:solidFill>
            <a:srgbClr val="FFFF0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23474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4875" y="1429213"/>
            <a:ext cx="7632848" cy="3898265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t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คุณสมบัติ</a:t>
            </a:r>
          </a:p>
          <a:p>
            <a:pPr indent="-320796" algn="thaiDist"/>
            <a:r>
              <a:rPr lang="th-TH" sz="3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ลุ่มบุคคลหรือสถาบันที่จะขอให้คณะกรรมการส่งเสริมการพัฒนาฝีมือแรงงานรับรองให้เป็นองค์กรอาชีพตามพระราชบัญญัตินี้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ต้องเป็นนิติบุคคลตามกฎหมาย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มีวัตถุประสงค์ในการส่งเสริมการประกอบอาชีพในสาขาที่ขอให้รับรอง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1417340"/>
            <a:ext cx="7577457" cy="3024336"/>
          </a:xfrm>
          <a:prstGeom prst="rect">
            <a:avLst/>
          </a:prstGeom>
          <a:solidFill>
            <a:srgbClr val="0070C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t">
            <a:noAutofit/>
          </a:bodyPr>
          <a:lstStyle/>
          <a:p>
            <a:pPr marL="320796" indent="-320796" algn="thaiDist"/>
            <a:r>
              <a:rPr lang="th-TH" sz="44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800" b="1" kern="0" spc="89" dirty="0" err="1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 คำขอรับรองเป็นองค์กรอาชีพ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สำเนาหนังสือแสดงการจดทะเบียนนิติบุคคลและวัตถุประสงค์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หนังสือที่แสดงว่าเป็นผู้มีอำนาจทำการแทนนิติบุคคล หรือ หนังสือมอบอำนาจให้กระทำการแทนนิติบุคคล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สำเนาบัตรประจำตัวประชาชนของผู้ยื่นคำขอ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9592" y="4585692"/>
            <a:ext cx="7669231" cy="830997"/>
          </a:xfrm>
          <a:prstGeom prst="rect">
            <a:avLst/>
          </a:prstGeom>
          <a:solidFill>
            <a:srgbClr val="92D05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thaiDist"/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การยื่นคำขอในกรุงเทพมหานครให้ยื่น ณ กรมพัฒนาฝีมือแรงงาน ในจังหวัดอื่นให้ยื่น ณ หน่วยงานของกรมพัฒนาฝีมือแรงงาน ที่ผู้ยื่นคำขอตั้งอยู่ในเขตพื้นที่</a:t>
            </a:r>
            <a:endParaRPr lang="th-TH" sz="2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1907704" y="1453796"/>
            <a:ext cx="4500000" cy="4068000"/>
          </a:xfrm>
          <a:prstGeom prst="wedgeRectCallout">
            <a:avLst>
              <a:gd name="adj1" fmla="val 66112"/>
              <a:gd name="adj2" fmla="val -8607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11241" y="1441090"/>
            <a:ext cx="4500000" cy="40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Program Files\Microsoft Office\MEDIA\CAGCAT10\j0195812.wmf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2572" y="4225652"/>
            <a:ext cx="1329748" cy="1368152"/>
          </a:xfrm>
          <a:prstGeom prst="rect">
            <a:avLst/>
          </a:prstGeom>
          <a:noFill/>
        </p:spPr>
      </p:pic>
      <p:pic>
        <p:nvPicPr>
          <p:cNvPr id="10" name="รูปภาพ 9" descr="CA9WWR5H.jpg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6256" y="2353444"/>
            <a:ext cx="1895611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88224" y="5305772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44</a:t>
            </a:fld>
            <a:endParaRPr lang="th-TH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193204"/>
            <a:ext cx="7415100" cy="954107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การรับรองเป็นองค์กรอาชีพ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0113" y="1708454"/>
            <a:ext cx="1460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/>
              <a:t>นายทะเบียน</a:t>
            </a:r>
            <a:endParaRPr lang="en-US" sz="2000" b="1" dirty="0"/>
          </a:p>
        </p:txBody>
      </p:sp>
      <p:cxnSp>
        <p:nvCxnSpPr>
          <p:cNvPr id="2066" name="Straight Arrow Connector 2065"/>
          <p:cNvCxnSpPr/>
          <p:nvPr/>
        </p:nvCxnSpPr>
        <p:spPr>
          <a:xfrm>
            <a:off x="5651204" y="2347788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644996" y="2107813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9260" y="1423357"/>
            <a:ext cx="1944216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กลุ่มบุคคลหรือสถาบัน</a:t>
            </a:r>
            <a:br>
              <a:rPr lang="th-TH" sz="2000" b="1" dirty="0" smtClean="0"/>
            </a:br>
            <a:r>
              <a:rPr lang="th-TH" sz="2000" b="1" dirty="0" smtClean="0"/>
              <a:t>ที่มีสถานะเป็นนิติบุคคล</a:t>
            </a:r>
            <a:endParaRPr lang="en-US" sz="200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4503543" y="1418098"/>
            <a:ext cx="3265691" cy="1057395"/>
            <a:chOff x="1547664" y="3960679"/>
            <a:chExt cx="3796254" cy="1268872"/>
          </a:xfrm>
        </p:grpSpPr>
        <p:sp>
          <p:nvSpPr>
            <p:cNvPr id="6" name="TextBox 5"/>
            <p:cNvSpPr txBox="1"/>
            <p:nvPr/>
          </p:nvSpPr>
          <p:spPr>
            <a:xfrm>
              <a:off x="1567720" y="4380089"/>
              <a:ext cx="3776198" cy="849462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กรุงเทพฯ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       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</a:t>
              </a:r>
            </a:p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จังหวัดอื่น          หน่วยงาน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 ตั้งอยู่</a:t>
              </a:r>
              <a:endParaRPr lang="en-US" sz="20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47664" y="3960679"/>
              <a:ext cx="3776198" cy="480131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665288" y="1424830"/>
            <a:ext cx="1549034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ยื่นคำขอรับรอง</a:t>
            </a:r>
            <a:br>
              <a:rPr lang="th-TH" sz="2000" b="1" dirty="0" smtClean="0"/>
            </a:br>
            <a:r>
              <a:rPr lang="th-TH" sz="2000" b="1" dirty="0" smtClean="0"/>
              <a:t>ให้เป็นองค์กรอาชีพ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426510" y="4855463"/>
            <a:ext cx="1378657" cy="400110"/>
          </a:xfrm>
          <a:prstGeom prst="rect">
            <a:avLst/>
          </a:prstGeom>
          <a:solidFill>
            <a:srgbClr val="FF99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“</a:t>
            </a:r>
            <a:r>
              <a:rPr lang="th-TH" sz="2000" b="1" dirty="0" smtClean="0">
                <a:solidFill>
                  <a:srgbClr val="C00000"/>
                </a:solidFill>
              </a:rPr>
              <a:t>ไม่</a:t>
            </a:r>
            <a:r>
              <a:rPr lang="en-US" sz="2000" b="1" dirty="0" smtClean="0">
                <a:solidFill>
                  <a:srgbClr val="C00000"/>
                </a:solidFill>
              </a:rPr>
              <a:t>” </a:t>
            </a:r>
            <a:r>
              <a:rPr lang="th-TH" sz="2000" b="1" dirty="0" smtClean="0"/>
              <a:t>รับรอง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263168" y="3798955"/>
            <a:ext cx="1803197" cy="707886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คณะกรรมการส่งเสริม</a:t>
            </a:r>
            <a:br>
              <a:rPr lang="th-TH" sz="2000" b="1" dirty="0" smtClean="0"/>
            </a:br>
            <a:r>
              <a:rPr lang="th-TH" sz="2000" b="1" dirty="0" smtClean="0"/>
              <a:t>การพัฒนาฝีมือแรงงาน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1418098"/>
            <a:ext cx="1008112" cy="1015663"/>
          </a:xfrm>
          <a:prstGeom prst="rect">
            <a:avLst/>
          </a:prstGeom>
          <a:solidFill>
            <a:srgbClr val="FFFF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ตรวจสอบคำขอและ</a:t>
            </a:r>
            <a:br>
              <a:rPr lang="th-TH" sz="2000" b="1" dirty="0" smtClean="0"/>
            </a:br>
            <a:r>
              <a:rPr lang="th-TH" sz="2000" b="1" dirty="0" smtClean="0"/>
              <a:t>เอกสาร</a:t>
            </a:r>
            <a:endParaRPr lang="en-US" sz="2000" b="1" dirty="0"/>
          </a:p>
        </p:txBody>
      </p:sp>
      <p:sp>
        <p:nvSpPr>
          <p:cNvPr id="19" name="Right Arrow 18"/>
          <p:cNvSpPr/>
          <p:nvPr/>
        </p:nvSpPr>
        <p:spPr>
          <a:xfrm>
            <a:off x="2413476" y="1603379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4248454" y="1603673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7761916" y="1610404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8063426" y="4519850"/>
            <a:ext cx="288000" cy="324000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10800000">
            <a:off x="6514810" y="3947024"/>
            <a:ext cx="732969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968410" y="3792884"/>
            <a:ext cx="1547809" cy="707886"/>
          </a:xfrm>
          <a:prstGeom prst="rect">
            <a:avLst/>
          </a:prstGeom>
          <a:solidFill>
            <a:srgbClr val="92D05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ให้</a:t>
            </a:r>
            <a:r>
              <a:rPr lang="th-TH" sz="2000" b="1" dirty="0"/>
              <a:t>การ</a:t>
            </a:r>
            <a:r>
              <a:rPr lang="th-TH" sz="2000" b="1" dirty="0" smtClean="0"/>
              <a:t>รับรอง      การขึ้นทะเบียน</a:t>
            </a:r>
            <a:endParaRPr lang="en-US" sz="2000" b="1" dirty="0"/>
          </a:p>
        </p:txBody>
      </p:sp>
      <p:grpSp>
        <p:nvGrpSpPr>
          <p:cNvPr id="2070" name="Group 2069"/>
          <p:cNvGrpSpPr/>
          <p:nvPr/>
        </p:nvGrpSpPr>
        <p:grpSpPr>
          <a:xfrm>
            <a:off x="1293366" y="3071848"/>
            <a:ext cx="2688041" cy="1486729"/>
            <a:chOff x="1267484" y="3226388"/>
            <a:chExt cx="2688041" cy="1784075"/>
          </a:xfrm>
        </p:grpSpPr>
        <p:sp>
          <p:nvSpPr>
            <p:cNvPr id="15" name="TextBox 14"/>
            <p:cNvSpPr txBox="1"/>
            <p:nvPr/>
          </p:nvSpPr>
          <p:spPr>
            <a:xfrm>
              <a:off x="1835696" y="3791667"/>
              <a:ext cx="2119829" cy="1218796"/>
            </a:xfrm>
            <a:prstGeom prst="rect">
              <a:avLst/>
            </a:prstGeom>
            <a:solidFill>
              <a:srgbClr val="92D050"/>
            </a:solidFill>
            <a:ln w="22225">
              <a:solidFill>
                <a:srgbClr val="002060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u="sng" dirty="0" smtClean="0"/>
                <a:t>นายทะเบียน</a:t>
              </a:r>
              <a:r>
                <a:rPr lang="th-TH" sz="2000" b="1" dirty="0" smtClean="0"/>
                <a:t> </a:t>
              </a:r>
              <a:br>
                <a:rPr lang="th-TH" sz="2000" b="1" dirty="0" smtClean="0"/>
              </a:br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เป็นองค์กรอาชีพ</a:t>
              </a:r>
              <a:endParaRPr lang="en-US" sz="2000" b="1" dirty="0"/>
            </a:p>
          </p:txBody>
        </p:sp>
        <p:pic>
          <p:nvPicPr>
            <p:cNvPr id="2056" name="Picture 4" descr="C:\Program Files (x86)\Microsoft Office\MEDIA\CAGCAT10\j0205462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484" y="3226388"/>
              <a:ext cx="971148" cy="96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" name="Right Arrow 55"/>
          <p:cNvSpPr/>
          <p:nvPr/>
        </p:nvSpPr>
        <p:spPr>
          <a:xfrm rot="10800000">
            <a:off x="4013187" y="3935123"/>
            <a:ext cx="938374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Bent-Up Arrow 2067"/>
          <p:cNvSpPr/>
          <p:nvPr/>
        </p:nvSpPr>
        <p:spPr>
          <a:xfrm flipH="1">
            <a:off x="745400" y="2353444"/>
            <a:ext cx="1095926" cy="1890623"/>
          </a:xfrm>
          <a:prstGeom prst="bentUpArrow">
            <a:avLst>
              <a:gd name="adj1" fmla="val 20277"/>
              <a:gd name="adj2" fmla="val 21064"/>
              <a:gd name="adj3" fmla="val 25000"/>
            </a:avLst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8008894" y="2752643"/>
            <a:ext cx="1056008" cy="707886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4658263" y="4668219"/>
            <a:ext cx="1897812" cy="707886"/>
          </a:xfrm>
          <a:prstGeom prst="rect">
            <a:avLst/>
          </a:prstGeom>
          <a:solidFill>
            <a:srgbClr val="FF9900"/>
          </a:solidFill>
          <a:ln w="2222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นายทะเบียนแจ้งเป็นหนังสือพร้อมเหตุผล</a:t>
            </a:r>
            <a:endParaRPr lang="en-US" sz="2000" b="1" dirty="0"/>
          </a:p>
        </p:txBody>
      </p:sp>
      <p:sp>
        <p:nvSpPr>
          <p:cNvPr id="21" name="Down Arrow 20"/>
          <p:cNvSpPr/>
          <p:nvPr/>
        </p:nvSpPr>
        <p:spPr>
          <a:xfrm>
            <a:off x="8376249" y="2458529"/>
            <a:ext cx="301924" cy="280358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Down Arrow 42"/>
          <p:cNvSpPr/>
          <p:nvPr/>
        </p:nvSpPr>
        <p:spPr>
          <a:xfrm>
            <a:off x="8347495" y="3472693"/>
            <a:ext cx="301924" cy="292340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 rot="10800000">
            <a:off x="6573329" y="4875408"/>
            <a:ext cx="828137" cy="2644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Bent-Up Arrow 44"/>
          <p:cNvSpPr/>
          <p:nvPr/>
        </p:nvSpPr>
        <p:spPr>
          <a:xfrm flipH="1">
            <a:off x="836762" y="4304657"/>
            <a:ext cx="3819698" cy="839710"/>
          </a:xfrm>
          <a:prstGeom prst="bentUpArrow">
            <a:avLst>
              <a:gd name="adj1" fmla="val 20277"/>
              <a:gd name="adj2" fmla="val 21492"/>
              <a:gd name="adj3" fmla="val 25000"/>
            </a:avLst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6716359" y="521460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5734837" y="2120660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734837" y="2347788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63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2843808" y="1309707"/>
            <a:ext cx="3412072" cy="720080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4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24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827584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4936956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 26/4(2)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1558742" y="291219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สพภ.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1558742" y="339872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ศพจ.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1558742" y="3878773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ศพร.กทม.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Flowchart: Alternate Process 9"/>
          <p:cNvSpPr/>
          <p:nvPr/>
        </p:nvSpPr>
        <p:spPr>
          <a:xfrm>
            <a:off x="1558742" y="432882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Flowchart: Alternate Process 10"/>
          <p:cNvSpPr/>
          <p:nvPr/>
        </p:nvSpPr>
        <p:spPr>
          <a:xfrm>
            <a:off x="1558742" y="4786130"/>
            <a:ext cx="2471051" cy="540060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18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หน่วยงานของกรมที่ได้รับมอบอำนาจจากนายทะเบียน</a:t>
            </a:r>
            <a:endParaRPr lang="th-TH" sz="18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5668114" y="291141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Flowchart: Alternate Process 13"/>
          <p:cNvSpPr/>
          <p:nvPr/>
        </p:nvSpPr>
        <p:spPr>
          <a:xfrm>
            <a:off x="5668114" y="3397937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องค์กรอาชีพ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6" name="Elbow Connector 15"/>
          <p:cNvCxnSpPr/>
          <p:nvPr/>
        </p:nvCxnSpPr>
        <p:spPr>
          <a:xfrm rot="10800000" flipV="1">
            <a:off x="2387253" y="1635629"/>
            <a:ext cx="459431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/>
          <p:nvPr/>
        </p:nvCxnSpPr>
        <p:spPr>
          <a:xfrm>
            <a:off x="6264567" y="1635629"/>
            <a:ext cx="447732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/>
          <p:nvPr/>
        </p:nvCxnSpPr>
        <p:spPr>
          <a:xfrm>
            <a:off x="1026991" y="2780525"/>
            <a:ext cx="531751" cy="308562"/>
          </a:xfrm>
          <a:prstGeom prst="bentConnector3">
            <a:avLst>
              <a:gd name="adj1" fmla="val 249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endCxn id="8" idx="1"/>
          </p:cNvCxnSpPr>
          <p:nvPr/>
        </p:nvCxnSpPr>
        <p:spPr>
          <a:xfrm rot="16200000" flipH="1">
            <a:off x="1047885" y="3052882"/>
            <a:ext cx="489962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/>
          <p:nvPr/>
        </p:nvCxnSpPr>
        <p:spPr>
          <a:xfrm rot="16200000" flipH="1">
            <a:off x="1052840" y="3537890"/>
            <a:ext cx="480053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endCxn id="10" idx="1"/>
          </p:cNvCxnSpPr>
          <p:nvPr/>
        </p:nvCxnSpPr>
        <p:spPr>
          <a:xfrm>
            <a:off x="1026991" y="4033884"/>
            <a:ext cx="531751" cy="459958"/>
          </a:xfrm>
          <a:prstGeom prst="bentConnector3">
            <a:avLst>
              <a:gd name="adj1" fmla="val 248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endCxn id="11" idx="1"/>
          </p:cNvCxnSpPr>
          <p:nvPr/>
        </p:nvCxnSpPr>
        <p:spPr>
          <a:xfrm rot="16200000" flipH="1">
            <a:off x="1011707" y="4509126"/>
            <a:ext cx="562318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5214532" y="2780526"/>
            <a:ext cx="453582" cy="307778"/>
          </a:xfrm>
          <a:prstGeom prst="bentConnector3">
            <a:avLst>
              <a:gd name="adj1" fmla="val -556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6200000" flipH="1">
            <a:off x="5197592" y="3092434"/>
            <a:ext cx="487462" cy="453582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lowchart: Alternate Process 49"/>
          <p:cNvSpPr/>
          <p:nvPr/>
        </p:nvSpPr>
        <p:spPr>
          <a:xfrm>
            <a:off x="4859274" y="4657700"/>
            <a:ext cx="3312368" cy="936104"/>
          </a:xfrm>
          <a:prstGeom prst="flowChartAlternateProcess">
            <a:avLst/>
          </a:prstGeom>
          <a:solidFill>
            <a:srgbClr val="CCFFCC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ศูนย์ที่ทำหน้าที่ </a:t>
            </a:r>
            <a:r>
              <a:rPr lang="en-US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 และ ออกหนังสือรับรองความรู้ความสามารถ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Flowchart: Alternate Process 49"/>
          <p:cNvSpPr/>
          <p:nvPr/>
        </p:nvSpPr>
        <p:spPr>
          <a:xfrm>
            <a:off x="5433823" y="3793604"/>
            <a:ext cx="2736303" cy="792088"/>
          </a:xfrm>
          <a:prstGeom prst="flowChartAlternateProcess">
            <a:avLst/>
          </a:prstGeom>
          <a:solidFill>
            <a:srgbClr val="FFCCFF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ที่ผ่านการรับรองให้เป็นศูนย์ประเมินความรู้ความสามารถ</a:t>
            </a:r>
            <a:endParaRPr lang="th-TH" sz="20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648856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403648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8" y="1633364"/>
            <a:ext cx="7560840" cy="3672408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81043" tIns="40522" rIns="81043" bIns="40522" rtlCol="0">
            <a:noAutofit/>
          </a:bodyPr>
          <a:lstStyle/>
          <a:p>
            <a:pPr marL="315168" indent="-315168"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ได้รับการรับรองเป็นองค์กรอาชีพจาก คกก.ส่งเสริมฯ หรือ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เป็นหน่วยงานของรัฐ  ที่มีหน้าที่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ควบคุมกำกับดูแลการประกอบอาชีพ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ควบคุมคุณภาพการผลิต</a:t>
            </a:r>
          </a:p>
          <a:p>
            <a:pPr marL="641593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พัฒนาบุคลากรในสาขาอาชีพนั้นตามที่กฎหมายกำหนด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146330393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296054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15616" y="1345332"/>
            <a:ext cx="7577457" cy="4176464"/>
          </a:xfrm>
          <a:prstGeom prst="rect">
            <a:avLst/>
          </a:prstGeom>
          <a:solidFill>
            <a:srgbClr val="FFCCCC"/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lIns="81043" tIns="40522" rIns="81043" bIns="40522" rtlCol="0">
            <a:noAutofit/>
          </a:bodyPr>
          <a:lstStyle/>
          <a:p>
            <a:pPr marL="405216" indent="-405216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0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 คำขอเป็นศูนย์ประเมินฯ ม.26/4(2)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สำเนาหนังสือรับรองการเป็นองค์กรอาชีพ หรือ สำเนาหนังสือสำคัญหรือเอกสารที่แสดงความเป็นนิติบุคคลที่จัดตั้งขึ้น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หนังสือที่แสดงว่าเป็นหัวหน้าหน่วยงาน (ภาครัฐ)  หรือ	ผู้มีอำนาจกระทำการแทนนิติบุคคล  หรือ</a:t>
            </a:r>
            <a:r>
              <a:rPr lang="th-TH" sz="2000" b="1" kern="0" spc="89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หนังสือมอบอำนาจกระทำการแทนนิติบุคคล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 หรือ  สำเนาบัตรประจำตัวของผู้ยื่น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บัญชีรายชื่อผู้ประเมินในสาขาอาชีพที่ยื่นคำขอ  ไม่น้อยกว่าสาขาละ 3 คน พร้อมสำเนาบัตรประจำตัวผู้ประเมิน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บัญชีรายการเครื่องมือ/อุปกรณ์ และสิ่งอำนวยความสะดวก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สำเนาเอกสารแสดงการมีกรรมสิทธิ์  หรือ  มีสิทธิครอบครองในที่ดินอันเป็นที่ตั้ง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แผนที่แสดงที่ตั้งศูนย์ประเมินฯ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โครงสร้างบุคลากรประจำศูนย์ฯ</a:t>
            </a:r>
          </a:p>
        </p:txBody>
      </p:sp>
    </p:spTree>
    <p:extLst>
      <p:ext uri="{BB962C8B-B14F-4D97-AF65-F5344CB8AC3E}">
        <p14:creationId xmlns:p14="http://schemas.microsoft.com/office/powerpoint/2010/main" val="400196105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-166836"/>
            <a:ext cx="9146007" cy="5715000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154961"/>
            <a:ext cx="7415100" cy="954107"/>
          </a:xfrm>
          <a:prstGeom prst="rect">
            <a:avLst/>
          </a:prstGeom>
          <a:solidFill>
            <a:srgbClr val="FFFF99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การขอเป็นศูนย์ประเมินความรู้ความสามารถตามมาตรา 26/4(2)</a:t>
            </a:r>
          </a:p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91232" y="1237321"/>
            <a:ext cx="1004388" cy="646331"/>
          </a:xfrm>
          <a:prstGeom prst="rect">
            <a:avLst/>
          </a:prstGeom>
          <a:solidFill>
            <a:srgbClr val="FFCC99"/>
          </a:solidFill>
          <a:ln w="15875"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ยื่นคำขอ 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.5)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7278" y="878541"/>
            <a:ext cx="1620000" cy="972000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องค์กรอาชีพที่ได้รับการรับรองจาก</a:t>
            </a:r>
            <a:r>
              <a:rPr lang="en-US" sz="2000" b="1" dirty="0" smtClean="0">
                <a:solidFill>
                  <a:srgbClr val="000000"/>
                </a:solidFill>
              </a:rPr>
              <a:t>    </a:t>
            </a:r>
            <a:r>
              <a:rPr lang="th-TH" sz="2000" b="1" dirty="0" smtClean="0">
                <a:solidFill>
                  <a:srgbClr val="000000"/>
                </a:solidFill>
              </a:rPr>
              <a:t>นายทะเบียน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1094" y="1177313"/>
            <a:ext cx="1313397" cy="923330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ตรวจสอบ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ความพร้อมและความเหมาะสม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2377449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หน่วยงานของรัฐที่มีหน้าที่เกี่ยวข้องในสาขาอาชีพนั้น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grpSp>
        <p:nvGrpSpPr>
          <p:cNvPr id="111" name="Group 110"/>
          <p:cNvGrpSpPr/>
          <p:nvPr/>
        </p:nvGrpSpPr>
        <p:grpSpPr>
          <a:xfrm>
            <a:off x="2360545" y="1201316"/>
            <a:ext cx="1656184" cy="1671241"/>
            <a:chOff x="2123728" y="1352454"/>
            <a:chExt cx="1656184" cy="2003770"/>
          </a:xfrm>
        </p:grpSpPr>
        <p:sp>
          <p:nvSpPr>
            <p:cNvPr id="49" name="TextBox 48"/>
            <p:cNvSpPr txBox="1"/>
            <p:nvPr/>
          </p:nvSpPr>
          <p:spPr>
            <a:xfrm>
              <a:off x="2231740" y="1475474"/>
              <a:ext cx="1441978" cy="775598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มีผู้ประเมินไม่น้อยกว่า 3 คน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231740" y="2273116"/>
              <a:ext cx="1441978" cy="1079074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มีสถานที่ เครื่องมือ อุปกรณ์ สิ่งอำนวยความสะดวก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2123728" y="1352454"/>
              <a:ext cx="1656184" cy="200377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554361" y="1057302"/>
            <a:ext cx="183811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นายทะเบียน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กรุงเทพฯ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จังหวัดอื่น       หน่วยงาน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                 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.ตั้งอยู่</a:t>
            </a:r>
            <a:endParaRPr lang="en-US" sz="1800" b="1" dirty="0">
              <a:solidFill>
                <a:srgbClr val="00000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6381502" y="1459839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381502" y="1678932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4278642" y="3322399"/>
            <a:ext cx="1987201" cy="923330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นายทะเบียนออกหนังสือรับรองการเป็นศูนย์ประเมินฯ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.6)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546385" y="3287340"/>
            <a:ext cx="1237117" cy="646331"/>
          </a:xfrm>
          <a:prstGeom prst="rect">
            <a:avLst/>
          </a:prstGeom>
          <a:solidFill>
            <a:srgbClr val="92D050"/>
          </a:solidFill>
          <a:ln w="1587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dirty="0" smtClean="0">
                <a:solidFill>
                  <a:srgbClr val="000000"/>
                </a:solidFill>
              </a:rPr>
              <a:t>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27518" y="3261691"/>
            <a:ext cx="1027613" cy="923330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ไม่มี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450240" y="4419126"/>
            <a:ext cx="1619672" cy="646331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นายทะเบียนแจ้งเป็นหนังสือพร้อมเหตุผล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46412" y="4754216"/>
            <a:ext cx="247824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อำนาจหน้าที่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ศูนย์ประเมินความรู้ความสามารถ</a:t>
            </a:r>
            <a:br>
              <a:rPr lang="th-TH" sz="1800" b="1" dirty="0" smtClean="0">
                <a:solidFill>
                  <a:srgbClr val="000000"/>
                </a:solidFill>
              </a:rPr>
            </a:br>
            <a:r>
              <a:rPr lang="th-TH" sz="1800" b="1" dirty="0" smtClean="0">
                <a:solidFill>
                  <a:srgbClr val="000000"/>
                </a:solidFill>
              </a:rPr>
              <a:t>ตามมาตรา 26/4(2)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16187" y="5122002"/>
            <a:ext cx="1511798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จัดให้มีการประเมิน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725433" y="5114813"/>
            <a:ext cx="2663477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ออกหนังสือรับรองความรู้ความสามารถ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89576" y="5071973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48</a:t>
            </a:fld>
            <a:endParaRPr lang="th-TH" dirty="0"/>
          </a:p>
        </p:txBody>
      </p:sp>
      <p:sp>
        <p:nvSpPr>
          <p:cNvPr id="79" name="Up Arrow 78"/>
          <p:cNvSpPr/>
          <p:nvPr/>
        </p:nvSpPr>
        <p:spPr>
          <a:xfrm rot="5400000">
            <a:off x="4451019" y="5162478"/>
            <a:ext cx="240027" cy="181833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Up Arrow 79"/>
          <p:cNvSpPr/>
          <p:nvPr/>
        </p:nvSpPr>
        <p:spPr>
          <a:xfrm rot="5400000">
            <a:off x="2650419" y="5162600"/>
            <a:ext cx="240027" cy="187584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1" name="Straight Connector 80"/>
          <p:cNvCxnSpPr/>
          <p:nvPr/>
        </p:nvCxnSpPr>
        <p:spPr>
          <a:xfrm>
            <a:off x="7167085" y="2628666"/>
            <a:ext cx="1508007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8663401" y="2628666"/>
            <a:ext cx="4430" cy="633026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7165036" y="2621477"/>
            <a:ext cx="2046" cy="64366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>
            <a:off x="8413523" y="4190051"/>
            <a:ext cx="1" cy="216000"/>
          </a:xfrm>
          <a:prstGeom prst="straightConnector1">
            <a:avLst/>
          </a:prstGeom>
          <a:ln w="2222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274466" y="4117641"/>
            <a:ext cx="901242" cy="1"/>
          </a:xfrm>
          <a:prstGeom prst="straightConnector1">
            <a:avLst/>
          </a:prstGeom>
          <a:ln w="2222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127757" y="2838012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142133" y="132137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136380" y="1328565"/>
            <a:ext cx="14382" cy="2788748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H="1">
            <a:off x="142139" y="4110123"/>
            <a:ext cx="4136503" cy="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150762" y="4656078"/>
            <a:ext cx="7309446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979712" y="1276452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2080828" y="1276452"/>
            <a:ext cx="9240" cy="156156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4045174" y="1485886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 flipV="1">
            <a:off x="5295572" y="1477348"/>
            <a:ext cx="241539" cy="718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7418104" y="148453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Straight Connector 1031"/>
          <p:cNvCxnSpPr/>
          <p:nvPr/>
        </p:nvCxnSpPr>
        <p:spPr>
          <a:xfrm>
            <a:off x="8204277" y="2112912"/>
            <a:ext cx="0" cy="50400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621555" y="1956771"/>
            <a:ext cx="1060130" cy="412966"/>
            <a:chOff x="4469107" y="3012240"/>
            <a:chExt cx="1207074" cy="454904"/>
          </a:xfrm>
          <a:solidFill>
            <a:srgbClr val="FF99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12-Point Star 21"/>
            <p:cNvSpPr/>
            <p:nvPr/>
          </p:nvSpPr>
          <p:spPr>
            <a:xfrm>
              <a:off x="4469107" y="3012240"/>
              <a:ext cx="1207074" cy="432282"/>
            </a:xfrm>
            <a:prstGeom prst="star12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tx1"/>
                </a:solidFill>
                <a:cs typeface="+mj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83960" y="3060306"/>
              <a:ext cx="555019" cy="406838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rtlCol="0">
              <a:spAutoFit/>
            </a:bodyPr>
            <a:lstStyle/>
            <a:p>
              <a:r>
                <a:rPr lang="th-TH" sz="1800" b="1" dirty="0" smtClean="0">
                  <a:solidFill>
                    <a:schemeClr val="accent6">
                      <a:lumMod val="50000"/>
                    </a:schemeClr>
                  </a:solidFill>
                </a:rPr>
                <a:t>หรือ</a:t>
              </a:r>
              <a:endParaRPr lang="en-US" sz="18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cxnSp>
        <p:nvCxnSpPr>
          <p:cNvPr id="64" name="Straight Arrow Connector 63"/>
          <p:cNvCxnSpPr/>
          <p:nvPr/>
        </p:nvCxnSpPr>
        <p:spPr>
          <a:xfrm>
            <a:off x="2097850" y="2068875"/>
            <a:ext cx="246058" cy="8538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4256663" y="2317442"/>
            <a:ext cx="2030955" cy="874435"/>
            <a:chOff x="4265286" y="2852936"/>
            <a:chExt cx="2030955" cy="1049321"/>
          </a:xfrm>
        </p:grpSpPr>
        <p:sp>
          <p:nvSpPr>
            <p:cNvPr id="45" name="TextBox 44"/>
            <p:cNvSpPr txBox="1"/>
            <p:nvPr/>
          </p:nvSpPr>
          <p:spPr>
            <a:xfrm>
              <a:off x="4265286" y="2852936"/>
              <a:ext cx="2030955" cy="406264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ยื่นคำขอต่ออายุ  (แบบ </a:t>
              </a:r>
              <a:r>
                <a:rPr lang="th-TH" sz="16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คร</a:t>
              </a: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.7) </a:t>
              </a:r>
              <a:endParaRPr lang="en-US" sz="1600" b="1" dirty="0">
                <a:latin typeface="Times New Roman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265286" y="3200528"/>
              <a:ext cx="2030955" cy="701729"/>
            </a:xfrm>
            <a:prstGeom prst="rect">
              <a:avLst/>
            </a:prstGeom>
            <a:solidFill>
              <a:srgbClr val="FFCC66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ก่อนหนังสือฯ หมดอายุ </a:t>
              </a:r>
              <a:b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</a:br>
              <a:r>
                <a:rPr lang="th-TH" sz="1600" b="1" u="sng" dirty="0" smtClean="0">
                  <a:solidFill>
                    <a:srgbClr val="AD0101"/>
                  </a:solidFill>
                  <a:latin typeface="Times New Roman"/>
                  <a:cs typeface="Angsana New"/>
                </a:rPr>
                <a:t>ไม่น้อยกว่า 60 วัน</a:t>
              </a:r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1991536" y="2838011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296244" y="2621477"/>
            <a:ext cx="580015" cy="0"/>
          </a:xfrm>
          <a:prstGeom prst="line">
            <a:avLst/>
          </a:prstGeom>
          <a:ln w="22225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864381" y="2256928"/>
            <a:ext cx="0" cy="360000"/>
          </a:xfrm>
          <a:prstGeom prst="straightConnector1">
            <a:avLst/>
          </a:prstGeom>
          <a:ln w="22225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282087" y="4199265"/>
            <a:ext cx="1983754" cy="338554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rgbClr val="000000"/>
                </a:solidFill>
              </a:rPr>
              <a:t>มีอายุ 2 ปีนับแต่ออกให้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7155207" y="3932823"/>
            <a:ext cx="0" cy="180000"/>
          </a:xfrm>
          <a:prstGeom prst="line">
            <a:avLst/>
          </a:prstGeom>
          <a:ln w="222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146412" y="4419125"/>
            <a:ext cx="4353" cy="236954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136141" y="4110124"/>
            <a:ext cx="1642" cy="378924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506671" y="5132139"/>
            <a:ext cx="1601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4010602" y="2599912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38178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152542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เครื่องหมายศูนย์ประเมินฯ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608383"/>
            <a:ext cx="7056025" cy="6973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spAutoFit/>
          </a:bodyPr>
          <a:lstStyle/>
          <a:p>
            <a:pPr algn="ctr"/>
            <a:r>
              <a:rPr lang="th-TH" sz="4000" b="1" kern="0" spc="89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ศูนย์ประเมินความรู้ความสามารถกลาง</a:t>
            </a:r>
          </a:p>
        </p:txBody>
      </p:sp>
      <p:graphicFrame>
        <p:nvGraphicFramePr>
          <p:cNvPr id="25602" name="Object 2"/>
          <p:cNvGraphicFramePr>
            <a:graphicFrameLocks/>
          </p:cNvGraphicFramePr>
          <p:nvPr/>
        </p:nvGraphicFramePr>
        <p:xfrm>
          <a:off x="2915816" y="1417340"/>
          <a:ext cx="3024336" cy="3096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Picture" r:id="rId3" imgW="1251720" imgH="1371600" progId="Word.Picture.8">
                  <p:embed/>
                </p:oleObj>
              </mc:Choice>
              <mc:Fallback>
                <p:oleObj name="Picture" r:id="rId3" imgW="1251720" imgH="1371600" progId="Word.Picture.8">
                  <p:embed/>
                  <p:pic>
                    <p:nvPicPr>
                      <p:cNvPr id="0" name="Picture 2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1417340"/>
                        <a:ext cx="3024336" cy="30963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152542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เครื่องหมายศูนย์ประเมินฯ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9184" y="1417340"/>
            <a:ext cx="295896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39552" y="4585692"/>
            <a:ext cx="7992887" cy="731955"/>
          </a:xfrm>
          <a:prstGeom prst="rect">
            <a:avLst/>
          </a:prstGeom>
          <a:solidFill>
            <a:srgbClr val="66FF6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ศูนย์ประเมินความรู้ความสามารถตามมาตรา 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26/4 (2)</a:t>
            </a:r>
            <a:endParaRPr lang="th-TH" sz="40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 rot="16200000">
            <a:off x="3167845" y="85192"/>
            <a:ext cx="3312368" cy="7416824"/>
          </a:xfrm>
          <a:prstGeom prst="homePlate">
            <a:avLst>
              <a:gd name="adj" fmla="val 9488"/>
            </a:avLst>
          </a:prstGeom>
          <a:solidFill>
            <a:srgbClr val="66FF6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รูปห้าเหลี่ยม 9"/>
          <p:cNvSpPr/>
          <p:nvPr/>
        </p:nvSpPr>
        <p:spPr>
          <a:xfrm>
            <a:off x="1175750" y="1441561"/>
            <a:ext cx="2808312" cy="828000"/>
          </a:xfrm>
          <a:prstGeom prst="homePlate">
            <a:avLst>
              <a:gd name="adj" fmla="val 29921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rgbClr val="002060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52837" y="2485585"/>
            <a:ext cx="7366971" cy="2952328"/>
          </a:xfrm>
          <a:prstGeom prst="rect">
            <a:avLst/>
          </a:prstGeom>
          <a:solidFill>
            <a:srgbClr val="66FF66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ู้ประกอบกิจการที่จะได้รับอนุญาตให้ใช้เครื่องหมายที่แสดงให้เห็นว่าเป็นผู้ประกอบกิจการซึ่งจ้างงานผู้ได้รับหนังสือรับรองความรู้ความสามารถ ต้องจ้างงานผู้ได้รับหนังสือรับรองความรู้ความสามารถเต็มตามจำนวนของลูกจ้างในสาขาอาชีพ ตำแหน่งงาน หรือลักษณะงาน ที่อาจเป็นอันตรายต่อสาธารณะ หรือต้องใช้ผู้มีความรู้ความสามารถตามที่รัฐมนตรีประกาศกำหนด</a:t>
            </a:r>
            <a:endParaRPr lang="th-TH" sz="30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8383" y="1463222"/>
            <a:ext cx="2507647" cy="7589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81043" tIns="40522" rIns="81043" bIns="40522" rtlCol="0" anchor="ctr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ห้าเหลี่ยม 6"/>
          <p:cNvSpPr/>
          <p:nvPr/>
        </p:nvSpPr>
        <p:spPr>
          <a:xfrm rot="16200000">
            <a:off x="3437461" y="-40408"/>
            <a:ext cx="2664296" cy="7452000"/>
          </a:xfrm>
          <a:prstGeom prst="homePlate">
            <a:avLst>
              <a:gd name="adj" fmla="val 13451"/>
            </a:avLst>
          </a:prstGeom>
          <a:solidFill>
            <a:srgbClr val="66FF66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รูปห้าเหลี่ยม 5"/>
          <p:cNvSpPr/>
          <p:nvPr/>
        </p:nvSpPr>
        <p:spPr>
          <a:xfrm rot="5400000">
            <a:off x="2123580" y="553392"/>
            <a:ext cx="936104" cy="2664000"/>
          </a:xfrm>
          <a:prstGeom prst="homePlate">
            <a:avLst>
              <a:gd name="adj" fmla="val 18032"/>
            </a:avLst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6800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9" y="2737487"/>
            <a:ext cx="7444519" cy="2280253"/>
          </a:xfrm>
          <a:prstGeom prst="rect">
            <a:avLst/>
          </a:prstGeom>
          <a:solidFill>
            <a:srgbClr val="66FF66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5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ให้ยื่น ณ ท้องที่ที่สถานประกอบกิจการของผู้ประกอบกิจการนั้นตั้งอยู่ ในกรุงเทพมหานคร ให้ยื่น ณ กรมพัฒนาฝีมือแรงงาน ในจังหวัดอื่น ให้ยื่น ณ หน่วยงานของกรมพัฒนาฝีมือแรงงานที่ตั้งอยู่ในจังหวัดนั้น</a:t>
            </a:r>
            <a:endParaRPr lang="th-TH" sz="35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95719" y="1429215"/>
            <a:ext cx="2614444" cy="758944"/>
          </a:xfrm>
          <a:prstGeom prst="rect">
            <a:avLst/>
          </a:prstGeom>
          <a:solidFill>
            <a:srgbClr val="6600CC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การยื่นคำขอ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2987824" y="2749804"/>
            <a:ext cx="3672000" cy="2844000"/>
          </a:xfrm>
          <a:prstGeom prst="wedgeRectCallout">
            <a:avLst>
              <a:gd name="adj1" fmla="val 20430"/>
              <a:gd name="adj2" fmla="val -56144"/>
            </a:avLst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284179" y="234746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749804"/>
            <a:ext cx="3672408" cy="28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87624" y="2029724"/>
            <a:ext cx="6264696" cy="504056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28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ค่าธรรมเนียมให้ใช้เครื่องหมาย  ครั้งละ 5,000 บาท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5616" y="1309644"/>
            <a:ext cx="2592288" cy="697389"/>
          </a:xfrm>
          <a:prstGeom prst="rect">
            <a:avLst/>
          </a:prstGeom>
          <a:solidFill>
            <a:srgbClr val="00B050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0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54</a:t>
            </a:fld>
            <a:endParaRPr lang="th-TH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755576" y="3217540"/>
            <a:ext cx="7524329" cy="1920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Questions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&amp;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Answers</a:t>
            </a:r>
            <a:endParaRPr kumimoji="0" lang="th-TH" sz="80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IT๙" panose="020B0500040200020003" pitchFamily="34" charset="-34"/>
              <a:ea typeface="+mj-ea"/>
              <a:cs typeface="+mn-cs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455" y="3817607"/>
            <a:ext cx="1728192" cy="1363352"/>
          </a:xfrm>
          <a:prstGeom prst="rect">
            <a:avLst/>
          </a:prstGeom>
        </p:spPr>
      </p:pic>
      <p:sp>
        <p:nvSpPr>
          <p:cNvPr id="9" name="ชื่อเรื่อง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1475656" y="1561356"/>
            <a:ext cx="578235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400" dirty="0" err="1" smtClean="0"/>
              <a:t>ผอ</a:t>
            </a:r>
            <a:r>
              <a:rPr lang="th-TH" sz="5400" dirty="0" smtClean="0"/>
              <a:t> </a:t>
            </a:r>
            <a:r>
              <a:rPr lang="en-US" sz="5400" dirty="0" smtClean="0"/>
              <a:t> 0614187459</a:t>
            </a:r>
          </a:p>
          <a:p>
            <a:r>
              <a:rPr lang="th-TH" sz="5400" dirty="0" smtClean="0"/>
              <a:t>สำนักงาน </a:t>
            </a:r>
            <a:r>
              <a:rPr lang="en-US" sz="5400" dirty="0" smtClean="0"/>
              <a:t> 022451703</a:t>
            </a:r>
            <a:endParaRPr lang="th-TH" sz="5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666876"/>
            <a:ext cx="9144000" cy="2041261"/>
          </a:xfrm>
        </p:spPr>
        <p:txBody>
          <a:bodyPr/>
          <a:lstStyle/>
          <a:p>
            <a:r>
              <a:rPr lang="th-TH" altLang="th-TH" sz="12500" b="1" dirty="0" smtClean="0">
                <a:solidFill>
                  <a:srgbClr val="0000CC"/>
                </a:solidFill>
              </a:rPr>
              <a:t>ขอบคุณ</a:t>
            </a:r>
          </a:p>
        </p:txBody>
      </p:sp>
      <p:sp>
        <p:nvSpPr>
          <p:cNvPr id="18435" name="ตัวแทนเนื้อหา 2"/>
          <p:cNvSpPr>
            <a:spLocks noGrp="1"/>
          </p:cNvSpPr>
          <p:nvPr>
            <p:ph idx="1"/>
          </p:nvPr>
        </p:nvSpPr>
        <p:spPr>
          <a:xfrm>
            <a:off x="-107950" y="3132668"/>
            <a:ext cx="9144000" cy="1629833"/>
          </a:xfrm>
        </p:spPr>
        <p:txBody>
          <a:bodyPr/>
          <a:lstStyle/>
          <a:p>
            <a:pPr marL="44450" indent="0" algn="ctr">
              <a:buFontTx/>
              <a:buNone/>
            </a:pPr>
            <a:r>
              <a:rPr lang="th-TH" altLang="th-TH" sz="10400" b="1" dirty="0" smtClean="0"/>
              <a:t> </a:t>
            </a:r>
            <a:r>
              <a:rPr lang="th-TH" altLang="th-TH" sz="10400" b="1" dirty="0" smtClean="0">
                <a:solidFill>
                  <a:srgbClr val="C00000"/>
                </a:solidFill>
              </a:rPr>
              <a:t>สวัสดี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177647"/>
            <a:ext cx="2647950" cy="1436688"/>
          </a:xfrm>
          <a:prstGeom prst="rect">
            <a:avLst/>
          </a:prstGeom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55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5241</TotalTime>
  <Words>3363</Words>
  <Application>Microsoft Office PowerPoint</Application>
  <PresentationFormat>On-screen Show (16:10)</PresentationFormat>
  <Paragraphs>533</Paragraphs>
  <Slides>55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8" baseType="lpstr">
      <vt:lpstr>Angsana New</vt:lpstr>
      <vt:lpstr>Arial</vt:lpstr>
      <vt:lpstr>Calibri</vt:lpstr>
      <vt:lpstr>Cordia New</vt:lpstr>
      <vt:lpstr>TH SarabunIT๙</vt:lpstr>
      <vt:lpstr>TH SarabunPSK</vt:lpstr>
      <vt:lpstr>Times New Roman</vt:lpstr>
      <vt:lpstr>Webdings</vt:lpstr>
      <vt:lpstr>Wingdings</vt:lpstr>
      <vt:lpstr>Wingdings 2</vt:lpstr>
      <vt:lpstr>Wingdings 3</vt:lpstr>
      <vt:lpstr>การออกแบบเริ่มต้น</vt:lpstr>
      <vt:lpstr>Picture</vt:lpstr>
      <vt:lpstr> </vt:lpstr>
      <vt:lpstr>ศูนย์ประเมินฯกลาง</vt:lpstr>
      <vt:lpstr>PowerPoint Presentation</vt:lpstr>
      <vt:lpstr>PowerPoint Presentation</vt:lpstr>
      <vt:lpstr>เหตุผล</vt:lpstr>
      <vt:lpstr>เหตุผล (ต่อ)</vt:lpstr>
      <vt:lpstr>สาระสำคัญ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PowerPoint Presentation</vt:lpstr>
      <vt:lpstr>การบังคับใช้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การประเมินความรู้ความสามารถ</vt:lpstr>
      <vt:lpstr>การประเมินความรู้ความสามารถ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ขอบคุณ</vt:lpstr>
    </vt:vector>
  </TitlesOfParts>
  <Company>spisd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หัวข้อใหญ่</dc:title>
  <dc:creator>Atita</dc:creator>
  <cp:lastModifiedBy>com</cp:lastModifiedBy>
  <cp:revision>892</cp:revision>
  <cp:lastPrinted>2015-11-04T10:57:56Z</cp:lastPrinted>
  <dcterms:created xsi:type="dcterms:W3CDTF">2007-09-04T08:51:01Z</dcterms:created>
  <dcterms:modified xsi:type="dcterms:W3CDTF">2016-03-24T03:49:49Z</dcterms:modified>
</cp:coreProperties>
</file>