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theme/themeOverride1.xml" ContentType="application/vnd.openxmlformats-officedocument.themeOverride+xml"/>
  <Override PartName="/ppt/charts/chart4.xml" ContentType="application/vnd.openxmlformats-officedocument.drawingml.chart+xml"/>
  <Override PartName="/ppt/theme/themeOverride2.xml" ContentType="application/vnd.openxmlformats-officedocument.themeOverride+xml"/>
  <Override PartName="/ppt/charts/chart5.xml" ContentType="application/vnd.openxmlformats-officedocument.drawingml.chart+xml"/>
  <Override PartName="/ppt/theme/themeOverride3.xml" ContentType="application/vnd.openxmlformats-officedocument.themeOverride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theme/themeOverride4.xml" ContentType="application/vnd.openxmlformats-officedocument.themeOverride+xml"/>
  <Override PartName="/ppt/charts/chart8.xml" ContentType="application/vnd.openxmlformats-officedocument.drawingml.chart+xml"/>
  <Override PartName="/ppt/theme/themeOverride5.xml" ContentType="application/vnd.openxmlformats-officedocument.themeOverride+xml"/>
  <Override PartName="/ppt/charts/chart9.xml" ContentType="application/vnd.openxmlformats-officedocument.drawingml.chart+xml"/>
  <Override PartName="/ppt/theme/themeOverride6.xml" ContentType="application/vnd.openxmlformats-officedocument.themeOverride+xml"/>
  <Override PartName="/ppt/charts/chart10.xml" ContentType="application/vnd.openxmlformats-officedocument.drawingml.chart+xml"/>
  <Override PartName="/ppt/theme/themeOverride7.xml" ContentType="application/vnd.openxmlformats-officedocument.themeOverride+xml"/>
  <Override PartName="/ppt/charts/chart11.xml" ContentType="application/vnd.openxmlformats-officedocument.drawingml.chart+xml"/>
  <Override PartName="/ppt/theme/themeOverride8.xml" ContentType="application/vnd.openxmlformats-officedocument.themeOverride+xml"/>
  <Override PartName="/ppt/charts/chart12.xml" ContentType="application/vnd.openxmlformats-officedocument.drawingml.chart+xml"/>
  <Override PartName="/ppt/theme/themeOverride9.xml" ContentType="application/vnd.openxmlformats-officedocument.themeOverride+xml"/>
  <Override PartName="/ppt/charts/chart13.xml" ContentType="application/vnd.openxmlformats-officedocument.drawingml.chart+xml"/>
  <Override PartName="/ppt/theme/themeOverride10.xml" ContentType="application/vnd.openxmlformats-officedocument.themeOverrid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8" r:id="rId1"/>
  </p:sldMasterIdLst>
  <p:notesMasterIdLst>
    <p:notesMasterId r:id="rId78"/>
  </p:notesMasterIdLst>
  <p:handoutMasterIdLst>
    <p:handoutMasterId r:id="rId79"/>
  </p:handoutMasterIdLst>
  <p:sldIdLst>
    <p:sldId id="370" r:id="rId2"/>
    <p:sldId id="367" r:id="rId3"/>
    <p:sldId id="368" r:id="rId4"/>
    <p:sldId id="369" r:id="rId5"/>
    <p:sldId id="262" r:id="rId6"/>
    <p:sldId id="346" r:id="rId7"/>
    <p:sldId id="348" r:id="rId8"/>
    <p:sldId id="372" r:id="rId9"/>
    <p:sldId id="373" r:id="rId10"/>
    <p:sldId id="374" r:id="rId11"/>
    <p:sldId id="375" r:id="rId12"/>
    <p:sldId id="376" r:id="rId13"/>
    <p:sldId id="377" r:id="rId14"/>
    <p:sldId id="378" r:id="rId15"/>
    <p:sldId id="379" r:id="rId16"/>
    <p:sldId id="380" r:id="rId17"/>
    <p:sldId id="381" r:id="rId18"/>
    <p:sldId id="382" r:id="rId19"/>
    <p:sldId id="383" r:id="rId20"/>
    <p:sldId id="384" r:id="rId21"/>
    <p:sldId id="385" r:id="rId22"/>
    <p:sldId id="386" r:id="rId23"/>
    <p:sldId id="387" r:id="rId24"/>
    <p:sldId id="388" r:id="rId25"/>
    <p:sldId id="389" r:id="rId26"/>
    <p:sldId id="390" r:id="rId27"/>
    <p:sldId id="391" r:id="rId28"/>
    <p:sldId id="392" r:id="rId29"/>
    <p:sldId id="393" r:id="rId30"/>
    <p:sldId id="394" r:id="rId31"/>
    <p:sldId id="395" r:id="rId32"/>
    <p:sldId id="396" r:id="rId33"/>
    <p:sldId id="397" r:id="rId34"/>
    <p:sldId id="398" r:id="rId35"/>
    <p:sldId id="349" r:id="rId36"/>
    <p:sldId id="361" r:id="rId37"/>
    <p:sldId id="371" r:id="rId38"/>
    <p:sldId id="318" r:id="rId39"/>
    <p:sldId id="304" r:id="rId40"/>
    <p:sldId id="322" r:id="rId41"/>
    <p:sldId id="321" r:id="rId42"/>
    <p:sldId id="323" r:id="rId43"/>
    <p:sldId id="324" r:id="rId44"/>
    <p:sldId id="325" r:id="rId45"/>
    <p:sldId id="327" r:id="rId46"/>
    <p:sldId id="328" r:id="rId47"/>
    <p:sldId id="329" r:id="rId48"/>
    <p:sldId id="330" r:id="rId49"/>
    <p:sldId id="331" r:id="rId50"/>
    <p:sldId id="332" r:id="rId51"/>
    <p:sldId id="333" r:id="rId52"/>
    <p:sldId id="334" r:id="rId53"/>
    <p:sldId id="335" r:id="rId54"/>
    <p:sldId id="336" r:id="rId55"/>
    <p:sldId id="337" r:id="rId56"/>
    <p:sldId id="339" r:id="rId57"/>
    <p:sldId id="338" r:id="rId58"/>
    <p:sldId id="306" r:id="rId59"/>
    <p:sldId id="342" r:id="rId60"/>
    <p:sldId id="309" r:id="rId61"/>
    <p:sldId id="344" r:id="rId62"/>
    <p:sldId id="345" r:id="rId63"/>
    <p:sldId id="362" r:id="rId64"/>
    <p:sldId id="363" r:id="rId65"/>
    <p:sldId id="364" r:id="rId66"/>
    <p:sldId id="365" r:id="rId67"/>
    <p:sldId id="366" r:id="rId68"/>
    <p:sldId id="317" r:id="rId69"/>
    <p:sldId id="399" r:id="rId70"/>
    <p:sldId id="400" r:id="rId71"/>
    <p:sldId id="401" r:id="rId72"/>
    <p:sldId id="402" r:id="rId73"/>
    <p:sldId id="403" r:id="rId74"/>
    <p:sldId id="404" r:id="rId75"/>
    <p:sldId id="405" r:id="rId76"/>
    <p:sldId id="406" r:id="rId77"/>
  </p:sldIdLst>
  <p:sldSz cx="9144000" cy="6858000" type="screen4x3"/>
  <p:notesSz cx="7099300" cy="10234613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9pPr>
  </p:defaultTextStyle>
  <p:extLst>
    <p:ext uri="{521415D9-36F7-43E2-AB2F-B90AF26B5E84}">
      <p14:sectionLst xmlns:p14="http://schemas.microsoft.com/office/powerpoint/2010/main">
        <p14:section name="Default Section" id="{8F998F31-2CC4-4C02-809E-8C64DFF03D2E}">
          <p14:sldIdLst>
            <p14:sldId id="370"/>
            <p14:sldId id="367"/>
            <p14:sldId id="368"/>
            <p14:sldId id="369"/>
            <p14:sldId id="262"/>
            <p14:sldId id="346"/>
            <p14:sldId id="348"/>
            <p14:sldId id="372"/>
            <p14:sldId id="373"/>
            <p14:sldId id="374"/>
            <p14:sldId id="375"/>
            <p14:sldId id="376"/>
            <p14:sldId id="377"/>
            <p14:sldId id="378"/>
            <p14:sldId id="379"/>
            <p14:sldId id="380"/>
            <p14:sldId id="381"/>
            <p14:sldId id="382"/>
            <p14:sldId id="383"/>
            <p14:sldId id="384"/>
            <p14:sldId id="385"/>
            <p14:sldId id="386"/>
            <p14:sldId id="387"/>
            <p14:sldId id="388"/>
            <p14:sldId id="389"/>
            <p14:sldId id="390"/>
            <p14:sldId id="391"/>
            <p14:sldId id="392"/>
            <p14:sldId id="393"/>
            <p14:sldId id="394"/>
            <p14:sldId id="395"/>
            <p14:sldId id="396"/>
            <p14:sldId id="397"/>
            <p14:sldId id="398"/>
            <p14:sldId id="349"/>
            <p14:sldId id="361"/>
            <p14:sldId id="371"/>
            <p14:sldId id="318"/>
            <p14:sldId id="304"/>
            <p14:sldId id="322"/>
            <p14:sldId id="321"/>
            <p14:sldId id="323"/>
            <p14:sldId id="324"/>
            <p14:sldId id="325"/>
            <p14:sldId id="327"/>
            <p14:sldId id="328"/>
            <p14:sldId id="329"/>
            <p14:sldId id="330"/>
            <p14:sldId id="331"/>
            <p14:sldId id="332"/>
            <p14:sldId id="333"/>
            <p14:sldId id="334"/>
            <p14:sldId id="335"/>
            <p14:sldId id="336"/>
            <p14:sldId id="337"/>
            <p14:sldId id="339"/>
            <p14:sldId id="338"/>
            <p14:sldId id="306"/>
            <p14:sldId id="342"/>
            <p14:sldId id="309"/>
            <p14:sldId id="344"/>
            <p14:sldId id="345"/>
            <p14:sldId id="362"/>
            <p14:sldId id="363"/>
            <p14:sldId id="364"/>
            <p14:sldId id="365"/>
            <p14:sldId id="366"/>
            <p14:sldId id="317"/>
            <p14:sldId id="399"/>
            <p14:sldId id="400"/>
            <p14:sldId id="401"/>
            <p14:sldId id="402"/>
            <p14:sldId id="403"/>
            <p14:sldId id="404"/>
            <p14:sldId id="405"/>
            <p14:sldId id="40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>
          <p15:clr>
            <a:srgbClr val="A4A3A4"/>
          </p15:clr>
        </p15:guide>
        <p15:guide id="2" pos="2235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FFFF99"/>
    <a:srgbClr val="FF66CC"/>
    <a:srgbClr val="9900CC"/>
    <a:srgbClr val="A5EBF9"/>
    <a:srgbClr val="CC00FF"/>
    <a:srgbClr val="CC00CC"/>
    <a:srgbClr val="D88E3C"/>
    <a:srgbClr val="FF7C80"/>
    <a:srgbClr val="B076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53" autoAdjust="0"/>
    <p:restoredTop sz="92845" autoAdjust="0"/>
  </p:normalViewPr>
  <p:slideViewPr>
    <p:cSldViewPr>
      <p:cViewPr varScale="1">
        <p:scale>
          <a:sx n="60" d="100"/>
          <a:sy n="60" d="100"/>
        </p:scale>
        <p:origin x="84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1752" y="-84"/>
      </p:cViewPr>
      <p:guideLst>
        <p:guide orient="horz" pos="3224"/>
        <p:guide pos="223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notesMaster" Target="notesMasters/notesMaster1.xml"/><Relationship Id="rId8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Microsoft_Excel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Microsoft_Excel3.xlsx"/><Relationship Id="rId1" Type="http://schemas.openxmlformats.org/officeDocument/2006/relationships/themeOverride" Target="../theme/themeOverride1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Microsoft_Excel4.xlsx"/><Relationship Id="rId1" Type="http://schemas.openxmlformats.org/officeDocument/2006/relationships/themeOverride" Target="../theme/themeOverride2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Microsoft_Excel5.xlsx"/><Relationship Id="rId1" Type="http://schemas.openxmlformats.org/officeDocument/2006/relationships/themeOverride" Target="../theme/themeOverride3.xm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Microsoft_Excel6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Microsoft_Excel7.xlsx"/><Relationship Id="rId1" Type="http://schemas.openxmlformats.org/officeDocument/2006/relationships/themeOverride" Target="../theme/themeOverride4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Microsoft_Excel8.xlsx"/><Relationship Id="rId1" Type="http://schemas.openxmlformats.org/officeDocument/2006/relationships/themeOverride" Target="../theme/themeOverride5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Microsoft_Excel9.xlsx"/><Relationship Id="rId1" Type="http://schemas.openxmlformats.org/officeDocument/2006/relationships/themeOverride" Target="../theme/themeOverride6.xm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Microsoft_Excel10.xlsx"/><Relationship Id="rId1" Type="http://schemas.openxmlformats.org/officeDocument/2006/relationships/themeOverride" Target="../theme/themeOverride7.xm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Microsoft_Excel11.xlsx"/><Relationship Id="rId1" Type="http://schemas.openxmlformats.org/officeDocument/2006/relationships/themeOverride" Target="../theme/themeOverride8.xm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Microsoft_Excel12.xlsx"/><Relationship Id="rId1" Type="http://schemas.openxmlformats.org/officeDocument/2006/relationships/themeOverride" Target="../theme/themeOverride9.xm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Microsoft_Excel13.xlsx"/><Relationship Id="rId1" Type="http://schemas.openxmlformats.org/officeDocument/2006/relationships/themeOverride" Target="../theme/themeOverride10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th-TH" dirty="0" smtClean="0"/>
              <a:t>แผนภูมิ เปรียบเทียบเป้าหมาย/ผลงาน</a:t>
            </a:r>
          </a:p>
          <a:p>
            <a:pPr>
              <a:defRPr/>
            </a:pPr>
            <a:r>
              <a:rPr lang="th-TH" dirty="0" smtClean="0"/>
              <a:t>โครงการ</a:t>
            </a:r>
            <a:r>
              <a:rPr lang="th-TH" baseline="0" dirty="0" smtClean="0"/>
              <a:t> ฝึกอบรมฝีมือแรงงานรองรับระบบขนส่ง</a:t>
            </a:r>
          </a:p>
          <a:p>
            <a:pPr>
              <a:defRPr/>
            </a:pPr>
            <a:r>
              <a:rPr lang="th-TH" baseline="0" dirty="0" err="1" smtClean="0"/>
              <a:t>ด้านโล</a:t>
            </a:r>
            <a:r>
              <a:rPr lang="th-TH" baseline="0" dirty="0" smtClean="0"/>
              <a:t>จิ</a:t>
            </a:r>
            <a:r>
              <a:rPr lang="th-TH" baseline="0" dirty="0" err="1" smtClean="0"/>
              <a:t>สติกส์</a:t>
            </a:r>
            <a:r>
              <a:rPr lang="th-TH" baseline="0" dirty="0" smtClean="0"/>
              <a:t>และก่อสร้าง</a:t>
            </a:r>
            <a:endParaRPr lang="th-TH" dirty="0"/>
          </a:p>
        </c:rich>
      </c:tx>
      <c:layout>
        <c:manualLayout>
          <c:xMode val="edge"/>
          <c:yMode val="edge"/>
          <c:x val="0.14903286767816903"/>
          <c:y val="3.4015791898349038E-2"/>
        </c:manualLayout>
      </c:layout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เป้าหมายทั้งปี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เตรียมเข้าทำงาน</c:v>
                </c:pt>
                <c:pt idx="1">
                  <c:v>ยกระดับ</c:v>
                </c:pt>
                <c:pt idx="2">
                  <c:v>อาชีพเสริม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80</c:v>
                </c:pt>
                <c:pt idx="1">
                  <c:v>360</c:v>
                </c:pt>
                <c:pt idx="2">
                  <c:v>380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ผลงาน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เตรียมเข้าทำงาน</c:v>
                </c:pt>
                <c:pt idx="1">
                  <c:v>ยกระดับ</c:v>
                </c:pt>
                <c:pt idx="2">
                  <c:v>อาชีพเสริม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81</c:v>
                </c:pt>
                <c:pt idx="1">
                  <c:v>399</c:v>
                </c:pt>
                <c:pt idx="2">
                  <c:v>380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ร้อยละ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เตรียมเข้าทำงาน</c:v>
                </c:pt>
                <c:pt idx="1">
                  <c:v>ยกระดับ</c:v>
                </c:pt>
                <c:pt idx="2">
                  <c:v>อาชีพเสริม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101.25</c:v>
                </c:pt>
                <c:pt idx="1">
                  <c:v>110.83</c:v>
                </c:pt>
                <c:pt idx="2">
                  <c:v>100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6293008"/>
        <c:axId val="376294576"/>
      </c:barChart>
      <c:catAx>
        <c:axId val="37629300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376294576"/>
        <c:crosses val="autoZero"/>
        <c:auto val="1"/>
        <c:lblAlgn val="ctr"/>
        <c:lblOffset val="100"/>
        <c:noMultiLvlLbl val="0"/>
      </c:catAx>
      <c:valAx>
        <c:axId val="37629457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7629300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th-TH" dirty="0" smtClean="0"/>
              <a:t>แผนภูมิ เปรียบเทียบเป้าหมาย/ผลงาน</a:t>
            </a:r>
          </a:p>
          <a:p>
            <a:pPr>
              <a:defRPr/>
            </a:pPr>
            <a:r>
              <a:rPr lang="th-TH" dirty="0" smtClean="0"/>
              <a:t>รายการ</a:t>
            </a:r>
            <a:r>
              <a:rPr lang="th-TH" baseline="0" dirty="0" smtClean="0"/>
              <a:t> อบรมความสามารถด้านภาษาให้แก่แรงงานไทยเพื่อรองรับประชาคมอาเซียน</a:t>
            </a:r>
            <a:endParaRPr lang="th-TH" dirty="0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เป้าหมายทั้งปี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ยกระดับฝีมือ (ด้านภาษา)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280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ผลงาน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ยกระดับฝีมือ (ด้านภาษา)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286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ร้อยละ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ยกระดับฝีมือ (ด้านภาษา)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102.14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6291048"/>
        <c:axId val="376296536"/>
      </c:barChart>
      <c:catAx>
        <c:axId val="37629104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376296536"/>
        <c:crosses val="autoZero"/>
        <c:auto val="1"/>
        <c:lblAlgn val="ctr"/>
        <c:lblOffset val="100"/>
        <c:noMultiLvlLbl val="0"/>
      </c:catAx>
      <c:valAx>
        <c:axId val="37629653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7629104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th-TH" dirty="0" smtClean="0"/>
              <a:t>แผนภูมิ เปรียบเทียบเป้าหมาย/ผลงาน</a:t>
            </a:r>
          </a:p>
          <a:p>
            <a:pPr>
              <a:defRPr/>
            </a:pPr>
            <a:r>
              <a:rPr lang="th-TH" dirty="0" smtClean="0"/>
              <a:t>รายการ</a:t>
            </a:r>
            <a:r>
              <a:rPr lang="th-TH" baseline="0" dirty="0" smtClean="0"/>
              <a:t> ฝึกอบรมผู้ประกอบอาหารรองรับครัวไทยสู่ครัวโลก</a:t>
            </a:r>
            <a:endParaRPr lang="th-TH" dirty="0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เป้าหมายทั้งปี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เตรียมเข้าทำงาน</c:v>
                </c:pt>
                <c:pt idx="1">
                  <c:v>ยกระดับฝีมือ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20</c:v>
                </c:pt>
                <c:pt idx="1">
                  <c:v>400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ผลงาน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เตรียมเข้าทำงาน</c:v>
                </c:pt>
                <c:pt idx="1">
                  <c:v>ยกระดับฝีมือ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24</c:v>
                </c:pt>
                <c:pt idx="1">
                  <c:v>424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ร้อยละ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เตรียมเข้าทำงาน</c:v>
                </c:pt>
                <c:pt idx="1">
                  <c:v>ยกระดับฝีมือ</c:v>
                </c:pt>
              </c:strCache>
            </c:strRef>
          </c:cat>
          <c:val>
            <c:numRef>
              <c:f>Sheet1!$D$2:$D$3</c:f>
              <c:numCache>
                <c:formatCode>General</c:formatCode>
                <c:ptCount val="2"/>
                <c:pt idx="0">
                  <c:v>120</c:v>
                </c:pt>
                <c:pt idx="1">
                  <c:v>106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6295752"/>
        <c:axId val="376287128"/>
      </c:barChart>
      <c:catAx>
        <c:axId val="37629575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376287128"/>
        <c:crosses val="autoZero"/>
        <c:auto val="1"/>
        <c:lblAlgn val="ctr"/>
        <c:lblOffset val="100"/>
        <c:noMultiLvlLbl val="0"/>
      </c:catAx>
      <c:valAx>
        <c:axId val="37628712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7629575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th-TH" dirty="0" smtClean="0"/>
              <a:t>แผนภูมิ เปรียบเทียบเป้าหมาย/ผลงาน</a:t>
            </a:r>
          </a:p>
          <a:p>
            <a:pPr>
              <a:defRPr/>
            </a:pPr>
            <a:r>
              <a:rPr lang="th-TH" dirty="0" smtClean="0"/>
              <a:t>รายการ</a:t>
            </a:r>
            <a:r>
              <a:rPr lang="th-TH" baseline="0" dirty="0" smtClean="0"/>
              <a:t> ฝึกอบรมฝีมือแรงงานส่งเสริมศักยภาพอุตสาหกรรม ยานยนต์และชิ้นส่วน</a:t>
            </a:r>
            <a:endParaRPr lang="th-TH" dirty="0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เป้าหมายทั้งปี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เตรียมเข้าทำงาน</c:v>
                </c:pt>
                <c:pt idx="1">
                  <c:v>ยกระดับฝีมือ</c:v>
                </c:pt>
                <c:pt idx="2">
                  <c:v>ฝึกอาชีพเสริม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100</c:v>
                </c:pt>
                <c:pt idx="1">
                  <c:v>180</c:v>
                </c:pt>
                <c:pt idx="2">
                  <c:v>80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ผลงาน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เตรียมเข้าทำงาน</c:v>
                </c:pt>
                <c:pt idx="1">
                  <c:v>ยกระดับฝีมือ</c:v>
                </c:pt>
                <c:pt idx="2">
                  <c:v>ฝึกอาชีพเสริม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101</c:v>
                </c:pt>
                <c:pt idx="1">
                  <c:v>182</c:v>
                </c:pt>
                <c:pt idx="2">
                  <c:v>84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ร้อยละ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เตรียมเข้าทำงาน</c:v>
                </c:pt>
                <c:pt idx="1">
                  <c:v>ยกระดับฝีมือ</c:v>
                </c:pt>
                <c:pt idx="2">
                  <c:v>ฝึกอาชีพเสริม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101</c:v>
                </c:pt>
                <c:pt idx="1">
                  <c:v>101.11</c:v>
                </c:pt>
                <c:pt idx="2">
                  <c:v>105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6287520"/>
        <c:axId val="376296928"/>
      </c:barChart>
      <c:catAx>
        <c:axId val="37628752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376296928"/>
        <c:crosses val="autoZero"/>
        <c:auto val="1"/>
        <c:lblAlgn val="ctr"/>
        <c:lblOffset val="100"/>
        <c:noMultiLvlLbl val="0"/>
      </c:catAx>
      <c:valAx>
        <c:axId val="37629692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7628752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th-TH" dirty="0" smtClean="0"/>
              <a:t>แผนภูมิ เปรียบเทียบเป้าหมาย/ผลงาน</a:t>
            </a:r>
          </a:p>
          <a:p>
            <a:pPr>
              <a:defRPr/>
            </a:pPr>
            <a:r>
              <a:rPr lang="th-TH" dirty="0" smtClean="0"/>
              <a:t>รายการ</a:t>
            </a:r>
            <a:r>
              <a:rPr lang="th-TH" baseline="0" dirty="0" smtClean="0"/>
              <a:t> ฝึกอบรมฝีมือแรงงานไทยเพื่อส่งเสริมความสามารถของภาคบริการและการท่องเที่ยว</a:t>
            </a:r>
            <a:endParaRPr lang="th-TH" dirty="0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เป้าหมายทั้งปี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เตรียมเข้าทำงาน</c:v>
                </c:pt>
                <c:pt idx="1">
                  <c:v>ยกระดับฝีมือ</c:v>
                </c:pt>
                <c:pt idx="2">
                  <c:v>ฝึกอาชีพเสริม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40</c:v>
                </c:pt>
                <c:pt idx="1">
                  <c:v>500</c:v>
                </c:pt>
                <c:pt idx="2">
                  <c:v>40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ผลงาน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เตรียมเข้าทำงาน</c:v>
                </c:pt>
                <c:pt idx="1">
                  <c:v>ยกระดับฝีมือ</c:v>
                </c:pt>
                <c:pt idx="2">
                  <c:v>ฝึกอาชีพเสริม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62</c:v>
                </c:pt>
                <c:pt idx="1">
                  <c:v>521</c:v>
                </c:pt>
                <c:pt idx="2">
                  <c:v>40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ร้อยละ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เตรียมเข้าทำงาน</c:v>
                </c:pt>
                <c:pt idx="1">
                  <c:v>ยกระดับฝีมือ</c:v>
                </c:pt>
                <c:pt idx="2">
                  <c:v>ฝึกอาชีพเสริม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155</c:v>
                </c:pt>
                <c:pt idx="1">
                  <c:v>104.2</c:v>
                </c:pt>
                <c:pt idx="2">
                  <c:v>100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6297320"/>
        <c:axId val="376285952"/>
      </c:barChart>
      <c:catAx>
        <c:axId val="37629732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376285952"/>
        <c:crosses val="autoZero"/>
        <c:auto val="1"/>
        <c:lblAlgn val="ctr"/>
        <c:lblOffset val="100"/>
        <c:noMultiLvlLbl val="0"/>
      </c:catAx>
      <c:valAx>
        <c:axId val="37628595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7629732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เป้าหมายทั้งปี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ยกระดับฝีมือ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60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ผลงาน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ยกระดับฝีมือ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60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ร้อยละ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ยกระดับฝีมือ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6289088"/>
        <c:axId val="376287912"/>
      </c:barChart>
      <c:catAx>
        <c:axId val="37628908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376287912"/>
        <c:crosses val="autoZero"/>
        <c:auto val="1"/>
        <c:lblAlgn val="ctr"/>
        <c:lblOffset val="100"/>
        <c:noMultiLvlLbl val="0"/>
      </c:catAx>
      <c:valAx>
        <c:axId val="3762879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7628908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th-TH" dirty="0" smtClean="0"/>
              <a:t>แผนภูมิ เปรียบเทียบเป้าหมาย/ผลงาน</a:t>
            </a:r>
          </a:p>
          <a:p>
            <a:pPr>
              <a:defRPr/>
            </a:pPr>
            <a:r>
              <a:rPr lang="th-TH" dirty="0" smtClean="0"/>
              <a:t>รายการ</a:t>
            </a:r>
            <a:r>
              <a:rPr lang="th-TH" baseline="0" dirty="0" smtClean="0"/>
              <a:t> ฝึกอบรมฝีมือแรงงานไทยขับเคลื่อนการแข่งขันของภาคอุตสาหกรรม</a:t>
            </a:r>
            <a:endParaRPr lang="th-TH" dirty="0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เป้าหมายทั้งปี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เตรียมเข้าทำงาน</c:v>
                </c:pt>
                <c:pt idx="1">
                  <c:v>ยกระดับ (เทคโนโลยีชั้นสูง)</c:v>
                </c:pt>
                <c:pt idx="2">
                  <c:v>ยกระดับ (ทั่วไป)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540</c:v>
                </c:pt>
                <c:pt idx="1">
                  <c:v>120</c:v>
                </c:pt>
                <c:pt idx="2">
                  <c:v>160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ผลงาน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เตรียมเข้าทำงาน</c:v>
                </c:pt>
                <c:pt idx="1">
                  <c:v>ยกระดับ (เทคโนโลยีชั้นสูง)</c:v>
                </c:pt>
                <c:pt idx="2">
                  <c:v>ยกระดับ (ทั่วไป)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562</c:v>
                </c:pt>
                <c:pt idx="1">
                  <c:v>126</c:v>
                </c:pt>
                <c:pt idx="2">
                  <c:v>175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ร้อยละ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เตรียมเข้าทำงาน</c:v>
                </c:pt>
                <c:pt idx="1">
                  <c:v>ยกระดับ (เทคโนโลยีชั้นสูง)</c:v>
                </c:pt>
                <c:pt idx="2">
                  <c:v>ยกระดับ (ทั่วไป)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104.07</c:v>
                </c:pt>
                <c:pt idx="1">
                  <c:v>105</c:v>
                </c:pt>
                <c:pt idx="2">
                  <c:v>109.38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6300456"/>
        <c:axId val="376303984"/>
      </c:barChart>
      <c:catAx>
        <c:axId val="37630045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376303984"/>
        <c:crosses val="autoZero"/>
        <c:auto val="1"/>
        <c:lblAlgn val="ctr"/>
        <c:lblOffset val="100"/>
        <c:noMultiLvlLbl val="0"/>
      </c:catAx>
      <c:valAx>
        <c:axId val="37630398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7630045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th-TH" dirty="0" smtClean="0"/>
              <a:t>แผนภูมิ เปรียบเทียบเป้าหมาย/ผลงาน</a:t>
            </a:r>
          </a:p>
          <a:p>
            <a:pPr>
              <a:defRPr/>
            </a:pPr>
            <a:r>
              <a:rPr lang="th-TH" dirty="0" smtClean="0"/>
              <a:t>โครงการ พัฒนาฝีมือแรงงานร่วมเทิดทูนสถาบันพระมหากษัตริย์</a:t>
            </a:r>
            <a:endParaRPr lang="th-TH" dirty="0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เป้าหมายทั้งปี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พระราชดำริ</c:v>
                </c:pt>
                <c:pt idx="1">
                  <c:v>แรงงานกลุ่มเฉพาะ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80</c:v>
                </c:pt>
                <c:pt idx="1">
                  <c:v>100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ผลงาน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พระราชดำริ</c:v>
                </c:pt>
                <c:pt idx="1">
                  <c:v>แรงงานกลุ่มเฉพาะ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80</c:v>
                </c:pt>
                <c:pt idx="1">
                  <c:v>128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ร้อยละ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พระราชดำริ</c:v>
                </c:pt>
                <c:pt idx="1">
                  <c:v>แรงงานกลุ่มเฉพาะ</c:v>
                </c:pt>
              </c:strCache>
            </c:strRef>
          </c:cat>
          <c:val>
            <c:numRef>
              <c:f>Sheet1!$D$2:$D$3</c:f>
              <c:numCache>
                <c:formatCode>General</c:formatCode>
                <c:ptCount val="2"/>
                <c:pt idx="0">
                  <c:v>100</c:v>
                </c:pt>
                <c:pt idx="1">
                  <c:v>128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6299280"/>
        <c:axId val="376300848"/>
      </c:barChart>
      <c:catAx>
        <c:axId val="37629928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376300848"/>
        <c:crosses val="autoZero"/>
        <c:auto val="1"/>
        <c:lblAlgn val="ctr"/>
        <c:lblOffset val="100"/>
        <c:noMultiLvlLbl val="0"/>
      </c:catAx>
      <c:valAx>
        <c:axId val="37630084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7629928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th-TH" dirty="0" smtClean="0"/>
              <a:t>แผนภูมิ เปรียบเทียบเป้าหมาย/ผลงาน</a:t>
            </a:r>
          </a:p>
          <a:p>
            <a:pPr>
              <a:defRPr/>
            </a:pPr>
            <a:r>
              <a:rPr lang="th-TH" dirty="0" smtClean="0"/>
              <a:t>ผลผลิต พัฒนาศักยภาพฝีมือแรงงานทั้งระบบให้สอดคล้องกับ</a:t>
            </a:r>
          </a:p>
          <a:p>
            <a:pPr>
              <a:defRPr/>
            </a:pPr>
            <a:r>
              <a:rPr lang="th-TH" dirty="0" smtClean="0"/>
              <a:t>ความต้องการของตลาดแรงงาน และการประกอบอาชีพ</a:t>
            </a:r>
            <a:endParaRPr lang="th-TH" dirty="0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เป้าหมายทั้งปี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เพิ่มโอกาสประกอบอาชีพ</c:v>
                </c:pt>
                <c:pt idx="1">
                  <c:v>ประกอบอาชีพอิสระ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400</c:v>
                </c:pt>
                <c:pt idx="1">
                  <c:v>60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ผลงาน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เพิ่มโอกาสประกอบอาชีพ</c:v>
                </c:pt>
                <c:pt idx="1">
                  <c:v>ประกอบอาชีพอิสระ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415</c:v>
                </c:pt>
                <c:pt idx="1">
                  <c:v>65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ร้อยละ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เพิ่มโอกาสประกอบอาชีพ</c:v>
                </c:pt>
                <c:pt idx="1">
                  <c:v>ประกอบอาชีพอิสระ</c:v>
                </c:pt>
              </c:strCache>
            </c:strRef>
          </c:cat>
          <c:val>
            <c:numRef>
              <c:f>Sheet1!$D$2:$D$3</c:f>
              <c:numCache>
                <c:formatCode>General</c:formatCode>
                <c:ptCount val="2"/>
                <c:pt idx="0">
                  <c:v>103.75</c:v>
                </c:pt>
                <c:pt idx="1">
                  <c:v>108.33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6304768"/>
        <c:axId val="376298104"/>
      </c:barChart>
      <c:catAx>
        <c:axId val="37630476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376298104"/>
        <c:crosses val="autoZero"/>
        <c:auto val="1"/>
        <c:lblAlgn val="ctr"/>
        <c:lblOffset val="100"/>
        <c:noMultiLvlLbl val="0"/>
      </c:catAx>
      <c:valAx>
        <c:axId val="37629810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7630476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th-TH" dirty="0" smtClean="0"/>
              <a:t>แผนภูมิ เปรียบเทียบเป้าหมาย/ผลงาน</a:t>
            </a:r>
          </a:p>
          <a:p>
            <a:pPr>
              <a:defRPr/>
            </a:pPr>
            <a:r>
              <a:rPr lang="th-TH" dirty="0" smtClean="0"/>
              <a:t>กิจกรรม ทดสอบมาตรฐานฝีมือแรงงาน</a:t>
            </a:r>
            <a:endParaRPr lang="th-TH" dirty="0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เป้าหมายทั้งปี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แรงงานทั่วไป</c:v>
                </c:pt>
                <c:pt idx="1">
                  <c:v>นักศึกษา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460</c:v>
                </c:pt>
                <c:pt idx="1">
                  <c:v>580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ผลงาน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แรงงานทั่วไป</c:v>
                </c:pt>
                <c:pt idx="1">
                  <c:v>นักศึกษา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754</c:v>
                </c:pt>
                <c:pt idx="1">
                  <c:v>450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ร้อยละ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แรงงานทั่วไป</c:v>
                </c:pt>
                <c:pt idx="1">
                  <c:v>นักศึกษา</c:v>
                </c:pt>
              </c:strCache>
            </c:strRef>
          </c:cat>
          <c:val>
            <c:numRef>
              <c:f>Sheet1!$D$2:$D$3</c:f>
              <c:numCache>
                <c:formatCode>General</c:formatCode>
                <c:ptCount val="2"/>
                <c:pt idx="0">
                  <c:v>163.91</c:v>
                </c:pt>
                <c:pt idx="1">
                  <c:v>77.59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6298888"/>
        <c:axId val="376300064"/>
      </c:barChart>
      <c:catAx>
        <c:axId val="37629888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376300064"/>
        <c:crosses val="autoZero"/>
        <c:auto val="1"/>
        <c:lblAlgn val="ctr"/>
        <c:lblOffset val="100"/>
        <c:noMultiLvlLbl val="0"/>
      </c:catAx>
      <c:valAx>
        <c:axId val="37630006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7629888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2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th-TH" dirty="0" smtClean="0"/>
              <a:t>แผนภูมิ เปรียบเทียบเป้าหมาย/ผลงาน</a:t>
            </a:r>
          </a:p>
          <a:p>
            <a:pPr>
              <a:defRPr/>
            </a:pPr>
            <a:r>
              <a:rPr lang="th-TH" dirty="0" smtClean="0"/>
              <a:t>กิจกรรม ส่งเสริมและสนับสนุนให้สถานประกอบกิจการดำเนินการ</a:t>
            </a:r>
            <a:r>
              <a:rPr lang="th-TH" baseline="0" dirty="0" smtClean="0"/>
              <a:t> ฝึกอบรมฝีมือแรงงานตาม พ.ร.บ.ส่งเสริมฯ พ.ศ.2545</a:t>
            </a:r>
            <a:endParaRPr lang="th-TH" dirty="0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เป้าหมายทั้งปี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รับรองหลักสูตร (คน)</c:v>
                </c:pt>
                <c:pt idx="1">
                  <c:v>ตรวจติดตาม สปก.(แห่ง)</c:v>
                </c:pt>
              </c:strCache>
            </c:strRef>
          </c:cat>
          <c:val>
            <c:numRef>
              <c:f>Sheet1!$B$2:$B$3</c:f>
              <c:numCache>
                <c:formatCode>#,##0</c:formatCode>
                <c:ptCount val="2"/>
                <c:pt idx="0">
                  <c:v>6000</c:v>
                </c:pt>
                <c:pt idx="1">
                  <c:v>32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ผลงาน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รับรองหลักสูตร (คน)</c:v>
                </c:pt>
                <c:pt idx="1">
                  <c:v>ตรวจติดตาม สปก.(แห่ง)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 formatCode="#,##0">
                  <c:v>11219</c:v>
                </c:pt>
                <c:pt idx="1">
                  <c:v>36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ร้อยละ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รับรองหลักสูตร (คน)</c:v>
                </c:pt>
                <c:pt idx="1">
                  <c:v>ตรวจติดตาม สปก.(แห่ง)</c:v>
                </c:pt>
              </c:strCache>
            </c:strRef>
          </c:cat>
          <c:val>
            <c:numRef>
              <c:f>Sheet1!$D$2:$D$3</c:f>
              <c:numCache>
                <c:formatCode>0.00</c:formatCode>
                <c:ptCount val="2"/>
                <c:pt idx="0" formatCode="General">
                  <c:v>186.98000000000002</c:v>
                </c:pt>
                <c:pt idx="1">
                  <c:v>112.5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6304376"/>
        <c:axId val="376301632"/>
      </c:barChart>
      <c:catAx>
        <c:axId val="37630437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376301632"/>
        <c:crosses val="autoZero"/>
        <c:auto val="1"/>
        <c:lblAlgn val="ctr"/>
        <c:lblOffset val="100"/>
        <c:noMultiLvlLbl val="0"/>
      </c:catAx>
      <c:valAx>
        <c:axId val="376301632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37630437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2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th-TH" dirty="0" smtClean="0"/>
              <a:t>แผนภูมิ เปรียบเทียบเป้าหมาย/ผลงาน</a:t>
            </a:r>
          </a:p>
          <a:p>
            <a:pPr>
              <a:defRPr/>
            </a:pPr>
            <a:r>
              <a:rPr lang="th-TH" dirty="0" smtClean="0"/>
              <a:t>รายการ พัฒนาศักยภาพแรงงานเพื่อรองรับการจ่ายค่าจ้างตามมาตรฐานฝีมือ</a:t>
            </a:r>
            <a:endParaRPr lang="th-TH" dirty="0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เป้าหมายทั้งปี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รองรับค่าจ้างตามมาตรฐานฝีมือ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180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ผลงาน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รองรับค่าจ้างตามมาตรฐานฝีมือ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189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ร้อยละ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รองรับค่าจ้างตามมาตรฐานฝีมือ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105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6302416"/>
        <c:axId val="376299672"/>
      </c:barChart>
      <c:catAx>
        <c:axId val="37630241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376299672"/>
        <c:crosses val="autoZero"/>
        <c:auto val="1"/>
        <c:lblAlgn val="ctr"/>
        <c:lblOffset val="100"/>
        <c:noMultiLvlLbl val="0"/>
      </c:catAx>
      <c:valAx>
        <c:axId val="376299672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37630241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2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th-TH" dirty="0" smtClean="0"/>
              <a:t>แผนภูมิ เปรียบเทียบเป้าหมาย/ผลงาน</a:t>
            </a:r>
          </a:p>
          <a:p>
            <a:pPr>
              <a:defRPr/>
            </a:pPr>
            <a:r>
              <a:rPr lang="th-TH" dirty="0" smtClean="0"/>
              <a:t>เตรียมเข้าทำงาน</a:t>
            </a:r>
            <a:r>
              <a:rPr lang="th-TH" baseline="0" dirty="0" smtClean="0"/>
              <a:t>  รุ่น 37 </a:t>
            </a:r>
            <a:endParaRPr lang="th-TH" dirty="0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เป้าหมายทั้งปี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โลจิสติกส์และก่อสร้าง</c:v>
                </c:pt>
                <c:pt idx="1">
                  <c:v>ครัวไทยสู่ครัวโลก</c:v>
                </c:pt>
                <c:pt idx="2">
                  <c:v>ยานยนต์และชิ้นส่วน</c:v>
                </c:pt>
                <c:pt idx="3">
                  <c:v>ภาคบริการและการท่องเที่ยว</c:v>
                </c:pt>
                <c:pt idx="4">
                  <c:v>รองรับอุตสาหกรรมการผลิต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80</c:v>
                </c:pt>
                <c:pt idx="1">
                  <c:v>20</c:v>
                </c:pt>
                <c:pt idx="2">
                  <c:v>100</c:v>
                </c:pt>
                <c:pt idx="3">
                  <c:v>40</c:v>
                </c:pt>
                <c:pt idx="4">
                  <c:v>260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ผลงาน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โลจิสติกส์และก่อสร้าง</c:v>
                </c:pt>
                <c:pt idx="1">
                  <c:v>ครัวไทยสู่ครัวโลก</c:v>
                </c:pt>
                <c:pt idx="2">
                  <c:v>ยานยนต์และชิ้นส่วน</c:v>
                </c:pt>
                <c:pt idx="3">
                  <c:v>ภาคบริการและการท่องเที่ยว</c:v>
                </c:pt>
                <c:pt idx="4">
                  <c:v>รองรับอุตสาหกรรมการผลิต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53</c:v>
                </c:pt>
                <c:pt idx="1">
                  <c:v>22</c:v>
                </c:pt>
                <c:pt idx="2">
                  <c:v>26</c:v>
                </c:pt>
                <c:pt idx="3">
                  <c:v>58</c:v>
                </c:pt>
                <c:pt idx="4">
                  <c:v>91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ร้อยละ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โลจิสติกส์และก่อสร้าง</c:v>
                </c:pt>
                <c:pt idx="1">
                  <c:v>ครัวไทยสู่ครัวโลก</c:v>
                </c:pt>
                <c:pt idx="2">
                  <c:v>ยานยนต์และชิ้นส่วน</c:v>
                </c:pt>
                <c:pt idx="3">
                  <c:v>ภาคบริการและการท่องเที่ยว</c:v>
                </c:pt>
                <c:pt idx="4">
                  <c:v>รองรับอุตสาหกรรมการผลิต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  <c:pt idx="0">
                  <c:v>66.25</c:v>
                </c:pt>
                <c:pt idx="1">
                  <c:v>110</c:v>
                </c:pt>
                <c:pt idx="2">
                  <c:v>26</c:v>
                </c:pt>
                <c:pt idx="3">
                  <c:v>145</c:v>
                </c:pt>
                <c:pt idx="4">
                  <c:v>35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6303592"/>
        <c:axId val="376279288"/>
      </c:barChart>
      <c:catAx>
        <c:axId val="37630359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376279288"/>
        <c:crosses val="autoZero"/>
        <c:auto val="1"/>
        <c:lblAlgn val="ctr"/>
        <c:lblOffset val="100"/>
        <c:noMultiLvlLbl val="0"/>
      </c:catAx>
      <c:valAx>
        <c:axId val="37627928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7630359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quarter" idx="1"/>
          </p:nvPr>
        </p:nvSpPr>
        <p:spPr>
          <a:xfrm>
            <a:off x="4021089" y="0"/>
            <a:ext cx="3076672" cy="511054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r">
              <a:defRPr sz="1200"/>
            </a:lvl1pPr>
          </a:lstStyle>
          <a:p>
            <a:fld id="{FFAC7788-A5F1-4E0E-8094-0A1AEFFBD7AC}" type="datetimeFigureOut">
              <a:rPr lang="en-US" smtClean="0"/>
              <a:pPr/>
              <a:t>10/11/2016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1089" y="9721868"/>
            <a:ext cx="3076672" cy="511054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r">
              <a:defRPr sz="1200"/>
            </a:lvl1pPr>
          </a:lstStyle>
          <a:p>
            <a:fld id="{551C5474-A9A3-4A15-8422-4D2E87915E6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2566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860" cy="51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891" tIns="47444" rIns="94891" bIns="47444" numCol="1" anchor="t" anchorCtr="0" compatLnSpc="1">
            <a:prstTxWarp prst="textNoShape">
              <a:avLst/>
            </a:prstTxWarp>
          </a:bodyPr>
          <a:lstStyle>
            <a:lvl1pPr defTabSz="950196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0784" y="1"/>
            <a:ext cx="3076860" cy="51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891" tIns="47444" rIns="94891" bIns="47444" numCol="1" anchor="t" anchorCtr="0" compatLnSpc="1">
            <a:prstTxWarp prst="textNoShape">
              <a:avLst/>
            </a:prstTxWarp>
          </a:bodyPr>
          <a:lstStyle>
            <a:lvl1pPr algn="r" defTabSz="950196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2188" y="768350"/>
            <a:ext cx="5119687" cy="38401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8772" y="4861483"/>
            <a:ext cx="5681759" cy="4604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891" tIns="47444" rIns="94891" bIns="4744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1332"/>
            <a:ext cx="3076860" cy="511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891" tIns="47444" rIns="94891" bIns="47444" numCol="1" anchor="b" anchorCtr="0" compatLnSpc="1">
            <a:prstTxWarp prst="textNoShape">
              <a:avLst/>
            </a:prstTxWarp>
          </a:bodyPr>
          <a:lstStyle>
            <a:lvl1pPr defTabSz="950196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0784" y="9721332"/>
            <a:ext cx="3076860" cy="511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891" tIns="47444" rIns="94891" bIns="47444" numCol="1" anchor="b" anchorCtr="0" compatLnSpc="1">
            <a:prstTxWarp prst="textNoShape">
              <a:avLst/>
            </a:prstTxWarp>
          </a:bodyPr>
          <a:lstStyle>
            <a:lvl1pPr algn="r" defTabSz="950196">
              <a:defRPr sz="1200"/>
            </a:lvl1pPr>
          </a:lstStyle>
          <a:p>
            <a:pPr>
              <a:defRPr/>
            </a:pPr>
            <a:fld id="{53DC437A-55B0-4DB2-B34E-74BD7D04578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900199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Tahoma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Tahoma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Tahoma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Tahoma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Tahoma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92188" y="766763"/>
            <a:ext cx="5118100" cy="383857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ตัวยึดบันทึกย่อ 2"/>
          <p:cNvSpPr>
            <a:spLocks noGrp="1"/>
          </p:cNvSpPr>
          <p:nvPr>
            <p:ph type="body" idx="1"/>
          </p:nvPr>
        </p:nvSpPr>
        <p:spPr>
          <a:xfrm>
            <a:off x="709761" y="4862015"/>
            <a:ext cx="5679778" cy="4605085"/>
          </a:xfrm>
        </p:spPr>
        <p:txBody>
          <a:bodyPr lIns="94624" tIns="47312" rIns="94624" bIns="47312"/>
          <a:lstStyle/>
          <a:p>
            <a:pPr eaLnBrk="1" hangingPunct="1">
              <a:spcBef>
                <a:spcPct val="0"/>
              </a:spcBef>
            </a:pPr>
            <a:endParaRPr lang="th-TH" smtClean="0"/>
          </a:p>
        </p:txBody>
      </p:sp>
      <p:sp>
        <p:nvSpPr>
          <p:cNvPr id="44035" name="ตัวยึดหมายเลขภาพนิ่ง 3"/>
          <p:cNvSpPr txBox="1">
            <a:spLocks noGrp="1"/>
          </p:cNvSpPr>
          <p:nvPr/>
        </p:nvSpPr>
        <p:spPr bwMode="auto">
          <a:xfrm>
            <a:off x="4018599" y="9720755"/>
            <a:ext cx="3079011" cy="51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624" tIns="47312" rIns="94624" bIns="47312" anchor="b"/>
          <a:lstStyle/>
          <a:p>
            <a:pPr algn="r" defTabSz="944961"/>
            <a:fld id="{97B5B784-4E93-4C93-B246-6DFAA5BEADB2}" type="slidenum">
              <a:rPr lang="en-US" sz="1300">
                <a:latin typeface="Calibri" pitchFamily="34" charset="0"/>
                <a:cs typeface="Cordia New" pitchFamily="34" charset="-34"/>
              </a:rPr>
              <a:pPr algn="r" defTabSz="944961"/>
              <a:t>68</a:t>
            </a:fld>
            <a:endParaRPr lang="th-TH" sz="1300">
              <a:latin typeface="Calibri" pitchFamily="34" charset="0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873337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0C56BA-DD09-4E2F-9486-A9305D45D1F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5936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492877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BBFFDF-C400-4996-BC6F-10A9126318E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74202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1B6CF4-538F-417A-AEEE-20560F208F6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44213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E357E4-A314-45B8-94E5-D0D0E971F68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52229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4F522-989E-426E-A517-F6992A6A78F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03823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4231A1-D613-417C-A5D0-FC4618C81E0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870012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3E72A8-5A0F-479C-9185-C0907BF881A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50488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0DFD2A-9208-47F5-ADC3-5D2FD831C3C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99012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A61DF1-B5DB-4CC4-BF2B-BBFEC5F85A9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914335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CAA84B-D968-420D-886D-9FF540ACB88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58793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C7D55-C463-4233-B91F-32CEE09B459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433836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6" descr="logo-Dsd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8343" y="158750"/>
            <a:ext cx="785446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ตัวยึดหมายเลขภาพนิ่ง 5"/>
          <p:cNvSpPr>
            <a:spLocks noGrp="1"/>
          </p:cNvSpPr>
          <p:nvPr>
            <p:ph type="sldNum" sz="quarter" idx="10"/>
          </p:nvPr>
        </p:nvSpPr>
        <p:spPr>
          <a:xfrm>
            <a:off x="8200292" y="6338891"/>
            <a:ext cx="762000" cy="3651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2400" b="1">
                <a:solidFill>
                  <a:schemeClr val="tx1">
                    <a:tint val="75000"/>
                  </a:schemeClr>
                </a:solidFill>
                <a:latin typeface="TH SarabunIT๙" pitchFamily="34" charset="-34"/>
                <a:cs typeface="TH SarabunIT๙" pitchFamily="34" charset="-34"/>
              </a:defRPr>
            </a:lvl1pPr>
          </a:lstStyle>
          <a:p>
            <a:pPr>
              <a:defRPr/>
            </a:pPr>
            <a:fld id="{0081DD58-11BD-4D97-AD4E-6CA9B8BFB7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37939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104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2AD5282-8B57-49CD-9B9D-6802FCE619C1}" type="slidenum">
              <a:rPr lang="en-US"/>
              <a:pPr>
                <a:defRPr/>
              </a:pPr>
              <a:t>‹#›</a:t>
            </a:fld>
            <a:endParaRPr lang="th-TH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9" r:id="rId1"/>
    <p:sldLayoutId id="2147483850" r:id="rId2"/>
    <p:sldLayoutId id="2147483851" r:id="rId3"/>
    <p:sldLayoutId id="2147483852" r:id="rId4"/>
    <p:sldLayoutId id="2147483853" r:id="rId5"/>
    <p:sldLayoutId id="2147483854" r:id="rId6"/>
    <p:sldLayoutId id="2147483855" r:id="rId7"/>
    <p:sldLayoutId id="2147483856" r:id="rId8"/>
    <p:sldLayoutId id="2147483857" r:id="rId9"/>
    <p:sldLayoutId id="2147483858" r:id="rId10"/>
    <p:sldLayoutId id="2147483859" r:id="rId11"/>
    <p:sldLayoutId id="2147483860" r:id="rId12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987824" y="4857760"/>
            <a:ext cx="5976663" cy="1000132"/>
          </a:xfrm>
          <a:solidFill>
            <a:schemeClr val="accent5">
              <a:lumMod val="60000"/>
              <a:lumOff val="40000"/>
            </a:schemeClr>
          </a:solidFill>
        </p:spPr>
        <p:txBody>
          <a:bodyPr anchor="t" anchorCtr="0"/>
          <a:lstStyle/>
          <a:p>
            <a:r>
              <a:rPr lang="th-TH" sz="3200" spc="150" dirty="0" smtClean="0">
                <a:solidFill>
                  <a:srgbClr val="C00000"/>
                </a:solidFill>
                <a:latin typeface="DSN Single" pitchFamily="2" charset="-34"/>
              </a:rPr>
              <a:t>นโยบายอธิบดีกรมพัฒนาฝีมือแรงงาน </a:t>
            </a:r>
            <a:br>
              <a:rPr lang="th-TH" sz="3200" spc="150" dirty="0" smtClean="0">
                <a:solidFill>
                  <a:srgbClr val="C00000"/>
                </a:solidFill>
                <a:latin typeface="DSN Single" pitchFamily="2" charset="-34"/>
              </a:rPr>
            </a:br>
            <a:r>
              <a:rPr lang="th-TH" sz="3200" dirty="0" smtClean="0">
                <a:solidFill>
                  <a:srgbClr val="C00000"/>
                </a:solidFill>
              </a:rPr>
              <a:t>นาย ธีรพล  ขุนเมือง</a:t>
            </a:r>
            <a:br>
              <a:rPr lang="th-TH" sz="3200" dirty="0" smtClean="0">
                <a:solidFill>
                  <a:srgbClr val="C00000"/>
                </a:solidFill>
              </a:rPr>
            </a:br>
            <a:r>
              <a:rPr lang="th-TH" sz="3200" dirty="0" smtClean="0">
                <a:solidFill>
                  <a:schemeClr val="bg1"/>
                </a:solidFill>
              </a:rPr>
              <a:t/>
            </a:r>
            <a:br>
              <a:rPr lang="th-TH" sz="3200" dirty="0" smtClean="0">
                <a:solidFill>
                  <a:schemeClr val="bg1"/>
                </a:solidFill>
              </a:rPr>
            </a:br>
            <a:endParaRPr lang="th-TH" sz="3200" spc="150" dirty="0">
              <a:solidFill>
                <a:schemeClr val="bg1"/>
              </a:solidFill>
              <a:latin typeface="DSN Single" pitchFamily="2" charset="-34"/>
            </a:endParaRPr>
          </a:p>
        </p:txBody>
      </p:sp>
      <p:sp>
        <p:nvSpPr>
          <p:cNvPr id="3" name="ตัวแทน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4231A1-D613-417C-A5D0-FC4618C81E02}" type="slidenum">
              <a:rPr lang="en-US" smtClean="0"/>
              <a:pPr>
                <a:defRPr/>
              </a:pPr>
              <a:t>1</a:t>
            </a:fld>
            <a:endParaRPr lang="th-TH"/>
          </a:p>
        </p:txBody>
      </p:sp>
      <p:sp>
        <p:nvSpPr>
          <p:cNvPr id="25" name="ตัวแทนหมายเลขภาพนิ่ง 1"/>
          <p:cNvSpPr txBox="1">
            <a:spLocks/>
          </p:cNvSpPr>
          <p:nvPr/>
        </p:nvSpPr>
        <p:spPr>
          <a:xfrm>
            <a:off x="8510954" y="1"/>
            <a:ext cx="6330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h-TH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9pPr>
          </a:lstStyle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1</a:t>
            </a:fld>
            <a:endParaRPr lang="th-TH" dirty="0"/>
          </a:p>
        </p:txBody>
      </p:sp>
      <p:sp>
        <p:nvSpPr>
          <p:cNvPr id="21" name="สี่เหลี่ยมผืนผ้า 20"/>
          <p:cNvSpPr/>
          <p:nvPr/>
        </p:nvSpPr>
        <p:spPr>
          <a:xfrm>
            <a:off x="2627784" y="5938048"/>
            <a:ext cx="66437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3200" dirty="0" smtClean="0">
                <a:cs typeface="+mj-cs"/>
              </a:rPr>
              <a:t>2560 ปีแห่งการเพิ่มผลิตภาพแรงงาน สู่</a:t>
            </a:r>
            <a:r>
              <a:rPr lang="en-US" sz="2400" dirty="0" smtClean="0">
                <a:cs typeface="+mj-cs"/>
              </a:rPr>
              <a:t>Thailand 4.0</a:t>
            </a:r>
            <a:endParaRPr lang="th-TH" sz="3200" dirty="0">
              <a:cs typeface="+mj-cs"/>
            </a:endParaRPr>
          </a:p>
        </p:txBody>
      </p:sp>
      <p:pic>
        <p:nvPicPr>
          <p:cNvPr id="1026" name="Picture 2" descr="ผลการค้นหารูปภาพสำหรับ ไทยแลนด์ 4.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285728"/>
            <a:ext cx="7643866" cy="4310291"/>
          </a:xfrm>
          <a:prstGeom prst="rect">
            <a:avLst/>
          </a:prstGeom>
          <a:noFill/>
        </p:spPr>
      </p:pic>
      <p:pic>
        <p:nvPicPr>
          <p:cNvPr id="7" name="รูปภาพ 6" descr="ผลการค้นหารูปภาพสำหรับ รูปนายธีรพล ขุนเมือง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12263"/>
            <a:ext cx="2664296" cy="19888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65942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มุมมน 8"/>
          <p:cNvSpPr/>
          <p:nvPr/>
        </p:nvSpPr>
        <p:spPr>
          <a:xfrm>
            <a:off x="285720" y="214290"/>
            <a:ext cx="8572560" cy="100013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BBFFDF-C400-4996-BC6F-10A9126318EB}" type="slidenum">
              <a:rPr lang="en-US" smtClean="0"/>
              <a:pPr>
                <a:defRPr/>
              </a:pPr>
              <a:t>2</a:t>
            </a:fld>
            <a:endParaRPr lang="th-TH" dirty="0"/>
          </a:p>
        </p:txBody>
      </p:sp>
      <p:sp>
        <p:nvSpPr>
          <p:cNvPr id="5" name="สี่เหลี่ยมผืนผ้า 4"/>
          <p:cNvSpPr>
            <a:spLocks noChangeArrowheads="1"/>
          </p:cNvSpPr>
          <p:nvPr/>
        </p:nvSpPr>
        <p:spPr bwMode="auto">
          <a:xfrm>
            <a:off x="357158" y="1285862"/>
            <a:ext cx="835821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th-TH" sz="2400" b="1" dirty="0" smtClean="0">
                <a:solidFill>
                  <a:srgbClr val="C0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                      เมื่อ วันที่ 6 ตุลาคม 2559 พลังประชารัฐหอการค้า สภาอุตสาหกรรมและ</a:t>
            </a:r>
            <a:r>
              <a:rPr lang="th-TH" sz="2400" b="1" dirty="0" err="1" smtClean="0">
                <a:solidFill>
                  <a:srgbClr val="C0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สพร.</a:t>
            </a:r>
            <a:r>
              <a:rPr lang="th-TH" sz="2400" b="1" dirty="0" smtClean="0">
                <a:solidFill>
                  <a:srgbClr val="C0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7อุบลราชธานี  ประชุมปรึกษาหารือเพิ่มผลิตภาพแรงงานสู่ไทยแลนด์ 4.0 ณ บริษัทซีซีออโต้(</a:t>
            </a:r>
            <a:r>
              <a:rPr lang="th-TH" sz="2400" b="1" dirty="0" err="1" smtClean="0">
                <a:solidFill>
                  <a:srgbClr val="C0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เชฟ</a:t>
            </a:r>
            <a:r>
              <a:rPr lang="th-TH" sz="2400" b="1" dirty="0" smtClean="0">
                <a:solidFill>
                  <a:srgbClr val="C0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โรเลตเจริญชัย) จำกัด</a:t>
            </a:r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357291" y="357166"/>
            <a:ext cx="6929486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สถาบันพัฒนาฝีมือแรงงาน 7 อุบลราชธานี</a:t>
            </a:r>
          </a:p>
          <a:p>
            <a:pPr lvl="0">
              <a:spcBef>
                <a:spcPct val="0"/>
              </a:spcBef>
            </a:pPr>
            <a:endParaRPr lang="th-TH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8" name="Picture 5" descr="C:\Users\admin\Desktop\โลโก้กรมพัฒนา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1000132" cy="1000132"/>
          </a:xfrm>
          <a:prstGeom prst="rect">
            <a:avLst/>
          </a:prstGeom>
          <a:noFill/>
        </p:spPr>
      </p:pic>
      <p:pic>
        <p:nvPicPr>
          <p:cNvPr id="72706" name="Picture 2" descr="E:\ประชุมชี้แจงขับเคลื่อนแผน60\S__104530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370" y="2714620"/>
            <a:ext cx="2765150" cy="2071702"/>
          </a:xfrm>
          <a:prstGeom prst="rect">
            <a:avLst/>
          </a:prstGeom>
          <a:noFill/>
        </p:spPr>
      </p:pic>
      <p:pic>
        <p:nvPicPr>
          <p:cNvPr id="72707" name="Picture 3" descr="E:\ประชุมชี้แจงขับเคลื่อนแผน60\S__1045301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3240" y="2214554"/>
            <a:ext cx="2374558" cy="4214842"/>
          </a:xfrm>
          <a:prstGeom prst="rect">
            <a:avLst/>
          </a:prstGeom>
          <a:noFill/>
        </p:spPr>
      </p:pic>
      <p:pic>
        <p:nvPicPr>
          <p:cNvPr id="72708" name="Picture 4" descr="E:\ประชุมชี้แจงขับเคลื่อนแผน60\S__1045301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9" y="3929066"/>
            <a:ext cx="3051200" cy="22860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รูปภาพ 4" descr="https://scontent.fbkk6-2.fna.fbcdn.net/v/t1.0-9/14595754_1131373203594516_2180535658194937177_n.jpg?oh=6a5cee582996a08f4248cc0017e165a5&amp;oe=5866431C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942" y="3000374"/>
            <a:ext cx="3238052" cy="263556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สี่เหลี่ยมมุมมน 8"/>
          <p:cNvSpPr/>
          <p:nvPr/>
        </p:nvSpPr>
        <p:spPr>
          <a:xfrm>
            <a:off x="285720" y="214290"/>
            <a:ext cx="8572560" cy="100013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BBFFDF-C400-4996-BC6F-10A9126318EB}" type="slidenum">
              <a:rPr lang="en-US" smtClean="0"/>
              <a:pPr>
                <a:defRPr/>
              </a:pPr>
              <a:t>3</a:t>
            </a:fld>
            <a:endParaRPr lang="th-TH" dirty="0"/>
          </a:p>
        </p:txBody>
      </p:sp>
      <p:sp>
        <p:nvSpPr>
          <p:cNvPr id="5" name="สี่เหลี่ยมผืนผ้า 4"/>
          <p:cNvSpPr>
            <a:spLocks noChangeArrowheads="1"/>
          </p:cNvSpPr>
          <p:nvPr/>
        </p:nvSpPr>
        <p:spPr bwMode="auto">
          <a:xfrm>
            <a:off x="428596" y="1285860"/>
            <a:ext cx="835821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th-TH" sz="2400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                   เมื่อ วันที่ </a:t>
            </a:r>
            <a:r>
              <a:rPr lang="en-US" sz="2400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10 </a:t>
            </a:r>
            <a:r>
              <a:rPr lang="th-TH" sz="2400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ตุลาคม สถาบันพัฒนาฝีมือแรงงาน </a:t>
            </a:r>
            <a:r>
              <a:rPr lang="en-US" sz="2400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7 </a:t>
            </a:r>
            <a:r>
              <a:rPr lang="th-TH" sz="2400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อุบลราชธานี แสดงความยินดีกับ นายศักดา พิริยะกิจไพบูลย์ ที่ได้รับแต่งตั้งเป็นประธานสภาอุตสาหกรรมท่องเที่ยวจังหวัดอุบลราชธานี และร่วมประชุมปรึกษาหารือถึงแนวทางความร่วมมือในการพัฒนากำลังแรงงาน การจัดทำแผนปฏิบัติการปี </a:t>
            </a:r>
            <a:r>
              <a:rPr lang="en-US" sz="2400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2560 </a:t>
            </a:r>
            <a:r>
              <a:rPr lang="th-TH" sz="2400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ในกลุ่มท่องเที่ยวและบริการ</a:t>
            </a:r>
            <a:endParaRPr lang="th-TH" sz="2400" b="1" dirty="0" smtClean="0">
              <a:solidFill>
                <a:srgbClr val="C00000"/>
              </a:solidFill>
              <a:latin typeface="TH SarabunIT๙" pitchFamily="34" charset="-34"/>
              <a:ea typeface="Arial Unicode MS" pitchFamily="34" charset="-128"/>
              <a:cs typeface="TH SarabunIT๙" pitchFamily="34" charset="-34"/>
            </a:endParaRPr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357291" y="357166"/>
            <a:ext cx="6929486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สถาบันพัฒนาฝีมือแรงงาน 7 อุบลราชธานี</a:t>
            </a:r>
          </a:p>
          <a:p>
            <a:pPr lvl="0">
              <a:spcBef>
                <a:spcPct val="0"/>
              </a:spcBef>
            </a:pPr>
            <a:endParaRPr lang="th-TH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8" name="Picture 5" descr="C:\Users\admin\Desktop\โลโก้กรมพัฒนา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14290"/>
            <a:ext cx="1000132" cy="1000132"/>
          </a:xfrm>
          <a:prstGeom prst="rect">
            <a:avLst/>
          </a:prstGeom>
          <a:noFill/>
        </p:spPr>
      </p:pic>
      <p:pic>
        <p:nvPicPr>
          <p:cNvPr id="10" name="รูปภาพ 1" descr="https://scontent.fbkk6-2.fna.fbcdn.net/v/l/t1.0-9/14656436_1131373346927835_2196362120980984416_n.jpg?oh=a7893b4b640748d22f5f0d9c1d593548&amp;oe=58A5350B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320" y="2857496"/>
            <a:ext cx="3500462" cy="2643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รูปภาพ 3" descr="https://scontent.fbkk6-2.fna.fbcdn.net/v/t1.0-9/14523130_1131373253594511_3567449667392436602_n.jpg?oh=fd092c6ea06f24287d5501035ef58520&amp;oe=589C635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74" y="4429132"/>
            <a:ext cx="3166614" cy="21431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มุมมน 8"/>
          <p:cNvSpPr/>
          <p:nvPr/>
        </p:nvSpPr>
        <p:spPr>
          <a:xfrm>
            <a:off x="285720" y="214290"/>
            <a:ext cx="8572560" cy="100013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BBFFDF-C400-4996-BC6F-10A9126318EB}" type="slidenum">
              <a:rPr lang="en-US" smtClean="0"/>
              <a:pPr>
                <a:defRPr/>
              </a:pPr>
              <a:t>4</a:t>
            </a:fld>
            <a:endParaRPr lang="th-TH" dirty="0"/>
          </a:p>
        </p:txBody>
      </p:sp>
      <p:sp>
        <p:nvSpPr>
          <p:cNvPr id="5" name="สี่เหลี่ยมผืนผ้า 4"/>
          <p:cNvSpPr>
            <a:spLocks noChangeArrowheads="1"/>
          </p:cNvSpPr>
          <p:nvPr/>
        </p:nvSpPr>
        <p:spPr bwMode="auto">
          <a:xfrm>
            <a:off x="428596" y="1285860"/>
            <a:ext cx="835821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th-TH" dirty="0" smtClean="0"/>
              <a:t>เยี่ยมสถานประกอบกิจการสำรวจความต้องฝึกอบรม   สานสัมพันธ์ เชื่อมสายใย</a:t>
            </a:r>
            <a:endParaRPr lang="th-TH" b="1" dirty="0" smtClean="0">
              <a:solidFill>
                <a:srgbClr val="C00000"/>
              </a:solidFill>
              <a:latin typeface="TH SarabunIT๙" pitchFamily="34" charset="-34"/>
              <a:ea typeface="Arial Unicode MS" pitchFamily="34" charset="-128"/>
              <a:cs typeface="TH SarabunIT๙" pitchFamily="34" charset="-34"/>
            </a:endParaRPr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357291" y="357166"/>
            <a:ext cx="6929486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สถาบันพัฒนาฝีมือแรงงาน 7 อุบลราชธานี</a:t>
            </a:r>
          </a:p>
          <a:p>
            <a:pPr lvl="0">
              <a:spcBef>
                <a:spcPct val="0"/>
              </a:spcBef>
            </a:pPr>
            <a:endParaRPr lang="th-TH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8" name="Picture 5" descr="C:\Users\admin\Desktop\โลโก้กรมพัฒนา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1000132" cy="1000132"/>
          </a:xfrm>
          <a:prstGeom prst="rect">
            <a:avLst/>
          </a:prstGeom>
          <a:noFill/>
        </p:spPr>
      </p:pic>
      <p:pic>
        <p:nvPicPr>
          <p:cNvPr id="73730" name="Picture 2" descr="E:\ประชุมชี้แจงขับเคลื่อนแผน60\2492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857364"/>
            <a:ext cx="3429024" cy="2572348"/>
          </a:xfrm>
          <a:prstGeom prst="rect">
            <a:avLst/>
          </a:prstGeom>
          <a:noFill/>
        </p:spPr>
      </p:pic>
      <p:pic>
        <p:nvPicPr>
          <p:cNvPr id="73731" name="Picture 3" descr="E:\ประชุมชี้แจงขับเคลื่อนแผน60\24927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00166" y="4572008"/>
            <a:ext cx="2475958" cy="1857388"/>
          </a:xfrm>
          <a:prstGeom prst="rect">
            <a:avLst/>
          </a:prstGeom>
          <a:noFill/>
        </p:spPr>
      </p:pic>
      <p:pic>
        <p:nvPicPr>
          <p:cNvPr id="73732" name="Picture 4" descr="E:\ประชุมชี้แจงขับเคลื่อนแผน60\24933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7753" y="3929068"/>
            <a:ext cx="3500462" cy="2625939"/>
          </a:xfrm>
          <a:prstGeom prst="rect">
            <a:avLst/>
          </a:prstGeom>
          <a:noFill/>
        </p:spPr>
      </p:pic>
      <p:pic>
        <p:nvPicPr>
          <p:cNvPr id="73734" name="Picture 6" descr="E:\ประชุมชี้แจงขับเคลื่อนแผน60\S__626721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7620" y="1785928"/>
            <a:ext cx="2697834" cy="20224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9"/>
          <p:cNvSpPr>
            <a:spLocks noChangeArrowheads="1"/>
          </p:cNvSpPr>
          <p:nvPr/>
        </p:nvSpPr>
        <p:spPr bwMode="auto">
          <a:xfrm>
            <a:off x="0" y="1928802"/>
            <a:ext cx="9144000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C00000"/>
                </a:solidFill>
                <a:latin typeface="DSN Single"/>
                <a:cs typeface="TH SarabunIT๙" pitchFamily="34" charset="-34"/>
              </a:rPr>
              <a:t>ประชุมเพื่อชี้แจงแนวทาง</a:t>
            </a:r>
          </a:p>
          <a:p>
            <a:pPr algn="ctr"/>
            <a:r>
              <a:rPr lang="th-TH" sz="3600" b="1" dirty="0" smtClean="0">
                <a:solidFill>
                  <a:srgbClr val="C00000"/>
                </a:solidFill>
                <a:latin typeface="DSN Single"/>
                <a:cs typeface="TH SarabunIT๙" pitchFamily="34" charset="-34"/>
              </a:rPr>
              <a:t>การดำเนินงานตามแผนพัฒนาฝีมือแรงงาน </a:t>
            </a:r>
            <a:endParaRPr lang="en-US" sz="3600" dirty="0" smtClean="0">
              <a:solidFill>
                <a:srgbClr val="C00000"/>
              </a:solidFill>
              <a:latin typeface="DSN Single"/>
              <a:cs typeface="TH SarabunIT๙" pitchFamily="34" charset="-34"/>
            </a:endParaRPr>
          </a:p>
          <a:p>
            <a:pPr algn="ctr"/>
            <a:r>
              <a:rPr lang="th-TH" sz="3600" b="1" dirty="0" smtClean="0">
                <a:solidFill>
                  <a:srgbClr val="C00000"/>
                </a:solidFill>
                <a:latin typeface="DSN Single"/>
                <a:cs typeface="TH SarabunIT๙" pitchFamily="34" charset="-34"/>
              </a:rPr>
              <a:t>ประจำปีงบประมาณ พ.ศ. </a:t>
            </a:r>
            <a:r>
              <a:rPr lang="th-TH" sz="3600" b="1" dirty="0" smtClean="0">
                <a:solidFill>
                  <a:srgbClr val="C00000"/>
                </a:solidFill>
                <a:latin typeface="DSN Single"/>
                <a:cs typeface="TH SarabunIT๙" pitchFamily="34" charset="-34"/>
              </a:rPr>
              <a:t>๒๕</a:t>
            </a:r>
            <a:r>
              <a:rPr lang="th-TH" sz="3600" b="1" dirty="0" smtClean="0">
                <a:solidFill>
                  <a:srgbClr val="C00000"/>
                </a:solidFill>
                <a:latin typeface="DSN Single"/>
                <a:cs typeface="TH SarabunIT๙" pitchFamily="34" charset="-34"/>
              </a:rPr>
              <a:t>๖๐</a:t>
            </a:r>
            <a:r>
              <a:rPr lang="en-US" sz="3600" b="1" dirty="0" smtClean="0">
                <a:solidFill>
                  <a:srgbClr val="C00000"/>
                </a:solidFill>
                <a:latin typeface="DSN Single"/>
                <a:cs typeface="TH SarabunIT๙" pitchFamily="34" charset="-34"/>
              </a:rPr>
              <a:t>  </a:t>
            </a:r>
            <a:endParaRPr lang="th-TH" sz="3600" b="1" dirty="0" smtClean="0">
              <a:solidFill>
                <a:srgbClr val="C00000"/>
              </a:solidFill>
              <a:latin typeface="DSN Single"/>
              <a:cs typeface="TH SarabunIT๙" pitchFamily="34" charset="-34"/>
            </a:endParaRPr>
          </a:p>
          <a:p>
            <a:pPr algn="ctr"/>
            <a:r>
              <a:rPr lang="th-TH" sz="3600" b="1" dirty="0" smtClean="0">
                <a:solidFill>
                  <a:srgbClr val="C00000"/>
                </a:solidFill>
                <a:latin typeface="DSN Single"/>
                <a:cs typeface="TH SarabunIT๙" pitchFamily="34" charset="-34"/>
              </a:rPr>
              <a:t>ครั้ง</a:t>
            </a:r>
            <a:r>
              <a:rPr lang="th-TH" sz="3600" b="1" dirty="0" smtClean="0">
                <a:solidFill>
                  <a:srgbClr val="C00000"/>
                </a:solidFill>
                <a:latin typeface="DSN Single"/>
                <a:cs typeface="TH SarabunIT๙" pitchFamily="34" charset="-34"/>
              </a:rPr>
              <a:t>ที่ ๑/</a:t>
            </a:r>
            <a:r>
              <a:rPr lang="th-TH" sz="3600" b="1" dirty="0" smtClean="0">
                <a:solidFill>
                  <a:srgbClr val="C00000"/>
                </a:solidFill>
                <a:latin typeface="DSN Single"/>
                <a:cs typeface="TH SarabunIT๙" pitchFamily="34" charset="-34"/>
              </a:rPr>
              <a:t>๒๕๖๐</a:t>
            </a:r>
            <a:endParaRPr lang="en-US" sz="3600" dirty="0" smtClean="0">
              <a:solidFill>
                <a:srgbClr val="C00000"/>
              </a:solidFill>
              <a:latin typeface="DSN Single"/>
              <a:cs typeface="TH SarabunIT๙" pitchFamily="34" charset="-34"/>
            </a:endParaRPr>
          </a:p>
          <a:p>
            <a:pPr algn="ctr"/>
            <a:r>
              <a:rPr lang="th-TH" sz="3600" b="1" dirty="0" smtClean="0">
                <a:solidFill>
                  <a:srgbClr val="C00000"/>
                </a:solidFill>
                <a:latin typeface="DSN Single"/>
                <a:cs typeface="TH SarabunIT๙" pitchFamily="34" charset="-34"/>
              </a:rPr>
              <a:t>วันที่ </a:t>
            </a:r>
            <a:r>
              <a:rPr lang="th-TH" sz="3600" b="1" dirty="0" smtClean="0">
                <a:solidFill>
                  <a:srgbClr val="C00000"/>
                </a:solidFill>
                <a:latin typeface="DSN Single"/>
                <a:cs typeface="TH SarabunIT๙" pitchFamily="34" charset="-34"/>
              </a:rPr>
              <a:t>๑๑</a:t>
            </a:r>
            <a:r>
              <a:rPr lang="th-TH" sz="3600" b="1" dirty="0" smtClean="0">
                <a:solidFill>
                  <a:srgbClr val="C00000"/>
                </a:solidFill>
                <a:latin typeface="DSN Single"/>
                <a:cs typeface="TH SarabunIT๙" pitchFamily="34" charset="-34"/>
              </a:rPr>
              <a:t>  </a:t>
            </a:r>
            <a:r>
              <a:rPr lang="th-TH" sz="3600" b="1" dirty="0" smtClean="0">
                <a:solidFill>
                  <a:srgbClr val="C00000"/>
                </a:solidFill>
                <a:latin typeface="DSN Single"/>
                <a:cs typeface="TH SarabunIT๙" pitchFamily="34" charset="-34"/>
              </a:rPr>
              <a:t>ตุลาคม  </a:t>
            </a:r>
            <a:r>
              <a:rPr lang="th-TH" sz="3600" b="1" dirty="0" smtClean="0">
                <a:solidFill>
                  <a:srgbClr val="C00000"/>
                </a:solidFill>
                <a:latin typeface="DSN Single"/>
                <a:cs typeface="TH SarabunIT๙" pitchFamily="34" charset="-34"/>
              </a:rPr>
              <a:t>๒๕๕๙</a:t>
            </a:r>
            <a:r>
              <a:rPr lang="th-TH" sz="3600" b="1" dirty="0" smtClean="0">
                <a:solidFill>
                  <a:srgbClr val="C00000"/>
                </a:solidFill>
                <a:latin typeface="DSN Single"/>
                <a:cs typeface="TH SarabunIT๙" pitchFamily="34" charset="-34"/>
              </a:rPr>
              <a:t>  </a:t>
            </a:r>
            <a:r>
              <a:rPr lang="th-TH" sz="3600" b="1" dirty="0" smtClean="0">
                <a:solidFill>
                  <a:srgbClr val="C00000"/>
                </a:solidFill>
                <a:latin typeface="DSN Single"/>
                <a:cs typeface="TH SarabunIT๙" pitchFamily="34" charset="-34"/>
              </a:rPr>
              <a:t>เวลา </a:t>
            </a:r>
            <a:r>
              <a:rPr lang="th-TH" sz="3600" b="1" dirty="0" smtClean="0">
                <a:solidFill>
                  <a:srgbClr val="C00000"/>
                </a:solidFill>
                <a:latin typeface="DSN Single"/>
                <a:cs typeface="TH SarabunIT๙" pitchFamily="34" charset="-34"/>
              </a:rPr>
              <a:t>๑๐.๐๐</a:t>
            </a:r>
            <a:r>
              <a:rPr lang="th-TH" sz="3600" b="1" dirty="0" smtClean="0">
                <a:solidFill>
                  <a:srgbClr val="C00000"/>
                </a:solidFill>
                <a:latin typeface="DSN Single"/>
                <a:cs typeface="TH SarabunIT๙" pitchFamily="34" charset="-34"/>
              </a:rPr>
              <a:t> </a:t>
            </a:r>
            <a:r>
              <a:rPr lang="th-TH" sz="3600" b="1" dirty="0" smtClean="0">
                <a:solidFill>
                  <a:srgbClr val="C00000"/>
                </a:solidFill>
                <a:latin typeface="DSN Single"/>
                <a:cs typeface="TH SarabunIT๙" pitchFamily="34" charset="-34"/>
              </a:rPr>
              <a:t>น. </a:t>
            </a:r>
            <a:endParaRPr lang="en-US" sz="3600" dirty="0" smtClean="0">
              <a:solidFill>
                <a:srgbClr val="C00000"/>
              </a:solidFill>
              <a:latin typeface="DSN Single"/>
              <a:cs typeface="TH SarabunIT๙" pitchFamily="34" charset="-34"/>
            </a:endParaRPr>
          </a:p>
          <a:p>
            <a:pPr algn="ctr"/>
            <a:r>
              <a:rPr lang="th-TH" sz="3600" b="1" dirty="0" smtClean="0">
                <a:solidFill>
                  <a:srgbClr val="C00000"/>
                </a:solidFill>
                <a:latin typeface="DSN Single"/>
                <a:cs typeface="TH SarabunIT๙" pitchFamily="34" charset="-34"/>
              </a:rPr>
              <a:t>ณ ห้องโสตทัศนูปกรณ์ </a:t>
            </a:r>
          </a:p>
          <a:p>
            <a:pPr algn="ctr"/>
            <a:r>
              <a:rPr lang="th-TH" sz="3600" b="1" dirty="0" smtClean="0">
                <a:solidFill>
                  <a:srgbClr val="C00000"/>
                </a:solidFill>
                <a:latin typeface="DSN Single"/>
                <a:cs typeface="TH SarabunIT๙" pitchFamily="34" charset="-34"/>
              </a:rPr>
              <a:t>สถาบันพัฒนาฝีมือแรงงาน </a:t>
            </a:r>
            <a:r>
              <a:rPr lang="th-TH" sz="3600" b="1" dirty="0" smtClean="0">
                <a:solidFill>
                  <a:srgbClr val="C00000"/>
                </a:solidFill>
                <a:latin typeface="DSN Single"/>
                <a:cs typeface="TH SarabunIT๙" pitchFamily="34" charset="-34"/>
              </a:rPr>
              <a:t>๗ </a:t>
            </a:r>
            <a:r>
              <a:rPr lang="th-TH" sz="3600" b="1" dirty="0" smtClean="0">
                <a:solidFill>
                  <a:srgbClr val="C00000"/>
                </a:solidFill>
                <a:latin typeface="DSN Single"/>
                <a:cs typeface="TH SarabunIT๙" pitchFamily="34" charset="-34"/>
              </a:rPr>
              <a:t>อุบลราชธานี</a:t>
            </a:r>
            <a:endParaRPr lang="en-US" sz="3600" dirty="0">
              <a:solidFill>
                <a:srgbClr val="C00000"/>
              </a:solidFill>
              <a:latin typeface="DSN Single"/>
              <a:cs typeface="TH SarabunIT๙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BBFFDF-C400-4996-BC6F-10A9126318EB}" type="slidenum">
              <a:rPr lang="en-US" smtClean="0"/>
              <a:pPr>
                <a:defRPr/>
              </a:pPr>
              <a:t>5</a:t>
            </a:fld>
            <a:endParaRPr lang="th-TH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8184" y="381001"/>
            <a:ext cx="1351347" cy="13695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มุมมน 8"/>
          <p:cNvSpPr/>
          <p:nvPr/>
        </p:nvSpPr>
        <p:spPr>
          <a:xfrm>
            <a:off x="285720" y="214290"/>
            <a:ext cx="8572560" cy="100013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BBFFDF-C400-4996-BC6F-10A9126318EB}" type="slidenum">
              <a:rPr lang="en-US" smtClean="0"/>
              <a:pPr>
                <a:defRPr/>
              </a:pPr>
              <a:t>6</a:t>
            </a:fld>
            <a:endParaRPr lang="th-TH" dirty="0"/>
          </a:p>
        </p:txBody>
      </p:sp>
      <p:sp>
        <p:nvSpPr>
          <p:cNvPr id="5" name="สี่เหลี่ยมผืนผ้า 4"/>
          <p:cNvSpPr>
            <a:spLocks noChangeArrowheads="1"/>
          </p:cNvSpPr>
          <p:nvPr/>
        </p:nvSpPr>
        <p:spPr bwMode="auto">
          <a:xfrm>
            <a:off x="357158" y="1285860"/>
            <a:ext cx="835821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th-TH" sz="4800" b="1" u="sng" dirty="0">
                <a:solidFill>
                  <a:srgbClr val="C0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ระเบียบวาระที่ ๑  </a:t>
            </a:r>
            <a:endParaRPr lang="th-TH" sz="4800" b="1" u="sng" dirty="0" smtClean="0">
              <a:solidFill>
                <a:srgbClr val="C00000"/>
              </a:solidFill>
              <a:latin typeface="TH SarabunPSK" pitchFamily="34" charset="-34"/>
              <a:ea typeface="Arial Unicode MS" pitchFamily="34" charset="-128"/>
              <a:cs typeface="TH SarabunPSK" pitchFamily="34" charset="-34"/>
            </a:endParaRPr>
          </a:p>
          <a:p>
            <a:pPr eaLnBrk="1" hangingPunct="1"/>
            <a:r>
              <a:rPr lang="th-TH" sz="4800" b="1" dirty="0" smtClean="0">
                <a:solidFill>
                  <a:srgbClr val="C0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    เรื่อง</a:t>
            </a:r>
            <a:r>
              <a:rPr lang="th-TH" sz="4800" b="1" dirty="0">
                <a:solidFill>
                  <a:srgbClr val="C0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ประธาน</a:t>
            </a:r>
            <a:r>
              <a:rPr lang="th-TH" sz="4800" b="1" dirty="0" smtClean="0">
                <a:solidFill>
                  <a:srgbClr val="C0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แจ้งให้ที่</a:t>
            </a:r>
            <a:r>
              <a:rPr lang="th-TH" sz="4800" b="1" dirty="0">
                <a:solidFill>
                  <a:srgbClr val="C0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ประชุม</a:t>
            </a:r>
            <a:r>
              <a:rPr lang="th-TH" sz="4800" b="1" dirty="0" smtClean="0">
                <a:solidFill>
                  <a:srgbClr val="C0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ทราบ</a:t>
            </a:r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357291" y="357166"/>
            <a:ext cx="6929486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สถาบันพัฒนาฝีมือแรงงาน 7 อุบลราชธานี</a:t>
            </a:r>
          </a:p>
          <a:p>
            <a:pPr lvl="0">
              <a:spcBef>
                <a:spcPct val="0"/>
              </a:spcBef>
            </a:pPr>
            <a:endParaRPr lang="th-TH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8" name="Picture 5" descr="C:\Users\admin\Desktop\โลโก้กรมพัฒนา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1000132" cy="10001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285720" y="214290"/>
            <a:ext cx="8572560" cy="100013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BBFFDF-C400-4996-BC6F-10A9126318EB}" type="slidenum">
              <a:rPr lang="en-US" smtClean="0"/>
              <a:pPr>
                <a:defRPr/>
              </a:pPr>
              <a:t>7</a:t>
            </a:fld>
            <a:endParaRPr lang="th-TH" dirty="0"/>
          </a:p>
        </p:txBody>
      </p:sp>
      <p:sp>
        <p:nvSpPr>
          <p:cNvPr id="5" name="สี่เหลี่ยมผืนผ้า 4"/>
          <p:cNvSpPr>
            <a:spLocks noChangeArrowheads="1"/>
          </p:cNvSpPr>
          <p:nvPr/>
        </p:nvSpPr>
        <p:spPr bwMode="auto">
          <a:xfrm>
            <a:off x="0" y="1571612"/>
            <a:ext cx="8929718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b="1" u="sng" dirty="0">
                <a:solidFill>
                  <a:srgbClr val="C00000"/>
                </a:solidFill>
                <a:latin typeface="TH SarabunIT๙" pitchFamily="34" charset="-34"/>
                <a:ea typeface="Arial Unicode MS" pitchFamily="34" charset="-128"/>
                <a:cs typeface="TH SarabunIT๙" pitchFamily="34" charset="-34"/>
              </a:rPr>
              <a:t>ระเบียบวาระที่ </a:t>
            </a:r>
            <a:r>
              <a:rPr lang="th-TH" b="1" u="sng" dirty="0" smtClean="0">
                <a:solidFill>
                  <a:srgbClr val="C00000"/>
                </a:solidFill>
                <a:latin typeface="TH SarabunIT๙" pitchFamily="34" charset="-34"/>
                <a:ea typeface="Arial Unicode MS" pitchFamily="34" charset="-128"/>
                <a:cs typeface="TH SarabunIT๙" pitchFamily="34" charset="-34"/>
              </a:rPr>
              <a:t>๒</a:t>
            </a:r>
            <a:r>
              <a:rPr lang="th-TH" dirty="0" smtClean="0">
                <a:solidFill>
                  <a:srgbClr val="C00000"/>
                </a:solidFill>
                <a:latin typeface="TH SarabunIT๙" pitchFamily="34" charset="-34"/>
                <a:ea typeface="Arial Unicode MS" pitchFamily="34" charset="-128"/>
                <a:cs typeface="TH SarabunIT๙" pitchFamily="34" charset="-34"/>
              </a:rPr>
              <a:t>  </a:t>
            </a:r>
            <a:r>
              <a:rPr lang="th-TH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เรื่องเพื่อ</a:t>
            </a:r>
            <a:r>
              <a:rPr lang="th-TH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ทราบ</a:t>
            </a:r>
          </a:p>
          <a:p>
            <a:endParaRPr lang="en-US" b="1" dirty="0" smtClean="0">
              <a:solidFill>
                <a:srgbClr val="C00000"/>
              </a:solidFill>
              <a:latin typeface="TH SarabunIT๙" pitchFamily="34" charset="-34"/>
              <a:cs typeface="TH SarabunIT๙" pitchFamily="34" charset="-34"/>
            </a:endParaRPr>
          </a:p>
          <a:p>
            <a:r>
              <a:rPr lang="th-TH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๒.๑ </a:t>
            </a:r>
            <a:r>
              <a:rPr lang="th-TH" sz="2400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สรุปผลการพัฒนาฝีมือแรงงาน </a:t>
            </a:r>
            <a:r>
              <a:rPr lang="th-TH" sz="2400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/>
            </a:r>
            <a:br>
              <a:rPr lang="th-TH" sz="2400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</a:br>
            <a:r>
              <a:rPr lang="th-TH" sz="2400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                 ประจำปี งบประมาณ </a:t>
            </a:r>
            <a:r>
              <a:rPr lang="th-TH" sz="2400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พ.ศ. </a:t>
            </a:r>
            <a:r>
              <a:rPr lang="th-TH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๒๕๕๙</a:t>
            </a:r>
            <a:endParaRPr lang="en-US" dirty="0" smtClean="0">
              <a:solidFill>
                <a:srgbClr val="C00000"/>
              </a:solidFill>
              <a:latin typeface="TH SarabunIT๙" pitchFamily="34" charset="-34"/>
              <a:cs typeface="TH SarabunIT๙" pitchFamily="34" charset="-34"/>
            </a:endParaRPr>
          </a:p>
          <a:p>
            <a:r>
              <a:rPr lang="th-TH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	</a:t>
            </a:r>
          </a:p>
        </p:txBody>
      </p:sp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1357291" y="357166"/>
            <a:ext cx="6929486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สถาบันพัฒนาฝีมือแรงงาน 7 อุบลราชธานี</a:t>
            </a:r>
          </a:p>
          <a:p>
            <a:pPr lvl="0">
              <a:spcBef>
                <a:spcPct val="0"/>
              </a:spcBef>
            </a:pPr>
            <a:endParaRPr lang="th-TH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6" name="Picture 5" descr="C:\Users\admin\Desktop\โลโก้กรมพัฒนา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1000132" cy="10001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th-TH" sz="6000" b="1" dirty="0" smtClean="0">
                <a:latin typeface="DilleniaUPC" pitchFamily="18" charset="-34"/>
                <a:cs typeface="DilleniaUPC" pitchFamily="18" charset="-34"/>
              </a:rPr>
              <a:t>สรุปผลการดำเนินงาน</a:t>
            </a:r>
            <a:br>
              <a:rPr lang="th-TH" sz="6000" b="1" dirty="0" smtClean="0">
                <a:latin typeface="DilleniaUPC" pitchFamily="18" charset="-34"/>
                <a:cs typeface="DilleniaUPC" pitchFamily="18" charset="-34"/>
              </a:rPr>
            </a:br>
            <a:r>
              <a:rPr lang="th-TH" sz="6000" b="1" dirty="0" smtClean="0">
                <a:latin typeface="DilleniaUPC" pitchFamily="18" charset="-34"/>
                <a:cs typeface="DilleniaUPC" pitchFamily="18" charset="-34"/>
              </a:rPr>
              <a:t>ประจำปีงบประมาณ  2559</a:t>
            </a:r>
            <a:endParaRPr lang="th-TH" sz="6000" b="1" dirty="0">
              <a:latin typeface="DilleniaUPC" pitchFamily="18" charset="-34"/>
              <a:cs typeface="Dilleni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86785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DilleniaUPC" pitchFamily="18" charset="-34"/>
                <a:cs typeface="DilleniaUPC" pitchFamily="18" charset="-34"/>
              </a:rPr>
              <a:t>เป้าหมาย/ผลงาน ปีงบประมาณ 2559</a:t>
            </a:r>
            <a:endParaRPr lang="th-TH" b="1" dirty="0">
              <a:latin typeface="DilleniaUPC" pitchFamily="18" charset="-34"/>
              <a:cs typeface="DilleniaUPC" pitchFamily="18" charset="-34"/>
            </a:endParaRPr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0"/>
          <a:ext cx="8229600" cy="241518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690864"/>
                <a:gridCol w="1656184"/>
                <a:gridCol w="936104"/>
                <a:gridCol w="946448"/>
              </a:tblGrid>
              <a:tr h="604664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ผลผลิต/โครงการ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เป้าหมายทั้งปี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ผลงาน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ร้อยละ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560192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กรมดำเนินการเอง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4,920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5,287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107.46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560192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ส่งเสริมเอกชนดำเนินการ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6,000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11,219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186.98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652280"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latin typeface="DilleniaUPC" pitchFamily="18" charset="-34"/>
                          <a:cs typeface="DilleniaUPC" pitchFamily="18" charset="-34"/>
                        </a:rPr>
                        <a:t>รวมทั้งสิ้น</a:t>
                      </a:r>
                      <a:endParaRPr lang="th-TH" sz="32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latin typeface="DilleniaUPC" pitchFamily="18" charset="-34"/>
                          <a:cs typeface="DilleniaUPC" pitchFamily="18" charset="-34"/>
                        </a:rPr>
                        <a:t>10,920</a:t>
                      </a:r>
                      <a:endParaRPr lang="th-TH" sz="32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latin typeface="DilleniaUPC" pitchFamily="18" charset="-34"/>
                          <a:cs typeface="DilleniaUPC" pitchFamily="18" charset="-34"/>
                        </a:rPr>
                        <a:t>16,506</a:t>
                      </a:r>
                      <a:endParaRPr lang="th-TH" sz="32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latin typeface="DilleniaUPC" pitchFamily="18" charset="-34"/>
                          <a:cs typeface="DilleniaUPC" pitchFamily="18" charset="-34"/>
                        </a:rPr>
                        <a:t>151.15</a:t>
                      </a:r>
                      <a:endParaRPr lang="th-TH" sz="32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2297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DilleniaUPC" pitchFamily="18" charset="-34"/>
                <a:cs typeface="DilleniaUPC" pitchFamily="18" charset="-34"/>
              </a:rPr>
              <a:t>เป้าหมาย/ผลงาน ปีงบประมาณ 2559</a:t>
            </a:r>
            <a:endParaRPr lang="th-TH" b="1" dirty="0">
              <a:latin typeface="DilleniaUPC" pitchFamily="18" charset="-34"/>
              <a:cs typeface="DilleniaUPC" pitchFamily="18" charset="-34"/>
            </a:endParaRPr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0"/>
          <a:ext cx="8229600" cy="469331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690864"/>
                <a:gridCol w="1656184"/>
                <a:gridCol w="936104"/>
                <a:gridCol w="946448"/>
              </a:tblGrid>
              <a:tr h="560192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ผลผลิต/โครงการ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เป้าหมายทั้งปี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ผลงาน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ร้อยละ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560192">
                <a:tc>
                  <a:txBody>
                    <a:bodyPr/>
                    <a:lstStyle/>
                    <a:p>
                      <a:pPr algn="l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1.โครงการ</a:t>
                      </a:r>
                      <a:r>
                        <a:rPr lang="th-TH" sz="2800" b="1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ฝึกอบรมฝีมือแรงงานรองรับระบบขนส่ง</a:t>
                      </a:r>
                      <a:r>
                        <a:rPr lang="th-TH" sz="2800" b="1" baseline="0" dirty="0" err="1" smtClean="0">
                          <a:latin typeface="DilleniaUPC" pitchFamily="18" charset="-34"/>
                          <a:cs typeface="DilleniaUPC" pitchFamily="18" charset="-34"/>
                        </a:rPr>
                        <a:t>ด้านโล</a:t>
                      </a:r>
                      <a:r>
                        <a:rPr lang="th-TH" sz="2800" b="1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จิ</a:t>
                      </a:r>
                      <a:r>
                        <a:rPr lang="th-TH" sz="2800" b="1" baseline="0" dirty="0" err="1" smtClean="0">
                          <a:latin typeface="DilleniaUPC" pitchFamily="18" charset="-34"/>
                          <a:cs typeface="DilleniaUPC" pitchFamily="18" charset="-34"/>
                        </a:rPr>
                        <a:t>สติกส์</a:t>
                      </a:r>
                      <a:r>
                        <a:rPr lang="th-TH" sz="2800" b="1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และก่อสร้าง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820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860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104.88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560192">
                <a:tc>
                  <a:txBody>
                    <a:bodyPr/>
                    <a:lstStyle/>
                    <a:p>
                      <a:pPr algn="l"/>
                      <a:r>
                        <a:rPr lang="th-TH" sz="2800" dirty="0" smtClean="0">
                          <a:latin typeface="DilleniaUPC" pitchFamily="18" charset="-34"/>
                          <a:cs typeface="DilleniaUPC" pitchFamily="18" charset="-34"/>
                        </a:rPr>
                        <a:t>1.1</a:t>
                      </a:r>
                      <a:r>
                        <a:rPr lang="th-TH" sz="2800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</a:t>
                      </a:r>
                      <a:r>
                        <a:rPr lang="th-TH" sz="2800" dirty="0" smtClean="0">
                          <a:latin typeface="DilleniaUPC" pitchFamily="18" charset="-34"/>
                          <a:cs typeface="DilleniaUPC" pitchFamily="18" charset="-34"/>
                        </a:rPr>
                        <a:t>เตรียมเข้าทำงาน</a:t>
                      </a:r>
                      <a:endParaRPr lang="th-TH" sz="28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DilleniaUPC" pitchFamily="18" charset="-34"/>
                          <a:cs typeface="DilleniaUPC" pitchFamily="18" charset="-34"/>
                        </a:rPr>
                        <a:t>80</a:t>
                      </a:r>
                      <a:endParaRPr lang="th-TH" sz="28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DilleniaUPC" pitchFamily="18" charset="-34"/>
                          <a:cs typeface="DilleniaUPC" pitchFamily="18" charset="-34"/>
                        </a:rPr>
                        <a:t>81</a:t>
                      </a:r>
                      <a:endParaRPr lang="th-TH" sz="28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DilleniaUPC" pitchFamily="18" charset="-34"/>
                          <a:cs typeface="DilleniaUPC" pitchFamily="18" charset="-34"/>
                        </a:rPr>
                        <a:t>101.26</a:t>
                      </a:r>
                      <a:endParaRPr lang="th-TH" sz="28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652280">
                <a:tc>
                  <a:txBody>
                    <a:bodyPr/>
                    <a:lstStyle/>
                    <a:p>
                      <a:pPr algn="l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1.2 ยกระดับฝีมือแรงงาน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360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399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110.83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652280">
                <a:tc>
                  <a:txBody>
                    <a:bodyPr/>
                    <a:lstStyle/>
                    <a:p>
                      <a:pPr algn="l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     1) หลักสูตรเทคโนโลยีชั้นสูง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100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115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115.00</a:t>
                      </a:r>
                    </a:p>
                  </a:txBody>
                  <a:tcPr/>
                </a:tc>
              </a:tr>
              <a:tr h="652280">
                <a:tc>
                  <a:txBody>
                    <a:bodyPr/>
                    <a:lstStyle/>
                    <a:p>
                      <a:pPr algn="l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     2)</a:t>
                      </a:r>
                      <a:r>
                        <a:rPr lang="th-TH" sz="2800" b="0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หลักสูตรยกระดับทั่วไป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260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284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109.23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652280">
                <a:tc>
                  <a:txBody>
                    <a:bodyPr/>
                    <a:lstStyle/>
                    <a:p>
                      <a:pPr algn="l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1.3 ฝึกอาชีพเสริม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380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380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100.00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6439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DilleniaUPC" pitchFamily="18" charset="-34"/>
                <a:cs typeface="DilleniaUPC" pitchFamily="18" charset="-34"/>
              </a:rPr>
              <a:t>เป้าหมาย/ผลงาน ปีงบประมาณ 2559</a:t>
            </a:r>
            <a:endParaRPr lang="th-TH" b="1" dirty="0">
              <a:latin typeface="DilleniaUPC" pitchFamily="18" charset="-34"/>
              <a:cs typeface="DilleniaUPC" pitchFamily="18" charset="-34"/>
            </a:endParaRPr>
          </a:p>
        </p:txBody>
      </p:sp>
      <p:graphicFrame>
        <p:nvGraphicFramePr>
          <p:cNvPr id="3" name="แผนภูมิ 2"/>
          <p:cNvGraphicFramePr/>
          <p:nvPr>
            <p:extLst/>
          </p:nvPr>
        </p:nvGraphicFramePr>
        <p:xfrm>
          <a:off x="1524000" y="1397000"/>
          <a:ext cx="6504384" cy="4480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11759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DilleniaUPC" pitchFamily="18" charset="-34"/>
                <a:cs typeface="DilleniaUPC" pitchFamily="18" charset="-34"/>
              </a:rPr>
              <a:t>เป้าหมาย/ผลงาน ปีงบประมาณ 2559</a:t>
            </a:r>
            <a:endParaRPr lang="th-TH" b="1" dirty="0">
              <a:latin typeface="DilleniaUPC" pitchFamily="18" charset="-34"/>
              <a:cs typeface="DilleniaUPC" pitchFamily="18" charset="-34"/>
            </a:endParaRPr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0"/>
          <a:ext cx="8229600" cy="31211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690864"/>
                <a:gridCol w="1656184"/>
                <a:gridCol w="936104"/>
                <a:gridCol w="946448"/>
              </a:tblGrid>
              <a:tr h="560192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ผลผลิต/โครงการ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เป้าหมายทั้งปี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ผลงาน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ร้อยละ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560192">
                <a:tc>
                  <a:txBody>
                    <a:bodyPr/>
                    <a:lstStyle/>
                    <a:p>
                      <a:pPr algn="l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2.</a:t>
                      </a:r>
                      <a:r>
                        <a:rPr lang="th-TH" sz="2800" b="1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ผลผลิต การพัฒนาฝีมือแรงงานรองรับประชาคมอาเซียน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2,240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2,346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104.73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560192">
                <a:tc>
                  <a:txBody>
                    <a:bodyPr/>
                    <a:lstStyle/>
                    <a:p>
                      <a:pPr algn="l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1.</a:t>
                      </a:r>
                      <a:r>
                        <a:rPr lang="th-TH" sz="2800" b="1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</a:t>
                      </a:r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รายการ อบรมความสามารถด้านภาษาให้แก่แรงงานไทยเพื่อรองรับประชาคมอาเซียน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280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286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102.14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652280">
                <a:tc>
                  <a:txBody>
                    <a:bodyPr/>
                    <a:lstStyle/>
                    <a:p>
                      <a:pPr algn="l"/>
                      <a:r>
                        <a:rPr lang="th-TH" sz="2800" b="0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  - </a:t>
                      </a:r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ยกระดับฝีมือ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280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286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102.14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307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DilleniaUPC" pitchFamily="18" charset="-34"/>
                <a:cs typeface="DilleniaUPC" pitchFamily="18" charset="-34"/>
              </a:rPr>
              <a:t>เป้าหมาย/ผลงาน ปีงบประมาณ 2559</a:t>
            </a:r>
            <a:endParaRPr lang="th-TH" b="1" dirty="0">
              <a:latin typeface="DilleniaUPC" pitchFamily="18" charset="-34"/>
              <a:cs typeface="DilleniaUPC" pitchFamily="18" charset="-34"/>
            </a:endParaRPr>
          </a:p>
        </p:txBody>
      </p:sp>
      <p:graphicFrame>
        <p:nvGraphicFramePr>
          <p:cNvPr id="3" name="แผนภูมิ 2"/>
          <p:cNvGraphicFramePr/>
          <p:nvPr>
            <p:extLst/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52708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DilleniaUPC" pitchFamily="18" charset="-34"/>
                <a:cs typeface="DilleniaUPC" pitchFamily="18" charset="-34"/>
              </a:rPr>
              <a:t>เป้าหมาย/ผลงาน ปีงบประมาณ 2559</a:t>
            </a:r>
            <a:endParaRPr lang="th-TH" b="1" dirty="0">
              <a:latin typeface="DilleniaUPC" pitchFamily="18" charset="-34"/>
              <a:cs typeface="DilleniaUPC" pitchFamily="18" charset="-34"/>
            </a:endParaRPr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0"/>
          <a:ext cx="8229600" cy="28285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690864"/>
                <a:gridCol w="1656184"/>
                <a:gridCol w="936104"/>
                <a:gridCol w="946448"/>
              </a:tblGrid>
              <a:tr h="560192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ผลผลิต/โครงการ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เป้าหมายทั้งปี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ผลงาน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ร้อยละ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560192">
                <a:tc>
                  <a:txBody>
                    <a:bodyPr/>
                    <a:lstStyle/>
                    <a:p>
                      <a:pPr algn="l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2.</a:t>
                      </a:r>
                      <a:r>
                        <a:rPr lang="th-TH" sz="2800" b="1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</a:t>
                      </a:r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รายการ ฝึกอบรมผู้ประกอบอาหารรองรับครัวไทยสู่ครัวโลก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420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448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106.67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652280">
                <a:tc>
                  <a:txBody>
                    <a:bodyPr/>
                    <a:lstStyle/>
                    <a:p>
                      <a:pPr algn="l"/>
                      <a:r>
                        <a:rPr lang="th-TH" sz="2800" b="0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  - </a:t>
                      </a:r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เตรียมเข้าทำงาน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20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24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120.00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652280">
                <a:tc>
                  <a:txBody>
                    <a:bodyPr/>
                    <a:lstStyle/>
                    <a:p>
                      <a:pPr algn="l"/>
                      <a:r>
                        <a:rPr lang="th-TH" sz="2800" b="0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  - ยกระดับฝีมือแรงงาน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400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424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106.00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8322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DilleniaUPC" pitchFamily="18" charset="-34"/>
                <a:cs typeface="DilleniaUPC" pitchFamily="18" charset="-34"/>
              </a:rPr>
              <a:t>เป้าหมาย/ผลงาน ปีงบประมาณ 2559</a:t>
            </a:r>
            <a:endParaRPr lang="th-TH" b="1" dirty="0">
              <a:latin typeface="DilleniaUPC" pitchFamily="18" charset="-34"/>
              <a:cs typeface="DilleniaUPC" pitchFamily="18" charset="-34"/>
            </a:endParaRPr>
          </a:p>
        </p:txBody>
      </p:sp>
      <p:graphicFrame>
        <p:nvGraphicFramePr>
          <p:cNvPr id="3" name="แผนภูมิ 2"/>
          <p:cNvGraphicFramePr/>
          <p:nvPr>
            <p:extLst/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3264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DilleniaUPC" pitchFamily="18" charset="-34"/>
                <a:cs typeface="DilleniaUPC" pitchFamily="18" charset="-34"/>
              </a:rPr>
              <a:t>เป้าหมาย/ผลงาน ปีงบประมาณ 2559</a:t>
            </a:r>
            <a:endParaRPr lang="th-TH" b="1" dirty="0">
              <a:latin typeface="DilleniaUPC" pitchFamily="18" charset="-34"/>
              <a:cs typeface="DilleniaUPC" pitchFamily="18" charset="-34"/>
            </a:endParaRPr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0"/>
          <a:ext cx="8229600" cy="34808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690864"/>
                <a:gridCol w="1656184"/>
                <a:gridCol w="936104"/>
                <a:gridCol w="946448"/>
              </a:tblGrid>
              <a:tr h="560192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ผลผลิต/โครงการ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เป้าหมายทั้งปี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ผลงาน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ร้อยละ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560192">
                <a:tc>
                  <a:txBody>
                    <a:bodyPr/>
                    <a:lstStyle/>
                    <a:p>
                      <a:pPr algn="l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3.</a:t>
                      </a:r>
                      <a:r>
                        <a:rPr lang="th-TH" sz="2800" b="1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</a:t>
                      </a:r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รายการ ฝึกอบรมฝีมือแรงงานส่งเสริมศักยภาพอุตสาหกรรม</a:t>
                      </a:r>
                      <a:r>
                        <a:rPr lang="th-TH" sz="2800" b="1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ยานยนต์และชิ้นส่วน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360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367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101.94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652280">
                <a:tc>
                  <a:txBody>
                    <a:bodyPr/>
                    <a:lstStyle/>
                    <a:p>
                      <a:pPr algn="l"/>
                      <a:r>
                        <a:rPr lang="th-TH" sz="2800" b="0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  - </a:t>
                      </a:r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เตรียมเข้าทำงาน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100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101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101.00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652280">
                <a:tc>
                  <a:txBody>
                    <a:bodyPr/>
                    <a:lstStyle/>
                    <a:p>
                      <a:pPr algn="l"/>
                      <a:r>
                        <a:rPr lang="th-TH" sz="2800" b="0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  - ยกระดับฝีมือแรงงาน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180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182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101.11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652280">
                <a:tc>
                  <a:txBody>
                    <a:bodyPr/>
                    <a:lstStyle/>
                    <a:p>
                      <a:pPr algn="l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   -</a:t>
                      </a:r>
                      <a:r>
                        <a:rPr lang="th-TH" sz="2800" b="0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ฝึกอาชีพเสริม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80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84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105.00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4391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DilleniaUPC" pitchFamily="18" charset="-34"/>
                <a:cs typeface="DilleniaUPC" pitchFamily="18" charset="-34"/>
              </a:rPr>
              <a:t>เป้าหมาย/ผลงาน ปีงบประมาณ 2559</a:t>
            </a:r>
            <a:endParaRPr lang="th-TH" b="1" dirty="0">
              <a:latin typeface="DilleniaUPC" pitchFamily="18" charset="-34"/>
              <a:cs typeface="DilleniaUPC" pitchFamily="18" charset="-34"/>
            </a:endParaRPr>
          </a:p>
        </p:txBody>
      </p:sp>
      <p:graphicFrame>
        <p:nvGraphicFramePr>
          <p:cNvPr id="3" name="แผนภูมิ 2"/>
          <p:cNvGraphicFramePr/>
          <p:nvPr>
            <p:extLst/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1149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DilleniaUPC" pitchFamily="18" charset="-34"/>
                <a:cs typeface="DilleniaUPC" pitchFamily="18" charset="-34"/>
              </a:rPr>
              <a:t>เป้าหมาย/ผลงาน ปีงบประมาณ 2559</a:t>
            </a:r>
            <a:endParaRPr lang="th-TH" b="1" dirty="0">
              <a:latin typeface="DilleniaUPC" pitchFamily="18" charset="-34"/>
              <a:cs typeface="DilleniaUPC" pitchFamily="18" charset="-34"/>
            </a:endParaRPr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0"/>
          <a:ext cx="8229600" cy="34808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690864"/>
                <a:gridCol w="1656184"/>
                <a:gridCol w="936104"/>
                <a:gridCol w="946448"/>
              </a:tblGrid>
              <a:tr h="560192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ผลผลิต/โครงการ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เป้าหมายทั้งปี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ผลงาน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ร้อยละ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560192">
                <a:tc>
                  <a:txBody>
                    <a:bodyPr/>
                    <a:lstStyle/>
                    <a:p>
                      <a:pPr algn="l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4.</a:t>
                      </a:r>
                      <a:r>
                        <a:rPr lang="th-TH" sz="2800" b="1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</a:t>
                      </a:r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รายการ ฝึกอบรมฝีมือแรงงานไทยเพื่อส่งเสริมความสามารถของภาคบริการและการท่องเที่ยว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580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623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107.41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652280">
                <a:tc>
                  <a:txBody>
                    <a:bodyPr/>
                    <a:lstStyle/>
                    <a:p>
                      <a:pPr algn="l"/>
                      <a:r>
                        <a:rPr lang="th-TH" sz="2800" b="0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  - </a:t>
                      </a:r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เตรียมเข้าทำงาน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40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62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155.00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652280">
                <a:tc>
                  <a:txBody>
                    <a:bodyPr/>
                    <a:lstStyle/>
                    <a:p>
                      <a:pPr algn="l"/>
                      <a:r>
                        <a:rPr lang="th-TH" sz="2800" b="0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  - ยกระดับฝีมือแรงงาน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500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521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104.20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652280">
                <a:tc>
                  <a:txBody>
                    <a:bodyPr/>
                    <a:lstStyle/>
                    <a:p>
                      <a:pPr algn="l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   -</a:t>
                      </a:r>
                      <a:r>
                        <a:rPr lang="th-TH" sz="2800" b="0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ฝึกอาชีพเสริม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40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40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100.00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4390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DilleniaUPC" pitchFamily="18" charset="-34"/>
                <a:cs typeface="DilleniaUPC" pitchFamily="18" charset="-34"/>
              </a:rPr>
              <a:t>เป้าหมาย/ผลงาน ปีงบประมาณ 2559</a:t>
            </a:r>
            <a:endParaRPr lang="th-TH" b="1" dirty="0">
              <a:latin typeface="DilleniaUPC" pitchFamily="18" charset="-34"/>
              <a:cs typeface="DilleniaUPC" pitchFamily="18" charset="-34"/>
            </a:endParaRPr>
          </a:p>
        </p:txBody>
      </p:sp>
      <p:graphicFrame>
        <p:nvGraphicFramePr>
          <p:cNvPr id="3" name="แผนภูมิ 2"/>
          <p:cNvGraphicFramePr/>
          <p:nvPr>
            <p:extLst/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32552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DilleniaUPC" pitchFamily="18" charset="-34"/>
                <a:cs typeface="DilleniaUPC" pitchFamily="18" charset="-34"/>
              </a:rPr>
              <a:t>เป้าหมาย/ผลงาน ปีงบประมาณ 2559</a:t>
            </a:r>
            <a:endParaRPr lang="th-TH" b="1" dirty="0">
              <a:latin typeface="DilleniaUPC" pitchFamily="18" charset="-34"/>
              <a:cs typeface="DilleniaUPC" pitchFamily="18" charset="-34"/>
            </a:endParaRPr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0"/>
          <a:ext cx="8229600" cy="15240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690864"/>
                <a:gridCol w="1656184"/>
                <a:gridCol w="936104"/>
                <a:gridCol w="946448"/>
              </a:tblGrid>
              <a:tr h="560192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ผลผลิต/โครงการ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เป้าหมายทั้งปี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ผลงาน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ร้อยละ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560192">
                <a:tc>
                  <a:txBody>
                    <a:bodyPr/>
                    <a:lstStyle/>
                    <a:p>
                      <a:pPr algn="l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5.</a:t>
                      </a:r>
                      <a:r>
                        <a:rPr lang="th-TH" sz="2800" b="1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</a:t>
                      </a:r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รายการ พัฒนาบุคลากรด้านการท่องเที่ยวให้ได้มาตรฐานสมรรถนะร่วมวิชาชีพการท่องเที่ยวอาเซียน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60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60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100.00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แผนภูมิ 2"/>
          <p:cNvGraphicFramePr/>
          <p:nvPr>
            <p:extLst/>
          </p:nvPr>
        </p:nvGraphicFramePr>
        <p:xfrm>
          <a:off x="2411760" y="3501008"/>
          <a:ext cx="4392488" cy="2664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79885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DilleniaUPC" pitchFamily="18" charset="-34"/>
                <a:cs typeface="DilleniaUPC" pitchFamily="18" charset="-34"/>
              </a:rPr>
              <a:t>เป้าหมาย/ผลงาน ปีงบประมาณ 2559</a:t>
            </a:r>
            <a:endParaRPr lang="th-TH" b="1" dirty="0">
              <a:latin typeface="DilleniaUPC" pitchFamily="18" charset="-34"/>
              <a:cs typeface="DilleniaUPC" pitchFamily="18" charset="-34"/>
            </a:endParaRPr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0"/>
          <a:ext cx="8229600" cy="41331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690864"/>
                <a:gridCol w="1656184"/>
                <a:gridCol w="936104"/>
                <a:gridCol w="946448"/>
              </a:tblGrid>
              <a:tr h="560192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ผลผลิต/โครงการ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เป้าหมายทั้งปี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ผลงาน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ร้อยละ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560192">
                <a:tc>
                  <a:txBody>
                    <a:bodyPr/>
                    <a:lstStyle/>
                    <a:p>
                      <a:pPr algn="l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6.</a:t>
                      </a:r>
                      <a:r>
                        <a:rPr lang="th-TH" sz="2800" b="1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</a:t>
                      </a:r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รายการ ฝึกอบรมฝีมือแรงงานไทยขับเคลื่อน</a:t>
                      </a:r>
                    </a:p>
                    <a:p>
                      <a:pPr algn="l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การแข่งขันของภาคอุตสาหกรรม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540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562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104.07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652280">
                <a:tc>
                  <a:txBody>
                    <a:bodyPr/>
                    <a:lstStyle/>
                    <a:p>
                      <a:pPr algn="l"/>
                      <a:r>
                        <a:rPr lang="th-TH" sz="2800" b="0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  - </a:t>
                      </a:r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เตรียมเข้าทำงาน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260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261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100.38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652280">
                <a:tc>
                  <a:txBody>
                    <a:bodyPr/>
                    <a:lstStyle/>
                    <a:p>
                      <a:pPr algn="l"/>
                      <a:r>
                        <a:rPr lang="th-TH" sz="2800" b="1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  - ยกระดับฝีมือแรงงาน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280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301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107.50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652280">
                <a:tc>
                  <a:txBody>
                    <a:bodyPr/>
                    <a:lstStyle/>
                    <a:p>
                      <a:pPr algn="l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     1) </a:t>
                      </a:r>
                      <a:r>
                        <a:rPr lang="th-TH" sz="2800" b="0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หลักสูตรเทคโนโลยีชั้นสูง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120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126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105.00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652280">
                <a:tc>
                  <a:txBody>
                    <a:bodyPr/>
                    <a:lstStyle/>
                    <a:p>
                      <a:pPr algn="l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     2) หลักสูตรยกระดับทั่วไป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160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175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109.38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4324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DilleniaUPC" pitchFamily="18" charset="-34"/>
                <a:cs typeface="DilleniaUPC" pitchFamily="18" charset="-34"/>
              </a:rPr>
              <a:t>เป้าหมาย/ผลงาน ปีงบประมาณ 2559</a:t>
            </a:r>
            <a:endParaRPr lang="th-TH" b="1" dirty="0">
              <a:latin typeface="DilleniaUPC" pitchFamily="18" charset="-34"/>
              <a:cs typeface="DilleniaUPC" pitchFamily="18" charset="-34"/>
            </a:endParaRPr>
          </a:p>
        </p:txBody>
      </p:sp>
      <p:graphicFrame>
        <p:nvGraphicFramePr>
          <p:cNvPr id="3" name="แผนภูมิ 2"/>
          <p:cNvGraphicFramePr/>
          <p:nvPr>
            <p:extLst/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9194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DilleniaUPC" pitchFamily="18" charset="-34"/>
                <a:cs typeface="DilleniaUPC" pitchFamily="18" charset="-34"/>
              </a:rPr>
              <a:t>เป้าหมาย/ผลงาน ปีงบประมาณ 2559</a:t>
            </a:r>
            <a:endParaRPr lang="th-TH" b="1" dirty="0">
              <a:latin typeface="DilleniaUPC" pitchFamily="18" charset="-34"/>
              <a:cs typeface="DilleniaUPC" pitchFamily="18" charset="-34"/>
            </a:endParaRPr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0"/>
          <a:ext cx="8229600" cy="31211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690864"/>
                <a:gridCol w="1656184"/>
                <a:gridCol w="936104"/>
                <a:gridCol w="946448"/>
              </a:tblGrid>
              <a:tr h="560192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ผลผลิต/โครงการ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เป้าหมายทั้งปี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ผลงาน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ร้อยละ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560192">
                <a:tc>
                  <a:txBody>
                    <a:bodyPr/>
                    <a:lstStyle/>
                    <a:p>
                      <a:pPr algn="l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7.</a:t>
                      </a:r>
                      <a:r>
                        <a:rPr lang="th-TH" sz="2800" b="1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</a:t>
                      </a:r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โครงการ พัฒนาฝีมือแรงงานร่วมเทิดทูนสถาบันพระมหากษัตริย์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180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208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115.56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652280">
                <a:tc>
                  <a:txBody>
                    <a:bodyPr/>
                    <a:lstStyle/>
                    <a:p>
                      <a:pPr algn="l"/>
                      <a:r>
                        <a:rPr lang="th-TH" sz="2800" b="0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  - </a:t>
                      </a:r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กิจกรรม ฝึกอบรมฝีมือแรงงานตามโครงการ</a:t>
                      </a:r>
                    </a:p>
                    <a:p>
                      <a:pPr algn="l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     อันเนื่องมาจากพระราชดำริ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80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80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100.00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652280">
                <a:tc>
                  <a:txBody>
                    <a:bodyPr/>
                    <a:lstStyle/>
                    <a:p>
                      <a:pPr algn="l"/>
                      <a:r>
                        <a:rPr lang="th-TH" sz="2800" b="0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  - กิจกรรม ฝึกอาชีพแรงงานกลุ่มเฉพาะ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100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128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128.00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2992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DilleniaUPC" pitchFamily="18" charset="-34"/>
                <a:cs typeface="DilleniaUPC" pitchFamily="18" charset="-34"/>
              </a:rPr>
              <a:t>เป้าหมาย/ผลงาน ปีงบประมาณ 2559</a:t>
            </a:r>
            <a:endParaRPr lang="th-TH" b="1" dirty="0">
              <a:latin typeface="DilleniaUPC" pitchFamily="18" charset="-34"/>
              <a:cs typeface="DilleniaUPC" pitchFamily="18" charset="-34"/>
            </a:endParaRPr>
          </a:p>
        </p:txBody>
      </p:sp>
      <p:graphicFrame>
        <p:nvGraphicFramePr>
          <p:cNvPr id="3" name="แผนภูมิ 2"/>
          <p:cNvGraphicFramePr/>
          <p:nvPr>
            <p:extLst/>
          </p:nvPr>
        </p:nvGraphicFramePr>
        <p:xfrm>
          <a:off x="1043608" y="1397000"/>
          <a:ext cx="684076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91333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DilleniaUPC" pitchFamily="18" charset="-34"/>
                <a:cs typeface="DilleniaUPC" pitchFamily="18" charset="-34"/>
              </a:rPr>
              <a:t>เป้าหมาย/ผลงาน ปีงบประมาณ 2559</a:t>
            </a:r>
            <a:endParaRPr lang="th-TH" b="1" dirty="0">
              <a:latin typeface="DilleniaUPC" pitchFamily="18" charset="-34"/>
              <a:cs typeface="DilleniaUPC" pitchFamily="18" charset="-34"/>
            </a:endParaRPr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0"/>
          <a:ext cx="8229600" cy="38404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690864"/>
                <a:gridCol w="1656184"/>
                <a:gridCol w="936104"/>
                <a:gridCol w="946448"/>
              </a:tblGrid>
              <a:tr h="560192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ผลผลิต/โครงการ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เป้าหมายทั้งปี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ผลงาน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ร้อยละ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560192">
                <a:tc>
                  <a:txBody>
                    <a:bodyPr/>
                    <a:lstStyle/>
                    <a:p>
                      <a:pPr algn="l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8.</a:t>
                      </a:r>
                      <a:r>
                        <a:rPr lang="th-TH" sz="2800" b="1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</a:t>
                      </a:r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ผลผลิต พัฒนาศักยภาพฝีมือแรงงานทั้งระบบ ให้สอดคล้องกับความต้องการของตลาดแรงงาน</a:t>
                      </a:r>
                      <a:r>
                        <a:rPr lang="th-TH" sz="2800" b="1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และการประกอบอาชีพ</a:t>
                      </a:r>
                      <a:endParaRPr lang="th-TH" sz="2800" b="1" dirty="0" smtClean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7,680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13,092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170.47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652280">
                <a:tc>
                  <a:txBody>
                    <a:bodyPr/>
                    <a:lstStyle/>
                    <a:p>
                      <a:pPr algn="l"/>
                      <a:r>
                        <a:rPr lang="th-TH" sz="2800" b="0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  - </a:t>
                      </a:r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กิจกรรม พัฒนาฝีมือเพื่อเพิ่มโอกาสในการประกอบอาชีพ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400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415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103.75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652280">
                <a:tc>
                  <a:txBody>
                    <a:bodyPr/>
                    <a:lstStyle/>
                    <a:p>
                      <a:pPr algn="l"/>
                      <a:r>
                        <a:rPr lang="th-TH" sz="2800" b="0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  - กิจกรรม พัฒนา/ส่งเสริมการประกอบอาชีพอิสระ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60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65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108.33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018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DilleniaUPC" pitchFamily="18" charset="-34"/>
                <a:cs typeface="DilleniaUPC" pitchFamily="18" charset="-34"/>
              </a:rPr>
              <a:t>เป้าหมาย/ผลงาน ปีงบประมาณ 2559</a:t>
            </a:r>
            <a:endParaRPr lang="th-TH" b="1" dirty="0">
              <a:latin typeface="DilleniaUPC" pitchFamily="18" charset="-34"/>
              <a:cs typeface="DilleniaUPC" pitchFamily="18" charset="-34"/>
            </a:endParaRPr>
          </a:p>
        </p:txBody>
      </p:sp>
      <p:graphicFrame>
        <p:nvGraphicFramePr>
          <p:cNvPr id="3" name="แผนภูมิ 2"/>
          <p:cNvGraphicFramePr/>
          <p:nvPr>
            <p:extLst/>
          </p:nvPr>
        </p:nvGraphicFramePr>
        <p:xfrm>
          <a:off x="971600" y="1397000"/>
          <a:ext cx="7416824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66443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DilleniaUPC" pitchFamily="18" charset="-34"/>
                <a:cs typeface="DilleniaUPC" pitchFamily="18" charset="-34"/>
              </a:rPr>
              <a:t>เป้าหมาย/ผลงาน ปีงบประมาณ 2559</a:t>
            </a:r>
            <a:endParaRPr lang="th-TH" b="1" dirty="0">
              <a:latin typeface="DilleniaUPC" pitchFamily="18" charset="-34"/>
              <a:cs typeface="DilleniaUPC" pitchFamily="18" charset="-34"/>
            </a:endParaRPr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0"/>
          <a:ext cx="8229600" cy="244387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690864"/>
                <a:gridCol w="1656184"/>
                <a:gridCol w="936104"/>
                <a:gridCol w="946448"/>
              </a:tblGrid>
              <a:tr h="560192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ผลผลิต/โครงการ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เป้าหมายทั้งปี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ผลงาน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ร้อยละ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560192">
                <a:tc>
                  <a:txBody>
                    <a:bodyPr/>
                    <a:lstStyle/>
                    <a:p>
                      <a:pPr algn="l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รายการ</a:t>
                      </a:r>
                      <a:r>
                        <a:rPr lang="th-TH" sz="2800" b="1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ทดสอบมาตรฐานฝีมือแรงงาน</a:t>
                      </a:r>
                      <a:endParaRPr lang="th-TH" sz="2800" b="1" dirty="0" smtClean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1,040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1,204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115.77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652280">
                <a:tc>
                  <a:txBody>
                    <a:bodyPr/>
                    <a:lstStyle/>
                    <a:p>
                      <a:pPr algn="l"/>
                      <a:r>
                        <a:rPr lang="th-TH" sz="2800" b="0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  - </a:t>
                      </a:r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แรงงานทั่วไป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460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754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163.91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652280">
                <a:tc>
                  <a:txBody>
                    <a:bodyPr/>
                    <a:lstStyle/>
                    <a:p>
                      <a:pPr algn="l"/>
                      <a:r>
                        <a:rPr lang="th-TH" sz="2800" b="0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  - กลุ่มนักศึกษาในสังกัดอาชีวศึกษา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580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450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77.59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9246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DilleniaUPC" pitchFamily="18" charset="-34"/>
                <a:cs typeface="DilleniaUPC" pitchFamily="18" charset="-34"/>
              </a:rPr>
              <a:t>เป้าหมาย/ผลงาน ปีงบประมาณ 2559</a:t>
            </a:r>
            <a:endParaRPr lang="th-TH" b="1" dirty="0">
              <a:latin typeface="DilleniaUPC" pitchFamily="18" charset="-34"/>
              <a:cs typeface="DilleniaUPC" pitchFamily="18" charset="-34"/>
            </a:endParaRPr>
          </a:p>
        </p:txBody>
      </p:sp>
      <p:graphicFrame>
        <p:nvGraphicFramePr>
          <p:cNvPr id="3" name="แผนภูมิ 2"/>
          <p:cNvGraphicFramePr/>
          <p:nvPr>
            <p:extLst/>
          </p:nvPr>
        </p:nvGraphicFramePr>
        <p:xfrm>
          <a:off x="971600" y="1397000"/>
          <a:ext cx="7416824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5677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DilleniaUPC" pitchFamily="18" charset="-34"/>
                <a:cs typeface="DilleniaUPC" pitchFamily="18" charset="-34"/>
              </a:rPr>
              <a:t>เป้าหมาย/ผลงาน ปีงบประมาณ 2559</a:t>
            </a:r>
            <a:endParaRPr lang="th-TH" b="1" dirty="0">
              <a:latin typeface="DilleniaUPC" pitchFamily="18" charset="-34"/>
              <a:cs typeface="DilleniaUPC" pitchFamily="18" charset="-34"/>
            </a:endParaRPr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0"/>
          <a:ext cx="8229600" cy="35478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690864"/>
                <a:gridCol w="1656184"/>
                <a:gridCol w="936104"/>
                <a:gridCol w="946448"/>
              </a:tblGrid>
              <a:tr h="560192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ผลผลิต/โครงการ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เป้าหมายทั้งปี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ผลงาน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ร้อยละ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560192">
                <a:tc>
                  <a:txBody>
                    <a:bodyPr/>
                    <a:lstStyle/>
                    <a:p>
                      <a:pPr algn="l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กิจกรรม ส่งเสริมและสนับสนุนให้สถานประกอบกิจการดำเนินการฝึกอบรมฝีมือแรงงานตาม</a:t>
                      </a:r>
                      <a:r>
                        <a:rPr lang="th-TH" sz="2800" b="1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</a:t>
                      </a:r>
                    </a:p>
                    <a:p>
                      <a:pPr algn="l"/>
                      <a:r>
                        <a:rPr lang="th-TH" sz="2800" b="1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พ.ร.บ.ส่งเสริมฯ พ.ศ.2545</a:t>
                      </a:r>
                      <a:endParaRPr lang="th-TH" sz="2800" b="1" dirty="0" smtClean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6,000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11,219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186.98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652280">
                <a:tc>
                  <a:txBody>
                    <a:bodyPr/>
                    <a:lstStyle/>
                    <a:p>
                      <a:pPr algn="l"/>
                      <a:r>
                        <a:rPr lang="th-TH" sz="2800" b="0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  - </a:t>
                      </a:r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รายการ รับรองหลักสูตร (คน)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6,000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11,219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186.98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652280">
                <a:tc>
                  <a:txBody>
                    <a:bodyPr/>
                    <a:lstStyle/>
                    <a:p>
                      <a:pPr algn="l"/>
                      <a:r>
                        <a:rPr lang="th-TH" sz="2800" b="0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  - รายการ ตรวจติดตามสถานประกอบกิจการ (แห่ง)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32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36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112.50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1753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DilleniaUPC" pitchFamily="18" charset="-34"/>
                <a:cs typeface="DilleniaUPC" pitchFamily="18" charset="-34"/>
              </a:rPr>
              <a:t>เป้าหมาย/ผลงาน ปีงบประมาณ 2559</a:t>
            </a:r>
            <a:endParaRPr lang="th-TH" b="1" dirty="0">
              <a:latin typeface="DilleniaUPC" pitchFamily="18" charset="-34"/>
              <a:cs typeface="DilleniaUPC" pitchFamily="18" charset="-34"/>
            </a:endParaRPr>
          </a:p>
        </p:txBody>
      </p:sp>
      <p:graphicFrame>
        <p:nvGraphicFramePr>
          <p:cNvPr id="3" name="แผนภูมิ 2"/>
          <p:cNvGraphicFramePr/>
          <p:nvPr>
            <p:extLst/>
          </p:nvPr>
        </p:nvGraphicFramePr>
        <p:xfrm>
          <a:off x="971600" y="1397000"/>
          <a:ext cx="7416824" cy="4552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3255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DilleniaUPC" pitchFamily="18" charset="-34"/>
                <a:cs typeface="DilleniaUPC" pitchFamily="18" charset="-34"/>
              </a:rPr>
              <a:t>เป้าหมาย/ผลงาน ปีงบประมาณ 2559</a:t>
            </a:r>
            <a:endParaRPr lang="th-TH" b="1" dirty="0">
              <a:latin typeface="DilleniaUPC" pitchFamily="18" charset="-34"/>
              <a:cs typeface="DilleniaUPC" pitchFamily="18" charset="-34"/>
            </a:endParaRPr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0"/>
          <a:ext cx="8229600" cy="24688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690864"/>
                <a:gridCol w="1656184"/>
                <a:gridCol w="936104"/>
                <a:gridCol w="946448"/>
              </a:tblGrid>
              <a:tr h="560192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ผลผลิต/โครงการ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เป้าหมายทั้งปี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ผลงาน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ร้อยละ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560192">
                <a:tc>
                  <a:txBody>
                    <a:bodyPr/>
                    <a:lstStyle/>
                    <a:p>
                      <a:pPr algn="l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กิจกรรม พัฒนาศักยภาพแรงงานเพื่อเตรียม</a:t>
                      </a:r>
                    </a:p>
                    <a:p>
                      <a:pPr algn="l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ความพร้อมในการเข้ารับการประเมินฯ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180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189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105.00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652280">
                <a:tc>
                  <a:txBody>
                    <a:bodyPr/>
                    <a:lstStyle/>
                    <a:p>
                      <a:pPr algn="l"/>
                      <a:r>
                        <a:rPr lang="th-TH" sz="2800" b="0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  - </a:t>
                      </a:r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รายการ พัฒนาศักยภาพแรงงานเพื่อรองรับ</a:t>
                      </a:r>
                    </a:p>
                    <a:p>
                      <a:pPr algn="l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การจ่ายค่าจ้างตามมาตรฐานฝีมือ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180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189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105.00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175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DilleniaUPC" pitchFamily="18" charset="-34"/>
                <a:cs typeface="DilleniaUPC" pitchFamily="18" charset="-34"/>
              </a:rPr>
              <a:t>เป้าหมาย/ผลงาน ปีงบประมาณ 2559</a:t>
            </a:r>
            <a:endParaRPr lang="th-TH" b="1" dirty="0">
              <a:latin typeface="DilleniaUPC" pitchFamily="18" charset="-34"/>
              <a:cs typeface="DilleniaUPC" pitchFamily="18" charset="-34"/>
            </a:endParaRPr>
          </a:p>
        </p:txBody>
      </p:sp>
      <p:graphicFrame>
        <p:nvGraphicFramePr>
          <p:cNvPr id="3" name="แผนภูมิ 2"/>
          <p:cNvGraphicFramePr/>
          <p:nvPr>
            <p:extLst/>
          </p:nvPr>
        </p:nvGraphicFramePr>
        <p:xfrm>
          <a:off x="683568" y="1397000"/>
          <a:ext cx="7848872" cy="4552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25494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DilleniaUPC" pitchFamily="18" charset="-34"/>
                <a:cs typeface="DilleniaUPC" pitchFamily="18" charset="-34"/>
              </a:rPr>
              <a:t>เป้าหมาย/ผลงาน ปีงบประมาณ 2559</a:t>
            </a:r>
            <a:endParaRPr lang="th-TH" b="1" dirty="0">
              <a:latin typeface="DilleniaUPC" pitchFamily="18" charset="-34"/>
              <a:cs typeface="DilleniaUPC" pitchFamily="18" charset="-34"/>
            </a:endParaRPr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0"/>
          <a:ext cx="8229600" cy="440071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690864"/>
                <a:gridCol w="1656184"/>
                <a:gridCol w="936104"/>
                <a:gridCol w="946448"/>
              </a:tblGrid>
              <a:tr h="560192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ผลผลิต/โครงการ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เป้าหมายทั้งปี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ผลงาน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DilleniaUPC" pitchFamily="18" charset="-34"/>
                          <a:cs typeface="DilleniaUPC" pitchFamily="18" charset="-34"/>
                        </a:rPr>
                        <a:t>ร้อยละ</a:t>
                      </a:r>
                      <a:endParaRPr lang="th-TH" sz="320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560192">
                <a:tc>
                  <a:txBody>
                    <a:bodyPr/>
                    <a:lstStyle/>
                    <a:p>
                      <a:pPr algn="l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เตรียมเข้าทำงาน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500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252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DilleniaUPC" pitchFamily="18" charset="-34"/>
                          <a:cs typeface="DilleniaUPC" pitchFamily="18" charset="-34"/>
                        </a:rPr>
                        <a:t>50.40</a:t>
                      </a:r>
                      <a:endParaRPr lang="th-TH" sz="2800" b="1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652280">
                <a:tc>
                  <a:txBody>
                    <a:bodyPr/>
                    <a:lstStyle/>
                    <a:p>
                      <a:pPr algn="l"/>
                      <a:r>
                        <a:rPr lang="th-TH" sz="2800" b="0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  - </a:t>
                      </a:r>
                      <a:r>
                        <a:rPr lang="th-TH" sz="2800" b="0" baseline="0" dirty="0" err="1" smtClean="0">
                          <a:latin typeface="DilleniaUPC" pitchFamily="18" charset="-34"/>
                          <a:cs typeface="DilleniaUPC" pitchFamily="18" charset="-34"/>
                        </a:rPr>
                        <a:t>โล</a:t>
                      </a:r>
                      <a:r>
                        <a:rPr lang="th-TH" sz="2800" b="0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จิ</a:t>
                      </a:r>
                      <a:r>
                        <a:rPr lang="th-TH" sz="2800" b="0" baseline="0" dirty="0" err="1" smtClean="0">
                          <a:latin typeface="DilleniaUPC" pitchFamily="18" charset="-34"/>
                          <a:cs typeface="DilleniaUPC" pitchFamily="18" charset="-34"/>
                        </a:rPr>
                        <a:t>สติกส์</a:t>
                      </a:r>
                      <a:r>
                        <a:rPr lang="th-TH" sz="2800" b="0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และก่อสร้าง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80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55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68.75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652280">
                <a:tc>
                  <a:txBody>
                    <a:bodyPr/>
                    <a:lstStyle/>
                    <a:p>
                      <a:pPr algn="l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   - ครัวไทยสู่ครัวโลก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20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22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110.00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652280">
                <a:tc>
                  <a:txBody>
                    <a:bodyPr/>
                    <a:lstStyle/>
                    <a:p>
                      <a:pPr algn="l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   -</a:t>
                      </a:r>
                      <a:r>
                        <a:rPr lang="th-TH" sz="2800" b="0" baseline="0" dirty="0" smtClean="0">
                          <a:latin typeface="DilleniaUPC" pitchFamily="18" charset="-34"/>
                          <a:cs typeface="DilleniaUPC" pitchFamily="18" charset="-34"/>
                        </a:rPr>
                        <a:t> ยานยนต์และชิ้นส่วน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100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26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26.00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652280">
                <a:tc>
                  <a:txBody>
                    <a:bodyPr/>
                    <a:lstStyle/>
                    <a:p>
                      <a:pPr algn="l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   - ภาคบริการและการท่องเที่ยว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40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58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145.00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  <a:tr h="652280">
                <a:tc>
                  <a:txBody>
                    <a:bodyPr/>
                    <a:lstStyle/>
                    <a:p>
                      <a:pPr algn="l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   - รองรับอุตสาหกรรมการผลิต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260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91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0" dirty="0" smtClean="0">
                          <a:latin typeface="DilleniaUPC" pitchFamily="18" charset="-34"/>
                          <a:cs typeface="DilleniaUPC" pitchFamily="18" charset="-34"/>
                        </a:rPr>
                        <a:t>35.00</a:t>
                      </a:r>
                      <a:endParaRPr lang="th-TH" sz="2800" b="0" dirty="0">
                        <a:latin typeface="DilleniaUPC" pitchFamily="18" charset="-34"/>
                        <a:cs typeface="DilleniaUPC" pitchFamily="18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7142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DilleniaUPC" pitchFamily="18" charset="-34"/>
                <a:cs typeface="DilleniaUPC" pitchFamily="18" charset="-34"/>
              </a:rPr>
              <a:t>เป้าหมาย/ผลงาน ปีงบประมาณ 2559</a:t>
            </a:r>
            <a:endParaRPr lang="th-TH" b="1" dirty="0">
              <a:latin typeface="DilleniaUPC" pitchFamily="18" charset="-34"/>
              <a:cs typeface="DilleniaUPC" pitchFamily="18" charset="-34"/>
            </a:endParaRPr>
          </a:p>
        </p:txBody>
      </p:sp>
      <p:graphicFrame>
        <p:nvGraphicFramePr>
          <p:cNvPr id="3" name="แผนภูมิ 2"/>
          <p:cNvGraphicFramePr/>
          <p:nvPr>
            <p:extLst/>
          </p:nvPr>
        </p:nvGraphicFramePr>
        <p:xfrm>
          <a:off x="683568" y="1397000"/>
          <a:ext cx="7848872" cy="4552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27102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285720" y="214290"/>
            <a:ext cx="8572560" cy="100013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BBFFDF-C400-4996-BC6F-10A9126318EB}" type="slidenum">
              <a:rPr lang="en-US" smtClean="0"/>
              <a:pPr>
                <a:defRPr/>
              </a:pPr>
              <a:t>35</a:t>
            </a:fld>
            <a:endParaRPr lang="th-TH" dirty="0"/>
          </a:p>
        </p:txBody>
      </p:sp>
      <p:sp>
        <p:nvSpPr>
          <p:cNvPr id="5" name="สี่เหลี่ยมผืนผ้า 4"/>
          <p:cNvSpPr>
            <a:spLocks noChangeArrowheads="1"/>
          </p:cNvSpPr>
          <p:nvPr/>
        </p:nvSpPr>
        <p:spPr bwMode="auto">
          <a:xfrm>
            <a:off x="0" y="1571612"/>
            <a:ext cx="8929718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4000" b="1" u="sng" dirty="0">
                <a:solidFill>
                  <a:srgbClr val="C00000"/>
                </a:solidFill>
                <a:latin typeface="AngsanaUPC" panose="02020603050405020304" pitchFamily="18" charset="-34"/>
                <a:ea typeface="Arial Unicode MS" pitchFamily="34" charset="-128"/>
                <a:cs typeface="AngsanaUPC" panose="02020603050405020304" pitchFamily="18" charset="-34"/>
              </a:rPr>
              <a:t>ระเบียบวาระที่ </a:t>
            </a:r>
            <a:r>
              <a:rPr lang="th-TH" sz="4000" b="1" u="sng" dirty="0" smtClean="0">
                <a:solidFill>
                  <a:srgbClr val="C00000"/>
                </a:solidFill>
                <a:latin typeface="AngsanaUPC" panose="02020603050405020304" pitchFamily="18" charset="-34"/>
                <a:ea typeface="Arial Unicode MS" pitchFamily="34" charset="-128"/>
                <a:cs typeface="AngsanaUPC" panose="02020603050405020304" pitchFamily="18" charset="-34"/>
              </a:rPr>
              <a:t>_๒</a:t>
            </a:r>
            <a:r>
              <a:rPr lang="th-TH" sz="4000" dirty="0" smtClean="0">
                <a:solidFill>
                  <a:srgbClr val="C00000"/>
                </a:solidFill>
                <a:latin typeface="AngsanaUPC" panose="02020603050405020304" pitchFamily="18" charset="-34"/>
                <a:ea typeface="Arial Unicode MS" pitchFamily="34" charset="-128"/>
                <a:cs typeface="AngsanaUPC" panose="02020603050405020304" pitchFamily="18" charset="-34"/>
              </a:rPr>
              <a:t>  </a:t>
            </a:r>
            <a:r>
              <a:rPr lang="th-TH" sz="4000" b="1" dirty="0" smtClean="0">
                <a:solidFill>
                  <a:srgbClr val="C00000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เรื่องเพื่อทราบ</a:t>
            </a:r>
            <a:endParaRPr lang="en-US" sz="4000" b="1" dirty="0" smtClean="0">
              <a:solidFill>
                <a:srgbClr val="C00000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  <a:p>
            <a:r>
              <a:rPr lang="th-TH" sz="4000" dirty="0" smtClean="0">
                <a:solidFill>
                  <a:srgbClr val="C00000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	</a:t>
            </a:r>
            <a:r>
              <a:rPr lang="th-TH" sz="4000" b="1" dirty="0" smtClean="0">
                <a:solidFill>
                  <a:srgbClr val="C00000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๒.</a:t>
            </a:r>
            <a:r>
              <a:rPr lang="th-TH" sz="4000" b="1" dirty="0">
                <a:solidFill>
                  <a:srgbClr val="C00000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๒</a:t>
            </a:r>
            <a:r>
              <a:rPr lang="th-TH" sz="4000" b="1" dirty="0" smtClean="0">
                <a:solidFill>
                  <a:srgbClr val="C00000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  </a:t>
            </a:r>
            <a:r>
              <a:rPr lang="th-TH" sz="4000" b="1" dirty="0" smtClean="0">
                <a:solidFill>
                  <a:srgbClr val="C00000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แผนการพัฒนาฝีมือแรงงาน  </a:t>
            </a:r>
            <a:r>
              <a:rPr lang="th-TH" sz="4000" b="1" dirty="0" smtClean="0">
                <a:solidFill>
                  <a:srgbClr val="C00000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4000" b="1" dirty="0" smtClean="0">
                <a:solidFill>
                  <a:srgbClr val="C00000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4000" b="1" dirty="0" smtClean="0">
                <a:solidFill>
                  <a:srgbClr val="C00000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                     ประจำปี</a:t>
            </a:r>
            <a:r>
              <a:rPr lang="th-TH" sz="4000" b="1" dirty="0" smtClean="0">
                <a:solidFill>
                  <a:srgbClr val="C00000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งบประมาณ พ.ศ. </a:t>
            </a:r>
            <a:r>
              <a:rPr lang="th-TH" sz="4000" b="1" dirty="0" smtClean="0">
                <a:solidFill>
                  <a:srgbClr val="C00000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๒๕</a:t>
            </a:r>
            <a:r>
              <a:rPr lang="th-TH" sz="4000" b="1" dirty="0" smtClean="0">
                <a:solidFill>
                  <a:srgbClr val="C00000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๖๐</a:t>
            </a:r>
            <a:endParaRPr lang="en-US" sz="4000" dirty="0" smtClean="0">
              <a:solidFill>
                <a:srgbClr val="C00000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  <a:p>
            <a:r>
              <a:rPr lang="en-US" sz="4000" dirty="0" smtClean="0">
                <a:solidFill>
                  <a:srgbClr val="C00000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	</a:t>
            </a:r>
            <a:endParaRPr lang="en-US" sz="4000" dirty="0">
              <a:solidFill>
                <a:srgbClr val="C00000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1357291" y="357166"/>
            <a:ext cx="6929486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สถาบันพัฒนาฝีมือแรงงาน 7 อุบลราชธานี</a:t>
            </a:r>
          </a:p>
          <a:p>
            <a:pPr lvl="0">
              <a:spcBef>
                <a:spcPct val="0"/>
              </a:spcBef>
            </a:pPr>
            <a:endParaRPr lang="th-TH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6" name="Picture 5" descr="C:\Users\admin\Desktop\โลโก้กรมพัฒนา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1000132" cy="10001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มุมมน 8"/>
          <p:cNvSpPr/>
          <p:nvPr/>
        </p:nvSpPr>
        <p:spPr>
          <a:xfrm>
            <a:off x="285720" y="214290"/>
            <a:ext cx="8572560" cy="100013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BBFFDF-C400-4996-BC6F-10A9126318EB}" type="slidenum">
              <a:rPr lang="en-US" smtClean="0"/>
              <a:pPr>
                <a:defRPr/>
              </a:pPr>
              <a:t>36</a:t>
            </a:fld>
            <a:endParaRPr lang="th-TH" dirty="0"/>
          </a:p>
        </p:txBody>
      </p:sp>
      <p:sp>
        <p:nvSpPr>
          <p:cNvPr id="5" name="สี่เหลี่ยมผืนผ้า 4"/>
          <p:cNvSpPr>
            <a:spLocks noChangeArrowheads="1"/>
          </p:cNvSpPr>
          <p:nvPr/>
        </p:nvSpPr>
        <p:spPr bwMode="auto">
          <a:xfrm>
            <a:off x="0" y="1214422"/>
            <a:ext cx="8929718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b="1" u="sng" dirty="0">
                <a:solidFill>
                  <a:srgbClr val="C00000"/>
                </a:solidFill>
                <a:latin typeface="TH SarabunIT๙" pitchFamily="34" charset="-34"/>
                <a:ea typeface="Arial Unicode MS" pitchFamily="34" charset="-128"/>
                <a:cs typeface="TH SarabunIT๙" pitchFamily="34" charset="-34"/>
              </a:rPr>
              <a:t>ระเบียบวาระที่ </a:t>
            </a:r>
            <a:r>
              <a:rPr lang="th-TH" b="1" u="sng" dirty="0" smtClean="0">
                <a:solidFill>
                  <a:srgbClr val="C00000"/>
                </a:solidFill>
                <a:latin typeface="TH SarabunIT๙" pitchFamily="34" charset="-34"/>
                <a:ea typeface="Arial Unicode MS" pitchFamily="34" charset="-128"/>
                <a:cs typeface="TH SarabunIT๙" pitchFamily="34" charset="-34"/>
              </a:rPr>
              <a:t>๒</a:t>
            </a:r>
            <a:r>
              <a:rPr lang="th-TH" dirty="0" smtClean="0">
                <a:solidFill>
                  <a:srgbClr val="C00000"/>
                </a:solidFill>
                <a:latin typeface="TH SarabunIT๙" pitchFamily="34" charset="-34"/>
                <a:ea typeface="Arial Unicode MS" pitchFamily="34" charset="-128"/>
                <a:cs typeface="TH SarabunIT๙" pitchFamily="34" charset="-34"/>
              </a:rPr>
              <a:t>  </a:t>
            </a:r>
            <a:r>
              <a:rPr lang="th-TH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เรื่องเพื่อทราบ</a:t>
            </a:r>
            <a:endParaRPr lang="en-US" b="1" dirty="0" smtClean="0">
              <a:solidFill>
                <a:srgbClr val="C00000"/>
              </a:solidFill>
              <a:latin typeface="TH SarabunIT๙" pitchFamily="34" charset="-34"/>
              <a:cs typeface="TH SarabunIT๙" pitchFamily="34" charset="-34"/>
            </a:endParaRPr>
          </a:p>
          <a:p>
            <a:r>
              <a:rPr lang="th-TH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๒.๒</a:t>
            </a:r>
            <a:r>
              <a:rPr lang="th-TH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  </a:t>
            </a:r>
            <a:r>
              <a:rPr lang="th-TH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แผนการพัฒนาฝีมือแรงงาน  ประจำปีงบประมาณ พ.ศ. </a:t>
            </a:r>
            <a:r>
              <a:rPr lang="th-TH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๒๕</a:t>
            </a:r>
            <a:r>
              <a:rPr lang="th-TH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๖๐</a:t>
            </a:r>
            <a:endParaRPr lang="en-US" dirty="0" smtClean="0">
              <a:solidFill>
                <a:srgbClr val="C00000"/>
              </a:solidFill>
              <a:latin typeface="TH SarabunIT๙" pitchFamily="34" charset="-34"/>
              <a:cs typeface="TH SarabunIT๙" pitchFamily="34" charset="-34"/>
            </a:endParaRPr>
          </a:p>
          <a:p>
            <a:r>
              <a:rPr lang="en-US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	</a:t>
            </a:r>
            <a:endParaRPr lang="en-US" dirty="0">
              <a:solidFill>
                <a:srgbClr val="C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1357291" y="357166"/>
            <a:ext cx="6929486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สถาบันพัฒนาฝีมือแรงงาน 7 อุบลราชธานี</a:t>
            </a:r>
          </a:p>
          <a:p>
            <a:pPr lvl="0">
              <a:spcBef>
                <a:spcPct val="0"/>
              </a:spcBef>
            </a:pPr>
            <a:endParaRPr lang="th-TH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6" name="Picture 5" descr="C:\Users\admin\Desktop\โลโก้กรมพัฒนา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1000132" cy="1000132"/>
          </a:xfrm>
          <a:prstGeom prst="rect">
            <a:avLst/>
          </a:prstGeom>
          <a:noFill/>
        </p:spPr>
      </p:pic>
      <p:sp>
        <p:nvSpPr>
          <p:cNvPr id="66561" name="Rectangle 1"/>
          <p:cNvSpPr>
            <a:spLocks noChangeArrowheads="1"/>
          </p:cNvSpPr>
          <p:nvPr/>
        </p:nvSpPr>
        <p:spPr bwMode="auto">
          <a:xfrm>
            <a:off x="-180528" y="2581723"/>
            <a:ext cx="9110246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b="1" dirty="0">
                <a:solidFill>
                  <a:srgbClr val="000000"/>
                </a:solidFill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๑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.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หลักสูตรการฝึกเตรียมเข้าทำงาน	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</a:t>
            </a:r>
            <a:r>
              <a:rPr lang="th-TH" b="1" dirty="0" smtClean="0">
                <a:solidFill>
                  <a:srgbClr val="000000"/>
                </a:solidFill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๔๓๐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    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b="1" dirty="0" smtClean="0">
                <a:solidFill>
                  <a:srgbClr val="000000"/>
                </a:solidFill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๒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.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หลักสูตรการฝึกยกระดับฝีมือแรงงาน	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๒,๓๐๐	     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b="1" dirty="0" smtClean="0">
                <a:solidFill>
                  <a:srgbClr val="000000"/>
                </a:solidFill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๓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.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หลักสูตรการฝึกอาชีพเสริม	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	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๑,๓๒๕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๔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.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ทดสอบมาตรฐานฝีมือแรงาน	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๖๘๐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   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b="1" dirty="0">
                <a:solidFill>
                  <a:srgbClr val="000000"/>
                </a:solidFill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๕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.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รองรับการจ่ายค่าจ้าง (ยกทด)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	</a:t>
            </a:r>
            <a:r>
              <a:rPr lang="th-TH" b="1" dirty="0" smtClean="0">
                <a:solidFill>
                  <a:srgbClr val="000000"/>
                </a:solidFill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๑๐๐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        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b="1" dirty="0">
                <a:solidFill>
                  <a:srgbClr val="000000"/>
                </a:solidFill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๖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. </a:t>
            </a:r>
            <a:r>
              <a:rPr kumimoji="0" lang="th-TH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พรบ.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			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	</a:t>
            </a:r>
            <a:r>
              <a:rPr lang="th-TH" b="1" u="sng" dirty="0" smtClean="0">
                <a:solidFill>
                  <a:srgbClr val="000000"/>
                </a:solidFill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๖,๐๐๐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          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	รวมทั้งสิ้น    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	</a:t>
            </a:r>
            <a:r>
              <a:rPr lang="th-TH" b="1" u="sng" dirty="0" smtClean="0">
                <a:solidFill>
                  <a:srgbClr val="000000"/>
                </a:solidFill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๑๐,๘๓๕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       </a:t>
            </a:r>
            <a:endParaRPr kumimoji="0" lang="en-US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97" y="1014238"/>
            <a:ext cx="8229600" cy="1143000"/>
          </a:xfrm>
        </p:spPr>
        <p:txBody>
          <a:bodyPr>
            <a:normAutofit/>
          </a:bodyPr>
          <a:lstStyle/>
          <a:p>
            <a:r>
              <a:rPr lang="th-TH" b="1" dirty="0">
                <a:solidFill>
                  <a:srgbClr val="0070C0"/>
                </a:solidFill>
                <a:latin typeface="Browallia New" pitchFamily="34" charset="-34"/>
                <a:cs typeface="FreesiaUPC" pitchFamily="34" charset="-34"/>
              </a:rPr>
              <a:t>รูปนี้บอกอะไร</a:t>
            </a:r>
            <a:r>
              <a:rPr lang="th-TH" b="1" dirty="0" smtClean="0">
                <a:solidFill>
                  <a:srgbClr val="0070C0"/>
                </a:solidFill>
                <a:latin typeface="Browallia New" pitchFamily="34" charset="-34"/>
                <a:cs typeface="FreesiaUPC" pitchFamily="34" charset="-34"/>
              </a:rPr>
              <a:t>คุณ</a:t>
            </a:r>
            <a:endParaRPr lang="th-TH" dirty="0"/>
          </a:p>
        </p:txBody>
      </p:sp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1258888" y="5732458"/>
            <a:ext cx="24558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eaLnBrk="1" hangingPunct="1"/>
            <a:r>
              <a:rPr lang="th-TH" sz="3200" b="1" dirty="0">
                <a:latin typeface="Browallia New" pitchFamily="34" charset="-34"/>
                <a:cs typeface="FreesiaUPC" pitchFamily="34" charset="-34"/>
              </a:rPr>
              <a:t>แรงงานในปัจจุบัน</a:t>
            </a:r>
          </a:p>
        </p:txBody>
      </p:sp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5580063" y="5732458"/>
            <a:ext cx="23590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eaLnBrk="1" hangingPunct="1"/>
            <a:r>
              <a:rPr lang="th-TH" sz="3200" b="1" dirty="0">
                <a:latin typeface="Browallia New" pitchFamily="34" charset="-34"/>
                <a:cs typeface="FreesiaUPC" pitchFamily="34" charset="-34"/>
              </a:rPr>
              <a:t>แรงงานในอนาคต</a:t>
            </a:r>
          </a:p>
        </p:txBody>
      </p:sp>
      <p:pic>
        <p:nvPicPr>
          <p:cNvPr id="6" name="Picture 2" descr="C:\Users\kawin\Desktop\STEM Education\12 ford assembly li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3" y="2150687"/>
            <a:ext cx="4657397" cy="326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C:\Users\kawin\Desktop\STEM Education\honda-of-america-manufacturing-assembly-lin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157237"/>
            <a:ext cx="4402031" cy="3259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สี่เหลี่ยมมุมมน 10"/>
          <p:cNvSpPr/>
          <p:nvPr/>
        </p:nvSpPr>
        <p:spPr>
          <a:xfrm>
            <a:off x="285720" y="214290"/>
            <a:ext cx="8572560" cy="100013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ชื่อเรื่อง 1"/>
          <p:cNvSpPr txBox="1">
            <a:spLocks/>
          </p:cNvSpPr>
          <p:nvPr/>
        </p:nvSpPr>
        <p:spPr>
          <a:xfrm>
            <a:off x="1357290" y="357166"/>
            <a:ext cx="6929486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สถาบันพัฒนาฝีมือแรงงาน 7 อุบลราชธานี</a:t>
            </a:r>
          </a:p>
          <a:p>
            <a:pPr lvl="0">
              <a:spcBef>
                <a:spcPct val="0"/>
              </a:spcBef>
            </a:pPr>
            <a:endParaRPr lang="th-TH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3" name="Picture 5" descr="C:\Users\admin\Desktop\โลโก้กรมพัฒนา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14290"/>
            <a:ext cx="1000132" cy="10001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99333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492877"/>
            <a:ext cx="5334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38</a:t>
            </a:fld>
            <a:endParaRPr lang="th-TH" dirty="0"/>
          </a:p>
        </p:txBody>
      </p:sp>
      <p:sp>
        <p:nvSpPr>
          <p:cNvPr id="5" name="สี่เหลี่ยมผืนผ้า 8"/>
          <p:cNvSpPr/>
          <p:nvPr/>
        </p:nvSpPr>
        <p:spPr>
          <a:xfrm>
            <a:off x="3629" y="0"/>
            <a:ext cx="8126404" cy="954107"/>
          </a:xfrm>
          <a:prstGeom prst="round1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b="1" dirty="0" smtClean="0">
                <a:solidFill>
                  <a:schemeClr val="bg1"/>
                </a:solidFill>
                <a:cs typeface="DSN Single"/>
              </a:rPr>
              <a:t>โครงการที่ 1 พัฒนาฝีมือแรงงานร่วมเทิดทูนสถาบันพระมหากษัตริย์ </a:t>
            </a:r>
            <a:endParaRPr lang="th-TH" dirty="0">
              <a:solidFill>
                <a:schemeClr val="bg1"/>
              </a:solidFill>
              <a:latin typeface="DSN Single" pitchFamily="2" charset="-34"/>
              <a:cs typeface="DSN Single"/>
            </a:endParaRPr>
          </a:p>
        </p:txBody>
      </p:sp>
      <p:sp>
        <p:nvSpPr>
          <p:cNvPr id="11" name="สี่เหลี่ยมมุมมน 23"/>
          <p:cNvSpPr/>
          <p:nvPr/>
        </p:nvSpPr>
        <p:spPr bwMode="auto">
          <a:xfrm>
            <a:off x="500034" y="5500704"/>
            <a:ext cx="3714776" cy="10715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132561" rIns="108000" bIns="132561" anchor="ctr"/>
          <a:lstStyle/>
          <a:p>
            <a:endParaRPr lang="th-TH" sz="2000" dirty="0">
              <a:solidFill>
                <a:schemeClr val="tx1"/>
              </a:solidFill>
              <a:latin typeface="DSN Single" pitchFamily="2" charset="-34"/>
              <a:cs typeface="DSN Single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7311930"/>
              </p:ext>
            </p:extLst>
          </p:nvPr>
        </p:nvGraphicFramePr>
        <p:xfrm>
          <a:off x="7500959" y="1500174"/>
          <a:ext cx="1105623" cy="1188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0562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200" dirty="0" smtClean="0">
                          <a:latin typeface="DSN Single" pitchFamily="2" charset="-34"/>
                          <a:cs typeface="DSN Single" pitchFamily="2" charset="-34"/>
                        </a:rPr>
                        <a:t>ฝึกอาชีพเสริม</a:t>
                      </a:r>
                      <a:endParaRPr lang="th-TH" sz="220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>
                          <a:latin typeface="DSN Single" pitchFamily="2" charset="-34"/>
                          <a:cs typeface="DSN Single" pitchFamily="2" charset="-34"/>
                        </a:rPr>
                        <a:t>30 </a:t>
                      </a:r>
                      <a:r>
                        <a:rPr lang="th-TH" sz="2200" dirty="0" smtClean="0">
                          <a:latin typeface="DSN Single" pitchFamily="2" charset="-34"/>
                          <a:cs typeface="DSN Single" pitchFamily="2" charset="-34"/>
                        </a:rPr>
                        <a:t>ชม.</a:t>
                      </a:r>
                      <a:endParaRPr lang="th-TH" sz="220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สี่เหลี่ยมมุมมน 23"/>
          <p:cNvSpPr/>
          <p:nvPr/>
        </p:nvSpPr>
        <p:spPr bwMode="auto">
          <a:xfrm>
            <a:off x="170542" y="785821"/>
            <a:ext cx="8187672" cy="62865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132561" rIns="108000" bIns="132561" anchor="ctr"/>
          <a:lstStyle/>
          <a:p>
            <a:pPr algn="thaiDist" fontAlgn="auto">
              <a:spcBef>
                <a:spcPts val="0"/>
              </a:spcBef>
              <a:spcAft>
                <a:spcPts val="0"/>
              </a:spcAft>
            </a:pPr>
            <a:r>
              <a:rPr lang="th-TH" u="sng" dirty="0" smtClean="0">
                <a:solidFill>
                  <a:srgbClr val="FF9900"/>
                </a:solidFill>
                <a:cs typeface="+mj-cs"/>
              </a:rPr>
              <a:t>กิจกรรม</a:t>
            </a:r>
            <a:r>
              <a:rPr lang="th-TH" dirty="0" smtClean="0">
                <a:cs typeface="+mj-cs"/>
              </a:rPr>
              <a:t>  ฝึกอบรมฝีมือแรงงานตามโครงการอันเนื่องมาจากพระราชดำริ </a:t>
            </a:r>
            <a:endParaRPr lang="en-US" dirty="0" smtClean="0">
              <a:cs typeface="+mj-cs"/>
            </a:endParaRPr>
          </a:p>
          <a:p>
            <a:pPr lvl="0"/>
            <a:r>
              <a:rPr lang="th-TH" u="sng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+mj-cs"/>
              </a:rPr>
              <a:t>กลุ่มเป้าหมาย</a:t>
            </a:r>
            <a:r>
              <a:rPr lang="th-TH" dirty="0" smtClean="0">
                <a:solidFill>
                  <a:schemeClr val="tx1"/>
                </a:solidFill>
                <a:latin typeface="DSN Single" pitchFamily="2" charset="-34"/>
                <a:cs typeface="+mj-cs"/>
              </a:rPr>
              <a:t> </a:t>
            </a:r>
            <a:r>
              <a:rPr lang="en-US" dirty="0">
                <a:solidFill>
                  <a:schemeClr val="tx1"/>
                </a:solidFill>
                <a:latin typeface="DSN Single" pitchFamily="2" charset="-34"/>
                <a:cs typeface="+mj-cs"/>
              </a:rPr>
              <a:t>: </a:t>
            </a:r>
            <a:r>
              <a:rPr lang="th-TH" dirty="0" smtClean="0">
                <a:cs typeface="+mj-cs"/>
              </a:rPr>
              <a:t>ประชาชนทั่วไปที่มีความประสงค์เข้ารับการอบรม</a:t>
            </a:r>
            <a:endParaRPr lang="en-US" dirty="0" smtClean="0">
              <a:cs typeface="+mj-cs"/>
            </a:endParaRPr>
          </a:p>
          <a:p>
            <a:r>
              <a:rPr lang="th-TH" dirty="0" smtClean="0">
                <a:cs typeface="+mj-cs"/>
              </a:rPr>
              <a:t> กลุ่มแรงงาน และผู้ผลิตสินค้า </a:t>
            </a:r>
            <a:r>
              <a:rPr lang="en-US" dirty="0" smtClean="0">
                <a:cs typeface="+mj-cs"/>
              </a:rPr>
              <a:t>OTOP </a:t>
            </a:r>
            <a:r>
              <a:rPr lang="th-TH" dirty="0" smtClean="0">
                <a:cs typeface="+mj-cs"/>
              </a:rPr>
              <a:t>ที่เข้าร่วมโครงการอันเนื่องมาจากพระราชดำริ</a:t>
            </a:r>
            <a:r>
              <a:rPr lang="en-US" dirty="0" smtClean="0">
                <a:cs typeface="+mj-cs"/>
              </a:rPr>
              <a:t> </a:t>
            </a:r>
            <a:endParaRPr lang="th-TH" dirty="0" smtClean="0">
              <a:cs typeface="+mj-cs"/>
            </a:endParaRPr>
          </a:p>
          <a:p>
            <a:r>
              <a:rPr lang="th-TH" u="sng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+mj-cs"/>
              </a:rPr>
              <a:t>วัตถุประสงค์</a:t>
            </a:r>
            <a:r>
              <a:rPr lang="th-TH" dirty="0" smtClean="0">
                <a:solidFill>
                  <a:schemeClr val="tx1"/>
                </a:solidFill>
                <a:latin typeface="DSN Single" pitchFamily="2" charset="-34"/>
                <a:cs typeface="+mj-cs"/>
              </a:rPr>
              <a:t> </a:t>
            </a:r>
            <a:r>
              <a:rPr lang="en-US" dirty="0">
                <a:solidFill>
                  <a:schemeClr val="tx1"/>
                </a:solidFill>
                <a:latin typeface="DSN Single" pitchFamily="2" charset="-34"/>
                <a:cs typeface="+mj-cs"/>
              </a:rPr>
              <a:t>: </a:t>
            </a:r>
            <a:endParaRPr lang="th-TH" dirty="0" smtClean="0">
              <a:solidFill>
                <a:schemeClr val="tx1"/>
              </a:solidFill>
              <a:latin typeface="DSN Single" pitchFamily="2" charset="-34"/>
              <a:cs typeface="+mj-cs"/>
            </a:endParaRPr>
          </a:p>
          <a:p>
            <a:r>
              <a:rPr lang="th-TH" dirty="0" smtClean="0">
                <a:cs typeface="+mj-cs"/>
              </a:rPr>
              <a:t>1. เพื่อฝึกอบรมฝีมือแรงงานตามโครงการอันเนื่องมาจากพระราชดำริ ให้มีความรู้ในการประกอบอาชีพ และมีทักษะฝีมือในสาขาอาชีพต่างๆ ที่ประยุกต์กับภูมิปัญญาท้องถิ่น </a:t>
            </a:r>
            <a:endParaRPr lang="en-US" dirty="0" smtClean="0">
              <a:cs typeface="+mj-cs"/>
            </a:endParaRPr>
          </a:p>
          <a:p>
            <a:r>
              <a:rPr lang="th-TH" dirty="0" smtClean="0">
                <a:cs typeface="+mj-cs"/>
              </a:rPr>
              <a:t>2.</a:t>
            </a:r>
            <a:r>
              <a:rPr lang="en-US" dirty="0" smtClean="0">
                <a:cs typeface="+mj-cs"/>
              </a:rPr>
              <a:t>  </a:t>
            </a:r>
            <a:r>
              <a:rPr lang="th-TH" dirty="0" smtClean="0">
                <a:cs typeface="+mj-cs"/>
              </a:rPr>
              <a:t>เพื่อสนับสนุนและ</a:t>
            </a:r>
            <a:r>
              <a:rPr lang="th-TH" dirty="0" err="1" smtClean="0">
                <a:cs typeface="+mj-cs"/>
              </a:rPr>
              <a:t>บูรณา</a:t>
            </a:r>
            <a:r>
              <a:rPr lang="th-TH" dirty="0" smtClean="0">
                <a:cs typeface="+mj-cs"/>
              </a:rPr>
              <a:t>การความร่วมมือกับหน่วยงานที่เกี่ยวข้องเพื่อร่วมดำเนินโครงการอันเนื่องมาจากพระราชดำริให้บรรลุผลสำเร็จตามพระราชประสงค์ </a:t>
            </a:r>
          </a:p>
          <a:p>
            <a:r>
              <a:rPr lang="th-TH" dirty="0" smtClean="0">
                <a:cs typeface="+mj-cs"/>
              </a:rPr>
              <a:t>3.</a:t>
            </a:r>
            <a:r>
              <a:rPr lang="en-US" dirty="0" smtClean="0">
                <a:cs typeface="+mj-cs"/>
              </a:rPr>
              <a:t> </a:t>
            </a:r>
            <a:r>
              <a:rPr lang="th-TH" dirty="0" smtClean="0">
                <a:cs typeface="+mj-cs"/>
              </a:rPr>
              <a:t>เพื่อสร้างความยั่งยืนในการประกอบอาชีพสามารถพึ่งพาตนเองได้ ตามหลักแนวคิดเศรษฐกิจพอเพียงของพระบาทสมเด็จพระเจ้าอยู่หัว</a:t>
            </a:r>
            <a:endParaRPr lang="th-TH" dirty="0" smtClean="0">
              <a:solidFill>
                <a:schemeClr val="tx1"/>
              </a:solidFill>
              <a:latin typeface="DSN Single" pitchFamily="2" charset="-34"/>
              <a:cs typeface="+mj-cs"/>
            </a:endParaRPr>
          </a:p>
          <a:p>
            <a:endParaRPr lang="en-US" dirty="0" smtClean="0"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4566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492877"/>
            <a:ext cx="5334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39</a:t>
            </a:fld>
            <a:endParaRPr lang="th-TH" dirty="0"/>
          </a:p>
        </p:txBody>
      </p:sp>
      <p:sp>
        <p:nvSpPr>
          <p:cNvPr id="5" name="สี่เหลี่ยมผืนผ้า 8"/>
          <p:cNvSpPr/>
          <p:nvPr/>
        </p:nvSpPr>
        <p:spPr>
          <a:xfrm>
            <a:off x="3629" y="0"/>
            <a:ext cx="8126404" cy="830997"/>
          </a:xfrm>
          <a:prstGeom prst="round1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2400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โครงการ ฝึกอบรมฝีมือแรงงานรองรับระบบขนส่ง</a:t>
            </a:r>
            <a:r>
              <a:rPr lang="th-TH" sz="2400" dirty="0" err="1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บริการโล</a:t>
            </a:r>
            <a:r>
              <a:rPr lang="th-TH" sz="2400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จิ</a:t>
            </a:r>
            <a:r>
              <a:rPr lang="th-TH" sz="2400" dirty="0" err="1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สติกส์</a:t>
            </a:r>
            <a:r>
              <a:rPr lang="th-TH" sz="2400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 และก่อสร้าง</a:t>
            </a:r>
          </a:p>
        </p:txBody>
      </p:sp>
      <p:sp>
        <p:nvSpPr>
          <p:cNvPr id="11" name="สี่เหลี่ยมมุมมน 23"/>
          <p:cNvSpPr/>
          <p:nvPr/>
        </p:nvSpPr>
        <p:spPr bwMode="auto">
          <a:xfrm>
            <a:off x="214283" y="928670"/>
            <a:ext cx="8143932" cy="550072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132561" rIns="108000" bIns="132561" anchor="t" anchorCtr="0"/>
          <a:lstStyle/>
          <a:p>
            <a:r>
              <a:rPr lang="th-TH" u="sng" dirty="0" smtClean="0">
                <a:solidFill>
                  <a:srgbClr val="FF9900"/>
                </a:solidFill>
                <a:cs typeface="+mj-cs"/>
              </a:rPr>
              <a:t>กิจกรรม </a:t>
            </a:r>
            <a:r>
              <a:rPr lang="th-TH" dirty="0" smtClean="0">
                <a:cs typeface="+mj-cs"/>
              </a:rPr>
              <a:t>ฝึกอบรมฝีมือแรงงานรองรับระบบขนส่ง</a:t>
            </a:r>
            <a:r>
              <a:rPr lang="th-TH" dirty="0" err="1" smtClean="0">
                <a:cs typeface="+mj-cs"/>
              </a:rPr>
              <a:t>ด้านโล</a:t>
            </a:r>
            <a:r>
              <a:rPr lang="th-TH" dirty="0" smtClean="0">
                <a:cs typeface="+mj-cs"/>
              </a:rPr>
              <a:t>จิ</a:t>
            </a:r>
            <a:r>
              <a:rPr lang="th-TH" dirty="0" err="1" smtClean="0">
                <a:cs typeface="+mj-cs"/>
              </a:rPr>
              <a:t>สติกส์</a:t>
            </a:r>
            <a:r>
              <a:rPr lang="th-TH" dirty="0" smtClean="0">
                <a:cs typeface="+mj-cs"/>
              </a:rPr>
              <a:t>  และก่อสร้าง</a:t>
            </a:r>
            <a:endParaRPr lang="th-TH" u="sng" dirty="0" smtClean="0">
              <a:solidFill>
                <a:schemeClr val="accent6">
                  <a:lumMod val="75000"/>
                </a:schemeClr>
              </a:solidFill>
              <a:latin typeface="DSN Single" pitchFamily="2" charset="-34"/>
              <a:cs typeface="+mj-cs"/>
            </a:endParaRPr>
          </a:p>
          <a:p>
            <a:pPr algn="thaiDist" fontAlgn="auto">
              <a:spcBef>
                <a:spcPts val="0"/>
              </a:spcBef>
              <a:spcAft>
                <a:spcPts val="0"/>
              </a:spcAft>
            </a:pPr>
            <a:r>
              <a:rPr lang="th-TH" u="sng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+mj-cs"/>
              </a:rPr>
              <a:t>กลุ่มเป้าหมาย</a:t>
            </a:r>
            <a:r>
              <a:rPr lang="th-TH" dirty="0" smtClean="0">
                <a:solidFill>
                  <a:schemeClr val="tx1"/>
                </a:solidFill>
                <a:latin typeface="DSN Single" pitchFamily="2" charset="-34"/>
                <a:cs typeface="+mj-cs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DSN Single" pitchFamily="2" charset="-34"/>
                <a:cs typeface="+mj-cs"/>
              </a:rPr>
              <a:t>:</a:t>
            </a:r>
            <a:r>
              <a:rPr lang="th-TH" dirty="0" smtClean="0">
                <a:cs typeface="+mj-cs"/>
              </a:rPr>
              <a:t>แรงงานในสถานประกอบกิจการ/ธุรกิจ </a:t>
            </a:r>
            <a:r>
              <a:rPr lang="en-US" dirty="0" smtClean="0">
                <a:cs typeface="+mj-cs"/>
              </a:rPr>
              <a:t>Startup </a:t>
            </a:r>
            <a:r>
              <a:rPr lang="th-TH" dirty="0" smtClean="0">
                <a:cs typeface="+mj-cs"/>
              </a:rPr>
              <a:t>เกี่ยวกับ</a:t>
            </a:r>
            <a:r>
              <a:rPr lang="th-TH" dirty="0" err="1" smtClean="0">
                <a:cs typeface="+mj-cs"/>
              </a:rPr>
              <a:t>ระบบโล</a:t>
            </a:r>
            <a:r>
              <a:rPr lang="th-TH" dirty="0" smtClean="0">
                <a:cs typeface="+mj-cs"/>
              </a:rPr>
              <a:t>จิ</a:t>
            </a:r>
            <a:r>
              <a:rPr lang="th-TH" dirty="0" err="1" smtClean="0">
                <a:cs typeface="+mj-cs"/>
              </a:rPr>
              <a:t>สติกส์</a:t>
            </a:r>
            <a:r>
              <a:rPr lang="th-TH" dirty="0" smtClean="0">
                <a:cs typeface="+mj-cs"/>
              </a:rPr>
              <a:t>โครงสร้างพื้นฐานด้านคมนาคมและการก่อสร้างที่เกี่ยวเนื่องกับการพัฒนาโครงสร้างพื้นฐาน</a:t>
            </a:r>
            <a:endParaRPr lang="en-US" dirty="0" smtClean="0">
              <a:solidFill>
                <a:schemeClr val="tx1"/>
              </a:solidFill>
              <a:latin typeface="DSN Single" pitchFamily="2" charset="-34"/>
              <a:cs typeface="+mj-cs"/>
            </a:endParaRPr>
          </a:p>
          <a:p>
            <a:r>
              <a:rPr lang="th-TH" u="sng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+mj-cs"/>
              </a:rPr>
              <a:t>วัตถุประสงค์</a:t>
            </a:r>
            <a:r>
              <a:rPr lang="th-TH" dirty="0" smtClean="0">
                <a:solidFill>
                  <a:schemeClr val="tx1"/>
                </a:solidFill>
                <a:latin typeface="DSN Single" pitchFamily="2" charset="-34"/>
                <a:cs typeface="+mj-cs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DSN Single" pitchFamily="2" charset="-34"/>
                <a:cs typeface="+mj-cs"/>
              </a:rPr>
              <a:t>:</a:t>
            </a:r>
            <a:r>
              <a:rPr lang="th-TH" dirty="0" smtClean="0">
                <a:cs typeface="+mj-cs"/>
              </a:rPr>
              <a:t>1. เพื่อพัฒนาฝีมือแรงงานในตลาดแรงงาน รองรับการทำงานเพื่อพัฒนาโครงสร้างพื้นฐาน คมนาคม การทำงานในสถานประกอบกิจการ</a:t>
            </a:r>
            <a:r>
              <a:rPr lang="th-TH" dirty="0" err="1" smtClean="0">
                <a:cs typeface="+mj-cs"/>
              </a:rPr>
              <a:t>ด้านโล</a:t>
            </a:r>
            <a:r>
              <a:rPr lang="th-TH" dirty="0" smtClean="0">
                <a:cs typeface="+mj-cs"/>
              </a:rPr>
              <a:t>จิ</a:t>
            </a:r>
            <a:r>
              <a:rPr lang="th-TH" dirty="0" err="1" smtClean="0">
                <a:cs typeface="+mj-cs"/>
              </a:rPr>
              <a:t>สติกส์</a:t>
            </a:r>
            <a:r>
              <a:rPr lang="th-TH" dirty="0" smtClean="0">
                <a:cs typeface="+mj-cs"/>
              </a:rPr>
              <a:t> และการก่อสร้าง    ที่เกี่ยวเนื่องกับการพัฒนาโครงสร้างพื้นฐาน</a:t>
            </a:r>
          </a:p>
          <a:p>
            <a:r>
              <a:rPr lang="th-TH" dirty="0" smtClean="0">
                <a:cs typeface="+mj-cs"/>
              </a:rPr>
              <a:t>2. เพื่อให้แรงงานไทยทั่วไปและแรงงานนอกระบบ และแรงงานรับจ้าง มีความรู้ ทักษะฝีมือด้านการก่อสร้างที่เกี่ยวข้องกับการพัฒนาโครงสร้างพื้นฐาน  เพื่อเตรียมแรงงานเข้าทำงานในระบบที่เกี่ยวข้อง</a:t>
            </a:r>
            <a:endParaRPr lang="th-TH" dirty="0">
              <a:solidFill>
                <a:schemeClr val="tx1"/>
              </a:solidFill>
              <a:latin typeface="DSN Single" pitchFamily="2" charset="-34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4566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492877"/>
            <a:ext cx="5334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40</a:t>
            </a:fld>
            <a:endParaRPr lang="th-TH" dirty="0"/>
          </a:p>
        </p:txBody>
      </p:sp>
      <p:sp>
        <p:nvSpPr>
          <p:cNvPr id="5" name="สี่เหลี่ยมผืนผ้า 8"/>
          <p:cNvSpPr/>
          <p:nvPr/>
        </p:nvSpPr>
        <p:spPr>
          <a:xfrm>
            <a:off x="3629" y="0"/>
            <a:ext cx="8126404" cy="707886"/>
          </a:xfrm>
          <a:prstGeom prst="round1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2000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โครงการ </a:t>
            </a:r>
            <a:r>
              <a:rPr lang="th-TH" sz="1800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ฝึกอบรม</a:t>
            </a:r>
            <a:r>
              <a:rPr lang="th-TH" sz="2000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ฝีมือแรงงานรองรับระบบขนส่ง</a:t>
            </a:r>
            <a:r>
              <a:rPr lang="th-TH" sz="2000" dirty="0" err="1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บริการโล</a:t>
            </a:r>
            <a:r>
              <a:rPr lang="th-TH" sz="2000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จิ</a:t>
            </a:r>
            <a:r>
              <a:rPr lang="th-TH" sz="2000" dirty="0" err="1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สติกส์</a:t>
            </a:r>
            <a:r>
              <a:rPr lang="th-TH" sz="2000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 และก่อสร้าง</a:t>
            </a:r>
          </a:p>
        </p:txBody>
      </p:sp>
      <p:sp>
        <p:nvSpPr>
          <p:cNvPr id="13" name="สี่เหลี่ยมมุมมน 23"/>
          <p:cNvSpPr/>
          <p:nvPr/>
        </p:nvSpPr>
        <p:spPr bwMode="auto">
          <a:xfrm>
            <a:off x="142844" y="857232"/>
            <a:ext cx="8786874" cy="60722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132561" rIns="108000" bIns="132561" anchor="t" anchorCtr="0"/>
          <a:lstStyle/>
          <a:p>
            <a:r>
              <a:rPr lang="th-TH" b="1" u="sng" dirty="0" smtClean="0"/>
              <a:t>หลักสูตรที่ควรพิจารณาดำเนินการ</a:t>
            </a:r>
          </a:p>
          <a:p>
            <a:r>
              <a:rPr lang="th-TH" dirty="0" smtClean="0"/>
              <a:t>หลักสูตรเกี่ยวข้องกับการพัฒนาโครงสร้างพื้นฐาน (ระบบราง ถนน สะพาน อากาศยาน </a:t>
            </a:r>
            <a:r>
              <a:rPr lang="th-TH" dirty="0" err="1" smtClean="0"/>
              <a:t>ตอม่อ</a:t>
            </a:r>
            <a:r>
              <a:rPr lang="th-TH" dirty="0" smtClean="0"/>
              <a:t> ฯลฯ )และ</a:t>
            </a:r>
            <a:r>
              <a:rPr lang="th-TH" dirty="0" err="1" smtClean="0"/>
              <a:t>ระบบโล</a:t>
            </a:r>
            <a:r>
              <a:rPr lang="th-TH" dirty="0" smtClean="0"/>
              <a:t>จิ</a:t>
            </a:r>
            <a:r>
              <a:rPr lang="th-TH" dirty="0" err="1" smtClean="0"/>
              <a:t>สติกส์</a:t>
            </a:r>
            <a:r>
              <a:rPr lang="th-TH" dirty="0" smtClean="0"/>
              <a:t>ที่เกี่ยวข้อง เช่น ช่างเชื่อมก่อสร้าง ช่างปฏิบัติการและซ่อมบำรุงตัวรถ ช่างควบคุมเครื่องจักรกลหนักในการก่อสร้าง ช่างกลโรงงาน ช่างกลหนัก อาชีพเกี่ยวกับคอนกรีต</a:t>
            </a:r>
          </a:p>
          <a:p>
            <a:r>
              <a:rPr lang="th-TH" dirty="0" smtClean="0"/>
              <a:t>- หลักสูตร</a:t>
            </a:r>
            <a:r>
              <a:rPr lang="th-TH" dirty="0" err="1" smtClean="0"/>
              <a:t>เกี่ยวกับโล</a:t>
            </a:r>
            <a:r>
              <a:rPr lang="th-TH" dirty="0" smtClean="0"/>
              <a:t>จิ</a:t>
            </a:r>
            <a:r>
              <a:rPr lang="th-TH" dirty="0" err="1" smtClean="0"/>
              <a:t>สติกส์</a:t>
            </a:r>
            <a:r>
              <a:rPr lang="th-TH" dirty="0" smtClean="0"/>
              <a:t> เช่น พนักงานขับรถบรรทุก สาขาอาชีพเกี่ยวกับผู้ควบคุมสินค้า คลังสินค้าเป็นต้น</a:t>
            </a:r>
          </a:p>
          <a:p>
            <a:r>
              <a:rPr lang="th-TH" dirty="0" smtClean="0"/>
              <a:t>- ทักษะเกี่ยวกับ </a:t>
            </a:r>
            <a:r>
              <a:rPr lang="en-US" dirty="0" smtClean="0"/>
              <a:t>STEM Work force</a:t>
            </a:r>
          </a:p>
          <a:p>
            <a:r>
              <a:rPr lang="th-TH" dirty="0" smtClean="0"/>
              <a:t>- สอดแทรกความรู้เพื่อเพิ่มผลิตภาพแรงงาน จำนวน 1 กระบวนงาน โดยคัดเลือกมาจาก 4 กระบวนงานได้แก่ การปรับปรุงขั้นตอนการทำงาน การลดการสูญเสียในวงจรการผลิตหรือบริการ การควบคุมคุณภาพสินค้าและบริการ และการบริหารจัดการ</a:t>
            </a:r>
            <a:r>
              <a:rPr lang="th-TH" dirty="0" err="1" smtClean="0"/>
              <a:t>ระบบโล</a:t>
            </a:r>
            <a:r>
              <a:rPr lang="th-TH" dirty="0" smtClean="0"/>
              <a:t>จิ</a:t>
            </a:r>
            <a:r>
              <a:rPr lang="th-TH" dirty="0" err="1" smtClean="0"/>
              <a:t>สติกส์</a:t>
            </a:r>
            <a:r>
              <a:rPr lang="th-TH" dirty="0" smtClean="0"/>
              <a:t>และโซ่</a:t>
            </a:r>
            <a:r>
              <a:rPr lang="th-TH" dirty="0" err="1" smtClean="0"/>
              <a:t>อุปทาน</a:t>
            </a:r>
            <a:r>
              <a:rPr lang="th-TH" dirty="0" smtClean="0"/>
              <a:t>(เป็นนโยบายของกระทรวงแรงงาน)</a:t>
            </a:r>
            <a:endParaRPr lang="th-TH" dirty="0">
              <a:solidFill>
                <a:schemeClr val="tx1"/>
              </a:solidFill>
              <a:latin typeface="DSN Single" pitchFamily="2" charset="-34"/>
              <a:cs typeface="DSN Single"/>
            </a:endParaRPr>
          </a:p>
        </p:txBody>
      </p:sp>
    </p:spTree>
    <p:extLst>
      <p:ext uri="{BB962C8B-B14F-4D97-AF65-F5344CB8AC3E}">
        <p14:creationId xmlns:p14="http://schemas.microsoft.com/office/powerpoint/2010/main" val="14566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492877"/>
            <a:ext cx="5334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41</a:t>
            </a:fld>
            <a:endParaRPr lang="th-TH" dirty="0"/>
          </a:p>
        </p:txBody>
      </p:sp>
      <p:sp>
        <p:nvSpPr>
          <p:cNvPr id="5" name="สี่เหลี่ยมผืนผ้า 8"/>
          <p:cNvSpPr/>
          <p:nvPr/>
        </p:nvSpPr>
        <p:spPr>
          <a:xfrm>
            <a:off x="3629" y="0"/>
            <a:ext cx="8126404" cy="830997"/>
          </a:xfrm>
          <a:prstGeom prst="round1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โครงการ พัฒนาศักยภาพแรงงานรองรับภาคอุตสาหกรรม</a:t>
            </a:r>
          </a:p>
          <a:p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และบริการเพื่อการแข่งขัน (ภาษา)</a:t>
            </a:r>
            <a:endParaRPr lang="th-TH" sz="2400" dirty="0">
              <a:solidFill>
                <a:schemeClr val="bg1"/>
              </a:solidFill>
              <a:latin typeface="DSN Single" pitchFamily="2" charset="-34"/>
              <a:cs typeface="DSN Single"/>
            </a:endParaRPr>
          </a:p>
        </p:txBody>
      </p:sp>
      <p:sp>
        <p:nvSpPr>
          <p:cNvPr id="11" name="สี่เหลี่ยมมุมมน 23"/>
          <p:cNvSpPr/>
          <p:nvPr/>
        </p:nvSpPr>
        <p:spPr bwMode="auto">
          <a:xfrm>
            <a:off x="357158" y="1214422"/>
            <a:ext cx="8286776" cy="528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132561" rIns="108000" bIns="132561" anchor="t" anchorCtr="0"/>
          <a:lstStyle/>
          <a:p>
            <a:r>
              <a:rPr lang="th-TH" sz="2400" u="sng" dirty="0" smtClean="0">
                <a:solidFill>
                  <a:srgbClr val="FF9900"/>
                </a:solidFill>
                <a:cs typeface="DSN Single"/>
              </a:rPr>
              <a:t>กิจกรรม </a:t>
            </a:r>
            <a:r>
              <a:rPr lang="th-TH" sz="2400" b="1" dirty="0" smtClean="0"/>
              <a:t>ฝึกอบรมฝีมือแรงงานรองรับภาคอุตสาหกรรมและบริการ</a:t>
            </a:r>
          </a:p>
          <a:p>
            <a:r>
              <a:rPr lang="th-TH" sz="2400" b="1" dirty="0" smtClean="0"/>
              <a:t>โครงการ (รายการ) อบรมเพิ่มขีดความสามารถด้านภาษาให้แก่แรงงานไทย</a:t>
            </a:r>
          </a:p>
          <a:p>
            <a:r>
              <a:rPr lang="th-TH" sz="2400" dirty="0" smtClean="0"/>
              <a:t>หลักสูตร ยกระดับทักษะด้านภาษาต่างประเทศ ระยะเวลาไม่ต่ำกว่า 30 ชม.</a:t>
            </a:r>
            <a:endParaRPr lang="en-US" sz="2400" dirty="0" smtClean="0"/>
          </a:p>
          <a:p>
            <a:pPr lvl="0"/>
            <a:r>
              <a:rPr lang="th-TH" sz="2400" dirty="0" smtClean="0"/>
              <a:t>ภาษาต่างประเทศได้แก่ ภาษาอังกฤษ ภาษาถิ่นประเทศอาเซียน ภาษาเกาหลี ภาษาญี่ปุ่น ภาษาจีนกลาง และภาษาต่างประเทศอื่น</a:t>
            </a:r>
            <a:endParaRPr lang="en-US" sz="2400" dirty="0" smtClean="0"/>
          </a:p>
          <a:p>
            <a:pPr lvl="0"/>
            <a:r>
              <a:rPr lang="th-TH" sz="2400" u="sng" dirty="0" smtClean="0"/>
              <a:t>กลุ่มเป้าหมาย </a:t>
            </a:r>
            <a:r>
              <a:rPr lang="th-TH" sz="2400" dirty="0" smtClean="0"/>
              <a:t>ได้แก่ แรงงานทั่วไป ผู้ประกอบกิจการ รวมทั้งแรงงานที่ลงทะเบียนกับกรมการจัดหางานที่ประสงค์จะไปทำงานต่างประเทศ</a:t>
            </a:r>
          </a:p>
          <a:p>
            <a:r>
              <a:rPr lang="th-TH" sz="2400" u="sng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DSN Single"/>
              </a:rPr>
              <a:t>วัตถุประสงค์</a:t>
            </a:r>
            <a:r>
              <a:rPr lang="th-TH" sz="2400" dirty="0" smtClean="0">
                <a:solidFill>
                  <a:schemeClr val="tx1"/>
                </a:solidFill>
                <a:latin typeface="DSN Single" pitchFamily="2" charset="-34"/>
                <a:cs typeface="DSN Single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DSN Single" pitchFamily="2" charset="-34"/>
                <a:cs typeface="DSN Single"/>
              </a:rPr>
              <a:t>:</a:t>
            </a:r>
            <a:r>
              <a:rPr lang="en-US" sz="2400" dirty="0" smtClean="0">
                <a:cs typeface="DSN Single"/>
              </a:rPr>
              <a:t> </a:t>
            </a:r>
            <a:r>
              <a:rPr lang="th-TH" sz="2400" dirty="0" smtClean="0"/>
              <a:t>1.เพื่อให้แรงงานไทย และผู้ประกอบกิจการมีความสามารถด้านภาษาของประเทศในอาเซียน รวมทั้งภาษาต่างประเทศรองรับการไปทำงานประเทศในตะวันออกกลาง ประเทศในยุโรป และในอเมริกา</a:t>
            </a:r>
          </a:p>
          <a:p>
            <a:r>
              <a:rPr lang="th-TH" sz="2400" dirty="0" smtClean="0"/>
              <a:t>2. เพื่อช่วยให้แรงงานสามารถสื่อสารในชีวิตประจำวัน และการสื่อสารในการทำงานภายในประเทศรวมทั้งเตรียมความพร้อมแรงงานไทยในการเคลื่อนย้ายไปทำงานในประเทศอาเซียน ประเทศประเทศในตะวันออกกลาง ประเทศในยุโรป และในอเมริกาจัดฝึกอบรมยกระดับทักษะด้านของแต่ละพื้นที่</a:t>
            </a:r>
            <a:endParaRPr lang="th-TH" sz="2400" dirty="0" smtClean="0">
              <a:cs typeface="DSN Single"/>
            </a:endParaRPr>
          </a:p>
          <a:p>
            <a:endParaRPr lang="th-TH" sz="2400" dirty="0" smtClean="0"/>
          </a:p>
          <a:p>
            <a:endParaRPr lang="en-US" sz="2400" dirty="0" smtClean="0">
              <a:solidFill>
                <a:schemeClr val="tx1"/>
              </a:solidFill>
              <a:latin typeface="DSN Single" pitchFamily="2" charset="-34"/>
              <a:cs typeface="DSN Single"/>
            </a:endParaRPr>
          </a:p>
        </p:txBody>
      </p:sp>
    </p:spTree>
    <p:extLst>
      <p:ext uri="{BB962C8B-B14F-4D97-AF65-F5344CB8AC3E}">
        <p14:creationId xmlns:p14="http://schemas.microsoft.com/office/powerpoint/2010/main" val="14566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492877"/>
            <a:ext cx="5334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42</a:t>
            </a:fld>
            <a:endParaRPr lang="th-TH" dirty="0"/>
          </a:p>
        </p:txBody>
      </p:sp>
      <p:sp>
        <p:nvSpPr>
          <p:cNvPr id="5" name="สี่เหลี่ยมผืนผ้า 8"/>
          <p:cNvSpPr/>
          <p:nvPr/>
        </p:nvSpPr>
        <p:spPr>
          <a:xfrm>
            <a:off x="3629" y="0"/>
            <a:ext cx="8126404" cy="830997"/>
          </a:xfrm>
          <a:prstGeom prst="round1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โครงการ พัฒนาศักยภาพแรงงานรองรับภาคอุตสาหกรรม</a:t>
            </a:r>
          </a:p>
          <a:p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และบริการเพื่อการแข่งขัน (ภาษา ต่อ)</a:t>
            </a:r>
            <a:endParaRPr lang="th-TH" sz="2400" dirty="0">
              <a:solidFill>
                <a:schemeClr val="bg1"/>
              </a:solidFill>
              <a:latin typeface="DSN Single" pitchFamily="2" charset="-34"/>
              <a:cs typeface="DSN Single"/>
            </a:endParaRPr>
          </a:p>
        </p:txBody>
      </p:sp>
      <p:sp>
        <p:nvSpPr>
          <p:cNvPr id="11" name="สี่เหลี่ยมมุมมน 23"/>
          <p:cNvSpPr/>
          <p:nvPr/>
        </p:nvSpPr>
        <p:spPr bwMode="auto">
          <a:xfrm>
            <a:off x="357158" y="1214422"/>
            <a:ext cx="8286776" cy="5072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132561" rIns="108000" bIns="132561" anchor="t" anchorCtr="0"/>
          <a:lstStyle/>
          <a:p>
            <a:r>
              <a:rPr lang="th-TH" dirty="0" smtClean="0"/>
              <a:t>ภาษาต่างประเทศ ระยะ ไม่ต่ำกว่า 30 ชั่วโมง ดังนี้</a:t>
            </a:r>
          </a:p>
          <a:p>
            <a:r>
              <a:rPr lang="th-TH" dirty="0" smtClean="0"/>
              <a:t>1 </a:t>
            </a:r>
            <a:r>
              <a:rPr lang="th-TH" u="sng" dirty="0" smtClean="0"/>
              <a:t>ภาษาอังกฤษ</a:t>
            </a:r>
            <a:r>
              <a:rPr lang="th-TH" dirty="0" smtClean="0"/>
              <a:t> โดยดำเนินการอบรมตามความต้องการและพื้นฐานของกลุ่มเป้าหมาย โดยใช้หรือประยุกต์ใช้หลักสูตรกลางของกรมพัฒนาฝีมือแรงงาน หรือสถาบันพัฒนาฝีมือแรงงานภาค ศูนย์พัฒนาฝีมือแรงงานจังหวัด พัฒนาหลักสูตรเองตามความเหมาะสมของแต่ละพื้นที่</a:t>
            </a:r>
          </a:p>
          <a:p>
            <a:r>
              <a:rPr lang="th-TH" dirty="0" smtClean="0"/>
              <a:t>2 </a:t>
            </a:r>
            <a:r>
              <a:rPr lang="th-TH" u="sng" dirty="0" smtClean="0"/>
              <a:t>ภาษาถิ่นประเทศอาเซียน </a:t>
            </a:r>
            <a:r>
              <a:rPr lang="th-TH" dirty="0" smtClean="0"/>
              <a:t>(</a:t>
            </a:r>
            <a:r>
              <a:rPr lang="th-TH" dirty="0" err="1" smtClean="0"/>
              <a:t>ภาษาฟิ</a:t>
            </a:r>
            <a:r>
              <a:rPr lang="th-TH" dirty="0" smtClean="0"/>
              <a:t>ลิปีโน ภาษาบาฮาซาอินโดนีเซีย ภาษามลายูบรูไนภาษามาเลย์ ภาษาเวียดนาม ภาษาลาว ภาษาเขมร) ภาษาเกาหลี ญี่ปุ่น จีนกลาง และภาษาต่างประเทศอื่น ตามความต้องการของกลุ่มเป้าหมาย โดยใช้หรือประยุกต์ใช้หลักสูตรกลางของกรมพัฒนาฝีมือแรงงาน หรือสถาบันพัฒนาฝีมือแรงงาน ศูนย์พัฒนาฝีมือแรงงานจังหวัด พัฒนาหลักสูตรเองตามความเหมาะสมของแต่ละพื้นที่</a:t>
            </a:r>
            <a:endParaRPr lang="th-TH" dirty="0" smtClean="0">
              <a:cs typeface="DSN Single"/>
            </a:endParaRPr>
          </a:p>
          <a:p>
            <a:endParaRPr lang="th-TH" dirty="0" smtClean="0"/>
          </a:p>
          <a:p>
            <a:endParaRPr lang="en-US" dirty="0" smtClean="0">
              <a:solidFill>
                <a:schemeClr val="tx1"/>
              </a:solidFill>
              <a:latin typeface="DSN Single" pitchFamily="2" charset="-34"/>
              <a:cs typeface="DSN Single"/>
            </a:endParaRPr>
          </a:p>
        </p:txBody>
      </p:sp>
    </p:spTree>
    <p:extLst>
      <p:ext uri="{BB962C8B-B14F-4D97-AF65-F5344CB8AC3E}">
        <p14:creationId xmlns:p14="http://schemas.microsoft.com/office/powerpoint/2010/main" val="14566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492877"/>
            <a:ext cx="5334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43</a:t>
            </a:fld>
            <a:endParaRPr lang="th-TH" dirty="0"/>
          </a:p>
        </p:txBody>
      </p:sp>
      <p:sp>
        <p:nvSpPr>
          <p:cNvPr id="5" name="สี่เหลี่ยมผืนผ้า 8"/>
          <p:cNvSpPr/>
          <p:nvPr/>
        </p:nvSpPr>
        <p:spPr>
          <a:xfrm>
            <a:off x="3629" y="2"/>
            <a:ext cx="8126404" cy="1384995"/>
          </a:xfrm>
          <a:prstGeom prst="round1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b="1" dirty="0" smtClean="0">
                <a:solidFill>
                  <a:schemeClr val="bg1"/>
                </a:solidFill>
                <a:cs typeface="DSN Single"/>
              </a:rPr>
              <a:t>โครงการ พัฒนาศักยภาพแรงงานรองรับภาคอุตสาหกรรม</a:t>
            </a:r>
          </a:p>
          <a:p>
            <a:r>
              <a:rPr lang="th-TH" b="1" dirty="0" smtClean="0">
                <a:solidFill>
                  <a:schemeClr val="bg1"/>
                </a:solidFill>
                <a:cs typeface="DSN Single"/>
              </a:rPr>
              <a:t>และบริการเพื่อการแข่งขัน (ครัวไทย)</a:t>
            </a:r>
            <a:endParaRPr lang="th-TH" dirty="0">
              <a:solidFill>
                <a:schemeClr val="bg1"/>
              </a:solidFill>
              <a:latin typeface="DSN Single" pitchFamily="2" charset="-34"/>
              <a:cs typeface="DSN Single"/>
            </a:endParaRPr>
          </a:p>
        </p:txBody>
      </p:sp>
      <p:sp>
        <p:nvSpPr>
          <p:cNvPr id="11" name="สี่เหลี่ยมมุมมน 23"/>
          <p:cNvSpPr/>
          <p:nvPr/>
        </p:nvSpPr>
        <p:spPr bwMode="auto">
          <a:xfrm>
            <a:off x="357158" y="1214422"/>
            <a:ext cx="8286776" cy="528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132561" rIns="108000" bIns="132561" anchor="t" anchorCtr="0"/>
          <a:lstStyle/>
          <a:p>
            <a:r>
              <a:rPr lang="th-TH" u="sng" dirty="0" smtClean="0">
                <a:solidFill>
                  <a:srgbClr val="FF9900"/>
                </a:solidFill>
                <a:cs typeface="DSN Single"/>
              </a:rPr>
              <a:t>กิจกรรม </a:t>
            </a:r>
            <a:r>
              <a:rPr lang="th-TH" b="1" dirty="0" smtClean="0"/>
              <a:t>ฝึกอบรมฝีมือแรงงานรองรับภาคอุตสาหกรรมและบริการ</a:t>
            </a:r>
          </a:p>
          <a:p>
            <a:r>
              <a:rPr lang="th-TH" b="1" dirty="0" smtClean="0"/>
              <a:t>โครงการ (รายการ) ฝึกอบรมผู้ประกอบอาหารรองรับครัวไทยสู่ครัวโลก</a:t>
            </a:r>
          </a:p>
          <a:p>
            <a:r>
              <a:rPr lang="th-TH" u="sng" dirty="0" smtClean="0"/>
              <a:t>กลุ่มเป้าหมาย  </a:t>
            </a:r>
            <a:r>
              <a:rPr lang="th-TH" dirty="0" smtClean="0"/>
              <a:t>แรงงานใหม่</a:t>
            </a:r>
          </a:p>
          <a:p>
            <a:r>
              <a:rPr lang="th-TH" dirty="0" smtClean="0"/>
              <a:t>นักศึกษาปีสุดท้าย เช่น ระดับ </a:t>
            </a:r>
            <a:r>
              <a:rPr lang="th-TH" dirty="0" err="1" smtClean="0"/>
              <a:t>ปวช.</a:t>
            </a:r>
            <a:r>
              <a:rPr lang="th-TH" dirty="0" smtClean="0"/>
              <a:t> </a:t>
            </a:r>
            <a:r>
              <a:rPr lang="th-TH" dirty="0" err="1" smtClean="0"/>
              <a:t>ปวส.</a:t>
            </a:r>
            <a:r>
              <a:rPr lang="th-TH" dirty="0" smtClean="0"/>
              <a:t> อุดมศึกษา เป็นต้น</a:t>
            </a:r>
          </a:p>
          <a:p>
            <a:r>
              <a:rPr lang="th-TH" dirty="0" smtClean="0"/>
              <a:t>แรงงานในสถานประกอบกิจการและธุรกิจ </a:t>
            </a:r>
            <a:r>
              <a:rPr lang="en-US" dirty="0" smtClean="0"/>
              <a:t>Startup </a:t>
            </a:r>
            <a:r>
              <a:rPr lang="th-TH" dirty="0" smtClean="0"/>
              <a:t>ด้านอาหาร</a:t>
            </a:r>
          </a:p>
          <a:p>
            <a:r>
              <a:rPr lang="th-TH" dirty="0" smtClean="0"/>
              <a:t>ผู้ประกอบการ/ธุรกิจด้านอาหาร</a:t>
            </a:r>
          </a:p>
          <a:p>
            <a:r>
              <a:rPr lang="th-TH" u="sng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DSN Single"/>
              </a:rPr>
              <a:t>วัตถุประสงค์</a:t>
            </a:r>
            <a:r>
              <a:rPr lang="th-TH" dirty="0" smtClean="0">
                <a:solidFill>
                  <a:schemeClr val="tx1"/>
                </a:solidFill>
                <a:latin typeface="DSN Single" pitchFamily="2" charset="-34"/>
                <a:cs typeface="DSN Single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DSN Single" pitchFamily="2" charset="-34"/>
                <a:cs typeface="DSN Single"/>
              </a:rPr>
              <a:t>:</a:t>
            </a:r>
            <a:r>
              <a:rPr lang="th-TH" dirty="0" smtClean="0"/>
              <a:t>1 เพื่อฝึกอบรมฝีมือให้แรงงานใหม่มีความรู้ ทักษะฝีมือที่เกี่ยวข้องกับอุตสาหกรรมอาหาร มีความพร้อมในการทำงาน</a:t>
            </a:r>
          </a:p>
          <a:p>
            <a:r>
              <a:rPr lang="th-TH" dirty="0" smtClean="0"/>
              <a:t>2 เพื่อยกระดับฝีมือแรงงานในสถานประกอบกิจการและผู้ประกอบธุรกิจด้านอาหารให้มีศักยภาพในการผลิตและการแข่งขัน</a:t>
            </a:r>
          </a:p>
          <a:p>
            <a:r>
              <a:rPr lang="th-TH" b="1" dirty="0" smtClean="0"/>
              <a:t>หลักสูตร </a:t>
            </a:r>
            <a:r>
              <a:rPr lang="th-TH" dirty="0" smtClean="0"/>
              <a:t>เตรียมเข้าทำงาน ระยะเวลา 280 ชม. </a:t>
            </a:r>
          </a:p>
          <a:p>
            <a:r>
              <a:rPr lang="th-TH" b="1" dirty="0" smtClean="0"/>
              <a:t>หลักสูตร </a:t>
            </a:r>
            <a:r>
              <a:rPr lang="th-TH" dirty="0" smtClean="0"/>
              <a:t>ยกระดับฝีมือแรงงาน ระยะเวลา 30 ชม. </a:t>
            </a:r>
            <a:endParaRPr lang="en-US" dirty="0" smtClean="0"/>
          </a:p>
          <a:p>
            <a:endParaRPr lang="th-TH" dirty="0" smtClean="0"/>
          </a:p>
          <a:p>
            <a:endParaRPr lang="en-US" dirty="0" smtClean="0">
              <a:solidFill>
                <a:schemeClr val="tx1"/>
              </a:solidFill>
              <a:latin typeface="DSN Single" pitchFamily="2" charset="-34"/>
              <a:cs typeface="DSN Single"/>
            </a:endParaRPr>
          </a:p>
        </p:txBody>
      </p:sp>
    </p:spTree>
    <p:extLst>
      <p:ext uri="{BB962C8B-B14F-4D97-AF65-F5344CB8AC3E}">
        <p14:creationId xmlns:p14="http://schemas.microsoft.com/office/powerpoint/2010/main" val="14566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492877"/>
            <a:ext cx="5334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44</a:t>
            </a:fld>
            <a:endParaRPr lang="th-TH" dirty="0"/>
          </a:p>
        </p:txBody>
      </p:sp>
      <p:sp>
        <p:nvSpPr>
          <p:cNvPr id="5" name="สี่เหลี่ยมผืนผ้า 8"/>
          <p:cNvSpPr/>
          <p:nvPr/>
        </p:nvSpPr>
        <p:spPr>
          <a:xfrm>
            <a:off x="3629" y="2"/>
            <a:ext cx="8126404" cy="1384995"/>
          </a:xfrm>
          <a:prstGeom prst="round1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b="1" dirty="0" smtClean="0">
                <a:solidFill>
                  <a:schemeClr val="bg1"/>
                </a:solidFill>
                <a:cs typeface="DSN Single"/>
              </a:rPr>
              <a:t>โครงการ พัฒนาศักยภาพแรงงานรองรับภาคอุตสาหกรรม</a:t>
            </a:r>
          </a:p>
          <a:p>
            <a:r>
              <a:rPr lang="th-TH" b="1" dirty="0" smtClean="0">
                <a:solidFill>
                  <a:schemeClr val="bg1"/>
                </a:solidFill>
                <a:cs typeface="DSN Single"/>
              </a:rPr>
              <a:t>และบริการเพื่อการแข่งขัน(ครัวไทย ต่อ)</a:t>
            </a:r>
            <a:endParaRPr lang="th-TH" dirty="0">
              <a:solidFill>
                <a:schemeClr val="bg1"/>
              </a:solidFill>
              <a:latin typeface="DSN Single" pitchFamily="2" charset="-34"/>
              <a:cs typeface="DSN Single"/>
            </a:endParaRPr>
          </a:p>
        </p:txBody>
      </p:sp>
      <p:sp>
        <p:nvSpPr>
          <p:cNvPr id="11" name="สี่เหลี่ยมมุมมน 23"/>
          <p:cNvSpPr/>
          <p:nvPr/>
        </p:nvSpPr>
        <p:spPr bwMode="auto">
          <a:xfrm>
            <a:off x="357158" y="1214422"/>
            <a:ext cx="8286776" cy="528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132561" rIns="108000" bIns="132561" anchor="t" anchorCtr="0"/>
          <a:lstStyle/>
          <a:p>
            <a:r>
              <a:rPr lang="th-TH" u="sng" dirty="0" smtClean="0"/>
              <a:t>หลักสูตรที่ควรดำเนินการ</a:t>
            </a:r>
            <a:endParaRPr lang="en-US" dirty="0" smtClean="0"/>
          </a:p>
          <a:p>
            <a:pPr lvl="0"/>
            <a:r>
              <a:rPr lang="th-TH" dirty="0" smtClean="0"/>
              <a:t>ฝึกยกระดับฯ สำหรับในจังหวัดที่เป็นแหล่งท่องเที่ยว/โรงแรมขอให้ดำเนินการฝึกตามแผนยุทธศาสตร์การพัฒนาศักยภาพรองรับครัวไทยสู่ครัวโลก</a:t>
            </a:r>
            <a:endParaRPr lang="en-US" dirty="0" smtClean="0"/>
          </a:p>
          <a:p>
            <a:pPr lvl="0"/>
            <a:r>
              <a:rPr lang="th-TH" dirty="0" smtClean="0"/>
              <a:t>หลักสูตรเกี่ยวกับการแปรรูปเกษตรและอาหาร</a:t>
            </a:r>
          </a:p>
          <a:p>
            <a:r>
              <a:rPr lang="th-TH" dirty="0" smtClean="0"/>
              <a:t>- ฝึกอบรมการปรุงอาหารไทย ให้ได้รสชาติตามมาตรฐานแบบไทยๆ</a:t>
            </a:r>
          </a:p>
          <a:p>
            <a:r>
              <a:rPr lang="th-TH" dirty="0" smtClean="0"/>
              <a:t>- สอดแทรกทักษะด้าน </a:t>
            </a:r>
            <a:r>
              <a:rPr lang="en-US" dirty="0" smtClean="0"/>
              <a:t>STEM Workforce</a:t>
            </a:r>
          </a:p>
          <a:p>
            <a:r>
              <a:rPr lang="th-TH" dirty="0" smtClean="0"/>
              <a:t>- ทักษะฝีมือรองรับธุรกิจ </a:t>
            </a:r>
            <a:r>
              <a:rPr lang="en-US" dirty="0" smtClean="0"/>
              <a:t>Startup </a:t>
            </a:r>
            <a:r>
              <a:rPr lang="th-TH" dirty="0" smtClean="0"/>
              <a:t>เพื่อขับเคลื่อนนโยบายประเทศไทย 4.0</a:t>
            </a:r>
          </a:p>
          <a:p>
            <a:pPr>
              <a:buFontTx/>
              <a:buChar char="-"/>
            </a:pPr>
            <a:r>
              <a:rPr lang="th-TH" dirty="0" smtClean="0"/>
              <a:t>สอดแทรกความรู้เพื่อเพิ่มผลิตภาพแรงงาน จำนวน 1 กระบวนงาน</a:t>
            </a:r>
            <a:br>
              <a:rPr lang="th-TH" dirty="0" smtClean="0"/>
            </a:br>
            <a:r>
              <a:rPr lang="th-TH" dirty="0" smtClean="0"/>
              <a:t> โดยคัดเลือกจาก 3 กระบวนงาน ได้แก่ การปรับปรุงขั้นตอนการทำงาน การลดการสูญเสียในวงจรการผลิตหรือบริการ การควบคุมคุณภาพสินค้าและบริการ (เป็นนโยบายของกระทรวงแรงงาน)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4566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492877"/>
            <a:ext cx="5334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45</a:t>
            </a:fld>
            <a:endParaRPr lang="th-TH" dirty="0"/>
          </a:p>
        </p:txBody>
      </p:sp>
      <p:sp>
        <p:nvSpPr>
          <p:cNvPr id="5" name="สี่เหลี่ยมผืนผ้า 8"/>
          <p:cNvSpPr/>
          <p:nvPr/>
        </p:nvSpPr>
        <p:spPr>
          <a:xfrm>
            <a:off x="3629" y="2"/>
            <a:ext cx="8126404" cy="830997"/>
          </a:xfrm>
          <a:prstGeom prst="round1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โครงการ พัฒนาศักยภาพแรงงานรองรับภาคอุตสาหกรรม</a:t>
            </a:r>
          </a:p>
          <a:p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และบริการเพื่อการแข่งขัน (ยานยนต์และชิ่นส่วน)</a:t>
            </a:r>
            <a:endParaRPr lang="th-TH" sz="2400" dirty="0">
              <a:solidFill>
                <a:schemeClr val="bg1"/>
              </a:solidFill>
              <a:latin typeface="DSN Single" pitchFamily="2" charset="-34"/>
              <a:cs typeface="DSN Single"/>
            </a:endParaRPr>
          </a:p>
        </p:txBody>
      </p:sp>
      <p:sp>
        <p:nvSpPr>
          <p:cNvPr id="11" name="สี่เหลี่ยมมุมมน 23"/>
          <p:cNvSpPr/>
          <p:nvPr/>
        </p:nvSpPr>
        <p:spPr bwMode="auto">
          <a:xfrm>
            <a:off x="357158" y="1000108"/>
            <a:ext cx="8286776" cy="528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132561" rIns="108000" bIns="132561" anchor="t" anchorCtr="0"/>
          <a:lstStyle/>
          <a:p>
            <a:r>
              <a:rPr lang="th-TH" sz="2400" u="sng" dirty="0" smtClean="0">
                <a:solidFill>
                  <a:srgbClr val="FF9900"/>
                </a:solidFill>
                <a:cs typeface="DSN Single"/>
              </a:rPr>
              <a:t>กิจกรรม </a:t>
            </a:r>
            <a:r>
              <a:rPr lang="th-TH" sz="2400" b="1" dirty="0" smtClean="0"/>
              <a:t>ฝึกอบรมฝีมือแรงงานรองรับภาคอุตสาหกรรมและบริการ</a:t>
            </a:r>
          </a:p>
          <a:p>
            <a:r>
              <a:rPr lang="th-TH" sz="2400" b="1" dirty="0" smtClean="0"/>
              <a:t>โครงการ (รายการ) ฝึกอบรมฝีมือแรงงานส่งเสริมศักยภาพอุตสาหกรรมยานยนต์และชิ้นส่วน</a:t>
            </a:r>
          </a:p>
          <a:p>
            <a:r>
              <a:rPr lang="th-TH" sz="2400" u="sng" dirty="0" smtClean="0"/>
              <a:t>กลุ่มเป้าหมาย  </a:t>
            </a:r>
            <a:r>
              <a:rPr lang="th-TH" sz="2400" dirty="0" smtClean="0"/>
              <a:t>แรงงานใหม่</a:t>
            </a:r>
          </a:p>
          <a:p>
            <a:r>
              <a:rPr lang="th-TH" sz="2400" dirty="0" smtClean="0"/>
              <a:t>แรงงานใหม่ </a:t>
            </a:r>
          </a:p>
          <a:p>
            <a:r>
              <a:rPr lang="th-TH" sz="2400" dirty="0" smtClean="0"/>
              <a:t>นักศึกษา </a:t>
            </a:r>
            <a:r>
              <a:rPr lang="th-TH" sz="2400" dirty="0" err="1" smtClean="0"/>
              <a:t>ปวช.</a:t>
            </a:r>
            <a:r>
              <a:rPr lang="th-TH" sz="2400" dirty="0" smtClean="0"/>
              <a:t>/</a:t>
            </a:r>
            <a:r>
              <a:rPr lang="th-TH" sz="2400" dirty="0" err="1" smtClean="0"/>
              <a:t>ปวส.</a:t>
            </a:r>
            <a:r>
              <a:rPr lang="th-TH" sz="2400" dirty="0" smtClean="0"/>
              <a:t> ปีสุดท้าย แรงงานในสถานประกอบกิจการ/</a:t>
            </a:r>
          </a:p>
          <a:p>
            <a:r>
              <a:rPr lang="th-TH" sz="2400" dirty="0" smtClean="0"/>
              <a:t>ธุรกิจ </a:t>
            </a:r>
            <a:r>
              <a:rPr lang="en-US" sz="2400" dirty="0" smtClean="0"/>
              <a:t>Startup </a:t>
            </a:r>
            <a:r>
              <a:rPr lang="th-TH" sz="2400" dirty="0" smtClean="0"/>
              <a:t>ที่เกี่ยวข้องกับอุตสาหกรรมยานยนต์และชิ้นส่วน และแรงงาน ผู้ว่างงาน (เคยทำงาน)</a:t>
            </a:r>
          </a:p>
          <a:p>
            <a:r>
              <a:rPr lang="th-TH" sz="2400" u="sng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DSN Single"/>
              </a:rPr>
              <a:t>วัตถุประสงค์</a:t>
            </a:r>
            <a:r>
              <a:rPr lang="th-TH" sz="2400" dirty="0" smtClean="0">
                <a:solidFill>
                  <a:schemeClr val="tx1"/>
                </a:solidFill>
                <a:latin typeface="DSN Single" pitchFamily="2" charset="-34"/>
                <a:cs typeface="DSN Single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DSN Single" pitchFamily="2" charset="-34"/>
                <a:cs typeface="DSN Single"/>
              </a:rPr>
              <a:t>:</a:t>
            </a:r>
            <a:r>
              <a:rPr lang="th-TH" sz="2400" dirty="0" smtClean="0"/>
              <a:t>1. เพื่อเตรียมแรงงานใหม่ นักศึกษา </a:t>
            </a:r>
            <a:r>
              <a:rPr lang="th-TH" sz="2400" dirty="0" err="1" smtClean="0"/>
              <a:t>ปวช.</a:t>
            </a:r>
            <a:r>
              <a:rPr lang="th-TH" sz="2400" dirty="0" smtClean="0"/>
              <a:t>/ </a:t>
            </a:r>
            <a:r>
              <a:rPr lang="th-TH" sz="2400" dirty="0" err="1" smtClean="0"/>
              <a:t>ปวส.</a:t>
            </a:r>
            <a:r>
              <a:rPr lang="th-TH" sz="2400" dirty="0" smtClean="0"/>
              <a:t> ปีสุดท้าย และยกระดับฝีมือแรงงาน ในสถานประกอบ</a:t>
            </a:r>
          </a:p>
          <a:p>
            <a:r>
              <a:rPr lang="th-TH" sz="2400" dirty="0" smtClean="0"/>
              <a:t>กิจการ/ธุรกิจ </a:t>
            </a:r>
            <a:r>
              <a:rPr lang="en-US" sz="2400" dirty="0" smtClean="0"/>
              <a:t>Startup </a:t>
            </a:r>
            <a:r>
              <a:rPr lang="th-TH" sz="2400" dirty="0" smtClean="0"/>
              <a:t>ในสาขาที่เกี่ยวข้องกับยานยนต์และชิ้นส่วน ให้มีทักษะฝีมือสูงขึ้นรองรับเทคโนโลยีในอุตสาหกรรมยานยนต์และชิ้นส่วนอะไหล่ยานยนต์</a:t>
            </a:r>
          </a:p>
          <a:p>
            <a:r>
              <a:rPr lang="th-TH" sz="2400" dirty="0" smtClean="0"/>
              <a:t>2. เพื่อฝึกอบรมแรงงาน ผู้ว่างงาน (เคยทำงานมาก่อน) และถูกเลิกจ้าง ให้มีฝีมือเพื่อสร้างความพร้อมในการให้ทำงานในระบบการจ้างงาน</a:t>
            </a:r>
          </a:p>
          <a:p>
            <a:endParaRPr lang="en-US" sz="2400" dirty="0" smtClean="0">
              <a:solidFill>
                <a:schemeClr val="tx1"/>
              </a:solidFill>
              <a:latin typeface="DSN Single" pitchFamily="2" charset="-34"/>
              <a:cs typeface="DSN Single"/>
            </a:endParaRPr>
          </a:p>
        </p:txBody>
      </p:sp>
    </p:spTree>
    <p:extLst>
      <p:ext uri="{BB962C8B-B14F-4D97-AF65-F5344CB8AC3E}">
        <p14:creationId xmlns:p14="http://schemas.microsoft.com/office/powerpoint/2010/main" val="14566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492877"/>
            <a:ext cx="5334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46</a:t>
            </a:fld>
            <a:endParaRPr lang="th-TH" dirty="0"/>
          </a:p>
        </p:txBody>
      </p:sp>
      <p:sp>
        <p:nvSpPr>
          <p:cNvPr id="5" name="สี่เหลี่ยมผืนผ้า 8"/>
          <p:cNvSpPr/>
          <p:nvPr/>
        </p:nvSpPr>
        <p:spPr>
          <a:xfrm>
            <a:off x="3629" y="2"/>
            <a:ext cx="8126404" cy="830997"/>
          </a:xfrm>
          <a:prstGeom prst="round1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โครงการ พัฒนาศักยภาพแรงงานรองรับภาคอุตสาหกรรม</a:t>
            </a:r>
          </a:p>
          <a:p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และบริการเพื่อการแข่งขัน (ยานยนต์และชิ่นส่วน)</a:t>
            </a:r>
            <a:endParaRPr lang="th-TH" sz="2400" dirty="0">
              <a:solidFill>
                <a:schemeClr val="bg1"/>
              </a:solidFill>
              <a:latin typeface="DSN Single" pitchFamily="2" charset="-34"/>
              <a:cs typeface="DSN Single"/>
            </a:endParaRPr>
          </a:p>
        </p:txBody>
      </p:sp>
      <p:sp>
        <p:nvSpPr>
          <p:cNvPr id="11" name="สี่เหลี่ยมมุมมน 23"/>
          <p:cNvSpPr/>
          <p:nvPr/>
        </p:nvSpPr>
        <p:spPr bwMode="auto">
          <a:xfrm>
            <a:off x="357158" y="1000108"/>
            <a:ext cx="8286776" cy="528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132561" rIns="108000" bIns="132561" anchor="t" anchorCtr="0"/>
          <a:lstStyle/>
          <a:p>
            <a:r>
              <a:rPr lang="th-TH" b="1" dirty="0" smtClean="0"/>
              <a:t>หลักสูตร </a:t>
            </a:r>
            <a:r>
              <a:rPr lang="th-TH" dirty="0" smtClean="0"/>
              <a:t>เตรียมเข้าทำงาน ระยะเวลา 280 - 560 ชม. </a:t>
            </a:r>
          </a:p>
          <a:p>
            <a:r>
              <a:rPr lang="th-TH" b="1" dirty="0" smtClean="0"/>
              <a:t>หลักสูตร </a:t>
            </a:r>
            <a:r>
              <a:rPr lang="th-TH" dirty="0" smtClean="0"/>
              <a:t>ยกระดับฝีมือแรงงาน ระยะเวลา 18 – 60 ชม.</a:t>
            </a:r>
          </a:p>
          <a:p>
            <a:endParaRPr lang="th-TH" dirty="0" smtClean="0"/>
          </a:p>
          <a:p>
            <a:r>
              <a:rPr lang="th-TH" b="1" dirty="0" smtClean="0"/>
              <a:t>หลักสูตรที่ควรดำเนินการฝึกอบรม</a:t>
            </a:r>
          </a:p>
          <a:p>
            <a:r>
              <a:rPr lang="th-TH" dirty="0" smtClean="0"/>
              <a:t>- หลักสูตรเกี่ยวกับยานยนต์และชิ้นส่วนของ </a:t>
            </a:r>
            <a:r>
              <a:rPr lang="en-US" dirty="0" smtClean="0"/>
              <a:t>AHRDA</a:t>
            </a:r>
          </a:p>
          <a:p>
            <a:r>
              <a:rPr lang="th-TH" dirty="0" smtClean="0"/>
              <a:t>- ทักษะเกี่ยวกับ </a:t>
            </a:r>
            <a:r>
              <a:rPr lang="en-US" dirty="0" smtClean="0"/>
              <a:t>STAM Workforce</a:t>
            </a:r>
          </a:p>
          <a:p>
            <a:r>
              <a:rPr lang="th-TH" dirty="0" smtClean="0"/>
              <a:t>- สาขาอาชีพรองรับธุรกิจ </a:t>
            </a:r>
            <a:r>
              <a:rPr lang="en-US" dirty="0" smtClean="0"/>
              <a:t>Startup </a:t>
            </a:r>
            <a:r>
              <a:rPr lang="th-TH" dirty="0" smtClean="0"/>
              <a:t>เพื่อขับเคลื่อนนโยบายประเทศไทย 4.0</a:t>
            </a:r>
          </a:p>
          <a:p>
            <a:r>
              <a:rPr lang="th-TH" dirty="0" smtClean="0"/>
              <a:t>- สอดแทรกความรู้เพื่อเพิ่มผลิตภาพแรงงานจำนวน 1 กระบวนงาน </a:t>
            </a:r>
          </a:p>
          <a:p>
            <a:r>
              <a:rPr lang="th-TH" dirty="0" smtClean="0"/>
              <a:t>โดยคัดเลือกจาก 3 กระบวนงานได้แก่ การปรับปรุงขั้นตอนการทำงาน การลดการสูญเสียในวงจรการผลิตหรือบริการ และการควบคุมคุณภาพสินค้าและบริการ (เป็นนโยบายของกระทรวงแรงงาน) ฯลฯ </a:t>
            </a:r>
            <a:endParaRPr lang="en-US" dirty="0" smtClean="0"/>
          </a:p>
          <a:p>
            <a:endParaRPr lang="en-US" dirty="0" smtClean="0">
              <a:solidFill>
                <a:schemeClr val="tx1"/>
              </a:solidFill>
              <a:latin typeface="DSN Single" pitchFamily="2" charset="-34"/>
              <a:cs typeface="DSN Single"/>
            </a:endParaRPr>
          </a:p>
        </p:txBody>
      </p:sp>
    </p:spTree>
    <p:extLst>
      <p:ext uri="{BB962C8B-B14F-4D97-AF65-F5344CB8AC3E}">
        <p14:creationId xmlns:p14="http://schemas.microsoft.com/office/powerpoint/2010/main" val="14566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492877"/>
            <a:ext cx="5334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47</a:t>
            </a:fld>
            <a:endParaRPr lang="th-TH" dirty="0"/>
          </a:p>
        </p:txBody>
      </p:sp>
      <p:sp>
        <p:nvSpPr>
          <p:cNvPr id="5" name="สี่เหลี่ยมผืนผ้า 8"/>
          <p:cNvSpPr/>
          <p:nvPr/>
        </p:nvSpPr>
        <p:spPr>
          <a:xfrm>
            <a:off x="3629" y="2"/>
            <a:ext cx="8126404" cy="830997"/>
          </a:xfrm>
          <a:prstGeom prst="round1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โครงการ พัฒนาศักยภาพแรงงานรองรับภาคอุตสาหกรรม</a:t>
            </a:r>
          </a:p>
          <a:p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และบริการเพื่อการแข่งขัน (ท่องเที่ยว)</a:t>
            </a:r>
            <a:endParaRPr lang="th-TH" sz="2400" dirty="0">
              <a:solidFill>
                <a:schemeClr val="bg1"/>
              </a:solidFill>
              <a:latin typeface="DSN Single" pitchFamily="2" charset="-34"/>
              <a:cs typeface="DSN Single"/>
            </a:endParaRPr>
          </a:p>
        </p:txBody>
      </p:sp>
      <p:sp>
        <p:nvSpPr>
          <p:cNvPr id="11" name="สี่เหลี่ยมมุมมน 23"/>
          <p:cNvSpPr/>
          <p:nvPr/>
        </p:nvSpPr>
        <p:spPr bwMode="auto">
          <a:xfrm>
            <a:off x="357158" y="1000108"/>
            <a:ext cx="8286776" cy="528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132561" rIns="108000" bIns="132561" anchor="t" anchorCtr="0"/>
          <a:lstStyle/>
          <a:p>
            <a:r>
              <a:rPr lang="th-TH" sz="2400" u="sng" dirty="0" smtClean="0">
                <a:solidFill>
                  <a:srgbClr val="FF9900"/>
                </a:solidFill>
                <a:cs typeface="DSN Single"/>
              </a:rPr>
              <a:t>กิจกรรม </a:t>
            </a:r>
            <a:r>
              <a:rPr lang="th-TH" sz="2400" b="1" dirty="0" smtClean="0"/>
              <a:t>ฝึกอบรมฝีมือแรงงานรองรับภาคอุตสาหกรรมและบริการ</a:t>
            </a:r>
          </a:p>
          <a:p>
            <a:r>
              <a:rPr lang="th-TH" sz="2400" b="1" dirty="0" smtClean="0"/>
              <a:t>โครงการ (รายการ) ฝึกอบรมฝีมือแรงงานไทยเพื่อส่งเสริมความสามารถของภาคบริการ</a:t>
            </a:r>
          </a:p>
          <a:p>
            <a:r>
              <a:rPr lang="th-TH" sz="2400" b="1" dirty="0" smtClean="0"/>
              <a:t>และการท่องเที่ยว</a:t>
            </a:r>
          </a:p>
          <a:p>
            <a:r>
              <a:rPr lang="th-TH" sz="2400" u="sng" dirty="0" smtClean="0"/>
              <a:t>กลุ่มเป้าหมาย </a:t>
            </a:r>
          </a:p>
          <a:p>
            <a:r>
              <a:rPr lang="th-TH" sz="2400" dirty="0" smtClean="0"/>
              <a:t>- แรงงานใหม่</a:t>
            </a:r>
          </a:p>
          <a:p>
            <a:r>
              <a:rPr lang="th-TH" sz="2400" dirty="0" smtClean="0"/>
              <a:t>- ผู้ว่างงาน (เคยทำงานมาก่อน แต่ถูกเลิกจ้าง หรือว่างงาน) นักศึกษาปีสุดท้าย เช่น </a:t>
            </a:r>
            <a:r>
              <a:rPr lang="th-TH" sz="2400" dirty="0" err="1" smtClean="0"/>
              <a:t>ปวช.</a:t>
            </a:r>
            <a:r>
              <a:rPr lang="th-TH" sz="2400" dirty="0" smtClean="0"/>
              <a:t>/</a:t>
            </a:r>
            <a:r>
              <a:rPr lang="th-TH" sz="2400" dirty="0" err="1" smtClean="0"/>
              <a:t>ปวส.</a:t>
            </a:r>
            <a:endParaRPr lang="th-TH" sz="2400" dirty="0" smtClean="0"/>
          </a:p>
          <a:p>
            <a:r>
              <a:rPr lang="th-TH" sz="2400" dirty="0" smtClean="0"/>
              <a:t>เพื่อการทำงานในสถานประกอบกิจการ</a:t>
            </a:r>
          </a:p>
          <a:p>
            <a:r>
              <a:rPr lang="th-TH" sz="2400" dirty="0" smtClean="0"/>
              <a:t>แรงงานในสถานประกอบกิจการ /ธุรกิจ </a:t>
            </a:r>
            <a:r>
              <a:rPr lang="en-US" sz="2400" dirty="0" smtClean="0"/>
              <a:t>Startup</a:t>
            </a:r>
            <a:endParaRPr lang="th-TH" sz="2400" dirty="0" smtClean="0"/>
          </a:p>
          <a:p>
            <a:r>
              <a:rPr lang="th-TH" sz="2400" u="sng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DSN Single"/>
              </a:rPr>
              <a:t>วัตถุประสงค์</a:t>
            </a:r>
            <a:r>
              <a:rPr lang="th-TH" sz="2400" dirty="0" smtClean="0">
                <a:solidFill>
                  <a:schemeClr val="tx1"/>
                </a:solidFill>
                <a:latin typeface="DSN Single" pitchFamily="2" charset="-34"/>
                <a:cs typeface="DSN Single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DSN Single" pitchFamily="2" charset="-34"/>
                <a:cs typeface="DSN Single"/>
              </a:rPr>
              <a:t>:</a:t>
            </a:r>
            <a:r>
              <a:rPr lang="th-TH" sz="2400" dirty="0" smtClean="0"/>
              <a:t>1 เพื่อพัฒนาฝีมือแรงงานใหม่ นักศึกษาปีสุดท้าย เช่น ระดับ </a:t>
            </a:r>
            <a:r>
              <a:rPr lang="th-TH" sz="2400" dirty="0" err="1" smtClean="0"/>
              <a:t>ปวช.</a:t>
            </a:r>
            <a:r>
              <a:rPr lang="th-TH" sz="2400" dirty="0" smtClean="0"/>
              <a:t>/</a:t>
            </a:r>
            <a:r>
              <a:rPr lang="th-TH" sz="2400" dirty="0" err="1" smtClean="0"/>
              <a:t>ปวส.</a:t>
            </a:r>
            <a:r>
              <a:rPr lang="th-TH" sz="2400" dirty="0" smtClean="0"/>
              <a:t> เพื่อให้มีฝีมือพร้อมใน ด้านการบริการและการท่องเที่ยวในการทำงานในสถานประกอบกิจการ</a:t>
            </a:r>
          </a:p>
          <a:p>
            <a:r>
              <a:rPr lang="th-TH" sz="2400" dirty="0" smtClean="0"/>
              <a:t>2 .เพื่อพัฒนาศักยภาพและทักษะฝีมือแรงงานในสถานประกอบกิจการให้มีความรู้ (</a:t>
            </a:r>
            <a:r>
              <a:rPr lang="en-US" sz="2400" dirty="0" smtClean="0"/>
              <a:t>Knowledge)</a:t>
            </a:r>
            <a:r>
              <a:rPr lang="th-TH" sz="2400" dirty="0" smtClean="0"/>
              <a:t>ทักษะฝีมือ (</a:t>
            </a:r>
            <a:r>
              <a:rPr lang="en-US" sz="2400" dirty="0" smtClean="0"/>
              <a:t>Skill) </a:t>
            </a:r>
            <a:r>
              <a:rPr lang="th-TH" sz="2400" dirty="0" smtClean="0"/>
              <a:t>และมีทัศนะคติ (</a:t>
            </a:r>
            <a:r>
              <a:rPr lang="en-US" sz="2400" dirty="0" smtClean="0"/>
              <a:t>Attitude) </a:t>
            </a:r>
            <a:r>
              <a:rPr lang="th-TH" sz="2400" dirty="0" smtClean="0"/>
              <a:t>ที่ดีในการประกอบอาชีพในธุรกิจและอุตสาหกรรมการท่องเที่ยวและบริการ</a:t>
            </a:r>
          </a:p>
          <a:p>
            <a:endParaRPr lang="en-US" sz="2400" dirty="0" smtClean="0">
              <a:solidFill>
                <a:schemeClr val="tx1"/>
              </a:solidFill>
              <a:latin typeface="DSN Single" pitchFamily="2" charset="-34"/>
              <a:cs typeface="DSN Single"/>
            </a:endParaRPr>
          </a:p>
        </p:txBody>
      </p:sp>
    </p:spTree>
    <p:extLst>
      <p:ext uri="{BB962C8B-B14F-4D97-AF65-F5344CB8AC3E}">
        <p14:creationId xmlns:p14="http://schemas.microsoft.com/office/powerpoint/2010/main" val="14566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492877"/>
            <a:ext cx="5334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48</a:t>
            </a:fld>
            <a:endParaRPr lang="th-TH" dirty="0"/>
          </a:p>
        </p:txBody>
      </p:sp>
      <p:sp>
        <p:nvSpPr>
          <p:cNvPr id="5" name="สี่เหลี่ยมผืนผ้า 8"/>
          <p:cNvSpPr/>
          <p:nvPr/>
        </p:nvSpPr>
        <p:spPr>
          <a:xfrm>
            <a:off x="3629" y="2"/>
            <a:ext cx="8126404" cy="830997"/>
          </a:xfrm>
          <a:prstGeom prst="round1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โครงการ พัฒนาศักยภาพแรงงานรองรับภาคอุตสาหกรรม</a:t>
            </a:r>
          </a:p>
          <a:p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และบริการเพื่อการแข่งขัน (ท่องเที่ยว)</a:t>
            </a:r>
            <a:endParaRPr lang="th-TH" sz="2400" dirty="0">
              <a:solidFill>
                <a:schemeClr val="bg1"/>
              </a:solidFill>
              <a:latin typeface="DSN Single" pitchFamily="2" charset="-34"/>
              <a:cs typeface="DSN Single"/>
            </a:endParaRPr>
          </a:p>
        </p:txBody>
      </p:sp>
      <p:sp>
        <p:nvSpPr>
          <p:cNvPr id="11" name="สี่เหลี่ยมมุมมน 23"/>
          <p:cNvSpPr/>
          <p:nvPr/>
        </p:nvSpPr>
        <p:spPr bwMode="auto">
          <a:xfrm>
            <a:off x="357158" y="1071546"/>
            <a:ext cx="8286776" cy="55721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132561" rIns="108000" bIns="132561" anchor="t" anchorCtr="0"/>
          <a:lstStyle/>
          <a:p>
            <a:r>
              <a:rPr lang="th-TH" sz="3200" b="1" dirty="0" smtClean="0"/>
              <a:t>หลักสูตร </a:t>
            </a:r>
            <a:r>
              <a:rPr lang="th-TH" sz="3200" dirty="0" smtClean="0"/>
              <a:t>เตรียมเข้าทำงาน ระยะเวลา 280  ชม. </a:t>
            </a:r>
          </a:p>
          <a:p>
            <a:r>
              <a:rPr lang="th-TH" sz="3200" b="1" dirty="0" smtClean="0"/>
              <a:t>หลักสูตร </a:t>
            </a:r>
            <a:r>
              <a:rPr lang="th-TH" sz="3200" dirty="0" smtClean="0"/>
              <a:t>ยกระดับฝีมือแรงงาน ระยะเวลา 18 – 60 ชม.</a:t>
            </a:r>
          </a:p>
          <a:p>
            <a:endParaRPr lang="th-TH" sz="3200" dirty="0" smtClean="0"/>
          </a:p>
          <a:p>
            <a:r>
              <a:rPr lang="th-TH" sz="3200" dirty="0" smtClean="0"/>
              <a:t>หลักสูตรที่ควรดำเนินการฝึกอบรม</a:t>
            </a:r>
          </a:p>
          <a:p>
            <a:r>
              <a:rPr lang="th-TH" sz="3200" dirty="0" smtClean="0"/>
              <a:t>(1) </a:t>
            </a:r>
            <a:r>
              <a:rPr lang="th-TH" sz="3200" dirty="0" err="1" smtClean="0"/>
              <a:t>สปา</a:t>
            </a:r>
            <a:r>
              <a:rPr lang="th-TH" sz="3200" dirty="0" smtClean="0"/>
              <a:t>/นวด</a:t>
            </a:r>
          </a:p>
          <a:p>
            <a:r>
              <a:rPr lang="th-TH" sz="3200" dirty="0" smtClean="0"/>
              <a:t>(2) การบริการด้านสุขภาพ</a:t>
            </a:r>
          </a:p>
          <a:p>
            <a:r>
              <a:rPr lang="th-TH" sz="3200" dirty="0" smtClean="0"/>
              <a:t>(3) งานอาชีพเกี่ยวกับการสร้างสรรค์วัฒนธรรมด้านท่องเที่ยว</a:t>
            </a:r>
          </a:p>
          <a:p>
            <a:r>
              <a:rPr lang="th-TH" sz="3200" dirty="0" smtClean="0"/>
              <a:t>(4) การบริการที่ดีมีมูลค่าสูง</a:t>
            </a:r>
          </a:p>
          <a:p>
            <a:r>
              <a:rPr lang="th-TH" sz="3200" dirty="0" smtClean="0"/>
              <a:t>(5) สาขาเกี่ยวกับนวัตกรรมด้านท่องเที่ยว/ศิลปะ</a:t>
            </a:r>
          </a:p>
          <a:p>
            <a:r>
              <a:rPr lang="th-TH" sz="3200" dirty="0" smtClean="0"/>
              <a:t>(6) ขับรถ/ขับเรือสาธารณะ</a:t>
            </a:r>
          </a:p>
          <a:p>
            <a:r>
              <a:rPr lang="th-TH" sz="3200" dirty="0" smtClean="0"/>
              <a:t>(7) ท่องเที่ยวรายได้ดี</a:t>
            </a:r>
            <a:endParaRPr lang="en-US" sz="3200" dirty="0" smtClean="0">
              <a:solidFill>
                <a:schemeClr val="tx1"/>
              </a:solidFill>
              <a:latin typeface="DSN Single" pitchFamily="2" charset="-34"/>
              <a:cs typeface="DSN Single"/>
            </a:endParaRPr>
          </a:p>
        </p:txBody>
      </p:sp>
    </p:spTree>
    <p:extLst>
      <p:ext uri="{BB962C8B-B14F-4D97-AF65-F5344CB8AC3E}">
        <p14:creationId xmlns:p14="http://schemas.microsoft.com/office/powerpoint/2010/main" val="14566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492877"/>
            <a:ext cx="5334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49</a:t>
            </a:fld>
            <a:endParaRPr lang="th-TH" dirty="0"/>
          </a:p>
        </p:txBody>
      </p:sp>
      <p:sp>
        <p:nvSpPr>
          <p:cNvPr id="5" name="สี่เหลี่ยมผืนผ้า 8"/>
          <p:cNvSpPr/>
          <p:nvPr/>
        </p:nvSpPr>
        <p:spPr>
          <a:xfrm>
            <a:off x="3629" y="2"/>
            <a:ext cx="8126404" cy="830997"/>
          </a:xfrm>
          <a:prstGeom prst="round1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โครงการ พัฒนาศักยภาพแรงงานรองรับภาคอุตสาหกรรม</a:t>
            </a:r>
          </a:p>
          <a:p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และบริการเพื่อการแข่งขัน (ท่องเที่ยว)</a:t>
            </a:r>
            <a:endParaRPr lang="th-TH" sz="2400" dirty="0">
              <a:solidFill>
                <a:schemeClr val="bg1"/>
              </a:solidFill>
              <a:latin typeface="DSN Single" pitchFamily="2" charset="-34"/>
              <a:cs typeface="DSN Single"/>
            </a:endParaRPr>
          </a:p>
        </p:txBody>
      </p:sp>
      <p:sp>
        <p:nvSpPr>
          <p:cNvPr id="11" name="สี่เหลี่ยมมุมมน 23"/>
          <p:cNvSpPr/>
          <p:nvPr/>
        </p:nvSpPr>
        <p:spPr bwMode="auto">
          <a:xfrm>
            <a:off x="357158" y="1285860"/>
            <a:ext cx="8286776" cy="528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132561" rIns="108000" bIns="132561" anchor="t" anchorCtr="0"/>
          <a:lstStyle/>
          <a:p>
            <a:r>
              <a:rPr lang="th-TH" sz="3200" dirty="0" smtClean="0"/>
              <a:t>(8) ทักษะเกี่ยวกับ </a:t>
            </a:r>
            <a:r>
              <a:rPr lang="en-US" sz="3200" dirty="0" smtClean="0"/>
              <a:t>STEM Workforce</a:t>
            </a:r>
          </a:p>
          <a:p>
            <a:r>
              <a:rPr lang="th-TH" sz="3200" dirty="0" smtClean="0"/>
              <a:t>(9) สอดแทรกความรู้เพื่อเพิ่มผลิตภาพแรงงานจำนวน 1 กระบวนงาน โดยคัดเลือกจาก 3 กระบวนงาน ได้แก่ การปรับปรุงขั้นตอนการทำงาน การลดการสูญเสียในวงจรการผลิตหรือบริการ และการควบคุม</a:t>
            </a:r>
          </a:p>
          <a:p>
            <a:r>
              <a:rPr lang="th-TH" sz="3200" dirty="0" smtClean="0"/>
              <a:t>คุณภาพสินค้าและบริการ (เป็นนโยบายของกระทรวงแรงงาน)</a:t>
            </a:r>
          </a:p>
          <a:p>
            <a:r>
              <a:rPr lang="th-TH" sz="3200" dirty="0" smtClean="0"/>
              <a:t>ฯลฯ</a:t>
            </a:r>
            <a:endParaRPr lang="en-US" sz="3200" dirty="0" smtClean="0">
              <a:solidFill>
                <a:schemeClr val="tx1"/>
              </a:solidFill>
              <a:latin typeface="DSN Single" pitchFamily="2" charset="-34"/>
              <a:cs typeface="DSN Single"/>
            </a:endParaRPr>
          </a:p>
        </p:txBody>
      </p:sp>
    </p:spTree>
    <p:extLst>
      <p:ext uri="{BB962C8B-B14F-4D97-AF65-F5344CB8AC3E}">
        <p14:creationId xmlns:p14="http://schemas.microsoft.com/office/powerpoint/2010/main" val="14566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492877"/>
            <a:ext cx="5334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50</a:t>
            </a:fld>
            <a:endParaRPr lang="th-TH" dirty="0"/>
          </a:p>
        </p:txBody>
      </p:sp>
      <p:sp>
        <p:nvSpPr>
          <p:cNvPr id="5" name="สี่เหลี่ยมผืนผ้า 8"/>
          <p:cNvSpPr/>
          <p:nvPr/>
        </p:nvSpPr>
        <p:spPr>
          <a:xfrm>
            <a:off x="3629" y="2"/>
            <a:ext cx="8126404" cy="830997"/>
          </a:xfrm>
          <a:prstGeom prst="round1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โครงการ พัฒนาศักยภาพแรงงานรองรับภาคอุตสาหกรรม</a:t>
            </a:r>
          </a:p>
          <a:p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และบริการเพื่อการแข่งขัน (</a:t>
            </a:r>
            <a:r>
              <a:rPr lang="en-US" sz="2400" b="1" dirty="0" smtClean="0">
                <a:solidFill>
                  <a:schemeClr val="bg1"/>
                </a:solidFill>
                <a:cs typeface="DSN Single"/>
              </a:rPr>
              <a:t>MRA</a:t>
            </a:r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)</a:t>
            </a:r>
            <a:endParaRPr lang="th-TH" sz="2400" dirty="0">
              <a:solidFill>
                <a:schemeClr val="bg1"/>
              </a:solidFill>
              <a:latin typeface="DSN Single" pitchFamily="2" charset="-34"/>
              <a:cs typeface="DSN Single"/>
            </a:endParaRPr>
          </a:p>
        </p:txBody>
      </p:sp>
      <p:sp>
        <p:nvSpPr>
          <p:cNvPr id="11" name="สี่เหลี่ยมมุมมน 23"/>
          <p:cNvSpPr/>
          <p:nvPr/>
        </p:nvSpPr>
        <p:spPr bwMode="auto">
          <a:xfrm>
            <a:off x="357158" y="1000108"/>
            <a:ext cx="8286776" cy="528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132561" rIns="108000" bIns="132561" anchor="t" anchorCtr="0"/>
          <a:lstStyle/>
          <a:p>
            <a:r>
              <a:rPr lang="th-TH" u="sng" dirty="0" smtClean="0">
                <a:solidFill>
                  <a:srgbClr val="FF9900"/>
                </a:solidFill>
                <a:cs typeface="DSN Single"/>
              </a:rPr>
              <a:t>กิจกรรม </a:t>
            </a:r>
            <a:r>
              <a:rPr lang="th-TH" b="1" dirty="0" smtClean="0"/>
              <a:t>ฝึกอบรมฝีมือแรงงานรองรับภาคอุตสาหกรรมและบริการ</a:t>
            </a:r>
          </a:p>
          <a:p>
            <a:r>
              <a:rPr lang="th-TH" b="1" dirty="0" smtClean="0"/>
              <a:t>โครงการ พัฒนาบุคลากรด้านการท่องเที่ยวให้ได้มาตรฐานสมรรถนะร่วมวิชาชีพการท่องเที่ยวอาเซียน</a:t>
            </a:r>
          </a:p>
          <a:p>
            <a:r>
              <a:rPr lang="th-TH" u="sng" dirty="0" smtClean="0"/>
              <a:t>กลุ่มเป้าหมาย </a:t>
            </a:r>
          </a:p>
          <a:p>
            <a:r>
              <a:rPr lang="th-TH" dirty="0" smtClean="0"/>
              <a:t>- แรงงานในสถานประกอบกิจการที่ต้องการเพิ่มขีดความสามารถในการทำงาน</a:t>
            </a:r>
          </a:p>
          <a:p>
            <a:r>
              <a:rPr lang="th-TH" dirty="0" smtClean="0"/>
              <a:t>- ผู้ว่างงาน เพื่อการทำงานในสถานประกอบกิจการ</a:t>
            </a:r>
          </a:p>
          <a:p>
            <a:pPr>
              <a:buFontTx/>
              <a:buChar char="-"/>
            </a:pPr>
            <a:r>
              <a:rPr lang="th-TH" dirty="0" smtClean="0"/>
              <a:t>แรงงานนอกระบบ หรือผู้ประสงค์จะประกอบอาชีพอิสระที่เกี่ยวข้องกับการท่องเที่ยว</a:t>
            </a:r>
          </a:p>
          <a:p>
            <a:r>
              <a:rPr lang="th-TH" u="sng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DSN Single"/>
              </a:rPr>
              <a:t>วัตถุประสงค์</a:t>
            </a:r>
            <a:r>
              <a:rPr lang="th-TH" dirty="0" smtClean="0">
                <a:solidFill>
                  <a:schemeClr val="tx1"/>
                </a:solidFill>
                <a:latin typeface="DSN Single" pitchFamily="2" charset="-34"/>
                <a:cs typeface="DSN Single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DSN Single" pitchFamily="2" charset="-34"/>
                <a:cs typeface="DSN Single"/>
              </a:rPr>
              <a:t>:</a:t>
            </a:r>
            <a:r>
              <a:rPr lang="th-TH" dirty="0" smtClean="0"/>
              <a:t> 1. เพื่อพัฒนาศักยภาพแรงงานไทยให้มีสมรรถนะได้มาตรฐานสมรรถนะร่วมวิชาชีพการท่องเที่ยวอาเซียน</a:t>
            </a:r>
          </a:p>
          <a:p>
            <a:r>
              <a:rPr lang="th-TH" dirty="0" smtClean="0"/>
              <a:t>2. เพื่อเพิ่มขีดความสามารถในการแข่งขันของประเทศด้านการท่องเที่ยว</a:t>
            </a:r>
            <a:endParaRPr lang="en-US" dirty="0" smtClean="0">
              <a:solidFill>
                <a:schemeClr val="tx1"/>
              </a:solidFill>
              <a:latin typeface="DSN Single" pitchFamily="2" charset="-34"/>
              <a:cs typeface="DSN Single"/>
            </a:endParaRPr>
          </a:p>
        </p:txBody>
      </p:sp>
    </p:spTree>
    <p:extLst>
      <p:ext uri="{BB962C8B-B14F-4D97-AF65-F5344CB8AC3E}">
        <p14:creationId xmlns:p14="http://schemas.microsoft.com/office/powerpoint/2010/main" val="14566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492877"/>
            <a:ext cx="5334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51</a:t>
            </a:fld>
            <a:endParaRPr lang="th-TH" dirty="0"/>
          </a:p>
        </p:txBody>
      </p:sp>
      <p:sp>
        <p:nvSpPr>
          <p:cNvPr id="5" name="สี่เหลี่ยมผืนผ้า 8"/>
          <p:cNvSpPr/>
          <p:nvPr/>
        </p:nvSpPr>
        <p:spPr>
          <a:xfrm>
            <a:off x="3629" y="0"/>
            <a:ext cx="8126404" cy="1569660"/>
          </a:xfrm>
          <a:prstGeom prst="round1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3200" b="1" dirty="0" smtClean="0">
                <a:solidFill>
                  <a:schemeClr val="bg1"/>
                </a:solidFill>
                <a:cs typeface="DSN Single"/>
              </a:rPr>
              <a:t>โครงการ พัฒนาศักยภาพแรงงานรองรับภาคอุตสาหกรรม</a:t>
            </a:r>
          </a:p>
          <a:p>
            <a:r>
              <a:rPr lang="th-TH" sz="3200" b="1" dirty="0" smtClean="0">
                <a:solidFill>
                  <a:schemeClr val="bg1"/>
                </a:solidFill>
                <a:cs typeface="DSN Single"/>
              </a:rPr>
              <a:t>และบริการเพื่อการแข่งขัน (</a:t>
            </a:r>
            <a:r>
              <a:rPr lang="en-US" sz="3200" b="1" dirty="0" smtClean="0">
                <a:solidFill>
                  <a:schemeClr val="bg1"/>
                </a:solidFill>
                <a:cs typeface="DSN Single"/>
              </a:rPr>
              <a:t>MRA</a:t>
            </a:r>
            <a:r>
              <a:rPr lang="th-TH" sz="3200" b="1" dirty="0" smtClean="0">
                <a:solidFill>
                  <a:schemeClr val="bg1"/>
                </a:solidFill>
                <a:cs typeface="DSN Single"/>
              </a:rPr>
              <a:t>)</a:t>
            </a:r>
            <a:endParaRPr lang="th-TH" sz="3200" dirty="0">
              <a:solidFill>
                <a:schemeClr val="bg1"/>
              </a:solidFill>
              <a:latin typeface="DSN Single" pitchFamily="2" charset="-34"/>
              <a:cs typeface="DSN Single"/>
            </a:endParaRPr>
          </a:p>
        </p:txBody>
      </p:sp>
      <p:sp>
        <p:nvSpPr>
          <p:cNvPr id="11" name="สี่เหลี่ยมมุมมน 23"/>
          <p:cNvSpPr/>
          <p:nvPr/>
        </p:nvSpPr>
        <p:spPr bwMode="auto">
          <a:xfrm>
            <a:off x="357158" y="1071546"/>
            <a:ext cx="8286776" cy="55721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132561" rIns="108000" bIns="132561" anchor="t" anchorCtr="0"/>
          <a:lstStyle/>
          <a:p>
            <a:r>
              <a:rPr lang="th-TH" b="1" dirty="0" smtClean="0"/>
              <a:t>วิธีการดำเนินงาน</a:t>
            </a:r>
          </a:p>
          <a:p>
            <a:r>
              <a:rPr lang="th-TH" dirty="0" smtClean="0"/>
              <a:t>1 ประชาสัมพันธ์โครงการผ่านช่องทางสื่อต่างๆเพื่อให้เข้าถึงกลุ่มเป้าหมายของโครงการ</a:t>
            </a:r>
          </a:p>
          <a:p>
            <a:r>
              <a:rPr lang="th-TH" dirty="0" smtClean="0"/>
              <a:t>2 เตรียมการฝึก ประกอบด้วย หลักสูตรการฝึกที่ผ่านการอนุมัติจากกรมพัฒนาฝีมือแรงงาน สถานที่ฝึกอุปกรณ์การฝึก วัสดุฝึก</a:t>
            </a:r>
          </a:p>
          <a:p>
            <a:r>
              <a:rPr lang="th-TH" dirty="0" smtClean="0"/>
              <a:t>3 เปิดรับสมัครแรงงานที่สนใจเข้าร่วมโครงการ</a:t>
            </a:r>
          </a:p>
          <a:p>
            <a:r>
              <a:rPr lang="th-TH" dirty="0" smtClean="0"/>
              <a:t>4 คัดเลือกผู้รับการฝึกอบรมโดยยึดตามคุณสมบัติ และวิธีปฏิบัติตามมาตรฐานการประกันคุณภาพการพัฒนาฝีมือแรงงาน</a:t>
            </a:r>
          </a:p>
          <a:p>
            <a:r>
              <a:rPr lang="th-TH" dirty="0" smtClean="0"/>
              <a:t>5 ขออนุมัติดำเนินการฝึกอบรม จากผู้อำนวยการสถาบัน/ศูนย์พัฒนาฝีมือแรงงานในแต่ละจังหวัดที่ดำเนินการ</a:t>
            </a:r>
          </a:p>
          <a:p>
            <a:r>
              <a:rPr lang="th-TH" dirty="0" smtClean="0"/>
              <a:t>6. ดำเนินการฝึกอบรมทักษะฝีมือตามกลุ่มเป้าหมาย และหลักสูตร ในระยะ 30 ชม.</a:t>
            </a:r>
          </a:p>
          <a:p>
            <a:endParaRPr lang="en-US" dirty="0" smtClean="0">
              <a:solidFill>
                <a:schemeClr val="tx1"/>
              </a:solidFill>
              <a:latin typeface="DSN Single" pitchFamily="2" charset="-34"/>
              <a:cs typeface="DSN Single"/>
            </a:endParaRPr>
          </a:p>
        </p:txBody>
      </p:sp>
    </p:spTree>
    <p:extLst>
      <p:ext uri="{BB962C8B-B14F-4D97-AF65-F5344CB8AC3E}">
        <p14:creationId xmlns:p14="http://schemas.microsoft.com/office/powerpoint/2010/main" val="14566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492877"/>
            <a:ext cx="5334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52</a:t>
            </a:fld>
            <a:endParaRPr lang="th-TH" dirty="0"/>
          </a:p>
        </p:txBody>
      </p:sp>
      <p:sp>
        <p:nvSpPr>
          <p:cNvPr id="5" name="สี่เหลี่ยมผืนผ้า 8"/>
          <p:cNvSpPr/>
          <p:nvPr/>
        </p:nvSpPr>
        <p:spPr>
          <a:xfrm>
            <a:off x="3629" y="2"/>
            <a:ext cx="8126404" cy="830997"/>
          </a:xfrm>
          <a:prstGeom prst="round1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โครงการ พัฒนาศักยภาพแรงงานรองรับภาคอุตสาหกรรม</a:t>
            </a:r>
          </a:p>
          <a:p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และบริการเพื่อการแข่งขัน (</a:t>
            </a:r>
            <a:r>
              <a:rPr lang="en-US" sz="2400" b="1" dirty="0" smtClean="0">
                <a:solidFill>
                  <a:schemeClr val="bg1"/>
                </a:solidFill>
                <a:cs typeface="DSN Single"/>
              </a:rPr>
              <a:t>MRA</a:t>
            </a:r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)</a:t>
            </a:r>
            <a:endParaRPr lang="th-TH" sz="2400" dirty="0">
              <a:solidFill>
                <a:schemeClr val="bg1"/>
              </a:solidFill>
              <a:latin typeface="DSN Single" pitchFamily="2" charset="-34"/>
              <a:cs typeface="DSN Single"/>
            </a:endParaRPr>
          </a:p>
        </p:txBody>
      </p:sp>
      <p:sp>
        <p:nvSpPr>
          <p:cNvPr id="11" name="สี่เหลี่ยมมุมมน 23"/>
          <p:cNvSpPr/>
          <p:nvPr/>
        </p:nvSpPr>
        <p:spPr bwMode="auto">
          <a:xfrm>
            <a:off x="357158" y="1071546"/>
            <a:ext cx="8286776" cy="55721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132561" rIns="108000" bIns="132561" anchor="t" anchorCtr="0"/>
          <a:lstStyle/>
          <a:p>
            <a:r>
              <a:rPr lang="th-TH" dirty="0" smtClean="0"/>
              <a:t>7. ประเมินผลการฝึกอบรม ตามเกณฑ์การวัดและประเมินผลของแต่ละหลักสูตร และวิธีปฏิบัติ</a:t>
            </a:r>
          </a:p>
          <a:p>
            <a:r>
              <a:rPr lang="th-TH" dirty="0" smtClean="0"/>
              <a:t>ตามมาตรฐานการประกันคุณภาพการพัฒนาฝีมือแรงงาน</a:t>
            </a:r>
          </a:p>
          <a:p>
            <a:r>
              <a:rPr lang="th-TH" dirty="0" smtClean="0"/>
              <a:t>8. รายงานผลการฝึกอบรมแก่ผู้อำนวยการสถาบัน/ศูนย์พัฒนาฝีมือแรงงานในแต่ละจังหวัดที่ดำเนินการและกรมพัฒนาฝีมือแรงงาน ตามลำดับ</a:t>
            </a:r>
            <a:endParaRPr lang="en-US" dirty="0" smtClean="0">
              <a:solidFill>
                <a:schemeClr val="tx1"/>
              </a:solidFill>
              <a:latin typeface="DSN Single" pitchFamily="2" charset="-34"/>
              <a:cs typeface="DSN Single"/>
            </a:endParaRPr>
          </a:p>
        </p:txBody>
      </p:sp>
    </p:spTree>
    <p:extLst>
      <p:ext uri="{BB962C8B-B14F-4D97-AF65-F5344CB8AC3E}">
        <p14:creationId xmlns:p14="http://schemas.microsoft.com/office/powerpoint/2010/main" val="14566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492877"/>
            <a:ext cx="5334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53</a:t>
            </a:fld>
            <a:endParaRPr lang="th-TH" dirty="0"/>
          </a:p>
        </p:txBody>
      </p:sp>
      <p:sp>
        <p:nvSpPr>
          <p:cNvPr id="5" name="สี่เหลี่ยมผืนผ้า 8"/>
          <p:cNvSpPr/>
          <p:nvPr/>
        </p:nvSpPr>
        <p:spPr>
          <a:xfrm>
            <a:off x="3629" y="2"/>
            <a:ext cx="8126404" cy="830997"/>
          </a:xfrm>
          <a:prstGeom prst="round1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โครงการ พัฒนาศักยภาพแรงงานรองรับภาคอุตสาหกรรม</a:t>
            </a:r>
          </a:p>
          <a:p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และบริการเพื่อการแข่งขัน (แข่งขัน)</a:t>
            </a:r>
            <a:endParaRPr lang="th-TH" sz="2400" dirty="0">
              <a:solidFill>
                <a:schemeClr val="bg1"/>
              </a:solidFill>
              <a:latin typeface="DSN Single" pitchFamily="2" charset="-34"/>
              <a:cs typeface="DSN Single"/>
            </a:endParaRPr>
          </a:p>
        </p:txBody>
      </p:sp>
      <p:sp>
        <p:nvSpPr>
          <p:cNvPr id="11" name="สี่เหลี่ยมมุมมน 23"/>
          <p:cNvSpPr/>
          <p:nvPr/>
        </p:nvSpPr>
        <p:spPr bwMode="auto">
          <a:xfrm>
            <a:off x="357158" y="1071546"/>
            <a:ext cx="8286776" cy="528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132561" rIns="108000" bIns="132561" anchor="t" anchorCtr="0"/>
          <a:lstStyle/>
          <a:p>
            <a:r>
              <a:rPr lang="th-TH" sz="2400" u="sng" dirty="0" smtClean="0">
                <a:solidFill>
                  <a:srgbClr val="FF9900"/>
                </a:solidFill>
                <a:cs typeface="DSN Single"/>
              </a:rPr>
              <a:t>กิจกรรม </a:t>
            </a:r>
            <a:r>
              <a:rPr lang="th-TH" sz="2400" b="1" dirty="0" smtClean="0"/>
              <a:t>ฝึกอบรมฝีมือแรงงานรองรับภาคอุตสาหกรรมและบริการ</a:t>
            </a:r>
          </a:p>
          <a:p>
            <a:r>
              <a:rPr lang="th-TH" sz="2400" b="1" dirty="0" smtClean="0"/>
              <a:t>6)โครงการ (รายการ) ฝึกอบรมฝีมือแรงงานไทยขับเคลื่อนการแข่งขันของภาคอุตสาหกรรม</a:t>
            </a:r>
          </a:p>
          <a:p>
            <a:r>
              <a:rPr lang="th-TH" sz="2400" u="sng" dirty="0" smtClean="0"/>
              <a:t>กลุ่มเป้าหมาย </a:t>
            </a:r>
          </a:p>
          <a:p>
            <a:r>
              <a:rPr lang="th-TH" sz="2400" dirty="0" smtClean="0"/>
              <a:t>แรงงานใหม่ </a:t>
            </a:r>
          </a:p>
          <a:p>
            <a:r>
              <a:rPr lang="th-TH" sz="2400" dirty="0" smtClean="0"/>
              <a:t>แรงงานในสถานประกอบกิจการ ขนาดใหญ่ แรงงานในสถาน</a:t>
            </a:r>
          </a:p>
          <a:p>
            <a:r>
              <a:rPr lang="th-TH" sz="2400" dirty="0" smtClean="0"/>
              <a:t>ประกอบกิจการ </a:t>
            </a:r>
            <a:r>
              <a:rPr lang="en-US" sz="2400" dirty="0" smtClean="0"/>
              <a:t>SMES </a:t>
            </a:r>
            <a:r>
              <a:rPr lang="th-TH" sz="2400" dirty="0" smtClean="0"/>
              <a:t>ธุรกิจ </a:t>
            </a:r>
            <a:r>
              <a:rPr lang="en-US" sz="2400" dirty="0" smtClean="0"/>
              <a:t>Startup </a:t>
            </a:r>
            <a:endParaRPr lang="th-TH" sz="2400" dirty="0" smtClean="0"/>
          </a:p>
          <a:p>
            <a:r>
              <a:rPr lang="th-TH" sz="2400" dirty="0" smtClean="0"/>
              <a:t>นักศึกษาปีสุดท้าย</a:t>
            </a:r>
          </a:p>
          <a:p>
            <a:r>
              <a:rPr lang="th-TH" sz="2400" u="sng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DSN Single"/>
              </a:rPr>
              <a:t>วัตถุประสงค์</a:t>
            </a:r>
            <a:r>
              <a:rPr lang="th-TH" sz="2400" dirty="0" smtClean="0">
                <a:solidFill>
                  <a:schemeClr val="tx1"/>
                </a:solidFill>
                <a:latin typeface="DSN Single" pitchFamily="2" charset="-34"/>
                <a:cs typeface="DSN Single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DSN Single" pitchFamily="2" charset="-34"/>
                <a:cs typeface="DSN Single"/>
              </a:rPr>
              <a:t>:</a:t>
            </a:r>
            <a:r>
              <a:rPr lang="th-TH" sz="2400" dirty="0" smtClean="0"/>
              <a:t>1. เพื่อฝึกอบรมฝีมือแรงงานใหม่ นักศึกษาปีสุดท้ายให้มีฝีมือตามความต้องการของตลาดแรงงาน</a:t>
            </a:r>
          </a:p>
          <a:p>
            <a:r>
              <a:rPr lang="th-TH" sz="2400" dirty="0" smtClean="0"/>
              <a:t>2. เพื่อเพิ่มศักยภาพแรงงานในสถานประกอบกิจการขนาดใหญ่ และแรงงานในสถานประกอบกิจการขนาดกลางและขนาดย่อม/ธุรกิจ </a:t>
            </a:r>
            <a:r>
              <a:rPr lang="en-US" sz="2400" dirty="0" smtClean="0"/>
              <a:t>Startup </a:t>
            </a:r>
            <a:r>
              <a:rPr lang="th-TH" sz="2400" dirty="0" smtClean="0"/>
              <a:t>ให้เป็นแรงงานฝีมือทำงานในกระบวนการผลิตในด้านต่างๆ ช่วยเพิ่มขีดความสามารถในการแข่งขัน</a:t>
            </a:r>
            <a:endParaRPr lang="en-US" sz="2400" dirty="0" smtClean="0">
              <a:solidFill>
                <a:schemeClr val="tx1"/>
              </a:solidFill>
              <a:latin typeface="DSN Single" pitchFamily="2" charset="-34"/>
              <a:cs typeface="DSN Single"/>
            </a:endParaRPr>
          </a:p>
        </p:txBody>
      </p:sp>
    </p:spTree>
    <p:extLst>
      <p:ext uri="{BB962C8B-B14F-4D97-AF65-F5344CB8AC3E}">
        <p14:creationId xmlns:p14="http://schemas.microsoft.com/office/powerpoint/2010/main" val="14566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492877"/>
            <a:ext cx="5334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54</a:t>
            </a:fld>
            <a:endParaRPr lang="th-TH" dirty="0"/>
          </a:p>
        </p:txBody>
      </p:sp>
      <p:sp>
        <p:nvSpPr>
          <p:cNvPr id="5" name="สี่เหลี่ยมผืนผ้า 8"/>
          <p:cNvSpPr/>
          <p:nvPr/>
        </p:nvSpPr>
        <p:spPr>
          <a:xfrm>
            <a:off x="3629" y="2"/>
            <a:ext cx="8126404" cy="830997"/>
          </a:xfrm>
          <a:prstGeom prst="round1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โครงการ พัฒนาศักยภาพแรงงานรองรับภาคอุตสาหกรรม</a:t>
            </a:r>
          </a:p>
          <a:p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และบริการเพื่อการแข่งขัน (แข่งขัน)</a:t>
            </a:r>
            <a:endParaRPr lang="th-TH" sz="2400" dirty="0">
              <a:solidFill>
                <a:schemeClr val="bg1"/>
              </a:solidFill>
              <a:latin typeface="DSN Single" pitchFamily="2" charset="-34"/>
              <a:cs typeface="DSN Single"/>
            </a:endParaRPr>
          </a:p>
        </p:txBody>
      </p:sp>
      <p:sp>
        <p:nvSpPr>
          <p:cNvPr id="11" name="สี่เหลี่ยมมุมมน 23"/>
          <p:cNvSpPr/>
          <p:nvPr/>
        </p:nvSpPr>
        <p:spPr bwMode="auto">
          <a:xfrm>
            <a:off x="357158" y="1071546"/>
            <a:ext cx="8286776" cy="55721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132561" rIns="108000" bIns="132561" anchor="t" anchorCtr="0"/>
          <a:lstStyle/>
          <a:p>
            <a:r>
              <a:rPr lang="th-TH" b="1" dirty="0" smtClean="0"/>
              <a:t>หลักสูตร </a:t>
            </a:r>
            <a:r>
              <a:rPr lang="th-TH" dirty="0" smtClean="0"/>
              <a:t>เตรียมเข้าทำงาน ระยะเวลา 280 - 840  ชม. </a:t>
            </a:r>
          </a:p>
          <a:p>
            <a:r>
              <a:rPr lang="th-TH" b="1" dirty="0" smtClean="0"/>
              <a:t>หลักสูตร </a:t>
            </a:r>
            <a:r>
              <a:rPr lang="th-TH" dirty="0" smtClean="0"/>
              <a:t>ยกระดับฝีมือแรงงาน ระยะเวลา 18 – 60 ชม.</a:t>
            </a:r>
          </a:p>
          <a:p>
            <a:endParaRPr lang="th-TH" sz="1400" dirty="0" smtClean="0"/>
          </a:p>
          <a:p>
            <a:r>
              <a:rPr lang="th-TH" dirty="0" smtClean="0"/>
              <a:t>หลักสูตรที่ควรดำเนินการฝึกอบรม</a:t>
            </a:r>
          </a:p>
          <a:p>
            <a:r>
              <a:rPr lang="th-TH" dirty="0" smtClean="0"/>
              <a:t>-สาขาที่เกี่ยวข้องกับอุตสาหกรรม เช่น ไฟฟ้าและอิเล็กทรอนิกส์ เทคโนโลยีสารสนเทศ</a:t>
            </a:r>
          </a:p>
          <a:p>
            <a:r>
              <a:rPr lang="th-TH" dirty="0" smtClean="0"/>
              <a:t>ช่างเชื่อม สาขาเกี่ยวกับช่างกลโรงงาน เครื่องหนัง </a:t>
            </a:r>
            <a:r>
              <a:rPr lang="th-TH" dirty="0" err="1" smtClean="0"/>
              <a:t>อัญมณี</a:t>
            </a:r>
            <a:r>
              <a:rPr lang="th-TH" dirty="0" smtClean="0"/>
              <a:t>และเครื่องประดับ โทรคมนาคมและการสื่อสาร</a:t>
            </a:r>
          </a:p>
          <a:p>
            <a:r>
              <a:rPr lang="th-TH" dirty="0" smtClean="0"/>
              <a:t>-การออกแบบผลิตภัณฑ์ที่ทันสมัย สาขาที่เป็นมิตรกับสิ่งแวดล้อม</a:t>
            </a:r>
          </a:p>
          <a:p>
            <a:r>
              <a:rPr lang="th-TH" dirty="0" smtClean="0"/>
              <a:t>- ทักษะเกี่ยวกับ </a:t>
            </a:r>
            <a:r>
              <a:rPr lang="en-US" dirty="0" smtClean="0"/>
              <a:t>STEM Workforce</a:t>
            </a:r>
          </a:p>
          <a:p>
            <a:r>
              <a:rPr lang="th-TH" dirty="0" smtClean="0"/>
              <a:t>- สอดแทรกความรู้เพื่อเพิ่มผลิตภาพแรงงาน จำนวน 1 กระบวนงาน โดยคัดเลือกจาก</a:t>
            </a:r>
          </a:p>
          <a:p>
            <a:r>
              <a:rPr lang="th-TH" dirty="0" smtClean="0"/>
              <a:t>3 กระบวนงาน ได้แก่ การปรับปรุงขั้นตอนการทำงาน การลดการสูญเสียในวงจรการผลิตหรือบริการ การควบคุมคุณภาพสินค้าและบริการ (เป็นนโยบายของกระทรวงแรงงาน)     ฯลฯ</a:t>
            </a:r>
            <a:endParaRPr lang="en-US" dirty="0" smtClean="0">
              <a:solidFill>
                <a:schemeClr val="tx1"/>
              </a:solidFill>
              <a:latin typeface="DSN Single" pitchFamily="2" charset="-34"/>
              <a:cs typeface="DSN Single"/>
            </a:endParaRPr>
          </a:p>
        </p:txBody>
      </p:sp>
    </p:spTree>
    <p:extLst>
      <p:ext uri="{BB962C8B-B14F-4D97-AF65-F5344CB8AC3E}">
        <p14:creationId xmlns:p14="http://schemas.microsoft.com/office/powerpoint/2010/main" val="14566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492877"/>
            <a:ext cx="5334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55</a:t>
            </a:fld>
            <a:endParaRPr lang="th-TH" dirty="0"/>
          </a:p>
        </p:txBody>
      </p:sp>
      <p:sp>
        <p:nvSpPr>
          <p:cNvPr id="5" name="สี่เหลี่ยมผืนผ้า 8"/>
          <p:cNvSpPr/>
          <p:nvPr/>
        </p:nvSpPr>
        <p:spPr>
          <a:xfrm>
            <a:off x="3629" y="0"/>
            <a:ext cx="8126404" cy="830997"/>
          </a:xfrm>
          <a:prstGeom prst="round1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โครงการ พัฒนาศักยภาพแรงงานรองรับภาคอุตสาหกรรม</a:t>
            </a:r>
          </a:p>
          <a:p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และบริการเพื่อการแข่งขัน (</a:t>
            </a:r>
            <a:r>
              <a:rPr lang="en-US" sz="2400" b="1" dirty="0" smtClean="0">
                <a:solidFill>
                  <a:schemeClr val="bg1"/>
                </a:solidFill>
                <a:cs typeface="DSN Single"/>
              </a:rPr>
              <a:t>Cluster</a:t>
            </a:r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)</a:t>
            </a:r>
            <a:endParaRPr lang="th-TH" sz="2400" dirty="0">
              <a:solidFill>
                <a:schemeClr val="bg1"/>
              </a:solidFill>
              <a:latin typeface="DSN Single" pitchFamily="2" charset="-34"/>
              <a:cs typeface="DSN Single"/>
            </a:endParaRPr>
          </a:p>
        </p:txBody>
      </p:sp>
      <p:sp>
        <p:nvSpPr>
          <p:cNvPr id="11" name="สี่เหลี่ยมมุมมน 23"/>
          <p:cNvSpPr/>
          <p:nvPr/>
        </p:nvSpPr>
        <p:spPr bwMode="auto">
          <a:xfrm>
            <a:off x="357158" y="1071546"/>
            <a:ext cx="8286776" cy="528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132561" rIns="108000" bIns="132561" anchor="t" anchorCtr="0"/>
          <a:lstStyle/>
          <a:p>
            <a:r>
              <a:rPr lang="th-TH" sz="2500" u="sng" dirty="0" smtClean="0">
                <a:solidFill>
                  <a:srgbClr val="FF9900"/>
                </a:solidFill>
                <a:cs typeface="DSN Single"/>
              </a:rPr>
              <a:t>กิจกรรม </a:t>
            </a:r>
            <a:r>
              <a:rPr lang="th-TH" sz="2500" b="1" dirty="0" smtClean="0"/>
              <a:t>ฝึกอบรมฝีมือแรงงานรองรับภาคอุตสาหกรรมและบริการ</a:t>
            </a:r>
          </a:p>
          <a:p>
            <a:r>
              <a:rPr lang="th-TH" sz="2500" b="1" dirty="0" smtClean="0"/>
              <a:t>7)โครงการ ยกระดับแรงงานรองรับเศรษฐกิจพิเศษในรูปแบบ </a:t>
            </a:r>
            <a:r>
              <a:rPr lang="en-US" sz="2500" b="1" dirty="0" smtClean="0"/>
              <a:t>Clusters</a:t>
            </a:r>
          </a:p>
          <a:p>
            <a:r>
              <a:rPr lang="th-TH" sz="2500" b="1" dirty="0" smtClean="0"/>
              <a:t>และ </a:t>
            </a:r>
            <a:r>
              <a:rPr lang="en-US" sz="2500" b="1" dirty="0" smtClean="0"/>
              <a:t>New Engine of Growth</a:t>
            </a:r>
            <a:endParaRPr lang="th-TH" sz="2500" b="1" dirty="0" smtClean="0"/>
          </a:p>
          <a:p>
            <a:r>
              <a:rPr lang="th-TH" sz="2500" u="sng" dirty="0" smtClean="0"/>
              <a:t>กลุ่มเป้าหมาย </a:t>
            </a:r>
          </a:p>
          <a:p>
            <a:r>
              <a:rPr lang="th-TH" sz="2500" dirty="0" smtClean="0"/>
              <a:t>แรงงานในสถานประกอบกิจการขนาดใหญ่ และแรงงานในสถานประกอบกิจการขนาดกลางและขนาดย่อม ที่อยู่ในกลุ่ม</a:t>
            </a:r>
          </a:p>
          <a:p>
            <a:r>
              <a:rPr lang="en-US" sz="2500" dirty="0" smtClean="0"/>
              <a:t>- Super Cluster </a:t>
            </a:r>
            <a:r>
              <a:rPr lang="th-TH" sz="2500" dirty="0" smtClean="0"/>
              <a:t>จำนวน 4 กลุ่ม ได้แก่ ยานยนต์และชิ้นส่วน , เครื่องใช้ไฟฟ้า อิเล็กทรอนิกส์ และอุปกรณ์โทรคมนาคม , </a:t>
            </a:r>
            <a:r>
              <a:rPr lang="th-TH" sz="2500" dirty="0" err="1" smtClean="0"/>
              <a:t>ปิโตร</a:t>
            </a:r>
            <a:r>
              <a:rPr lang="th-TH" sz="2500" dirty="0" smtClean="0"/>
              <a:t>เคมีและเคมีภัณฑ์ที่เป็นมิตรกับสิ่งแวดล้อม </a:t>
            </a:r>
            <a:r>
              <a:rPr lang="th-TH" sz="2500" dirty="0" err="1" smtClean="0"/>
              <a:t>และดิจิทัล</a:t>
            </a:r>
            <a:endParaRPr lang="th-TH" sz="2500" dirty="0" smtClean="0"/>
          </a:p>
          <a:p>
            <a:r>
              <a:rPr lang="th-TH" sz="2500" dirty="0" smtClean="0"/>
              <a:t>- กลุ่ม </a:t>
            </a:r>
            <a:r>
              <a:rPr lang="en-US" sz="2500" dirty="0" smtClean="0"/>
              <a:t>Cluster </a:t>
            </a:r>
            <a:r>
              <a:rPr lang="th-TH" sz="2500" dirty="0" smtClean="0"/>
              <a:t>อื่นๆ จำนวน 2 กลุ่ม ได้แก่ เกษตรแปรรูป และสิ่งทอและเครื่องนุ่งห่ม</a:t>
            </a:r>
          </a:p>
          <a:p>
            <a:pPr>
              <a:buFontTx/>
              <a:buChar char="-"/>
            </a:pPr>
            <a:r>
              <a:rPr lang="th-TH" sz="2500" dirty="0" smtClean="0"/>
              <a:t>อุตสาหกรรมเป้าหมาย เพื่อการขับเคลื่อนเศรษฐกิจ</a:t>
            </a:r>
            <a:r>
              <a:rPr lang="en-US" sz="2500" dirty="0" smtClean="0"/>
              <a:t>(New Engine of Growth) </a:t>
            </a:r>
            <a:r>
              <a:rPr lang="th-TH" sz="2500" dirty="0" smtClean="0"/>
              <a:t>และธุรกิจ </a:t>
            </a:r>
            <a:r>
              <a:rPr lang="en-US" sz="2500" dirty="0" smtClean="0"/>
              <a:t>startup</a:t>
            </a:r>
            <a:endParaRPr lang="th-TH" sz="2500" dirty="0" smtClean="0"/>
          </a:p>
          <a:p>
            <a:endParaRPr lang="en-US" sz="2500" dirty="0" smtClean="0">
              <a:solidFill>
                <a:schemeClr val="tx1"/>
              </a:solidFill>
              <a:latin typeface="DSN Single" pitchFamily="2" charset="-34"/>
              <a:cs typeface="DSN Single"/>
            </a:endParaRPr>
          </a:p>
        </p:txBody>
      </p:sp>
    </p:spTree>
    <p:extLst>
      <p:ext uri="{BB962C8B-B14F-4D97-AF65-F5344CB8AC3E}">
        <p14:creationId xmlns:p14="http://schemas.microsoft.com/office/powerpoint/2010/main" val="14566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492877"/>
            <a:ext cx="5334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56</a:t>
            </a:fld>
            <a:endParaRPr lang="th-TH" dirty="0"/>
          </a:p>
        </p:txBody>
      </p:sp>
      <p:sp>
        <p:nvSpPr>
          <p:cNvPr id="5" name="สี่เหลี่ยมผืนผ้า 8"/>
          <p:cNvSpPr/>
          <p:nvPr/>
        </p:nvSpPr>
        <p:spPr>
          <a:xfrm>
            <a:off x="3629" y="0"/>
            <a:ext cx="8126404" cy="830997"/>
          </a:xfrm>
          <a:prstGeom prst="round1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โครงการ พัฒนาศักยภาพแรงงานรองรับภาคอุตสาหกรรม</a:t>
            </a:r>
          </a:p>
          <a:p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และบริการเพื่อการแข่งขัน (</a:t>
            </a:r>
            <a:r>
              <a:rPr lang="en-US" sz="2400" b="1" dirty="0" smtClean="0">
                <a:solidFill>
                  <a:schemeClr val="bg1"/>
                </a:solidFill>
                <a:cs typeface="DSN Single"/>
              </a:rPr>
              <a:t>Cluster</a:t>
            </a:r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)</a:t>
            </a:r>
            <a:endParaRPr lang="th-TH" sz="2400" dirty="0">
              <a:solidFill>
                <a:schemeClr val="bg1"/>
              </a:solidFill>
              <a:latin typeface="DSN Single" pitchFamily="2" charset="-34"/>
              <a:cs typeface="DSN Single"/>
            </a:endParaRPr>
          </a:p>
        </p:txBody>
      </p:sp>
      <p:sp>
        <p:nvSpPr>
          <p:cNvPr id="11" name="สี่เหลี่ยมมุมมน 23"/>
          <p:cNvSpPr/>
          <p:nvPr/>
        </p:nvSpPr>
        <p:spPr bwMode="auto">
          <a:xfrm>
            <a:off x="357158" y="1071546"/>
            <a:ext cx="8286776" cy="528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132561" rIns="108000" bIns="132561" anchor="t" anchorCtr="0"/>
          <a:lstStyle/>
          <a:p>
            <a:r>
              <a:rPr lang="th-TH" sz="2600" u="sng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DSN Single"/>
              </a:rPr>
              <a:t>วัตถุประสงค์</a:t>
            </a:r>
            <a:r>
              <a:rPr lang="th-TH" sz="2600" dirty="0" smtClean="0">
                <a:solidFill>
                  <a:schemeClr val="tx1"/>
                </a:solidFill>
                <a:latin typeface="DSN Single" pitchFamily="2" charset="-34"/>
                <a:cs typeface="DSN Single"/>
              </a:rPr>
              <a:t> </a:t>
            </a:r>
            <a:r>
              <a:rPr lang="en-US" sz="2600" dirty="0" smtClean="0">
                <a:solidFill>
                  <a:schemeClr val="tx1"/>
                </a:solidFill>
                <a:latin typeface="DSN Single" pitchFamily="2" charset="-34"/>
                <a:cs typeface="DSN Single"/>
              </a:rPr>
              <a:t>:</a:t>
            </a:r>
            <a:r>
              <a:rPr lang="th-TH" sz="2600" dirty="0" smtClean="0"/>
              <a:t> 1 เพื่อเพิ่มศักยภาพฝีมือแรงงานในสถานประกอบกิจการขนาดใหญ่ และแรงงานในสถานประกอบกิจการขนาดกลางและขนาดย่อม ที่อยู่ในกลุ่ม</a:t>
            </a:r>
          </a:p>
          <a:p>
            <a:r>
              <a:rPr lang="en-US" sz="2600" dirty="0" smtClean="0"/>
              <a:t>- Super Cluster </a:t>
            </a:r>
            <a:r>
              <a:rPr lang="th-TH" sz="2600" dirty="0" smtClean="0"/>
              <a:t>จำนวน 4 กลุ่ม ได้แก่ ยานยนต์และชิ้นส่วน , เครื่องใช้ไฟฟ้า อิเล็กทรอนิกส์ และอุปกรณ์โทรคมนาคม , </a:t>
            </a:r>
            <a:r>
              <a:rPr lang="th-TH" sz="2600" dirty="0" err="1" smtClean="0"/>
              <a:t>ปิโตร</a:t>
            </a:r>
            <a:r>
              <a:rPr lang="th-TH" sz="2600" dirty="0" smtClean="0"/>
              <a:t>เคมีและเคมีภัณฑ์ที่เป็นมิตรกับสิ่งแวดล้อม </a:t>
            </a:r>
            <a:r>
              <a:rPr lang="th-TH" sz="2600" dirty="0" err="1" smtClean="0"/>
              <a:t>และดิจิทัล</a:t>
            </a:r>
            <a:endParaRPr lang="th-TH" sz="2600" dirty="0" smtClean="0"/>
          </a:p>
          <a:p>
            <a:r>
              <a:rPr lang="th-TH" sz="2600" dirty="0" smtClean="0"/>
              <a:t>- กลุ่ม </a:t>
            </a:r>
            <a:r>
              <a:rPr lang="en-US" sz="2600" dirty="0" smtClean="0"/>
              <a:t>Cluster </a:t>
            </a:r>
            <a:r>
              <a:rPr lang="th-TH" sz="2600" dirty="0" smtClean="0"/>
              <a:t>อื่นๆ จำนวน 2 กลุ่ม ได้แก่ เกษตรแปรรูป และสิ่งทอและเครื่องนุ่งห่ม</a:t>
            </a:r>
          </a:p>
          <a:p>
            <a:r>
              <a:rPr lang="th-TH" sz="2600" dirty="0" smtClean="0"/>
              <a:t>- อุตสาหกรรมเป้าหมายเพื่อการขับเคลื่อนเศรษฐกิจ ( </a:t>
            </a:r>
            <a:r>
              <a:rPr lang="en-US" sz="2600" dirty="0" smtClean="0"/>
              <a:t>New Engine of Growth) </a:t>
            </a:r>
            <a:r>
              <a:rPr lang="th-TH" sz="2600" dirty="0" smtClean="0"/>
              <a:t>ในอุตสาหกรรมที่เกี่ยวข้องกับภารกิจกรมพัฒนาฝีมือแรงงาน</a:t>
            </a:r>
          </a:p>
          <a:p>
            <a:r>
              <a:rPr lang="th-TH" sz="2600" dirty="0" smtClean="0"/>
              <a:t>4.2 เพื่อยกระดับแรงงานตามข้อ 4.1 ให้เป็นแรงงานมีฝีมือสามารถทำงานกับเทคโนโลยีชั้นสูงและอุตสาหกรรมแห่งอนาคต และสอดคล้องกับความต้องการของสถานประกอบกิจการ ช่วยเพิ่มความสามารถการผลิต/การแข่งขันของสถานประกอบกิจกา ร</a:t>
            </a:r>
            <a:endParaRPr lang="en-US" sz="2600" dirty="0" smtClean="0">
              <a:solidFill>
                <a:schemeClr val="tx1"/>
              </a:solidFill>
              <a:latin typeface="DSN Single" pitchFamily="2" charset="-34"/>
              <a:cs typeface="DSN Single"/>
            </a:endParaRPr>
          </a:p>
        </p:txBody>
      </p:sp>
    </p:spTree>
    <p:extLst>
      <p:ext uri="{BB962C8B-B14F-4D97-AF65-F5344CB8AC3E}">
        <p14:creationId xmlns:p14="http://schemas.microsoft.com/office/powerpoint/2010/main" val="14566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492877"/>
            <a:ext cx="5334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57</a:t>
            </a:fld>
            <a:endParaRPr lang="th-TH" dirty="0"/>
          </a:p>
        </p:txBody>
      </p:sp>
      <p:sp>
        <p:nvSpPr>
          <p:cNvPr id="5" name="สี่เหลี่ยมผืนผ้า 8"/>
          <p:cNvSpPr/>
          <p:nvPr/>
        </p:nvSpPr>
        <p:spPr>
          <a:xfrm>
            <a:off x="3629" y="2"/>
            <a:ext cx="8126404" cy="830997"/>
          </a:xfrm>
          <a:prstGeom prst="round1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โครงการ พัฒนาศักยภาพแรงงานรองรับภาคอุตสาหกรรม</a:t>
            </a:r>
          </a:p>
          <a:p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และบริการเพื่อการแข่งขัน (</a:t>
            </a:r>
            <a:r>
              <a:rPr lang="en-US" sz="2400" b="1" dirty="0" smtClean="0">
                <a:solidFill>
                  <a:schemeClr val="bg1"/>
                </a:solidFill>
                <a:cs typeface="DSN Single"/>
              </a:rPr>
              <a:t>Cluster</a:t>
            </a:r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)</a:t>
            </a:r>
            <a:endParaRPr lang="th-TH" sz="2400" dirty="0">
              <a:solidFill>
                <a:schemeClr val="bg1"/>
              </a:solidFill>
              <a:latin typeface="DSN Single" pitchFamily="2" charset="-34"/>
              <a:cs typeface="DSN Single"/>
            </a:endParaRPr>
          </a:p>
        </p:txBody>
      </p:sp>
      <p:sp>
        <p:nvSpPr>
          <p:cNvPr id="11" name="สี่เหลี่ยมมุมมน 23"/>
          <p:cNvSpPr/>
          <p:nvPr/>
        </p:nvSpPr>
        <p:spPr bwMode="auto">
          <a:xfrm>
            <a:off x="357158" y="1071546"/>
            <a:ext cx="8286776" cy="55721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132561" rIns="108000" bIns="132561" anchor="t" anchorCtr="0"/>
          <a:lstStyle/>
          <a:p>
            <a:r>
              <a:rPr lang="th-TH" b="1" dirty="0" smtClean="0"/>
              <a:t>หลักสูตร </a:t>
            </a:r>
            <a:r>
              <a:rPr lang="th-TH" dirty="0" smtClean="0"/>
              <a:t>ยกระดับฝีมือแรงงาน ระยะเวลา 12 – 72 ชม.</a:t>
            </a:r>
          </a:p>
          <a:p>
            <a:endParaRPr lang="th-TH" dirty="0" smtClean="0"/>
          </a:p>
          <a:p>
            <a:r>
              <a:rPr lang="th-TH" dirty="0" smtClean="0"/>
              <a:t>(1) การต่อยอดอุตสาหกรรมเดิม (</a:t>
            </a:r>
            <a:r>
              <a:rPr lang="en-US" dirty="0" smtClean="0"/>
              <a:t>First S - Curve) 5 </a:t>
            </a:r>
            <a:r>
              <a:rPr lang="th-TH" dirty="0" smtClean="0"/>
              <a:t>อุตสาหกรรม โดยเป็นอุตสาหกรรมที่ประเทศมีพื้นฐานอยู่แล้วและมาพัฒนาต่อยอดด้วยการวิจัยพัฒนา</a:t>
            </a:r>
          </a:p>
          <a:p>
            <a:r>
              <a:rPr lang="th-TH" dirty="0" smtClean="0"/>
              <a:t>(2) การเติมอุตสาหกรรมอนาคต (</a:t>
            </a:r>
            <a:r>
              <a:rPr lang="en-US" dirty="0" smtClean="0"/>
              <a:t>New S - Curve) 5 </a:t>
            </a:r>
            <a:r>
              <a:rPr lang="th-TH" dirty="0" smtClean="0"/>
              <a:t>อุตสาหกรรม ที่ต้องเร่งส่งเสริมพัฒนาเพราะตลาดมีความต้องการ</a:t>
            </a:r>
          </a:p>
          <a:p>
            <a:endParaRPr lang="th-TH" sz="1400" dirty="0" smtClean="0"/>
          </a:p>
        </p:txBody>
      </p:sp>
    </p:spTree>
    <p:extLst>
      <p:ext uri="{BB962C8B-B14F-4D97-AF65-F5344CB8AC3E}">
        <p14:creationId xmlns:p14="http://schemas.microsoft.com/office/powerpoint/2010/main" val="14566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86800" y="6492877"/>
            <a:ext cx="4572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58</a:t>
            </a:fld>
            <a:endParaRPr lang="th-TH"/>
          </a:p>
        </p:txBody>
      </p:sp>
      <p:sp>
        <p:nvSpPr>
          <p:cNvPr id="11" name="สี่เหลี่ยมผืนผ้า 8"/>
          <p:cNvSpPr/>
          <p:nvPr/>
        </p:nvSpPr>
        <p:spPr>
          <a:xfrm>
            <a:off x="3629" y="0"/>
            <a:ext cx="8126404" cy="523220"/>
          </a:xfrm>
          <a:prstGeom prst="round1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b="1" dirty="0" smtClean="0">
                <a:solidFill>
                  <a:schemeClr val="bg1"/>
                </a:solidFill>
              </a:rPr>
              <a:t>โครงการทดสอบมาตรฐานฝีมือแรงงาน</a:t>
            </a:r>
            <a:endParaRPr lang="th-TH" dirty="0">
              <a:solidFill>
                <a:schemeClr val="bg1"/>
              </a:solidFill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8" name="สี่เหลี่ยมมุมมน 23"/>
          <p:cNvSpPr/>
          <p:nvPr/>
        </p:nvSpPr>
        <p:spPr bwMode="auto">
          <a:xfrm>
            <a:off x="285721" y="714356"/>
            <a:ext cx="8286776" cy="528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132561" rIns="108000" bIns="132561" anchor="t" anchorCtr="0"/>
          <a:lstStyle/>
          <a:p>
            <a:r>
              <a:rPr lang="th-TH" u="sng" dirty="0" smtClean="0">
                <a:solidFill>
                  <a:srgbClr val="FF9900"/>
                </a:solidFill>
                <a:cs typeface="DSN Single"/>
              </a:rPr>
              <a:t>กิจกรรม </a:t>
            </a:r>
            <a:r>
              <a:rPr lang="th-TH" dirty="0" smtClean="0"/>
              <a:t>ทดสอบมาตรฐานฝีมือแรงงานแห่งชาติ</a:t>
            </a:r>
          </a:p>
          <a:p>
            <a:r>
              <a:rPr lang="th-TH" dirty="0" smtClean="0"/>
              <a:t>รายการ ทดสอบมาตรฐานฝีมือแงงานแห่งชาติ</a:t>
            </a:r>
          </a:p>
          <a:p>
            <a:endParaRPr lang="th-TH" u="sng" dirty="0" smtClean="0"/>
          </a:p>
          <a:p>
            <a:r>
              <a:rPr lang="th-TH" u="sng" dirty="0" smtClean="0"/>
              <a:t>กลุ่มเป้าหมาย </a:t>
            </a:r>
          </a:p>
          <a:p>
            <a:r>
              <a:rPr lang="th-TH" dirty="0" smtClean="0"/>
              <a:t>แรงงานทั่วไปทั้งอยู่ในระบบการจ้างงานและไม่อยู่ในระบบการจ้างงาน รวมทั้งกลุ่ม นักศึกษาในสังกัดอาชีวศึกษาที่จบการศึกษาไม่ต่ำกว่าระดับประกาศนียบัตรวิชาชีพในสาขาที่จะเข้าทดสอบซึ่งมีอายุไม่ต่ำกว่า 18 ปีบริบูรณ์นับถึงวันสมัครเข้ารับการทดสอบ และมีคุณสมบัติตามประกาศคณะกรรมการส่งเสริมการพัฒนาฝีมือแรงงาน ได้กำหนดไว้ในมาตรฐานฝีมือแรงงานแห่งชาติของแต่ละสาขาอาชีพ</a:t>
            </a:r>
          </a:p>
          <a:p>
            <a:r>
              <a:rPr lang="th-TH" u="sng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DSN Single"/>
              </a:rPr>
              <a:t>วัตถุประสงค์</a:t>
            </a:r>
            <a:r>
              <a:rPr lang="th-TH" dirty="0" smtClean="0">
                <a:solidFill>
                  <a:schemeClr val="tx1"/>
                </a:solidFill>
                <a:latin typeface="DSN Single" pitchFamily="2" charset="-34"/>
                <a:cs typeface="DSN Single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DSN Single" pitchFamily="2" charset="-34"/>
                <a:cs typeface="DSN Single"/>
              </a:rPr>
              <a:t>:</a:t>
            </a:r>
            <a:r>
              <a:rPr lang="th-TH" dirty="0" smtClean="0"/>
              <a:t> 1 เพื่อส่งเสริมให้แรงงานทั่วไปและกลุ่มนักศึกษาในสังกัดอาชีวศึกษามีความรู้ความเข้าใจเกี่ยวกับมาตรฐานฝีมือแรงงาน และพัฒนาฝีมือของตนเองให้ได้มาตรฐาน</a:t>
            </a:r>
          </a:p>
          <a:p>
            <a:r>
              <a:rPr lang="th-TH" dirty="0" smtClean="0"/>
              <a:t>2 เพื่อยกระดับมาตรฐานฝีมือของแรงงานทั่วไปและกลุ่มนักศึกษาในสังกัดอาชีวศึกษา ให้มีศักยภาพพร้อมเข้าสู่ตลาดแรงงานทั้งในและต่างประเทศ</a:t>
            </a:r>
            <a:endParaRPr lang="en-US" dirty="0" smtClean="0">
              <a:solidFill>
                <a:schemeClr val="tx1"/>
              </a:solidFill>
              <a:latin typeface="DSN Single" pitchFamily="2" charset="-34"/>
              <a:cs typeface="DSN Single"/>
            </a:endParaRPr>
          </a:p>
        </p:txBody>
      </p:sp>
    </p:spTree>
    <p:extLst>
      <p:ext uri="{BB962C8B-B14F-4D97-AF65-F5344CB8AC3E}">
        <p14:creationId xmlns:p14="http://schemas.microsoft.com/office/powerpoint/2010/main" val="1759574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86800" y="6492877"/>
            <a:ext cx="4572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59</a:t>
            </a:fld>
            <a:endParaRPr lang="th-TH"/>
          </a:p>
        </p:txBody>
      </p:sp>
      <p:sp>
        <p:nvSpPr>
          <p:cNvPr id="11" name="สี่เหลี่ยมผืนผ้า 8"/>
          <p:cNvSpPr/>
          <p:nvPr/>
        </p:nvSpPr>
        <p:spPr>
          <a:xfrm>
            <a:off x="3629" y="0"/>
            <a:ext cx="8126404" cy="523220"/>
          </a:xfrm>
          <a:prstGeom prst="round1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b="1" dirty="0" smtClean="0">
                <a:solidFill>
                  <a:schemeClr val="bg1"/>
                </a:solidFill>
              </a:rPr>
              <a:t>โครงการทดสอบมาตรฐานฝีมือแรงงาน</a:t>
            </a:r>
            <a:endParaRPr lang="th-TH" dirty="0">
              <a:solidFill>
                <a:schemeClr val="bg1"/>
              </a:solidFill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8" name="สี่เหลี่ยมมุมมน 23"/>
          <p:cNvSpPr/>
          <p:nvPr/>
        </p:nvSpPr>
        <p:spPr bwMode="auto">
          <a:xfrm>
            <a:off x="285721" y="714356"/>
            <a:ext cx="8286776" cy="528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132561" rIns="108000" bIns="132561" anchor="t" anchorCtr="0"/>
          <a:lstStyle/>
          <a:p>
            <a:r>
              <a:rPr lang="th-TH" u="sng" dirty="0" smtClean="0">
                <a:solidFill>
                  <a:srgbClr val="FF9900"/>
                </a:solidFill>
                <a:cs typeface="DSN Single"/>
              </a:rPr>
              <a:t>กิจกรรม </a:t>
            </a:r>
            <a:r>
              <a:rPr lang="th-TH" dirty="0" smtClean="0"/>
              <a:t>ทดสอบมาตรฐานฝีมือแรงงานแห่งชาติ</a:t>
            </a:r>
          </a:p>
          <a:p>
            <a:r>
              <a:rPr lang="th-TH" dirty="0" smtClean="0"/>
              <a:t>โครงการ(รายการ)พัฒนาศักยภาพแรงงานเพื่อรองรับการจ่ายค่าจ้างตามระดับมาตรฐานฝีมือแรงงาน</a:t>
            </a:r>
            <a:endParaRPr lang="th-TH" u="sng" dirty="0" smtClean="0"/>
          </a:p>
          <a:p>
            <a:r>
              <a:rPr lang="th-TH" u="sng" dirty="0" smtClean="0"/>
              <a:t>กลุ่มเป้าหมาย </a:t>
            </a:r>
          </a:p>
          <a:p>
            <a:r>
              <a:rPr lang="th-TH" dirty="0" smtClean="0"/>
              <a:t>ผู้อยู่ในกำลังแรงงาน ได้แก่ผู้ที่ทำงานในสถานประกอบการ ผู้ที่ประกอบอาชีพอิสระ หรือผู้ที่ว่างงาน เข้ารับการยกระดับทักษะฝีมือ เพื่อเข้าสู่การทดสอบมาตรฐานฝีมือแรงงาน</a:t>
            </a:r>
          </a:p>
          <a:p>
            <a:r>
              <a:rPr lang="th-TH" u="sng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DSN Single"/>
              </a:rPr>
              <a:t>วัตถุประสงค์</a:t>
            </a:r>
            <a:r>
              <a:rPr lang="th-TH" dirty="0" smtClean="0">
                <a:solidFill>
                  <a:schemeClr val="tx1"/>
                </a:solidFill>
                <a:latin typeface="DSN Single" pitchFamily="2" charset="-34"/>
                <a:cs typeface="DSN Single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DSN Single" pitchFamily="2" charset="-34"/>
                <a:cs typeface="DSN Single"/>
              </a:rPr>
              <a:t>:</a:t>
            </a:r>
            <a:r>
              <a:rPr lang="th-TH" dirty="0" smtClean="0"/>
              <a:t> 1 เพื่อพัฒนาศักยภาพแรงงานให้มีทักษะ ความรู้ เข้าสู่เกณฑ์มาตรฐานฝีมือแรงงาน</a:t>
            </a:r>
          </a:p>
          <a:p>
            <a:r>
              <a:rPr lang="th-TH" dirty="0" smtClean="0"/>
              <a:t>2 เพื่อเตรียมความพร้อมให้แรงงานมีมาตรฐานฝีมือ เพื่อเข้าสู่เกณฑ์ตามประกาศอัตราค่าจ้างตามมาตรฐาน</a:t>
            </a:r>
          </a:p>
          <a:p>
            <a:r>
              <a:rPr lang="th-TH" dirty="0" smtClean="0"/>
              <a:t>ฝีมือ</a:t>
            </a:r>
            <a:endParaRPr lang="en-US" dirty="0" smtClean="0">
              <a:solidFill>
                <a:schemeClr val="tx1"/>
              </a:solidFill>
              <a:latin typeface="DSN Single" pitchFamily="2" charset="-34"/>
              <a:cs typeface="DSN Single"/>
            </a:endParaRPr>
          </a:p>
        </p:txBody>
      </p:sp>
    </p:spTree>
    <p:extLst>
      <p:ext uri="{BB962C8B-B14F-4D97-AF65-F5344CB8AC3E}">
        <p14:creationId xmlns:p14="http://schemas.microsoft.com/office/powerpoint/2010/main" val="1759574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86800" y="6492877"/>
            <a:ext cx="4572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60</a:t>
            </a:fld>
            <a:endParaRPr lang="th-TH"/>
          </a:p>
        </p:txBody>
      </p:sp>
      <p:sp>
        <p:nvSpPr>
          <p:cNvPr id="11" name="สี่เหลี่ยมผืนผ้า 8"/>
          <p:cNvSpPr/>
          <p:nvPr/>
        </p:nvSpPr>
        <p:spPr>
          <a:xfrm>
            <a:off x="3629" y="0"/>
            <a:ext cx="8530771" cy="830997"/>
          </a:xfrm>
          <a:prstGeom prst="round1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ผลผลิต พัฒนาศักยภาพฝีมือแรงงานทั้งระบบให้สอดคล้องกับความต้องการของตลาดแรงงานและการประกอบอาชีพ</a:t>
            </a:r>
            <a:endParaRPr lang="th-TH" sz="2400" dirty="0">
              <a:solidFill>
                <a:schemeClr val="bg1"/>
              </a:solidFill>
              <a:latin typeface="DSN Single" pitchFamily="2" charset="-34"/>
              <a:cs typeface="DSN Single"/>
            </a:endParaRPr>
          </a:p>
        </p:txBody>
      </p:sp>
      <p:sp>
        <p:nvSpPr>
          <p:cNvPr id="10" name="สี่เหลี่ยมมุมมน 23"/>
          <p:cNvSpPr/>
          <p:nvPr/>
        </p:nvSpPr>
        <p:spPr bwMode="auto">
          <a:xfrm>
            <a:off x="285721" y="1000108"/>
            <a:ext cx="8286776" cy="528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132561" rIns="108000" bIns="132561" anchor="t" anchorCtr="0"/>
          <a:lstStyle/>
          <a:p>
            <a:r>
              <a:rPr lang="th-TH" sz="2400" b="1" dirty="0" smtClean="0"/>
              <a:t>กิจกรรม พัฒนาฝีมือเพื่อส่งเสริมการประกอบอาชีพ (รวมอาชีพอิสระ)</a:t>
            </a:r>
          </a:p>
          <a:p>
            <a:r>
              <a:rPr lang="th-TH" sz="2400" b="1" dirty="0" smtClean="0"/>
              <a:t>กลุ่มเป้าหมายดำเนินการและคุณสมบัติ :</a:t>
            </a:r>
          </a:p>
          <a:p>
            <a:r>
              <a:rPr lang="th-TH" sz="2400" b="1" dirty="0" smtClean="0"/>
              <a:t> -</a:t>
            </a:r>
            <a:r>
              <a:rPr lang="th-TH" sz="2400" dirty="0" smtClean="0"/>
              <a:t>กลุ่ม </a:t>
            </a:r>
            <a:r>
              <a:rPr lang="en-US" sz="2400" dirty="0" smtClean="0"/>
              <a:t>OTOP </a:t>
            </a:r>
            <a:endParaRPr lang="th-TH" sz="2400" dirty="0" smtClean="0"/>
          </a:p>
          <a:p>
            <a:r>
              <a:rPr lang="th-TH" sz="2400" dirty="0" smtClean="0"/>
              <a:t>- ผู้ประสงค์จะประกอบอาชีพอิสระ </a:t>
            </a:r>
          </a:p>
          <a:p>
            <a:r>
              <a:rPr lang="th-TH" sz="2400" dirty="0" smtClean="0"/>
              <a:t>- ผู้ประกอบอาชีพอิสระ </a:t>
            </a:r>
          </a:p>
          <a:p>
            <a:r>
              <a:rPr lang="th-TH" sz="2400" dirty="0" smtClean="0"/>
              <a:t>- ทหารเกณฑ์ก่อนปลดประจำการ </a:t>
            </a:r>
          </a:p>
          <a:p>
            <a:r>
              <a:rPr lang="th-TH" sz="2400" dirty="0" smtClean="0"/>
              <a:t>- แรงงานนอกระบบ แรงงานรับจ้างทั่วไป </a:t>
            </a:r>
          </a:p>
          <a:p>
            <a:r>
              <a:rPr lang="th-TH" sz="2400" dirty="0" smtClean="0"/>
              <a:t>- กลุ่มเกษตรกรที่ต้องการฝึกสาขาช่างและบริการ</a:t>
            </a:r>
          </a:p>
          <a:p>
            <a:r>
              <a:rPr lang="th-TH" sz="2400" b="1" dirty="0" smtClean="0"/>
              <a:t>หลักสูตรการฝึก :</a:t>
            </a:r>
          </a:p>
          <a:p>
            <a:r>
              <a:rPr lang="th-TH" sz="2400" dirty="0" smtClean="0"/>
              <a:t>(1) ประเภทหลักสูตรที่ใช้ดำเนินการฝึก : หลักสูตรการฝึกอาชีพเสริม</a:t>
            </a:r>
          </a:p>
          <a:p>
            <a:r>
              <a:rPr lang="th-TH" sz="2400" dirty="0" smtClean="0"/>
              <a:t>(2) แหล่งที่มาของหลักสูตร : หน่วยดำเนินการฝึกจัดทำหลักสูตรขึ้นเองตามความต้องการของแต่ละ</a:t>
            </a:r>
          </a:p>
          <a:p>
            <a:r>
              <a:rPr lang="th-TH" sz="2400" dirty="0" smtClean="0"/>
              <a:t>พื้นที่ และสามารถอนุมัติหลักสูตรได้เอง โดยหลักสูตรต้องมีองค์ความรู้ที่สามารถนำไปประกอบอาชีพได้</a:t>
            </a:r>
          </a:p>
          <a:p>
            <a:r>
              <a:rPr lang="th-TH" sz="2400" dirty="0" smtClean="0"/>
              <a:t>ระยะเวลาการฝึกตั้งแต่ 18 ชั่วโมงขึ้นไป แต่ไม่เกิน 480 ชั่วโมง</a:t>
            </a:r>
            <a:endParaRPr lang="th-TH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3110624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86800" y="6492877"/>
            <a:ext cx="4572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61</a:t>
            </a:fld>
            <a:endParaRPr lang="th-TH"/>
          </a:p>
        </p:txBody>
      </p:sp>
      <p:sp>
        <p:nvSpPr>
          <p:cNvPr id="11" name="สี่เหลี่ยมผืนผ้า 8"/>
          <p:cNvSpPr/>
          <p:nvPr/>
        </p:nvSpPr>
        <p:spPr>
          <a:xfrm>
            <a:off x="3629" y="0"/>
            <a:ext cx="8530771" cy="830997"/>
          </a:xfrm>
          <a:prstGeom prst="round1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chemeClr val="bg1"/>
                </a:solidFill>
                <a:cs typeface="DSN Single"/>
              </a:rPr>
              <a:t>ผลผลิต พัฒนาศักยภาพฝีมือแรงงานทั้งระบบให้สอดคล้องกับความต้องการของตลาดแรงงานและการประกอบอาชีพ</a:t>
            </a:r>
            <a:endParaRPr lang="th-TH" sz="2400" dirty="0">
              <a:solidFill>
                <a:schemeClr val="bg1"/>
              </a:solidFill>
              <a:latin typeface="DSN Single" pitchFamily="2" charset="-34"/>
              <a:cs typeface="DSN Single"/>
            </a:endParaRPr>
          </a:p>
        </p:txBody>
      </p:sp>
      <p:sp>
        <p:nvSpPr>
          <p:cNvPr id="10" name="สี่เหลี่ยมมุมมน 23"/>
          <p:cNvSpPr/>
          <p:nvPr/>
        </p:nvSpPr>
        <p:spPr bwMode="auto">
          <a:xfrm>
            <a:off x="285720" y="1285860"/>
            <a:ext cx="8286776" cy="528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132561" rIns="108000" bIns="132561" anchor="t" anchorCtr="0"/>
          <a:lstStyle/>
          <a:p>
            <a:r>
              <a:rPr lang="th-TH" b="1" dirty="0" smtClean="0"/>
              <a:t>กิจกรรม ส่งเสริมและสนับสนุนให้สถานประกอบกิจการดำเนินการฝึกอบราฝีมือแรงงานตาม พ.ร.บ.ส่งเสริมการพัฒนาฝีมือแรงงาน พ.ศ. 2545</a:t>
            </a:r>
          </a:p>
          <a:p>
            <a:endParaRPr lang="th-TH" b="1" dirty="0" smtClean="0"/>
          </a:p>
          <a:p>
            <a:r>
              <a:rPr lang="th-TH" b="1" dirty="0" smtClean="0"/>
              <a:t>- </a:t>
            </a:r>
            <a:r>
              <a:rPr lang="th-TH" dirty="0" smtClean="0"/>
              <a:t>รับรองหลักสูตร และค่าใช้จ่ายในการฝึกอบรมฝีมือแรงงาน</a:t>
            </a:r>
          </a:p>
          <a:p>
            <a:r>
              <a:rPr lang="th-TH" dirty="0" smtClean="0"/>
              <a:t>   ของสถานประกอบกิจการ ตาม พ.ร.บ. ส่งเสริม</a:t>
            </a:r>
          </a:p>
          <a:p>
            <a:endParaRPr lang="th-TH" dirty="0" smtClean="0"/>
          </a:p>
          <a:p>
            <a:r>
              <a:rPr lang="th-TH" dirty="0" smtClean="0"/>
              <a:t>-ตรวจติดตามสถานประกอบกิจการดำเนินการฝึกอบรมตาม พ.ร.บ. ส่งเสริม</a:t>
            </a:r>
          </a:p>
          <a:p>
            <a:endParaRPr lang="th-TH" b="1" dirty="0" smtClean="0"/>
          </a:p>
        </p:txBody>
      </p:sp>
    </p:spTree>
    <p:extLst>
      <p:ext uri="{BB962C8B-B14F-4D97-AF65-F5344CB8AC3E}">
        <p14:creationId xmlns:p14="http://schemas.microsoft.com/office/powerpoint/2010/main" val="3110624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86800" y="6492877"/>
            <a:ext cx="4572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62</a:t>
            </a:fld>
            <a:endParaRPr lang="th-TH"/>
          </a:p>
        </p:txBody>
      </p:sp>
      <p:sp>
        <p:nvSpPr>
          <p:cNvPr id="11" name="สี่เหลี่ยมผืนผ้า 8"/>
          <p:cNvSpPr/>
          <p:nvPr/>
        </p:nvSpPr>
        <p:spPr>
          <a:xfrm>
            <a:off x="1" y="0"/>
            <a:ext cx="8530771" cy="523220"/>
          </a:xfrm>
          <a:prstGeom prst="round1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b="1" dirty="0" smtClean="0">
                <a:solidFill>
                  <a:schemeClr val="bg1"/>
                </a:solidFill>
              </a:rPr>
              <a:t>โครงการ ฝึกอบรมแรงงานกลุ่มเป้าหมายเฉพาะเพื่อเพิ่มโอกาสในการประกอบอาชีพ</a:t>
            </a:r>
            <a:endParaRPr lang="th-TH" dirty="0">
              <a:solidFill>
                <a:schemeClr val="bg1"/>
              </a:solidFill>
              <a:latin typeface="DSN Single" pitchFamily="2" charset="-34"/>
              <a:cs typeface="DSN Single"/>
            </a:endParaRPr>
          </a:p>
        </p:txBody>
      </p:sp>
      <p:sp>
        <p:nvSpPr>
          <p:cNvPr id="10" name="สี่เหลี่ยมมุมมน 23"/>
          <p:cNvSpPr/>
          <p:nvPr/>
        </p:nvSpPr>
        <p:spPr bwMode="auto">
          <a:xfrm>
            <a:off x="285720" y="1928802"/>
            <a:ext cx="8572559" cy="17145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132561" rIns="108000" bIns="132561" anchor="t" anchorCtr="0"/>
          <a:lstStyle/>
          <a:p>
            <a:pPr algn="ctr"/>
            <a:r>
              <a:rPr lang="th-TH" sz="4000" b="1" dirty="0" smtClean="0"/>
              <a:t>กิจกรรม ฝึกอบรมแรงงานกลุ่มเป้าหมายเฉพาะ</a:t>
            </a:r>
          </a:p>
          <a:p>
            <a:pPr algn="ctr"/>
            <a:r>
              <a:rPr lang="th-TH" sz="4000" b="1" dirty="0" smtClean="0"/>
              <a:t>เพื่อเพิ่มโอกาสในการประกอบอาชีพ</a:t>
            </a:r>
          </a:p>
        </p:txBody>
      </p:sp>
    </p:spTree>
    <p:extLst>
      <p:ext uri="{BB962C8B-B14F-4D97-AF65-F5344CB8AC3E}">
        <p14:creationId xmlns:p14="http://schemas.microsoft.com/office/powerpoint/2010/main" val="3110624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สี่เหลี่ยมมุมมน 9"/>
          <p:cNvSpPr/>
          <p:nvPr/>
        </p:nvSpPr>
        <p:spPr>
          <a:xfrm>
            <a:off x="285720" y="214290"/>
            <a:ext cx="8572560" cy="100013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BBFFDF-C400-4996-BC6F-10A9126318EB}" type="slidenum">
              <a:rPr lang="en-US" smtClean="0"/>
              <a:pPr>
                <a:defRPr/>
              </a:pPr>
              <a:t>63</a:t>
            </a:fld>
            <a:endParaRPr lang="th-TH" dirty="0"/>
          </a:p>
        </p:txBody>
      </p:sp>
      <p:sp>
        <p:nvSpPr>
          <p:cNvPr id="5" name="สี่เหลี่ยมผืนผ้า 4"/>
          <p:cNvSpPr>
            <a:spLocks noChangeArrowheads="1"/>
          </p:cNvSpPr>
          <p:nvPr/>
        </p:nvSpPr>
        <p:spPr bwMode="auto">
          <a:xfrm>
            <a:off x="214282" y="1525020"/>
            <a:ext cx="835821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3200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๒.๓</a:t>
            </a:r>
            <a:r>
              <a:rPr lang="th-TH" sz="3200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  </a:t>
            </a:r>
            <a:r>
              <a:rPr lang="th-TH" sz="3200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รายละเอียดของโครงการ/รายการตามแผนพัฒนาฝีมือแรงงาน ประจำปีงบประมาณ พ.ศ. </a:t>
            </a:r>
            <a:r>
              <a:rPr lang="th-TH" sz="3200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๒๕๖๐</a:t>
            </a:r>
            <a:endParaRPr lang="th-TH" sz="3200" b="1" dirty="0" smtClean="0">
              <a:solidFill>
                <a:srgbClr val="C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1357291" y="357166"/>
            <a:ext cx="6929486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สถาบันพัฒนาฝีมือแรงงาน 7 อุบลราชธานี</a:t>
            </a:r>
          </a:p>
          <a:p>
            <a:pPr lvl="0">
              <a:spcBef>
                <a:spcPct val="0"/>
              </a:spcBef>
            </a:pPr>
            <a:endParaRPr lang="th-TH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6" name="Picture 5" descr="C:\Users\admin\Desktop\โลโก้กรมพัฒนา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1000132" cy="10001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285720" y="214290"/>
            <a:ext cx="8572560" cy="100013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BBFFDF-C400-4996-BC6F-10A9126318EB}" type="slidenum">
              <a:rPr lang="en-US" smtClean="0"/>
              <a:pPr>
                <a:defRPr/>
              </a:pPr>
              <a:t>64</a:t>
            </a:fld>
            <a:endParaRPr lang="th-TH" dirty="0"/>
          </a:p>
        </p:txBody>
      </p:sp>
      <p:sp>
        <p:nvSpPr>
          <p:cNvPr id="5" name="สี่เหลี่ยมผืนผ้า 4"/>
          <p:cNvSpPr>
            <a:spLocks noChangeArrowheads="1"/>
          </p:cNvSpPr>
          <p:nvPr/>
        </p:nvSpPr>
        <p:spPr bwMode="auto">
          <a:xfrm>
            <a:off x="214282" y="1525022"/>
            <a:ext cx="8358214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3600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๒.๔</a:t>
            </a:r>
            <a:r>
              <a:rPr lang="en-US" sz="3600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  </a:t>
            </a:r>
            <a:r>
              <a:rPr lang="th-TH" sz="3600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แบบฟอร์มรายชื่อผู้สมัครเข้ารับการฝึกอบรม</a:t>
            </a:r>
            <a:endParaRPr lang="en-US" sz="3600" dirty="0" smtClean="0">
              <a:solidFill>
                <a:srgbClr val="C00000"/>
              </a:solidFill>
              <a:latin typeface="TH SarabunIT๙" pitchFamily="34" charset="-34"/>
              <a:cs typeface="TH SarabunIT๙" pitchFamily="34" charset="-34"/>
            </a:endParaRPr>
          </a:p>
          <a:p>
            <a:r>
              <a:rPr lang="th-TH" sz="3600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		</a:t>
            </a:r>
            <a:endParaRPr lang="en-US" sz="3600" dirty="0">
              <a:solidFill>
                <a:srgbClr val="C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1357291" y="357166"/>
            <a:ext cx="6929486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สถาบันพัฒนาฝีมือแรงงาน 7 อุบลราชธานี</a:t>
            </a:r>
          </a:p>
          <a:p>
            <a:pPr lvl="0">
              <a:spcBef>
                <a:spcPct val="0"/>
              </a:spcBef>
            </a:pPr>
            <a:endParaRPr lang="th-TH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6" name="Picture 5" descr="C:\Users\admin\Desktop\โลโก้กรมพัฒนา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1000132" cy="10001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285720" y="214290"/>
            <a:ext cx="8572560" cy="100013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BBFFDF-C400-4996-BC6F-10A9126318EB}" type="slidenum">
              <a:rPr lang="en-US" smtClean="0"/>
              <a:pPr>
                <a:defRPr/>
              </a:pPr>
              <a:t>65</a:t>
            </a:fld>
            <a:endParaRPr lang="th-TH" dirty="0"/>
          </a:p>
        </p:txBody>
      </p:sp>
      <p:sp>
        <p:nvSpPr>
          <p:cNvPr id="5" name="สี่เหลี่ยมผืนผ้า 4"/>
          <p:cNvSpPr>
            <a:spLocks noChangeArrowheads="1"/>
          </p:cNvSpPr>
          <p:nvPr/>
        </p:nvSpPr>
        <p:spPr bwMode="auto">
          <a:xfrm>
            <a:off x="214282" y="1525020"/>
            <a:ext cx="8358214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3600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ระเบียบวาระที่ ๓ 	เรื่องเพื่อพิจารณา</a:t>
            </a:r>
            <a:endParaRPr lang="en-US" sz="3600" dirty="0" smtClean="0">
              <a:solidFill>
                <a:srgbClr val="C00000"/>
              </a:solidFill>
              <a:latin typeface="TH SarabunIT๙" pitchFamily="34" charset="-34"/>
              <a:cs typeface="TH SarabunIT๙" pitchFamily="34" charset="-34"/>
            </a:endParaRPr>
          </a:p>
          <a:p>
            <a:r>
              <a:rPr lang="th-TH" sz="3600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          </a:t>
            </a:r>
            <a:r>
              <a:rPr lang="th-TH" sz="3600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๓.๑</a:t>
            </a:r>
            <a:r>
              <a:rPr lang="th-TH" sz="3600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600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การรายงานผลการดำเนินงานประจำเดือน</a:t>
            </a:r>
            <a:endParaRPr lang="en-US" sz="3600" dirty="0" smtClean="0">
              <a:solidFill>
                <a:srgbClr val="C00000"/>
              </a:solidFill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3600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		</a:t>
            </a:r>
            <a:endParaRPr lang="en-US" sz="3600" dirty="0">
              <a:solidFill>
                <a:srgbClr val="C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1357291" y="357166"/>
            <a:ext cx="6929486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สถาบันพัฒนาฝีมือแรงงาน 7 อุบลราชธานี</a:t>
            </a:r>
          </a:p>
          <a:p>
            <a:pPr lvl="0">
              <a:spcBef>
                <a:spcPct val="0"/>
              </a:spcBef>
            </a:pPr>
            <a:endParaRPr lang="th-TH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6" name="Picture 5" descr="C:\Users\admin\Desktop\โลโก้กรมพัฒนา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1000132" cy="10001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285720" y="214290"/>
            <a:ext cx="8572560" cy="100013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BBFFDF-C400-4996-BC6F-10A9126318EB}" type="slidenum">
              <a:rPr lang="en-US" smtClean="0"/>
              <a:pPr>
                <a:defRPr/>
              </a:pPr>
              <a:t>66</a:t>
            </a:fld>
            <a:endParaRPr lang="th-TH" dirty="0"/>
          </a:p>
        </p:txBody>
      </p:sp>
      <p:sp>
        <p:nvSpPr>
          <p:cNvPr id="5" name="สี่เหลี่ยมผืนผ้า 4"/>
          <p:cNvSpPr>
            <a:spLocks noChangeArrowheads="1"/>
          </p:cNvSpPr>
          <p:nvPr/>
        </p:nvSpPr>
        <p:spPr bwMode="auto">
          <a:xfrm>
            <a:off x="214282" y="1285860"/>
            <a:ext cx="835821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3200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ระเบียบวาระที่ </a:t>
            </a:r>
            <a:r>
              <a:rPr lang="th-TH" sz="3200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๓  </a:t>
            </a:r>
            <a:r>
              <a:rPr lang="th-TH" sz="3200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เรื่องเพื่อพิจารณา</a:t>
            </a:r>
            <a:endParaRPr lang="en-US" sz="3200" dirty="0" smtClean="0">
              <a:solidFill>
                <a:srgbClr val="C00000"/>
              </a:solidFill>
              <a:latin typeface="TH SarabunIT๙" pitchFamily="34" charset="-34"/>
              <a:cs typeface="TH SarabunIT๙" pitchFamily="34" charset="-34"/>
            </a:endParaRPr>
          </a:p>
          <a:p>
            <a:endParaRPr lang="en-US" sz="3200" dirty="0" smtClean="0">
              <a:latin typeface="TH SarabunIT๙" pitchFamily="34" charset="-34"/>
              <a:cs typeface="TH SarabunIT๙" pitchFamily="34" charset="-34"/>
            </a:endParaRPr>
          </a:p>
          <a:p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	</a:t>
            </a:r>
            <a:endParaRPr lang="en-US" sz="3200" dirty="0">
              <a:solidFill>
                <a:srgbClr val="C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1357291" y="357166"/>
            <a:ext cx="6929486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สถาบันพัฒนาฝีมือแรงงาน 7 อุบลราชธานี</a:t>
            </a:r>
          </a:p>
          <a:p>
            <a:pPr lvl="0">
              <a:spcBef>
                <a:spcPct val="0"/>
              </a:spcBef>
            </a:pPr>
            <a:endParaRPr lang="th-TH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6" name="Picture 5" descr="C:\Users\admin\Desktop\โลโก้กรมพัฒนา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1000132" cy="10001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285720" y="214290"/>
            <a:ext cx="8572560" cy="100013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BBFFDF-C400-4996-BC6F-10A9126318EB}" type="slidenum">
              <a:rPr lang="en-US" smtClean="0"/>
              <a:pPr>
                <a:defRPr/>
              </a:pPr>
              <a:t>67</a:t>
            </a:fld>
            <a:endParaRPr lang="th-TH" dirty="0"/>
          </a:p>
        </p:txBody>
      </p:sp>
      <p:sp>
        <p:nvSpPr>
          <p:cNvPr id="5" name="สี่เหลี่ยมผืนผ้า 4"/>
          <p:cNvSpPr>
            <a:spLocks noChangeArrowheads="1"/>
          </p:cNvSpPr>
          <p:nvPr/>
        </p:nvSpPr>
        <p:spPr bwMode="auto">
          <a:xfrm>
            <a:off x="214282" y="1285862"/>
            <a:ext cx="835821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3200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ระเบียบวาระที่ </a:t>
            </a:r>
            <a:r>
              <a:rPr lang="th-TH" sz="3200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๔ </a:t>
            </a:r>
            <a:r>
              <a:rPr lang="th-TH" sz="3200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เรื่องอื่นๆ  (ถ้ามี)</a:t>
            </a:r>
          </a:p>
        </p:txBody>
      </p:sp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1357291" y="357166"/>
            <a:ext cx="6929486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สถาบันพัฒนาฝีมือแรงงาน 7 อุบลราชธานี</a:t>
            </a:r>
          </a:p>
          <a:p>
            <a:pPr lvl="0">
              <a:spcBef>
                <a:spcPct val="0"/>
              </a:spcBef>
            </a:pPr>
            <a:endParaRPr lang="th-TH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6" name="Picture 5" descr="C:\Users\admin\Desktop\โลโก้กรมพัฒนา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1000132" cy="10001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extBox 7"/>
          <p:cNvSpPr txBox="1">
            <a:spLocks noChangeArrowheads="1"/>
          </p:cNvSpPr>
          <p:nvPr/>
        </p:nvSpPr>
        <p:spPr bwMode="auto">
          <a:xfrm>
            <a:off x="5791201" y="6195644"/>
            <a:ext cx="3143249" cy="324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7357" tIns="38679" rIns="77357" bIns="38679">
            <a:spAutoFit/>
          </a:bodyPr>
          <a:lstStyle/>
          <a:p>
            <a:pPr algn="r" defTabSz="773113">
              <a:tabLst>
                <a:tab pos="223838" algn="l"/>
              </a:tabLst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  <a:sym typeface="Wingdings 2" pitchFamily="18" charset="2"/>
              </a:rPr>
              <a:t>สถาบันพัฒนาฝีมือแรงงาน ๗ อุบลราชธานี</a:t>
            </a:r>
            <a:endParaRPr lang="en-US" sz="1600" b="1" dirty="0">
              <a:latin typeface="TH SarabunPSK" pitchFamily="34" charset="-34"/>
              <a:cs typeface="TH SarabunPSK" pitchFamily="34" charset="-34"/>
              <a:sym typeface="Wingdings 2" pitchFamily="18" charset="2"/>
            </a:endParaRPr>
          </a:p>
        </p:txBody>
      </p:sp>
      <p:pic>
        <p:nvPicPr>
          <p:cNvPr id="40966" name="Picture 2" descr="C:\Users\benz\Desktop\IMG_2258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7033" y="1928802"/>
            <a:ext cx="7187762" cy="38432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TextBox 11"/>
          <p:cNvSpPr txBox="1"/>
          <p:nvPr/>
        </p:nvSpPr>
        <p:spPr>
          <a:xfrm>
            <a:off x="2791558" y="214315"/>
            <a:ext cx="3626826" cy="1938337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0" b="1" dirty="0">
                <a:solidFill>
                  <a:srgbClr val="002060"/>
                </a:solidFill>
                <a:latin typeface="TH SarabunPSK" pitchFamily="34" charset="-34"/>
                <a:cs typeface="EucrosiaUPC" pitchFamily="18" charset="-34"/>
              </a:rPr>
              <a:t>สวัสดี</a:t>
            </a:r>
          </a:p>
        </p:txBody>
      </p:sp>
    </p:spTree>
    <p:extLst>
      <p:ext uri="{BB962C8B-B14F-4D97-AF65-F5344CB8AC3E}">
        <p14:creationId xmlns:p14="http://schemas.microsoft.com/office/powerpoint/2010/main" val="318984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b="1" dirty="0"/>
              <a:t>คำถามยอดฮิตเกี่ยวกับสะเต็ม</a:t>
            </a:r>
            <a:r>
              <a:rPr lang="th-TH" b="1" dirty="0" smtClean="0"/>
              <a:t>ศึกษา</a:t>
            </a:r>
            <a:endParaRPr lang="th-TH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th-TH" b="1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1219200"/>
            <a:ext cx="8229600" cy="493776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/>
          </a:p>
          <a:p>
            <a:r>
              <a:rPr lang="th-TH" dirty="0" smtClean="0"/>
              <a:t>สะเต็มคือหลักสูตร</a:t>
            </a:r>
            <a:r>
              <a:rPr lang="en-US" dirty="0" smtClean="0"/>
              <a:t>?</a:t>
            </a:r>
          </a:p>
          <a:p>
            <a:r>
              <a:rPr lang="en-US" dirty="0" smtClean="0"/>
              <a:t>E and T </a:t>
            </a:r>
            <a:r>
              <a:rPr lang="th-TH" dirty="0" smtClean="0"/>
              <a:t>แตกต่างกันอย่างไร</a:t>
            </a:r>
            <a:r>
              <a:rPr lang="en-US" dirty="0" smtClean="0"/>
              <a:t>?</a:t>
            </a:r>
            <a:endParaRPr lang="th-TH" dirty="0" smtClean="0"/>
          </a:p>
          <a:p>
            <a:r>
              <a:rPr lang="th-TH" dirty="0" smtClean="0"/>
              <a:t>สะเต็มกับสะเต็มศึกษาเหมือนกันไหม</a:t>
            </a:r>
            <a:r>
              <a:rPr lang="en-US" dirty="0" smtClean="0"/>
              <a:t>?</a:t>
            </a:r>
          </a:p>
          <a:p>
            <a:r>
              <a:rPr lang="en-US" dirty="0" smtClean="0"/>
              <a:t>STEM vs. Inquiry?</a:t>
            </a:r>
          </a:p>
          <a:p>
            <a:r>
              <a:rPr lang="th-TH" dirty="0" smtClean="0"/>
              <a:t>ต้องสอนแบบสะเต็มทุกครั้งไหม</a:t>
            </a:r>
            <a:r>
              <a:rPr lang="en-US" dirty="0" smtClean="0"/>
              <a:t>?</a:t>
            </a:r>
          </a:p>
          <a:p>
            <a:r>
              <a:rPr lang="en-US" dirty="0" smtClean="0"/>
              <a:t>STEM vs. Project based/ Problem based</a:t>
            </a:r>
          </a:p>
          <a:p>
            <a:r>
              <a:rPr lang="en-US" dirty="0" smtClean="0"/>
              <a:t>….???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233964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4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จุดเริ่มต้น </a:t>
            </a:r>
            <a:r>
              <a:rPr lang="en-US" sz="4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STEM</a:t>
            </a:r>
            <a:endParaRPr lang="th-TH" sz="3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อ้างถึงกลุ่มอาชีพที่มีความเกี่ยวข้องกับวิทยาศาสตร์  เทคโนโลยี วิศวกรรมศาสตร์ และคณิตศาสตร์ เช่น วิศวกร แพทย์ นักวิทยาศาสตร์ ฯลฯ </a:t>
            </a:r>
          </a:p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เป็นอาชีพที่มีความสำคัญมากในการขับเคลื่อนการพัฒนาประเทศทางด้านเศรษฐกิจและสังคม </a:t>
            </a:r>
          </a:p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แต่ประเทศยังขาดแคลนบุคลากรที่มีคุณภาพ </a:t>
            </a:r>
          </a:p>
          <a:p>
            <a:pPr marL="0" indent="0">
              <a:buNone/>
            </a:pP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Bybee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, 2013; Gallant, 2009)</a:t>
            </a:r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27207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จุดเริ่มต้น 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STEM</a:t>
            </a:r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อัตรากำลังคน (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workforce)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ของบุคลากรด้านวิทยาศาสตร์  เทคโนโลยี  วิศวกรรมศาสตร์ และคณิตศาสตร์  ในช่วงศตวรรษที่ 20 มีแนวโน้มลดลง</a:t>
            </a:r>
          </a:p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นักเรียนที่จบการศึกษาระดับมัธยมศึกษาตอนปลายที่มีความสนใจจะเข้าเรียนในคณะที่เกี่ยวข้องกับอาชีพดังกล่าวลดลง</a:t>
            </a:r>
          </a:p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ผลการเรียนรู้ในระดับการศึกษาขั้นพื้นฐาน (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K-12 Education)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ที่ลดลงจากเดิมสะท้อนให้เห็นถึงปัญหาในด้านคุณภาพของการจัดการเรียนรู้วิทยาศาสตร์  เทคโนโลยี  และคณิตศาสตร์ ในโรงเรียน</a:t>
            </a:r>
          </a:p>
          <a:p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57324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จุดเริ่มต้น 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STEM</a:t>
            </a:r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ความพยายามที่จะส่งเสริมและกระตุ้นความสนใจในการเรียนรู้วิชาทั้ง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4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สาขาวิชา ทำให้เกิดแนวทางการจัดการเรียนการสอนแบบสะเต็มศึกษา (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STEM Education) </a:t>
            </a:r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13929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S.T.E.M</a:t>
            </a:r>
            <a:endParaRPr lang="th-TH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5" name="Content Placeholder 5" descr="silos.jpg"/>
          <p:cNvPicPr>
            <a:picLocks noChangeAspect="1"/>
          </p:cNvPicPr>
          <p:nvPr/>
        </p:nvPicPr>
        <p:blipFill>
          <a:blip r:embed="rId2" cstate="print"/>
          <a:srcRect t="-24277" b="-24277"/>
          <a:stretch>
            <a:fillRect/>
          </a:stretch>
        </p:blipFill>
        <p:spPr>
          <a:xfrm>
            <a:off x="1981200" y="1310034"/>
            <a:ext cx="4038600" cy="45259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156176" y="3573016"/>
            <a:ext cx="8803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Silo???</a:t>
            </a:r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38387" y="5312777"/>
            <a:ext cx="33874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ความเป็นอิสระต่อกันของ </a:t>
            </a:r>
            <a:r>
              <a:rPr lang="en-US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S.T.E.M</a:t>
            </a:r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59133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>
                <a:latin typeface="TH SarabunPSK" pitchFamily="34" charset="-34"/>
                <a:cs typeface="TH SarabunPSK" pitchFamily="34" charset="-34"/>
              </a:rPr>
              <a:t>สะเต็มศึกษา 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(STEM Education)</a:t>
            </a:r>
            <a:endParaRPr lang="th-TH" dirty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2895600" y="1676400"/>
            <a:ext cx="5410200" cy="3962400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S</a:t>
            </a:r>
            <a:r>
              <a:rPr lang="en-US" sz="2800" smtClean="0">
                <a:latin typeface="TH SarabunPSK" pitchFamily="34" charset="-34"/>
                <a:cs typeface="TH SarabunPSK" pitchFamily="34" charset="-34"/>
              </a:rPr>
              <a:t>= </a:t>
            </a:r>
            <a:r>
              <a:rPr lang="en-US" sz="2800" u="sng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S</a:t>
            </a:r>
            <a:r>
              <a:rPr lang="en-US" sz="2800" smtClean="0">
                <a:latin typeface="TH SarabunPSK" pitchFamily="34" charset="-34"/>
                <a:cs typeface="TH SarabunPSK" pitchFamily="34" charset="-34"/>
              </a:rPr>
              <a:t>cience</a:t>
            </a:r>
            <a:br>
              <a:rPr lang="en-US" sz="2800" smtClean="0">
                <a:latin typeface="TH SarabunPSK" pitchFamily="34" charset="-34"/>
                <a:cs typeface="TH SarabunPSK" pitchFamily="34" charset="-34"/>
              </a:rPr>
            </a:br>
            <a:r>
              <a:rPr lang="th-TH" sz="2800" smtClean="0">
                <a:latin typeface="TH SarabunPSK" pitchFamily="34" charset="-34"/>
                <a:cs typeface="TH SarabunPSK" pitchFamily="34" charset="-34"/>
              </a:rPr>
              <a:t>การศึกษาเกี่ยวกับปรากฏการณ์ธรรมชาติ</a:t>
            </a:r>
            <a:endParaRPr lang="en-US" sz="280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en-US" sz="28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T</a:t>
            </a:r>
            <a:r>
              <a:rPr lang="en-US" sz="2800" smtClean="0">
                <a:latin typeface="TH SarabunPSK" pitchFamily="34" charset="-34"/>
                <a:cs typeface="TH SarabunPSK" pitchFamily="34" charset="-34"/>
              </a:rPr>
              <a:t>= </a:t>
            </a:r>
            <a:r>
              <a:rPr lang="en-US" sz="2800" u="sng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T</a:t>
            </a:r>
            <a:r>
              <a:rPr lang="en-US" sz="2800" smtClean="0">
                <a:latin typeface="TH SarabunPSK" pitchFamily="34" charset="-34"/>
                <a:cs typeface="TH SarabunPSK" pitchFamily="34" charset="-34"/>
              </a:rPr>
              <a:t>echnology</a:t>
            </a:r>
            <a:br>
              <a:rPr lang="en-US" sz="2800" smtClean="0">
                <a:latin typeface="TH SarabunPSK" pitchFamily="34" charset="-34"/>
                <a:cs typeface="TH SarabunPSK" pitchFamily="34" charset="-34"/>
              </a:rPr>
            </a:br>
            <a:r>
              <a:rPr lang="th-TH" sz="2800" smtClean="0">
                <a:latin typeface="TH SarabunPSK" pitchFamily="34" charset="-34"/>
                <a:cs typeface="TH SarabunPSK" pitchFamily="34" charset="-34"/>
              </a:rPr>
              <a:t>วัสดุ เครื่องมือ รวมถึงผลจากการพัฒนาปรับปรุงสิ่งต่างๆ เพื่อสนองความต้องการหรือความจำเป็นของมนุษย์</a:t>
            </a:r>
            <a:endParaRPr lang="en-US" sz="280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en-US" sz="28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E</a:t>
            </a:r>
            <a:r>
              <a:rPr lang="en-US" sz="2800" smtClean="0">
                <a:latin typeface="TH SarabunPSK" pitchFamily="34" charset="-34"/>
                <a:cs typeface="TH SarabunPSK" pitchFamily="34" charset="-34"/>
              </a:rPr>
              <a:t>= </a:t>
            </a:r>
            <a:r>
              <a:rPr lang="en-US" sz="2800" u="sng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E</a:t>
            </a:r>
            <a:r>
              <a:rPr lang="en-US" sz="2800" smtClean="0">
                <a:latin typeface="TH SarabunPSK" pitchFamily="34" charset="-34"/>
                <a:cs typeface="TH SarabunPSK" pitchFamily="34" charset="-34"/>
              </a:rPr>
              <a:t>ngineering</a:t>
            </a:r>
            <a:br>
              <a:rPr lang="en-US" sz="2800" smtClean="0">
                <a:latin typeface="TH SarabunPSK" pitchFamily="34" charset="-34"/>
                <a:cs typeface="TH SarabunPSK" pitchFamily="34" charset="-34"/>
              </a:rPr>
            </a:br>
            <a:r>
              <a:rPr lang="th-TH" sz="2800" smtClean="0">
                <a:latin typeface="TH SarabunPSK" pitchFamily="34" charset="-34"/>
                <a:cs typeface="TH SarabunPSK" pitchFamily="34" charset="-34"/>
              </a:rPr>
              <a:t>เป็นกระบวนการแก้ปัญหา การออกแบบและสร้างสรรค์ชิ้นงานหรือวิธีการ โดยใช้ทรัพยากรที่มีอยู่ให้เกิดประโยชน์สูงสุด</a:t>
            </a:r>
            <a:endParaRPr lang="en-US" sz="280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en-US" sz="28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M</a:t>
            </a:r>
            <a:r>
              <a:rPr lang="en-US" sz="2800" smtClean="0">
                <a:latin typeface="TH SarabunPSK" pitchFamily="34" charset="-34"/>
                <a:cs typeface="TH SarabunPSK" pitchFamily="34" charset="-34"/>
              </a:rPr>
              <a:t>= </a:t>
            </a:r>
            <a:r>
              <a:rPr lang="en-US" sz="2800" u="sng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M</a:t>
            </a:r>
            <a:r>
              <a:rPr lang="en-US" sz="2800" smtClean="0">
                <a:latin typeface="TH SarabunPSK" pitchFamily="34" charset="-34"/>
                <a:cs typeface="TH SarabunPSK" pitchFamily="34" charset="-34"/>
              </a:rPr>
              <a:t>athematics</a:t>
            </a:r>
            <a:br>
              <a:rPr lang="en-US" sz="2800" smtClean="0">
                <a:latin typeface="TH SarabunPSK" pitchFamily="34" charset="-34"/>
                <a:cs typeface="TH SarabunPSK" pitchFamily="34" charset="-34"/>
              </a:rPr>
            </a:br>
            <a:r>
              <a:rPr lang="th-TH" sz="280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เป็นเรื่องของความสัมพันธ์ระหว่างจำนวน ปริมาณ และรูปทรงเรขาคณิตต่าง ๆ รวมทั้งกระบวนการทางเหตุและผล</a:t>
            </a:r>
            <a:endParaRPr lang="en-US" sz="2800" dirty="0" smtClean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ight Arrow 3"/>
          <p:cNvSpPr/>
          <p:nvPr/>
        </p:nvSpPr>
        <p:spPr>
          <a:xfrm>
            <a:off x="762000" y="1905000"/>
            <a:ext cx="1981200" cy="3048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TH SarabunPSK" pitchFamily="34" charset="-34"/>
                <a:cs typeface="TH SarabunPSK" pitchFamily="34" charset="-34"/>
              </a:rPr>
              <a:t>S.T.E.M</a:t>
            </a:r>
            <a:endParaRPr lang="th-TH" sz="2800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1536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สะเต็มศึกษาคืออะไร </a:t>
            </a:r>
            <a:r>
              <a:rPr lang="en-US" sz="4000" b="1" dirty="0">
                <a:latin typeface="TH SarabunPSK" pitchFamily="34" charset="-34"/>
                <a:cs typeface="TH SarabunPSK" pitchFamily="34" charset="-34"/>
              </a:rPr>
              <a:t>(STEM Education)</a:t>
            </a:r>
            <a:endParaRPr lang="th-TH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h-TH" b="1" dirty="0">
                <a:latin typeface="TH SarabunPSK" pitchFamily="34" charset="-34"/>
                <a:cs typeface="TH SarabunPSK" pitchFamily="34" charset="-34"/>
              </a:rPr>
              <a:t>สะเต็มศึกษา 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(STEM Education)</a:t>
            </a:r>
            <a:r>
              <a:rPr lang="en-US" dirty="0">
                <a:latin typeface="TH SarabunPSK" pitchFamily="34" charset="-34"/>
                <a:cs typeface="TH SarabunPSK" pitchFamily="34" charset="-34"/>
              </a:rPr>
              <a:t> </a:t>
            </a:r>
            <a:endParaRPr lang="th-TH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dirty="0">
                <a:latin typeface="TH SarabunPSK" pitchFamily="34" charset="-34"/>
                <a:cs typeface="TH SarabunPSK" pitchFamily="34" charset="-34"/>
              </a:rPr>
              <a:t>	เป็นแนวทางการจัดการศึกษาที่</a:t>
            </a:r>
            <a:r>
              <a:rPr lang="th-TH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เน้นการบูรณาการ</a:t>
            </a:r>
            <a:r>
              <a:rPr lang="th-TH" dirty="0">
                <a:latin typeface="TH SarabunPSK" pitchFamily="34" charset="-34"/>
                <a:cs typeface="TH SarabunPSK" pitchFamily="34" charset="-34"/>
              </a:rPr>
              <a:t>วิทยาศาสตร์ เทคโนโลยี วิศวกรรมศาสตร์ และคณิตศาสตร์ โดยเน้นการ</a:t>
            </a:r>
            <a:r>
              <a:rPr lang="th-TH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นำความรู้ไปใช้ในการแก้ปัญหาในชีวิตจริง </a:t>
            </a:r>
            <a:r>
              <a:rPr lang="th-TH" dirty="0">
                <a:latin typeface="TH SarabunPSK" pitchFamily="34" charset="-34"/>
                <a:cs typeface="TH SarabunPSK" pitchFamily="34" charset="-34"/>
              </a:rPr>
              <a:t>รวมทั้งการพัฒนากระบวนการผลิตใหม่ ที่เป็นประโยชน์ต่อการดำเนินชีวิต และการทำงาน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115910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>
                <a:latin typeface="TH SarabunPSK" pitchFamily="34" charset="-34"/>
                <a:cs typeface="TH SarabunPSK" pitchFamily="34" charset="-34"/>
              </a:rPr>
              <a:t>ทำไมต้อง สะ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เต็มศึกษา 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??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ส่งเสริมการเรียนรู้วิทย</a:t>
            </a:r>
            <a:r>
              <a:rPr lang="th-TH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าศาสตร์</a:t>
            </a:r>
            <a:r>
              <a:rPr lang="th-TH" dirty="0">
                <a:latin typeface="TH SarabunPSK" pitchFamily="34" charset="-34"/>
                <a:cs typeface="TH SarabunPSK" pitchFamily="34" charset="-34"/>
              </a:rPr>
              <a:t> คณิต</a:t>
            </a:r>
            <a:r>
              <a:rPr lang="th-TH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ศาสตร์ และ</a:t>
            </a:r>
            <a:r>
              <a:rPr lang="th-TH" dirty="0">
                <a:latin typeface="TH SarabunPSK" pitchFamily="34" charset="-34"/>
                <a:cs typeface="TH SarabunPSK" pitchFamily="34" charset="-34"/>
              </a:rPr>
              <a:t> เทคโนโลยีอย่างมีความหมาย เชื่อมโยงกับชีวิตจริง</a:t>
            </a:r>
          </a:p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ผู้เรียนรักการเรียนรู้</a:t>
            </a:r>
            <a:r>
              <a:rPr lang="th-TH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ด้าน</a:t>
            </a:r>
            <a:r>
              <a:rPr lang="th-TH" dirty="0">
                <a:latin typeface="TH SarabunPSK" pitchFamily="34" charset="-34"/>
                <a:cs typeface="TH SarabunPSK" pitchFamily="34" charset="-34"/>
              </a:rPr>
              <a:t>วิทย</a:t>
            </a:r>
            <a:r>
              <a:rPr lang="th-TH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าศาสตร์</a:t>
            </a:r>
            <a:r>
              <a:rPr lang="th-TH" dirty="0">
                <a:latin typeface="TH SarabunPSK" pitchFamily="34" charset="-34"/>
                <a:cs typeface="TH SarabunPSK" pitchFamily="34" charset="-34"/>
              </a:rPr>
              <a:t> คณิต</a:t>
            </a:r>
            <a:r>
              <a:rPr lang="th-TH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ศาสตร์ และ</a:t>
            </a:r>
            <a:r>
              <a:rPr lang="th-TH" dirty="0">
                <a:latin typeface="TH SarabunPSK" pitchFamily="34" charset="-34"/>
                <a:cs typeface="TH SarabunPSK" pitchFamily="34" charset="-34"/>
              </a:rPr>
              <a:t> เทคโนโลยี</a:t>
            </a:r>
          </a:p>
          <a:p>
            <a:r>
              <a:rPr lang="th-TH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ผู้เรียนมีทักษะในการคิดวิเคราะห์ และการแก้ปัญหาต่าง ๆ สูงขึ้น</a:t>
            </a:r>
          </a:p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มี </a:t>
            </a:r>
            <a:r>
              <a:rPr lang="en-US" dirty="0">
                <a:latin typeface="TH SarabunPSK" pitchFamily="34" charset="-34"/>
                <a:cs typeface="TH SarabunPSK" pitchFamily="34" charset="-34"/>
              </a:rPr>
              <a:t>STEM workforce </a:t>
            </a:r>
            <a:r>
              <a:rPr lang="th-TH" dirty="0">
                <a:latin typeface="TH SarabunPSK" pitchFamily="34" charset="-34"/>
                <a:cs typeface="TH SarabunPSK" pitchFamily="34" charset="-34"/>
              </a:rPr>
              <a:t>ในอนาคตมากขึ้น</a:t>
            </a:r>
          </a:p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ประเทศมีขีดความสามารถในการพัฒนาเศรษฐกิจ</a:t>
            </a:r>
          </a:p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....</a:t>
            </a:r>
            <a:r>
              <a:rPr lang="en-US" dirty="0">
                <a:latin typeface="TH SarabunPSK" pitchFamily="34" charset="-34"/>
                <a:cs typeface="TH SarabunPSK" pitchFamily="34" charset="-34"/>
              </a:rPr>
              <a:t>??</a:t>
            </a:r>
            <a:endParaRPr lang="th-TH" dirty="0">
              <a:latin typeface="TH SarabunPSK" pitchFamily="34" charset="-34"/>
              <a:cs typeface="TH SarabunPSK" pitchFamily="34" charset="-34"/>
            </a:endParaRP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294119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12003</TotalTime>
  <Words>4530</Words>
  <Application>Microsoft Office PowerPoint</Application>
  <PresentationFormat>นำเสนอทางหน้าจอ (4:3)</PresentationFormat>
  <Paragraphs>668</Paragraphs>
  <Slides>76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76</vt:i4>
      </vt:variant>
    </vt:vector>
  </HeadingPairs>
  <TitlesOfParts>
    <vt:vector size="92" baseType="lpstr">
      <vt:lpstr>Arial Unicode MS</vt:lpstr>
      <vt:lpstr>Angsana New</vt:lpstr>
      <vt:lpstr>AngsanaUPC</vt:lpstr>
      <vt:lpstr>Arial</vt:lpstr>
      <vt:lpstr>Browallia New</vt:lpstr>
      <vt:lpstr>Calibri</vt:lpstr>
      <vt:lpstr>Cordia New</vt:lpstr>
      <vt:lpstr>DilleniaUPC</vt:lpstr>
      <vt:lpstr>DSN Single</vt:lpstr>
      <vt:lpstr>EucrosiaUPC</vt:lpstr>
      <vt:lpstr>FreesiaUPC</vt:lpstr>
      <vt:lpstr>Tahoma</vt:lpstr>
      <vt:lpstr>TH SarabunIT๙</vt:lpstr>
      <vt:lpstr>TH SarabunPSK</vt:lpstr>
      <vt:lpstr>Wingdings 2</vt:lpstr>
      <vt:lpstr>Office Theme</vt:lpstr>
      <vt:lpstr>นโยบายอธิบดีกรมพัฒนาฝีมือแรงงาน  นาย ธีรพล  ขุนเมือง  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สรุปผลการดำเนินงาน ประจำปีงบประมาณ  2559</vt:lpstr>
      <vt:lpstr>เป้าหมาย/ผลงาน ปีงบประมาณ 2559</vt:lpstr>
      <vt:lpstr>เป้าหมาย/ผลงาน ปีงบประมาณ 2559</vt:lpstr>
      <vt:lpstr>เป้าหมาย/ผลงาน ปีงบประมาณ 2559</vt:lpstr>
      <vt:lpstr>เป้าหมาย/ผลงาน ปีงบประมาณ 2559</vt:lpstr>
      <vt:lpstr>เป้าหมาย/ผลงาน ปีงบประมาณ 2559</vt:lpstr>
      <vt:lpstr>เป้าหมาย/ผลงาน ปีงบประมาณ 2559</vt:lpstr>
      <vt:lpstr>เป้าหมาย/ผลงาน ปีงบประมาณ 2559</vt:lpstr>
      <vt:lpstr>เป้าหมาย/ผลงาน ปีงบประมาณ 2559</vt:lpstr>
      <vt:lpstr>เป้าหมาย/ผลงาน ปีงบประมาณ 2559</vt:lpstr>
      <vt:lpstr>เป้าหมาย/ผลงาน ปีงบประมาณ 2559</vt:lpstr>
      <vt:lpstr>เป้าหมาย/ผลงาน ปีงบประมาณ 2559</vt:lpstr>
      <vt:lpstr>เป้าหมาย/ผลงาน ปีงบประมาณ 2559</vt:lpstr>
      <vt:lpstr>เป้าหมาย/ผลงาน ปีงบประมาณ 2559</vt:lpstr>
      <vt:lpstr>เป้าหมาย/ผลงาน ปีงบประมาณ 2559</vt:lpstr>
      <vt:lpstr>เป้าหมาย/ผลงาน ปีงบประมาณ 2559</vt:lpstr>
      <vt:lpstr>เป้าหมาย/ผลงาน ปีงบประมาณ 2559</vt:lpstr>
      <vt:lpstr>เป้าหมาย/ผลงาน ปีงบประมาณ 2559</vt:lpstr>
      <vt:lpstr>เป้าหมาย/ผลงาน ปีงบประมาณ 2559</vt:lpstr>
      <vt:lpstr>เป้าหมาย/ผลงาน ปีงบประมาณ 2559</vt:lpstr>
      <vt:lpstr>เป้าหมาย/ผลงาน ปีงบประมาณ 2559</vt:lpstr>
      <vt:lpstr>เป้าหมาย/ผลงาน ปีงบประมาณ 2559</vt:lpstr>
      <vt:lpstr>เป้าหมาย/ผลงาน ปีงบประมาณ 2559</vt:lpstr>
      <vt:lpstr>เป้าหมาย/ผลงาน ปีงบประมาณ 2559</vt:lpstr>
      <vt:lpstr>เป้าหมาย/ผลงาน ปีงบประมาณ 2559</vt:lpstr>
      <vt:lpstr>เป้าหมาย/ผลงาน ปีงบประมาณ 2559</vt:lpstr>
      <vt:lpstr>เป้าหมาย/ผลงาน ปีงบประมาณ 2559</vt:lpstr>
      <vt:lpstr>งานนำเสนอ PowerPoint</vt:lpstr>
      <vt:lpstr>งานนำเสนอ PowerPoint</vt:lpstr>
      <vt:lpstr>รูปนี้บอกอะไรคุณ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คำถามยอดฮิตเกี่ยวกับสะเต็มศึกษา</vt:lpstr>
      <vt:lpstr>จุดเริ่มต้น STEM</vt:lpstr>
      <vt:lpstr>จุดเริ่มต้น STEM</vt:lpstr>
      <vt:lpstr>จุดเริ่มต้น STEM</vt:lpstr>
      <vt:lpstr>S.T.E.M</vt:lpstr>
      <vt:lpstr>สะเต็มศึกษา (STEM Education)</vt:lpstr>
      <vt:lpstr>สะเต็มศึกษาคืออะไร (STEM Education)</vt:lpstr>
      <vt:lpstr>ทำไมต้อง สะเต็มศึกษา ??</vt:lpstr>
    </vt:vector>
  </TitlesOfParts>
  <Company>&lt;arabianhorse&gt;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MXG</dc:creator>
  <cp:lastModifiedBy>ubisd863</cp:lastModifiedBy>
  <cp:revision>493</cp:revision>
  <cp:lastPrinted>2016-05-29T11:40:51Z</cp:lastPrinted>
  <dcterms:created xsi:type="dcterms:W3CDTF">2012-12-12T19:28:27Z</dcterms:created>
  <dcterms:modified xsi:type="dcterms:W3CDTF">2016-10-11T04:58:59Z</dcterms:modified>
</cp:coreProperties>
</file>