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6" r:id="rId6"/>
    <p:sldId id="261" r:id="rId7"/>
    <p:sldId id="262" r:id="rId8"/>
    <p:sldId id="265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65" d="100"/>
          <a:sy n="65" d="100"/>
        </p:scale>
        <p:origin x="53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792F67-ED42-4307-9DA7-5F268F41C60D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0A6A33-E704-425C-B60B-B1A0445BA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297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2075" y="744538"/>
            <a:ext cx="6613525" cy="372110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844F99-CDBB-4A7C-BF47-81202018A570}" type="slidenum">
              <a:rPr lang="th-TH" smtClean="0">
                <a:solidFill>
                  <a:prstClr val="black"/>
                </a:solidFill>
              </a:rPr>
              <a:pPr/>
              <a:t>2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2937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2075" y="744538"/>
            <a:ext cx="6613525" cy="372110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844F99-CDBB-4A7C-BF47-81202018A570}" type="slidenum">
              <a:rPr lang="th-TH" smtClean="0">
                <a:solidFill>
                  <a:prstClr val="black"/>
                </a:solidFill>
              </a:rPr>
              <a:pPr/>
              <a:t>3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6543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2075" y="744538"/>
            <a:ext cx="6613525" cy="372110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844F99-CDBB-4A7C-BF47-81202018A570}" type="slidenum">
              <a:rPr lang="th-TH" smtClean="0">
                <a:solidFill>
                  <a:prstClr val="black"/>
                </a:solidFill>
              </a:rPr>
              <a:pPr/>
              <a:t>4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1045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2075" y="744538"/>
            <a:ext cx="6613525" cy="372110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844F99-CDBB-4A7C-BF47-81202018A570}" type="slidenum">
              <a:rPr lang="th-TH" smtClean="0">
                <a:solidFill>
                  <a:prstClr val="black"/>
                </a:solidFill>
              </a:rPr>
              <a:pPr/>
              <a:t>5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3610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2075" y="744538"/>
            <a:ext cx="6613525" cy="372110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844F99-CDBB-4A7C-BF47-81202018A570}" type="slidenum">
              <a:rPr lang="th-TH" smtClean="0">
                <a:solidFill>
                  <a:prstClr val="black"/>
                </a:solidFill>
              </a:rPr>
              <a:pPr/>
              <a:t>6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3582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2075" y="744538"/>
            <a:ext cx="6613525" cy="372110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844F99-CDBB-4A7C-BF47-81202018A570}" type="slidenum">
              <a:rPr lang="th-TH" smtClean="0">
                <a:solidFill>
                  <a:prstClr val="black"/>
                </a:solidFill>
              </a:rPr>
              <a:pPr/>
              <a:t>7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8319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2075" y="744538"/>
            <a:ext cx="6613525" cy="372110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844F99-CDBB-4A7C-BF47-81202018A570}" type="slidenum">
              <a:rPr lang="th-TH" smtClean="0">
                <a:solidFill>
                  <a:prstClr val="black"/>
                </a:solidFill>
              </a:rPr>
              <a:pPr/>
              <a:t>8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0821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2075" y="744538"/>
            <a:ext cx="6613525" cy="372110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844F99-CDBB-4A7C-BF47-81202018A570}" type="slidenum">
              <a:rPr lang="th-TH" smtClean="0">
                <a:solidFill>
                  <a:prstClr val="black"/>
                </a:solidFill>
              </a:rPr>
              <a:pPr/>
              <a:t>9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338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162D9-D8F4-4272-990C-1AC64760A270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02FE-05CC-493E-AD73-8CCC70F9BB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229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162D9-D8F4-4272-990C-1AC64760A270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02FE-05CC-493E-AD73-8CCC70F9BB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201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162D9-D8F4-4272-990C-1AC64760A270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02FE-05CC-493E-AD73-8CCC70F9BB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86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162D9-D8F4-4272-990C-1AC64760A270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02FE-05CC-493E-AD73-8CCC70F9BB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414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162D9-D8F4-4272-990C-1AC64760A270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02FE-05CC-493E-AD73-8CCC70F9BB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366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162D9-D8F4-4272-990C-1AC64760A270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02FE-05CC-493E-AD73-8CCC70F9BB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142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162D9-D8F4-4272-990C-1AC64760A270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02FE-05CC-493E-AD73-8CCC70F9BB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488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162D9-D8F4-4272-990C-1AC64760A270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02FE-05CC-493E-AD73-8CCC70F9BB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556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162D9-D8F4-4272-990C-1AC64760A270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02FE-05CC-493E-AD73-8CCC70F9BB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080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162D9-D8F4-4272-990C-1AC64760A270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02FE-05CC-493E-AD73-8CCC70F9BB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177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162D9-D8F4-4272-990C-1AC64760A270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02FE-05CC-493E-AD73-8CCC70F9BB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990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D162D9-D8F4-4272-990C-1AC64760A270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5002FE-05CC-493E-AD73-8CCC70F9BB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874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9336" y="2416239"/>
            <a:ext cx="12025336" cy="172354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</a:pPr>
            <a:r>
              <a:rPr lang="th-TH" sz="4800" b="1" dirty="0" smtClean="0">
                <a:latin typeface="TH SarabunPSK" pitchFamily="34" charset="-34"/>
                <a:cs typeface="TH SarabunPSK" pitchFamily="34" charset="-34"/>
              </a:rPr>
              <a:t>แนวปฎิบัติศูนย์</a:t>
            </a:r>
            <a:r>
              <a:rPr lang="th-TH" sz="4800" b="1" dirty="0">
                <a:latin typeface="TH SarabunPSK" pitchFamily="34" charset="-34"/>
                <a:cs typeface="TH SarabunPSK" pitchFamily="34" charset="-34"/>
              </a:rPr>
              <a:t>ทดสอบมาตรฐานฝีมือแรงงาน </a:t>
            </a:r>
          </a:p>
          <a:p>
            <a:pPr algn="ctr">
              <a:spcBef>
                <a:spcPts val="1200"/>
              </a:spcBef>
            </a:pPr>
            <a:r>
              <a:rPr lang="th-TH" sz="4800" b="1" dirty="0">
                <a:latin typeface="TH SarabunPSK" pitchFamily="34" charset="-34"/>
                <a:cs typeface="TH SarabunPSK" pitchFamily="34" charset="-34"/>
              </a:rPr>
              <a:t>การทดสอบมาตรฐานฝีมือแรงงานแห่งชาติ</a:t>
            </a:r>
          </a:p>
        </p:txBody>
      </p:sp>
      <p:pic>
        <p:nvPicPr>
          <p:cNvPr id="2050" name="Picture 2" descr="C:\Users\com\Pictures\skillstandar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625" y="116633"/>
            <a:ext cx="1528589" cy="1982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345828" y="5229201"/>
            <a:ext cx="7286676" cy="132343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th-TH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กลุ่มงานส่งเสริมการทดสอบมาตรฐานฝีมือแรงงาน</a:t>
            </a:r>
          </a:p>
          <a:p>
            <a:pPr algn="r"/>
            <a:r>
              <a:rPr lang="th-TH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สำนักพัฒนามาตรฐานและทดสอบฝีมือแรงงาน</a:t>
            </a:r>
          </a:p>
        </p:txBody>
      </p:sp>
      <p:pic>
        <p:nvPicPr>
          <p:cNvPr id="1026" name="Picture 2" descr="C:\Users\com\Pictures\ดาวน์โหลด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68208" y="571481"/>
            <a:ext cx="2068910" cy="1466156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341561" y="4653136"/>
            <a:ext cx="7286676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endParaRPr lang="th-TH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5407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/>
          <p:nvPr/>
        </p:nvGrpSpPr>
        <p:grpSpPr>
          <a:xfrm>
            <a:off x="839416" y="-5508"/>
            <a:ext cx="10513168" cy="713394"/>
            <a:chOff x="-11875" y="-5508"/>
            <a:chExt cx="9192387" cy="713394"/>
          </a:xfrm>
        </p:grpSpPr>
        <p:sp>
          <p:nvSpPr>
            <p:cNvPr id="14" name="TextBox 13"/>
            <p:cNvSpPr txBox="1"/>
            <p:nvPr/>
          </p:nvSpPr>
          <p:spPr>
            <a:xfrm>
              <a:off x="-11875" y="0"/>
              <a:ext cx="9144000" cy="707886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th-TH" sz="40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พระราชบัญญัติส่งเสริมการพัฒนาฝีมือแรงงาน พ.ศ. 2545 </a:t>
              </a:r>
            </a:p>
          </p:txBody>
        </p:sp>
        <p:pic>
          <p:nvPicPr>
            <p:cNvPr id="7" name="Picture 2" descr="C:\Users\com\Pictures\ดาวน์โหลด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496944" y="-5508"/>
              <a:ext cx="683568" cy="644712"/>
            </a:xfrm>
            <a:prstGeom prst="rect">
              <a:avLst/>
            </a:prstGeom>
            <a:noFill/>
          </p:spPr>
        </p:pic>
        <p:pic>
          <p:nvPicPr>
            <p:cNvPr id="6" name="Picture 2" descr="C:\Users\com\Pictures\skillstandard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0" y="13865"/>
              <a:ext cx="641433" cy="6098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TextBox 9"/>
          <p:cNvSpPr txBox="1"/>
          <p:nvPr/>
        </p:nvSpPr>
        <p:spPr>
          <a:xfrm>
            <a:off x="479376" y="944811"/>
            <a:ext cx="3240360" cy="39703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600" b="1" u="sng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มาตรา 23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36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ให้</a:t>
            </a:r>
            <a:r>
              <a:rPr lang="th-TH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กรมพัฒนาฝีมือแรงงาน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จัดให้มีการทดสอบมาตรฐานฝีมือแรงงานและส่งเสริมให้</a:t>
            </a:r>
            <a:r>
              <a:rPr lang="th-TH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มีผู้ทดสอบ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มาตรฐานฝีมือแรงงาน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63752" y="934848"/>
            <a:ext cx="4392488" cy="563231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600" b="1" u="sng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มาตรา 24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36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ผู้ใด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ประสงค์จะ</a:t>
            </a:r>
            <a:r>
              <a:rPr lang="th-TH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เป็นผู้ดำเนินการทดสอบมาตรฐานฝีมือแรงงาน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ให้ขออนุญาตต่อนายทะเบียน</a:t>
            </a:r>
          </a:p>
          <a:p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การขออนุญาตและการออกใบอนุญาต คุณสมบัติของผู้ทดสอบ การพักใช้ใบอนุญาตและการเพิกถอนใบอนุญาต ให้เป็นไปตามหลักเกณฑ์ วิธีการ และเงื่อนไขที่คณะกรรมการประกาศกำหนด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400256" y="928765"/>
            <a:ext cx="3312368" cy="452431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มาตรา 25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36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ใน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การดำเนินการทดสอบมาตรฐานฝีมือแรงงานให้เรียก</a:t>
            </a:r>
            <a:r>
              <a:rPr lang="th-TH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เก็บค่าทดสอบ</a:t>
            </a:r>
            <a:r>
              <a:rPr lang="th-TH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จากผู้เข้ารับการทดสอบ</a:t>
            </a: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</a:t>
            </a:r>
            <a:endParaRPr lang="en-US" sz="36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เกินอัตราที่คณะกรรมการประกาศกำหนด</a:t>
            </a:r>
          </a:p>
        </p:txBody>
      </p:sp>
    </p:spTree>
    <p:extLst>
      <p:ext uri="{BB962C8B-B14F-4D97-AF65-F5344CB8AC3E}">
        <p14:creationId xmlns:p14="http://schemas.microsoft.com/office/powerpoint/2010/main" val="10923064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/>
          <p:nvPr/>
        </p:nvGrpSpPr>
        <p:grpSpPr>
          <a:xfrm>
            <a:off x="839416" y="-5508"/>
            <a:ext cx="10297144" cy="713394"/>
            <a:chOff x="-11875" y="-5508"/>
            <a:chExt cx="9192387" cy="713394"/>
          </a:xfrm>
        </p:grpSpPr>
        <p:sp>
          <p:nvSpPr>
            <p:cNvPr id="14" name="TextBox 13"/>
            <p:cNvSpPr txBox="1"/>
            <p:nvPr/>
          </p:nvSpPr>
          <p:spPr>
            <a:xfrm>
              <a:off x="-11875" y="0"/>
              <a:ext cx="9144000" cy="707886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th-TH" sz="40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พระราชบัญญัติส่งเสริมการพัฒนาฝีมือแรงงาน พ.ศ. 2545 </a:t>
              </a:r>
            </a:p>
          </p:txBody>
        </p:sp>
        <p:pic>
          <p:nvPicPr>
            <p:cNvPr id="7" name="Picture 2" descr="C:\Users\com\Pictures\ดาวน์โหลด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496944" y="-5508"/>
              <a:ext cx="683568" cy="644712"/>
            </a:xfrm>
            <a:prstGeom prst="rect">
              <a:avLst/>
            </a:prstGeom>
            <a:noFill/>
          </p:spPr>
        </p:pic>
        <p:pic>
          <p:nvPicPr>
            <p:cNvPr id="6" name="Picture 2" descr="C:\Users\com\Pictures\skillstandard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0" y="13865"/>
              <a:ext cx="641433" cy="6098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ชื่อเรื่อง 1"/>
          <p:cNvSpPr>
            <a:spLocks noGrp="1"/>
          </p:cNvSpPr>
          <p:nvPr>
            <p:ph type="ctrTitle"/>
          </p:nvPr>
        </p:nvSpPr>
        <p:spPr>
          <a:xfrm>
            <a:off x="1343472" y="836191"/>
            <a:ext cx="8208912" cy="936625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h-TH" sz="4800" dirty="0" smtClean="0">
                <a:solidFill>
                  <a:srgbClr val="1503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สรุป </a:t>
            </a:r>
            <a:r>
              <a:rPr lang="th-TH" sz="4800" dirty="0">
                <a:solidFill>
                  <a:srgbClr val="1503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หมวด 2 มาตรฐานฝีมือ</a:t>
            </a:r>
            <a:r>
              <a:rPr lang="th-TH" sz="4800" dirty="0" smtClean="0">
                <a:solidFill>
                  <a:srgbClr val="1503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แรงงาน</a:t>
            </a:r>
            <a:endParaRPr lang="th-TH" sz="4800" dirty="0">
              <a:solidFill>
                <a:srgbClr val="1503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3392" y="1940639"/>
            <a:ext cx="10801200" cy="12003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th-TH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มาตรา 22</a:t>
            </a:r>
            <a:r>
              <a:rPr lang="th-TH" sz="3600" b="1" dirty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3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จัด</a:t>
            </a:r>
            <a:r>
              <a:rPr lang="th-TH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ทำมาตรฐาน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ฝีมือแรงงานแห่งชาติ วิธีการทดสอบ และคุณสมบัติผู้เข้ารับการทดสอบ และการออกหนังสือรับรองมาตรฐานฝีมือแรงงาน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4012" y="3358733"/>
            <a:ext cx="10780580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th-TH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มาตรา 23</a:t>
            </a:r>
            <a:r>
              <a:rPr lang="th-TH" sz="36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ให้กรมพัฒนาฝีมือแรงงาน</a:t>
            </a:r>
            <a:r>
              <a:rPr lang="th-TH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จัดทดสอบ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และให้มี</a:t>
            </a:r>
            <a:r>
              <a:rPr lang="th-TH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ผู้ทดสอบ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3392" y="4150821"/>
            <a:ext cx="10729192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th-TH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มาตรา 24</a:t>
            </a:r>
            <a:r>
              <a:rPr lang="th-TH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การอนุญาต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หน่วยงานภายนอกเป็นศูนย์ทดสอบมาตรฐานฝีมือแรงงาน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3392" y="5013176"/>
            <a:ext cx="10801200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th-TH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มาตรา 25</a:t>
            </a:r>
            <a:r>
              <a:rPr lang="th-TH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4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เรียก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เก็บ</a:t>
            </a:r>
            <a:r>
              <a:rPr lang="th-TH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อัตราค่าทดสอบ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มาตรฐานฝีมือแรงงาน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3392" y="5951021"/>
            <a:ext cx="10801200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th-TH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มาตรา 26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ทำ</a:t>
            </a:r>
            <a:r>
              <a:rPr lang="th-TH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มาตรฐานฝีมือแรงงานของผู้ประกอบอาชีพ</a:t>
            </a:r>
          </a:p>
        </p:txBody>
      </p:sp>
    </p:spTree>
    <p:extLst>
      <p:ext uri="{BB962C8B-B14F-4D97-AF65-F5344CB8AC3E}">
        <p14:creationId xmlns:p14="http://schemas.microsoft.com/office/powerpoint/2010/main" val="22929875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/>
          <p:nvPr/>
        </p:nvGrpSpPr>
        <p:grpSpPr>
          <a:xfrm>
            <a:off x="839416" y="-5508"/>
            <a:ext cx="10369152" cy="713394"/>
            <a:chOff x="-11875" y="-5508"/>
            <a:chExt cx="9192387" cy="713394"/>
          </a:xfrm>
        </p:grpSpPr>
        <p:sp>
          <p:nvSpPr>
            <p:cNvPr id="14" name="TextBox 13"/>
            <p:cNvSpPr txBox="1"/>
            <p:nvPr/>
          </p:nvSpPr>
          <p:spPr>
            <a:xfrm>
              <a:off x="-11875" y="0"/>
              <a:ext cx="9144000" cy="707886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th-TH" sz="40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พระราชบัญญัติส่งเสริมการพัฒนาฝีมือแรงงาน พ.ศ. 2545 </a:t>
              </a:r>
            </a:p>
          </p:txBody>
        </p:sp>
        <p:pic>
          <p:nvPicPr>
            <p:cNvPr id="7" name="Picture 2" descr="C:\Users\com\Pictures\ดาวน์โหลด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496944" y="-5508"/>
              <a:ext cx="683568" cy="644712"/>
            </a:xfrm>
            <a:prstGeom prst="rect">
              <a:avLst/>
            </a:prstGeom>
            <a:noFill/>
          </p:spPr>
        </p:pic>
        <p:pic>
          <p:nvPicPr>
            <p:cNvPr id="6" name="Picture 2" descr="C:\Users\com\Pictures\skillstandard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0" y="13865"/>
              <a:ext cx="641433" cy="6098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TextBox 12"/>
          <p:cNvSpPr txBox="1"/>
          <p:nvPr/>
        </p:nvSpPr>
        <p:spPr>
          <a:xfrm>
            <a:off x="216569" y="1124744"/>
            <a:ext cx="4178968" cy="581697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4000" b="1" u="sng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กำหนดจำนวนเงินที่จะจัดเก็บเข้ากองทุนพัฒนาฝีมือแรงงาน   </a:t>
            </a:r>
            <a:br>
              <a:rPr lang="th-TH" sz="4000" b="1" u="sng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3600" dirty="0" smtClean="0"/>
              <a:t>หนังสือกลุ่มกฏหมายฯที่ รง../...ขอความอนุเคราะห์ฯ กมฐ.กำหนดหลักเกณฑ์รายละเอียดค่าทดสอบจากผู้ดำเนินการทดสอบมาตรฐานฝีมือแรงงานทั้งที่เป็นหน่วยงานภาครัฐและเอกชนตามมาตรา 25 </a:t>
            </a:r>
            <a:endParaRPr lang="th-TH" sz="3600" dirty="0"/>
          </a:p>
        </p:txBody>
      </p:sp>
      <p:sp>
        <p:nvSpPr>
          <p:cNvPr id="15" name="TextBox 14"/>
          <p:cNvSpPr txBox="1"/>
          <p:nvPr/>
        </p:nvSpPr>
        <p:spPr>
          <a:xfrm>
            <a:off x="4655839" y="1124744"/>
            <a:ext cx="6629782" cy="563231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4000" b="1" dirty="0">
                <a:solidFill>
                  <a:srgbClr val="1503BD"/>
                </a:solidFill>
              </a:rPr>
              <a:t>	</a:t>
            </a:r>
            <a:r>
              <a:rPr lang="th-TH" sz="4000" dirty="0" smtClean="0">
                <a:solidFill>
                  <a:srgbClr val="1503BD"/>
                </a:solidFill>
              </a:rPr>
              <a:t>ค่าทดสอบใช้หลักการคำนวณตามที่คณะกรรมการส่งเสริมการพัฒนาฝีมือแรงงานให้ความเห็นชอบ เมื่อการประชุมครั้งที่ 5/2563 วันที่</a:t>
            </a:r>
            <a:r>
              <a:rPr lang="th-TH" sz="3600" dirty="0" smtClean="0">
                <a:solidFill>
                  <a:srgbClr val="1503BD"/>
                </a:solidFill>
              </a:rPr>
              <a:t>26</a:t>
            </a:r>
            <a:r>
              <a:rPr lang="th-TH" sz="4000" dirty="0" smtClean="0">
                <a:solidFill>
                  <a:srgbClr val="1503BD"/>
                </a:solidFill>
              </a:rPr>
              <a:t> มิถุนายน 2563 การคำนวณหาอัตราค่าทดสอบมาตรฐานฝีมือแรงงานประกอบด้วย </a:t>
            </a:r>
            <a:br>
              <a:rPr lang="th-TH" sz="4000" dirty="0" smtClean="0">
                <a:solidFill>
                  <a:srgbClr val="1503BD"/>
                </a:solidFill>
              </a:rPr>
            </a:br>
            <a:r>
              <a:rPr lang="th-TH" sz="4000" dirty="0" smtClean="0">
                <a:solidFill>
                  <a:srgbClr val="1503BD"/>
                </a:solidFill>
              </a:rPr>
              <a:t>1) วัสดุสิ้นเปลือง</a:t>
            </a:r>
            <a:r>
              <a:rPr lang="en-US" sz="2400" dirty="0" smtClean="0">
                <a:solidFill>
                  <a:srgbClr val="1503BD"/>
                </a:solidFill>
              </a:rPr>
              <a:t>+</a:t>
            </a:r>
            <a:r>
              <a:rPr lang="th-TH" sz="4000" dirty="0" smtClean="0">
                <a:solidFill>
                  <a:srgbClr val="1503BD"/>
                </a:solidFill>
              </a:rPr>
              <a:t>วัสดุกึ่งสิ้นเปลือง</a:t>
            </a:r>
            <a:br>
              <a:rPr lang="th-TH" sz="4000" dirty="0" smtClean="0">
                <a:solidFill>
                  <a:srgbClr val="1503BD"/>
                </a:solidFill>
              </a:rPr>
            </a:br>
            <a:r>
              <a:rPr lang="th-TH" sz="4000" dirty="0" smtClean="0">
                <a:solidFill>
                  <a:srgbClr val="1503BD"/>
                </a:solidFill>
              </a:rPr>
              <a:t>2) ค่าเสื่อมเครื่องจักรหรือค่าเช่า</a:t>
            </a:r>
            <a:br>
              <a:rPr lang="th-TH" sz="4000" dirty="0" smtClean="0">
                <a:solidFill>
                  <a:srgbClr val="1503BD"/>
                </a:solidFill>
              </a:rPr>
            </a:br>
            <a:r>
              <a:rPr lang="th-TH" sz="4000" dirty="0" smtClean="0">
                <a:solidFill>
                  <a:srgbClr val="1503BD"/>
                </a:solidFill>
              </a:rPr>
              <a:t>3) ค่าบริหารจัดการ</a:t>
            </a:r>
            <a:br>
              <a:rPr lang="th-TH" sz="4000" dirty="0" smtClean="0">
                <a:solidFill>
                  <a:srgbClr val="1503BD"/>
                </a:solidFill>
              </a:rPr>
            </a:br>
            <a:r>
              <a:rPr lang="th-TH" sz="4000" dirty="0" smtClean="0">
                <a:solidFill>
                  <a:srgbClr val="1503BD"/>
                </a:solidFill>
              </a:rPr>
              <a:t>4) ค่าสาธารณูปโภค(ค่าน้ำ</a:t>
            </a:r>
            <a:r>
              <a:rPr lang="en-US" sz="2800" dirty="0" smtClean="0">
                <a:solidFill>
                  <a:srgbClr val="1503BD"/>
                </a:solidFill>
              </a:rPr>
              <a:t>+</a:t>
            </a:r>
            <a:r>
              <a:rPr lang="th-TH" sz="4000" dirty="0" smtClean="0">
                <a:solidFill>
                  <a:srgbClr val="1503BD"/>
                </a:solidFill>
              </a:rPr>
              <a:t>ค่าไฟ)</a:t>
            </a:r>
            <a:endParaRPr lang="th-TH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082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/>
          <p:nvPr/>
        </p:nvGrpSpPr>
        <p:grpSpPr>
          <a:xfrm>
            <a:off x="839416" y="-5508"/>
            <a:ext cx="10369152" cy="713394"/>
            <a:chOff x="-11875" y="-5508"/>
            <a:chExt cx="9192387" cy="713394"/>
          </a:xfrm>
        </p:grpSpPr>
        <p:sp>
          <p:nvSpPr>
            <p:cNvPr id="14" name="TextBox 13"/>
            <p:cNvSpPr txBox="1"/>
            <p:nvPr/>
          </p:nvSpPr>
          <p:spPr>
            <a:xfrm>
              <a:off x="-11875" y="0"/>
              <a:ext cx="9144000" cy="707886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th-TH" sz="40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พระราชบัญญัติส่งเสริมการพัฒนาฝีมือแรงงาน พ.ศ. 2545 </a:t>
              </a:r>
            </a:p>
          </p:txBody>
        </p:sp>
        <p:pic>
          <p:nvPicPr>
            <p:cNvPr id="7" name="Picture 2" descr="C:\Users\com\Pictures\ดาวน์โหลด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496944" y="-5508"/>
              <a:ext cx="683568" cy="644712"/>
            </a:xfrm>
            <a:prstGeom prst="rect">
              <a:avLst/>
            </a:prstGeom>
            <a:noFill/>
          </p:spPr>
        </p:pic>
        <p:pic>
          <p:nvPicPr>
            <p:cNvPr id="6" name="Picture 2" descr="C:\Users\com\Pictures\skillstandard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0" y="13865"/>
              <a:ext cx="641433" cy="6098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กล่องข้อความ 3"/>
          <p:cNvSpPr txBox="1"/>
          <p:nvPr/>
        </p:nvSpPr>
        <p:spPr>
          <a:xfrm>
            <a:off x="256032" y="1001926"/>
            <a:ext cx="11832336" cy="575542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/>
              <a:t>                                    </a:t>
            </a:r>
            <a:r>
              <a:rPr lang="th-TH" sz="80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ค่าบริหารจัดการ</a:t>
            </a:r>
          </a:p>
          <a:p>
            <a:r>
              <a:rPr lang="th-TH" sz="6000" b="1" u="sng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เนื่องจากค่าทดสอบฯ มีค่าใช้จ่ายในการดำเนินการดังนี้</a:t>
            </a:r>
          </a:p>
          <a:p>
            <a:r>
              <a:rPr lang="en-US" sz="55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1. </a:t>
            </a:r>
            <a:r>
              <a:rPr lang="th-TH" sz="55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ค่าตอบแทนผู้ทดสอบ</a:t>
            </a:r>
          </a:p>
          <a:p>
            <a:r>
              <a:rPr lang="en-US" sz="55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2. </a:t>
            </a:r>
            <a:r>
              <a:rPr lang="th-TH" sz="55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ค่าจ้างผู้ประสานงาน</a:t>
            </a:r>
          </a:p>
          <a:p>
            <a:r>
              <a:rPr lang="en-US" sz="55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3. </a:t>
            </a:r>
            <a:r>
              <a:rPr lang="th-TH" sz="55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ค่าใช้จ่ายในการติดต่อประสานงาน </a:t>
            </a:r>
            <a:r>
              <a:rPr lang="en-US" sz="55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15 %</a:t>
            </a:r>
            <a:r>
              <a:rPr lang="th-TH" sz="55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ของข้อ </a:t>
            </a:r>
            <a:r>
              <a:rPr lang="en-US" sz="55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 + 2</a:t>
            </a:r>
          </a:p>
          <a:p>
            <a:r>
              <a:rPr lang="en-US" sz="55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4. </a:t>
            </a:r>
            <a:r>
              <a:rPr lang="th-TH" sz="55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กำไร </a:t>
            </a:r>
            <a:r>
              <a:rPr lang="en-US" sz="55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100 </a:t>
            </a:r>
            <a:r>
              <a:rPr lang="th-TH" sz="55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บาท </a:t>
            </a:r>
            <a:r>
              <a:rPr lang="en-US" sz="55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/</a:t>
            </a:r>
            <a:r>
              <a:rPr lang="th-TH" sz="55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คน </a:t>
            </a:r>
            <a:r>
              <a:rPr lang="en-US" sz="55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/ </a:t>
            </a:r>
            <a:r>
              <a:rPr lang="th-TH" sz="55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ครั้ง</a:t>
            </a:r>
            <a:endParaRPr lang="en-US" sz="55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571220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/>
          <p:nvPr/>
        </p:nvGrpSpPr>
        <p:grpSpPr>
          <a:xfrm>
            <a:off x="839416" y="-5508"/>
            <a:ext cx="10297144" cy="713394"/>
            <a:chOff x="-11875" y="-5508"/>
            <a:chExt cx="9192387" cy="713394"/>
          </a:xfrm>
        </p:grpSpPr>
        <p:sp>
          <p:nvSpPr>
            <p:cNvPr id="14" name="TextBox 13"/>
            <p:cNvSpPr txBox="1"/>
            <p:nvPr/>
          </p:nvSpPr>
          <p:spPr>
            <a:xfrm>
              <a:off x="-11875" y="0"/>
              <a:ext cx="9144000" cy="707886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th-TH" sz="40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พระราชบัญญัติส่งเสริมการพัฒนาฝีมือแรงงาน พ.ศ. 2545 </a:t>
              </a:r>
            </a:p>
          </p:txBody>
        </p:sp>
        <p:pic>
          <p:nvPicPr>
            <p:cNvPr id="7" name="Picture 2" descr="C:\Users\com\Pictures\ดาวน์โหลด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496944" y="-5508"/>
              <a:ext cx="683568" cy="644712"/>
            </a:xfrm>
            <a:prstGeom prst="rect">
              <a:avLst/>
            </a:prstGeom>
            <a:noFill/>
          </p:spPr>
        </p:pic>
        <p:pic>
          <p:nvPicPr>
            <p:cNvPr id="6" name="Picture 2" descr="C:\Users\com\Pictures\skillstandard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0" y="13865"/>
              <a:ext cx="641433" cy="6098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ชื่อเรื่อง 1"/>
          <p:cNvSpPr>
            <a:spLocks noGrp="1"/>
          </p:cNvSpPr>
          <p:nvPr>
            <p:ph type="ctrTitle"/>
          </p:nvPr>
        </p:nvSpPr>
        <p:spPr>
          <a:xfrm>
            <a:off x="1343472" y="836191"/>
            <a:ext cx="8208912" cy="936625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th-TH" sz="4800" dirty="0" smtClean="0">
                <a:solidFill>
                  <a:srgbClr val="1503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สรุป ผลคาดว่าการกำหนดการจัดเก็บตามแนวทางใหม่</a:t>
            </a:r>
            <a:endParaRPr lang="th-TH" sz="4800" dirty="0">
              <a:solidFill>
                <a:srgbClr val="1503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3392" y="1940639"/>
            <a:ext cx="10801200" cy="12003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แก้ปัญหาการตรวจติดตามประเด็น สตง. การส่งเงินค่าทดสอบมาตรฐานฯของศูนย์ทดสอบมาตรฐานฝีมือแรงงานตามมาตรา 24 ไม่ครบตามจำนวน</a:t>
            </a:r>
            <a:endParaRPr lang="th-TH" sz="3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44012" y="3358733"/>
            <a:ext cx="10780580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ลดขั้นตอนของ สพร./สนพ. การเบิกเงินออกจากกองทุน</a:t>
            </a:r>
            <a:endParaRPr lang="th-TH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3392" y="4150821"/>
            <a:ext cx="10729192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ศูนย์ทดสอบมีเงินบริหารจัดการภายในศูนย์รวดเร็ว</a:t>
            </a:r>
            <a:endParaRPr lang="th-TH" sz="3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3392" y="5013176"/>
            <a:ext cx="10801200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th-TH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การส่งค่าทดสอบทางเดียว จากเปอร์เซนต์ของกำไรที่จัดทดสอบแต่ละสาขา</a:t>
            </a:r>
            <a:endParaRPr lang="th-TH" sz="3600" i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23392" y="5951021"/>
            <a:ext cx="10801200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th-TH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ช่วยเพิ่มจำนวนศูนย์ทดสอบ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ตามมาตรา </a:t>
            </a: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24 </a:t>
            </a:r>
            <a:endParaRPr lang="th-TH" sz="3600" i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206989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/>
          <p:nvPr/>
        </p:nvGrpSpPr>
        <p:grpSpPr>
          <a:xfrm>
            <a:off x="839416" y="-5508"/>
            <a:ext cx="10369152" cy="713394"/>
            <a:chOff x="-11875" y="-5508"/>
            <a:chExt cx="9192387" cy="713394"/>
          </a:xfrm>
        </p:grpSpPr>
        <p:sp>
          <p:nvSpPr>
            <p:cNvPr id="14" name="TextBox 13"/>
            <p:cNvSpPr txBox="1"/>
            <p:nvPr/>
          </p:nvSpPr>
          <p:spPr>
            <a:xfrm>
              <a:off x="-11875" y="0"/>
              <a:ext cx="9144000" cy="707886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th-TH" sz="40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พระราชบัญญัติส่งเสริมการพัฒนาฝีมือแรงงาน พ.ศ. 2545 </a:t>
              </a:r>
            </a:p>
          </p:txBody>
        </p:sp>
        <p:pic>
          <p:nvPicPr>
            <p:cNvPr id="7" name="Picture 2" descr="C:\Users\com\Pictures\ดาวน์โหลด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496944" y="-5508"/>
              <a:ext cx="683568" cy="644712"/>
            </a:xfrm>
            <a:prstGeom prst="rect">
              <a:avLst/>
            </a:prstGeom>
            <a:noFill/>
          </p:spPr>
        </p:pic>
        <p:pic>
          <p:nvPicPr>
            <p:cNvPr id="6" name="Picture 2" descr="C:\Users\com\Pictures\skillstandard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0" y="13865"/>
              <a:ext cx="641433" cy="6098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TextBox 12"/>
          <p:cNvSpPr txBox="1"/>
          <p:nvPr/>
        </p:nvSpPr>
        <p:spPr>
          <a:xfrm>
            <a:off x="216569" y="1124744"/>
            <a:ext cx="4178968" cy="34778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4000" b="1" u="sng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จัดทำร่างระเบียบเสนอ</a:t>
            </a:r>
            <a:br>
              <a:rPr lang="th-TH" sz="4000" b="1" u="sng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3600" dirty="0" smtClean="0"/>
              <a:t>จัดทำร่างระเบียบหลักเกณฑ์ รายละเอียด ค่าทดสอบที่ต้องนำส่งค่าทดสอบฯ เข้าที่ประชุมคณะอนุกรรมการกลั่นกรองร่างกฎหมาย</a:t>
            </a:r>
            <a:endParaRPr lang="th-TH" sz="3600" dirty="0"/>
          </a:p>
        </p:txBody>
      </p:sp>
      <p:sp>
        <p:nvSpPr>
          <p:cNvPr id="15" name="TextBox 14"/>
          <p:cNvSpPr txBox="1"/>
          <p:nvPr/>
        </p:nvSpPr>
        <p:spPr>
          <a:xfrm>
            <a:off x="4655839" y="1124744"/>
            <a:ext cx="6629782" cy="193899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4000" b="1" dirty="0">
                <a:solidFill>
                  <a:srgbClr val="1503BD"/>
                </a:solidFill>
              </a:rPr>
              <a:t>	</a:t>
            </a:r>
            <a:r>
              <a:rPr lang="th-TH" sz="4000" b="1" dirty="0" smtClean="0">
                <a:solidFill>
                  <a:srgbClr val="1503BD"/>
                </a:solidFill>
              </a:rPr>
              <a:t>นำร่างระเบียบเสนอเข้าที่ประชุมคณะกรรมการส่งเสริมการพัฒนาฝีมือแรงงานให้ความเห็นชอบ...ผ่าน/ไม่ผ่าน</a:t>
            </a:r>
            <a:endParaRPr lang="th-TH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1403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/>
          <p:nvPr/>
        </p:nvGrpSpPr>
        <p:grpSpPr>
          <a:xfrm>
            <a:off x="839416" y="-5508"/>
            <a:ext cx="10369152" cy="713394"/>
            <a:chOff x="-11875" y="-5508"/>
            <a:chExt cx="9192387" cy="713394"/>
          </a:xfrm>
        </p:grpSpPr>
        <p:sp>
          <p:nvSpPr>
            <p:cNvPr id="14" name="TextBox 13"/>
            <p:cNvSpPr txBox="1"/>
            <p:nvPr/>
          </p:nvSpPr>
          <p:spPr>
            <a:xfrm>
              <a:off x="-11875" y="0"/>
              <a:ext cx="9144000" cy="707886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th-TH" sz="40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พระราชบัญญัติส่งเสริมการพัฒนาฝีมือแรงงาน พ.ศ. 2545 </a:t>
              </a:r>
            </a:p>
          </p:txBody>
        </p:sp>
        <p:pic>
          <p:nvPicPr>
            <p:cNvPr id="7" name="Picture 2" descr="C:\Users\com\Pictures\ดาวน์โหลด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496944" y="-5508"/>
              <a:ext cx="683568" cy="644712"/>
            </a:xfrm>
            <a:prstGeom prst="rect">
              <a:avLst/>
            </a:prstGeom>
            <a:noFill/>
          </p:spPr>
        </p:pic>
        <p:pic>
          <p:nvPicPr>
            <p:cNvPr id="6" name="Picture 2" descr="C:\Users\com\Pictures\skillstandard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0" y="13865"/>
              <a:ext cx="641433" cy="6098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TextBox 12"/>
          <p:cNvSpPr txBox="1"/>
          <p:nvPr/>
        </p:nvSpPr>
        <p:spPr>
          <a:xfrm>
            <a:off x="685800" y="821716"/>
            <a:ext cx="11128248" cy="560153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4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ปัญหาสืบเนื่องจากการอบรมผู้ทดสอบฯ ที่ดำเนินการโดย</a:t>
            </a:r>
          </a:p>
          <a:p>
            <a:r>
              <a:rPr lang="th-TH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</a:t>
            </a:r>
            <a:r>
              <a:rPr lang="th-TH" sz="4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สถาบัน</a:t>
            </a:r>
            <a:r>
              <a:rPr lang="en-US" sz="4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th-TH" sz="4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สำนักงานพัฒนาฝีมือแรงงาน </a:t>
            </a:r>
          </a:p>
          <a:p>
            <a:r>
              <a:rPr lang="th-TH" sz="1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th-TH" sz="1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th-TH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ส่งแผนการฝึกอบรมฯ กระชันชิดไม่ตามระยะเวลาที่กำหนด (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</a:t>
            </a:r>
            <a:r>
              <a:rPr lang="th-TH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วัน)</a:t>
            </a:r>
          </a:p>
          <a:p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th-TH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ตรวจสอบคุณสมบัติผู้เข้ารับการทดสอบไม่เป็นไปตามที่คณะกรรมการส่งเสริมการ </a:t>
            </a:r>
          </a:p>
          <a:p>
            <a:r>
              <a:rPr lang="th-TH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พัฒนาฝีมือแรงงานประกาศกำหนด</a:t>
            </a:r>
          </a:p>
          <a:p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th-TH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ให้เลือกวิทยากรหลักในการฝึกอบรมจากทะเบียนวิทยากรของกองพัฒนามาตรฐาน</a:t>
            </a:r>
          </a:p>
          <a:p>
            <a:r>
              <a:rPr lang="th-TH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และทดสอบฝีมือแรงงาน</a:t>
            </a:r>
          </a:p>
          <a:p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</a:t>
            </a:r>
            <a:r>
              <a:rPr lang="th-TH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ผู้ควบคุมการอบรมหลักสูตรการเป็นผู้ทดสอบฯ ต้องเป็นคนละคนกับวิทยากร</a:t>
            </a:r>
          </a:p>
          <a:p>
            <a:r>
              <a:rPr lang="th-TH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ตามหลักประกันคุณภาพ</a:t>
            </a:r>
            <a:endParaRPr lang="th-TH" sz="3600" dirty="0"/>
          </a:p>
        </p:txBody>
      </p:sp>
    </p:spTree>
    <p:extLst>
      <p:ext uri="{BB962C8B-B14F-4D97-AF65-F5344CB8AC3E}">
        <p14:creationId xmlns:p14="http://schemas.microsoft.com/office/powerpoint/2010/main" val="36497045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/>
          <p:nvPr/>
        </p:nvGrpSpPr>
        <p:grpSpPr>
          <a:xfrm>
            <a:off x="839416" y="-5508"/>
            <a:ext cx="10297144" cy="713394"/>
            <a:chOff x="-11875" y="-5508"/>
            <a:chExt cx="9192387" cy="713394"/>
          </a:xfrm>
        </p:grpSpPr>
        <p:sp>
          <p:nvSpPr>
            <p:cNvPr id="14" name="TextBox 13"/>
            <p:cNvSpPr txBox="1"/>
            <p:nvPr/>
          </p:nvSpPr>
          <p:spPr>
            <a:xfrm>
              <a:off x="-11875" y="0"/>
              <a:ext cx="9144000" cy="707886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th-TH" sz="40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พระราชบัญญัติส่งเสริมการพัฒนาฝีมือแรงงาน พ.ศ. 2545 </a:t>
              </a:r>
            </a:p>
          </p:txBody>
        </p:sp>
        <p:pic>
          <p:nvPicPr>
            <p:cNvPr id="7" name="Picture 2" descr="C:\Users\com\Pictures\ดาวน์โหลด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496944" y="-5508"/>
              <a:ext cx="683568" cy="644712"/>
            </a:xfrm>
            <a:prstGeom prst="rect">
              <a:avLst/>
            </a:prstGeom>
            <a:noFill/>
          </p:spPr>
        </p:pic>
        <p:pic>
          <p:nvPicPr>
            <p:cNvPr id="6" name="Picture 2" descr="C:\Users\com\Pictures\skillstandard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0" y="13865"/>
              <a:ext cx="641433" cy="6098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ชื่อเรื่อง 1"/>
          <p:cNvSpPr>
            <a:spLocks noGrp="1"/>
          </p:cNvSpPr>
          <p:nvPr>
            <p:ph type="ctrTitle"/>
          </p:nvPr>
        </p:nvSpPr>
        <p:spPr>
          <a:xfrm>
            <a:off x="1343472" y="836191"/>
            <a:ext cx="8208912" cy="936625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h-TH" sz="4800" dirty="0" smtClean="0">
                <a:solidFill>
                  <a:srgbClr val="1503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งานแบ่งกลุ่ม</a:t>
            </a:r>
            <a:endParaRPr lang="th-TH" sz="4800" dirty="0">
              <a:solidFill>
                <a:srgbClr val="1503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3392" y="1940639"/>
            <a:ext cx="10801200" cy="507831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th-TH" sz="3200" dirty="0" smtClean="0"/>
              <a:t>      </a:t>
            </a:r>
            <a:r>
              <a:rPr lang="th-TH" sz="3200" b="1" dirty="0" smtClean="0"/>
              <a:t>ค่า</a:t>
            </a:r>
            <a:r>
              <a:rPr lang="th-TH" sz="3200" b="1" dirty="0"/>
              <a:t>ทดสอบที่ต้องนำส่งค่าทดสอบจากผู้ดำเนินการทดสอบมาตรฐานฝีมือแรงงาน </a:t>
            </a:r>
            <a:br>
              <a:rPr lang="th-TH" sz="3200" b="1" dirty="0"/>
            </a:br>
            <a:r>
              <a:rPr lang="th-TH" sz="3200" b="1" dirty="0"/>
              <a:t>      จะมีแนวทางปฎิบัติอย่างไรให้ศูนย์ทดสอบตามมาตรา 24 อยากเข้ามามีส่วนร่วม</a:t>
            </a:r>
            <a:br>
              <a:rPr lang="th-TH" sz="3200" b="1" dirty="0"/>
            </a:br>
            <a:r>
              <a:rPr lang="th-TH" sz="3200" b="1" dirty="0"/>
              <a:t>      ในการทดสอบมาตรฐานมาก</a:t>
            </a:r>
            <a:r>
              <a:rPr lang="th-TH" sz="3200" b="1" dirty="0" smtClean="0"/>
              <a:t>ยิ่งขึ้น</a:t>
            </a:r>
          </a:p>
          <a:p>
            <a:pPr marL="457200" indent="-457200">
              <a:buFont typeface="Wingdings" pitchFamily="2" charset="2"/>
              <a:buChar char="Ø"/>
            </a:pPr>
            <a:endParaRPr lang="th-TH" sz="3200" b="1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th-TH" sz="3200" b="1" dirty="0" smtClean="0"/>
              <a:t>     การ</a:t>
            </a:r>
            <a:r>
              <a:rPr lang="th-TH" sz="3200" b="1" dirty="0"/>
              <a:t>ยกเลิก เพิกถอน ศูนย์ทดสอบฯที่ไม่ดำเนินกิจกรรมทดสอบภายใน 1 ปี</a:t>
            </a:r>
            <a:br>
              <a:rPr lang="th-TH" sz="3200" b="1" dirty="0"/>
            </a:br>
            <a:r>
              <a:rPr lang="th-TH" sz="3200" b="1" dirty="0" smtClean="0"/>
              <a:t>   </a:t>
            </a:r>
            <a:r>
              <a:rPr lang="th-TH" sz="2400" dirty="0" smtClean="0"/>
              <a:t>-  </a:t>
            </a:r>
            <a:r>
              <a:rPr lang="th-TH" sz="3200" dirty="0"/>
              <a:t>กรณีศูนย์ทดสอบขออนุญาตเป็นผู้ดำเนินการทดสอบ จำนวน 3 สาขา </a:t>
            </a:r>
            <a:r>
              <a:rPr lang="th-TH" sz="3200" dirty="0" smtClean="0"/>
              <a:t>ได้แก่ สาขา </a:t>
            </a:r>
            <a:r>
              <a:rPr lang="en-US" sz="2400" dirty="0"/>
              <a:t>A</a:t>
            </a:r>
            <a:r>
              <a:rPr lang="en-US" sz="3200" dirty="0"/>
              <a:t> </a:t>
            </a:r>
            <a:r>
              <a:rPr lang="th-TH" sz="3200" dirty="0"/>
              <a:t>       </a:t>
            </a:r>
            <a:br>
              <a:rPr lang="th-TH" sz="3200" dirty="0"/>
            </a:br>
            <a:r>
              <a:rPr lang="th-TH" sz="3200" dirty="0"/>
              <a:t>  </a:t>
            </a:r>
            <a:r>
              <a:rPr lang="th-TH" sz="3200" dirty="0" smtClean="0"/>
              <a:t>    สาขา</a:t>
            </a:r>
            <a:r>
              <a:rPr lang="en-US" sz="3200" dirty="0" smtClean="0"/>
              <a:t> </a:t>
            </a:r>
            <a:r>
              <a:rPr lang="en-US" sz="2400" dirty="0"/>
              <a:t>B</a:t>
            </a:r>
            <a:r>
              <a:rPr lang="en-US" sz="3200" dirty="0"/>
              <a:t> </a:t>
            </a:r>
            <a:r>
              <a:rPr lang="th-TH" sz="3200" dirty="0" smtClean="0"/>
              <a:t>และ สาขา</a:t>
            </a:r>
            <a:r>
              <a:rPr lang="en-US" sz="3200" dirty="0" smtClean="0"/>
              <a:t> </a:t>
            </a:r>
            <a:r>
              <a:rPr lang="en-US" sz="2400" dirty="0"/>
              <a:t>C</a:t>
            </a:r>
            <a:r>
              <a:rPr lang="th-TH" sz="3200" dirty="0"/>
              <a:t>  ภายใน </a:t>
            </a:r>
            <a:r>
              <a:rPr lang="th-TH" sz="3200" dirty="0" smtClean="0"/>
              <a:t>1 </a:t>
            </a:r>
            <a:r>
              <a:rPr lang="th-TH" sz="3200" dirty="0"/>
              <a:t>ปี ศูนย์ทดสอบดังกล่าวได้ทำการทดสอบในสาขา </a:t>
            </a:r>
            <a:r>
              <a:rPr lang="en-US" sz="2400" dirty="0"/>
              <a:t>A</a:t>
            </a:r>
            <a:r>
              <a:rPr lang="en-US" sz="3200" dirty="0"/>
              <a:t> </a:t>
            </a:r>
            <a:r>
              <a:rPr lang="th-TH" sz="3200" dirty="0"/>
              <a:t/>
            </a:r>
            <a:br>
              <a:rPr lang="th-TH" sz="3200" dirty="0"/>
            </a:br>
            <a:r>
              <a:rPr lang="th-TH" sz="3200" dirty="0"/>
              <a:t>  </a:t>
            </a:r>
            <a:r>
              <a:rPr lang="th-TH" sz="3200" dirty="0" smtClean="0"/>
              <a:t>    แต่</a:t>
            </a:r>
            <a:r>
              <a:rPr lang="th-TH" sz="3200" dirty="0"/>
              <a:t>ไม่ได้ทดสอบในสาขา </a:t>
            </a:r>
            <a:r>
              <a:rPr lang="en-US" sz="2800" dirty="0"/>
              <a:t>B</a:t>
            </a:r>
            <a:r>
              <a:rPr lang="th-TH" sz="3200" dirty="0"/>
              <a:t> และสาขา </a:t>
            </a:r>
            <a:r>
              <a:rPr lang="en-US" sz="2800" dirty="0"/>
              <a:t>C</a:t>
            </a:r>
            <a:r>
              <a:rPr lang="th-TH" sz="2800" dirty="0"/>
              <a:t> </a:t>
            </a:r>
            <a:r>
              <a:rPr lang="th-TH" sz="3200" dirty="0" smtClean="0"/>
              <a:t>ควร</a:t>
            </a:r>
            <a:r>
              <a:rPr lang="th-TH" sz="3200" dirty="0"/>
              <a:t>ยกเลิกทั้ง 2 สาขา หรือยังคงให้</a:t>
            </a:r>
            <a:r>
              <a:rPr lang="th-TH" sz="3200" dirty="0" smtClean="0"/>
              <a:t>สามารถ</a:t>
            </a:r>
          </a:p>
          <a:p>
            <a:r>
              <a:rPr lang="th-TH" sz="3200" dirty="0"/>
              <a:t> </a:t>
            </a:r>
            <a:r>
              <a:rPr lang="th-TH" sz="3200" dirty="0" smtClean="0"/>
              <a:t>           รักษาสภาพสาขาดังกล่าว ไว้จะมีแนวข้อคิดเห็นอย่างไร</a:t>
            </a:r>
            <a:endParaRPr lang="th-TH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indent="-457200">
              <a:buFont typeface="Wingdings" pitchFamily="2" charset="2"/>
              <a:buChar char="Ø"/>
            </a:pPr>
            <a:endParaRPr lang="th-TH" sz="3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786405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</TotalTime>
  <Words>800</Words>
  <Application>Microsoft Office PowerPoint</Application>
  <PresentationFormat>แบบจอกว้าง</PresentationFormat>
  <Paragraphs>64</Paragraphs>
  <Slides>9</Slides>
  <Notes>8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8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9</vt:i4>
      </vt:variant>
    </vt:vector>
  </HeadingPairs>
  <TitlesOfParts>
    <vt:vector size="18" baseType="lpstr">
      <vt:lpstr>Angsana New</vt:lpstr>
      <vt:lpstr>Arial</vt:lpstr>
      <vt:lpstr>Calibri</vt:lpstr>
      <vt:lpstr>Calibri Light</vt:lpstr>
      <vt:lpstr>Cordia New</vt:lpstr>
      <vt:lpstr>TH Sarabun New</vt:lpstr>
      <vt:lpstr>TH SarabunPSK</vt:lpstr>
      <vt:lpstr>Wingdings</vt:lpstr>
      <vt:lpstr>Office Theme</vt:lpstr>
      <vt:lpstr>งานนำเสนอ PowerPoint</vt:lpstr>
      <vt:lpstr>งานนำเสนอ PowerPoint</vt:lpstr>
      <vt:lpstr>สรุป หมวด 2 มาตรฐานฝีมือแรงงาน</vt:lpstr>
      <vt:lpstr>งานนำเสนอ PowerPoint</vt:lpstr>
      <vt:lpstr>งานนำเสนอ PowerPoint</vt:lpstr>
      <vt:lpstr>สรุป ผลคาดว่าการกำหนดการจัดเก็บตามแนวทางใหม่</vt:lpstr>
      <vt:lpstr>งานนำเสนอ PowerPoint</vt:lpstr>
      <vt:lpstr>งานนำเสนอ PowerPoint</vt:lpstr>
      <vt:lpstr>งานแบ่งกลุ่ม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SSTD</cp:lastModifiedBy>
  <cp:revision>53</cp:revision>
  <dcterms:created xsi:type="dcterms:W3CDTF">2024-06-04T09:40:33Z</dcterms:created>
  <dcterms:modified xsi:type="dcterms:W3CDTF">2024-09-01T02:56:34Z</dcterms:modified>
</cp:coreProperties>
</file>