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67" r:id="rId2"/>
    <p:sldId id="272" r:id="rId3"/>
    <p:sldId id="268" r:id="rId4"/>
    <p:sldId id="269" r:id="rId5"/>
    <p:sldId id="270" r:id="rId6"/>
    <p:sldId id="271" r:id="rId7"/>
    <p:sldId id="273" r:id="rId8"/>
    <p:sldId id="274" r:id="rId9"/>
    <p:sldId id="264" r:id="rId10"/>
    <p:sldId id="265" r:id="rId11"/>
    <p:sldId id="266" r:id="rId12"/>
    <p:sldId id="277" r:id="rId13"/>
    <p:sldId id="263" r:id="rId14"/>
    <p:sldId id="276" r:id="rId15"/>
    <p:sldId id="275" r:id="rId16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5501" autoAdjust="0"/>
  </p:normalViewPr>
  <p:slideViewPr>
    <p:cSldViewPr snapToGrid="0">
      <p:cViewPr varScale="1">
        <p:scale>
          <a:sx n="85" d="100"/>
          <a:sy n="85" d="100"/>
        </p:scale>
        <p:origin x="1498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7" d="100"/>
          <a:sy n="67" d="100"/>
        </p:scale>
        <p:origin x="3228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89FF6B-E3E2-45AB-BE5F-83380E3E3D9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54094377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8DC769-C615-4C1E-8DD8-B64271A8D59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52252503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8DC769-C615-4C1E-8DD8-B64271A8D59F}" type="slidenum">
              <a:rPr lang="th-TH" smtClean="0"/>
              <a:t>1</a:t>
            </a:fld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695611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8DC769-C615-4C1E-8DD8-B64271A8D59F}" type="slidenum">
              <a:rPr lang="th-TH" smtClean="0"/>
              <a:t>2</a:t>
            </a:fld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083365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>
                <a:solidFill>
                  <a:srgbClr val="FF0000"/>
                </a:solidFill>
              </a:rPr>
              <a:t>ข้อ 5. เช่น </a:t>
            </a:r>
            <a:r>
              <a:rPr lang="en-US" dirty="0" smtClean="0">
                <a:solidFill>
                  <a:srgbClr val="FF0000"/>
                </a:solidFill>
              </a:rPr>
              <a:t>Booth </a:t>
            </a:r>
            <a:r>
              <a:rPr lang="th-TH" dirty="0" smtClean="0">
                <a:solidFill>
                  <a:srgbClr val="FF0000"/>
                </a:solidFill>
              </a:rPr>
              <a:t>หรือขนาดวัสดุไม่</a:t>
            </a:r>
            <a:r>
              <a:rPr lang="th-TH" baseline="0" dirty="0" smtClean="0">
                <a:solidFill>
                  <a:srgbClr val="FF0000"/>
                </a:solidFill>
              </a:rPr>
              <a:t> </a:t>
            </a:r>
            <a:r>
              <a:rPr lang="en-US" baseline="0" dirty="0" smtClean="0">
                <a:solidFill>
                  <a:srgbClr val="FF0000"/>
                </a:solidFill>
              </a:rPr>
              <a:t>100% </a:t>
            </a:r>
            <a:r>
              <a:rPr lang="th-TH" dirty="0" smtClean="0">
                <a:solidFill>
                  <a:srgbClr val="FF0000"/>
                </a:solidFill>
              </a:rPr>
              <a:t>ทำอย่างไรให้ยุติธรรม  การจับฉลากเพื่อความยุติธรรม</a:t>
            </a:r>
            <a:endParaRPr lang="th-TH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8DC769-C615-4C1E-8DD8-B64271A8D59F}" type="slidenum">
              <a:rPr lang="th-TH" smtClean="0"/>
              <a:t>4</a:t>
            </a:fld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763113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20726-2A70-429C-9B4D-F90D0DF3C407}" type="datetimeFigureOut">
              <a:rPr lang="th-TH" smtClean="0"/>
              <a:t>10/01/61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119C5-C279-45EC-B4A6-3AA7CCC4042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24522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20726-2A70-429C-9B4D-F90D0DF3C407}" type="datetimeFigureOut">
              <a:rPr lang="th-TH" smtClean="0"/>
              <a:t>10/01/61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119C5-C279-45EC-B4A6-3AA7CCC4042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44806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20726-2A70-429C-9B4D-F90D0DF3C407}" type="datetimeFigureOut">
              <a:rPr lang="th-TH" smtClean="0"/>
              <a:t>10/01/61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119C5-C279-45EC-B4A6-3AA7CCC4042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428653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20726-2A70-429C-9B4D-F90D0DF3C407}" type="datetimeFigureOut">
              <a:rPr lang="th-TH" smtClean="0"/>
              <a:t>10/01/61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119C5-C279-45EC-B4A6-3AA7CCC4042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951371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20726-2A70-429C-9B4D-F90D0DF3C407}" type="datetimeFigureOut">
              <a:rPr lang="th-TH" smtClean="0"/>
              <a:t>10/01/61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119C5-C279-45EC-B4A6-3AA7CCC4042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791626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20726-2A70-429C-9B4D-F90D0DF3C407}" type="datetimeFigureOut">
              <a:rPr lang="th-TH" smtClean="0"/>
              <a:t>10/01/61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119C5-C279-45EC-B4A6-3AA7CCC4042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53646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20726-2A70-429C-9B4D-F90D0DF3C407}" type="datetimeFigureOut">
              <a:rPr lang="th-TH" smtClean="0"/>
              <a:t>10/01/61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119C5-C279-45EC-B4A6-3AA7CCC4042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71545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20726-2A70-429C-9B4D-F90D0DF3C407}" type="datetimeFigureOut">
              <a:rPr lang="th-TH" smtClean="0"/>
              <a:t>10/01/61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119C5-C279-45EC-B4A6-3AA7CCC4042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7317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20726-2A70-429C-9B4D-F90D0DF3C407}" type="datetimeFigureOut">
              <a:rPr lang="th-TH" smtClean="0"/>
              <a:t>10/01/61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119C5-C279-45EC-B4A6-3AA7CCC4042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14569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20726-2A70-429C-9B4D-F90D0DF3C407}" type="datetimeFigureOut">
              <a:rPr lang="th-TH" smtClean="0"/>
              <a:t>10/01/61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119C5-C279-45EC-B4A6-3AA7CCC4042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06082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20726-2A70-429C-9B4D-F90D0DF3C407}" type="datetimeFigureOut">
              <a:rPr lang="th-TH" smtClean="0"/>
              <a:t>10/01/61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119C5-C279-45EC-B4A6-3AA7CCC4042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87059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20726-2A70-429C-9B4D-F90D0DF3C407}" type="datetimeFigureOut">
              <a:rPr lang="th-TH" smtClean="0"/>
              <a:t>10/01/61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2119C5-C279-45EC-B4A6-3AA7CCC4042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11304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file:///D:\1&#3629;&#3610;&#3619;&#3617;&#3617;&#3634;&#3605;&#3619;&#3600;&#3634;&#3609;&#3612;&#3641;&#3657;&#3611;&#3619;&#3632;&#3585;&#3629;&#3610;&#3629;&#3634;&#3594;&#3637;&#3614;\2561\&#3626;&#3633;&#3617;&#3617;&#3609;&#3634;%202561%2012122560\&#3585;&#3634;&#3619;&#3626;&#3619;&#3657;&#3634;&#3591;&#3586;&#3657;&#3629;&#3626;&#3629;&#3610;\IOC%20and%20Diff%20pro.xlsx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10" y="1602190"/>
            <a:ext cx="8243780" cy="420996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" y="297180"/>
            <a:ext cx="9144000" cy="58477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200" b="1" dirty="0"/>
              <a:t>การทดลองทดสอบ/การทดสอบและการปรับปรุงข้อสอบ</a:t>
            </a:r>
          </a:p>
        </p:txBody>
      </p:sp>
    </p:spTree>
    <p:extLst>
      <p:ext uri="{BB962C8B-B14F-4D97-AF65-F5344CB8AC3E}">
        <p14:creationId xmlns:p14="http://schemas.microsoft.com/office/powerpoint/2010/main" val="620501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302418"/>
            <a:ext cx="9144000" cy="58477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200" b="1" dirty="0"/>
              <a:t>การจัดทดลองทดสอบ/การทดสอบมาตรฐานฝีมือแรงงาน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334124" y="1377921"/>
            <a:ext cx="64757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/>
              <a:t>สิ่งที่ต้องตระหนักในการทดสอบมาตรฐานฝีมือแรงงาน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449484" y="2355862"/>
            <a:ext cx="3968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/>
              <a:t>1)  ความถูกต้อง  </a:t>
            </a:r>
            <a:r>
              <a:rPr lang="en-US" b="1" dirty="0"/>
              <a:t>(accuracy)</a:t>
            </a:r>
            <a:endParaRPr lang="th-TH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449484" y="3015793"/>
            <a:ext cx="3968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>
              <a:defRPr b="1"/>
            </a:lvl1pPr>
          </a:lstStyle>
          <a:p>
            <a:r>
              <a:rPr lang="th-TH" dirty="0"/>
              <a:t>2)  ความเป็นธรรม  </a:t>
            </a:r>
            <a:r>
              <a:rPr lang="en-US" dirty="0"/>
              <a:t>(Fairness)</a:t>
            </a:r>
            <a:endParaRPr lang="th-TH" dirty="0"/>
          </a:p>
        </p:txBody>
      </p:sp>
      <p:sp>
        <p:nvSpPr>
          <p:cNvPr id="6" name="TextBox 5"/>
          <p:cNvSpPr txBox="1"/>
          <p:nvPr/>
        </p:nvSpPr>
        <p:spPr>
          <a:xfrm>
            <a:off x="2449484" y="3612111"/>
            <a:ext cx="3968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>
              <a:defRPr b="1"/>
            </a:lvl1pPr>
          </a:lstStyle>
          <a:p>
            <a:r>
              <a:rPr lang="th-TH" dirty="0"/>
              <a:t>3)  ความยุติธรรม </a:t>
            </a:r>
            <a:r>
              <a:rPr lang="en-US" dirty="0"/>
              <a:t>(Justice)</a:t>
            </a:r>
            <a:r>
              <a:rPr lang="th-TH" dirty="0"/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449484" y="4246900"/>
            <a:ext cx="54943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>
              <a:defRPr b="1"/>
            </a:lvl1pPr>
          </a:lstStyle>
          <a:p>
            <a:r>
              <a:rPr lang="th-TH" dirty="0"/>
              <a:t>4)  ความโปร่งใส่ </a:t>
            </a:r>
            <a:r>
              <a:rPr lang="en-US" dirty="0"/>
              <a:t>(transparency)</a:t>
            </a:r>
            <a:endParaRPr lang="th-TH" dirty="0"/>
          </a:p>
        </p:txBody>
      </p:sp>
      <p:sp>
        <p:nvSpPr>
          <p:cNvPr id="8" name="TextBox 7"/>
          <p:cNvSpPr txBox="1"/>
          <p:nvPr/>
        </p:nvSpPr>
        <p:spPr>
          <a:xfrm>
            <a:off x="2449484" y="4993258"/>
            <a:ext cx="46207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>
              <a:defRPr b="1"/>
            </a:lvl1pPr>
          </a:lstStyle>
          <a:p>
            <a:r>
              <a:rPr lang="th-TH" dirty="0"/>
              <a:t>5)  ความทันสมัย </a:t>
            </a:r>
            <a:r>
              <a:rPr lang="en-US" dirty="0"/>
              <a:t>(modernization)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548691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75172" y="1596879"/>
            <a:ext cx="2911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/>
              <a:t>1.  การเตรียมการ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902392" y="2273986"/>
            <a:ext cx="24846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/>
              <a:t>1)  การรับสมัคร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902392" y="2890956"/>
            <a:ext cx="24846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>
              <a:defRPr b="1"/>
            </a:lvl1pPr>
          </a:lstStyle>
          <a:p>
            <a:r>
              <a:rPr lang="th-TH" dirty="0"/>
              <a:t>2)  การขออนุมัติ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902392" y="3471091"/>
            <a:ext cx="30579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>
              <a:defRPr b="1"/>
            </a:lvl1pPr>
          </a:lstStyle>
          <a:p>
            <a:r>
              <a:rPr lang="th-TH" dirty="0"/>
              <a:t>3)  การเตรียมเอกสาร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902390" y="4009042"/>
            <a:ext cx="65769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>
              <a:defRPr b="1"/>
            </a:lvl1pPr>
          </a:lstStyle>
          <a:p>
            <a:r>
              <a:rPr lang="th-TH" dirty="0"/>
              <a:t>4)  การเตรียมสถานที่ (ภาคความรู้และภาคความสามารถ)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902390" y="4569853"/>
            <a:ext cx="55956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>
              <a:defRPr b="1"/>
            </a:lvl1pPr>
          </a:lstStyle>
          <a:p>
            <a:r>
              <a:rPr lang="th-TH" dirty="0"/>
              <a:t>5)  การเตรียม วัสดุ เครื่องมือ อุปกรณ์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902391" y="5126717"/>
            <a:ext cx="4092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>
              <a:defRPr b="1"/>
            </a:lvl1pPr>
          </a:lstStyle>
          <a:p>
            <a:r>
              <a:rPr lang="th-TH" dirty="0"/>
              <a:t>6)  การทวนสอบความพร้อม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0" y="329173"/>
            <a:ext cx="9144000" cy="58477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200" b="1" dirty="0"/>
              <a:t>การจัดทดลองทดสอบ/การทดสอบมาตรฐานฝีมือแรงงาน</a:t>
            </a:r>
          </a:p>
        </p:txBody>
      </p:sp>
    </p:spTree>
    <p:extLst>
      <p:ext uri="{BB962C8B-B14F-4D97-AF65-F5344CB8AC3E}">
        <p14:creationId xmlns:p14="http://schemas.microsoft.com/office/powerpoint/2010/main" val="3886416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22415" y="1604794"/>
            <a:ext cx="6003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/>
              <a:t>2.  การทดลอง/ทดสอบมาตรฐานฝีมือแรงงาน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49634" y="2374635"/>
            <a:ext cx="55763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/>
              <a:t>1)  การตรวจสอบคุณสมบัติ การยืนยันตัวตน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49634" y="2859383"/>
            <a:ext cx="55763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>
              <a:defRPr b="1"/>
            </a:lvl1pPr>
          </a:lstStyle>
          <a:p>
            <a:r>
              <a:rPr lang="th-TH" dirty="0"/>
              <a:t>2)  การทำความคุ้นเคยเครื่องมือ เครื่องจักร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49634" y="3432757"/>
            <a:ext cx="61834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>
              <a:defRPr b="1"/>
            </a:lvl1pPr>
          </a:lstStyle>
          <a:p>
            <a:r>
              <a:rPr lang="th-TH" dirty="0"/>
              <a:t>3)  การอธิบายข้อสอบภาคความรู้และภาคความสามารถ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49634" y="4006130"/>
            <a:ext cx="61834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>
              <a:defRPr b="1"/>
            </a:lvl1pPr>
          </a:lstStyle>
          <a:p>
            <a:r>
              <a:rPr lang="th-TH" dirty="0"/>
              <a:t>4)  การสอบภาคความรู้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749634" y="4579503"/>
            <a:ext cx="61834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>
              <a:defRPr b="1"/>
            </a:lvl1pPr>
          </a:lstStyle>
          <a:p>
            <a:r>
              <a:rPr lang="th-TH" dirty="0"/>
              <a:t>5)  </a:t>
            </a:r>
            <a:r>
              <a:rPr lang="th-TH" dirty="0">
                <a:solidFill>
                  <a:srgbClr val="7030A0"/>
                </a:solidFill>
              </a:rPr>
              <a:t>การสอบภาคความสามารถ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49634" y="5202752"/>
            <a:ext cx="61834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>
              <a:defRPr b="1"/>
            </a:lvl1pPr>
          </a:lstStyle>
          <a:p>
            <a:r>
              <a:rPr lang="th-TH" dirty="0"/>
              <a:t>6)  การจัดการวัสดุคงสภาพ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0" y="281475"/>
            <a:ext cx="9144000" cy="58477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200" b="1" dirty="0"/>
              <a:t>การจัดทดลองทดสอบ/การทดสอบมาตรฐานฝีมือแรงงาน</a:t>
            </a:r>
          </a:p>
        </p:txBody>
      </p:sp>
    </p:spTree>
    <p:extLst>
      <p:ext uri="{BB962C8B-B14F-4D97-AF65-F5344CB8AC3E}">
        <p14:creationId xmlns:p14="http://schemas.microsoft.com/office/powerpoint/2010/main" val="2946915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56667" y="1451834"/>
            <a:ext cx="7561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/>
              <a:t>3.  การประเมินผลการทดลอง/ทดสอบมาตรฐานฝีมือแรงงาน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92496" y="2331749"/>
            <a:ext cx="55763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/>
              <a:t>1)  การตรวจข้อสอบภาคความรู้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92496" y="3016985"/>
            <a:ext cx="55763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>
              <a:defRPr b="1"/>
            </a:lvl1pPr>
          </a:lstStyle>
          <a:p>
            <a:r>
              <a:rPr lang="th-TH" dirty="0"/>
              <a:t>2)  การตรวจผลงานภาคความสามารถ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92496" y="3561966"/>
            <a:ext cx="55763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>
              <a:defRPr b="1"/>
            </a:lvl1pPr>
          </a:lstStyle>
          <a:p>
            <a:r>
              <a:rPr lang="th-TH" dirty="0"/>
              <a:t>3)  การรายงานผลการทดสอบ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92496" y="4161893"/>
            <a:ext cx="55763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>
              <a:defRPr b="1"/>
            </a:lvl1pPr>
          </a:lstStyle>
          <a:p>
            <a:r>
              <a:rPr lang="th-TH" dirty="0"/>
              <a:t>4)  การออกหนังสือรับรองผู้ผ่านการทดสอบ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792496" y="4761820"/>
            <a:ext cx="55763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>
              <a:defRPr b="1"/>
            </a:lvl1pPr>
          </a:lstStyle>
          <a:p>
            <a:r>
              <a:rPr lang="th-TH" dirty="0"/>
              <a:t>5)  การคีย์ข้อมูลรายงานผลการทดสอบเข้าระบบ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67" y="370998"/>
            <a:ext cx="9144000" cy="58477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200" b="1" dirty="0"/>
              <a:t>การจัดทดลองทดสอบ/การทดสอบมาตรฐานฝีมือแรงงาน</a:t>
            </a:r>
          </a:p>
        </p:txBody>
      </p:sp>
    </p:spTree>
    <p:extLst>
      <p:ext uri="{BB962C8B-B14F-4D97-AF65-F5344CB8AC3E}">
        <p14:creationId xmlns:p14="http://schemas.microsoft.com/office/powerpoint/2010/main" val="2703300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3778" y="1513682"/>
            <a:ext cx="58411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/>
              <a:t>4.  การปรับปรุงข้อสอบมาตรฐานฝีมือแรงงาน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494215" y="2343387"/>
            <a:ext cx="55763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/>
              <a:t>1)  การวิเคราะห์ข้อสอบภาคความรู้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494216" y="3123148"/>
            <a:ext cx="55763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>
              <a:defRPr b="1"/>
            </a:lvl1pPr>
          </a:lstStyle>
          <a:p>
            <a:r>
              <a:rPr lang="th-TH" dirty="0"/>
              <a:t>2)  การวิเคราะห์ข้อสอบภาคความสามารถ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300943"/>
            <a:ext cx="9144000" cy="58477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200" b="1" dirty="0"/>
              <a:t>การจัดทดลองทดสอบ/การทดสอบมาตรฐานฝีมือแรงงาน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94214" y="3829166"/>
            <a:ext cx="65182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>
              <a:defRPr b="1"/>
            </a:lvl1pPr>
          </a:lstStyle>
          <a:p>
            <a:r>
              <a:rPr lang="th-TH" dirty="0"/>
              <a:t>3)  การปรับปรุงข้อสอบภาคความรู้และภาคความสามารถ</a:t>
            </a:r>
          </a:p>
        </p:txBody>
      </p:sp>
    </p:spTree>
    <p:extLst>
      <p:ext uri="{BB962C8B-B14F-4D97-AF65-F5344CB8AC3E}">
        <p14:creationId xmlns:p14="http://schemas.microsoft.com/office/powerpoint/2010/main" val="359203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411480"/>
            <a:ext cx="9144000" cy="58477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/>
              <a:t>จงพิจารณาคำถามจากข้อ 1 – 5 ว่าเกี่ยวพันกับตัวเลือกใด จาก ก-จ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98"/>
          <a:stretch/>
        </p:blipFill>
        <p:spPr>
          <a:xfrm>
            <a:off x="570683" y="996255"/>
            <a:ext cx="8002633" cy="548730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60195" y="2957512"/>
            <a:ext cx="4029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/>
              <a:t>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60195" y="3777547"/>
            <a:ext cx="4029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/>
              <a:t>ก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80198" y="4513973"/>
            <a:ext cx="4029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>
              <a:defRPr b="1"/>
            </a:lvl1pPr>
          </a:lstStyle>
          <a:p>
            <a:r>
              <a:rPr lang="th-TH" dirty="0"/>
              <a:t>ค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60195" y="5242998"/>
            <a:ext cx="4029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>
              <a:defRPr b="1"/>
            </a:lvl1pPr>
          </a:lstStyle>
          <a:p>
            <a:r>
              <a:rPr lang="th-TH" dirty="0"/>
              <a:t>จ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60195" y="5996352"/>
            <a:ext cx="4029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>
              <a:defRPr b="1"/>
            </a:lvl1pPr>
          </a:lstStyle>
          <a:p>
            <a:r>
              <a:rPr lang="th-TH" dirty="0"/>
              <a:t>ง</a:t>
            </a:r>
          </a:p>
        </p:txBody>
      </p:sp>
    </p:spTree>
    <p:extLst>
      <p:ext uri="{BB962C8B-B14F-4D97-AF65-F5344CB8AC3E}">
        <p14:creationId xmlns:p14="http://schemas.microsoft.com/office/powerpoint/2010/main" val="3363478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25725" y="260445"/>
            <a:ext cx="9144000" cy="5847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/>
              <a:t>การหาค่าความยากง่ายและค่าอำนาจจำแนกของข้อสอบอิงเกณฑ์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50799" y="742950"/>
            <a:ext cx="7790952" cy="285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981544" y="1256426"/>
            <a:ext cx="63222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/>
              <a:t>การหาค่าความยากง่ายของข้อสอบอิงเกณฑ์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072532" y="2578419"/>
            <a:ext cx="8143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dirty="0"/>
              <a:t>P   =</a:t>
            </a:r>
            <a:endParaRPr lang="th-TH" sz="2100" dirty="0"/>
          </a:p>
        </p:txBody>
      </p:sp>
      <p:sp>
        <p:nvSpPr>
          <p:cNvPr id="10" name="TextBox 9"/>
          <p:cNvSpPr txBox="1"/>
          <p:nvPr/>
        </p:nvSpPr>
        <p:spPr>
          <a:xfrm>
            <a:off x="2972645" y="2246937"/>
            <a:ext cx="33847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/>
              <a:t>จำนวนคนที่ตอบถูกในข้อนั้น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049798" y="2786168"/>
            <a:ext cx="27217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/>
              <a:t>จำนวนคนสอบทั้งหมด</a:t>
            </a:r>
          </a:p>
        </p:txBody>
      </p:sp>
      <p:cxnSp>
        <p:nvCxnSpPr>
          <p:cNvPr id="13" name="Straight Connector 12"/>
          <p:cNvCxnSpPr/>
          <p:nvPr/>
        </p:nvCxnSpPr>
        <p:spPr>
          <a:xfrm>
            <a:off x="3049798" y="2747398"/>
            <a:ext cx="293536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รูปภาพ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7" t="17025" r="50047" b="36456"/>
          <a:stretch/>
        </p:blipFill>
        <p:spPr>
          <a:xfrm>
            <a:off x="2308861" y="3766138"/>
            <a:ext cx="4048500" cy="29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489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3"/>
          <a:stretch/>
        </p:blipFill>
        <p:spPr>
          <a:xfrm>
            <a:off x="259589" y="636965"/>
            <a:ext cx="8624822" cy="5726430"/>
          </a:xfrm>
          <a:prstGeom prst="rect">
            <a:avLst/>
          </a:prstGeom>
        </p:spPr>
      </p:pic>
      <p:cxnSp>
        <p:nvCxnSpPr>
          <p:cNvPr id="4" name="Straight Connector 3"/>
          <p:cNvCxnSpPr/>
          <p:nvPr/>
        </p:nvCxnSpPr>
        <p:spPr>
          <a:xfrm>
            <a:off x="668655" y="3911660"/>
            <a:ext cx="1157288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960120" y="948433"/>
            <a:ext cx="4166235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6864215" y="6031022"/>
            <a:ext cx="183575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100" dirty="0">
                <a:solidFill>
                  <a:srgbClr val="FF0000"/>
                </a:solidFill>
                <a:latin typeface="Roboto"/>
              </a:rPr>
              <a:t>https://goo.gl/LNEhwS</a:t>
            </a:r>
            <a:endParaRPr lang="th-TH" sz="21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67344" y="3994785"/>
            <a:ext cx="45180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cs typeface="+mj-cs"/>
              </a:rPr>
              <a:t>B</a:t>
            </a:r>
            <a:r>
              <a:rPr lang="th-TH" sz="2400" dirty="0">
                <a:cs typeface="+mj-cs"/>
              </a:rPr>
              <a:t> ตัวถูก</a:t>
            </a:r>
            <a:r>
              <a:rPr lang="en-US" sz="2400" dirty="0">
                <a:cs typeface="+mj-cs"/>
              </a:rPr>
              <a:t>= </a:t>
            </a:r>
            <a:r>
              <a:rPr lang="th-TH" sz="2400" dirty="0">
                <a:cs typeface="+mj-cs"/>
              </a:rPr>
              <a:t>สัดส่วนคนตอบถูก-สัดส่วนคนตอบผิด</a:t>
            </a:r>
          </a:p>
          <a:p>
            <a:r>
              <a:rPr lang="en-US" sz="2400" dirty="0">
                <a:cs typeface="+mj-cs"/>
              </a:rPr>
              <a:t>B</a:t>
            </a:r>
            <a:r>
              <a:rPr lang="th-TH" sz="2400" dirty="0">
                <a:cs typeface="+mj-cs"/>
              </a:rPr>
              <a:t> ตัวลวง </a:t>
            </a:r>
            <a:r>
              <a:rPr lang="en-US" sz="2400" dirty="0">
                <a:cs typeface="+mj-cs"/>
              </a:rPr>
              <a:t>= </a:t>
            </a:r>
            <a:r>
              <a:rPr lang="th-TH" sz="2400" dirty="0">
                <a:cs typeface="+mj-cs"/>
              </a:rPr>
              <a:t>สัดส่วนคนตอบผิด-สัดส่วนคนตอบถูก</a:t>
            </a:r>
          </a:p>
        </p:txBody>
      </p:sp>
    </p:spTree>
    <p:extLst>
      <p:ext uri="{BB962C8B-B14F-4D97-AF65-F5344CB8AC3E}">
        <p14:creationId xmlns:p14="http://schemas.microsoft.com/office/powerpoint/2010/main" val="399104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04" y="411480"/>
            <a:ext cx="8750623" cy="5863590"/>
          </a:xfrm>
          <a:prstGeom prst="rect">
            <a:avLst/>
          </a:prstGeom>
        </p:spPr>
      </p:pic>
      <p:cxnSp>
        <p:nvCxnSpPr>
          <p:cNvPr id="4" name="Straight Connector 3"/>
          <p:cNvCxnSpPr/>
          <p:nvPr/>
        </p:nvCxnSpPr>
        <p:spPr>
          <a:xfrm>
            <a:off x="728285" y="663762"/>
            <a:ext cx="83153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894725" y="6063615"/>
            <a:ext cx="7846695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96804" y="6309360"/>
            <a:ext cx="150373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7092815" y="6309360"/>
            <a:ext cx="183575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100" dirty="0">
                <a:solidFill>
                  <a:srgbClr val="FF0000"/>
                </a:solidFill>
                <a:latin typeface="Roboto"/>
              </a:rPr>
              <a:t>https://goo.gl/LNEhwS</a:t>
            </a:r>
            <a:endParaRPr lang="th-TH" sz="21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1744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2118" y="857250"/>
            <a:ext cx="5871883" cy="51435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86475" y="1783080"/>
            <a:ext cx="1654493" cy="144875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th-TH" sz="2100"/>
          </a:p>
        </p:txBody>
      </p:sp>
      <p:sp>
        <p:nvSpPr>
          <p:cNvPr id="4" name="TextBox 3"/>
          <p:cNvSpPr txBox="1"/>
          <p:nvPr/>
        </p:nvSpPr>
        <p:spPr>
          <a:xfrm>
            <a:off x="374332" y="2003799"/>
            <a:ext cx="2460308" cy="2062103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/>
              <a:t>การเลือกข้อสอบตามค่าความยากง่ายและค่าอำนาจจำแนกที่เหมาะสม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47013" y="590055"/>
            <a:ext cx="724395" cy="5343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endParaRPr lang="th-TH" dirty="0"/>
          </a:p>
        </p:txBody>
      </p:sp>
      <p:sp>
        <p:nvSpPr>
          <p:cNvPr id="6" name="TextBox 5"/>
          <p:cNvSpPr txBox="1"/>
          <p:nvPr/>
        </p:nvSpPr>
        <p:spPr>
          <a:xfrm>
            <a:off x="8146473" y="3645724"/>
            <a:ext cx="855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929350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445" y="0"/>
            <a:ext cx="6663690" cy="660082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869430" y="228331"/>
            <a:ext cx="22745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Angsana New" panose="02020603050405020304" pitchFamily="18" charset="-34"/>
                <a:cs typeface="AngsanaUPC" panose="02020603050405020304" pitchFamily="18" charset="-34"/>
              </a:rPr>
              <a:t>1.</a:t>
            </a:r>
            <a:r>
              <a:rPr lang="th-TH" sz="2400" dirty="0" smtClean="0">
                <a:latin typeface="Angsana New" panose="02020603050405020304" pitchFamily="18" charset="-34"/>
                <a:cs typeface="AngsanaUPC" panose="02020603050405020304" pitchFamily="18" charset="-34"/>
              </a:rPr>
              <a:t> หาคะแนนรวมแต่ละคน</a:t>
            </a:r>
            <a:endParaRPr lang="th-TH" sz="2400" dirty="0">
              <a:latin typeface="Angsana New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69430" y="1036245"/>
            <a:ext cx="22745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Angsana New" panose="02020603050405020304" pitchFamily="18" charset="-34"/>
                <a:cs typeface="AngsanaUPC" panose="02020603050405020304" pitchFamily="18" charset="-34"/>
              </a:rPr>
              <a:t>2.</a:t>
            </a:r>
            <a:r>
              <a:rPr lang="th-TH" sz="2400" dirty="0" smtClean="0">
                <a:latin typeface="Angsana New" panose="02020603050405020304" pitchFamily="18" charset="-34"/>
                <a:cs typeface="AngsanaUPC" panose="02020603050405020304" pitchFamily="18" charset="-34"/>
              </a:rPr>
              <a:t> เรียงลำดับคะแนนมากไปน้อย</a:t>
            </a:r>
            <a:endParaRPr lang="th-TH" sz="2400" dirty="0">
              <a:latin typeface="Angsana New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69430" y="1929437"/>
            <a:ext cx="22745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ngsana New" panose="02020603050405020304" pitchFamily="18" charset="-34"/>
                <a:cs typeface="AngsanaUPC" panose="02020603050405020304" pitchFamily="18" charset="-34"/>
              </a:rPr>
              <a:t>3</a:t>
            </a:r>
            <a:r>
              <a:rPr lang="en-US" sz="2400" dirty="0" smtClean="0">
                <a:latin typeface="Angsana New" panose="02020603050405020304" pitchFamily="18" charset="-34"/>
                <a:cs typeface="AngsanaUPC" panose="02020603050405020304" pitchFamily="18" charset="-34"/>
              </a:rPr>
              <a:t>.</a:t>
            </a:r>
            <a:r>
              <a:rPr lang="th-TH" sz="2400" dirty="0" smtClean="0">
                <a:latin typeface="Angsana New" panose="02020603050405020304" pitchFamily="18" charset="-34"/>
                <a:cs typeface="AngsanaUPC" panose="02020603050405020304" pitchFamily="18" charset="-34"/>
              </a:rPr>
              <a:t> หาจำนวนผู้ผ่านเกณฑ์และผู้ไม่ผ่านเกณฑ์</a:t>
            </a:r>
            <a:endParaRPr lang="th-TH" sz="2400" dirty="0">
              <a:latin typeface="Angsana New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869430" y="2821557"/>
            <a:ext cx="22745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Angsana New" panose="02020603050405020304" pitchFamily="18" charset="-34"/>
                <a:cs typeface="AngsanaUPC" panose="02020603050405020304" pitchFamily="18" charset="-34"/>
              </a:rPr>
              <a:t>4.</a:t>
            </a:r>
            <a:r>
              <a:rPr lang="th-TH" sz="2400" dirty="0" smtClean="0">
                <a:latin typeface="Angsana New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en-US" sz="2400" dirty="0" smtClean="0">
                <a:latin typeface="Angsana New" panose="02020603050405020304" pitchFamily="18" charset="-34"/>
                <a:cs typeface="AngsanaUPC" panose="02020603050405020304" pitchFamily="18" charset="-34"/>
              </a:rPr>
              <a:t>P=(</a:t>
            </a:r>
            <a:r>
              <a:rPr lang="th-TH" sz="2400" dirty="0" smtClean="0">
                <a:latin typeface="Angsana New" panose="02020603050405020304" pitchFamily="18" charset="-34"/>
                <a:cs typeface="AngsanaUPC" panose="02020603050405020304" pitchFamily="18" charset="-34"/>
              </a:rPr>
              <a:t>จำนวนคนที่ตอบข้อนั้นถูกทั้งหมด/ผู้เข้าสอบทั้งหมด)</a:t>
            </a:r>
            <a:endParaRPr lang="th-TH" sz="2400" dirty="0">
              <a:latin typeface="Angsana New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869430" y="4229636"/>
            <a:ext cx="22745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ngsana New" panose="02020603050405020304" pitchFamily="18" charset="-34"/>
                <a:cs typeface="AngsanaUPC" panose="02020603050405020304" pitchFamily="18" charset="-34"/>
              </a:rPr>
              <a:t>5</a:t>
            </a:r>
            <a:r>
              <a:rPr lang="en-US" sz="2400" dirty="0" smtClean="0">
                <a:latin typeface="Angsana New" panose="02020603050405020304" pitchFamily="18" charset="-34"/>
                <a:cs typeface="AngsanaUPC" panose="02020603050405020304" pitchFamily="18" charset="-34"/>
              </a:rPr>
              <a:t>.</a:t>
            </a:r>
            <a:r>
              <a:rPr lang="th-TH" sz="2400" dirty="0" smtClean="0">
                <a:latin typeface="Angsana New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en-US" sz="2400" dirty="0">
                <a:latin typeface="Angsana New" panose="02020603050405020304" pitchFamily="18" charset="-34"/>
                <a:cs typeface="AngsanaUPC" panose="02020603050405020304" pitchFamily="18" charset="-34"/>
              </a:rPr>
              <a:t>B</a:t>
            </a:r>
            <a:r>
              <a:rPr lang="en-US" sz="2400" dirty="0" smtClean="0">
                <a:latin typeface="Angsana New" panose="02020603050405020304" pitchFamily="18" charset="-34"/>
                <a:cs typeface="AngsanaUPC" panose="02020603050405020304" pitchFamily="18" charset="-34"/>
              </a:rPr>
              <a:t>=(</a:t>
            </a:r>
            <a:r>
              <a:rPr lang="th-TH" sz="2400" dirty="0" smtClean="0">
                <a:latin typeface="Angsana New" panose="02020603050405020304" pitchFamily="18" charset="-34"/>
                <a:cs typeface="AngsanaUPC" panose="02020603050405020304" pitchFamily="18" charset="-34"/>
              </a:rPr>
              <a:t>สัดส่วนผู้ผ่านเกณฑ์ตอบข้อนั้นถูก-สัดส่วนผู้ไม่ผ่านเกณฑ์ตอบข้อนั้นถูก)</a:t>
            </a:r>
            <a:endParaRPr lang="th-TH" sz="2400" dirty="0">
              <a:latin typeface="Angsana New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13" name="Action Button: Forward or Next 12">
            <a:hlinkClick r:id="rId3" action="ppaction://hlinkfile" highlightClick="1"/>
          </p:cNvPr>
          <p:cNvSpPr/>
          <p:nvPr/>
        </p:nvSpPr>
        <p:spPr>
          <a:xfrm>
            <a:off x="7372350" y="6012180"/>
            <a:ext cx="634365" cy="49149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06824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444" y="752853"/>
            <a:ext cx="8126640" cy="348114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315688" y="1745676"/>
            <a:ext cx="1508167" cy="2268187"/>
          </a:xfrm>
          <a:prstGeom prst="rect">
            <a:avLst/>
          </a:prstGeom>
          <a:noFill/>
          <a:ln w="19050">
            <a:solidFill>
              <a:srgbClr val="FF000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TextBox 5"/>
          <p:cNvSpPr txBox="1"/>
          <p:nvPr/>
        </p:nvSpPr>
        <p:spPr>
          <a:xfrm>
            <a:off x="3823855" y="1284011"/>
            <a:ext cx="35046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“</a:t>
            </a:r>
            <a:r>
              <a:rPr lang="th-TH" sz="2400" dirty="0" smtClean="0">
                <a:solidFill>
                  <a:srgbClr val="FF0000"/>
                </a:solidFill>
              </a:rPr>
              <a:t>ข้อสอบ 10 ข้อ เกณฑ์ผ่าน 5 ข้อ</a:t>
            </a:r>
            <a:r>
              <a:rPr lang="en-US" sz="2400" dirty="0" smtClean="0">
                <a:solidFill>
                  <a:srgbClr val="FF0000"/>
                </a:solidFill>
              </a:rPr>
              <a:t>”</a:t>
            </a:r>
            <a:endParaRPr lang="th-TH" sz="24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200" b="1" dirty="0" smtClean="0"/>
              <a:t>การวิเคราะห์ผลและปรับปรุงข้อสอบแบบอิงเกณฑ์</a:t>
            </a:r>
            <a:endParaRPr lang="th-TH" sz="32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80444" y="4490933"/>
            <a:ext cx="8126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 smtClean="0"/>
              <a:t>จงคำนวณหาค่า </a:t>
            </a:r>
            <a:r>
              <a:rPr lang="en-US" sz="3200" b="1" dirty="0" smtClean="0"/>
              <a:t>P  </a:t>
            </a:r>
            <a:r>
              <a:rPr lang="th-TH" sz="3200" b="1" dirty="0" smtClean="0"/>
              <a:t>และค่า </a:t>
            </a:r>
            <a:r>
              <a:rPr lang="en-US" sz="3200" b="1" dirty="0" smtClean="0"/>
              <a:t>B </a:t>
            </a:r>
            <a:r>
              <a:rPr lang="th-TH" sz="3200" b="1" dirty="0" smtClean="0"/>
              <a:t>ทั้งตัวถูกและตัวลวงลงในตาราง</a:t>
            </a:r>
          </a:p>
        </p:txBody>
      </p:sp>
    </p:spTree>
    <p:extLst>
      <p:ext uri="{BB962C8B-B14F-4D97-AF65-F5344CB8AC3E}">
        <p14:creationId xmlns:p14="http://schemas.microsoft.com/office/powerpoint/2010/main" val="1794836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200" b="1" dirty="0" smtClean="0"/>
              <a:t>การวิเคราะห์ผลและปรับปรุงข้อสอบแบบอิงเกณฑ์</a:t>
            </a:r>
            <a:endParaRPr lang="th-TH" sz="3200" b="1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27"/>
          <a:stretch/>
        </p:blipFill>
        <p:spPr>
          <a:xfrm>
            <a:off x="454714" y="1350374"/>
            <a:ext cx="8185824" cy="249975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98518" y="2846070"/>
            <a:ext cx="6482836" cy="888275"/>
          </a:xfrm>
          <a:prstGeom prst="rect">
            <a:avLst/>
          </a:prstGeom>
          <a:noFill/>
          <a:ln w="19050">
            <a:solidFill>
              <a:srgbClr val="FF000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TextBox 1"/>
          <p:cNvSpPr txBox="1"/>
          <p:nvPr/>
        </p:nvSpPr>
        <p:spPr>
          <a:xfrm>
            <a:off x="902970" y="705964"/>
            <a:ext cx="8370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200" b="1" dirty="0" smtClean="0">
                <a:solidFill>
                  <a:srgbClr val="FF0000"/>
                </a:solidFill>
              </a:rPr>
              <a:t>เฉลย</a:t>
            </a:r>
            <a:endParaRPr lang="th-TH" sz="32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02970" y="5345826"/>
            <a:ext cx="750951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/>
              <a:t>1.  ข้อสอบข้อนี้ใช้ได้หรือไม่  เพราะอะไร</a:t>
            </a:r>
            <a:r>
              <a:rPr lang="en-US" sz="3200" b="1" dirty="0" smtClean="0"/>
              <a:t>?</a:t>
            </a:r>
            <a:r>
              <a:rPr lang="th-TH" sz="3200" b="1" dirty="0" smtClean="0"/>
              <a:t/>
            </a:r>
            <a:br>
              <a:rPr lang="th-TH" sz="3200" b="1" dirty="0" smtClean="0"/>
            </a:br>
            <a:r>
              <a:rPr lang="th-TH" sz="3200" b="1" dirty="0" smtClean="0"/>
              <a:t>2.  มีตัวเลือกข้อไหนต้องปรับปรุงหรือไม่ เพราะอะไร</a:t>
            </a:r>
            <a:r>
              <a:rPr lang="en-US" sz="3200" b="1" dirty="0" smtClean="0"/>
              <a:t>?</a:t>
            </a:r>
            <a:endParaRPr lang="th-TH" sz="3200" b="1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228"/>
          <a:stretch/>
        </p:blipFill>
        <p:spPr>
          <a:xfrm>
            <a:off x="196688" y="4083628"/>
            <a:ext cx="8750623" cy="514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402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1600" y="1211580"/>
            <a:ext cx="5517726" cy="3920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784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743</TotalTime>
  <Words>542</Words>
  <Application>Microsoft Office PowerPoint</Application>
  <PresentationFormat>On-screen Show (4:3)</PresentationFormat>
  <Paragraphs>69</Paragraphs>
  <Slides>15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Angsana New</vt:lpstr>
      <vt:lpstr>AngsanaUPC</vt:lpstr>
      <vt:lpstr>Arial</vt:lpstr>
      <vt:lpstr>Calibri</vt:lpstr>
      <vt:lpstr>Calibri Light</vt:lpstr>
      <vt:lpstr>Cordia New</vt:lpstr>
      <vt:lpstr>Roboto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santi puchana</dc:creator>
  <cp:lastModifiedBy>santi puchana</cp:lastModifiedBy>
  <cp:revision>121</cp:revision>
  <cp:lastPrinted>2017-12-17T08:45:34Z</cp:lastPrinted>
  <dcterms:created xsi:type="dcterms:W3CDTF">2017-12-03T08:12:51Z</dcterms:created>
  <dcterms:modified xsi:type="dcterms:W3CDTF">2018-01-10T07:57:08Z</dcterms:modified>
</cp:coreProperties>
</file>