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52"/>
  </p:notesMasterIdLst>
  <p:handoutMasterIdLst>
    <p:handoutMasterId r:id="rId53"/>
  </p:handoutMasterIdLst>
  <p:sldIdLst>
    <p:sldId id="256" r:id="rId2"/>
    <p:sldId id="316" r:id="rId3"/>
    <p:sldId id="264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74" r:id="rId12"/>
    <p:sldId id="275" r:id="rId13"/>
    <p:sldId id="276" r:id="rId14"/>
    <p:sldId id="277" r:id="rId15"/>
    <p:sldId id="278" r:id="rId16"/>
    <p:sldId id="279" r:id="rId17"/>
    <p:sldId id="282" r:id="rId18"/>
    <p:sldId id="283" r:id="rId19"/>
    <p:sldId id="288" r:id="rId20"/>
    <p:sldId id="289" r:id="rId21"/>
    <p:sldId id="290" r:id="rId22"/>
    <p:sldId id="292" r:id="rId23"/>
    <p:sldId id="293" r:id="rId24"/>
    <p:sldId id="294" r:id="rId25"/>
    <p:sldId id="295" r:id="rId26"/>
    <p:sldId id="296" r:id="rId27"/>
    <p:sldId id="298" r:id="rId28"/>
    <p:sldId id="299" r:id="rId29"/>
    <p:sldId id="300" r:id="rId30"/>
    <p:sldId id="301" r:id="rId31"/>
    <p:sldId id="302" r:id="rId32"/>
    <p:sldId id="303" r:id="rId33"/>
    <p:sldId id="304" r:id="rId34"/>
    <p:sldId id="305" r:id="rId35"/>
    <p:sldId id="306" r:id="rId36"/>
    <p:sldId id="307" r:id="rId37"/>
    <p:sldId id="308" r:id="rId38"/>
    <p:sldId id="309" r:id="rId39"/>
    <p:sldId id="312" r:id="rId40"/>
    <p:sldId id="328" r:id="rId41"/>
    <p:sldId id="329" r:id="rId42"/>
    <p:sldId id="324" r:id="rId43"/>
    <p:sldId id="318" r:id="rId44"/>
    <p:sldId id="320" r:id="rId45"/>
    <p:sldId id="321" r:id="rId46"/>
    <p:sldId id="322" r:id="rId47"/>
    <p:sldId id="323" r:id="rId48"/>
    <p:sldId id="325" r:id="rId49"/>
    <p:sldId id="315" r:id="rId50"/>
    <p:sldId id="326" r:id="rId51"/>
  </p:sldIdLst>
  <p:sldSz cx="9144000" cy="6858000" type="screen4x3"/>
  <p:notesSz cx="7099300" cy="10234613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08135"/>
    <a:srgbClr val="F6F6F6"/>
    <a:srgbClr val="EFEFEF"/>
    <a:srgbClr val="D7E3EF"/>
    <a:srgbClr val="81B8D7"/>
    <a:srgbClr val="F9CD3D"/>
    <a:srgbClr val="ED3856"/>
    <a:srgbClr val="D29784"/>
    <a:srgbClr val="B35647"/>
    <a:srgbClr val="CC4A3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 snapToGrid="0">
      <p:cViewPr varScale="1">
        <p:scale>
          <a:sx n="64" d="100"/>
          <a:sy n="64" d="100"/>
        </p:scale>
        <p:origin x="1262" y="6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6694" cy="51264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021505" y="0"/>
            <a:ext cx="3076694" cy="51264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721967"/>
            <a:ext cx="3076694" cy="51264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021505" y="9721967"/>
            <a:ext cx="3076694" cy="51264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2D86CB4-7636-4F1A-BAC9-BC4F7AE208BB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512366344"/>
      </p:ext>
    </p:extLst>
  </p:cSld>
  <p:clrMap bg1="lt1" tx1="dk1" bg2="lt2" tx2="dk2" accent1="accent1" accent2="accent2" accent3="accent3" accent4="accent4" accent5="accent5" accent6="accent6" hlink="hlink" folHlink="folHlink"/>
  <p:hf hdr="0" ftr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2"/>
            <a:ext cx="3076363" cy="514101"/>
          </a:xfrm>
          <a:prstGeom prst="rect">
            <a:avLst/>
          </a:prstGeom>
        </p:spPr>
        <p:txBody>
          <a:bodyPr vert="horz" lIns="99048" tIns="49524" rIns="99048" bIns="49524" rtlCol="0"/>
          <a:lstStyle>
            <a:lvl1pPr algn="l">
              <a:defRPr sz="1300"/>
            </a:lvl1pPr>
          </a:lstStyle>
          <a:p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021705" y="2"/>
            <a:ext cx="3076363" cy="514101"/>
          </a:xfrm>
          <a:prstGeom prst="rect">
            <a:avLst/>
          </a:prstGeom>
        </p:spPr>
        <p:txBody>
          <a:bodyPr vert="horz" lIns="99048" tIns="49524" rIns="99048" bIns="49524" rtlCol="0"/>
          <a:lstStyle>
            <a:lvl1pPr algn="r">
              <a:defRPr sz="1300"/>
            </a:lvl1pPr>
          </a:lstStyle>
          <a:p>
            <a:endParaRPr lang="th-TH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47775" y="1279525"/>
            <a:ext cx="4603750" cy="34528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9048" tIns="49524" rIns="99048" bIns="49524" rtlCol="0" anchor="ctr"/>
          <a:lstStyle/>
          <a:p>
            <a:endParaRPr lang="th-TH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9930" y="4925411"/>
            <a:ext cx="5679440" cy="4029878"/>
          </a:xfrm>
          <a:prstGeom prst="rect">
            <a:avLst/>
          </a:prstGeom>
        </p:spPr>
        <p:txBody>
          <a:bodyPr vert="horz" lIns="99048" tIns="49524" rIns="99048" bIns="49524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1" y="9720515"/>
            <a:ext cx="3076363" cy="514099"/>
          </a:xfrm>
          <a:prstGeom prst="rect">
            <a:avLst/>
          </a:prstGeom>
        </p:spPr>
        <p:txBody>
          <a:bodyPr vert="horz" lIns="99048" tIns="49524" rIns="99048" bIns="49524" rtlCol="0" anchor="b"/>
          <a:lstStyle>
            <a:lvl1pPr algn="l">
              <a:defRPr sz="1300"/>
            </a:lvl1pPr>
          </a:lstStyle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021705" y="9720515"/>
            <a:ext cx="3076363" cy="514099"/>
          </a:xfrm>
          <a:prstGeom prst="rect">
            <a:avLst/>
          </a:prstGeom>
        </p:spPr>
        <p:txBody>
          <a:bodyPr vert="horz" lIns="99048" tIns="49524" rIns="99048" bIns="49524" rtlCol="0" anchor="b"/>
          <a:lstStyle>
            <a:lvl1pPr algn="r">
              <a:defRPr sz="1300"/>
            </a:lvl1pPr>
          </a:lstStyle>
          <a:p>
            <a:fld id="{97C678E9-9C63-43D3-91FF-61394EAAAF25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887232114"/>
      </p:ext>
    </p:extLst>
  </p:cSld>
  <p:clrMap bg1="lt1" tx1="dk1" bg2="lt2" tx2="dk2" accent1="accent1" accent2="accent2" accent3="accent3" accent4="accent4" accent5="accent5" accent6="accent6" hlink="hlink" folHlink="folHlink"/>
  <p:hf hdr="0" ftr="0"/>
  <p:notes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247775" y="1279525"/>
            <a:ext cx="4603750" cy="34528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C678E9-9C63-43D3-91FF-61394EAAAF25}" type="slidenum">
              <a:rPr lang="th-TH" smtClean="0"/>
              <a:t>1</a:t>
            </a:fld>
            <a:endParaRPr lang="th-TH"/>
          </a:p>
        </p:txBody>
      </p:sp>
      <p:sp>
        <p:nvSpPr>
          <p:cNvPr id="5" name="Date Placeholder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47617033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247775" y="1279525"/>
            <a:ext cx="4603750" cy="34528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C678E9-9C63-43D3-91FF-61394EAAAF25}" type="slidenum">
              <a:rPr lang="th-TH" smtClean="0"/>
              <a:t>2</a:t>
            </a:fld>
            <a:endParaRPr lang="th-TH"/>
          </a:p>
        </p:txBody>
      </p:sp>
      <p:sp>
        <p:nvSpPr>
          <p:cNvPr id="5" name="Date Placeholder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91326899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4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189" indent="0" algn="ctr">
              <a:buNone/>
              <a:defRPr sz="2000"/>
            </a:lvl2pPr>
            <a:lvl3pPr marL="914378" indent="0" algn="ctr">
              <a:buNone/>
              <a:defRPr sz="1800"/>
            </a:lvl3pPr>
            <a:lvl4pPr marL="1371566" indent="0" algn="ctr">
              <a:buNone/>
              <a:defRPr sz="1600"/>
            </a:lvl4pPr>
            <a:lvl5pPr marL="1828754" indent="0" algn="ctr">
              <a:buNone/>
              <a:defRPr sz="1600"/>
            </a:lvl5pPr>
            <a:lvl6pPr marL="2285943" indent="0" algn="ctr">
              <a:buNone/>
              <a:defRPr sz="1600"/>
            </a:lvl6pPr>
            <a:lvl7pPr marL="2743132" indent="0" algn="ctr">
              <a:buNone/>
              <a:defRPr sz="1600"/>
            </a:lvl7pPr>
            <a:lvl8pPr marL="3200320" indent="0" algn="ctr">
              <a:buNone/>
              <a:defRPr sz="1600"/>
            </a:lvl8pPr>
            <a:lvl9pPr marL="3657509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C6504B-C2E3-4A13-96C9-5361CAE65E84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443957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C6504B-C2E3-4A13-96C9-5361CAE65E84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38316951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9" y="1709742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9" y="4589467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189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378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56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754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594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132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32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509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C6504B-C2E3-4A13-96C9-5361CAE65E84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8164480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1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1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C6504B-C2E3-4A13-96C9-5361CAE65E84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8425984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2" y="365129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4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89" indent="0">
              <a:buNone/>
              <a:defRPr sz="2000" b="1"/>
            </a:lvl2pPr>
            <a:lvl3pPr marL="914378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2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3" y="1681164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89" indent="0">
              <a:buNone/>
              <a:defRPr sz="2000" b="1"/>
            </a:lvl2pPr>
            <a:lvl3pPr marL="914378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2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3" y="2505075"/>
            <a:ext cx="3887391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C6504B-C2E3-4A13-96C9-5361CAE65E84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4915948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C6504B-C2E3-4A13-96C9-5361CAE65E84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652702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C6504B-C2E3-4A13-96C9-5361CAE65E84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14300517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9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9"/>
            <a:ext cx="4629151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9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189" indent="0">
              <a:buNone/>
              <a:defRPr sz="1400"/>
            </a:lvl2pPr>
            <a:lvl3pPr marL="914378" indent="0">
              <a:buNone/>
              <a:defRPr sz="1200"/>
            </a:lvl3pPr>
            <a:lvl4pPr marL="1371566" indent="0">
              <a:buNone/>
              <a:defRPr sz="1000"/>
            </a:lvl4pPr>
            <a:lvl5pPr marL="1828754" indent="0">
              <a:buNone/>
              <a:defRPr sz="1000"/>
            </a:lvl5pPr>
            <a:lvl6pPr marL="2285943" indent="0">
              <a:buNone/>
              <a:defRPr sz="1000"/>
            </a:lvl6pPr>
            <a:lvl7pPr marL="2743132" indent="0">
              <a:buNone/>
              <a:defRPr sz="1000"/>
            </a:lvl7pPr>
            <a:lvl8pPr marL="3200320" indent="0">
              <a:buNone/>
              <a:defRPr sz="1000"/>
            </a:lvl8pPr>
            <a:lvl9pPr marL="3657509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C6504B-C2E3-4A13-96C9-5361CAE65E84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4168676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9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9"/>
            <a:ext cx="4629151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189" indent="0">
              <a:buNone/>
              <a:defRPr sz="2800"/>
            </a:lvl2pPr>
            <a:lvl3pPr marL="914378" indent="0">
              <a:buNone/>
              <a:defRPr sz="2400"/>
            </a:lvl3pPr>
            <a:lvl4pPr marL="1371566" indent="0">
              <a:buNone/>
              <a:defRPr sz="2000"/>
            </a:lvl4pPr>
            <a:lvl5pPr marL="1828754" indent="0">
              <a:buNone/>
              <a:defRPr sz="2000"/>
            </a:lvl5pPr>
            <a:lvl6pPr marL="2285943" indent="0">
              <a:buNone/>
              <a:defRPr sz="2000"/>
            </a:lvl6pPr>
            <a:lvl7pPr marL="2743132" indent="0">
              <a:buNone/>
              <a:defRPr sz="2000"/>
            </a:lvl7pPr>
            <a:lvl8pPr marL="3200320" indent="0">
              <a:buNone/>
              <a:defRPr sz="2000"/>
            </a:lvl8pPr>
            <a:lvl9pPr marL="3657509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9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189" indent="0">
              <a:buNone/>
              <a:defRPr sz="1400"/>
            </a:lvl2pPr>
            <a:lvl3pPr marL="914378" indent="0">
              <a:buNone/>
              <a:defRPr sz="1200"/>
            </a:lvl3pPr>
            <a:lvl4pPr marL="1371566" indent="0">
              <a:buNone/>
              <a:defRPr sz="1000"/>
            </a:lvl4pPr>
            <a:lvl5pPr marL="1828754" indent="0">
              <a:buNone/>
              <a:defRPr sz="1000"/>
            </a:lvl5pPr>
            <a:lvl6pPr marL="2285943" indent="0">
              <a:buNone/>
              <a:defRPr sz="1000"/>
            </a:lvl6pPr>
            <a:lvl7pPr marL="2743132" indent="0">
              <a:buNone/>
              <a:defRPr sz="1000"/>
            </a:lvl7pPr>
            <a:lvl8pPr marL="3200320" indent="0">
              <a:buNone/>
              <a:defRPr sz="1000"/>
            </a:lvl8pPr>
            <a:lvl9pPr marL="3657509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C6504B-C2E3-4A13-96C9-5361CAE65E84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7566028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C6504B-C2E3-4A13-96C9-5361CAE65E84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4720784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7" y="365126"/>
            <a:ext cx="1971675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2" y="365126"/>
            <a:ext cx="5800725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C6504B-C2E3-4A13-96C9-5361CAE65E84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7287058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1" y="365129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1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1" y="6356354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1" y="6356354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1" y="6356354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C6504B-C2E3-4A13-96C9-5361CAE65E84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2244014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hf sldNum="0" hdr="0" ftr="0"/>
  <p:txStyles>
    <p:titleStyle>
      <a:lvl1pPr algn="l" defTabSz="914378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594" indent="-228594" algn="l" defTabSz="914378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783" indent="-228594" algn="l" defTabSz="914378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972" indent="-228594" algn="l" defTabSz="914378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160" indent="-228594" algn="l" defTabSz="914378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348" indent="-228594" algn="l" defTabSz="914378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537" indent="-228594" algn="l" defTabSz="914378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726" indent="-228594" algn="l" defTabSz="914378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915" indent="-228594" algn="l" defTabSz="914378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103" indent="-228594" algn="l" defTabSz="914378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9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78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66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54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43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32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20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09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รูปภาพ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824" y="1349829"/>
            <a:ext cx="8796353" cy="4102776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0" y="163287"/>
            <a:ext cx="9144000" cy="584775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pPr algn="r"/>
            <a:r>
              <a:rPr lang="th-TH" sz="3200" b="1" dirty="0"/>
              <a:t>การจัดทำข้อสอบภาคความรู้และภาคความสามารถ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2350763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" y="456922"/>
            <a:ext cx="9143999" cy="646331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th-TH" sz="3600" b="1" dirty="0"/>
              <a:t>การทดสอบมาตรฐานฝีมือแรงงานมีหลักเกณฑ์ดังนี้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685680" y="1553265"/>
            <a:ext cx="6358863" cy="58477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th-TH" sz="3200" b="1" dirty="0"/>
              <a:t>1.  ความปลอดภัยในการปฏิบัติงาน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685677" y="2695178"/>
            <a:ext cx="6358866" cy="58477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th-TH" sz="3200" b="1" dirty="0"/>
              <a:t>3.  การใช้และบำรุงรักษาเครื่องมือ เครื่องจักร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685677" y="2168241"/>
            <a:ext cx="6358866" cy="58477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th-TH" sz="3200" b="1" dirty="0"/>
              <a:t>2.  ความรู้พื้นฐานในการปฏิบัติงาน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685676" y="3937933"/>
            <a:ext cx="6358866" cy="58477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th-TH" sz="3200" b="1" dirty="0"/>
              <a:t>5.  การใช้วัสดุอย่างถูกต้องและประหยัด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685674" y="4559709"/>
            <a:ext cx="6358868" cy="58477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th-TH" sz="3200" b="1" dirty="0"/>
              <a:t>6.  การใช้เวลาในการปฏิบัติงาน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685676" y="5216821"/>
            <a:ext cx="6358867" cy="58477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th-TH" sz="3200" b="1" dirty="0"/>
              <a:t>7.  ผลงานสำเร็จ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685676" y="3321040"/>
            <a:ext cx="6358867" cy="58477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th-TH" sz="3200" b="1" dirty="0"/>
              <a:t>4.  ขั้นตอนการทำงานที่ถูกต้อง</a:t>
            </a:r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8448797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0" y="477673"/>
            <a:ext cx="9144000" cy="646331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th-TH" sz="3600" b="1" dirty="0"/>
              <a:t>เครื่องมือในการวัดและประเมินผล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3548419" y="3117231"/>
            <a:ext cx="2412479" cy="584775"/>
          </a:xfrm>
          <a:prstGeom prst="rect">
            <a:avLst/>
          </a:prstGeom>
          <a:solidFill>
            <a:srgbClr val="92D050"/>
          </a:solidFill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th-TH" sz="3200" b="1" dirty="0"/>
              <a:t>พุทธิพิสัย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354302" y="1807690"/>
            <a:ext cx="2194116" cy="584775"/>
          </a:xfrm>
          <a:prstGeom prst="rect">
            <a:avLst/>
          </a:prstGeom>
          <a:solidFill>
            <a:srgbClr val="92D050"/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th-TH" sz="3200" b="1" dirty="0"/>
              <a:t>จิตพิสัย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960898" y="4864528"/>
            <a:ext cx="2320120" cy="584775"/>
          </a:xfrm>
          <a:prstGeom prst="rect">
            <a:avLst/>
          </a:prstGeom>
          <a:solidFill>
            <a:srgbClr val="92D050"/>
          </a:solidFill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th-TH" sz="3200" b="1" dirty="0"/>
              <a:t>ทักษะพิสัย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71171" y="1230905"/>
            <a:ext cx="2343150" cy="1952625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2880274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รูปภาพ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30" t="8409" r="66212" b="11482"/>
          <a:stretch/>
        </p:blipFill>
        <p:spPr>
          <a:xfrm>
            <a:off x="3227941" y="925285"/>
            <a:ext cx="2606235" cy="4822371"/>
          </a:xfrm>
          <a:prstGeom prst="rect">
            <a:avLst/>
          </a:prstGeom>
        </p:spPr>
      </p:pic>
      <p:pic>
        <p:nvPicPr>
          <p:cNvPr id="3" name="รูปภาพ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759" t="8409" r="34796" b="11482"/>
          <a:stretch/>
        </p:blipFill>
        <p:spPr>
          <a:xfrm>
            <a:off x="341195" y="925284"/>
            <a:ext cx="2524836" cy="4822371"/>
          </a:xfrm>
          <a:prstGeom prst="rect">
            <a:avLst/>
          </a:prstGeom>
        </p:spPr>
      </p:pic>
      <p:pic>
        <p:nvPicPr>
          <p:cNvPr id="4" name="รูปภาพ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232" t="7956" r="1964" b="11935"/>
          <a:stretch/>
        </p:blipFill>
        <p:spPr>
          <a:xfrm>
            <a:off x="6196084" y="925285"/>
            <a:ext cx="2634018" cy="4822371"/>
          </a:xfrm>
          <a:prstGeom prst="rect">
            <a:avLst/>
          </a:prstGeom>
        </p:spPr>
      </p:pic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2154726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รูปภาพ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866" t="2951" r="27772" b="86219"/>
          <a:stretch/>
        </p:blipFill>
        <p:spPr>
          <a:xfrm>
            <a:off x="2681786" y="151670"/>
            <a:ext cx="3780430" cy="649901"/>
          </a:xfrm>
          <a:prstGeom prst="rect">
            <a:avLst/>
          </a:prstGeom>
        </p:spPr>
      </p:pic>
      <p:pic>
        <p:nvPicPr>
          <p:cNvPr id="3" name="รูปภาพ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251" t="14654" r="8481" b="77614"/>
          <a:stretch/>
        </p:blipFill>
        <p:spPr>
          <a:xfrm>
            <a:off x="564572" y="922746"/>
            <a:ext cx="8014857" cy="559559"/>
          </a:xfrm>
          <a:prstGeom prst="rect">
            <a:avLst/>
          </a:prstGeom>
        </p:spPr>
      </p:pic>
      <p:pic>
        <p:nvPicPr>
          <p:cNvPr id="4" name="รูปภาพ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82" t="24429" r="3697" b="62370"/>
          <a:stretch/>
        </p:blipFill>
        <p:spPr>
          <a:xfrm>
            <a:off x="143302" y="1603480"/>
            <a:ext cx="8857396" cy="955343"/>
          </a:xfrm>
          <a:prstGeom prst="rect">
            <a:avLst/>
          </a:prstGeom>
        </p:spPr>
      </p:pic>
      <p:pic>
        <p:nvPicPr>
          <p:cNvPr id="5" name="รูปภาพ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15" t="42156" r="4264" b="44643"/>
          <a:stretch/>
        </p:blipFill>
        <p:spPr>
          <a:xfrm>
            <a:off x="143302" y="2679998"/>
            <a:ext cx="8857396" cy="955343"/>
          </a:xfrm>
          <a:prstGeom prst="rect">
            <a:avLst/>
          </a:prstGeom>
        </p:spPr>
      </p:pic>
      <p:pic>
        <p:nvPicPr>
          <p:cNvPr id="6" name="รูปภาพ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57" t="60449" r="4122" b="26350"/>
          <a:stretch/>
        </p:blipFill>
        <p:spPr>
          <a:xfrm>
            <a:off x="143302" y="3756516"/>
            <a:ext cx="8857396" cy="955343"/>
          </a:xfrm>
          <a:prstGeom prst="rect">
            <a:avLst/>
          </a:prstGeom>
        </p:spPr>
      </p:pic>
      <p:pic>
        <p:nvPicPr>
          <p:cNvPr id="7" name="รูปภาพ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40" t="76479" r="5469" b="10320"/>
          <a:stretch/>
        </p:blipFill>
        <p:spPr>
          <a:xfrm>
            <a:off x="143303" y="4833034"/>
            <a:ext cx="8857395" cy="955343"/>
          </a:xfrm>
          <a:prstGeom prst="rect">
            <a:avLst/>
          </a:prstGeom>
        </p:spPr>
      </p:pic>
      <p:pic>
        <p:nvPicPr>
          <p:cNvPr id="8" name="รูปภาพ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66" t="91478" r="5043" b="1456"/>
          <a:stretch/>
        </p:blipFill>
        <p:spPr>
          <a:xfrm>
            <a:off x="143303" y="5915949"/>
            <a:ext cx="8857394" cy="511364"/>
          </a:xfrm>
          <a:prstGeom prst="rect">
            <a:avLst/>
          </a:prstGeom>
        </p:spPr>
      </p:pic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9605651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รูปภาพ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701" t="9005" r="16447" b="79851"/>
          <a:stretch/>
        </p:blipFill>
        <p:spPr>
          <a:xfrm>
            <a:off x="2026692" y="499817"/>
            <a:ext cx="5090616" cy="668740"/>
          </a:xfrm>
          <a:prstGeom prst="rect">
            <a:avLst/>
          </a:prstGeom>
        </p:spPr>
      </p:pic>
      <p:pic>
        <p:nvPicPr>
          <p:cNvPr id="3" name="รูปภาพ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92" t="23522" r="3350" b="67836"/>
          <a:stretch/>
        </p:blipFill>
        <p:spPr>
          <a:xfrm>
            <a:off x="556674" y="1610434"/>
            <a:ext cx="8057950" cy="578832"/>
          </a:xfrm>
          <a:prstGeom prst="rect">
            <a:avLst/>
          </a:prstGeom>
        </p:spPr>
      </p:pic>
      <p:pic>
        <p:nvPicPr>
          <p:cNvPr id="4" name="รูปภาพ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54" t="37565" r="4488" b="53793"/>
          <a:stretch/>
        </p:blipFill>
        <p:spPr>
          <a:xfrm>
            <a:off x="543025" y="2349689"/>
            <a:ext cx="8057950" cy="578832"/>
          </a:xfrm>
          <a:prstGeom prst="rect">
            <a:avLst/>
          </a:prstGeom>
        </p:spPr>
      </p:pic>
      <p:pic>
        <p:nvPicPr>
          <p:cNvPr id="5" name="รูปภาพ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15" t="50960" r="5626" b="40398"/>
          <a:stretch/>
        </p:blipFill>
        <p:spPr>
          <a:xfrm>
            <a:off x="556674" y="3102592"/>
            <a:ext cx="8057950" cy="578832"/>
          </a:xfrm>
          <a:prstGeom prst="rect">
            <a:avLst/>
          </a:prstGeom>
        </p:spPr>
      </p:pic>
      <p:pic>
        <p:nvPicPr>
          <p:cNvPr id="6" name="รูปภาพ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26" t="65868" r="6114" b="25490"/>
          <a:stretch/>
        </p:blipFill>
        <p:spPr>
          <a:xfrm>
            <a:off x="556682" y="3855496"/>
            <a:ext cx="8057935" cy="578831"/>
          </a:xfrm>
          <a:prstGeom prst="rect">
            <a:avLst/>
          </a:prstGeom>
        </p:spPr>
      </p:pic>
      <p:pic>
        <p:nvPicPr>
          <p:cNvPr id="7" name="รูปภาพ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90" t="80774" r="4650" b="7487"/>
          <a:stretch/>
        </p:blipFill>
        <p:spPr>
          <a:xfrm>
            <a:off x="556682" y="4649343"/>
            <a:ext cx="8057935" cy="786244"/>
          </a:xfrm>
          <a:prstGeom prst="rect">
            <a:avLst/>
          </a:prstGeom>
        </p:spPr>
      </p:pic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6714802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รูปภาพ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1500" y="419100"/>
            <a:ext cx="8001000" cy="60198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7588155" y="1555845"/>
            <a:ext cx="655092" cy="627797"/>
          </a:xfrm>
          <a:prstGeom prst="rect">
            <a:avLst/>
          </a:prstGeom>
          <a:solidFill>
            <a:srgbClr val="EFEFE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4" name="Rectangle 3"/>
          <p:cNvSpPr/>
          <p:nvPr/>
        </p:nvSpPr>
        <p:spPr>
          <a:xfrm>
            <a:off x="5923129" y="2374711"/>
            <a:ext cx="655092" cy="627797"/>
          </a:xfrm>
          <a:prstGeom prst="rect">
            <a:avLst/>
          </a:prstGeom>
          <a:solidFill>
            <a:srgbClr val="EFEFE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5" name="Rectangle 4"/>
          <p:cNvSpPr/>
          <p:nvPr/>
        </p:nvSpPr>
        <p:spPr>
          <a:xfrm>
            <a:off x="6755645" y="3156046"/>
            <a:ext cx="655092" cy="627797"/>
          </a:xfrm>
          <a:prstGeom prst="rect">
            <a:avLst/>
          </a:prstGeom>
          <a:solidFill>
            <a:srgbClr val="EFEFE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6" name="Rectangle 5"/>
          <p:cNvSpPr/>
          <p:nvPr/>
        </p:nvSpPr>
        <p:spPr>
          <a:xfrm>
            <a:off x="6755642" y="4005621"/>
            <a:ext cx="655092" cy="627797"/>
          </a:xfrm>
          <a:prstGeom prst="rect">
            <a:avLst/>
          </a:prstGeom>
          <a:solidFill>
            <a:srgbClr val="EFEFE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7" name="Rectangle 6"/>
          <p:cNvSpPr/>
          <p:nvPr/>
        </p:nvSpPr>
        <p:spPr>
          <a:xfrm>
            <a:off x="5923129" y="4821073"/>
            <a:ext cx="655092" cy="627797"/>
          </a:xfrm>
          <a:prstGeom prst="rect">
            <a:avLst/>
          </a:prstGeom>
          <a:solidFill>
            <a:srgbClr val="EFEFE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8" name="Rectangle 7"/>
          <p:cNvSpPr/>
          <p:nvPr/>
        </p:nvSpPr>
        <p:spPr>
          <a:xfrm>
            <a:off x="7588155" y="5612642"/>
            <a:ext cx="655092" cy="627797"/>
          </a:xfrm>
          <a:prstGeom prst="rect">
            <a:avLst/>
          </a:prstGeom>
          <a:solidFill>
            <a:srgbClr val="EFEFE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9767306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1" animBg="1"/>
      <p:bldP spid="4" grpId="0" animBg="1"/>
      <p:bldP spid="5" grpId="0" animBg="1"/>
      <p:bldP spid="6" grpId="0" animBg="1"/>
      <p:bldP spid="7" grpId="0" animBg="1"/>
      <p:bldP spid="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รูปภาพ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1025" y="428625"/>
            <a:ext cx="7981950" cy="600075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6362700" y="1733550"/>
            <a:ext cx="400050" cy="457200"/>
          </a:xfrm>
          <a:prstGeom prst="rect">
            <a:avLst/>
          </a:prstGeom>
          <a:solidFill>
            <a:srgbClr val="EFEFE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4" name="Rectangle 3"/>
          <p:cNvSpPr/>
          <p:nvPr/>
        </p:nvSpPr>
        <p:spPr>
          <a:xfrm>
            <a:off x="4810125" y="3333750"/>
            <a:ext cx="400050" cy="457200"/>
          </a:xfrm>
          <a:prstGeom prst="rect">
            <a:avLst/>
          </a:prstGeom>
          <a:solidFill>
            <a:srgbClr val="EFEFE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5" name="Rectangle 4"/>
          <p:cNvSpPr/>
          <p:nvPr/>
        </p:nvSpPr>
        <p:spPr>
          <a:xfrm>
            <a:off x="7191375" y="4962525"/>
            <a:ext cx="400050" cy="457200"/>
          </a:xfrm>
          <a:prstGeom prst="rect">
            <a:avLst/>
          </a:prstGeom>
          <a:solidFill>
            <a:srgbClr val="EFEFE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6" name="Rectangle 5"/>
          <p:cNvSpPr/>
          <p:nvPr/>
        </p:nvSpPr>
        <p:spPr>
          <a:xfrm>
            <a:off x="5553075" y="4143375"/>
            <a:ext cx="400050" cy="457200"/>
          </a:xfrm>
          <a:prstGeom prst="rect">
            <a:avLst/>
          </a:prstGeom>
          <a:solidFill>
            <a:srgbClr val="F6F6F6"/>
          </a:solidFill>
          <a:ln>
            <a:solidFill>
              <a:srgbClr val="F6F6F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7" name="Rectangle 6"/>
          <p:cNvSpPr/>
          <p:nvPr/>
        </p:nvSpPr>
        <p:spPr>
          <a:xfrm>
            <a:off x="7924800" y="2505075"/>
            <a:ext cx="400050" cy="457200"/>
          </a:xfrm>
          <a:prstGeom prst="rect">
            <a:avLst/>
          </a:prstGeom>
          <a:solidFill>
            <a:srgbClr val="F6F6F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3101539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รูปภาพ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1500" y="414338"/>
            <a:ext cx="8001000" cy="6029325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505325" y="1390650"/>
            <a:ext cx="361950" cy="438150"/>
          </a:xfrm>
          <a:prstGeom prst="rect">
            <a:avLst/>
          </a:prstGeom>
          <a:solidFill>
            <a:srgbClr val="EFEFE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4" name="Rectangle 3"/>
          <p:cNvSpPr/>
          <p:nvPr/>
        </p:nvSpPr>
        <p:spPr>
          <a:xfrm>
            <a:off x="6362700" y="2266950"/>
            <a:ext cx="361950" cy="438150"/>
          </a:xfrm>
          <a:prstGeom prst="rect">
            <a:avLst/>
          </a:prstGeom>
          <a:solidFill>
            <a:srgbClr val="F6F6F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5" name="Rectangle 4"/>
          <p:cNvSpPr/>
          <p:nvPr/>
        </p:nvSpPr>
        <p:spPr>
          <a:xfrm>
            <a:off x="7105650" y="3095625"/>
            <a:ext cx="361950" cy="438150"/>
          </a:xfrm>
          <a:prstGeom prst="rect">
            <a:avLst/>
          </a:prstGeom>
          <a:solidFill>
            <a:srgbClr val="EFEFE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6" name="Rectangle 5"/>
          <p:cNvSpPr/>
          <p:nvPr/>
        </p:nvSpPr>
        <p:spPr>
          <a:xfrm>
            <a:off x="5000625" y="3886200"/>
            <a:ext cx="361950" cy="438150"/>
          </a:xfrm>
          <a:prstGeom prst="rect">
            <a:avLst/>
          </a:prstGeom>
          <a:solidFill>
            <a:srgbClr val="F6F6F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7" name="Rectangle 6"/>
          <p:cNvSpPr/>
          <p:nvPr/>
        </p:nvSpPr>
        <p:spPr>
          <a:xfrm>
            <a:off x="5638800" y="4724400"/>
            <a:ext cx="361950" cy="438150"/>
          </a:xfrm>
          <a:prstGeom prst="rect">
            <a:avLst/>
          </a:prstGeom>
          <a:solidFill>
            <a:srgbClr val="EFEFE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8" name="Rectangle 7"/>
          <p:cNvSpPr/>
          <p:nvPr/>
        </p:nvSpPr>
        <p:spPr>
          <a:xfrm>
            <a:off x="7848600" y="5534025"/>
            <a:ext cx="361950" cy="438150"/>
          </a:xfrm>
          <a:prstGeom prst="rect">
            <a:avLst/>
          </a:prstGeom>
          <a:solidFill>
            <a:srgbClr val="F6F6F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572949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รูปภาพ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1025" y="414338"/>
            <a:ext cx="7981950" cy="6029325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924550" y="1695451"/>
            <a:ext cx="438150" cy="409575"/>
          </a:xfrm>
          <a:prstGeom prst="rect">
            <a:avLst/>
          </a:prstGeom>
          <a:solidFill>
            <a:srgbClr val="EFEFEF"/>
          </a:solidFill>
          <a:ln>
            <a:solidFill>
              <a:srgbClr val="F6F6F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4" name="Rectangle 3"/>
          <p:cNvSpPr/>
          <p:nvPr/>
        </p:nvSpPr>
        <p:spPr>
          <a:xfrm>
            <a:off x="4352925" y="2581276"/>
            <a:ext cx="438150" cy="409575"/>
          </a:xfrm>
          <a:prstGeom prst="rect">
            <a:avLst/>
          </a:prstGeom>
          <a:solidFill>
            <a:srgbClr val="F6F6F6"/>
          </a:solidFill>
          <a:ln>
            <a:solidFill>
              <a:srgbClr val="F6F6F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5" name="Rectangle 4"/>
          <p:cNvSpPr/>
          <p:nvPr/>
        </p:nvSpPr>
        <p:spPr>
          <a:xfrm>
            <a:off x="5200650" y="3428999"/>
            <a:ext cx="438150" cy="409575"/>
          </a:xfrm>
          <a:prstGeom prst="rect">
            <a:avLst/>
          </a:prstGeom>
          <a:solidFill>
            <a:srgbClr val="EFEFEF"/>
          </a:solidFill>
          <a:ln>
            <a:solidFill>
              <a:srgbClr val="F6F6F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6" name="Rectangle 5"/>
          <p:cNvSpPr/>
          <p:nvPr/>
        </p:nvSpPr>
        <p:spPr>
          <a:xfrm>
            <a:off x="6896100" y="4190999"/>
            <a:ext cx="438150" cy="409575"/>
          </a:xfrm>
          <a:prstGeom prst="rect">
            <a:avLst/>
          </a:prstGeom>
          <a:solidFill>
            <a:srgbClr val="F6F6F6"/>
          </a:solidFill>
          <a:ln>
            <a:solidFill>
              <a:srgbClr val="F6F6F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7" name="Rectangle 6"/>
          <p:cNvSpPr/>
          <p:nvPr/>
        </p:nvSpPr>
        <p:spPr>
          <a:xfrm>
            <a:off x="7820025" y="5010149"/>
            <a:ext cx="438150" cy="409575"/>
          </a:xfrm>
          <a:prstGeom prst="rect">
            <a:avLst/>
          </a:prstGeom>
          <a:solidFill>
            <a:srgbClr val="EFEFEF"/>
          </a:solidFill>
          <a:ln>
            <a:solidFill>
              <a:srgbClr val="F6F6F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2410033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849660"/>
            <a:ext cx="9144000" cy="584775"/>
          </a:xfrm>
          <a:prstGeom prst="rect">
            <a:avLst/>
          </a:prstGeom>
          <a:solidFill>
            <a:srgbClr val="00B050"/>
          </a:solidFill>
        </p:spPr>
        <p:txBody>
          <a:bodyPr wrap="square" rtlCol="0">
            <a:spAutoFit/>
          </a:bodyPr>
          <a:lstStyle/>
          <a:p>
            <a:pPr algn="ctr"/>
            <a:r>
              <a:rPr lang="th-TH" sz="3200" b="1" dirty="0">
                <a:cs typeface="+mj-cs"/>
              </a:rPr>
              <a:t>จำแนกข้อสอบตามลักษณะการตอบ</a:t>
            </a:r>
            <a:r>
              <a:rPr lang="en-US" sz="3200" b="1" dirty="0">
                <a:cs typeface="+mj-cs"/>
              </a:rPr>
              <a:t>  </a:t>
            </a:r>
            <a:r>
              <a:rPr lang="th-TH" sz="3200" b="1" dirty="0">
                <a:cs typeface="+mj-cs"/>
              </a:rPr>
              <a:t>จำแนกได้</a:t>
            </a:r>
            <a:r>
              <a:rPr lang="en-US" sz="3200" b="1" dirty="0">
                <a:cs typeface="+mj-cs"/>
              </a:rPr>
              <a:t> 3 </a:t>
            </a:r>
            <a:r>
              <a:rPr lang="th-TH" sz="3200" b="1" dirty="0">
                <a:cs typeface="+mj-cs"/>
              </a:rPr>
              <a:t>ประเภท</a:t>
            </a:r>
            <a:r>
              <a:rPr lang="en-US" sz="3200" b="1" dirty="0">
                <a:cs typeface="+mj-cs"/>
              </a:rPr>
              <a:t> </a:t>
            </a:r>
            <a:r>
              <a:rPr lang="th-TH" sz="3200" b="1" dirty="0">
                <a:cs typeface="+mj-cs"/>
              </a:rPr>
              <a:t>ดังนี้</a:t>
            </a:r>
            <a:r>
              <a:rPr lang="en-US" sz="3200" b="1" dirty="0">
                <a:cs typeface="+mj-cs"/>
              </a:rPr>
              <a:t>  </a:t>
            </a:r>
          </a:p>
        </p:txBody>
      </p:sp>
      <p:sp>
        <p:nvSpPr>
          <p:cNvPr id="3" name="Rectangle 2"/>
          <p:cNvSpPr/>
          <p:nvPr/>
        </p:nvSpPr>
        <p:spPr>
          <a:xfrm>
            <a:off x="1066802" y="1603712"/>
            <a:ext cx="717082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sz="3200" b="1" dirty="0">
                <a:ea typeface="Calibri" panose="020F0502020204030204" pitchFamily="34" charset="0"/>
              </a:rPr>
              <a:t>1)  แบบทดสอบภาคปฏิบัติ</a:t>
            </a:r>
            <a:r>
              <a:rPr lang="en-US" sz="3200" b="1" dirty="0">
                <a:latin typeface="Cordia New" panose="020B0304020202020204" pitchFamily="34" charset="-34"/>
                <a:ea typeface="Calibri" panose="020F0502020204030204" pitchFamily="34" charset="0"/>
              </a:rPr>
              <a:t> (Performance  Test)</a:t>
            </a:r>
            <a:r>
              <a:rPr lang="th-TH" sz="3200" b="1" dirty="0">
                <a:latin typeface="Cordia New" panose="020B0304020202020204" pitchFamily="34" charset="-34"/>
                <a:ea typeface="Calibri" panose="020F0502020204030204" pitchFamily="34" charset="0"/>
              </a:rPr>
              <a:t> </a:t>
            </a:r>
            <a:r>
              <a:rPr lang="en-US" sz="3200" dirty="0">
                <a:latin typeface="Cordia New" panose="020B0304020202020204" pitchFamily="34" charset="-34"/>
                <a:ea typeface="Calibri" panose="020F0502020204030204" pitchFamily="34" charset="0"/>
              </a:rPr>
              <a:t> </a:t>
            </a:r>
            <a:endParaRPr lang="th-TH" sz="3200" dirty="0"/>
          </a:p>
        </p:txBody>
      </p:sp>
      <p:sp>
        <p:nvSpPr>
          <p:cNvPr id="4" name="Rectangle 3"/>
          <p:cNvSpPr/>
          <p:nvPr/>
        </p:nvSpPr>
        <p:spPr>
          <a:xfrm>
            <a:off x="1066802" y="2188487"/>
            <a:ext cx="717082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sz="3200" dirty="0">
                <a:ea typeface="Calibri" panose="020F0502020204030204" pitchFamily="34" charset="0"/>
                <a:cs typeface="+mj-cs"/>
              </a:rPr>
              <a:t>2)   </a:t>
            </a:r>
            <a:r>
              <a:rPr lang="th-TH" sz="3200" b="1" dirty="0">
                <a:ea typeface="Calibri" panose="020F0502020204030204" pitchFamily="34" charset="0"/>
                <a:cs typeface="+mj-cs"/>
              </a:rPr>
              <a:t>แบบทดสอบเขียนตอบ</a:t>
            </a:r>
            <a:r>
              <a:rPr lang="en-US" sz="3200" b="1" dirty="0">
                <a:latin typeface="Cordia New" panose="020B0304020202020204" pitchFamily="34" charset="-34"/>
                <a:ea typeface="Calibri" panose="020F0502020204030204" pitchFamily="34" charset="0"/>
                <a:cs typeface="+mj-cs"/>
              </a:rPr>
              <a:t> (Paper- Pencil  Test)</a:t>
            </a:r>
            <a:r>
              <a:rPr lang="en-US" sz="3200" dirty="0">
                <a:latin typeface="Cordia New" panose="020B0304020202020204" pitchFamily="34" charset="-34"/>
                <a:ea typeface="Calibri" panose="020F0502020204030204" pitchFamily="34" charset="0"/>
                <a:cs typeface="+mj-cs"/>
              </a:rPr>
              <a:t> </a:t>
            </a:r>
            <a:endParaRPr lang="th-TH" sz="3200" dirty="0">
              <a:cs typeface="+mj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066802" y="5737326"/>
            <a:ext cx="717082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sz="3200" b="1" dirty="0">
                <a:ea typeface="Calibri" panose="020F0502020204030204" pitchFamily="34" charset="0"/>
                <a:cs typeface="+mj-cs"/>
              </a:rPr>
              <a:t>3)   แบบทดสอบด้วยวาจา</a:t>
            </a:r>
            <a:r>
              <a:rPr lang="en-US" sz="3200" b="1" dirty="0">
                <a:ea typeface="Calibri" panose="020F0502020204030204" pitchFamily="34" charset="0"/>
                <a:cs typeface="+mj-cs"/>
              </a:rPr>
              <a:t> (Oral  Test) </a:t>
            </a:r>
            <a:endParaRPr lang="th-TH" sz="3200" b="1" dirty="0">
              <a:ea typeface="Calibri" panose="020F0502020204030204" pitchFamily="34" charset="0"/>
              <a:cs typeface="+mj-cs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408196" y="2690337"/>
            <a:ext cx="6240379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14337" indent="-514337">
              <a:buAutoNum type="arabicParenR"/>
            </a:pPr>
            <a:r>
              <a:rPr lang="th-TH" sz="3200" dirty="0">
                <a:latin typeface="AngsanaUPC" panose="02020603050405020304" pitchFamily="18" charset="-34"/>
                <a:ea typeface="Calibri" panose="020F0502020204030204" pitchFamily="34" charset="0"/>
                <a:cs typeface="Angsana New" panose="02020603050405020304" pitchFamily="18" charset="-34"/>
              </a:rPr>
              <a:t>แบบทดสอบอัตนัย</a:t>
            </a:r>
            <a:r>
              <a:rPr lang="en-US" sz="3200" dirty="0">
                <a:latin typeface="AngsanaUPC" panose="02020603050405020304" pitchFamily="18" charset="-34"/>
                <a:ea typeface="Calibri" panose="020F0502020204030204" pitchFamily="34" charset="0"/>
                <a:cs typeface="Angsana New" panose="02020603050405020304" pitchFamily="18" charset="-34"/>
              </a:rPr>
              <a:t> (Subjective  Test) </a:t>
            </a:r>
          </a:p>
          <a:p>
            <a:pPr marL="514337" indent="-514337">
              <a:buAutoNum type="arabicParenR"/>
            </a:pPr>
            <a:r>
              <a:rPr lang="th-TH" sz="3200" dirty="0">
                <a:latin typeface="AngsanaUPC" panose="02020603050405020304" pitchFamily="18" charset="-34"/>
                <a:cs typeface="Angsana New" panose="02020603050405020304" pitchFamily="18" charset="-34"/>
              </a:rPr>
              <a:t>แบบทดสอบปรนัย</a:t>
            </a:r>
            <a:r>
              <a:rPr lang="en-US" sz="3200" dirty="0">
                <a:latin typeface="AngsanaUPC" panose="02020603050405020304" pitchFamily="18" charset="-34"/>
                <a:cs typeface="Angsana New" panose="02020603050405020304" pitchFamily="18" charset="-34"/>
              </a:rPr>
              <a:t> (Objective  Test)</a:t>
            </a:r>
          </a:p>
          <a:p>
            <a:pPr marL="914378" lvl="1" indent="-457189">
              <a:buFont typeface="Arial" panose="020B0604020202020204" pitchFamily="34" charset="0"/>
              <a:buChar char="•"/>
            </a:pPr>
            <a:r>
              <a:rPr lang="th-TH" sz="3200" dirty="0">
                <a:latin typeface="AngsanaUPC" panose="02020603050405020304" pitchFamily="18" charset="-34"/>
                <a:cs typeface="Angsana New" panose="02020603050405020304" pitchFamily="18" charset="-34"/>
              </a:rPr>
              <a:t>แบบถูกผิด</a:t>
            </a:r>
            <a:r>
              <a:rPr lang="en-US" sz="3200" dirty="0">
                <a:latin typeface="AngsanaUPC" panose="02020603050405020304" pitchFamily="18" charset="-34"/>
                <a:cs typeface="Angsana New" panose="02020603050405020304" pitchFamily="18" charset="-34"/>
              </a:rPr>
              <a:t> (True - False)</a:t>
            </a:r>
          </a:p>
          <a:p>
            <a:pPr marL="914378" lvl="1" indent="-457189">
              <a:buFont typeface="Arial" panose="020B0604020202020204" pitchFamily="34" charset="0"/>
              <a:buChar char="•"/>
            </a:pPr>
            <a:r>
              <a:rPr lang="th-TH" sz="3200" dirty="0">
                <a:latin typeface="AngsanaUPC" panose="02020603050405020304" pitchFamily="18" charset="-34"/>
                <a:cs typeface="Angsana New" panose="02020603050405020304" pitchFamily="18" charset="-34"/>
              </a:rPr>
              <a:t>แบบเติมคำ</a:t>
            </a:r>
            <a:r>
              <a:rPr lang="en-US" sz="3200" dirty="0">
                <a:latin typeface="AngsanaUPC" panose="02020603050405020304" pitchFamily="18" charset="-34"/>
                <a:cs typeface="Angsana New" panose="02020603050405020304" pitchFamily="18" charset="-34"/>
              </a:rPr>
              <a:t> (Completion)</a:t>
            </a:r>
          </a:p>
          <a:p>
            <a:pPr marL="914378" lvl="1" indent="-457189">
              <a:buFont typeface="Arial" panose="020B0604020202020204" pitchFamily="34" charset="0"/>
              <a:buChar char="•"/>
            </a:pPr>
            <a:r>
              <a:rPr lang="th-TH" sz="3200" dirty="0">
                <a:latin typeface="AngsanaUPC" panose="02020603050405020304" pitchFamily="18" charset="-34"/>
                <a:cs typeface="Angsana New" panose="02020603050405020304" pitchFamily="18" charset="-34"/>
              </a:rPr>
              <a:t>แบบคู่</a:t>
            </a:r>
            <a:r>
              <a:rPr lang="en-US" sz="3200" dirty="0">
                <a:latin typeface="AngsanaUPC" panose="02020603050405020304" pitchFamily="18" charset="-34"/>
                <a:cs typeface="Angsana New" panose="02020603050405020304" pitchFamily="18" charset="-34"/>
              </a:rPr>
              <a:t> (Matching)</a:t>
            </a:r>
          </a:p>
          <a:p>
            <a:pPr marL="914378" lvl="1" indent="-457189">
              <a:buFont typeface="Arial" panose="020B0604020202020204" pitchFamily="34" charset="0"/>
              <a:buChar char="•"/>
            </a:pPr>
            <a:r>
              <a:rPr lang="th-TH" sz="3200" dirty="0">
                <a:latin typeface="AngsanaUPC" panose="02020603050405020304" pitchFamily="18" charset="-34"/>
                <a:cs typeface="Angsana New" panose="02020603050405020304" pitchFamily="18" charset="-34"/>
              </a:rPr>
              <a:t>แบบเลือกตอบ</a:t>
            </a:r>
            <a:r>
              <a:rPr lang="en-US" sz="3200" dirty="0">
                <a:latin typeface="AngsanaUPC" panose="02020603050405020304" pitchFamily="18" charset="-34"/>
                <a:cs typeface="Angsana New" panose="02020603050405020304" pitchFamily="18" charset="-34"/>
              </a:rPr>
              <a:t> (Multiple  Choices)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2429560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42900" y="944951"/>
            <a:ext cx="8277225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tabLst>
                <a:tab pos="270503" algn="l"/>
                <a:tab pos="630539" algn="l"/>
                <a:tab pos="900407" algn="l"/>
              </a:tabLst>
            </a:pPr>
            <a:r>
              <a:rPr lang="en-US" dirty="0">
                <a:latin typeface="Angsana New" panose="02020603050405020304" pitchFamily="18" charset="-34"/>
                <a:ea typeface="Times New Roman" panose="02020603050405020304" pitchFamily="18" charset="0"/>
                <a:cs typeface="AngsanaUPC" panose="02020603050405020304" pitchFamily="18" charset="-34"/>
              </a:rPr>
              <a:t>“</a:t>
            </a:r>
            <a:r>
              <a:rPr lang="th-TH" dirty="0">
                <a:latin typeface="Angsana New" panose="02020603050405020304" pitchFamily="18" charset="-34"/>
                <a:ea typeface="Times New Roman" panose="02020603050405020304" pitchFamily="18" charset="0"/>
                <a:cs typeface="AngsanaUPC" panose="02020603050405020304" pitchFamily="18" charset="-34"/>
              </a:rPr>
              <a:t>เป็นเครื่องมือวัดผลชนิดหนึ่งที่ผู้ทำหน้าที่ในการวัดใช้ประสาทสัมผัสเป็นเครื่องมือ</a:t>
            </a:r>
            <a:r>
              <a:rPr lang="en-US" dirty="0">
                <a:latin typeface="Angsana New" panose="02020603050405020304" pitchFamily="18" charset="-34"/>
                <a:ea typeface="Times New Roman" panose="02020603050405020304" pitchFamily="18" charset="0"/>
                <a:cs typeface="AngsanaUPC" panose="02020603050405020304" pitchFamily="18" charset="-34"/>
              </a:rPr>
              <a:t> </a:t>
            </a:r>
            <a:r>
              <a:rPr lang="th-TH" dirty="0">
                <a:latin typeface="Angsana New" panose="02020603050405020304" pitchFamily="18" charset="-34"/>
                <a:ea typeface="Times New Roman" panose="02020603050405020304" pitchFamily="18" charset="0"/>
                <a:cs typeface="AngsanaUPC" panose="02020603050405020304" pitchFamily="18" charset="-34"/>
              </a:rPr>
              <a:t>ในการเรียนการสอน สิ่งที่จะสังเกตคือ</a:t>
            </a:r>
            <a:r>
              <a:rPr lang="en-US" dirty="0">
                <a:latin typeface="Angsana New" panose="02020603050405020304" pitchFamily="18" charset="-34"/>
                <a:ea typeface="Times New Roman" panose="02020603050405020304" pitchFamily="18" charset="0"/>
                <a:cs typeface="AngsanaUPC" panose="02020603050405020304" pitchFamily="18" charset="-34"/>
              </a:rPr>
              <a:t> </a:t>
            </a:r>
            <a:r>
              <a:rPr lang="th-TH" dirty="0">
                <a:latin typeface="Angsana New" panose="02020603050405020304" pitchFamily="18" charset="-34"/>
                <a:ea typeface="Times New Roman" panose="02020603050405020304" pitchFamily="18" charset="0"/>
                <a:cs typeface="AngsanaUPC" panose="02020603050405020304" pitchFamily="18" charset="-34"/>
              </a:rPr>
              <a:t>ผลงาน และพฤติกรรมของผู้เรียน</a:t>
            </a:r>
            <a:r>
              <a:rPr lang="en-US" dirty="0">
                <a:latin typeface="Angsana New" panose="02020603050405020304" pitchFamily="18" charset="-34"/>
                <a:ea typeface="Times New Roman" panose="02020603050405020304" pitchFamily="18" charset="0"/>
                <a:cs typeface="AngsanaUPC" panose="02020603050405020304" pitchFamily="18" charset="-34"/>
              </a:rPr>
              <a:t>”</a:t>
            </a:r>
          </a:p>
        </p:txBody>
      </p:sp>
      <p:sp>
        <p:nvSpPr>
          <p:cNvPr id="3" name="Rectangle 2"/>
          <p:cNvSpPr/>
          <p:nvPr/>
        </p:nvSpPr>
        <p:spPr>
          <a:xfrm>
            <a:off x="342899" y="4395461"/>
            <a:ext cx="8245642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tabLst>
                <a:tab pos="361941" algn="l"/>
              </a:tabLst>
            </a:pPr>
            <a:r>
              <a:rPr lang="th-TH" dirty="0">
                <a:latin typeface="Angsana New" panose="02020603050405020304" pitchFamily="18" charset="-34"/>
                <a:ea typeface="Times New Roman" panose="02020603050405020304" pitchFamily="18" charset="0"/>
                <a:cs typeface="AngsanaUPC" panose="02020603050405020304" pitchFamily="18" charset="-34"/>
              </a:rPr>
              <a:t>2)	การสังเกตแบบมีโครงสร้างล่วงหน้า</a:t>
            </a:r>
            <a:r>
              <a:rPr lang="en-US" dirty="0">
                <a:latin typeface="Angsana New" panose="02020603050405020304" pitchFamily="18" charset="-34"/>
                <a:ea typeface="Times New Roman" panose="02020603050405020304" pitchFamily="18" charset="0"/>
                <a:cs typeface="AngsanaUPC" panose="02020603050405020304" pitchFamily="18" charset="-34"/>
              </a:rPr>
              <a:t> (Structured  Observation) </a:t>
            </a:r>
            <a:endParaRPr lang="th-TH" dirty="0">
              <a:latin typeface="Angsana New" panose="02020603050405020304" pitchFamily="18" charset="-34"/>
              <a:ea typeface="Times New Roman" panose="02020603050405020304" pitchFamily="18" charset="0"/>
              <a:cs typeface="AngsanaUPC" panose="02020603050405020304" pitchFamily="18" charset="-34"/>
            </a:endParaRPr>
          </a:p>
          <a:p>
            <a:pPr marL="361941" indent="-361941">
              <a:tabLst>
                <a:tab pos="361941" algn="l"/>
              </a:tabLst>
            </a:pPr>
            <a:r>
              <a:rPr lang="th-TH" dirty="0">
                <a:latin typeface="Angsana New" panose="02020603050405020304" pitchFamily="18" charset="-34"/>
                <a:ea typeface="Times New Roman" panose="02020603050405020304" pitchFamily="18" charset="0"/>
                <a:cs typeface="AngsanaUPC" panose="02020603050405020304" pitchFamily="18" charset="-34"/>
              </a:rPr>
              <a:t>	เป็นการกำหนดเรื่องราว</a:t>
            </a:r>
            <a:r>
              <a:rPr lang="en-US" dirty="0">
                <a:latin typeface="Angsana New" panose="02020603050405020304" pitchFamily="18" charset="-34"/>
                <a:ea typeface="Times New Roman" panose="02020603050405020304" pitchFamily="18" charset="0"/>
                <a:cs typeface="AngsanaUPC" panose="02020603050405020304" pitchFamily="18" charset="-34"/>
              </a:rPr>
              <a:t>  </a:t>
            </a:r>
            <a:r>
              <a:rPr lang="th-TH" dirty="0">
                <a:latin typeface="Angsana New" panose="02020603050405020304" pitchFamily="18" charset="-34"/>
                <a:ea typeface="Times New Roman" panose="02020603050405020304" pitchFamily="18" charset="0"/>
                <a:cs typeface="AngsanaUPC" panose="02020603050405020304" pitchFamily="18" charset="-34"/>
              </a:rPr>
              <a:t>หรือขอบเขตของพฤติกรรมใดไว้ล่วงหน้า</a:t>
            </a:r>
            <a:r>
              <a:rPr lang="en-US" dirty="0">
                <a:latin typeface="Angsana New" panose="02020603050405020304" pitchFamily="18" charset="-34"/>
                <a:ea typeface="Times New Roman" panose="02020603050405020304" pitchFamily="18" charset="0"/>
                <a:cs typeface="AngsanaUPC" panose="02020603050405020304" pitchFamily="18" charset="-34"/>
              </a:rPr>
              <a:t>  </a:t>
            </a:r>
            <a:r>
              <a:rPr lang="th-TH" dirty="0">
                <a:latin typeface="Angsana New" panose="02020603050405020304" pitchFamily="18" charset="-34"/>
                <a:ea typeface="Times New Roman" panose="02020603050405020304" pitchFamily="18" charset="0"/>
                <a:cs typeface="AngsanaUPC" panose="02020603050405020304" pitchFamily="18" charset="-34"/>
              </a:rPr>
              <a:t>ผู้สังเกตจะกำหนดสถานการณ์ในการสังเกตให้เป็นมาตรฐานเดียวกัน</a:t>
            </a:r>
            <a:r>
              <a:rPr lang="en-US" dirty="0">
                <a:latin typeface="Angsana New" panose="02020603050405020304" pitchFamily="18" charset="-34"/>
                <a:ea typeface="Times New Roman" panose="02020603050405020304" pitchFamily="18" charset="0"/>
                <a:cs typeface="AngsanaUPC" panose="02020603050405020304" pitchFamily="18" charset="-34"/>
              </a:rPr>
              <a:t>  </a:t>
            </a:r>
            <a:r>
              <a:rPr lang="th-TH" dirty="0">
                <a:latin typeface="Angsana New" panose="02020603050405020304" pitchFamily="18" charset="-34"/>
                <a:ea typeface="Times New Roman" panose="02020603050405020304" pitchFamily="18" charset="0"/>
                <a:cs typeface="AngsanaUPC" panose="02020603050405020304" pitchFamily="18" charset="-34"/>
              </a:rPr>
              <a:t>ทุกคนที่ถูกสังเกตจะถูกจัดให้อยู่ในสถานการณ์แบบเดียวกัน</a:t>
            </a:r>
            <a:r>
              <a:rPr lang="en-US" dirty="0">
                <a:latin typeface="Angsana New" panose="02020603050405020304" pitchFamily="18" charset="-34"/>
                <a:ea typeface="Times New Roman" panose="02020603050405020304" pitchFamily="18" charset="0"/>
                <a:cs typeface="AngsanaUPC" panose="02020603050405020304" pitchFamily="18" charset="-34"/>
              </a:rPr>
              <a:t> 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0" y="279546"/>
            <a:ext cx="9144000" cy="584775"/>
          </a:xfrm>
          <a:prstGeom prst="rect">
            <a:avLst/>
          </a:prstGeom>
          <a:solidFill>
            <a:srgbClr val="00B050"/>
          </a:solidFill>
        </p:spPr>
        <p:txBody>
          <a:bodyPr wrap="square" rtlCol="0">
            <a:spAutoFit/>
          </a:bodyPr>
          <a:lstStyle/>
          <a:p>
            <a:pPr algn="ctr"/>
            <a:r>
              <a:rPr lang="th-TH" sz="3200" b="1" dirty="0">
                <a:latin typeface="TH SarabunIT๙" panose="020B0500040200020003" pitchFamily="34" charset="-34"/>
                <a:ea typeface="Times New Roman" panose="02020603050405020304" pitchFamily="18" charset="0"/>
                <a:cs typeface="+mj-cs"/>
              </a:rPr>
              <a:t>การสังเกต</a:t>
            </a:r>
            <a:r>
              <a:rPr lang="en-US" sz="3200" dirty="0">
                <a:latin typeface="Cordia New" panose="020B0304020202020204" pitchFamily="34" charset="-34"/>
                <a:ea typeface="Times New Roman" panose="02020603050405020304" pitchFamily="18" charset="0"/>
                <a:cs typeface="+mj-cs"/>
              </a:rPr>
              <a:t>  </a:t>
            </a:r>
            <a:endParaRPr lang="en-US" sz="3200" dirty="0">
              <a:latin typeface="TH SarabunIT๙" panose="020B0500040200020003" pitchFamily="34" charset="-34"/>
              <a:ea typeface="Calibri" panose="020F0502020204030204" pitchFamily="34" charset="0"/>
              <a:cs typeface="+mj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028700" y="2299957"/>
            <a:ext cx="70866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tabLst>
                <a:tab pos="270503" algn="l"/>
                <a:tab pos="630539" algn="l"/>
                <a:tab pos="900407" algn="l"/>
              </a:tabLst>
            </a:pPr>
            <a:r>
              <a:rPr lang="th-TH" b="1" dirty="0">
                <a:latin typeface="Angsana New" panose="02020603050405020304" pitchFamily="18" charset="-34"/>
                <a:ea typeface="Times New Roman" panose="02020603050405020304" pitchFamily="18" charset="0"/>
                <a:cs typeface="AngsanaUPC" panose="02020603050405020304" pitchFamily="18" charset="-34"/>
              </a:rPr>
              <a:t>แบ่งตามการวางโครงสร้างการสังเกต</a:t>
            </a:r>
            <a:r>
              <a:rPr lang="en-US" b="1" dirty="0">
                <a:latin typeface="Angsana New" panose="02020603050405020304" pitchFamily="18" charset="-34"/>
                <a:ea typeface="Times New Roman" panose="02020603050405020304" pitchFamily="18" charset="0"/>
                <a:cs typeface="AngsanaUPC" panose="02020603050405020304" pitchFamily="18" charset="-34"/>
              </a:rPr>
              <a:t>  </a:t>
            </a:r>
            <a:r>
              <a:rPr lang="th-TH" b="1" dirty="0">
                <a:latin typeface="Angsana New" panose="02020603050405020304" pitchFamily="18" charset="-34"/>
                <a:ea typeface="Times New Roman" panose="02020603050405020304" pitchFamily="18" charset="0"/>
                <a:cs typeface="AngsanaUPC" panose="02020603050405020304" pitchFamily="18" charset="-34"/>
              </a:rPr>
              <a:t>แบ่งได้ </a:t>
            </a:r>
            <a:r>
              <a:rPr lang="en-US" b="1" dirty="0">
                <a:latin typeface="Angsana New" panose="02020603050405020304" pitchFamily="18" charset="-34"/>
                <a:ea typeface="Times New Roman" panose="02020603050405020304" pitchFamily="18" charset="0"/>
                <a:cs typeface="AngsanaUPC" panose="02020603050405020304" pitchFamily="18" charset="-34"/>
              </a:rPr>
              <a:t>2 </a:t>
            </a:r>
            <a:r>
              <a:rPr lang="th-TH" b="1" dirty="0">
                <a:latin typeface="Angsana New" panose="02020603050405020304" pitchFamily="18" charset="-34"/>
                <a:ea typeface="Times New Roman" panose="02020603050405020304" pitchFamily="18" charset="0"/>
                <a:cs typeface="AngsanaUPC" panose="02020603050405020304" pitchFamily="18" charset="-34"/>
              </a:rPr>
              <a:t>ประเภท คือ</a:t>
            </a:r>
            <a:r>
              <a:rPr lang="en-US" b="1" dirty="0">
                <a:latin typeface="Angsana New" panose="02020603050405020304" pitchFamily="18" charset="-34"/>
                <a:ea typeface="Times New Roman" panose="02020603050405020304" pitchFamily="18" charset="0"/>
                <a:cs typeface="AngsanaUPC" panose="02020603050405020304" pitchFamily="18" charset="-34"/>
              </a:rPr>
              <a:t> </a:t>
            </a:r>
          </a:p>
        </p:txBody>
      </p:sp>
      <p:sp>
        <p:nvSpPr>
          <p:cNvPr id="6" name="Rectangle 5"/>
          <p:cNvSpPr/>
          <p:nvPr/>
        </p:nvSpPr>
        <p:spPr>
          <a:xfrm>
            <a:off x="342900" y="2885606"/>
            <a:ext cx="8277225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tabLst>
                <a:tab pos="361941" algn="l"/>
              </a:tabLst>
            </a:pPr>
            <a:r>
              <a:rPr lang="th-TH" dirty="0">
                <a:latin typeface="Angsana New" panose="02020603050405020304" pitchFamily="18" charset="-34"/>
                <a:ea typeface="Times New Roman" panose="02020603050405020304" pitchFamily="18" charset="0"/>
                <a:cs typeface="AngsanaUPC" panose="02020603050405020304" pitchFamily="18" charset="-34"/>
              </a:rPr>
              <a:t>1)	การสังเกตแบบไม่มีโครงสร้างล่วงหน้า</a:t>
            </a:r>
            <a:r>
              <a:rPr lang="en-US" dirty="0">
                <a:latin typeface="Angsana New" panose="02020603050405020304" pitchFamily="18" charset="-34"/>
                <a:ea typeface="Times New Roman" panose="02020603050405020304" pitchFamily="18" charset="0"/>
                <a:cs typeface="AngsanaUPC" panose="02020603050405020304" pitchFamily="18" charset="-34"/>
              </a:rPr>
              <a:t> (Unstructured  Observation)     </a:t>
            </a:r>
            <a:endParaRPr lang="th-TH" dirty="0">
              <a:latin typeface="Angsana New" panose="02020603050405020304" pitchFamily="18" charset="-34"/>
              <a:ea typeface="Times New Roman" panose="02020603050405020304" pitchFamily="18" charset="0"/>
              <a:cs typeface="AngsanaUPC" panose="02020603050405020304" pitchFamily="18" charset="-34"/>
            </a:endParaRPr>
          </a:p>
          <a:p>
            <a:pPr marL="361941" indent="-361941">
              <a:tabLst>
                <a:tab pos="361941" algn="l"/>
              </a:tabLst>
            </a:pPr>
            <a:r>
              <a:rPr lang="th-TH" dirty="0">
                <a:latin typeface="Angsana New" panose="02020603050405020304" pitchFamily="18" charset="-34"/>
                <a:ea typeface="Times New Roman" panose="02020603050405020304" pitchFamily="18" charset="0"/>
                <a:cs typeface="AngsanaUPC" panose="02020603050405020304" pitchFamily="18" charset="-34"/>
              </a:rPr>
              <a:t>	เป็นการสังเกตที่ไม่มีการกำหนดเรื่องราว</a:t>
            </a:r>
            <a:r>
              <a:rPr lang="en-US" dirty="0">
                <a:latin typeface="Angsana New" panose="02020603050405020304" pitchFamily="18" charset="-34"/>
                <a:ea typeface="Times New Roman" panose="02020603050405020304" pitchFamily="18" charset="0"/>
                <a:cs typeface="AngsanaUPC" panose="02020603050405020304" pitchFamily="18" charset="-34"/>
              </a:rPr>
              <a:t>  </a:t>
            </a:r>
            <a:r>
              <a:rPr lang="th-TH" dirty="0">
                <a:latin typeface="Angsana New" panose="02020603050405020304" pitchFamily="18" charset="-34"/>
                <a:ea typeface="Times New Roman" panose="02020603050405020304" pitchFamily="18" charset="0"/>
                <a:cs typeface="AngsanaUPC" panose="02020603050405020304" pitchFamily="18" charset="-34"/>
              </a:rPr>
              <a:t>หรือพฤติกรรมใดไว้ล่วงหน้า</a:t>
            </a:r>
            <a:r>
              <a:rPr lang="en-US" dirty="0">
                <a:latin typeface="Angsana New" panose="02020603050405020304" pitchFamily="18" charset="-34"/>
                <a:ea typeface="Times New Roman" panose="02020603050405020304" pitchFamily="18" charset="0"/>
                <a:cs typeface="AngsanaUPC" panose="02020603050405020304" pitchFamily="18" charset="-34"/>
              </a:rPr>
              <a:t>  </a:t>
            </a:r>
            <a:r>
              <a:rPr lang="th-TH" dirty="0">
                <a:latin typeface="Angsana New" panose="02020603050405020304" pitchFamily="18" charset="-34"/>
                <a:ea typeface="Times New Roman" panose="02020603050405020304" pitchFamily="18" charset="0"/>
                <a:cs typeface="AngsanaUPC" panose="02020603050405020304" pitchFamily="18" charset="-34"/>
              </a:rPr>
              <a:t>เป็นการสังเกตอิสระไม่มีการควบคุมเครื่องมือเครื่องใช้</a:t>
            </a:r>
            <a:r>
              <a:rPr lang="en-US" dirty="0">
                <a:latin typeface="Angsana New" panose="02020603050405020304" pitchFamily="18" charset="-34"/>
                <a:ea typeface="Times New Roman" panose="02020603050405020304" pitchFamily="18" charset="0"/>
                <a:cs typeface="AngsanaUPC" panose="02020603050405020304" pitchFamily="18" charset="-34"/>
              </a:rPr>
              <a:t> 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3758729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47661" y="1054795"/>
            <a:ext cx="8448675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tabLst>
                <a:tab pos="270503" algn="l"/>
                <a:tab pos="540371" algn="l"/>
                <a:tab pos="810240" algn="l"/>
              </a:tabLst>
            </a:pPr>
            <a:r>
              <a:rPr lang="th-TH" dirty="0">
                <a:latin typeface="Angsana New" panose="02020603050405020304" pitchFamily="18" charset="-34"/>
                <a:ea typeface="Times New Roman" panose="02020603050405020304" pitchFamily="18" charset="0"/>
                <a:cs typeface="AngsanaUPC" panose="02020603050405020304" pitchFamily="18" charset="-34"/>
              </a:rPr>
              <a:t>	การสังเกตจะได้ผลดีหรือไม่</a:t>
            </a:r>
            <a:r>
              <a:rPr lang="en-US" dirty="0">
                <a:latin typeface="Angsana New" panose="02020603050405020304" pitchFamily="18" charset="-34"/>
                <a:ea typeface="Times New Roman" panose="02020603050405020304" pitchFamily="18" charset="0"/>
                <a:cs typeface="AngsanaUPC" panose="02020603050405020304" pitchFamily="18" charset="-34"/>
              </a:rPr>
              <a:t>  </a:t>
            </a:r>
            <a:r>
              <a:rPr lang="th-TH" dirty="0">
                <a:latin typeface="Angsana New" panose="02020603050405020304" pitchFamily="18" charset="-34"/>
                <a:ea typeface="Times New Roman" panose="02020603050405020304" pitchFamily="18" charset="0"/>
                <a:cs typeface="AngsanaUPC" panose="02020603050405020304" pitchFamily="18" charset="-34"/>
              </a:rPr>
              <a:t>ขึ้นอยู่กับองค์ประกอบเหล่านี้คือ</a:t>
            </a:r>
            <a:r>
              <a:rPr lang="en-US" dirty="0">
                <a:latin typeface="Angsana New" panose="02020603050405020304" pitchFamily="18" charset="-34"/>
                <a:ea typeface="Times New Roman" panose="02020603050405020304" pitchFamily="18" charset="0"/>
                <a:cs typeface="AngsanaUPC" panose="02020603050405020304" pitchFamily="18" charset="-34"/>
              </a:rPr>
              <a:t> </a:t>
            </a:r>
            <a:endParaRPr lang="en-US" dirty="0">
              <a:latin typeface="Angsana New" panose="02020603050405020304" pitchFamily="18" charset="-34"/>
              <a:ea typeface="Calibri" panose="020F0502020204030204" pitchFamily="34" charset="0"/>
              <a:cs typeface="AngsanaUPC" panose="02020603050405020304" pitchFamily="18" charset="-34"/>
            </a:endParaRPr>
          </a:p>
          <a:p>
            <a:pPr indent="270503" algn="thaiDist">
              <a:tabLst>
                <a:tab pos="270503" algn="l"/>
                <a:tab pos="540371" algn="l"/>
                <a:tab pos="810240" algn="l"/>
              </a:tabLst>
            </a:pPr>
            <a:r>
              <a:rPr lang="th-TH" dirty="0">
                <a:latin typeface="Angsana New" panose="02020603050405020304" pitchFamily="18" charset="-34"/>
                <a:ea typeface="Times New Roman" panose="02020603050405020304" pitchFamily="18" charset="0"/>
                <a:cs typeface="AngsanaUPC" panose="02020603050405020304" pitchFamily="18" charset="-34"/>
              </a:rPr>
              <a:t>	1.	</a:t>
            </a:r>
            <a:r>
              <a:rPr lang="th-TH" b="1" dirty="0">
                <a:latin typeface="Angsana New" panose="02020603050405020304" pitchFamily="18" charset="-34"/>
                <a:ea typeface="Times New Roman" panose="02020603050405020304" pitchFamily="18" charset="0"/>
                <a:cs typeface="AngsanaUPC" panose="02020603050405020304" pitchFamily="18" charset="-34"/>
              </a:rPr>
              <a:t>ความตั้งใจ</a:t>
            </a:r>
            <a:r>
              <a:rPr lang="en-US" b="1" dirty="0">
                <a:latin typeface="Angsana New" panose="02020603050405020304" pitchFamily="18" charset="-34"/>
                <a:ea typeface="Times New Roman" panose="02020603050405020304" pitchFamily="18" charset="0"/>
                <a:cs typeface="AngsanaUPC" panose="02020603050405020304" pitchFamily="18" charset="-34"/>
              </a:rPr>
              <a:t> (Attention)</a:t>
            </a:r>
            <a:r>
              <a:rPr lang="en-US" dirty="0">
                <a:latin typeface="Angsana New" panose="02020603050405020304" pitchFamily="18" charset="-34"/>
                <a:ea typeface="Times New Roman" panose="02020603050405020304" pitchFamily="18" charset="0"/>
                <a:cs typeface="AngsanaUPC" panose="02020603050405020304" pitchFamily="18" charset="-34"/>
              </a:rPr>
              <a:t> </a:t>
            </a:r>
            <a:r>
              <a:rPr lang="th-TH" dirty="0">
                <a:latin typeface="Angsana New" panose="02020603050405020304" pitchFamily="18" charset="-34"/>
                <a:ea typeface="Times New Roman" panose="02020603050405020304" pitchFamily="18" charset="0"/>
                <a:cs typeface="AngsanaUPC" panose="02020603050405020304" pitchFamily="18" charset="-34"/>
              </a:rPr>
              <a:t>การสังเกตจะได้ผลดีถ้าผู้สังเกตมีความตั้งใจจริงและสนใจเฉพาะเรื่องที่กำลังสังเกต</a:t>
            </a:r>
            <a:r>
              <a:rPr lang="en-US" dirty="0">
                <a:latin typeface="Angsana New" panose="02020603050405020304" pitchFamily="18" charset="-34"/>
                <a:ea typeface="Times New Roman" panose="02020603050405020304" pitchFamily="18" charset="0"/>
                <a:cs typeface="AngsanaUPC" panose="02020603050405020304" pitchFamily="18" charset="-34"/>
              </a:rPr>
              <a:t>  </a:t>
            </a:r>
            <a:r>
              <a:rPr lang="th-TH" dirty="0">
                <a:latin typeface="Angsana New" panose="02020603050405020304" pitchFamily="18" charset="-34"/>
                <a:ea typeface="Times New Roman" panose="02020603050405020304" pitchFamily="18" charset="0"/>
                <a:cs typeface="AngsanaUPC" panose="02020603050405020304" pitchFamily="18" charset="-34"/>
              </a:rPr>
              <a:t>รวมทั้งพยายามตัดอคติหรือความลำเอียงต่าง ๆ ออกไป</a:t>
            </a:r>
            <a:r>
              <a:rPr lang="en-US" dirty="0">
                <a:latin typeface="Angsana New" panose="02020603050405020304" pitchFamily="18" charset="-34"/>
                <a:ea typeface="Times New Roman" panose="02020603050405020304" pitchFamily="18" charset="0"/>
                <a:cs typeface="AngsanaUPC" panose="02020603050405020304" pitchFamily="18" charset="-34"/>
              </a:rPr>
              <a:t> </a:t>
            </a:r>
            <a:endParaRPr lang="en-US" dirty="0">
              <a:latin typeface="Angsana New" panose="02020603050405020304" pitchFamily="18" charset="-34"/>
              <a:ea typeface="Calibri" panose="020F0502020204030204" pitchFamily="34" charset="0"/>
              <a:cs typeface="AngsanaUPC" panose="02020603050405020304" pitchFamily="18" charset="-34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" y="328940"/>
            <a:ext cx="9143999" cy="523220"/>
          </a:xfrm>
          <a:prstGeom prst="rect">
            <a:avLst/>
          </a:prstGeom>
          <a:solidFill>
            <a:srgbClr val="00B050"/>
          </a:solidFill>
        </p:spPr>
        <p:txBody>
          <a:bodyPr wrap="square">
            <a:spAutoFit/>
          </a:bodyPr>
          <a:lstStyle/>
          <a:p>
            <a:pPr algn="ctr">
              <a:tabLst>
                <a:tab pos="270503" algn="l"/>
                <a:tab pos="540371" algn="l"/>
                <a:tab pos="810240" algn="l"/>
              </a:tabLst>
            </a:pPr>
            <a:r>
              <a:rPr lang="th-TH" b="1" dirty="0">
                <a:latin typeface="TH SarabunIT๙" panose="020B0500040200020003" pitchFamily="34" charset="-34"/>
                <a:ea typeface="Times New Roman" panose="02020603050405020304" pitchFamily="18" charset="0"/>
              </a:rPr>
              <a:t>องค์ประกอบของการสังเกต</a:t>
            </a:r>
            <a:endParaRPr lang="en-US" dirty="0">
              <a:latin typeface="TH SarabunIT๙" panose="020B0500040200020003" pitchFamily="34" charset="-34"/>
              <a:ea typeface="Calibri" panose="020F0502020204030204" pitchFamily="34" charset="0"/>
              <a:cs typeface="TH SarabunIT๙" panose="020B0500040200020003" pitchFamily="34" charset="-34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347660" y="2690050"/>
            <a:ext cx="8448675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70503" algn="thaiDist">
              <a:tabLst>
                <a:tab pos="270503" algn="l"/>
                <a:tab pos="540371" algn="l"/>
                <a:tab pos="810240" algn="l"/>
              </a:tabLst>
            </a:pPr>
            <a:r>
              <a:rPr lang="th-TH" dirty="0">
                <a:latin typeface="Angsana New" panose="02020603050405020304" pitchFamily="18" charset="-34"/>
                <a:ea typeface="Times New Roman" panose="02020603050405020304" pitchFamily="18" charset="0"/>
                <a:cs typeface="AngsanaUPC" panose="02020603050405020304" pitchFamily="18" charset="-34"/>
              </a:rPr>
              <a:t>	2.	</a:t>
            </a:r>
            <a:r>
              <a:rPr lang="th-TH" b="1" dirty="0">
                <a:latin typeface="Angsana New" panose="02020603050405020304" pitchFamily="18" charset="-34"/>
                <a:ea typeface="Times New Roman" panose="02020603050405020304" pitchFamily="18" charset="0"/>
                <a:cs typeface="AngsanaUPC" panose="02020603050405020304" pitchFamily="18" charset="-34"/>
              </a:rPr>
              <a:t>ประสาทสัมผัส</a:t>
            </a:r>
            <a:r>
              <a:rPr lang="en-US" b="1" dirty="0">
                <a:latin typeface="Angsana New" panose="02020603050405020304" pitchFamily="18" charset="-34"/>
                <a:ea typeface="Times New Roman" panose="02020603050405020304" pitchFamily="18" charset="0"/>
                <a:cs typeface="AngsanaUPC" panose="02020603050405020304" pitchFamily="18" charset="-34"/>
              </a:rPr>
              <a:t> (Sensation)</a:t>
            </a:r>
            <a:r>
              <a:rPr lang="en-US" dirty="0">
                <a:latin typeface="Angsana New" panose="02020603050405020304" pitchFamily="18" charset="-34"/>
                <a:ea typeface="Times New Roman" panose="02020603050405020304" pitchFamily="18" charset="0"/>
                <a:cs typeface="AngsanaUPC" panose="02020603050405020304" pitchFamily="18" charset="-34"/>
              </a:rPr>
              <a:t> </a:t>
            </a:r>
            <a:r>
              <a:rPr lang="th-TH" dirty="0">
                <a:latin typeface="Angsana New" panose="02020603050405020304" pitchFamily="18" charset="-34"/>
                <a:ea typeface="Times New Roman" panose="02020603050405020304" pitchFamily="18" charset="0"/>
                <a:cs typeface="AngsanaUPC" panose="02020603050405020304" pitchFamily="18" charset="-34"/>
              </a:rPr>
              <a:t>ได้แก่ประสิทธิภาพและความเฉียบคมของประสาทสัมผัส</a:t>
            </a:r>
            <a:r>
              <a:rPr lang="en-US" dirty="0">
                <a:latin typeface="Angsana New" panose="02020603050405020304" pitchFamily="18" charset="-34"/>
                <a:ea typeface="Times New Roman" panose="02020603050405020304" pitchFamily="18" charset="0"/>
                <a:cs typeface="AngsanaUPC" panose="02020603050405020304" pitchFamily="18" charset="-34"/>
              </a:rPr>
              <a:t>  </a:t>
            </a:r>
            <a:r>
              <a:rPr lang="th-TH" dirty="0">
                <a:latin typeface="Angsana New" panose="02020603050405020304" pitchFamily="18" charset="-34"/>
                <a:ea typeface="Times New Roman" panose="02020603050405020304" pitchFamily="18" charset="0"/>
                <a:cs typeface="AngsanaUPC" panose="02020603050405020304" pitchFamily="18" charset="-34"/>
              </a:rPr>
              <a:t>การสังเกตควรสังเกตในขณะที่สภาพประสาทสัมผัสของผู้สังเกตดีพอ</a:t>
            </a:r>
            <a:r>
              <a:rPr lang="en-US" dirty="0">
                <a:latin typeface="Angsana New" panose="02020603050405020304" pitchFamily="18" charset="-34"/>
                <a:ea typeface="Times New Roman" panose="02020603050405020304" pitchFamily="18" charset="0"/>
                <a:cs typeface="AngsanaUPC" panose="02020603050405020304" pitchFamily="18" charset="-34"/>
              </a:rPr>
              <a:t> </a:t>
            </a:r>
            <a:endParaRPr lang="en-US" dirty="0">
              <a:latin typeface="Angsana New" panose="02020603050405020304" pitchFamily="18" charset="-34"/>
              <a:ea typeface="Calibri" panose="020F0502020204030204" pitchFamily="34" charset="0"/>
              <a:cs typeface="AngsanaUPC" panose="02020603050405020304" pitchFamily="18" charset="-34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347660" y="3973227"/>
            <a:ext cx="8448675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tabLst>
                <a:tab pos="542912" algn="l"/>
              </a:tabLst>
            </a:pPr>
            <a:r>
              <a:rPr lang="th-TH" dirty="0">
                <a:latin typeface="Angsana New" panose="02020603050405020304" pitchFamily="18" charset="-34"/>
                <a:ea typeface="Times New Roman" panose="02020603050405020304" pitchFamily="18" charset="0"/>
                <a:cs typeface="AngsanaUPC" panose="02020603050405020304" pitchFamily="18" charset="-34"/>
              </a:rPr>
              <a:t>	3.  </a:t>
            </a:r>
            <a:r>
              <a:rPr lang="th-TH" b="1" dirty="0">
                <a:latin typeface="Angsana New" panose="02020603050405020304" pitchFamily="18" charset="-34"/>
                <a:ea typeface="Times New Roman" panose="02020603050405020304" pitchFamily="18" charset="0"/>
                <a:cs typeface="AngsanaUPC" panose="02020603050405020304" pitchFamily="18" charset="-34"/>
              </a:rPr>
              <a:t>การรับรู้</a:t>
            </a:r>
            <a:r>
              <a:rPr lang="en-US" b="1" dirty="0">
                <a:latin typeface="Angsana New" panose="02020603050405020304" pitchFamily="18" charset="-34"/>
                <a:ea typeface="Times New Roman" panose="02020603050405020304" pitchFamily="18" charset="0"/>
                <a:cs typeface="AngsanaUPC" panose="02020603050405020304" pitchFamily="18" charset="-34"/>
              </a:rPr>
              <a:t> (Perception)</a:t>
            </a:r>
            <a:r>
              <a:rPr lang="en-US" dirty="0">
                <a:latin typeface="Angsana New" panose="02020603050405020304" pitchFamily="18" charset="-34"/>
                <a:ea typeface="Times New Roman" panose="02020603050405020304" pitchFamily="18" charset="0"/>
                <a:cs typeface="AngsanaUPC" panose="02020603050405020304" pitchFamily="18" charset="-34"/>
              </a:rPr>
              <a:t> </a:t>
            </a:r>
            <a:r>
              <a:rPr lang="th-TH" dirty="0">
                <a:latin typeface="Angsana New" panose="02020603050405020304" pitchFamily="18" charset="-34"/>
                <a:ea typeface="Times New Roman" panose="02020603050405020304" pitchFamily="18" charset="0"/>
                <a:cs typeface="AngsanaUPC" panose="02020603050405020304" pitchFamily="18" charset="-34"/>
              </a:rPr>
              <a:t>การรับรู้ของผู้สังเกตขึ้นอยู่กับประสบการณ์และความสามารถของผู้สังเกต</a:t>
            </a:r>
            <a:r>
              <a:rPr lang="en-US" dirty="0">
                <a:latin typeface="Angsana New" panose="02020603050405020304" pitchFamily="18" charset="-34"/>
                <a:ea typeface="Times New Roman" panose="02020603050405020304" pitchFamily="18" charset="0"/>
                <a:cs typeface="AngsanaUPC" panose="02020603050405020304" pitchFamily="18" charset="-34"/>
              </a:rPr>
              <a:t>  </a:t>
            </a:r>
            <a:r>
              <a:rPr lang="th-TH" dirty="0">
                <a:latin typeface="Angsana New" panose="02020603050405020304" pitchFamily="18" charset="-34"/>
                <a:ea typeface="Times New Roman" panose="02020603050405020304" pitchFamily="18" charset="0"/>
                <a:cs typeface="AngsanaUPC" panose="02020603050405020304" pitchFamily="18" charset="-34"/>
              </a:rPr>
              <a:t>ผู้ที่มีประสบการณ์และมีความรู้เกี่ยวกับเรื่องที่สังเกตย่อมจะรับรู้และสามารถทำความเข้าใจกับเรื่องที่สังเกตได้ดี</a:t>
            </a:r>
            <a:endParaRPr lang="th-TH" dirty="0">
              <a:latin typeface="Angsana New" panose="02020603050405020304" pitchFamily="18" charset="-34"/>
              <a:cs typeface="AngsanaUPC" panose="02020603050405020304" pitchFamily="18" charset="-34"/>
            </a:endParaRPr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6163438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23876" y="740213"/>
            <a:ext cx="8309810" cy="24160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70503" algn="thaiDist">
              <a:tabLst>
                <a:tab pos="270503" algn="l"/>
                <a:tab pos="540371" algn="l"/>
                <a:tab pos="810240" algn="l"/>
              </a:tabLst>
            </a:pPr>
            <a:r>
              <a:rPr lang="th-TH" b="1" dirty="0">
                <a:latin typeface="TH SarabunIT๙" panose="020B0500040200020003" pitchFamily="34" charset="-34"/>
                <a:ea typeface="Times New Roman" panose="02020603050405020304" pitchFamily="18" charset="0"/>
              </a:rPr>
              <a:t>หลักการสังเกต</a:t>
            </a:r>
            <a:r>
              <a:rPr lang="en-US" b="1" dirty="0">
                <a:latin typeface="Cordia New" panose="020B0304020202020204" pitchFamily="34" charset="-34"/>
                <a:ea typeface="Times New Roman" panose="02020603050405020304" pitchFamily="18" charset="0"/>
                <a:cs typeface="TH SarabunIT๙" panose="020B0500040200020003" pitchFamily="34" charset="-34"/>
              </a:rPr>
              <a:t> </a:t>
            </a:r>
            <a:endParaRPr lang="en-US" dirty="0">
              <a:latin typeface="TH SarabunIT๙" panose="020B0500040200020003" pitchFamily="34" charset="-34"/>
              <a:ea typeface="Calibri" panose="020F0502020204030204" pitchFamily="34" charset="0"/>
              <a:cs typeface="TH SarabunIT๙" panose="020B0500040200020003" pitchFamily="34" charset="-34"/>
            </a:endParaRPr>
          </a:p>
          <a:p>
            <a:pPr algn="thaiDist">
              <a:tabLst>
                <a:tab pos="270503" algn="l"/>
                <a:tab pos="540371" algn="l"/>
                <a:tab pos="810240" algn="l"/>
              </a:tabLst>
            </a:pPr>
            <a:r>
              <a:rPr lang="th-TH" dirty="0">
                <a:latin typeface="TH SarabunIT๙" panose="020B0500040200020003" pitchFamily="34" charset="-34"/>
                <a:ea typeface="Times New Roman" panose="02020603050405020304" pitchFamily="18" charset="0"/>
              </a:rPr>
              <a:t>	การสังเกตเป็นวิธีการที่จะช่วยให้ได้ข้อมูลเกี่ยวกับตัวบุคคลที่เชื่อถือได้นั้น</a:t>
            </a:r>
            <a:r>
              <a:rPr lang="th-TH" dirty="0">
                <a:latin typeface="Cordia New" panose="020B0304020202020204" pitchFamily="34" charset="-34"/>
                <a:ea typeface="Times New Roman" panose="02020603050405020304" pitchFamily="18" charset="0"/>
                <a:cs typeface="TH SarabunIT๙" panose="020B0500040200020003" pitchFamily="34" charset="-34"/>
              </a:rPr>
              <a:t>ต้องมีกระบวนการในการดำเนินการ</a:t>
            </a:r>
            <a:r>
              <a:rPr lang="en-US" dirty="0">
                <a:latin typeface="Cordia New" panose="020B0304020202020204" pitchFamily="34" charset="-34"/>
                <a:ea typeface="Times New Roman" panose="02020603050405020304" pitchFamily="18" charset="0"/>
                <a:cs typeface="TH SarabunIT๙" panose="020B0500040200020003" pitchFamily="34" charset="-34"/>
              </a:rPr>
              <a:t>  </a:t>
            </a:r>
            <a:r>
              <a:rPr lang="th-TH" dirty="0">
                <a:latin typeface="Cordia New" panose="020B0304020202020204" pitchFamily="34" charset="-34"/>
                <a:ea typeface="Times New Roman" panose="02020603050405020304" pitchFamily="18" charset="0"/>
                <a:cs typeface="TH SarabunIT๙" panose="020B0500040200020003" pitchFamily="34" charset="-34"/>
              </a:rPr>
              <a:t>โดยยึดหลักดังนี้</a:t>
            </a:r>
          </a:p>
          <a:p>
            <a:pPr algn="thaiDist">
              <a:tabLst>
                <a:tab pos="270503" algn="l"/>
                <a:tab pos="540371" algn="l"/>
                <a:tab pos="810240" algn="l"/>
              </a:tabLst>
            </a:pPr>
            <a:endParaRPr lang="en-US" sz="1100" dirty="0">
              <a:latin typeface="TH SarabunIT๙" panose="020B0500040200020003" pitchFamily="34" charset="-34"/>
              <a:ea typeface="Calibri" panose="020F0502020204030204" pitchFamily="34" charset="0"/>
              <a:cs typeface="TH SarabunIT๙" panose="020B0500040200020003" pitchFamily="34" charset="-34"/>
            </a:endParaRPr>
          </a:p>
          <a:p>
            <a:pPr marL="361941" indent="-361941">
              <a:tabLst>
                <a:tab pos="361941" algn="l"/>
              </a:tabLst>
            </a:pPr>
            <a:r>
              <a:rPr lang="en-US" b="1" dirty="0">
                <a:latin typeface="Cordia New" panose="020B0304020202020204" pitchFamily="34" charset="-34"/>
                <a:ea typeface="Times New Roman" panose="02020603050405020304" pitchFamily="18" charset="0"/>
                <a:cs typeface="TH SarabunIT๙" panose="020B0500040200020003" pitchFamily="34" charset="-34"/>
              </a:rPr>
              <a:t>1) </a:t>
            </a:r>
            <a:r>
              <a:rPr lang="th-TH" b="1" dirty="0">
                <a:latin typeface="Cordia New" panose="020B0304020202020204" pitchFamily="34" charset="-34"/>
                <a:ea typeface="Times New Roman" panose="02020603050405020304" pitchFamily="18" charset="0"/>
                <a:cs typeface="TH SarabunIT๙" panose="020B0500040200020003" pitchFamily="34" charset="-34"/>
              </a:rPr>
              <a:t>	มีจุดมุ่งหมาย</a:t>
            </a:r>
            <a:r>
              <a:rPr lang="en-US" dirty="0">
                <a:latin typeface="Cordia New" panose="020B0304020202020204" pitchFamily="34" charset="-34"/>
                <a:ea typeface="Times New Roman" panose="02020603050405020304" pitchFamily="18" charset="0"/>
                <a:cs typeface="TH SarabunIT๙" panose="020B0500040200020003" pitchFamily="34" charset="-34"/>
              </a:rPr>
              <a:t>  </a:t>
            </a:r>
            <a:r>
              <a:rPr lang="th-TH" dirty="0">
                <a:latin typeface="Cordia New" panose="020B0304020202020204" pitchFamily="34" charset="-34"/>
                <a:ea typeface="Times New Roman" panose="02020603050405020304" pitchFamily="18" charset="0"/>
                <a:cs typeface="TH SarabunIT๙" panose="020B0500040200020003" pitchFamily="34" charset="-34"/>
              </a:rPr>
              <a:t>ผู้สังเกตต้องทราบว่าจะสังเกตพฤติกรรมในเรื่องใด</a:t>
            </a:r>
            <a:r>
              <a:rPr lang="en-US" dirty="0">
                <a:latin typeface="Cordia New" panose="020B0304020202020204" pitchFamily="34" charset="-34"/>
                <a:ea typeface="Times New Roman" panose="02020603050405020304" pitchFamily="18" charset="0"/>
                <a:cs typeface="TH SarabunIT๙" panose="020B0500040200020003" pitchFamily="34" charset="-34"/>
              </a:rPr>
              <a:t>  </a:t>
            </a:r>
            <a:r>
              <a:rPr lang="th-TH" dirty="0">
                <a:latin typeface="Cordia New" panose="020B0304020202020204" pitchFamily="34" charset="-34"/>
                <a:ea typeface="Times New Roman" panose="02020603050405020304" pitchFamily="18" charset="0"/>
                <a:cs typeface="TH SarabunIT๙" panose="020B0500040200020003" pitchFamily="34" charset="-34"/>
              </a:rPr>
              <a:t>พร้อมทั้งต้องแจกแจงการแสดงออกของพฤติกรรมนั้นให้ละเอียดครอบคลุมทุกแง่มุม</a:t>
            </a:r>
            <a:r>
              <a:rPr lang="en-US" dirty="0">
                <a:latin typeface="Cordia New" panose="020B0304020202020204" pitchFamily="34" charset="-34"/>
                <a:ea typeface="Times New Roman" panose="02020603050405020304" pitchFamily="18" charset="0"/>
                <a:cs typeface="TH SarabunIT๙" panose="020B0500040200020003" pitchFamily="34" charset="-34"/>
              </a:rPr>
              <a:t> </a:t>
            </a:r>
            <a:endParaRPr lang="en-US" dirty="0">
              <a:latin typeface="TH SarabunIT๙" panose="020B0500040200020003" pitchFamily="34" charset="-34"/>
              <a:ea typeface="Calibri" panose="020F0502020204030204" pitchFamily="34" charset="0"/>
              <a:cs typeface="TH SarabunIT๙" panose="020B0500040200020003" pitchFamily="34" charset="-34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523874" y="3108455"/>
            <a:ext cx="8315325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61941" indent="-361941">
              <a:tabLst>
                <a:tab pos="361941" algn="l"/>
              </a:tabLst>
            </a:pPr>
            <a:r>
              <a:rPr lang="en-US" b="1" dirty="0">
                <a:latin typeface="Cordia New" panose="020B0304020202020204" pitchFamily="34" charset="-34"/>
                <a:ea typeface="Times New Roman" panose="02020603050405020304" pitchFamily="18" charset="0"/>
                <a:cs typeface="TH SarabunIT๙" panose="020B0500040200020003" pitchFamily="34" charset="-34"/>
              </a:rPr>
              <a:t>2) </a:t>
            </a:r>
            <a:r>
              <a:rPr lang="th-TH" b="1" dirty="0">
                <a:latin typeface="Cordia New" panose="020B0304020202020204" pitchFamily="34" charset="-34"/>
                <a:ea typeface="Times New Roman" panose="02020603050405020304" pitchFamily="18" charset="0"/>
                <a:cs typeface="TH SarabunIT๙" panose="020B0500040200020003" pitchFamily="34" charset="-34"/>
              </a:rPr>
              <a:t>	การรับรู้รวดเร็ว</a:t>
            </a:r>
            <a:r>
              <a:rPr lang="en-US" dirty="0">
                <a:latin typeface="Cordia New" panose="020B0304020202020204" pitchFamily="34" charset="-34"/>
                <a:ea typeface="Times New Roman" panose="02020603050405020304" pitchFamily="18" charset="0"/>
                <a:cs typeface="TH SarabunIT๙" panose="020B0500040200020003" pitchFamily="34" charset="-34"/>
              </a:rPr>
              <a:t>  </a:t>
            </a:r>
            <a:r>
              <a:rPr lang="th-TH" dirty="0">
                <a:latin typeface="Cordia New" panose="020B0304020202020204" pitchFamily="34" charset="-34"/>
                <a:ea typeface="Times New Roman" panose="02020603050405020304" pitchFamily="18" charset="0"/>
                <a:cs typeface="TH SarabunIT๙" panose="020B0500040200020003" pitchFamily="34" charset="-34"/>
              </a:rPr>
              <a:t>ผู้สังเกตสามารถมองเห็นพฤติกรรม</a:t>
            </a:r>
            <a:r>
              <a:rPr lang="en-US" dirty="0">
                <a:latin typeface="Cordia New" panose="020B0304020202020204" pitchFamily="34" charset="-34"/>
                <a:ea typeface="Times New Roman" panose="02020603050405020304" pitchFamily="18" charset="0"/>
                <a:cs typeface="TH SarabunIT๙" panose="020B0500040200020003" pitchFamily="34" charset="-34"/>
              </a:rPr>
              <a:t>  </a:t>
            </a:r>
            <a:r>
              <a:rPr lang="th-TH" dirty="0">
                <a:latin typeface="Cordia New" panose="020B0304020202020204" pitchFamily="34" charset="-34"/>
                <a:ea typeface="Times New Roman" panose="02020603050405020304" pitchFamily="18" charset="0"/>
                <a:cs typeface="TH SarabunIT๙" panose="020B0500040200020003" pitchFamily="34" charset="-34"/>
              </a:rPr>
              <a:t>หรืออาการที่เด็กแสดงออกมาได้อย่างรวดเร็ว</a:t>
            </a:r>
            <a:r>
              <a:rPr lang="en-US" dirty="0">
                <a:latin typeface="Cordia New" panose="020B0304020202020204" pitchFamily="34" charset="-34"/>
                <a:ea typeface="Times New Roman" panose="02020603050405020304" pitchFamily="18" charset="0"/>
                <a:cs typeface="TH SarabunIT๙" panose="020B0500040200020003" pitchFamily="34" charset="-34"/>
              </a:rPr>
              <a:t>  </a:t>
            </a:r>
            <a:endParaRPr lang="en-US" dirty="0">
              <a:latin typeface="TH SarabunIT๙" panose="020B0500040200020003" pitchFamily="34" charset="-34"/>
              <a:ea typeface="Calibri" panose="020F0502020204030204" pitchFamily="34" charset="0"/>
              <a:cs typeface="TH SarabunIT๙" panose="020B0500040200020003" pitchFamily="34" charset="-34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523876" y="4129237"/>
            <a:ext cx="822959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tabLst>
                <a:tab pos="361941" algn="l"/>
              </a:tabLst>
            </a:pPr>
            <a:r>
              <a:rPr lang="en-US" b="1" dirty="0">
                <a:latin typeface="Cordia New" panose="020B0304020202020204" pitchFamily="34" charset="-34"/>
                <a:ea typeface="Times New Roman" panose="02020603050405020304" pitchFamily="18" charset="0"/>
                <a:cs typeface="TH SarabunIT๙" panose="020B0500040200020003" pitchFamily="34" charset="-34"/>
              </a:rPr>
              <a:t>3) </a:t>
            </a:r>
            <a:r>
              <a:rPr lang="th-TH" b="1" dirty="0">
                <a:latin typeface="Cordia New" panose="020B0304020202020204" pitchFamily="34" charset="-34"/>
                <a:ea typeface="Times New Roman" panose="02020603050405020304" pitchFamily="18" charset="0"/>
                <a:cs typeface="TH SarabunIT๙" panose="020B0500040200020003" pitchFamily="34" charset="-34"/>
              </a:rPr>
              <a:t>	สังเกตหลายคนหรือหลายครั้ง</a:t>
            </a:r>
            <a:r>
              <a:rPr lang="en-US" dirty="0">
                <a:latin typeface="Cordia New" panose="020B0304020202020204" pitchFamily="34" charset="-34"/>
                <a:ea typeface="Times New Roman" panose="02020603050405020304" pitchFamily="18" charset="0"/>
                <a:cs typeface="TH SarabunIT๙" panose="020B0500040200020003" pitchFamily="34" charset="-34"/>
              </a:rPr>
              <a:t>  </a:t>
            </a:r>
            <a:r>
              <a:rPr lang="th-TH" dirty="0">
                <a:latin typeface="Cordia New" panose="020B0304020202020204" pitchFamily="34" charset="-34"/>
                <a:ea typeface="Times New Roman" panose="02020603050405020304" pitchFamily="18" charset="0"/>
                <a:cs typeface="TH SarabunIT๙" panose="020B0500040200020003" pitchFamily="34" charset="-34"/>
              </a:rPr>
              <a:t>จะทำให้ผลการสังเกตที่ได้เชื่อถือได้สูง</a:t>
            </a:r>
            <a:r>
              <a:rPr lang="en-US" dirty="0">
                <a:latin typeface="Cordia New" panose="020B0304020202020204" pitchFamily="34" charset="-34"/>
                <a:ea typeface="Times New Roman" panose="02020603050405020304" pitchFamily="18" charset="0"/>
                <a:cs typeface="TH SarabunIT๙" panose="020B0500040200020003" pitchFamily="34" charset="-34"/>
              </a:rPr>
              <a:t> </a:t>
            </a:r>
            <a:endParaRPr lang="en-US" dirty="0">
              <a:latin typeface="TH SarabunIT๙" panose="020B0500040200020003" pitchFamily="34" charset="-34"/>
              <a:ea typeface="Calibri" panose="020F0502020204030204" pitchFamily="34" charset="0"/>
              <a:cs typeface="TH SarabunIT๙" panose="020B0500040200020003" pitchFamily="34" charset="-34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523875" y="4804798"/>
            <a:ext cx="82296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61941" indent="-361941" algn="thaiDist">
              <a:tabLst>
                <a:tab pos="361941" algn="l"/>
              </a:tabLst>
            </a:pPr>
            <a:r>
              <a:rPr lang="en-US" b="1" dirty="0">
                <a:latin typeface="Cordia New" panose="020B0304020202020204" pitchFamily="34" charset="-34"/>
                <a:ea typeface="Times New Roman" panose="02020603050405020304" pitchFamily="18" charset="0"/>
                <a:cs typeface="TH SarabunIT๙" panose="020B0500040200020003" pitchFamily="34" charset="-34"/>
              </a:rPr>
              <a:t>4)</a:t>
            </a:r>
            <a:r>
              <a:rPr lang="th-TH" b="1" dirty="0">
                <a:latin typeface="Cordia New" panose="020B0304020202020204" pitchFamily="34" charset="-34"/>
                <a:ea typeface="Times New Roman" panose="02020603050405020304" pitchFamily="18" charset="0"/>
                <a:cs typeface="TH SarabunIT๙" panose="020B0500040200020003" pitchFamily="34" charset="-34"/>
              </a:rPr>
              <a:t>	มีการบันทึกผล</a:t>
            </a:r>
            <a:r>
              <a:rPr lang="en-US" dirty="0">
                <a:latin typeface="Cordia New" panose="020B0304020202020204" pitchFamily="34" charset="-34"/>
                <a:ea typeface="Times New Roman" panose="02020603050405020304" pitchFamily="18" charset="0"/>
                <a:cs typeface="TH SarabunIT๙" panose="020B0500040200020003" pitchFamily="34" charset="-34"/>
              </a:rPr>
              <a:t>   </a:t>
            </a:r>
            <a:r>
              <a:rPr lang="th-TH" dirty="0">
                <a:latin typeface="Cordia New" panose="020B0304020202020204" pitchFamily="34" charset="-34"/>
                <a:ea typeface="Times New Roman" panose="02020603050405020304" pitchFamily="18" charset="0"/>
                <a:cs typeface="TH SarabunIT๙" panose="020B0500040200020003" pitchFamily="34" charset="-34"/>
              </a:rPr>
              <a:t>เพื่อจะทำให้ข้อมูลไม่ผิดพลาดคลาดเคลื่อน ต้องมีวิธีบันทึกผลการสังเกต</a:t>
            </a:r>
            <a:endParaRPr lang="en-US" dirty="0">
              <a:latin typeface="TH SarabunIT๙" panose="020B0500040200020003" pitchFamily="34" charset="-34"/>
              <a:ea typeface="Calibri" panose="020F0502020204030204" pitchFamily="34" charset="0"/>
              <a:cs typeface="TH SarabunIT๙" panose="020B0500040200020003" pitchFamily="34" charset="-34"/>
            </a:endParaRPr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6689606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81264" y="1369380"/>
            <a:ext cx="818147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61941" indent="-361941" algn="thaiDist">
              <a:tabLst>
                <a:tab pos="361941" algn="l"/>
              </a:tabLst>
            </a:pPr>
            <a:r>
              <a:rPr lang="en-US" dirty="0">
                <a:latin typeface="Angsana New" panose="02020603050405020304" pitchFamily="18" charset="-34"/>
                <a:ea typeface="Times New Roman" panose="02020603050405020304" pitchFamily="18" charset="0"/>
                <a:cs typeface="AngsanaUPC" panose="02020603050405020304" pitchFamily="18" charset="-34"/>
              </a:rPr>
              <a:t>1. </a:t>
            </a:r>
            <a:r>
              <a:rPr lang="th-TH" dirty="0">
                <a:latin typeface="Angsana New" panose="02020603050405020304" pitchFamily="18" charset="-34"/>
                <a:ea typeface="Times New Roman" panose="02020603050405020304" pitchFamily="18" charset="0"/>
                <a:cs typeface="AngsanaUPC" panose="02020603050405020304" pitchFamily="18" charset="-34"/>
              </a:rPr>
              <a:t>	ผู้สังเกตจะต้องมีความพร้อมก่อนที่จะลงมือสังเกต</a:t>
            </a:r>
            <a:r>
              <a:rPr lang="en-US" dirty="0">
                <a:latin typeface="Angsana New" panose="02020603050405020304" pitchFamily="18" charset="-34"/>
                <a:ea typeface="Times New Roman" panose="02020603050405020304" pitchFamily="18" charset="0"/>
                <a:cs typeface="AngsanaUPC" panose="02020603050405020304" pitchFamily="18" charset="-34"/>
              </a:rPr>
              <a:t> </a:t>
            </a:r>
            <a:endParaRPr lang="en-US" dirty="0">
              <a:latin typeface="Angsana New" panose="02020603050405020304" pitchFamily="18" charset="-34"/>
              <a:ea typeface="Calibri" panose="020F0502020204030204" pitchFamily="34" charset="0"/>
              <a:cs typeface="AngsanaUPC" panose="02020603050405020304" pitchFamily="18" charset="-34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-1" y="542034"/>
            <a:ext cx="9144000" cy="584775"/>
          </a:xfrm>
          <a:prstGeom prst="rect">
            <a:avLst/>
          </a:prstGeom>
          <a:solidFill>
            <a:srgbClr val="F08135"/>
          </a:solidFill>
        </p:spPr>
        <p:txBody>
          <a:bodyPr wrap="square">
            <a:spAutoFit/>
          </a:bodyPr>
          <a:lstStyle/>
          <a:p>
            <a:pPr algn="ctr"/>
            <a:r>
              <a:rPr lang="th-TH" sz="3200" b="1" dirty="0">
                <a:latin typeface="TH SarabunIT๙" panose="020B0500040200020003" pitchFamily="34" charset="-34"/>
                <a:ea typeface="Times New Roman" panose="02020603050405020304" pitchFamily="18" charset="0"/>
              </a:rPr>
              <a:t>สิ่งที่จะต้องพึงระวังในการสังเกต มีดังนี้</a:t>
            </a:r>
            <a:endParaRPr lang="th-TH" sz="3200" dirty="0"/>
          </a:p>
        </p:txBody>
      </p:sp>
      <p:sp>
        <p:nvSpPr>
          <p:cNvPr id="4" name="Rectangle 3"/>
          <p:cNvSpPr/>
          <p:nvPr/>
        </p:nvSpPr>
        <p:spPr>
          <a:xfrm>
            <a:off x="481264" y="1892600"/>
            <a:ext cx="8181473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61941" indent="-361941" algn="thaiDist">
              <a:tabLst>
                <a:tab pos="361941" algn="l"/>
              </a:tabLst>
            </a:pPr>
            <a:r>
              <a:rPr lang="th-TH" dirty="0">
                <a:latin typeface="Angsana New" panose="02020603050405020304" pitchFamily="18" charset="-34"/>
                <a:ea typeface="Times New Roman" panose="02020603050405020304" pitchFamily="18" charset="0"/>
                <a:cs typeface="AngsanaUPC" panose="02020603050405020304" pitchFamily="18" charset="-34"/>
              </a:rPr>
              <a:t>2.	ผู้สังเกตต้องมีความแม่นยำและรู้รายละเอียดเกี่ยวกับพฤติกรรมการแสดงออกครบถ้วน</a:t>
            </a:r>
            <a:r>
              <a:rPr lang="en-US" dirty="0">
                <a:latin typeface="Angsana New" panose="02020603050405020304" pitchFamily="18" charset="-34"/>
                <a:ea typeface="Times New Roman" panose="02020603050405020304" pitchFamily="18" charset="0"/>
                <a:cs typeface="AngsanaUPC" panose="02020603050405020304" pitchFamily="18" charset="-34"/>
              </a:rPr>
              <a:t> </a:t>
            </a:r>
            <a:endParaRPr lang="en-US" dirty="0">
              <a:latin typeface="Angsana New" panose="02020603050405020304" pitchFamily="18" charset="-34"/>
              <a:ea typeface="Calibri" panose="020F0502020204030204" pitchFamily="34" charset="0"/>
              <a:cs typeface="AngsanaUPC" panose="02020603050405020304" pitchFamily="18" charset="-34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442649" y="2846707"/>
            <a:ext cx="8258699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61941" indent="-361941" algn="thaiDist">
              <a:tabLst>
                <a:tab pos="361941" algn="l"/>
              </a:tabLst>
            </a:pPr>
            <a:r>
              <a:rPr lang="th-TH" dirty="0">
                <a:latin typeface="Angsana New" panose="02020603050405020304" pitchFamily="18" charset="-34"/>
                <a:ea typeface="Times New Roman" panose="02020603050405020304" pitchFamily="18" charset="0"/>
                <a:cs typeface="AngsanaUPC" panose="02020603050405020304" pitchFamily="18" charset="-34"/>
              </a:rPr>
              <a:t>3.	</a:t>
            </a:r>
            <a:r>
              <a:rPr lang="en-US" dirty="0">
                <a:latin typeface="Angsana New" panose="02020603050405020304" pitchFamily="18" charset="-34"/>
                <a:ea typeface="Times New Roman" panose="02020603050405020304" pitchFamily="18" charset="0"/>
                <a:cs typeface="AngsanaUPC" panose="02020603050405020304" pitchFamily="18" charset="-34"/>
              </a:rPr>
              <a:t> </a:t>
            </a:r>
            <a:r>
              <a:rPr lang="th-TH" dirty="0">
                <a:latin typeface="Angsana New" panose="02020603050405020304" pitchFamily="18" charset="-34"/>
                <a:ea typeface="Times New Roman" panose="02020603050405020304" pitchFamily="18" charset="0"/>
                <a:cs typeface="AngsanaUPC" panose="02020603050405020304" pitchFamily="18" charset="-34"/>
              </a:rPr>
              <a:t>ต้องกระทำโดยแนบเนียน</a:t>
            </a:r>
            <a:r>
              <a:rPr lang="en-US" dirty="0">
                <a:latin typeface="Angsana New" panose="02020603050405020304" pitchFamily="18" charset="-34"/>
                <a:ea typeface="Times New Roman" panose="02020603050405020304" pitchFamily="18" charset="0"/>
                <a:cs typeface="AngsanaUPC" panose="02020603050405020304" pitchFamily="18" charset="-34"/>
              </a:rPr>
              <a:t> </a:t>
            </a:r>
            <a:r>
              <a:rPr lang="th-TH" dirty="0">
                <a:latin typeface="Angsana New" panose="02020603050405020304" pitchFamily="18" charset="-34"/>
                <a:ea typeface="Times New Roman" panose="02020603050405020304" pitchFamily="18" charset="0"/>
                <a:cs typeface="AngsanaUPC" panose="02020603050405020304" pitchFamily="18" charset="-34"/>
              </a:rPr>
              <a:t>เพื่อให้เกิดลักษณะที่เป็นธรรมชาติหรือเป็นประจำตามปกติ</a:t>
            </a:r>
            <a:r>
              <a:rPr lang="en-US" dirty="0">
                <a:latin typeface="Angsana New" panose="02020603050405020304" pitchFamily="18" charset="-34"/>
                <a:ea typeface="Times New Roman" panose="02020603050405020304" pitchFamily="18" charset="0"/>
                <a:cs typeface="AngsanaUPC" panose="02020603050405020304" pitchFamily="18" charset="-34"/>
              </a:rPr>
              <a:t> </a:t>
            </a:r>
            <a:endParaRPr lang="en-US" dirty="0">
              <a:latin typeface="Angsana New" panose="02020603050405020304" pitchFamily="18" charset="-34"/>
              <a:ea typeface="Calibri" panose="020F0502020204030204" pitchFamily="34" charset="0"/>
              <a:cs typeface="AngsanaUPC" panose="02020603050405020304" pitchFamily="18" charset="-34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481264" y="3800814"/>
            <a:ext cx="822008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61941" indent="-361941" algn="thaiDist">
              <a:tabLst>
                <a:tab pos="361941" algn="l"/>
              </a:tabLst>
            </a:pPr>
            <a:r>
              <a:rPr lang="th-TH" dirty="0">
                <a:latin typeface="Angsana New" panose="02020603050405020304" pitchFamily="18" charset="-34"/>
                <a:ea typeface="Times New Roman" panose="02020603050405020304" pitchFamily="18" charset="0"/>
                <a:cs typeface="AngsanaUPC" panose="02020603050405020304" pitchFamily="18" charset="-34"/>
              </a:rPr>
              <a:t>4.	ต้องเลือกวิธีจดบันทึกผลการสังเกตที่เหมาะสม</a:t>
            </a:r>
            <a:r>
              <a:rPr lang="en-US" dirty="0">
                <a:latin typeface="Angsana New" panose="02020603050405020304" pitchFamily="18" charset="-34"/>
                <a:ea typeface="Times New Roman" panose="02020603050405020304" pitchFamily="18" charset="0"/>
                <a:cs typeface="AngsanaUPC" panose="02020603050405020304" pitchFamily="18" charset="-34"/>
              </a:rPr>
              <a:t>   </a:t>
            </a:r>
            <a:endParaRPr lang="en-US" dirty="0">
              <a:latin typeface="Angsana New" panose="02020603050405020304" pitchFamily="18" charset="-34"/>
              <a:ea typeface="Calibri" panose="020F0502020204030204" pitchFamily="34" charset="0"/>
              <a:cs typeface="AngsanaUPC" panose="02020603050405020304" pitchFamily="18" charset="-34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481264" y="4324034"/>
            <a:ext cx="825869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61941" indent="-361941" algn="thaiDist">
              <a:tabLst>
                <a:tab pos="361941" algn="l"/>
              </a:tabLst>
            </a:pPr>
            <a:r>
              <a:rPr lang="th-TH" dirty="0">
                <a:latin typeface="Angsana New" panose="02020603050405020304" pitchFamily="18" charset="-34"/>
                <a:ea typeface="Times New Roman" panose="02020603050405020304" pitchFamily="18" charset="0"/>
                <a:cs typeface="AngsanaUPC" panose="02020603050405020304" pitchFamily="18" charset="-34"/>
              </a:rPr>
              <a:t>5.	ควรวางแผนเพื่อเลือกแบบและกำหนดวิธีการที่เหมาะสม</a:t>
            </a:r>
            <a:r>
              <a:rPr lang="en-US" dirty="0">
                <a:latin typeface="Angsana New" panose="02020603050405020304" pitchFamily="18" charset="-34"/>
                <a:ea typeface="Times New Roman" panose="02020603050405020304" pitchFamily="18" charset="0"/>
                <a:cs typeface="AngsanaUPC" panose="02020603050405020304" pitchFamily="18" charset="-34"/>
              </a:rPr>
              <a:t>  </a:t>
            </a:r>
            <a:endParaRPr lang="en-US" dirty="0">
              <a:latin typeface="Angsana New" panose="02020603050405020304" pitchFamily="18" charset="-34"/>
              <a:ea typeface="Calibri" panose="020F0502020204030204" pitchFamily="34" charset="0"/>
              <a:cs typeface="AngsanaUPC" panose="02020603050405020304" pitchFamily="18" charset="-34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461956" y="4911053"/>
            <a:ext cx="825869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61941" indent="-361941" algn="thaiDist">
              <a:tabLst>
                <a:tab pos="361941" algn="l"/>
              </a:tabLst>
            </a:pPr>
            <a:r>
              <a:rPr lang="th-TH" dirty="0">
                <a:latin typeface="Angsana New" panose="02020603050405020304" pitchFamily="18" charset="-34"/>
                <a:ea typeface="Times New Roman" panose="02020603050405020304" pitchFamily="18" charset="0"/>
                <a:cs typeface="AngsanaUPC" panose="02020603050405020304" pitchFamily="18" charset="-34"/>
              </a:rPr>
              <a:t>6.	การสังเกตที่ดี ควรหาวิธีตรวจสอบความเชื่อมั่นของผลการสังเกตนั้นได้ด้วย</a:t>
            </a:r>
          </a:p>
        </p:txBody>
      </p:sp>
      <p:sp>
        <p:nvSpPr>
          <p:cNvPr id="9" name="Rectangle 8"/>
          <p:cNvSpPr/>
          <p:nvPr/>
        </p:nvSpPr>
        <p:spPr>
          <a:xfrm>
            <a:off x="481264" y="5520713"/>
            <a:ext cx="827800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61941" indent="-361941" algn="thaiDist">
              <a:tabLst>
                <a:tab pos="361941" algn="l"/>
              </a:tabLst>
            </a:pPr>
            <a:r>
              <a:rPr lang="th-TH" dirty="0">
                <a:latin typeface="Angsana New" panose="02020603050405020304" pitchFamily="18" charset="-34"/>
                <a:ea typeface="Times New Roman" panose="02020603050405020304" pitchFamily="18" charset="0"/>
                <a:cs typeface="AngsanaUPC" panose="02020603050405020304" pitchFamily="18" charset="-34"/>
              </a:rPr>
              <a:t>7.	ควรระวังในเรื่องอารมณ์</a:t>
            </a:r>
            <a:r>
              <a:rPr lang="en-US" dirty="0">
                <a:latin typeface="Angsana New" panose="02020603050405020304" pitchFamily="18" charset="-34"/>
                <a:ea typeface="Times New Roman" panose="02020603050405020304" pitchFamily="18" charset="0"/>
                <a:cs typeface="AngsanaUPC" panose="02020603050405020304" pitchFamily="18" charset="-34"/>
              </a:rPr>
              <a:t>  </a:t>
            </a:r>
            <a:r>
              <a:rPr lang="th-TH" dirty="0">
                <a:latin typeface="Angsana New" panose="02020603050405020304" pitchFamily="18" charset="-34"/>
                <a:ea typeface="Times New Roman" panose="02020603050405020304" pitchFamily="18" charset="0"/>
                <a:cs typeface="AngsanaUPC" panose="02020603050405020304" pitchFamily="18" charset="-34"/>
              </a:rPr>
              <a:t>แรงจูงใจ</a:t>
            </a:r>
            <a:r>
              <a:rPr lang="en-US" dirty="0">
                <a:latin typeface="Angsana New" panose="02020603050405020304" pitchFamily="18" charset="-34"/>
                <a:ea typeface="Times New Roman" panose="02020603050405020304" pitchFamily="18" charset="0"/>
                <a:cs typeface="AngsanaUPC" panose="02020603050405020304" pitchFamily="18" charset="-34"/>
              </a:rPr>
              <a:t>  </a:t>
            </a:r>
            <a:r>
              <a:rPr lang="th-TH" dirty="0">
                <a:latin typeface="Angsana New" panose="02020603050405020304" pitchFamily="18" charset="-34"/>
                <a:ea typeface="Times New Roman" panose="02020603050405020304" pitchFamily="18" charset="0"/>
                <a:cs typeface="AngsanaUPC" panose="02020603050405020304" pitchFamily="18" charset="-34"/>
              </a:rPr>
              <a:t>อคติ</a:t>
            </a:r>
            <a:r>
              <a:rPr lang="en-US" dirty="0">
                <a:latin typeface="Angsana New" panose="02020603050405020304" pitchFamily="18" charset="-34"/>
                <a:ea typeface="Times New Roman" panose="02020603050405020304" pitchFamily="18" charset="0"/>
                <a:cs typeface="AngsanaUPC" panose="02020603050405020304" pitchFamily="18" charset="-34"/>
              </a:rPr>
              <a:t>  </a:t>
            </a:r>
            <a:r>
              <a:rPr lang="th-TH" dirty="0">
                <a:latin typeface="Angsana New" panose="02020603050405020304" pitchFamily="18" charset="-34"/>
                <a:ea typeface="Times New Roman" panose="02020603050405020304" pitchFamily="18" charset="0"/>
                <a:cs typeface="AngsanaUPC" panose="02020603050405020304" pitchFamily="18" charset="-34"/>
              </a:rPr>
              <a:t>สภาพทางสังคม</a:t>
            </a:r>
            <a:r>
              <a:rPr lang="en-US" dirty="0">
                <a:latin typeface="Angsana New" panose="02020603050405020304" pitchFamily="18" charset="-34"/>
                <a:ea typeface="Times New Roman" panose="02020603050405020304" pitchFamily="18" charset="0"/>
                <a:cs typeface="AngsanaUPC" panose="02020603050405020304" pitchFamily="18" charset="-34"/>
              </a:rPr>
              <a:t>  </a:t>
            </a:r>
            <a:r>
              <a:rPr lang="th-TH" dirty="0">
                <a:latin typeface="Angsana New" panose="02020603050405020304" pitchFamily="18" charset="-34"/>
                <a:ea typeface="Times New Roman" panose="02020603050405020304" pitchFamily="18" charset="0"/>
                <a:cs typeface="AngsanaUPC" panose="02020603050405020304" pitchFamily="18" charset="-34"/>
              </a:rPr>
              <a:t>สภาพทางร่างกาย</a:t>
            </a:r>
            <a:endParaRPr lang="th-TH" dirty="0"/>
          </a:p>
        </p:txBody>
      </p:sp>
      <p:sp>
        <p:nvSpPr>
          <p:cNvPr id="10" name="Rectangle 9"/>
          <p:cNvSpPr/>
          <p:nvPr/>
        </p:nvSpPr>
        <p:spPr>
          <a:xfrm>
            <a:off x="481264" y="6001401"/>
            <a:ext cx="8278007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61941" indent="-361941">
              <a:tabLst>
                <a:tab pos="361941" algn="l"/>
              </a:tabLst>
            </a:pPr>
            <a:r>
              <a:rPr lang="th-TH" dirty="0">
                <a:latin typeface="Angsana New" panose="02020603050405020304" pitchFamily="18" charset="-34"/>
                <a:ea typeface="Times New Roman" panose="02020603050405020304" pitchFamily="18" charset="0"/>
                <a:cs typeface="AngsanaUPC" panose="02020603050405020304" pitchFamily="18" charset="-34"/>
              </a:rPr>
              <a:t>8.	</a:t>
            </a:r>
            <a:r>
              <a:rPr lang="th-TH" dirty="0">
                <a:latin typeface="Cordia New" panose="020B0304020202020204" pitchFamily="34" charset="-34"/>
                <a:ea typeface="Calibri" panose="020F0502020204030204" pitchFamily="34" charset="0"/>
              </a:rPr>
              <a:t> ต้องระมัดระวังในกรณีที่ผู้ถูกสัมภาษณ์มีหลายคน</a:t>
            </a:r>
            <a:r>
              <a:rPr lang="en-US" dirty="0">
                <a:latin typeface="Cordia New" panose="020B0304020202020204" pitchFamily="34" charset="-34"/>
                <a:ea typeface="Calibri" panose="020F0502020204030204" pitchFamily="34" charset="0"/>
              </a:rPr>
              <a:t>  </a:t>
            </a:r>
            <a:r>
              <a:rPr lang="th-TH" dirty="0">
                <a:latin typeface="Cordia New" panose="020B0304020202020204" pitchFamily="34" charset="-34"/>
                <a:ea typeface="Calibri" panose="020F0502020204030204" pitchFamily="34" charset="0"/>
              </a:rPr>
              <a:t>และใช้คำถามคนละชนิด ซึ่งจะเกิดปัญหาในเรื่องการเปรียบเทียบคะแนน</a:t>
            </a:r>
            <a:endParaRPr lang="th-TH" dirty="0"/>
          </a:p>
        </p:txBody>
      </p:sp>
      <p:sp>
        <p:nvSpPr>
          <p:cNvPr id="11" name="Date Placeholder 1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4207209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9" grpId="0"/>
      <p:bldP spid="10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25642" y="1012954"/>
            <a:ext cx="7908758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tabLst>
                <a:tab pos="361941" algn="l"/>
              </a:tabLst>
            </a:pPr>
            <a:r>
              <a:rPr lang="en-US" b="1" dirty="0">
                <a:latin typeface="Angsana New" panose="02020603050405020304" pitchFamily="18" charset="-34"/>
                <a:ea typeface="Times New Roman" panose="02020603050405020304" pitchFamily="18" charset="0"/>
                <a:cs typeface="AngsanaUPC" panose="02020603050405020304" pitchFamily="18" charset="-34"/>
              </a:rPr>
              <a:t>1.</a:t>
            </a:r>
            <a:r>
              <a:rPr lang="th-TH" b="1" dirty="0">
                <a:latin typeface="Angsana New" panose="02020603050405020304" pitchFamily="18" charset="-34"/>
                <a:ea typeface="Times New Roman" panose="02020603050405020304" pitchFamily="18" charset="0"/>
                <a:cs typeface="AngsanaUPC" panose="02020603050405020304" pitchFamily="18" charset="-34"/>
              </a:rPr>
              <a:t>	แบบสำรวจรายการ</a:t>
            </a:r>
            <a:r>
              <a:rPr lang="en-US" b="1" dirty="0">
                <a:latin typeface="Angsana New" panose="02020603050405020304" pitchFamily="18" charset="-34"/>
                <a:ea typeface="Times New Roman" panose="02020603050405020304" pitchFamily="18" charset="0"/>
                <a:cs typeface="AngsanaUPC" panose="02020603050405020304" pitchFamily="18" charset="-34"/>
              </a:rPr>
              <a:t>  (Checklist) </a:t>
            </a:r>
            <a:endParaRPr lang="th-TH" b="1" dirty="0">
              <a:latin typeface="Angsana New" panose="02020603050405020304" pitchFamily="18" charset="-34"/>
              <a:ea typeface="Times New Roman" panose="02020603050405020304" pitchFamily="18" charset="0"/>
              <a:cs typeface="AngsanaUPC" panose="02020603050405020304" pitchFamily="18" charset="-34"/>
            </a:endParaRPr>
          </a:p>
          <a:p>
            <a:pPr>
              <a:tabLst>
                <a:tab pos="361941" algn="l"/>
              </a:tabLst>
            </a:pPr>
            <a:r>
              <a:rPr lang="th-TH" dirty="0">
                <a:latin typeface="Angsana New" panose="02020603050405020304" pitchFamily="18" charset="-34"/>
                <a:ea typeface="Times New Roman" panose="02020603050405020304" pitchFamily="18" charset="0"/>
                <a:cs typeface="AngsanaUPC" panose="02020603050405020304" pitchFamily="18" charset="-34"/>
              </a:rPr>
              <a:t>  	เป็นรายการที่กำหนดไว้เกี่ยวกับพฤติกรรมที่ต้องการให้กระทำ</a:t>
            </a:r>
            <a:r>
              <a:rPr lang="en-US" dirty="0">
                <a:latin typeface="Angsana New" panose="02020603050405020304" pitchFamily="18" charset="-34"/>
                <a:ea typeface="Times New Roman" panose="02020603050405020304" pitchFamily="18" charset="0"/>
                <a:cs typeface="AngsanaUPC" panose="02020603050405020304" pitchFamily="18" charset="-34"/>
              </a:rPr>
              <a:t>  </a:t>
            </a:r>
            <a:r>
              <a:rPr lang="th-TH" dirty="0">
                <a:latin typeface="Angsana New" panose="02020603050405020304" pitchFamily="18" charset="-34"/>
                <a:ea typeface="Times New Roman" panose="02020603050405020304" pitchFamily="18" charset="0"/>
                <a:cs typeface="AngsanaUPC" panose="02020603050405020304" pitchFamily="18" charset="-34"/>
              </a:rPr>
              <a:t>หรือวิธีการที่มีจุดประสงค์ว่าจะให้ทำตามนั้น</a:t>
            </a:r>
            <a:r>
              <a:rPr lang="en-US" dirty="0">
                <a:latin typeface="Angsana New" panose="02020603050405020304" pitchFamily="18" charset="-34"/>
                <a:ea typeface="Times New Roman" panose="02020603050405020304" pitchFamily="18" charset="0"/>
                <a:cs typeface="AngsanaUPC" panose="02020603050405020304" pitchFamily="18" charset="-34"/>
              </a:rPr>
              <a:t>  </a:t>
            </a:r>
            <a:r>
              <a:rPr lang="th-TH" dirty="0">
                <a:latin typeface="Angsana New" panose="02020603050405020304" pitchFamily="18" charset="-34"/>
                <a:ea typeface="Times New Roman" panose="02020603050405020304" pitchFamily="18" charset="0"/>
                <a:cs typeface="AngsanaUPC" panose="02020603050405020304" pitchFamily="18" charset="-34"/>
              </a:rPr>
              <a:t>การใช้แบบสำรวจเป็นการกำหนดเป็นน้ำหนักคะแนนว่าได้</a:t>
            </a:r>
            <a:r>
              <a:rPr lang="en-US" dirty="0">
                <a:latin typeface="Angsana New" panose="02020603050405020304" pitchFamily="18" charset="-34"/>
                <a:ea typeface="Times New Roman" panose="02020603050405020304" pitchFamily="18" charset="0"/>
                <a:cs typeface="AngsanaUPC" panose="02020603050405020304" pitchFamily="18" charset="-34"/>
              </a:rPr>
              <a:t>  </a:t>
            </a:r>
            <a:r>
              <a:rPr lang="th-TH" dirty="0">
                <a:latin typeface="Angsana New" panose="02020603050405020304" pitchFamily="18" charset="-34"/>
                <a:ea typeface="Times New Roman" panose="02020603050405020304" pitchFamily="18" charset="0"/>
                <a:cs typeface="AngsanaUPC" panose="02020603050405020304" pitchFamily="18" charset="-34"/>
              </a:rPr>
              <a:t>หรือ</a:t>
            </a:r>
            <a:r>
              <a:rPr lang="en-US" dirty="0">
                <a:latin typeface="Angsana New" panose="02020603050405020304" pitchFamily="18" charset="-34"/>
                <a:ea typeface="Times New Roman" panose="02020603050405020304" pitchFamily="18" charset="0"/>
                <a:cs typeface="AngsanaUPC" panose="02020603050405020304" pitchFamily="18" charset="-34"/>
              </a:rPr>
              <a:t>  </a:t>
            </a:r>
            <a:r>
              <a:rPr lang="th-TH" dirty="0">
                <a:latin typeface="Angsana New" panose="02020603050405020304" pitchFamily="18" charset="-34"/>
                <a:ea typeface="Times New Roman" panose="02020603050405020304" pitchFamily="18" charset="0"/>
                <a:cs typeface="AngsanaUPC" panose="02020603050405020304" pitchFamily="18" charset="-34"/>
              </a:rPr>
              <a:t>ไม่ได้</a:t>
            </a:r>
            <a:r>
              <a:rPr lang="en-US" dirty="0">
                <a:latin typeface="Angsana New" panose="02020603050405020304" pitchFamily="18" charset="-34"/>
                <a:ea typeface="Times New Roman" panose="02020603050405020304" pitchFamily="18" charset="0"/>
                <a:cs typeface="AngsanaUPC" panose="02020603050405020304" pitchFamily="18" charset="-34"/>
              </a:rPr>
              <a:t>  </a:t>
            </a:r>
            <a:r>
              <a:rPr lang="th-TH" dirty="0">
                <a:latin typeface="Angsana New" panose="02020603050405020304" pitchFamily="18" charset="-34"/>
                <a:ea typeface="Times New Roman" panose="02020603050405020304" pitchFamily="18" charset="0"/>
                <a:cs typeface="AngsanaUPC" panose="02020603050405020304" pitchFamily="18" charset="-34"/>
              </a:rPr>
              <a:t>ถ้าผ่านหรือได้แสดงว่าผู้ปฏิบัติได้กระทำตามรายการนั้นถูกต้อง</a:t>
            </a:r>
            <a:r>
              <a:rPr lang="en-US" dirty="0">
                <a:latin typeface="Angsana New" panose="02020603050405020304" pitchFamily="18" charset="-34"/>
                <a:ea typeface="Times New Roman" panose="02020603050405020304" pitchFamily="18" charset="0"/>
                <a:cs typeface="AngsanaUPC" panose="02020603050405020304" pitchFamily="18" charset="-34"/>
              </a:rPr>
              <a:t>  </a:t>
            </a:r>
            <a:r>
              <a:rPr lang="th-TH" dirty="0">
                <a:latin typeface="Angsana New" panose="02020603050405020304" pitchFamily="18" charset="-34"/>
                <a:ea typeface="Times New Roman" panose="02020603050405020304" pitchFamily="18" charset="0"/>
                <a:cs typeface="AngsanaUPC" panose="02020603050405020304" pitchFamily="18" charset="-34"/>
              </a:rPr>
              <a:t>แต่ถ้า</a:t>
            </a:r>
            <a:r>
              <a:rPr lang="en-US" dirty="0">
                <a:latin typeface="Angsana New" panose="02020603050405020304" pitchFamily="18" charset="-34"/>
                <a:ea typeface="Times New Roman" panose="02020603050405020304" pitchFamily="18" charset="0"/>
                <a:cs typeface="AngsanaUPC" panose="02020603050405020304" pitchFamily="18" charset="-34"/>
              </a:rPr>
              <a:t>  </a:t>
            </a:r>
            <a:r>
              <a:rPr lang="th-TH" dirty="0">
                <a:latin typeface="Angsana New" panose="02020603050405020304" pitchFamily="18" charset="-34"/>
                <a:ea typeface="Times New Roman" panose="02020603050405020304" pitchFamily="18" charset="0"/>
                <a:cs typeface="AngsanaUPC" panose="02020603050405020304" pitchFamily="18" charset="-34"/>
              </a:rPr>
              <a:t>ไม่ได้</a:t>
            </a:r>
            <a:r>
              <a:rPr lang="en-US" dirty="0">
                <a:latin typeface="Angsana New" panose="02020603050405020304" pitchFamily="18" charset="-34"/>
                <a:ea typeface="Times New Roman" panose="02020603050405020304" pitchFamily="18" charset="0"/>
                <a:cs typeface="AngsanaUPC" panose="02020603050405020304" pitchFamily="18" charset="-34"/>
              </a:rPr>
              <a:t>  </a:t>
            </a:r>
            <a:r>
              <a:rPr lang="th-TH" dirty="0">
                <a:latin typeface="Angsana New" panose="02020603050405020304" pitchFamily="18" charset="-34"/>
                <a:ea typeface="Times New Roman" panose="02020603050405020304" pitchFamily="18" charset="0"/>
                <a:cs typeface="AngsanaUPC" panose="02020603050405020304" pitchFamily="18" charset="-34"/>
              </a:rPr>
              <a:t>ก็แสดงว่าทำไม่ถูกต้อง</a:t>
            </a:r>
            <a:r>
              <a:rPr lang="en-US" dirty="0">
                <a:latin typeface="Angsana New" panose="02020603050405020304" pitchFamily="18" charset="-34"/>
                <a:cs typeface="AngsanaUPC" panose="02020603050405020304" pitchFamily="18" charset="-34"/>
              </a:rPr>
              <a:t> </a:t>
            </a:r>
            <a:endParaRPr lang="th-TH" dirty="0">
              <a:latin typeface="Angsana New" panose="02020603050405020304" pitchFamily="18" charset="-34"/>
              <a:cs typeface="AngsanaUPC" panose="02020603050405020304" pitchFamily="18" charset="-34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0" y="339130"/>
            <a:ext cx="9144000" cy="584775"/>
          </a:xfrm>
          <a:prstGeom prst="rect">
            <a:avLst/>
          </a:prstGeom>
          <a:solidFill>
            <a:srgbClr val="F08135"/>
          </a:solidFill>
        </p:spPr>
        <p:txBody>
          <a:bodyPr wrap="square">
            <a:spAutoFit/>
          </a:bodyPr>
          <a:lstStyle/>
          <a:p>
            <a:pPr algn="ctr">
              <a:tabLst>
                <a:tab pos="270503" algn="l"/>
                <a:tab pos="540371" algn="l"/>
                <a:tab pos="810240" algn="l"/>
              </a:tabLst>
            </a:pPr>
            <a:r>
              <a:rPr lang="th-TH" sz="3200" b="1" dirty="0">
                <a:latin typeface="Cordia New" panose="020B0304020202020204" pitchFamily="34" charset="-34"/>
                <a:ea typeface="Times New Roman" panose="02020603050405020304" pitchFamily="18" charset="0"/>
                <a:cs typeface="+mj-cs"/>
              </a:rPr>
              <a:t>เครื่องมือที่จะใช้ประกอบการสังเกต</a:t>
            </a:r>
            <a:r>
              <a:rPr lang="en-US" sz="3200" b="1" dirty="0">
                <a:latin typeface="Cordia New" panose="020B0304020202020204" pitchFamily="34" charset="-34"/>
                <a:ea typeface="Times New Roman" panose="02020603050405020304" pitchFamily="18" charset="0"/>
                <a:cs typeface="+mj-cs"/>
              </a:rPr>
              <a:t> </a:t>
            </a:r>
            <a:endParaRPr lang="en-US" sz="3200" dirty="0">
              <a:latin typeface="TH SarabunIT๙" panose="020B0500040200020003" pitchFamily="34" charset="-34"/>
              <a:ea typeface="Calibri" panose="020F0502020204030204" pitchFamily="34" charset="0"/>
              <a:cs typeface="+mj-cs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625642" y="3634147"/>
            <a:ext cx="7908758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tabLst>
                <a:tab pos="361941" algn="l"/>
              </a:tabLst>
            </a:pPr>
            <a:r>
              <a:rPr lang="en-US" b="1" dirty="0">
                <a:latin typeface="Angsana New" panose="02020603050405020304" pitchFamily="18" charset="-34"/>
                <a:ea typeface="Times New Roman" panose="02020603050405020304" pitchFamily="18" charset="0"/>
                <a:cs typeface="AngsanaUPC" panose="02020603050405020304" pitchFamily="18" charset="-34"/>
              </a:rPr>
              <a:t>2.</a:t>
            </a:r>
            <a:r>
              <a:rPr lang="th-TH" b="1" dirty="0">
                <a:latin typeface="Angsana New" panose="02020603050405020304" pitchFamily="18" charset="-34"/>
                <a:ea typeface="Times New Roman" panose="02020603050405020304" pitchFamily="18" charset="0"/>
                <a:cs typeface="AngsanaUPC" panose="02020603050405020304" pitchFamily="18" charset="-34"/>
              </a:rPr>
              <a:t>	มาตราส่วนประมาณค่า</a:t>
            </a:r>
            <a:r>
              <a:rPr lang="en-US" b="1" dirty="0">
                <a:latin typeface="Angsana New" panose="02020603050405020304" pitchFamily="18" charset="-34"/>
                <a:ea typeface="Times New Roman" panose="02020603050405020304" pitchFamily="18" charset="0"/>
                <a:cs typeface="AngsanaUPC" panose="02020603050405020304" pitchFamily="18" charset="-34"/>
              </a:rPr>
              <a:t> (Rating  scale) </a:t>
            </a:r>
            <a:endParaRPr lang="th-TH" b="1" dirty="0">
              <a:latin typeface="Angsana New" panose="02020603050405020304" pitchFamily="18" charset="-34"/>
              <a:ea typeface="Times New Roman" panose="02020603050405020304" pitchFamily="18" charset="0"/>
              <a:cs typeface="AngsanaUPC" panose="02020603050405020304" pitchFamily="18" charset="-34"/>
            </a:endParaRPr>
          </a:p>
          <a:p>
            <a:pPr>
              <a:tabLst>
                <a:tab pos="361941" algn="l"/>
              </a:tabLst>
            </a:pPr>
            <a:r>
              <a:rPr lang="th-TH" dirty="0">
                <a:latin typeface="Angsana New" panose="02020603050405020304" pitchFamily="18" charset="-34"/>
                <a:ea typeface="Times New Roman" panose="02020603050405020304" pitchFamily="18" charset="0"/>
                <a:cs typeface="AngsanaUPC" panose="02020603050405020304" pitchFamily="18" charset="-34"/>
              </a:rPr>
              <a:t>	มีลักษณะคล้ายแบบสำรวจรายการ</a:t>
            </a:r>
            <a:r>
              <a:rPr lang="en-US" dirty="0">
                <a:latin typeface="Angsana New" panose="02020603050405020304" pitchFamily="18" charset="-34"/>
                <a:ea typeface="Times New Roman" panose="02020603050405020304" pitchFamily="18" charset="0"/>
                <a:cs typeface="AngsanaUPC" panose="02020603050405020304" pitchFamily="18" charset="-34"/>
              </a:rPr>
              <a:t>  </a:t>
            </a:r>
            <a:r>
              <a:rPr lang="th-TH" dirty="0">
                <a:latin typeface="Angsana New" panose="02020603050405020304" pitchFamily="18" charset="-34"/>
                <a:ea typeface="Times New Roman" panose="02020603050405020304" pitchFamily="18" charset="0"/>
                <a:cs typeface="AngsanaUPC" panose="02020603050405020304" pitchFamily="18" charset="-34"/>
              </a:rPr>
              <a:t>แต่กำหนดระดับคะแนนให้แก่รายการตามความคิดเห็นของผู้สังเกตว่ารายการนั้นๆ ผู้ถูกสังเกตมีค่าตามข้อความหรือรายการนั้นอยู่ในระดับใด</a:t>
            </a:r>
            <a:r>
              <a:rPr lang="en-US" dirty="0">
                <a:latin typeface="Angsana New" panose="02020603050405020304" pitchFamily="18" charset="-34"/>
                <a:ea typeface="Times New Roman" panose="02020603050405020304" pitchFamily="18" charset="0"/>
                <a:cs typeface="AngsanaUPC" panose="02020603050405020304" pitchFamily="18" charset="-34"/>
              </a:rPr>
              <a:t>  </a:t>
            </a:r>
            <a:r>
              <a:rPr lang="th-TH" dirty="0">
                <a:latin typeface="Angsana New" panose="02020603050405020304" pitchFamily="18" charset="-34"/>
                <a:ea typeface="Times New Roman" panose="02020603050405020304" pitchFamily="18" charset="0"/>
                <a:cs typeface="AngsanaUPC" panose="02020603050405020304" pitchFamily="18" charset="-34"/>
              </a:rPr>
              <a:t>มาตราส่วนประมาณค่าใช้ในการตรวจสอบคุณสมบัติของผลผลิต</a:t>
            </a:r>
            <a:r>
              <a:rPr lang="en-US" dirty="0">
                <a:latin typeface="Angsana New" panose="02020603050405020304" pitchFamily="18" charset="-34"/>
                <a:ea typeface="Times New Roman" panose="02020603050405020304" pitchFamily="18" charset="0"/>
                <a:cs typeface="AngsanaUPC" panose="02020603050405020304" pitchFamily="18" charset="-34"/>
              </a:rPr>
              <a:t>  </a:t>
            </a:r>
            <a:r>
              <a:rPr lang="th-TH" dirty="0">
                <a:latin typeface="Angsana New" panose="02020603050405020304" pitchFamily="18" charset="-34"/>
                <a:ea typeface="Times New Roman" panose="02020603050405020304" pitchFamily="18" charset="0"/>
                <a:cs typeface="AngsanaUPC" panose="02020603050405020304" pitchFamily="18" charset="-34"/>
              </a:rPr>
              <a:t>และวิธีการปฏิบัติงานรวมไปถึงการวัดทางบุคลิกภาพ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1025320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41158" y="1000140"/>
            <a:ext cx="8261684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tabLst>
                <a:tab pos="361941" algn="l"/>
              </a:tabLst>
            </a:pPr>
            <a:r>
              <a:rPr lang="en-US" b="1" dirty="0">
                <a:latin typeface="Cordia New" panose="020B0304020202020204" pitchFamily="34" charset="-34"/>
                <a:ea typeface="Calibri" panose="020F0502020204030204" pitchFamily="34" charset="0"/>
                <a:cs typeface="CordiaUPC" panose="020B0304020202020204" pitchFamily="34" charset="-34"/>
              </a:rPr>
              <a:t>1.</a:t>
            </a:r>
            <a:r>
              <a:rPr lang="th-TH" b="1" dirty="0">
                <a:latin typeface="Cordia New" panose="020B0304020202020204" pitchFamily="34" charset="-34"/>
                <a:ea typeface="Calibri" panose="020F0502020204030204" pitchFamily="34" charset="0"/>
                <a:cs typeface="CordiaUPC" panose="020B0304020202020204" pitchFamily="34" charset="-34"/>
              </a:rPr>
              <a:t>	ขั้นเริ่มสัมภาษณ์</a:t>
            </a:r>
            <a:r>
              <a:rPr lang="en-US" dirty="0">
                <a:latin typeface="Cordia New" panose="020B0304020202020204" pitchFamily="34" charset="-34"/>
                <a:ea typeface="Calibri" panose="020F0502020204030204" pitchFamily="34" charset="0"/>
                <a:cs typeface="CordiaUPC" panose="020B0304020202020204" pitchFamily="34" charset="-34"/>
              </a:rPr>
              <a:t> </a:t>
            </a:r>
            <a:br>
              <a:rPr lang="en-US" dirty="0">
                <a:latin typeface="Cordia New" panose="020B0304020202020204" pitchFamily="34" charset="-34"/>
                <a:ea typeface="Calibri" panose="020F0502020204030204" pitchFamily="34" charset="0"/>
                <a:cs typeface="CordiaUPC" panose="020B0304020202020204" pitchFamily="34" charset="-34"/>
              </a:rPr>
            </a:br>
            <a:r>
              <a:rPr lang="en-US" dirty="0">
                <a:latin typeface="Cordia New" panose="020B0304020202020204" pitchFamily="34" charset="-34"/>
                <a:ea typeface="Calibri" panose="020F0502020204030204" pitchFamily="34" charset="0"/>
                <a:cs typeface="CordiaUPC" panose="020B0304020202020204" pitchFamily="34" charset="-34"/>
              </a:rPr>
              <a:t>      </a:t>
            </a:r>
            <a:r>
              <a:rPr lang="en-US" b="1" dirty="0">
                <a:latin typeface="Cordia New" panose="020B0304020202020204" pitchFamily="34" charset="-34"/>
                <a:ea typeface="Calibri" panose="020F0502020204030204" pitchFamily="34" charset="0"/>
                <a:cs typeface="CordiaUPC" panose="020B0304020202020204" pitchFamily="34" charset="-34"/>
              </a:rPr>
              <a:t>1.1 </a:t>
            </a:r>
            <a:r>
              <a:rPr lang="th-TH" b="1" dirty="0">
                <a:latin typeface="Cordia New" panose="020B0304020202020204" pitchFamily="34" charset="-34"/>
                <a:ea typeface="Calibri" panose="020F0502020204030204" pitchFamily="34" charset="0"/>
                <a:cs typeface="CordiaUPC" panose="020B0304020202020204" pitchFamily="34" charset="-34"/>
              </a:rPr>
              <a:t>ผู้สัมภาษณ์จะต้องแนะนำตนเอง</a:t>
            </a:r>
            <a:r>
              <a:rPr lang="en-US" dirty="0">
                <a:latin typeface="Cordia New" panose="020B0304020202020204" pitchFamily="34" charset="-34"/>
                <a:ea typeface="Calibri" panose="020F0502020204030204" pitchFamily="34" charset="0"/>
                <a:cs typeface="CordiaUPC" panose="020B0304020202020204" pitchFamily="34" charset="-34"/>
              </a:rPr>
              <a:t>  </a:t>
            </a:r>
            <a:r>
              <a:rPr lang="th-TH" dirty="0">
                <a:latin typeface="Cordia New" panose="020B0304020202020204" pitchFamily="34" charset="-34"/>
                <a:ea typeface="Calibri" panose="020F0502020204030204" pitchFamily="34" charset="0"/>
                <a:cs typeface="CordiaUPC" panose="020B0304020202020204" pitchFamily="34" charset="-34"/>
              </a:rPr>
              <a:t>บอกจุดมุ่งหมายของการสัมภาษณ์</a:t>
            </a:r>
            <a:r>
              <a:rPr lang="en-US" dirty="0">
                <a:latin typeface="Cordia New" panose="020B0304020202020204" pitchFamily="34" charset="-34"/>
                <a:ea typeface="Calibri" panose="020F0502020204030204" pitchFamily="34" charset="0"/>
                <a:cs typeface="CordiaUPC" panose="020B0304020202020204" pitchFamily="34" charset="-34"/>
              </a:rPr>
              <a:t>  </a:t>
            </a:r>
            <a:r>
              <a:rPr lang="th-TH" dirty="0">
                <a:latin typeface="Cordia New" panose="020B0304020202020204" pitchFamily="34" charset="-34"/>
                <a:ea typeface="Calibri" panose="020F0502020204030204" pitchFamily="34" charset="0"/>
                <a:cs typeface="CordiaUPC" panose="020B0304020202020204" pitchFamily="34" charset="-34"/>
              </a:rPr>
              <a:t> และถ้าจะบันทึกเทปต้องแจ้งแก่ผู้ถูกสัมภาษณ์ให้ทราบก่อนด้วย</a:t>
            </a:r>
            <a:r>
              <a:rPr lang="en-US" dirty="0">
                <a:latin typeface="Cordia New" panose="020B0304020202020204" pitchFamily="34" charset="-34"/>
                <a:ea typeface="Calibri" panose="020F0502020204030204" pitchFamily="34" charset="0"/>
                <a:cs typeface="CordiaUPC" panose="020B0304020202020204" pitchFamily="34" charset="-34"/>
              </a:rPr>
              <a:t/>
            </a:r>
            <a:br>
              <a:rPr lang="en-US" dirty="0">
                <a:latin typeface="Cordia New" panose="020B0304020202020204" pitchFamily="34" charset="-34"/>
                <a:ea typeface="Calibri" panose="020F0502020204030204" pitchFamily="34" charset="0"/>
                <a:cs typeface="CordiaUPC" panose="020B0304020202020204" pitchFamily="34" charset="-34"/>
              </a:rPr>
            </a:br>
            <a:r>
              <a:rPr lang="en-US" dirty="0">
                <a:latin typeface="Cordia New" panose="020B0304020202020204" pitchFamily="34" charset="-34"/>
                <a:ea typeface="Calibri" panose="020F0502020204030204" pitchFamily="34" charset="0"/>
                <a:cs typeface="CordiaUPC" panose="020B0304020202020204" pitchFamily="34" charset="-34"/>
              </a:rPr>
              <a:t>  	</a:t>
            </a:r>
            <a:r>
              <a:rPr lang="en-US" b="1" dirty="0">
                <a:latin typeface="Cordia New" panose="020B0304020202020204" pitchFamily="34" charset="-34"/>
                <a:ea typeface="Calibri" panose="020F0502020204030204" pitchFamily="34" charset="0"/>
                <a:cs typeface="CordiaUPC" panose="020B0304020202020204" pitchFamily="34" charset="-34"/>
              </a:rPr>
              <a:t>1.2 </a:t>
            </a:r>
            <a:r>
              <a:rPr lang="th-TH" b="1" dirty="0">
                <a:latin typeface="Cordia New" panose="020B0304020202020204" pitchFamily="34" charset="-34"/>
                <a:ea typeface="Calibri" panose="020F0502020204030204" pitchFamily="34" charset="0"/>
                <a:cs typeface="CordiaUPC" panose="020B0304020202020204" pitchFamily="34" charset="-34"/>
              </a:rPr>
              <a:t>พยายามสร้างบรรยากาศ</a:t>
            </a:r>
            <a:r>
              <a:rPr lang="en-US" dirty="0">
                <a:latin typeface="Cordia New" panose="020B0304020202020204" pitchFamily="34" charset="-34"/>
                <a:ea typeface="Calibri" panose="020F0502020204030204" pitchFamily="34" charset="0"/>
                <a:cs typeface="CordiaUPC" panose="020B0304020202020204" pitchFamily="34" charset="-34"/>
              </a:rPr>
              <a:t> </a:t>
            </a:r>
            <a:r>
              <a:rPr lang="th-TH" b="1" dirty="0">
                <a:latin typeface="Cordia New" panose="020B0304020202020204" pitchFamily="34" charset="-34"/>
                <a:ea typeface="Calibri" panose="020F0502020204030204" pitchFamily="34" charset="0"/>
                <a:cs typeface="CordiaUPC" panose="020B0304020202020204" pitchFamily="34" charset="-34"/>
              </a:rPr>
              <a:t>และสัมพันธภาพที่ดีในการสัมภาษณ์</a:t>
            </a:r>
            <a:r>
              <a:rPr lang="en-US" dirty="0">
                <a:latin typeface="Cordia New" panose="020B0304020202020204" pitchFamily="34" charset="-34"/>
                <a:ea typeface="Calibri" panose="020F0502020204030204" pitchFamily="34" charset="0"/>
                <a:cs typeface="CordiaUPC" panose="020B0304020202020204" pitchFamily="34" charset="-34"/>
              </a:rPr>
              <a:t>  </a:t>
            </a:r>
            <a:r>
              <a:rPr lang="th-TH" dirty="0">
                <a:latin typeface="Cordia New" panose="020B0304020202020204" pitchFamily="34" charset="-34"/>
                <a:ea typeface="Calibri" panose="020F0502020204030204" pitchFamily="34" charset="0"/>
                <a:cs typeface="CordiaUPC" panose="020B0304020202020204" pitchFamily="34" charset="-34"/>
              </a:rPr>
              <a:t>โดยใช้เวลาเล็กน้อยสนทนาเรื่องที่ผู้ถูกสัมภาษณ์สนใจทั่ว ๆ ไปก่อน</a:t>
            </a:r>
            <a:r>
              <a:rPr lang="en-US" dirty="0">
                <a:latin typeface="Cordia New" panose="020B0304020202020204" pitchFamily="34" charset="-34"/>
                <a:ea typeface="Calibri" panose="020F0502020204030204" pitchFamily="34" charset="0"/>
                <a:cs typeface="CordiaUPC" panose="020B0304020202020204" pitchFamily="34" charset="-34"/>
              </a:rPr>
              <a:t>  </a:t>
            </a:r>
            <a:r>
              <a:rPr lang="th-TH" dirty="0">
                <a:latin typeface="Cordia New" panose="020B0304020202020204" pitchFamily="34" charset="-34"/>
                <a:ea typeface="Calibri" panose="020F0502020204030204" pitchFamily="34" charset="0"/>
                <a:cs typeface="CordiaUPC" panose="020B0304020202020204" pitchFamily="34" charset="-34"/>
              </a:rPr>
              <a:t>เพื่อให้ผู้ถูกสัมภาษณ์มีความคุ้นเคย</a:t>
            </a:r>
            <a:r>
              <a:rPr lang="en-US" dirty="0">
                <a:latin typeface="Cordia New" panose="020B0304020202020204" pitchFamily="34" charset="-34"/>
                <a:ea typeface="Calibri" panose="020F0502020204030204" pitchFamily="34" charset="0"/>
                <a:cs typeface="CordiaUPC" panose="020B0304020202020204" pitchFamily="34" charset="-34"/>
              </a:rPr>
              <a:t>  </a:t>
            </a:r>
            <a:r>
              <a:rPr lang="th-TH" dirty="0">
                <a:latin typeface="Cordia New" panose="020B0304020202020204" pitchFamily="34" charset="-34"/>
                <a:ea typeface="Calibri" panose="020F0502020204030204" pitchFamily="34" charset="0"/>
                <a:cs typeface="CordiaUPC" panose="020B0304020202020204" pitchFamily="34" charset="-34"/>
              </a:rPr>
              <a:t>มีความรู้สึกเป็นมิตร</a:t>
            </a:r>
            <a:r>
              <a:rPr lang="en-US" dirty="0">
                <a:latin typeface="Cordia New" panose="020B0304020202020204" pitchFamily="34" charset="-34"/>
                <a:ea typeface="Calibri" panose="020F0502020204030204" pitchFamily="34" charset="0"/>
                <a:cs typeface="CordiaUPC" panose="020B0304020202020204" pitchFamily="34" charset="-34"/>
              </a:rPr>
              <a:t>  </a:t>
            </a:r>
            <a:r>
              <a:rPr lang="th-TH" dirty="0">
                <a:latin typeface="Cordia New" panose="020B0304020202020204" pitchFamily="34" charset="-34"/>
                <a:ea typeface="Calibri" panose="020F0502020204030204" pitchFamily="34" charset="0"/>
                <a:cs typeface="CordiaUPC" panose="020B0304020202020204" pitchFamily="34" charset="-34"/>
              </a:rPr>
              <a:t>และไว้วางใจผู้สัมภาษณ์</a:t>
            </a:r>
            <a:endParaRPr lang="th-TH" dirty="0">
              <a:cs typeface="CordiaUPC" panose="020B0304020202020204" pitchFamily="34" charset="-34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0" y="317866"/>
            <a:ext cx="9144000" cy="584775"/>
          </a:xfrm>
          <a:prstGeom prst="rect">
            <a:avLst/>
          </a:prstGeom>
          <a:solidFill>
            <a:schemeClr val="accent2"/>
          </a:solidFill>
        </p:spPr>
        <p:txBody>
          <a:bodyPr wrap="square">
            <a:spAutoFit/>
          </a:bodyPr>
          <a:lstStyle/>
          <a:p>
            <a:pPr algn="ctr"/>
            <a:r>
              <a:rPr lang="th-TH" b="1" dirty="0">
                <a:latin typeface="Cordia New" panose="020B0304020202020204" pitchFamily="34" charset="-34"/>
                <a:ea typeface="Calibri" panose="020F0502020204030204" pitchFamily="34" charset="0"/>
                <a:cs typeface="CordiaUPC" panose="020B0304020202020204" pitchFamily="34" charset="-34"/>
              </a:rPr>
              <a:t>ขั้นตอน</a:t>
            </a:r>
            <a:r>
              <a:rPr lang="th-TH" sz="3200" b="1" dirty="0">
                <a:latin typeface="Cordia New" panose="020B0304020202020204" pitchFamily="34" charset="-34"/>
                <a:ea typeface="Calibri" panose="020F0502020204030204" pitchFamily="34" charset="0"/>
                <a:cs typeface="CordiaUPC" panose="020B0304020202020204" pitchFamily="34" charset="-34"/>
              </a:rPr>
              <a:t>ของ</a:t>
            </a:r>
            <a:r>
              <a:rPr lang="th-TH" b="1" dirty="0">
                <a:latin typeface="Cordia New" panose="020B0304020202020204" pitchFamily="34" charset="-34"/>
                <a:ea typeface="Calibri" panose="020F0502020204030204" pitchFamily="34" charset="0"/>
                <a:cs typeface="CordiaUPC" panose="020B0304020202020204" pitchFamily="34" charset="-34"/>
              </a:rPr>
              <a:t>การสัมภาษณ์</a:t>
            </a:r>
            <a:r>
              <a:rPr lang="en-US" b="1" dirty="0">
                <a:latin typeface="Cordia New" panose="020B0304020202020204" pitchFamily="34" charset="-34"/>
                <a:ea typeface="Calibri" panose="020F0502020204030204" pitchFamily="34" charset="0"/>
                <a:cs typeface="CordiaUPC" panose="020B0304020202020204" pitchFamily="34" charset="-34"/>
              </a:rPr>
              <a:t> </a:t>
            </a:r>
            <a:endParaRPr lang="th-TH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2639007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51401" y="650712"/>
            <a:ext cx="8085222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tabLst>
                <a:tab pos="361941" algn="l"/>
                <a:tab pos="893741" algn="l"/>
              </a:tabLst>
            </a:pPr>
            <a:r>
              <a:rPr lang="en-US" b="1" i="1" dirty="0">
                <a:latin typeface="Cordia New" panose="020B0304020202020204" pitchFamily="34" charset="-34"/>
                <a:ea typeface="Calibri" panose="020F0502020204030204" pitchFamily="34" charset="0"/>
              </a:rPr>
              <a:t>2.  </a:t>
            </a:r>
            <a:r>
              <a:rPr lang="th-TH" b="1" i="1" dirty="0">
                <a:latin typeface="Cordia New" panose="020B0304020202020204" pitchFamily="34" charset="-34"/>
                <a:ea typeface="Calibri" panose="020F0502020204030204" pitchFamily="34" charset="0"/>
              </a:rPr>
              <a:t>ขั้นสัมภาษณ์เนื้อหา</a:t>
            </a:r>
            <a:r>
              <a:rPr lang="en-US" b="1" i="1" dirty="0">
                <a:latin typeface="Cordia New" panose="020B0304020202020204" pitchFamily="34" charset="-34"/>
                <a:ea typeface="Calibri" panose="020F0502020204030204" pitchFamily="34" charset="0"/>
              </a:rPr>
              <a:t> </a:t>
            </a:r>
            <a:r>
              <a:rPr lang="en-US" dirty="0">
                <a:latin typeface="Cordia New" panose="020B0304020202020204" pitchFamily="34" charset="-34"/>
                <a:ea typeface="Calibri" panose="020F0502020204030204" pitchFamily="34" charset="0"/>
              </a:rPr>
              <a:t> </a:t>
            </a:r>
            <a:br>
              <a:rPr lang="en-US" dirty="0">
                <a:latin typeface="Cordia New" panose="020B0304020202020204" pitchFamily="34" charset="-34"/>
                <a:ea typeface="Calibri" panose="020F0502020204030204" pitchFamily="34" charset="0"/>
              </a:rPr>
            </a:br>
            <a:r>
              <a:rPr lang="en-US" dirty="0">
                <a:latin typeface="Cordia New" panose="020B0304020202020204" pitchFamily="34" charset="-34"/>
                <a:ea typeface="Calibri" panose="020F0502020204030204" pitchFamily="34" charset="0"/>
              </a:rPr>
              <a:t>	2.1	</a:t>
            </a:r>
            <a:r>
              <a:rPr lang="th-TH" dirty="0">
                <a:latin typeface="Cordia New" panose="020B0304020202020204" pitchFamily="34" charset="-34"/>
                <a:ea typeface="Calibri" panose="020F0502020204030204" pitchFamily="34" charset="0"/>
              </a:rPr>
              <a:t>คำถามควรสั้นกะทัดรัด</a:t>
            </a:r>
            <a:r>
              <a:rPr lang="en-US" dirty="0">
                <a:latin typeface="Cordia New" panose="020B0304020202020204" pitchFamily="34" charset="-34"/>
                <a:ea typeface="Calibri" panose="020F0502020204030204" pitchFamily="34" charset="0"/>
              </a:rPr>
              <a:t>  </a:t>
            </a:r>
            <a:r>
              <a:rPr lang="th-TH" dirty="0">
                <a:latin typeface="Cordia New" panose="020B0304020202020204" pitchFamily="34" charset="-34"/>
                <a:ea typeface="Calibri" panose="020F0502020204030204" pitchFamily="34" charset="0"/>
              </a:rPr>
              <a:t>และปล่อยให้ผู้ถูกสัมภาษณ์พูดอย่างเสรีเพื่อที่เขาจะได้รู้สึกว่าเขามีอิสระที่จะพูดตามที่เขาคิด</a:t>
            </a:r>
            <a:r>
              <a:rPr lang="en-US" dirty="0">
                <a:latin typeface="Cordia New" panose="020B0304020202020204" pitchFamily="34" charset="-34"/>
                <a:ea typeface="Calibri" panose="020F0502020204030204" pitchFamily="34" charset="0"/>
              </a:rPr>
              <a:t> </a:t>
            </a:r>
            <a:br>
              <a:rPr lang="en-US" dirty="0">
                <a:latin typeface="Cordia New" panose="020B0304020202020204" pitchFamily="34" charset="-34"/>
                <a:ea typeface="Calibri" panose="020F0502020204030204" pitchFamily="34" charset="0"/>
              </a:rPr>
            </a:br>
            <a:r>
              <a:rPr lang="en-US" dirty="0">
                <a:latin typeface="Cordia New" panose="020B0304020202020204" pitchFamily="34" charset="-34"/>
                <a:ea typeface="Calibri" panose="020F0502020204030204" pitchFamily="34" charset="0"/>
              </a:rPr>
              <a:t>	2.2 </a:t>
            </a:r>
            <a:r>
              <a:rPr lang="th-TH" dirty="0">
                <a:latin typeface="Cordia New" panose="020B0304020202020204" pitchFamily="34" charset="-34"/>
                <a:ea typeface="Calibri" panose="020F0502020204030204" pitchFamily="34" charset="0"/>
              </a:rPr>
              <a:t>	อย่าวิพากษ์วิจารณ์</a:t>
            </a:r>
            <a:r>
              <a:rPr lang="en-US" dirty="0">
                <a:latin typeface="Cordia New" panose="020B0304020202020204" pitchFamily="34" charset="-34"/>
                <a:ea typeface="Calibri" panose="020F0502020204030204" pitchFamily="34" charset="0"/>
              </a:rPr>
              <a:t>  </a:t>
            </a:r>
            <a:r>
              <a:rPr lang="th-TH" dirty="0">
                <a:latin typeface="Cordia New" panose="020B0304020202020204" pitchFamily="34" charset="-34"/>
                <a:ea typeface="Calibri" panose="020F0502020204030204" pitchFamily="34" charset="0"/>
              </a:rPr>
              <a:t>หรือสั่งสอนผู้ให้สัมภาษณ์</a:t>
            </a:r>
            <a:r>
              <a:rPr lang="en-US" dirty="0">
                <a:latin typeface="Cordia New" panose="020B0304020202020204" pitchFamily="34" charset="-34"/>
                <a:ea typeface="Calibri" panose="020F0502020204030204" pitchFamily="34" charset="0"/>
              </a:rPr>
              <a:t>  </a:t>
            </a:r>
            <a:r>
              <a:rPr lang="th-TH" dirty="0">
                <a:latin typeface="Cordia New" panose="020B0304020202020204" pitchFamily="34" charset="-34"/>
                <a:ea typeface="Calibri" panose="020F0502020204030204" pitchFamily="34" charset="0"/>
              </a:rPr>
              <a:t>เมื่อผู้ให้สัมภาษณ์ให้ข้อมูลหรือมีพฤติกรรมที่ขัดแย้งกับที่สังคมยอมรับ</a:t>
            </a:r>
            <a:r>
              <a:rPr lang="en-US" dirty="0">
                <a:latin typeface="Cordia New" panose="020B0304020202020204" pitchFamily="34" charset="-34"/>
                <a:ea typeface="Calibri" panose="020F0502020204030204" pitchFamily="34" charset="0"/>
              </a:rPr>
              <a:t> </a:t>
            </a:r>
            <a:br>
              <a:rPr lang="en-US" dirty="0">
                <a:latin typeface="Cordia New" panose="020B0304020202020204" pitchFamily="34" charset="-34"/>
                <a:ea typeface="Calibri" panose="020F0502020204030204" pitchFamily="34" charset="0"/>
              </a:rPr>
            </a:br>
            <a:r>
              <a:rPr lang="en-US" dirty="0">
                <a:latin typeface="Cordia New" panose="020B0304020202020204" pitchFamily="34" charset="-34"/>
                <a:ea typeface="Calibri" panose="020F0502020204030204" pitchFamily="34" charset="0"/>
              </a:rPr>
              <a:t>	2.3 </a:t>
            </a:r>
            <a:r>
              <a:rPr lang="th-TH" dirty="0">
                <a:latin typeface="Cordia New" panose="020B0304020202020204" pitchFamily="34" charset="-34"/>
                <a:ea typeface="Calibri" panose="020F0502020204030204" pitchFamily="34" charset="0"/>
              </a:rPr>
              <a:t>	อย่าใช้คำถามที่เป็นการชี้แนะคำตอบ</a:t>
            </a:r>
            <a:r>
              <a:rPr lang="en-US" dirty="0">
                <a:latin typeface="Cordia New" panose="020B0304020202020204" pitchFamily="34" charset="-34"/>
                <a:ea typeface="Calibri" panose="020F0502020204030204" pitchFamily="34" charset="0"/>
              </a:rPr>
              <a:t> </a:t>
            </a:r>
            <a:br>
              <a:rPr lang="en-US" dirty="0">
                <a:latin typeface="Cordia New" panose="020B0304020202020204" pitchFamily="34" charset="-34"/>
                <a:ea typeface="Calibri" panose="020F0502020204030204" pitchFamily="34" charset="0"/>
              </a:rPr>
            </a:br>
            <a:r>
              <a:rPr lang="en-US" dirty="0">
                <a:latin typeface="Cordia New" panose="020B0304020202020204" pitchFamily="34" charset="-34"/>
                <a:ea typeface="Calibri" panose="020F0502020204030204" pitchFamily="34" charset="0"/>
              </a:rPr>
              <a:t>	2.4 </a:t>
            </a:r>
            <a:r>
              <a:rPr lang="th-TH" dirty="0">
                <a:latin typeface="Cordia New" panose="020B0304020202020204" pitchFamily="34" charset="-34"/>
                <a:ea typeface="Calibri" panose="020F0502020204030204" pitchFamily="34" charset="0"/>
              </a:rPr>
              <a:t>	ในระหว่างสัมภาษณ์</a:t>
            </a:r>
            <a:r>
              <a:rPr lang="en-US" dirty="0">
                <a:latin typeface="Cordia New" panose="020B0304020202020204" pitchFamily="34" charset="-34"/>
                <a:ea typeface="Calibri" panose="020F0502020204030204" pitchFamily="34" charset="0"/>
              </a:rPr>
              <a:t>  </a:t>
            </a:r>
            <a:r>
              <a:rPr lang="th-TH" dirty="0">
                <a:latin typeface="Cordia New" panose="020B0304020202020204" pitchFamily="34" charset="-34"/>
                <a:ea typeface="Calibri" panose="020F0502020204030204" pitchFamily="34" charset="0"/>
              </a:rPr>
              <a:t>ผู้สัมภาษณ์ไม่ควรจะเร่งรัด</a:t>
            </a:r>
            <a:r>
              <a:rPr lang="en-US" dirty="0">
                <a:latin typeface="Cordia New" panose="020B0304020202020204" pitchFamily="34" charset="-34"/>
                <a:ea typeface="Calibri" panose="020F0502020204030204" pitchFamily="34" charset="0"/>
              </a:rPr>
              <a:t>  </a:t>
            </a:r>
            <a:r>
              <a:rPr lang="th-TH" dirty="0">
                <a:latin typeface="Cordia New" panose="020B0304020202020204" pitchFamily="34" charset="-34"/>
                <a:ea typeface="Calibri" panose="020F0502020204030204" pitchFamily="34" charset="0"/>
              </a:rPr>
              <a:t>หรือคาดคั้นคำตอบจากผู้ให้สัมภาษณ์</a:t>
            </a:r>
            <a:r>
              <a:rPr lang="en-US" dirty="0">
                <a:latin typeface="Cordia New" panose="020B0304020202020204" pitchFamily="34" charset="-34"/>
                <a:ea typeface="Calibri" panose="020F0502020204030204" pitchFamily="34" charset="0"/>
              </a:rPr>
              <a:t> </a:t>
            </a:r>
            <a:br>
              <a:rPr lang="en-US" dirty="0">
                <a:latin typeface="Cordia New" panose="020B0304020202020204" pitchFamily="34" charset="-34"/>
                <a:ea typeface="Calibri" panose="020F0502020204030204" pitchFamily="34" charset="0"/>
              </a:rPr>
            </a:br>
            <a:r>
              <a:rPr lang="en-US" dirty="0">
                <a:latin typeface="Cordia New" panose="020B0304020202020204" pitchFamily="34" charset="-34"/>
                <a:ea typeface="Calibri" panose="020F0502020204030204" pitchFamily="34" charset="0"/>
              </a:rPr>
              <a:t>	2.5 </a:t>
            </a:r>
            <a:r>
              <a:rPr lang="th-TH" dirty="0">
                <a:latin typeface="Cordia New" panose="020B0304020202020204" pitchFamily="34" charset="-34"/>
                <a:ea typeface="Calibri" panose="020F0502020204030204" pitchFamily="34" charset="0"/>
              </a:rPr>
              <a:t>	ในกรณีที่ผู้สัมภาษณ์ยังไม่ได้คำตอบที่ชัดเจนหรือเป็นที่พอใจ</a:t>
            </a:r>
            <a:r>
              <a:rPr lang="en-US" dirty="0">
                <a:latin typeface="Cordia New" panose="020B0304020202020204" pitchFamily="34" charset="-34"/>
                <a:ea typeface="Calibri" panose="020F0502020204030204" pitchFamily="34" charset="0"/>
              </a:rPr>
              <a:t>  </a:t>
            </a:r>
            <a:r>
              <a:rPr lang="th-TH" dirty="0">
                <a:latin typeface="Cordia New" panose="020B0304020202020204" pitchFamily="34" charset="-34"/>
                <a:ea typeface="Calibri" panose="020F0502020204030204" pitchFamily="34" charset="0"/>
              </a:rPr>
              <a:t>ถ้ายังไม่คุ้นเคยกันนักอาจจะผ่านไปก่อน เมื่อจบการสัมภาษณ์แล้วค่อยย้อนกลับมาถามใหม่ โดยกล่าวในเชิงทบทวนคำถาม</a:t>
            </a:r>
            <a:r>
              <a:rPr lang="en-US" dirty="0">
                <a:latin typeface="Cordia New" panose="020B0304020202020204" pitchFamily="34" charset="-34"/>
                <a:ea typeface="Calibri" panose="020F0502020204030204" pitchFamily="34" charset="0"/>
              </a:rPr>
              <a:t>  </a:t>
            </a:r>
            <a:r>
              <a:rPr lang="th-TH" dirty="0">
                <a:latin typeface="Cordia New" panose="020B0304020202020204" pitchFamily="34" charset="-34"/>
                <a:ea typeface="Calibri" panose="020F0502020204030204" pitchFamily="34" charset="0"/>
              </a:rPr>
              <a:t>หรือทบทวนคำตอบแบบสุภาพ</a:t>
            </a:r>
            <a:r>
              <a:rPr lang="en-US" dirty="0">
                <a:latin typeface="Cordia New" panose="020B0304020202020204" pitchFamily="34" charset="-34"/>
                <a:ea typeface="Calibri" panose="020F0502020204030204" pitchFamily="34" charset="0"/>
              </a:rPr>
              <a:t> </a:t>
            </a:r>
            <a:endParaRPr lang="th-TH" dirty="0"/>
          </a:p>
        </p:txBody>
      </p:sp>
      <p:sp>
        <p:nvSpPr>
          <p:cNvPr id="3" name="Rectangle 2"/>
          <p:cNvSpPr/>
          <p:nvPr/>
        </p:nvSpPr>
        <p:spPr>
          <a:xfrm>
            <a:off x="551401" y="5611910"/>
            <a:ext cx="819751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tabLst>
                <a:tab pos="361941" algn="l"/>
              </a:tabLst>
            </a:pPr>
            <a:r>
              <a:rPr lang="en-US" b="1" dirty="0">
                <a:latin typeface="Cordia New" panose="020B0304020202020204" pitchFamily="34" charset="-34"/>
                <a:ea typeface="Calibri" panose="020F0502020204030204" pitchFamily="34" charset="0"/>
              </a:rPr>
              <a:t>3.</a:t>
            </a:r>
            <a:r>
              <a:rPr lang="th-TH" b="1" dirty="0">
                <a:latin typeface="Cordia New" panose="020B0304020202020204" pitchFamily="34" charset="-34"/>
                <a:ea typeface="Calibri" panose="020F0502020204030204" pitchFamily="34" charset="0"/>
              </a:rPr>
              <a:t>	</a:t>
            </a:r>
            <a:r>
              <a:rPr lang="th-TH" b="1" i="1" dirty="0">
                <a:latin typeface="Cordia New" panose="020B0304020202020204" pitchFamily="34" charset="-34"/>
                <a:ea typeface="Calibri" panose="020F0502020204030204" pitchFamily="34" charset="0"/>
              </a:rPr>
              <a:t>ขั้นยุติการสัมภาษณ์</a:t>
            </a:r>
            <a:r>
              <a:rPr lang="en-US" b="1" i="1" dirty="0">
                <a:latin typeface="Cordia New" panose="020B0304020202020204" pitchFamily="34" charset="-34"/>
                <a:ea typeface="Calibri" panose="020F0502020204030204" pitchFamily="34" charset="0"/>
              </a:rPr>
              <a:t>  </a:t>
            </a:r>
            <a:r>
              <a:rPr lang="th-TH" dirty="0">
                <a:latin typeface="Cordia New" panose="020B0304020202020204" pitchFamily="34" charset="-34"/>
                <a:ea typeface="Calibri" panose="020F0502020204030204" pitchFamily="34" charset="0"/>
              </a:rPr>
              <a:t>ควรกล่าวคำขอบคุณผู้ให้สัมภาษณ์ที่ให้ความร่วมมือเป็นอย่างดีในการสัมภาษณ์</a:t>
            </a:r>
            <a:r>
              <a:rPr lang="en-US" dirty="0">
                <a:latin typeface="Cordia New" panose="020B0304020202020204" pitchFamily="34" charset="-34"/>
                <a:ea typeface="Calibri" panose="020F0502020204030204" pitchFamily="34" charset="0"/>
              </a:rPr>
              <a:t> </a:t>
            </a:r>
            <a:endParaRPr lang="th-TH" dirty="0"/>
          </a:p>
        </p:txBody>
      </p:sp>
      <p:sp>
        <p:nvSpPr>
          <p:cNvPr id="4" name="Rectangle 3"/>
          <p:cNvSpPr/>
          <p:nvPr/>
        </p:nvSpPr>
        <p:spPr>
          <a:xfrm>
            <a:off x="0" y="0"/>
            <a:ext cx="9144000" cy="584775"/>
          </a:xfrm>
          <a:prstGeom prst="rect">
            <a:avLst/>
          </a:prstGeom>
          <a:solidFill>
            <a:schemeClr val="accent2"/>
          </a:solidFill>
        </p:spPr>
        <p:txBody>
          <a:bodyPr wrap="square">
            <a:spAutoFit/>
          </a:bodyPr>
          <a:lstStyle/>
          <a:p>
            <a:pPr algn="ctr"/>
            <a:r>
              <a:rPr lang="th-TH" b="1" dirty="0">
                <a:latin typeface="Cordia New" panose="020B0304020202020204" pitchFamily="34" charset="-34"/>
                <a:ea typeface="Calibri" panose="020F0502020204030204" pitchFamily="34" charset="0"/>
                <a:cs typeface="CordiaUPC" panose="020B0304020202020204" pitchFamily="34" charset="-34"/>
              </a:rPr>
              <a:t>ขั้นตอน</a:t>
            </a:r>
            <a:r>
              <a:rPr lang="th-TH" sz="3200" b="1" dirty="0">
                <a:latin typeface="Cordia New" panose="020B0304020202020204" pitchFamily="34" charset="-34"/>
                <a:ea typeface="Calibri" panose="020F0502020204030204" pitchFamily="34" charset="0"/>
                <a:cs typeface="CordiaUPC" panose="020B0304020202020204" pitchFamily="34" charset="-34"/>
              </a:rPr>
              <a:t>ของ</a:t>
            </a:r>
            <a:r>
              <a:rPr lang="th-TH" b="1" dirty="0">
                <a:latin typeface="Cordia New" panose="020B0304020202020204" pitchFamily="34" charset="-34"/>
                <a:ea typeface="Calibri" panose="020F0502020204030204" pitchFamily="34" charset="0"/>
                <a:cs typeface="CordiaUPC" panose="020B0304020202020204" pitchFamily="34" charset="-34"/>
              </a:rPr>
              <a:t>การสัมภาษณ์</a:t>
            </a:r>
            <a:r>
              <a:rPr lang="en-US" b="1" dirty="0">
                <a:latin typeface="Cordia New" panose="020B0304020202020204" pitchFamily="34" charset="-34"/>
                <a:ea typeface="Calibri" panose="020F0502020204030204" pitchFamily="34" charset="0"/>
                <a:cs typeface="CordiaUPC" panose="020B0304020202020204" pitchFamily="34" charset="-34"/>
              </a:rPr>
              <a:t> </a:t>
            </a:r>
            <a:endParaRPr lang="th-TH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4838249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93559" y="5367680"/>
            <a:ext cx="855044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>
                <a:latin typeface="Cordia New" panose="020B0304020202020204" pitchFamily="34" charset="-34"/>
                <a:ea typeface="Calibri" panose="020F0502020204030204" pitchFamily="34" charset="0"/>
                <a:cs typeface="+mj-cs"/>
              </a:rPr>
              <a:t>8.  </a:t>
            </a:r>
            <a:r>
              <a:rPr lang="th-TH" dirty="0">
                <a:latin typeface="Cordia New" panose="020B0304020202020204" pitchFamily="34" charset="-34"/>
                <a:ea typeface="Calibri" panose="020F0502020204030204" pitchFamily="34" charset="0"/>
                <a:cs typeface="+mj-cs"/>
              </a:rPr>
              <a:t>พยายามหลีกเลี่ยงข้อความที่เป็นคำสั่ง</a:t>
            </a:r>
            <a:r>
              <a:rPr lang="en-US" dirty="0">
                <a:latin typeface="Cordia New" panose="020B0304020202020204" pitchFamily="34" charset="-34"/>
                <a:ea typeface="Calibri" panose="020F0502020204030204" pitchFamily="34" charset="0"/>
                <a:cs typeface="+mj-cs"/>
              </a:rPr>
              <a:t>  </a:t>
            </a:r>
            <a:r>
              <a:rPr lang="th-TH" dirty="0">
                <a:latin typeface="Cordia New" panose="020B0304020202020204" pitchFamily="34" charset="-34"/>
                <a:ea typeface="Calibri" panose="020F0502020204030204" pitchFamily="34" charset="0"/>
                <a:cs typeface="+mj-cs"/>
              </a:rPr>
              <a:t>เพราะคำสั่งนั้นบอกไม่ได้ว่าถูกหรือผิด</a:t>
            </a:r>
            <a:endParaRPr lang="th-TH" dirty="0">
              <a:cs typeface="+mj-cs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7135" y="211540"/>
            <a:ext cx="9143999" cy="584775"/>
          </a:xfrm>
          <a:prstGeom prst="rect">
            <a:avLst/>
          </a:prstGeom>
          <a:solidFill>
            <a:srgbClr val="F08135"/>
          </a:solidFill>
        </p:spPr>
        <p:txBody>
          <a:bodyPr wrap="square">
            <a:spAutoFit/>
          </a:bodyPr>
          <a:lstStyle/>
          <a:p>
            <a:pPr algn="ctr"/>
            <a:r>
              <a:rPr lang="th-TH" sz="3200" b="1" dirty="0">
                <a:ea typeface="Calibri" panose="020F0502020204030204" pitchFamily="34" charset="0"/>
                <a:cs typeface="+mj-cs"/>
              </a:rPr>
              <a:t>ข้อสอบแบบถูก-ผิด มีหลักในการสร้างดังนี้</a:t>
            </a:r>
            <a:r>
              <a:rPr lang="en-US" sz="3200" b="1" dirty="0">
                <a:latin typeface="Cordia New" panose="020B0304020202020204" pitchFamily="34" charset="-34"/>
                <a:ea typeface="Calibri" panose="020F0502020204030204" pitchFamily="34" charset="0"/>
                <a:cs typeface="+mj-cs"/>
              </a:rPr>
              <a:t> </a:t>
            </a:r>
            <a:endParaRPr lang="th-TH" sz="3200" b="1" dirty="0">
              <a:cs typeface="+mj-cs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616688" y="1058919"/>
            <a:ext cx="77617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>
                <a:latin typeface="Cordia New" panose="020B0304020202020204" pitchFamily="34" charset="-34"/>
                <a:ea typeface="Calibri" panose="020F0502020204030204" pitchFamily="34" charset="0"/>
                <a:cs typeface="+mj-cs"/>
              </a:rPr>
              <a:t>1.   </a:t>
            </a:r>
            <a:r>
              <a:rPr lang="th-TH" dirty="0">
                <a:latin typeface="Cordia New" panose="020B0304020202020204" pitchFamily="34" charset="-34"/>
                <a:ea typeface="Calibri" panose="020F0502020204030204" pitchFamily="34" charset="0"/>
                <a:cs typeface="+mj-cs"/>
              </a:rPr>
              <a:t>เขียนคำสั่งและข้อความที่เป็นทั้งคำถามคำตอบให้ชัดเจน</a:t>
            </a:r>
            <a:r>
              <a:rPr lang="en-US" dirty="0">
                <a:latin typeface="Cordia New" panose="020B0304020202020204" pitchFamily="34" charset="-34"/>
                <a:ea typeface="Calibri" panose="020F0502020204030204" pitchFamily="34" charset="0"/>
                <a:cs typeface="+mj-cs"/>
              </a:rPr>
              <a:t> </a:t>
            </a:r>
            <a:endParaRPr lang="th-TH" dirty="0">
              <a:cs typeface="+mj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616688" y="1582139"/>
            <a:ext cx="77617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>
                <a:latin typeface="Cordia New" panose="020B0304020202020204" pitchFamily="34" charset="-34"/>
                <a:ea typeface="Calibri" panose="020F0502020204030204" pitchFamily="34" charset="0"/>
                <a:cs typeface="+mj-cs"/>
              </a:rPr>
              <a:t>2. </a:t>
            </a:r>
            <a:r>
              <a:rPr lang="th-TH" dirty="0">
                <a:latin typeface="Cordia New" panose="020B0304020202020204" pitchFamily="34" charset="-34"/>
                <a:ea typeface="Calibri" panose="020F0502020204030204" pitchFamily="34" charset="0"/>
                <a:cs typeface="+mj-cs"/>
              </a:rPr>
              <a:t>ไม่ควรใช้ข้อความปฏิเสธซ้อน</a:t>
            </a:r>
            <a:r>
              <a:rPr lang="en-US" dirty="0">
                <a:latin typeface="Cordia New" panose="020B0304020202020204" pitchFamily="34" charset="-34"/>
                <a:ea typeface="Calibri" panose="020F0502020204030204" pitchFamily="34" charset="0"/>
                <a:cs typeface="+mj-cs"/>
              </a:rPr>
              <a:t>  </a:t>
            </a:r>
            <a:r>
              <a:rPr lang="th-TH" dirty="0">
                <a:latin typeface="Cordia New" panose="020B0304020202020204" pitchFamily="34" charset="-34"/>
                <a:ea typeface="Calibri" panose="020F0502020204030204" pitchFamily="34" charset="0"/>
                <a:cs typeface="+mj-cs"/>
              </a:rPr>
              <a:t>เพราะอาจทำให้ผู้ตอบเข้าใจผิด</a:t>
            </a:r>
            <a:endParaRPr lang="th-TH" dirty="0">
              <a:cs typeface="+mj-cs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616688" y="2090846"/>
            <a:ext cx="624131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>
                <a:latin typeface="Cordia New" panose="020B0304020202020204" pitchFamily="34" charset="-34"/>
                <a:ea typeface="Calibri" panose="020F0502020204030204" pitchFamily="34" charset="0"/>
                <a:cs typeface="+mj-cs"/>
              </a:rPr>
              <a:t>3.  </a:t>
            </a:r>
            <a:r>
              <a:rPr lang="th-TH" dirty="0">
                <a:latin typeface="Cordia New" panose="020B0304020202020204" pitchFamily="34" charset="-34"/>
                <a:ea typeface="Calibri" panose="020F0502020204030204" pitchFamily="34" charset="0"/>
                <a:cs typeface="+mj-cs"/>
              </a:rPr>
              <a:t>ไม่ควรใช้ประโยคที่มีทั้งถูกและผิดรวมอยู่ด้วยกัน</a:t>
            </a:r>
            <a:r>
              <a:rPr lang="en-US" dirty="0">
                <a:latin typeface="Cordia New" panose="020B0304020202020204" pitchFamily="34" charset="-34"/>
                <a:ea typeface="Calibri" panose="020F0502020204030204" pitchFamily="34" charset="0"/>
                <a:cs typeface="+mj-cs"/>
              </a:rPr>
              <a:t>  </a:t>
            </a:r>
            <a:endParaRPr lang="th-TH" dirty="0">
              <a:cs typeface="+mj-cs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16689" y="2624576"/>
            <a:ext cx="820833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>
                <a:latin typeface="Cordia New" panose="020B0304020202020204" pitchFamily="34" charset="-34"/>
                <a:ea typeface="Calibri" panose="020F0502020204030204" pitchFamily="34" charset="0"/>
                <a:cs typeface="+mj-cs"/>
              </a:rPr>
              <a:t>4.  </a:t>
            </a:r>
            <a:r>
              <a:rPr lang="th-TH" dirty="0">
                <a:latin typeface="Cordia New" panose="020B0304020202020204" pitchFamily="34" charset="-34"/>
                <a:ea typeface="Calibri" panose="020F0502020204030204" pitchFamily="34" charset="0"/>
                <a:cs typeface="+mj-cs"/>
              </a:rPr>
              <a:t>คำตอบของข้อสอบควรถูกหรือผิดตามหลักวิชา</a:t>
            </a:r>
            <a:r>
              <a:rPr lang="en-US" dirty="0">
                <a:latin typeface="Cordia New" panose="020B0304020202020204" pitchFamily="34" charset="-34"/>
                <a:ea typeface="Calibri" panose="020F0502020204030204" pitchFamily="34" charset="0"/>
                <a:cs typeface="+mj-cs"/>
              </a:rPr>
              <a:t>  </a:t>
            </a:r>
            <a:r>
              <a:rPr lang="th-TH" dirty="0">
                <a:latin typeface="Cordia New" panose="020B0304020202020204" pitchFamily="34" charset="-34"/>
                <a:ea typeface="Calibri" panose="020F0502020204030204" pitchFamily="34" charset="0"/>
                <a:cs typeface="+mj-cs"/>
              </a:rPr>
              <a:t>ไม่ใช่ถูกหรือผิดตามความคิดเห็น</a:t>
            </a:r>
            <a:endParaRPr lang="th-TH" dirty="0">
              <a:cs typeface="+mj-cs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616688" y="3143791"/>
            <a:ext cx="820833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>
                <a:latin typeface="Cordia New" panose="020B0304020202020204" pitchFamily="34" charset="-34"/>
                <a:ea typeface="Calibri" panose="020F0502020204030204" pitchFamily="34" charset="0"/>
                <a:cs typeface="+mj-cs"/>
              </a:rPr>
              <a:t>5.   </a:t>
            </a:r>
            <a:r>
              <a:rPr lang="th-TH" dirty="0">
                <a:latin typeface="Cordia New" panose="020B0304020202020204" pitchFamily="34" charset="-34"/>
                <a:ea typeface="Calibri" panose="020F0502020204030204" pitchFamily="34" charset="0"/>
                <a:cs typeface="+mj-cs"/>
              </a:rPr>
              <a:t>ควรใช้ข้อความที่บอกปริมาณหรือจำนวนที่แน่ชัด</a:t>
            </a:r>
            <a:r>
              <a:rPr lang="en-US" dirty="0">
                <a:latin typeface="Cordia New" panose="020B0304020202020204" pitchFamily="34" charset="-34"/>
                <a:ea typeface="Calibri" panose="020F0502020204030204" pitchFamily="34" charset="0"/>
                <a:cs typeface="+mj-cs"/>
              </a:rPr>
              <a:t>  </a:t>
            </a:r>
            <a:endParaRPr lang="th-TH" dirty="0">
              <a:cs typeface="+mj-cs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616687" y="3742470"/>
            <a:ext cx="563072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>
                <a:latin typeface="Cordia New" panose="020B0304020202020204" pitchFamily="34" charset="-34"/>
                <a:ea typeface="Calibri" panose="020F0502020204030204" pitchFamily="34" charset="0"/>
                <a:cs typeface="+mj-cs"/>
              </a:rPr>
              <a:t>6.  </a:t>
            </a:r>
            <a:r>
              <a:rPr lang="th-TH" dirty="0">
                <a:latin typeface="Cordia New" panose="020B0304020202020204" pitchFamily="34" charset="-34"/>
                <a:ea typeface="Calibri" panose="020F0502020204030204" pitchFamily="34" charset="0"/>
                <a:cs typeface="+mj-cs"/>
              </a:rPr>
              <a:t>ควรใช้คำที่มีความหมายชัดเจน</a:t>
            </a:r>
            <a:endParaRPr lang="th-TH" dirty="0">
              <a:cs typeface="+mj-cs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593558" y="4357144"/>
            <a:ext cx="820833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65106" indent="-265106"/>
            <a:r>
              <a:rPr lang="en-US" dirty="0">
                <a:latin typeface="Cordia New" panose="020B0304020202020204" pitchFamily="34" charset="-34"/>
                <a:ea typeface="Calibri" panose="020F0502020204030204" pitchFamily="34" charset="0"/>
                <a:cs typeface="+mj-cs"/>
              </a:rPr>
              <a:t>7.   </a:t>
            </a:r>
            <a:r>
              <a:rPr lang="th-TH" dirty="0">
                <a:latin typeface="Cordia New" panose="020B0304020202020204" pitchFamily="34" charset="-34"/>
                <a:ea typeface="Calibri" panose="020F0502020204030204" pitchFamily="34" charset="0"/>
                <a:cs typeface="+mj-cs"/>
              </a:rPr>
              <a:t>สิ่งที่กำหนดว่าถูกหรือผิดควรเป็นส่วนสำคัญของข้อความ</a:t>
            </a:r>
            <a:r>
              <a:rPr lang="en-US" dirty="0">
                <a:latin typeface="Cordia New" panose="020B0304020202020204" pitchFamily="34" charset="-34"/>
                <a:ea typeface="Calibri" panose="020F0502020204030204" pitchFamily="34" charset="0"/>
                <a:cs typeface="+mj-cs"/>
              </a:rPr>
              <a:t>  </a:t>
            </a:r>
            <a:r>
              <a:rPr lang="th-TH" dirty="0">
                <a:latin typeface="Cordia New" panose="020B0304020202020204" pitchFamily="34" charset="-34"/>
                <a:ea typeface="Calibri" panose="020F0502020204030204" pitchFamily="34" charset="0"/>
                <a:cs typeface="+mj-cs"/>
              </a:rPr>
              <a:t>และเกี่ยวข้องกับข้อความที่ถาม</a:t>
            </a:r>
            <a:r>
              <a:rPr lang="en-US" dirty="0">
                <a:latin typeface="Cordia New" panose="020B0304020202020204" pitchFamily="34" charset="-34"/>
                <a:ea typeface="Calibri" panose="020F0502020204030204" pitchFamily="34" charset="0"/>
                <a:cs typeface="+mj-cs"/>
              </a:rPr>
              <a:t>  </a:t>
            </a:r>
            <a:endParaRPr lang="th-TH" dirty="0">
              <a:cs typeface="+mj-cs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593558" y="5978324"/>
            <a:ext cx="820833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tabLst>
                <a:tab pos="361941" algn="l"/>
              </a:tabLst>
            </a:pPr>
            <a:r>
              <a:rPr lang="th-TH" spc="-100" dirty="0">
                <a:latin typeface="Cordia New" panose="020B0304020202020204" pitchFamily="34" charset="-34"/>
                <a:ea typeface="Calibri" panose="020F0502020204030204" pitchFamily="34" charset="0"/>
                <a:cs typeface="+mj-cs"/>
              </a:rPr>
              <a:t>9.	พยายามให้ข้อสอบแต่ละข้อเป็นอิสระแก่กัน อย่าให้ข้อใดข้อหนึ่งแนะคำตอบข้ออื่น ๆ</a:t>
            </a:r>
            <a:endParaRPr lang="th-TH" spc="-100" dirty="0">
              <a:cs typeface="+mj-cs"/>
            </a:endParaRPr>
          </a:p>
        </p:txBody>
      </p:sp>
      <p:sp>
        <p:nvSpPr>
          <p:cNvPr id="11" name="Date Placeholder 1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7736665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6" grpId="0"/>
      <p:bldP spid="7" grpId="0"/>
      <p:bldP spid="8" grpId="0"/>
      <p:bldP spid="9" grpId="0"/>
      <p:bldP spid="10" grpId="0"/>
      <p:bldP spid="1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62358" y="1156563"/>
            <a:ext cx="82296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46077" indent="-446077">
              <a:tabLst>
                <a:tab pos="446077" algn="l"/>
              </a:tabLst>
            </a:pPr>
            <a:r>
              <a:rPr lang="en-US" dirty="0">
                <a:latin typeface="Cordia New" panose="020B0304020202020204" pitchFamily="34" charset="-34"/>
                <a:ea typeface="Calibri" panose="020F0502020204030204" pitchFamily="34" charset="0"/>
                <a:cs typeface="+mj-cs"/>
              </a:rPr>
              <a:t>10. </a:t>
            </a:r>
            <a:r>
              <a:rPr lang="th-TH" dirty="0">
                <a:latin typeface="Cordia New" panose="020B0304020202020204" pitchFamily="34" charset="-34"/>
                <a:ea typeface="Calibri" panose="020F0502020204030204" pitchFamily="34" charset="0"/>
                <a:cs typeface="+mj-cs"/>
              </a:rPr>
              <a:t>	ข้อความแต่ละข้อให้มีความยาวใกล้เคียงกัน ไม่ควรให้ยาวหรือสั้นกว่ากันมากนัก</a:t>
            </a:r>
            <a:r>
              <a:rPr lang="en-US" dirty="0">
                <a:latin typeface="Cordia New" panose="020B0304020202020204" pitchFamily="34" charset="-34"/>
                <a:ea typeface="Calibri" panose="020F0502020204030204" pitchFamily="34" charset="0"/>
                <a:cs typeface="+mj-cs"/>
              </a:rPr>
              <a:t>  </a:t>
            </a:r>
            <a:r>
              <a:rPr lang="th-TH" dirty="0">
                <a:latin typeface="Cordia New" panose="020B0304020202020204" pitchFamily="34" charset="-34"/>
                <a:ea typeface="Calibri" panose="020F0502020204030204" pitchFamily="34" charset="0"/>
                <a:cs typeface="+mj-cs"/>
              </a:rPr>
              <a:t>และถ้าเป็นไปได้ควรเรียงลำดับตามความยาวของข้อความ</a:t>
            </a:r>
            <a:endParaRPr lang="en-US" dirty="0">
              <a:latin typeface="Cordia New" panose="020B0304020202020204" pitchFamily="34" charset="-34"/>
              <a:ea typeface="Calibri" panose="020F0502020204030204" pitchFamily="34" charset="0"/>
              <a:cs typeface="+mj-cs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462359" y="2188439"/>
            <a:ext cx="832361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46077" indent="-446077">
              <a:tabLst>
                <a:tab pos="446077" algn="l"/>
              </a:tabLst>
            </a:pPr>
            <a:r>
              <a:rPr lang="en-US" dirty="0">
                <a:latin typeface="Cordia New" panose="020B0304020202020204" pitchFamily="34" charset="-34"/>
                <a:ea typeface="Calibri" panose="020F0502020204030204" pitchFamily="34" charset="0"/>
                <a:cs typeface="+mj-cs"/>
              </a:rPr>
              <a:t>11.  </a:t>
            </a:r>
            <a:r>
              <a:rPr lang="th-TH" spc="-40" dirty="0">
                <a:latin typeface="Cordia New" panose="020B0304020202020204" pitchFamily="34" charset="-34"/>
                <a:ea typeface="Calibri" panose="020F0502020204030204" pitchFamily="34" charset="0"/>
                <a:cs typeface="+mj-cs"/>
              </a:rPr>
              <a:t>ควรให้มีจำนวนข้อถูกข้อผิดใกล้เคียงกัน</a:t>
            </a:r>
            <a:r>
              <a:rPr lang="en-US" spc="-40" dirty="0">
                <a:latin typeface="Cordia New" panose="020B0304020202020204" pitchFamily="34" charset="-34"/>
                <a:ea typeface="Calibri" panose="020F0502020204030204" pitchFamily="34" charset="0"/>
                <a:cs typeface="+mj-cs"/>
              </a:rPr>
              <a:t>  </a:t>
            </a:r>
            <a:r>
              <a:rPr lang="th-TH" spc="-40" dirty="0">
                <a:latin typeface="Cordia New" panose="020B0304020202020204" pitchFamily="34" charset="-34"/>
                <a:ea typeface="Calibri" panose="020F0502020204030204" pitchFamily="34" charset="0"/>
                <a:cs typeface="+mj-cs"/>
              </a:rPr>
              <a:t>เป็นการช่วยลดการเดาได้วิธีหนึ่ง</a:t>
            </a:r>
            <a:endParaRPr lang="en-US" dirty="0">
              <a:latin typeface="Cordia New" panose="020B0304020202020204" pitchFamily="34" charset="-34"/>
              <a:ea typeface="Calibri" panose="020F0502020204030204" pitchFamily="34" charset="0"/>
              <a:cs typeface="+mj-cs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462358" y="2789428"/>
            <a:ext cx="827660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46077" indent="-446077">
              <a:tabLst>
                <a:tab pos="446077" algn="l"/>
              </a:tabLst>
            </a:pPr>
            <a:r>
              <a:rPr lang="en-US" dirty="0">
                <a:latin typeface="Cordia New" panose="020B0304020202020204" pitchFamily="34" charset="-34"/>
                <a:ea typeface="Calibri" panose="020F0502020204030204" pitchFamily="34" charset="0"/>
                <a:cs typeface="+mj-cs"/>
              </a:rPr>
              <a:t>12.  </a:t>
            </a:r>
            <a:r>
              <a:rPr lang="th-TH" dirty="0">
                <a:latin typeface="Cordia New" panose="020B0304020202020204" pitchFamily="34" charset="-34"/>
                <a:ea typeface="Calibri" panose="020F0502020204030204" pitchFamily="34" charset="0"/>
                <a:cs typeface="+mj-cs"/>
              </a:rPr>
              <a:t>ข้อถูกและข้อผิดควรอยู่กระจายกันออกไป</a:t>
            </a:r>
            <a:r>
              <a:rPr lang="en-US" dirty="0">
                <a:latin typeface="Cordia New" panose="020B0304020202020204" pitchFamily="34" charset="-34"/>
                <a:ea typeface="Calibri" panose="020F0502020204030204" pitchFamily="34" charset="0"/>
                <a:cs typeface="+mj-cs"/>
              </a:rPr>
              <a:t>  </a:t>
            </a:r>
            <a:r>
              <a:rPr lang="th-TH" dirty="0">
                <a:latin typeface="Cordia New" panose="020B0304020202020204" pitchFamily="34" charset="-34"/>
                <a:ea typeface="Calibri" panose="020F0502020204030204" pitchFamily="34" charset="0"/>
                <a:cs typeface="+mj-cs"/>
              </a:rPr>
              <a:t>ไม่ควรให้อยู่รวมกันเป็นกลุ่มหรือเรียงกันอย่างมีระบบ</a:t>
            </a:r>
            <a:endParaRPr lang="en-US" dirty="0">
              <a:latin typeface="Cordia New" panose="020B0304020202020204" pitchFamily="34" charset="-34"/>
              <a:ea typeface="Calibri" panose="020F0502020204030204" pitchFamily="34" charset="0"/>
              <a:cs typeface="+mj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462358" y="3821304"/>
            <a:ext cx="8276608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46077" indent="-446077">
              <a:tabLst>
                <a:tab pos="446077" algn="l"/>
              </a:tabLst>
            </a:pPr>
            <a:r>
              <a:rPr lang="en-US" dirty="0">
                <a:latin typeface="Cordia New" panose="020B0304020202020204" pitchFamily="34" charset="-34"/>
                <a:ea typeface="Calibri" panose="020F0502020204030204" pitchFamily="34" charset="0"/>
                <a:cs typeface="+mj-cs"/>
              </a:rPr>
              <a:t>13.  </a:t>
            </a:r>
            <a:r>
              <a:rPr lang="th-TH" dirty="0">
                <a:latin typeface="Cordia New" panose="020B0304020202020204" pitchFamily="34" charset="-34"/>
                <a:ea typeface="Calibri" panose="020F0502020204030204" pitchFamily="34" charset="0"/>
                <a:cs typeface="+mj-cs"/>
              </a:rPr>
              <a:t>ในกรณีที่ข้อสอบหลายประเภทอยู่ในฉบับเดียวกัน</a:t>
            </a:r>
            <a:r>
              <a:rPr lang="en-US" dirty="0">
                <a:latin typeface="Cordia New" panose="020B0304020202020204" pitchFamily="34" charset="-34"/>
                <a:ea typeface="Calibri" panose="020F0502020204030204" pitchFamily="34" charset="0"/>
                <a:cs typeface="+mj-cs"/>
              </a:rPr>
              <a:t>  </a:t>
            </a:r>
            <a:r>
              <a:rPr lang="th-TH" dirty="0">
                <a:latin typeface="Cordia New" panose="020B0304020202020204" pitchFamily="34" charset="-34"/>
                <a:ea typeface="Calibri" panose="020F0502020204030204" pitchFamily="34" charset="0"/>
                <a:cs typeface="+mj-cs"/>
              </a:rPr>
              <a:t>ควรจัดข้อสอบแบบถูกผิดไว้ตอนต้น ๆ ของแบบทดสอบ</a:t>
            </a:r>
            <a:r>
              <a:rPr lang="en-US" dirty="0">
                <a:latin typeface="Cordia New" panose="020B0304020202020204" pitchFamily="34" charset="-34"/>
                <a:ea typeface="Calibri" panose="020F0502020204030204" pitchFamily="34" charset="0"/>
                <a:cs typeface="+mj-cs"/>
              </a:rPr>
              <a:t>  </a:t>
            </a:r>
            <a:r>
              <a:rPr lang="th-TH" dirty="0">
                <a:latin typeface="Cordia New" panose="020B0304020202020204" pitchFamily="34" charset="-34"/>
                <a:ea typeface="Calibri" panose="020F0502020204030204" pitchFamily="34" charset="0"/>
                <a:cs typeface="+mj-cs"/>
              </a:rPr>
              <a:t>เพราะเป็นข้อสอบที่ค่อนข้างง่าย</a:t>
            </a:r>
            <a:r>
              <a:rPr lang="en-US" dirty="0">
                <a:latin typeface="Cordia New" panose="020B0304020202020204" pitchFamily="34" charset="-34"/>
                <a:ea typeface="Calibri" panose="020F0502020204030204" pitchFamily="34" charset="0"/>
                <a:cs typeface="+mj-cs"/>
              </a:rPr>
              <a:t>  </a:t>
            </a:r>
            <a:r>
              <a:rPr lang="th-TH" dirty="0">
                <a:latin typeface="Cordia New" panose="020B0304020202020204" pitchFamily="34" charset="-34"/>
                <a:ea typeface="Calibri" panose="020F0502020204030204" pitchFamily="34" charset="0"/>
                <a:cs typeface="+mj-cs"/>
              </a:rPr>
              <a:t>เพื่อเร้าให้เด็กอยากทำข้อต่อ ๆ ไป</a:t>
            </a:r>
            <a:endParaRPr lang="th-TH" dirty="0">
              <a:cs typeface="+mj-cs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-4638" y="211539"/>
            <a:ext cx="9143999" cy="584775"/>
          </a:xfrm>
          <a:prstGeom prst="rect">
            <a:avLst/>
          </a:prstGeom>
          <a:solidFill>
            <a:srgbClr val="F08135"/>
          </a:solidFill>
        </p:spPr>
        <p:txBody>
          <a:bodyPr wrap="square">
            <a:spAutoFit/>
          </a:bodyPr>
          <a:lstStyle/>
          <a:p>
            <a:pPr algn="ctr"/>
            <a:r>
              <a:rPr lang="th-TH" sz="3200" b="1" dirty="0">
                <a:ea typeface="Calibri" panose="020F0502020204030204" pitchFamily="34" charset="0"/>
                <a:cs typeface="+mj-cs"/>
              </a:rPr>
              <a:t>ข้อสอบแบบถูก-ผิด มีหลักในการสร้างดังนี้</a:t>
            </a:r>
            <a:r>
              <a:rPr lang="en-US" sz="3200" b="1" dirty="0">
                <a:latin typeface="Cordia New" panose="020B0304020202020204" pitchFamily="34" charset="-34"/>
                <a:ea typeface="Calibri" panose="020F0502020204030204" pitchFamily="34" charset="0"/>
                <a:cs typeface="+mj-cs"/>
              </a:rPr>
              <a:t> </a:t>
            </a:r>
            <a:endParaRPr lang="th-TH" sz="3200" b="1" dirty="0">
              <a:cs typeface="+mj-cs"/>
            </a:endParaRP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8850315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91112" y="5156472"/>
            <a:ext cx="710255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>
                <a:latin typeface="Cordia New" panose="020B0304020202020204" pitchFamily="34" charset="-34"/>
                <a:ea typeface="Calibri" panose="020F0502020204030204" pitchFamily="34" charset="0"/>
                <a:cs typeface="+mj-cs"/>
              </a:rPr>
              <a:t>6. </a:t>
            </a:r>
            <a:r>
              <a:rPr lang="th-TH" dirty="0">
                <a:latin typeface="Cordia New" panose="020B0304020202020204" pitchFamily="34" charset="-34"/>
                <a:ea typeface="Calibri" panose="020F0502020204030204" pitchFamily="34" charset="0"/>
                <a:cs typeface="+mj-cs"/>
              </a:rPr>
              <a:t>ในแต่ละข้อควรมีช่องว่างเว้นไว้ให้เติมคำตอบเพียงช่องเดียว</a:t>
            </a:r>
            <a:r>
              <a:rPr lang="en-US" dirty="0">
                <a:latin typeface="Cordia New" panose="020B0304020202020204" pitchFamily="34" charset="-34"/>
                <a:ea typeface="Calibri" panose="020F0502020204030204" pitchFamily="34" charset="0"/>
                <a:cs typeface="+mj-cs"/>
              </a:rPr>
              <a:t> </a:t>
            </a:r>
            <a:r>
              <a:rPr lang="en-US" b="1" dirty="0">
                <a:latin typeface="Cordia New" panose="020B0304020202020204" pitchFamily="34" charset="-34"/>
                <a:ea typeface="Calibri" panose="020F0502020204030204" pitchFamily="34" charset="0"/>
                <a:cs typeface="+mj-cs"/>
              </a:rPr>
              <a:t> </a:t>
            </a:r>
            <a:endParaRPr lang="th-TH" dirty="0">
              <a:cs typeface="+mj-cs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0" y="328929"/>
            <a:ext cx="9144000" cy="584775"/>
          </a:xfrm>
          <a:prstGeom prst="rect">
            <a:avLst/>
          </a:prstGeom>
          <a:solidFill>
            <a:srgbClr val="F08135"/>
          </a:solidFill>
        </p:spPr>
        <p:txBody>
          <a:bodyPr wrap="square">
            <a:spAutoFit/>
          </a:bodyPr>
          <a:lstStyle/>
          <a:p>
            <a:pPr algn="ctr"/>
            <a:r>
              <a:rPr lang="th-TH" sz="3200" b="1" dirty="0">
                <a:latin typeface="Cordia New" panose="020B0304020202020204" pitchFamily="34" charset="-34"/>
                <a:ea typeface="Calibri" panose="020F0502020204030204" pitchFamily="34" charset="0"/>
              </a:rPr>
              <a:t>หลักในการเขียนข้อสอบแบบเติมคำ</a:t>
            </a:r>
            <a:endParaRPr lang="th-TH" sz="3200" dirty="0"/>
          </a:p>
        </p:txBody>
      </p:sp>
      <p:sp>
        <p:nvSpPr>
          <p:cNvPr id="4" name="Rectangle 3"/>
          <p:cNvSpPr/>
          <p:nvPr/>
        </p:nvSpPr>
        <p:spPr>
          <a:xfrm>
            <a:off x="691113" y="1565012"/>
            <a:ext cx="786809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>
                <a:latin typeface="Cordia New" panose="020B0304020202020204" pitchFamily="34" charset="-34"/>
                <a:ea typeface="Calibri" panose="020F0502020204030204" pitchFamily="34" charset="0"/>
                <a:cs typeface="+mj-cs"/>
              </a:rPr>
              <a:t>1.  </a:t>
            </a:r>
            <a:r>
              <a:rPr lang="th-TH" dirty="0">
                <a:latin typeface="Cordia New" panose="020B0304020202020204" pitchFamily="34" charset="-34"/>
                <a:ea typeface="Calibri" panose="020F0502020204030204" pitchFamily="34" charset="0"/>
                <a:cs typeface="+mj-cs"/>
              </a:rPr>
              <a:t>ตั้งคำถามให้มีคำตอบสั้นและชัดเจน</a:t>
            </a:r>
            <a:r>
              <a:rPr lang="en-US" dirty="0">
                <a:latin typeface="Cordia New" panose="020B0304020202020204" pitchFamily="34" charset="-34"/>
                <a:ea typeface="Calibri" panose="020F0502020204030204" pitchFamily="34" charset="0"/>
                <a:cs typeface="+mj-cs"/>
              </a:rPr>
              <a:t>  </a:t>
            </a:r>
            <a:r>
              <a:rPr lang="th-TH" dirty="0">
                <a:latin typeface="Cordia New" panose="020B0304020202020204" pitchFamily="34" charset="-34"/>
                <a:ea typeface="Calibri" panose="020F0502020204030204" pitchFamily="34" charset="0"/>
                <a:cs typeface="+mj-cs"/>
              </a:rPr>
              <a:t>โดยให้มีคำตอบเป็น</a:t>
            </a:r>
            <a:r>
              <a:rPr lang="th-TH" dirty="0" smtClean="0">
                <a:latin typeface="Cordia New" panose="020B0304020202020204" pitchFamily="34" charset="-34"/>
                <a:ea typeface="Calibri" panose="020F0502020204030204" pitchFamily="34" charset="0"/>
                <a:cs typeface="+mj-cs"/>
              </a:rPr>
              <a:t>คำหรือ</a:t>
            </a:r>
            <a:r>
              <a:rPr lang="th-TH" dirty="0">
                <a:latin typeface="Cordia New" panose="020B0304020202020204" pitchFamily="34" charset="-34"/>
                <a:ea typeface="Calibri" panose="020F0502020204030204" pitchFamily="34" charset="0"/>
                <a:cs typeface="+mj-cs"/>
              </a:rPr>
              <a:t>วลี</a:t>
            </a:r>
            <a:endParaRPr lang="th-TH" dirty="0">
              <a:cs typeface="+mj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691112" y="2144030"/>
            <a:ext cx="624131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>
                <a:latin typeface="Cordia New" panose="020B0304020202020204" pitchFamily="34" charset="-34"/>
                <a:ea typeface="Calibri" panose="020F0502020204030204" pitchFamily="34" charset="0"/>
                <a:cs typeface="+mj-cs"/>
              </a:rPr>
              <a:t>2. </a:t>
            </a:r>
            <a:r>
              <a:rPr lang="th-TH" dirty="0">
                <a:latin typeface="Cordia New" panose="020B0304020202020204" pitchFamily="34" charset="-34"/>
                <a:ea typeface="Calibri" panose="020F0502020204030204" pitchFamily="34" charset="0"/>
                <a:cs typeface="+mj-cs"/>
              </a:rPr>
              <a:t>ไม่ควรลอกข้อความจากหนังสือ</a:t>
            </a:r>
            <a:r>
              <a:rPr lang="en-US" dirty="0">
                <a:latin typeface="Cordia New" panose="020B0304020202020204" pitchFamily="34" charset="-34"/>
                <a:ea typeface="Calibri" panose="020F0502020204030204" pitchFamily="34" charset="0"/>
                <a:cs typeface="+mj-cs"/>
              </a:rPr>
              <a:t>  </a:t>
            </a:r>
            <a:r>
              <a:rPr lang="th-TH" dirty="0">
                <a:latin typeface="Cordia New" panose="020B0304020202020204" pitchFamily="34" charset="-34"/>
                <a:ea typeface="Calibri" panose="020F0502020204030204" pitchFamily="34" charset="0"/>
                <a:cs typeface="+mj-cs"/>
              </a:rPr>
              <a:t>ตำรา</a:t>
            </a:r>
            <a:r>
              <a:rPr lang="en-US" dirty="0">
                <a:latin typeface="Cordia New" panose="020B0304020202020204" pitchFamily="34" charset="-34"/>
                <a:ea typeface="Calibri" panose="020F0502020204030204" pitchFamily="34" charset="0"/>
                <a:cs typeface="+mj-cs"/>
              </a:rPr>
              <a:t>  </a:t>
            </a:r>
            <a:r>
              <a:rPr lang="th-TH" dirty="0">
                <a:latin typeface="Cordia New" panose="020B0304020202020204" pitchFamily="34" charset="-34"/>
                <a:ea typeface="Calibri" panose="020F0502020204030204" pitchFamily="34" charset="0"/>
                <a:cs typeface="+mj-cs"/>
              </a:rPr>
              <a:t>มาตั้งเป็นคำถาม</a:t>
            </a:r>
            <a:r>
              <a:rPr lang="en-US" dirty="0">
                <a:latin typeface="Cordia New" panose="020B0304020202020204" pitchFamily="34" charset="-34"/>
                <a:ea typeface="Calibri" panose="020F0502020204030204" pitchFamily="34" charset="0"/>
                <a:cs typeface="+mj-cs"/>
              </a:rPr>
              <a:t> </a:t>
            </a:r>
            <a:endParaRPr lang="th-TH" dirty="0">
              <a:cs typeface="+mj-cs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91113" y="2778850"/>
            <a:ext cx="7868093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65106" indent="-265106"/>
            <a:r>
              <a:rPr lang="en-US" dirty="0">
                <a:latin typeface="Cordia New" panose="020B0304020202020204" pitchFamily="34" charset="-34"/>
                <a:ea typeface="Calibri" panose="020F0502020204030204" pitchFamily="34" charset="0"/>
                <a:cs typeface="+mj-cs"/>
              </a:rPr>
              <a:t>3.  </a:t>
            </a:r>
            <a:r>
              <a:rPr lang="th-TH" dirty="0">
                <a:latin typeface="Cordia New" panose="020B0304020202020204" pitchFamily="34" charset="-34"/>
                <a:ea typeface="Calibri" panose="020F0502020204030204" pitchFamily="34" charset="0"/>
                <a:cs typeface="+mj-cs"/>
              </a:rPr>
              <a:t>ข้อคำถามโดยทั่วไปควรตั้งเป็นแบบคำถามมากกว่าข้อความที่ไม่สมบูรณ์ เพราะข้อความที่ไม่สมบูรณ์อาจทำให้มี คำตอบถูกได้หลายคำตอบ</a:t>
            </a:r>
            <a:endParaRPr lang="th-TH" dirty="0">
              <a:cs typeface="+mj-cs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691113" y="3747409"/>
            <a:ext cx="786809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>
                <a:latin typeface="Cordia New" panose="020B0304020202020204" pitchFamily="34" charset="-34"/>
                <a:ea typeface="Calibri" panose="020F0502020204030204" pitchFamily="34" charset="0"/>
                <a:cs typeface="+mj-cs"/>
              </a:rPr>
              <a:t>4. </a:t>
            </a:r>
            <a:r>
              <a:rPr lang="th-TH" dirty="0">
                <a:latin typeface="Cordia New" panose="020B0304020202020204" pitchFamily="34" charset="-34"/>
                <a:ea typeface="Calibri" panose="020F0502020204030204" pitchFamily="34" charset="0"/>
                <a:cs typeface="+mj-cs"/>
              </a:rPr>
              <a:t>ถ้าคำตอบเป็นตัวเลขที่มีหน่วย</a:t>
            </a:r>
            <a:r>
              <a:rPr lang="en-US" dirty="0">
                <a:latin typeface="Cordia New" panose="020B0304020202020204" pitchFamily="34" charset="-34"/>
                <a:ea typeface="Calibri" panose="020F0502020204030204" pitchFamily="34" charset="0"/>
                <a:cs typeface="+mj-cs"/>
              </a:rPr>
              <a:t>  </a:t>
            </a:r>
            <a:r>
              <a:rPr lang="th-TH" dirty="0">
                <a:latin typeface="Cordia New" panose="020B0304020202020204" pitchFamily="34" charset="-34"/>
                <a:ea typeface="Calibri" panose="020F0502020204030204" pitchFamily="34" charset="0"/>
                <a:cs typeface="+mj-cs"/>
              </a:rPr>
              <a:t>ควรระบุหน่วยที่ต้องการให้ตอบ</a:t>
            </a:r>
            <a:endParaRPr lang="th-TH" dirty="0">
              <a:cs typeface="+mj-cs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691112" y="4444714"/>
            <a:ext cx="788936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>
                <a:latin typeface="Cordia New" panose="020B0304020202020204" pitchFamily="34" charset="-34"/>
                <a:ea typeface="Calibri" panose="020F0502020204030204" pitchFamily="34" charset="0"/>
                <a:cs typeface="+mj-cs"/>
              </a:rPr>
              <a:t>5. </a:t>
            </a:r>
            <a:r>
              <a:rPr lang="th-TH" dirty="0">
                <a:latin typeface="Cordia New" panose="020B0304020202020204" pitchFamily="34" charset="-34"/>
                <a:ea typeface="Calibri" panose="020F0502020204030204" pitchFamily="34" charset="0"/>
                <a:cs typeface="+mj-cs"/>
              </a:rPr>
              <a:t>ช่องว่างที่เว้นให้เติมควรจะเว้นให้ทุกข้อมีขนาดเท่ากัน</a:t>
            </a:r>
            <a:endParaRPr lang="th-TH" dirty="0">
              <a:cs typeface="+mj-cs"/>
            </a:endParaRPr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9525540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7" grpId="0"/>
      <p:bldP spid="8" grpId="0"/>
      <p:bldP spid="9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15334"/>
            <a:ext cx="9144000" cy="584775"/>
          </a:xfrm>
          <a:prstGeom prst="rect">
            <a:avLst/>
          </a:prstGeom>
          <a:solidFill>
            <a:schemeClr val="accent2"/>
          </a:solidFill>
        </p:spPr>
        <p:txBody>
          <a:bodyPr wrap="square">
            <a:spAutoFit/>
          </a:bodyPr>
          <a:lstStyle/>
          <a:p>
            <a:pPr algn="ctr"/>
            <a:r>
              <a:rPr lang="th-TH" sz="3200" b="1" dirty="0">
                <a:latin typeface="Cordia New" panose="020B0304020202020204" pitchFamily="34" charset="-34"/>
                <a:ea typeface="Calibri" panose="020F0502020204030204" pitchFamily="34" charset="0"/>
                <a:cs typeface="+mj-cs"/>
              </a:rPr>
              <a:t>หลักในการสร้างข้อสอบแบบจับคู่</a:t>
            </a:r>
            <a:endParaRPr lang="th-TH" sz="3200" dirty="0">
              <a:cs typeface="+mj-cs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566057" y="1016558"/>
            <a:ext cx="810584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58766" indent="-358766"/>
            <a:r>
              <a:rPr lang="en-US" b="1" dirty="0">
                <a:latin typeface="Cordia New" panose="020B0304020202020204" pitchFamily="34" charset="-34"/>
                <a:ea typeface="Calibri" panose="020F0502020204030204" pitchFamily="34" charset="0"/>
                <a:cs typeface="+mj-cs"/>
              </a:rPr>
              <a:t>1.  </a:t>
            </a:r>
            <a:r>
              <a:rPr lang="th-TH" b="1" dirty="0">
                <a:latin typeface="Cordia New" panose="020B0304020202020204" pitchFamily="34" charset="-34"/>
                <a:ea typeface="Calibri" panose="020F0502020204030204" pitchFamily="34" charset="0"/>
                <a:cs typeface="+mj-cs"/>
              </a:rPr>
              <a:t>ให้คำหรือข้อความในคอลัมน์หนึ่งจับคู่ได้กับคำหรือข้อความในอีกคอลัมน์หนึ่งเพียงข้อเดียว</a:t>
            </a:r>
            <a:r>
              <a:rPr lang="en-US" b="1" dirty="0">
                <a:latin typeface="Cordia New" panose="020B0304020202020204" pitchFamily="34" charset="-34"/>
                <a:ea typeface="Calibri" panose="020F0502020204030204" pitchFamily="34" charset="0"/>
                <a:cs typeface="+mj-cs"/>
              </a:rPr>
              <a:t>  </a:t>
            </a:r>
            <a:endParaRPr lang="th-TH" b="1" dirty="0">
              <a:cs typeface="+mj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566057" y="2000498"/>
            <a:ext cx="810584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58766" indent="-358766"/>
            <a:r>
              <a:rPr lang="en-US" b="1" dirty="0">
                <a:latin typeface="Cordia New" panose="020B0304020202020204" pitchFamily="34" charset="-34"/>
                <a:ea typeface="Calibri" panose="020F0502020204030204" pitchFamily="34" charset="0"/>
                <a:cs typeface="+mj-cs"/>
              </a:rPr>
              <a:t>2. </a:t>
            </a:r>
            <a:r>
              <a:rPr lang="th-TH" b="1" dirty="0">
                <a:latin typeface="Cordia New" panose="020B0304020202020204" pitchFamily="34" charset="-34"/>
                <a:ea typeface="Calibri" panose="020F0502020204030204" pitchFamily="34" charset="0"/>
                <a:cs typeface="+mj-cs"/>
              </a:rPr>
              <a:t>ตัวเลือกที่อยู่ทางขวามือควรมีจำนวนข้อมากกว่าตัวคำถามที่อยู่ทางซ้ายมืออย่างน้อย </a:t>
            </a:r>
            <a:r>
              <a:rPr lang="en-US" b="1" dirty="0">
                <a:latin typeface="Cordia New" panose="020B0304020202020204" pitchFamily="34" charset="-34"/>
                <a:ea typeface="Calibri" panose="020F0502020204030204" pitchFamily="34" charset="0"/>
                <a:cs typeface="+mj-cs"/>
              </a:rPr>
              <a:t>3-4 </a:t>
            </a:r>
            <a:r>
              <a:rPr lang="th-TH" b="1" dirty="0">
                <a:latin typeface="Cordia New" panose="020B0304020202020204" pitchFamily="34" charset="-34"/>
                <a:ea typeface="Calibri" panose="020F0502020204030204" pitchFamily="34" charset="0"/>
                <a:cs typeface="+mj-cs"/>
              </a:rPr>
              <a:t>ข้อ</a:t>
            </a:r>
            <a:r>
              <a:rPr lang="en-US" b="1" dirty="0">
                <a:latin typeface="Cordia New" panose="020B0304020202020204" pitchFamily="34" charset="-34"/>
                <a:ea typeface="Calibri" panose="020F0502020204030204" pitchFamily="34" charset="0"/>
                <a:cs typeface="+mj-cs"/>
              </a:rPr>
              <a:t> </a:t>
            </a:r>
            <a:endParaRPr lang="th-TH" b="1" dirty="0">
              <a:cs typeface="+mj-cs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566057" y="3005275"/>
            <a:ext cx="810584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58766" indent="-358766"/>
            <a:r>
              <a:rPr lang="en-US" b="1" dirty="0">
                <a:latin typeface="Cordia New" panose="020B0304020202020204" pitchFamily="34" charset="-34"/>
                <a:ea typeface="Calibri" panose="020F0502020204030204" pitchFamily="34" charset="0"/>
                <a:cs typeface="+mj-cs"/>
              </a:rPr>
              <a:t>3.  </a:t>
            </a:r>
            <a:r>
              <a:rPr lang="th-TH" b="1" dirty="0">
                <a:latin typeface="Cordia New" panose="020B0304020202020204" pitchFamily="34" charset="-34"/>
                <a:ea typeface="Calibri" panose="020F0502020204030204" pitchFamily="34" charset="0"/>
                <a:cs typeface="+mj-cs"/>
              </a:rPr>
              <a:t>คำสั่งระบุให้ชัดเจนว่าจะให้จับคู่โดยยึดหลักอะไร</a:t>
            </a:r>
            <a:r>
              <a:rPr lang="en-US" b="1" dirty="0">
                <a:latin typeface="Cordia New" panose="020B0304020202020204" pitchFamily="34" charset="-34"/>
                <a:ea typeface="Calibri" panose="020F0502020204030204" pitchFamily="34" charset="0"/>
                <a:cs typeface="+mj-cs"/>
              </a:rPr>
              <a:t>  </a:t>
            </a:r>
            <a:endParaRPr lang="th-TH" b="1" dirty="0">
              <a:latin typeface="Cordia New" panose="020B0304020202020204" pitchFamily="34" charset="-34"/>
              <a:ea typeface="Calibri" panose="020F0502020204030204" pitchFamily="34" charset="0"/>
              <a:cs typeface="+mj-cs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566057" y="3582925"/>
            <a:ext cx="810584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58766" indent="-358766"/>
            <a:r>
              <a:rPr lang="en-US" b="1" dirty="0">
                <a:latin typeface="Cordia New" panose="020B0304020202020204" pitchFamily="34" charset="-34"/>
                <a:ea typeface="Calibri" panose="020F0502020204030204" pitchFamily="34" charset="0"/>
                <a:cs typeface="+mj-cs"/>
              </a:rPr>
              <a:t>4. </a:t>
            </a:r>
            <a:r>
              <a:rPr lang="th-TH" b="1" dirty="0">
                <a:latin typeface="Cordia New" panose="020B0304020202020204" pitchFamily="34" charset="-34"/>
                <a:ea typeface="Calibri" panose="020F0502020204030204" pitchFamily="34" charset="0"/>
                <a:cs typeface="+mj-cs"/>
              </a:rPr>
              <a:t>พยายามให้ตัวเลือกหรือคำตอบที่อยู่ทางขวามือเป็นข้อความสั้น ๆ เรียงตามลำดับมากน้อย</a:t>
            </a:r>
            <a:r>
              <a:rPr lang="en-US" b="1" dirty="0">
                <a:latin typeface="Cordia New" panose="020B0304020202020204" pitchFamily="34" charset="-34"/>
                <a:ea typeface="Calibri" panose="020F0502020204030204" pitchFamily="34" charset="0"/>
                <a:cs typeface="+mj-cs"/>
              </a:rPr>
              <a:t>  </a:t>
            </a:r>
            <a:r>
              <a:rPr lang="th-TH" b="1" dirty="0">
                <a:latin typeface="Cordia New" panose="020B0304020202020204" pitchFamily="34" charset="-34"/>
                <a:ea typeface="Calibri" panose="020F0502020204030204" pitchFamily="34" charset="0"/>
                <a:cs typeface="+mj-cs"/>
              </a:rPr>
              <a:t>เพื่อสะดวกในการค้นหาคำตอบ</a:t>
            </a:r>
          </a:p>
        </p:txBody>
      </p:sp>
      <p:sp>
        <p:nvSpPr>
          <p:cNvPr id="8" name="Rectangle 7"/>
          <p:cNvSpPr/>
          <p:nvPr/>
        </p:nvSpPr>
        <p:spPr>
          <a:xfrm>
            <a:off x="566057" y="4591462"/>
            <a:ext cx="810584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71457" indent="-271457"/>
            <a:r>
              <a:rPr lang="en-US" b="1" dirty="0">
                <a:latin typeface="Cordia New" panose="020B0304020202020204" pitchFamily="34" charset="-34"/>
                <a:ea typeface="Calibri" panose="020F0502020204030204" pitchFamily="34" charset="0"/>
                <a:cs typeface="+mj-cs"/>
              </a:rPr>
              <a:t>5.  </a:t>
            </a:r>
            <a:r>
              <a:rPr lang="th-TH" b="1" dirty="0">
                <a:latin typeface="Cordia New" panose="020B0304020202020204" pitchFamily="34" charset="-34"/>
                <a:ea typeface="Calibri" panose="020F0502020204030204" pitchFamily="34" charset="0"/>
                <a:cs typeface="+mj-cs"/>
              </a:rPr>
              <a:t>ควรเรียงลำดับคำตามลำดับตัวอักษร</a:t>
            </a:r>
            <a:r>
              <a:rPr lang="en-US" b="1" dirty="0">
                <a:latin typeface="Cordia New" panose="020B0304020202020204" pitchFamily="34" charset="-34"/>
                <a:ea typeface="Calibri" panose="020F0502020204030204" pitchFamily="34" charset="0"/>
                <a:cs typeface="+mj-cs"/>
              </a:rPr>
              <a:t>  </a:t>
            </a:r>
            <a:r>
              <a:rPr lang="th-TH" b="1" dirty="0">
                <a:latin typeface="Cordia New" panose="020B0304020202020204" pitchFamily="34" charset="-34"/>
                <a:ea typeface="Calibri" panose="020F0502020204030204" pitchFamily="34" charset="0"/>
                <a:cs typeface="+mj-cs"/>
              </a:rPr>
              <a:t>และถ้าเป็นตัวเลขหรือ พ.ศ.</a:t>
            </a:r>
            <a:r>
              <a:rPr lang="en-US" b="1" dirty="0">
                <a:latin typeface="Cordia New" panose="020B0304020202020204" pitchFamily="34" charset="-34"/>
                <a:ea typeface="Calibri" panose="020F0502020204030204" pitchFamily="34" charset="0"/>
                <a:cs typeface="+mj-cs"/>
              </a:rPr>
              <a:t>  </a:t>
            </a:r>
            <a:r>
              <a:rPr lang="th-TH" b="1" dirty="0">
                <a:latin typeface="Cordia New" panose="020B0304020202020204" pitchFamily="34" charset="-34"/>
                <a:ea typeface="Calibri" panose="020F0502020204030204" pitchFamily="34" charset="0"/>
                <a:cs typeface="+mj-cs"/>
              </a:rPr>
              <a:t>ก็ควรเรียงตามลำดับมากน้อยเพื่อสะดวกในการค้นหาคำตอบ</a:t>
            </a:r>
            <a:r>
              <a:rPr lang="en-US" b="1" dirty="0">
                <a:latin typeface="Cordia New" panose="020B0304020202020204" pitchFamily="34" charset="-34"/>
                <a:ea typeface="Calibri" panose="020F0502020204030204" pitchFamily="34" charset="0"/>
                <a:cs typeface="+mj-cs"/>
              </a:rPr>
              <a:t>  </a:t>
            </a:r>
            <a:r>
              <a:rPr lang="th-TH" b="1" dirty="0">
                <a:latin typeface="Cordia New" panose="020B0304020202020204" pitchFamily="34" charset="-34"/>
                <a:ea typeface="Calibri" panose="020F0502020204030204" pitchFamily="34" charset="0"/>
                <a:cs typeface="+mj-cs"/>
              </a:rPr>
              <a:t>และข้อความที่จับคู่กันควรอยู่กระจายออกไป</a:t>
            </a:r>
            <a:endParaRPr lang="th-TH" b="1" dirty="0">
              <a:cs typeface="+mj-cs"/>
            </a:endParaRP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8257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20529" y="4291667"/>
            <a:ext cx="842325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>
                <a:latin typeface="Cordia New" panose="020B0304020202020204" pitchFamily="34" charset="-34"/>
                <a:ea typeface="Calibri" panose="020F0502020204030204" pitchFamily="34" charset="0"/>
                <a:cs typeface="+mj-cs"/>
              </a:rPr>
              <a:t>10.   </a:t>
            </a:r>
            <a:r>
              <a:rPr lang="th-TH" b="1" dirty="0">
                <a:latin typeface="Cordia New" panose="020B0304020202020204" pitchFamily="34" charset="-34"/>
                <a:ea typeface="Calibri" panose="020F0502020204030204" pitchFamily="34" charset="0"/>
                <a:cs typeface="+mj-cs"/>
              </a:rPr>
              <a:t>คำหรือข้อความที่จะนำมาจับคู่กันควรเป็นเรื่องราวหรือเนื้อหาเดียวกัน</a:t>
            </a:r>
          </a:p>
        </p:txBody>
      </p:sp>
      <p:sp>
        <p:nvSpPr>
          <p:cNvPr id="3" name="Rectangle 2"/>
          <p:cNvSpPr/>
          <p:nvPr/>
        </p:nvSpPr>
        <p:spPr>
          <a:xfrm>
            <a:off x="420533" y="1186739"/>
            <a:ext cx="842325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>
                <a:latin typeface="Cordia New" panose="020B0304020202020204" pitchFamily="34" charset="-34"/>
                <a:ea typeface="Calibri" panose="020F0502020204030204" pitchFamily="34" charset="0"/>
                <a:cs typeface="+mj-cs"/>
              </a:rPr>
              <a:t>6.  </a:t>
            </a:r>
            <a:r>
              <a:rPr lang="th-TH" b="1" dirty="0">
                <a:latin typeface="Cordia New" panose="020B0304020202020204" pitchFamily="34" charset="-34"/>
                <a:ea typeface="Calibri" panose="020F0502020204030204" pitchFamily="34" charset="0"/>
                <a:cs typeface="+mj-cs"/>
              </a:rPr>
              <a:t>ข้อความจับคู่ชุดหนึ่งไม่ควรมีมากข้อเกินไป</a:t>
            </a:r>
            <a:r>
              <a:rPr lang="en-US" b="1" dirty="0">
                <a:latin typeface="Cordia New" panose="020B0304020202020204" pitchFamily="34" charset="-34"/>
                <a:ea typeface="Calibri" panose="020F0502020204030204" pitchFamily="34" charset="0"/>
                <a:cs typeface="+mj-cs"/>
              </a:rPr>
              <a:t>  </a:t>
            </a:r>
            <a:r>
              <a:rPr lang="th-TH" b="1" dirty="0">
                <a:latin typeface="Cordia New" panose="020B0304020202020204" pitchFamily="34" charset="-34"/>
                <a:ea typeface="Calibri" panose="020F0502020204030204" pitchFamily="34" charset="0"/>
                <a:cs typeface="+mj-cs"/>
              </a:rPr>
              <a:t>ชุดหนึ่ง ๆ ควรมีคำถามไม่เกิน </a:t>
            </a:r>
            <a:r>
              <a:rPr lang="en-US" b="1" dirty="0">
                <a:latin typeface="Cordia New" panose="020B0304020202020204" pitchFamily="34" charset="-34"/>
                <a:ea typeface="Calibri" panose="020F0502020204030204" pitchFamily="34" charset="0"/>
                <a:cs typeface="+mj-cs"/>
              </a:rPr>
              <a:t>10 </a:t>
            </a:r>
            <a:r>
              <a:rPr lang="th-TH" b="1" dirty="0">
                <a:latin typeface="Cordia New" panose="020B0304020202020204" pitchFamily="34" charset="-34"/>
                <a:ea typeface="Calibri" panose="020F0502020204030204" pitchFamily="34" charset="0"/>
                <a:cs typeface="+mj-cs"/>
              </a:rPr>
              <a:t>ข้อ</a:t>
            </a:r>
            <a:r>
              <a:rPr lang="en-US" b="1" dirty="0">
                <a:latin typeface="Cordia New" panose="020B0304020202020204" pitchFamily="34" charset="-34"/>
                <a:ea typeface="Calibri" panose="020F0502020204030204" pitchFamily="34" charset="0"/>
                <a:cs typeface="+mj-cs"/>
              </a:rPr>
              <a:t> </a:t>
            </a:r>
            <a:endParaRPr lang="th-TH" b="1" dirty="0">
              <a:cs typeface="+mj-cs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0" y="315334"/>
            <a:ext cx="9144000" cy="584775"/>
          </a:xfrm>
          <a:prstGeom prst="rect">
            <a:avLst/>
          </a:prstGeom>
          <a:solidFill>
            <a:schemeClr val="accent2"/>
          </a:solidFill>
        </p:spPr>
        <p:txBody>
          <a:bodyPr wrap="square">
            <a:spAutoFit/>
          </a:bodyPr>
          <a:lstStyle/>
          <a:p>
            <a:pPr algn="ctr"/>
            <a:r>
              <a:rPr lang="th-TH" sz="3200" b="1" dirty="0">
                <a:latin typeface="Cordia New" panose="020B0304020202020204" pitchFamily="34" charset="-34"/>
                <a:ea typeface="Calibri" panose="020F0502020204030204" pitchFamily="34" charset="0"/>
                <a:cs typeface="+mj-cs"/>
              </a:rPr>
              <a:t>หลักในการสร้างข้อสอบแบบจับคู่</a:t>
            </a:r>
            <a:endParaRPr lang="th-TH" sz="3200" dirty="0">
              <a:cs typeface="+mj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420532" y="1913846"/>
            <a:ext cx="842325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>
                <a:latin typeface="Cordia New" panose="020B0304020202020204" pitchFamily="34" charset="-34"/>
                <a:ea typeface="Calibri" panose="020F0502020204030204" pitchFamily="34" charset="0"/>
                <a:cs typeface="+mj-cs"/>
              </a:rPr>
              <a:t>7.  </a:t>
            </a:r>
            <a:r>
              <a:rPr lang="th-TH" b="1" dirty="0">
                <a:latin typeface="Cordia New" panose="020B0304020202020204" pitchFamily="34" charset="-34"/>
                <a:ea typeface="Calibri" panose="020F0502020204030204" pitchFamily="34" charset="0"/>
                <a:cs typeface="+mj-cs"/>
              </a:rPr>
              <a:t>คำที่เป็นคู่กันควรจัดให้กระจายกัน</a:t>
            </a:r>
            <a:r>
              <a:rPr lang="en-US" b="1" dirty="0">
                <a:latin typeface="Cordia New" panose="020B0304020202020204" pitchFamily="34" charset="-34"/>
                <a:ea typeface="Calibri" panose="020F0502020204030204" pitchFamily="34" charset="0"/>
                <a:cs typeface="+mj-cs"/>
              </a:rPr>
              <a:t>  </a:t>
            </a:r>
            <a:r>
              <a:rPr lang="th-TH" b="1" dirty="0">
                <a:latin typeface="Cordia New" panose="020B0304020202020204" pitchFamily="34" charset="-34"/>
                <a:ea typeface="Calibri" panose="020F0502020204030204" pitchFamily="34" charset="0"/>
                <a:cs typeface="+mj-cs"/>
              </a:rPr>
              <a:t>ไม่ควรให้อยู่ตรงกันหรือเรียงกันอย่างเป็นระบบ</a:t>
            </a:r>
            <a:endParaRPr lang="th-TH" dirty="0"/>
          </a:p>
        </p:txBody>
      </p:sp>
      <p:sp>
        <p:nvSpPr>
          <p:cNvPr id="6" name="Rectangle 5"/>
          <p:cNvSpPr/>
          <p:nvPr/>
        </p:nvSpPr>
        <p:spPr>
          <a:xfrm>
            <a:off x="420531" y="2640952"/>
            <a:ext cx="842325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>
                <a:latin typeface="Cordia New" panose="020B0304020202020204" pitchFamily="34" charset="-34"/>
                <a:ea typeface="Calibri" panose="020F0502020204030204" pitchFamily="34" charset="0"/>
                <a:cs typeface="+mj-cs"/>
              </a:rPr>
              <a:t>8.  </a:t>
            </a:r>
            <a:r>
              <a:rPr lang="th-TH" b="1" dirty="0">
                <a:latin typeface="Cordia New" panose="020B0304020202020204" pitchFamily="34" charset="-34"/>
                <a:ea typeface="Calibri" panose="020F0502020204030204" pitchFamily="34" charset="0"/>
                <a:cs typeface="+mj-cs"/>
              </a:rPr>
              <a:t>ข้อสอบแต่ละชุดควรจัดให้อยู่ในกระดาษหน้าเดียวกัน</a:t>
            </a:r>
            <a:r>
              <a:rPr lang="en-US" b="1" dirty="0">
                <a:latin typeface="Cordia New" panose="020B0304020202020204" pitchFamily="34" charset="-34"/>
                <a:ea typeface="Calibri" panose="020F0502020204030204" pitchFamily="34" charset="0"/>
                <a:cs typeface="+mj-cs"/>
              </a:rPr>
              <a:t>  </a:t>
            </a:r>
            <a:endParaRPr lang="th-TH" dirty="0"/>
          </a:p>
        </p:txBody>
      </p:sp>
      <p:sp>
        <p:nvSpPr>
          <p:cNvPr id="7" name="Rectangle 6"/>
          <p:cNvSpPr/>
          <p:nvPr/>
        </p:nvSpPr>
        <p:spPr>
          <a:xfrm>
            <a:off x="420530" y="3239587"/>
            <a:ext cx="8423251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58766" indent="-358766"/>
            <a:r>
              <a:rPr lang="en-US" b="1" dirty="0">
                <a:latin typeface="Cordia New" panose="020B0304020202020204" pitchFamily="34" charset="-34"/>
                <a:ea typeface="Calibri" panose="020F0502020204030204" pitchFamily="34" charset="0"/>
                <a:cs typeface="+mj-cs"/>
              </a:rPr>
              <a:t>9.  </a:t>
            </a:r>
            <a:r>
              <a:rPr lang="th-TH" b="1" dirty="0">
                <a:latin typeface="Cordia New" panose="020B0304020202020204" pitchFamily="34" charset="-34"/>
                <a:ea typeface="Calibri" panose="020F0502020204030204" pitchFamily="34" charset="0"/>
                <a:cs typeface="+mj-cs"/>
              </a:rPr>
              <a:t>วิธีการตอบไม่ควรกำหนดให้ยุ่งยาก  อาจตอบง่าย ๆ โดยเอาตัวเลข</a:t>
            </a:r>
            <a:r>
              <a:rPr lang="en-US" b="1" dirty="0">
                <a:latin typeface="Cordia New" panose="020B0304020202020204" pitchFamily="34" charset="-34"/>
                <a:ea typeface="Calibri" panose="020F0502020204030204" pitchFamily="34" charset="0"/>
                <a:cs typeface="+mj-cs"/>
              </a:rPr>
              <a:t>  </a:t>
            </a:r>
            <a:r>
              <a:rPr lang="th-TH" b="1" dirty="0">
                <a:latin typeface="Cordia New" panose="020B0304020202020204" pitchFamily="34" charset="-34"/>
                <a:ea typeface="Calibri" panose="020F0502020204030204" pitchFamily="34" charset="0"/>
                <a:cs typeface="+mj-cs"/>
              </a:rPr>
              <a:t>หรืออักษรกำกับข้อความมาใส่ไว้หน้าหรือหลังข้อความนั้น ๆ</a:t>
            </a:r>
            <a:endParaRPr lang="th-TH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6797348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6" grpId="0"/>
      <p:bldP spid="7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42673" y="3023802"/>
            <a:ext cx="8454189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>
                <a:latin typeface="Cordia New" panose="020B0304020202020204" pitchFamily="34" charset="-34"/>
                <a:ea typeface="Times New Roman" panose="02020603050405020304" pitchFamily="18" charset="0"/>
                <a:cs typeface="+mj-cs"/>
              </a:rPr>
              <a:t>2.   </a:t>
            </a:r>
            <a:r>
              <a:rPr lang="th-TH" b="1" dirty="0">
                <a:latin typeface="Cordia New" panose="020B0304020202020204" pitchFamily="34" charset="-34"/>
                <a:ea typeface="Times New Roman" panose="02020603050405020304" pitchFamily="18" charset="0"/>
                <a:cs typeface="+mj-cs"/>
              </a:rPr>
              <a:t>แบบตัวเลือกคงที่ (</a:t>
            </a:r>
            <a:r>
              <a:rPr lang="en-US" b="1" dirty="0">
                <a:latin typeface="Cordia New" panose="020B0304020202020204" pitchFamily="34" charset="-34"/>
                <a:ea typeface="Times New Roman" panose="02020603050405020304" pitchFamily="18" charset="0"/>
                <a:cs typeface="+mj-cs"/>
              </a:rPr>
              <a:t>Constant Choice) </a:t>
            </a:r>
            <a:endParaRPr lang="th-TH" b="1" dirty="0">
              <a:latin typeface="Cordia New" panose="020B0304020202020204" pitchFamily="34" charset="-34"/>
              <a:ea typeface="Times New Roman" panose="02020603050405020304" pitchFamily="18" charset="0"/>
              <a:cs typeface="+mj-cs"/>
            </a:endParaRPr>
          </a:p>
          <a:p>
            <a:r>
              <a:rPr lang="th-TH" b="1" dirty="0">
                <a:latin typeface="Cordia New" panose="020B0304020202020204" pitchFamily="34" charset="-34"/>
                <a:ea typeface="Times New Roman" panose="02020603050405020304" pitchFamily="18" charset="0"/>
                <a:cs typeface="+mj-cs"/>
              </a:rPr>
              <a:t>       เป็นแบบที่นิยมใช้ถามเกี่ยวกับเรื่องราวที่มีองค์ประกอบหลาย ๆ อย่าง</a:t>
            </a:r>
            <a:endParaRPr lang="th-TH" b="1" dirty="0">
              <a:cs typeface="+mj-cs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0" y="424191"/>
            <a:ext cx="9144000" cy="646331"/>
          </a:xfrm>
          <a:prstGeom prst="rect">
            <a:avLst/>
          </a:prstGeom>
          <a:solidFill>
            <a:schemeClr val="accent2"/>
          </a:solidFill>
        </p:spPr>
        <p:txBody>
          <a:bodyPr wrap="square">
            <a:spAutoFit/>
          </a:bodyPr>
          <a:lstStyle/>
          <a:p>
            <a:pPr algn="ctr"/>
            <a:r>
              <a:rPr lang="th-TH" sz="3600" b="1" dirty="0">
                <a:ea typeface="Times New Roman" panose="02020603050405020304" pitchFamily="18" charset="0"/>
                <a:cs typeface="+mj-cs"/>
              </a:rPr>
              <a:t>ข้อสอบแบบเลือกตอบ</a:t>
            </a:r>
            <a:endParaRPr lang="th-TH" sz="3600" dirty="0"/>
          </a:p>
        </p:txBody>
      </p:sp>
      <p:sp>
        <p:nvSpPr>
          <p:cNvPr id="4" name="Rectangle 3"/>
          <p:cNvSpPr/>
          <p:nvPr/>
        </p:nvSpPr>
        <p:spPr>
          <a:xfrm>
            <a:off x="342674" y="1452898"/>
            <a:ext cx="8458653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>
                <a:latin typeface="Cordia New" panose="020B0304020202020204" pitchFamily="34" charset="-34"/>
                <a:ea typeface="Times New Roman" panose="02020603050405020304" pitchFamily="18" charset="0"/>
                <a:cs typeface="+mj-cs"/>
              </a:rPr>
              <a:t>1.   </a:t>
            </a:r>
            <a:r>
              <a:rPr lang="th-TH" b="1" dirty="0">
                <a:latin typeface="Cordia New" panose="020B0304020202020204" pitchFamily="34" charset="-34"/>
                <a:ea typeface="Times New Roman" panose="02020603050405020304" pitchFamily="18" charset="0"/>
                <a:cs typeface="+mj-cs"/>
              </a:rPr>
              <a:t>แบบคำถามเดี่ยว (</a:t>
            </a:r>
            <a:r>
              <a:rPr lang="en-US" b="1" dirty="0">
                <a:latin typeface="Cordia New" panose="020B0304020202020204" pitchFamily="34" charset="-34"/>
                <a:ea typeface="Times New Roman" panose="02020603050405020304" pitchFamily="18" charset="0"/>
                <a:cs typeface="+mj-cs"/>
              </a:rPr>
              <a:t>Single Question) </a:t>
            </a:r>
            <a:endParaRPr lang="th-TH" b="1" dirty="0">
              <a:latin typeface="Cordia New" panose="020B0304020202020204" pitchFamily="34" charset="-34"/>
              <a:ea typeface="Times New Roman" panose="02020603050405020304" pitchFamily="18" charset="0"/>
              <a:cs typeface="+mj-cs"/>
            </a:endParaRPr>
          </a:p>
          <a:p>
            <a:pPr marL="446077" indent="-446077"/>
            <a:r>
              <a:rPr lang="th-TH" b="1" dirty="0">
                <a:latin typeface="Cordia New" panose="020B0304020202020204" pitchFamily="34" charset="-34"/>
                <a:ea typeface="Times New Roman" panose="02020603050405020304" pitchFamily="18" charset="0"/>
                <a:cs typeface="+mj-cs"/>
              </a:rPr>
              <a:t>        เป็นแบบที่นิยมใช้กันมาก</a:t>
            </a:r>
            <a:r>
              <a:rPr lang="en-US" b="1" dirty="0">
                <a:latin typeface="Cordia New" panose="020B0304020202020204" pitchFamily="34" charset="-34"/>
                <a:ea typeface="Times New Roman" panose="02020603050405020304" pitchFamily="18" charset="0"/>
                <a:cs typeface="+mj-cs"/>
              </a:rPr>
              <a:t>  </a:t>
            </a:r>
            <a:r>
              <a:rPr lang="th-TH" b="1" dirty="0">
                <a:latin typeface="Cordia New" panose="020B0304020202020204" pitchFamily="34" charset="-34"/>
                <a:ea typeface="Times New Roman" panose="02020603050405020304" pitchFamily="18" charset="0"/>
                <a:cs typeface="+mj-cs"/>
              </a:rPr>
              <a:t>แต่ละข้อมีคำถามและตัวเลือกจบสมบูรณ์ในข้อนั้น ๆ เมื่อขึ้นข้อใหม่ก็มีคำถามใหม่และตัวเลือกใหม่</a:t>
            </a:r>
            <a:endParaRPr lang="th-TH" dirty="0"/>
          </a:p>
        </p:txBody>
      </p:sp>
      <p:sp>
        <p:nvSpPr>
          <p:cNvPr id="5" name="Rectangle 4"/>
          <p:cNvSpPr/>
          <p:nvPr/>
        </p:nvSpPr>
        <p:spPr>
          <a:xfrm>
            <a:off x="342673" y="4163819"/>
            <a:ext cx="8037094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>
                <a:latin typeface="Cordia New" panose="020B0304020202020204" pitchFamily="34" charset="-34"/>
                <a:ea typeface="Times New Roman" panose="02020603050405020304" pitchFamily="18" charset="0"/>
                <a:cs typeface="+mj-cs"/>
              </a:rPr>
              <a:t>3.   </a:t>
            </a:r>
            <a:r>
              <a:rPr lang="th-TH" b="1" dirty="0">
                <a:latin typeface="Cordia New" panose="020B0304020202020204" pitchFamily="34" charset="-34"/>
                <a:ea typeface="Times New Roman" panose="02020603050405020304" pitchFamily="18" charset="0"/>
                <a:cs typeface="+mj-cs"/>
              </a:rPr>
              <a:t>แบบสถานการณ์ (</a:t>
            </a:r>
            <a:r>
              <a:rPr lang="en-US" b="1" dirty="0">
                <a:latin typeface="Cordia New" panose="020B0304020202020204" pitchFamily="34" charset="-34"/>
                <a:ea typeface="Times New Roman" panose="02020603050405020304" pitchFamily="18" charset="0"/>
                <a:cs typeface="+mj-cs"/>
              </a:rPr>
              <a:t>Situational Test) </a:t>
            </a:r>
            <a:endParaRPr lang="th-TH" b="1" dirty="0">
              <a:latin typeface="Cordia New" panose="020B0304020202020204" pitchFamily="34" charset="-34"/>
              <a:ea typeface="Times New Roman" panose="02020603050405020304" pitchFamily="18" charset="0"/>
              <a:cs typeface="+mj-cs"/>
            </a:endParaRPr>
          </a:p>
          <a:p>
            <a:pPr marL="446077" indent="-446077"/>
            <a:r>
              <a:rPr lang="th-TH" b="1" dirty="0">
                <a:latin typeface="Cordia New" panose="020B0304020202020204" pitchFamily="34" charset="-34"/>
                <a:ea typeface="Times New Roman" panose="02020603050405020304" pitchFamily="18" charset="0"/>
                <a:cs typeface="+mj-cs"/>
              </a:rPr>
              <a:t>       เป็นแบบข้อสอบที่ใช้ ข้อความ</a:t>
            </a:r>
            <a:r>
              <a:rPr lang="en-US" b="1" dirty="0">
                <a:latin typeface="Cordia New" panose="020B0304020202020204" pitchFamily="34" charset="-34"/>
                <a:ea typeface="Times New Roman" panose="02020603050405020304" pitchFamily="18" charset="0"/>
                <a:cs typeface="+mj-cs"/>
              </a:rPr>
              <a:t>  </a:t>
            </a:r>
            <a:r>
              <a:rPr lang="th-TH" b="1" dirty="0">
                <a:latin typeface="Cordia New" panose="020B0304020202020204" pitchFamily="34" charset="-34"/>
                <a:ea typeface="Times New Roman" panose="02020603050405020304" pitchFamily="18" charset="0"/>
                <a:cs typeface="+mj-cs"/>
              </a:rPr>
              <a:t>ภาพ</a:t>
            </a:r>
            <a:r>
              <a:rPr lang="en-US" b="1" dirty="0">
                <a:latin typeface="Cordia New" panose="020B0304020202020204" pitchFamily="34" charset="-34"/>
                <a:ea typeface="Times New Roman" panose="02020603050405020304" pitchFamily="18" charset="0"/>
                <a:cs typeface="+mj-cs"/>
              </a:rPr>
              <a:t>  </a:t>
            </a:r>
            <a:r>
              <a:rPr lang="th-TH" b="1" dirty="0">
                <a:latin typeface="Cordia New" panose="020B0304020202020204" pitchFamily="34" charset="-34"/>
                <a:ea typeface="Times New Roman" panose="02020603050405020304" pitchFamily="18" charset="0"/>
                <a:cs typeface="+mj-cs"/>
              </a:rPr>
              <a:t>ตาราง</a:t>
            </a:r>
            <a:r>
              <a:rPr lang="en-US" b="1" dirty="0">
                <a:latin typeface="Cordia New" panose="020B0304020202020204" pitchFamily="34" charset="-34"/>
                <a:ea typeface="Times New Roman" panose="02020603050405020304" pitchFamily="18" charset="0"/>
                <a:cs typeface="+mj-cs"/>
              </a:rPr>
              <a:t>  </a:t>
            </a:r>
            <a:r>
              <a:rPr lang="th-TH" b="1" dirty="0">
                <a:latin typeface="Cordia New" panose="020B0304020202020204" pitchFamily="34" charset="-34"/>
                <a:ea typeface="Times New Roman" panose="02020603050405020304" pitchFamily="18" charset="0"/>
                <a:cs typeface="+mj-cs"/>
              </a:rPr>
              <a:t>เพื่อให้อ่านหรือพิจารณาก่อนแล้วตั้งคำถามเกี่ยวกับข้อความ</a:t>
            </a:r>
            <a:r>
              <a:rPr lang="en-US" b="1" dirty="0">
                <a:latin typeface="Cordia New" panose="020B0304020202020204" pitchFamily="34" charset="-34"/>
                <a:ea typeface="Times New Roman" panose="02020603050405020304" pitchFamily="18" charset="0"/>
                <a:cs typeface="+mj-cs"/>
              </a:rPr>
              <a:t>  </a:t>
            </a:r>
            <a:r>
              <a:rPr lang="th-TH" b="1" dirty="0">
                <a:latin typeface="Cordia New" panose="020B0304020202020204" pitchFamily="34" charset="-34"/>
                <a:ea typeface="Times New Roman" panose="02020603050405020304" pitchFamily="18" charset="0"/>
                <a:cs typeface="+mj-cs"/>
              </a:rPr>
              <a:t>ภาพ</a:t>
            </a:r>
            <a:r>
              <a:rPr lang="en-US" b="1" dirty="0">
                <a:latin typeface="Cordia New" panose="020B0304020202020204" pitchFamily="34" charset="-34"/>
                <a:ea typeface="Times New Roman" panose="02020603050405020304" pitchFamily="18" charset="0"/>
                <a:cs typeface="+mj-cs"/>
              </a:rPr>
              <a:t>  </a:t>
            </a:r>
            <a:r>
              <a:rPr lang="th-TH" b="1" dirty="0">
                <a:latin typeface="Cordia New" panose="020B0304020202020204" pitchFamily="34" charset="-34"/>
                <a:ea typeface="Times New Roman" panose="02020603050405020304" pitchFamily="18" charset="0"/>
                <a:cs typeface="+mj-cs"/>
              </a:rPr>
              <a:t>หรือตารางนั้น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1512702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28600" y="883374"/>
            <a:ext cx="8654143" cy="59093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700" b="1" dirty="0">
                <a:latin typeface="Cordia New" panose="020B0304020202020204" pitchFamily="34" charset="-34"/>
                <a:ea typeface="Times New Roman" panose="02020603050405020304" pitchFamily="18" charset="0"/>
                <a:cs typeface="+mj-cs"/>
              </a:rPr>
              <a:t>           </a:t>
            </a:r>
            <a:r>
              <a:rPr lang="th-TH" sz="2700" b="1" dirty="0">
                <a:latin typeface="Cordia New" panose="020B0304020202020204" pitchFamily="34" charset="-34"/>
                <a:ea typeface="Times New Roman" panose="02020603050405020304" pitchFamily="18" charset="0"/>
                <a:cs typeface="+mj-cs"/>
              </a:rPr>
              <a:t>คำชี้แจง</a:t>
            </a:r>
            <a:r>
              <a:rPr lang="en-US" sz="2700" dirty="0">
                <a:latin typeface="Cordia New" panose="020B0304020202020204" pitchFamily="34" charset="-34"/>
                <a:ea typeface="Times New Roman" panose="02020603050405020304" pitchFamily="18" charset="0"/>
                <a:cs typeface="+mj-cs"/>
              </a:rPr>
              <a:t> </a:t>
            </a:r>
            <a:r>
              <a:rPr lang="th-TH" sz="2700" dirty="0">
                <a:latin typeface="Cordia New" panose="020B0304020202020204" pitchFamily="34" charset="-34"/>
                <a:ea typeface="Times New Roman" panose="02020603050405020304" pitchFamily="18" charset="0"/>
                <a:cs typeface="+mj-cs"/>
              </a:rPr>
              <a:t>ให้นักศึกษาพิจารณาการตรวจสอบเครื่องมือวัดผลข้อ </a:t>
            </a:r>
            <a:r>
              <a:rPr lang="en-US" sz="2700" dirty="0">
                <a:latin typeface="Cordia New" panose="020B0304020202020204" pitchFamily="34" charset="-34"/>
                <a:ea typeface="Times New Roman" panose="02020603050405020304" pitchFamily="18" charset="0"/>
                <a:cs typeface="+mj-cs"/>
              </a:rPr>
              <a:t>1-5 </a:t>
            </a:r>
            <a:r>
              <a:rPr lang="th-TH" sz="2700" dirty="0">
                <a:latin typeface="Cordia New" panose="020B0304020202020204" pitchFamily="34" charset="-34"/>
                <a:ea typeface="Times New Roman" panose="02020603050405020304" pitchFamily="18" charset="0"/>
                <a:cs typeface="+mj-cs"/>
              </a:rPr>
              <a:t>ว่าแต่ละข้อเกี่ยวข้องกับคุณลักษณะที่ดีของเครื่องมือในข้อใด ก-จ</a:t>
            </a:r>
            <a:r>
              <a:rPr lang="en-US" sz="2700" dirty="0">
                <a:latin typeface="Cordia New" panose="020B0304020202020204" pitchFamily="34" charset="-34"/>
                <a:ea typeface="Times New Roman" panose="02020603050405020304" pitchFamily="18" charset="0"/>
                <a:cs typeface="+mj-cs"/>
              </a:rPr>
              <a:t>   </a:t>
            </a:r>
            <a:br>
              <a:rPr lang="en-US" sz="2700" dirty="0">
                <a:latin typeface="Cordia New" panose="020B0304020202020204" pitchFamily="34" charset="-34"/>
                <a:ea typeface="Times New Roman" panose="02020603050405020304" pitchFamily="18" charset="0"/>
                <a:cs typeface="+mj-cs"/>
              </a:rPr>
            </a:br>
            <a:r>
              <a:rPr lang="en-US" sz="2700" dirty="0">
                <a:latin typeface="Cordia New" panose="020B0304020202020204" pitchFamily="34" charset="-34"/>
                <a:ea typeface="Times New Roman" panose="02020603050405020304" pitchFamily="18" charset="0"/>
                <a:cs typeface="+mj-cs"/>
              </a:rPr>
              <a:t>                     </a:t>
            </a:r>
            <a:r>
              <a:rPr lang="th-TH" sz="2700" dirty="0">
                <a:latin typeface="Cordia New" panose="020B0304020202020204" pitchFamily="34" charset="-34"/>
                <a:ea typeface="Times New Roman" panose="02020603050405020304" pitchFamily="18" charset="0"/>
                <a:cs typeface="+mj-cs"/>
              </a:rPr>
              <a:t>ก. </a:t>
            </a:r>
            <a:r>
              <a:rPr lang="en-US" sz="2700" dirty="0">
                <a:latin typeface="Cordia New" panose="020B0304020202020204" pitchFamily="34" charset="-34"/>
                <a:ea typeface="Times New Roman" panose="02020603050405020304" pitchFamily="18" charset="0"/>
                <a:cs typeface="+mj-cs"/>
              </a:rPr>
              <a:t>   </a:t>
            </a:r>
            <a:r>
              <a:rPr lang="th-TH" sz="2700" dirty="0">
                <a:latin typeface="Cordia New" panose="020B0304020202020204" pitchFamily="34" charset="-34"/>
                <a:ea typeface="Times New Roman" panose="02020603050405020304" pitchFamily="18" charset="0"/>
                <a:cs typeface="+mj-cs"/>
              </a:rPr>
              <a:t>ความเที่ยงตรง</a:t>
            </a:r>
            <a:r>
              <a:rPr lang="en-US" sz="2700" dirty="0">
                <a:latin typeface="Cordia New" panose="020B0304020202020204" pitchFamily="34" charset="-34"/>
                <a:ea typeface="Times New Roman" panose="02020603050405020304" pitchFamily="18" charset="0"/>
                <a:cs typeface="+mj-cs"/>
              </a:rPr>
              <a:t>  (</a:t>
            </a:r>
            <a:r>
              <a:rPr lang="th-TH" sz="2700" dirty="0">
                <a:latin typeface="Cordia New" panose="020B0304020202020204" pitchFamily="34" charset="-34"/>
                <a:ea typeface="Times New Roman" panose="02020603050405020304" pitchFamily="18" charset="0"/>
                <a:cs typeface="+mj-cs"/>
              </a:rPr>
              <a:t>ความตรง)</a:t>
            </a:r>
            <a:r>
              <a:rPr lang="en-US" sz="2700" dirty="0">
                <a:latin typeface="Cordia New" panose="020B0304020202020204" pitchFamily="34" charset="-34"/>
                <a:ea typeface="Times New Roman" panose="02020603050405020304" pitchFamily="18" charset="0"/>
                <a:cs typeface="+mj-cs"/>
              </a:rPr>
              <a:t> Validity</a:t>
            </a:r>
            <a:br>
              <a:rPr lang="en-US" sz="2700" dirty="0">
                <a:latin typeface="Cordia New" panose="020B0304020202020204" pitchFamily="34" charset="-34"/>
                <a:ea typeface="Times New Roman" panose="02020603050405020304" pitchFamily="18" charset="0"/>
                <a:cs typeface="+mj-cs"/>
              </a:rPr>
            </a:br>
            <a:r>
              <a:rPr lang="en-US" sz="2700" dirty="0">
                <a:latin typeface="Cordia New" panose="020B0304020202020204" pitchFamily="34" charset="-34"/>
                <a:ea typeface="Times New Roman" panose="02020603050405020304" pitchFamily="18" charset="0"/>
                <a:cs typeface="+mj-cs"/>
              </a:rPr>
              <a:t>                     </a:t>
            </a:r>
            <a:r>
              <a:rPr lang="th-TH" sz="2700" dirty="0">
                <a:latin typeface="Cordia New" panose="020B0304020202020204" pitchFamily="34" charset="-34"/>
                <a:ea typeface="Times New Roman" panose="02020603050405020304" pitchFamily="18" charset="0"/>
                <a:cs typeface="+mj-cs"/>
              </a:rPr>
              <a:t>ข. </a:t>
            </a:r>
            <a:r>
              <a:rPr lang="en-US" sz="2700" dirty="0">
                <a:latin typeface="Cordia New" panose="020B0304020202020204" pitchFamily="34" charset="-34"/>
                <a:ea typeface="Times New Roman" panose="02020603050405020304" pitchFamily="18" charset="0"/>
                <a:cs typeface="+mj-cs"/>
              </a:rPr>
              <a:t>   </a:t>
            </a:r>
            <a:r>
              <a:rPr lang="th-TH" sz="2700" dirty="0">
                <a:latin typeface="Cordia New" panose="020B0304020202020204" pitchFamily="34" charset="-34"/>
                <a:ea typeface="Times New Roman" panose="02020603050405020304" pitchFamily="18" charset="0"/>
                <a:cs typeface="+mj-cs"/>
              </a:rPr>
              <a:t>ความเชื่อมั่น</a:t>
            </a:r>
            <a:r>
              <a:rPr lang="en-US" sz="2700" dirty="0">
                <a:latin typeface="Cordia New" panose="020B0304020202020204" pitchFamily="34" charset="-34"/>
                <a:ea typeface="Times New Roman" panose="02020603050405020304" pitchFamily="18" charset="0"/>
                <a:cs typeface="+mj-cs"/>
              </a:rPr>
              <a:t>  (</a:t>
            </a:r>
            <a:r>
              <a:rPr lang="th-TH" sz="2700" dirty="0">
                <a:latin typeface="Cordia New" panose="020B0304020202020204" pitchFamily="34" charset="-34"/>
                <a:ea typeface="Times New Roman" panose="02020603050405020304" pitchFamily="18" charset="0"/>
                <a:cs typeface="+mj-cs"/>
              </a:rPr>
              <a:t>ความเที่ยง)</a:t>
            </a:r>
            <a:r>
              <a:rPr lang="en-US" sz="2700" dirty="0">
                <a:latin typeface="Cordia New" panose="020B0304020202020204" pitchFamily="34" charset="-34"/>
                <a:ea typeface="Times New Roman" panose="02020603050405020304" pitchFamily="18" charset="0"/>
                <a:cs typeface="+mj-cs"/>
              </a:rPr>
              <a:t> Reliability</a:t>
            </a:r>
            <a:br>
              <a:rPr lang="en-US" sz="2700" dirty="0">
                <a:latin typeface="Cordia New" panose="020B0304020202020204" pitchFamily="34" charset="-34"/>
                <a:ea typeface="Times New Roman" panose="02020603050405020304" pitchFamily="18" charset="0"/>
                <a:cs typeface="+mj-cs"/>
              </a:rPr>
            </a:br>
            <a:r>
              <a:rPr lang="en-US" sz="2700" dirty="0">
                <a:latin typeface="Cordia New" panose="020B0304020202020204" pitchFamily="34" charset="-34"/>
                <a:ea typeface="Times New Roman" panose="02020603050405020304" pitchFamily="18" charset="0"/>
                <a:cs typeface="+mj-cs"/>
              </a:rPr>
              <a:t>                     </a:t>
            </a:r>
            <a:r>
              <a:rPr lang="th-TH" sz="2700" dirty="0">
                <a:latin typeface="Cordia New" panose="020B0304020202020204" pitchFamily="34" charset="-34"/>
                <a:ea typeface="Times New Roman" panose="02020603050405020304" pitchFamily="18" charset="0"/>
                <a:cs typeface="+mj-cs"/>
              </a:rPr>
              <a:t>ค. </a:t>
            </a:r>
            <a:r>
              <a:rPr lang="en-US" sz="2700" dirty="0">
                <a:latin typeface="Cordia New" panose="020B0304020202020204" pitchFamily="34" charset="-34"/>
                <a:ea typeface="Times New Roman" panose="02020603050405020304" pitchFamily="18" charset="0"/>
                <a:cs typeface="+mj-cs"/>
              </a:rPr>
              <a:t>   </a:t>
            </a:r>
            <a:r>
              <a:rPr lang="th-TH" sz="2700" dirty="0">
                <a:latin typeface="Cordia New" panose="020B0304020202020204" pitchFamily="34" charset="-34"/>
                <a:ea typeface="Times New Roman" panose="02020603050405020304" pitchFamily="18" charset="0"/>
                <a:cs typeface="+mj-cs"/>
              </a:rPr>
              <a:t>ความเป็นปรนัย</a:t>
            </a:r>
            <a:r>
              <a:rPr lang="en-US" sz="2700" dirty="0">
                <a:latin typeface="Cordia New" panose="020B0304020202020204" pitchFamily="34" charset="-34"/>
                <a:ea typeface="Times New Roman" panose="02020603050405020304" pitchFamily="18" charset="0"/>
                <a:cs typeface="+mj-cs"/>
              </a:rPr>
              <a:t>  Objectivity</a:t>
            </a:r>
            <a:br>
              <a:rPr lang="en-US" sz="2700" dirty="0">
                <a:latin typeface="Cordia New" panose="020B0304020202020204" pitchFamily="34" charset="-34"/>
                <a:ea typeface="Times New Roman" panose="02020603050405020304" pitchFamily="18" charset="0"/>
                <a:cs typeface="+mj-cs"/>
              </a:rPr>
            </a:br>
            <a:r>
              <a:rPr lang="en-US" sz="2700" dirty="0">
                <a:latin typeface="Cordia New" panose="020B0304020202020204" pitchFamily="34" charset="-34"/>
                <a:ea typeface="Times New Roman" panose="02020603050405020304" pitchFamily="18" charset="0"/>
                <a:cs typeface="+mj-cs"/>
              </a:rPr>
              <a:t>                     </a:t>
            </a:r>
            <a:r>
              <a:rPr lang="th-TH" sz="2700" dirty="0">
                <a:latin typeface="Cordia New" panose="020B0304020202020204" pitchFamily="34" charset="-34"/>
                <a:ea typeface="Times New Roman" panose="02020603050405020304" pitchFamily="18" charset="0"/>
                <a:cs typeface="+mj-cs"/>
              </a:rPr>
              <a:t>ง. </a:t>
            </a:r>
            <a:r>
              <a:rPr lang="en-US" sz="2700" dirty="0">
                <a:latin typeface="Cordia New" panose="020B0304020202020204" pitchFamily="34" charset="-34"/>
                <a:ea typeface="Times New Roman" panose="02020603050405020304" pitchFamily="18" charset="0"/>
                <a:cs typeface="+mj-cs"/>
              </a:rPr>
              <a:t>   </a:t>
            </a:r>
            <a:r>
              <a:rPr lang="th-TH" sz="2700" dirty="0">
                <a:latin typeface="Cordia New" panose="020B0304020202020204" pitchFamily="34" charset="-34"/>
                <a:ea typeface="Times New Roman" panose="02020603050405020304" pitchFamily="18" charset="0"/>
                <a:cs typeface="+mj-cs"/>
              </a:rPr>
              <a:t>อำนาจจำแนก</a:t>
            </a:r>
            <a:r>
              <a:rPr lang="en-US" sz="2700" dirty="0">
                <a:latin typeface="Cordia New" panose="020B0304020202020204" pitchFamily="34" charset="-34"/>
                <a:ea typeface="Times New Roman" panose="02020603050405020304" pitchFamily="18" charset="0"/>
                <a:cs typeface="+mj-cs"/>
              </a:rPr>
              <a:t> Discrimination</a:t>
            </a:r>
            <a:br>
              <a:rPr lang="en-US" sz="2700" dirty="0">
                <a:latin typeface="Cordia New" panose="020B0304020202020204" pitchFamily="34" charset="-34"/>
                <a:ea typeface="Times New Roman" panose="02020603050405020304" pitchFamily="18" charset="0"/>
                <a:cs typeface="+mj-cs"/>
              </a:rPr>
            </a:br>
            <a:r>
              <a:rPr lang="en-US" sz="2700" dirty="0">
                <a:latin typeface="Cordia New" panose="020B0304020202020204" pitchFamily="34" charset="-34"/>
                <a:ea typeface="Times New Roman" panose="02020603050405020304" pitchFamily="18" charset="0"/>
                <a:cs typeface="+mj-cs"/>
              </a:rPr>
              <a:t>                     </a:t>
            </a:r>
            <a:r>
              <a:rPr lang="th-TH" sz="2700" dirty="0">
                <a:latin typeface="Cordia New" panose="020B0304020202020204" pitchFamily="34" charset="-34"/>
                <a:ea typeface="Times New Roman" panose="02020603050405020304" pitchFamily="18" charset="0"/>
                <a:cs typeface="+mj-cs"/>
              </a:rPr>
              <a:t>จ. </a:t>
            </a:r>
            <a:r>
              <a:rPr lang="en-US" sz="2700" dirty="0">
                <a:latin typeface="Cordia New" panose="020B0304020202020204" pitchFamily="34" charset="-34"/>
                <a:ea typeface="Times New Roman" panose="02020603050405020304" pitchFamily="18" charset="0"/>
                <a:cs typeface="+mj-cs"/>
              </a:rPr>
              <a:t>   </a:t>
            </a:r>
            <a:r>
              <a:rPr lang="th-TH" sz="2700" dirty="0">
                <a:latin typeface="Cordia New" panose="020B0304020202020204" pitchFamily="34" charset="-34"/>
                <a:ea typeface="Times New Roman" panose="02020603050405020304" pitchFamily="18" charset="0"/>
                <a:cs typeface="+mj-cs"/>
              </a:rPr>
              <a:t>ความยาก</a:t>
            </a:r>
            <a:r>
              <a:rPr lang="en-US" sz="2700" dirty="0">
                <a:latin typeface="Cordia New" panose="020B0304020202020204" pitchFamily="34" charset="-34"/>
                <a:ea typeface="Times New Roman" panose="02020603050405020304" pitchFamily="18" charset="0"/>
                <a:cs typeface="+mj-cs"/>
              </a:rPr>
              <a:t> Difficulty</a:t>
            </a:r>
            <a:br>
              <a:rPr lang="en-US" sz="2700" dirty="0">
                <a:latin typeface="Cordia New" panose="020B0304020202020204" pitchFamily="34" charset="-34"/>
                <a:ea typeface="Times New Roman" panose="02020603050405020304" pitchFamily="18" charset="0"/>
                <a:cs typeface="+mj-cs"/>
              </a:rPr>
            </a:br>
            <a:r>
              <a:rPr lang="en-US" sz="2700" dirty="0">
                <a:latin typeface="Cordia New" panose="020B0304020202020204" pitchFamily="34" charset="-34"/>
                <a:ea typeface="Times New Roman" panose="02020603050405020304" pitchFamily="18" charset="0"/>
                <a:cs typeface="+mj-cs"/>
              </a:rPr>
              <a:t>               1.  </a:t>
            </a:r>
            <a:r>
              <a:rPr lang="th-TH" sz="2700" dirty="0">
                <a:latin typeface="Cordia New" panose="020B0304020202020204" pitchFamily="34" charset="-34"/>
                <a:ea typeface="Times New Roman" panose="02020603050405020304" pitchFamily="18" charset="0"/>
                <a:cs typeface="+mj-cs"/>
              </a:rPr>
              <a:t>ผลการสอบปรากฏว่าคนเก่งทำได้มากกว่าคนอ่อน</a:t>
            </a:r>
            <a:r>
              <a:rPr lang="en-US" sz="2700" dirty="0">
                <a:latin typeface="Cordia New" panose="020B0304020202020204" pitchFamily="34" charset="-34"/>
                <a:ea typeface="Times New Roman" panose="02020603050405020304" pitchFamily="18" charset="0"/>
                <a:cs typeface="+mj-cs"/>
              </a:rPr>
              <a:t/>
            </a:r>
            <a:br>
              <a:rPr lang="en-US" sz="2700" dirty="0">
                <a:latin typeface="Cordia New" panose="020B0304020202020204" pitchFamily="34" charset="-34"/>
                <a:ea typeface="Times New Roman" panose="02020603050405020304" pitchFamily="18" charset="0"/>
                <a:cs typeface="+mj-cs"/>
              </a:rPr>
            </a:br>
            <a:r>
              <a:rPr lang="en-US" sz="2700" dirty="0">
                <a:latin typeface="Cordia New" panose="020B0304020202020204" pitchFamily="34" charset="-34"/>
                <a:ea typeface="Times New Roman" panose="02020603050405020304" pitchFamily="18" charset="0"/>
                <a:cs typeface="+mj-cs"/>
              </a:rPr>
              <a:t>               2.  </a:t>
            </a:r>
            <a:r>
              <a:rPr lang="th-TH" sz="2700" dirty="0">
                <a:latin typeface="Cordia New" panose="020B0304020202020204" pitchFamily="34" charset="-34"/>
                <a:ea typeface="Times New Roman" panose="02020603050405020304" pitchFamily="18" charset="0"/>
                <a:cs typeface="+mj-cs"/>
              </a:rPr>
              <a:t>ผลการสอบบางข้อนักเรียนทำได้ทุกคน</a:t>
            </a:r>
            <a:r>
              <a:rPr lang="en-US" sz="2700" dirty="0">
                <a:latin typeface="Cordia New" panose="020B0304020202020204" pitchFamily="34" charset="-34"/>
                <a:ea typeface="Times New Roman" panose="02020603050405020304" pitchFamily="18" charset="0"/>
                <a:cs typeface="+mj-cs"/>
              </a:rPr>
              <a:t>  </a:t>
            </a:r>
            <a:r>
              <a:rPr lang="th-TH" sz="2700" dirty="0">
                <a:latin typeface="Cordia New" panose="020B0304020202020204" pitchFamily="34" charset="-34"/>
                <a:ea typeface="Times New Roman" panose="02020603050405020304" pitchFamily="18" charset="0"/>
                <a:cs typeface="+mj-cs"/>
              </a:rPr>
              <a:t>และบางข้อนักเรียนทำไม่ได้เลย</a:t>
            </a:r>
            <a:r>
              <a:rPr lang="en-US" sz="2700" dirty="0">
                <a:latin typeface="Cordia New" panose="020B0304020202020204" pitchFamily="34" charset="-34"/>
                <a:ea typeface="Times New Roman" panose="02020603050405020304" pitchFamily="18" charset="0"/>
                <a:cs typeface="+mj-cs"/>
              </a:rPr>
              <a:t/>
            </a:r>
            <a:br>
              <a:rPr lang="en-US" sz="2700" dirty="0">
                <a:latin typeface="Cordia New" panose="020B0304020202020204" pitchFamily="34" charset="-34"/>
                <a:ea typeface="Times New Roman" panose="02020603050405020304" pitchFamily="18" charset="0"/>
                <a:cs typeface="+mj-cs"/>
              </a:rPr>
            </a:br>
            <a:r>
              <a:rPr lang="en-US" sz="2700" dirty="0">
                <a:latin typeface="Cordia New" panose="020B0304020202020204" pitchFamily="34" charset="-34"/>
                <a:ea typeface="Times New Roman" panose="02020603050405020304" pitchFamily="18" charset="0"/>
                <a:cs typeface="+mj-cs"/>
              </a:rPr>
              <a:t>               3.  </a:t>
            </a:r>
            <a:r>
              <a:rPr lang="th-TH" sz="2700" dirty="0">
                <a:latin typeface="Cordia New" panose="020B0304020202020204" pitchFamily="34" charset="-34"/>
                <a:ea typeface="Times New Roman" panose="02020603050405020304" pitchFamily="18" charset="0"/>
                <a:cs typeface="+mj-cs"/>
              </a:rPr>
              <a:t>ข้อสอบชุดนี้ออกไม่ครอบคลุมตามหลักสูตร</a:t>
            </a:r>
            <a:r>
              <a:rPr lang="en-US" sz="2700" dirty="0">
                <a:latin typeface="Cordia New" panose="020B0304020202020204" pitchFamily="34" charset="-34"/>
                <a:ea typeface="Times New Roman" panose="02020603050405020304" pitchFamily="18" charset="0"/>
                <a:cs typeface="+mj-cs"/>
              </a:rPr>
              <a:t/>
            </a:r>
            <a:br>
              <a:rPr lang="en-US" sz="2700" dirty="0">
                <a:latin typeface="Cordia New" panose="020B0304020202020204" pitchFamily="34" charset="-34"/>
                <a:ea typeface="Times New Roman" panose="02020603050405020304" pitchFamily="18" charset="0"/>
                <a:cs typeface="+mj-cs"/>
              </a:rPr>
            </a:br>
            <a:r>
              <a:rPr lang="en-US" sz="2700" dirty="0">
                <a:latin typeface="Cordia New" panose="020B0304020202020204" pitchFamily="34" charset="-34"/>
                <a:ea typeface="Times New Roman" panose="02020603050405020304" pitchFamily="18" charset="0"/>
                <a:cs typeface="+mj-cs"/>
              </a:rPr>
              <a:t>               4.  </a:t>
            </a:r>
            <a:r>
              <a:rPr lang="th-TH" sz="2700" dirty="0">
                <a:latin typeface="Cordia New" panose="020B0304020202020204" pitchFamily="34" charset="-34"/>
                <a:ea typeface="Times New Roman" panose="02020603050405020304" pitchFamily="18" charset="0"/>
                <a:cs typeface="+mj-cs"/>
              </a:rPr>
              <a:t>คำถามบางข้อแปลความหมายได้หลายๆ อย่าง</a:t>
            </a:r>
            <a:r>
              <a:rPr lang="en-US" sz="2700" dirty="0">
                <a:latin typeface="Cordia New" panose="020B0304020202020204" pitchFamily="34" charset="-34"/>
                <a:ea typeface="Times New Roman" panose="02020603050405020304" pitchFamily="18" charset="0"/>
                <a:cs typeface="+mj-cs"/>
              </a:rPr>
              <a:t/>
            </a:r>
            <a:br>
              <a:rPr lang="en-US" sz="2700" dirty="0">
                <a:latin typeface="Cordia New" panose="020B0304020202020204" pitchFamily="34" charset="-34"/>
                <a:ea typeface="Times New Roman" panose="02020603050405020304" pitchFamily="18" charset="0"/>
                <a:cs typeface="+mj-cs"/>
              </a:rPr>
            </a:br>
            <a:r>
              <a:rPr lang="en-US" sz="2700" dirty="0">
                <a:latin typeface="Cordia New" panose="020B0304020202020204" pitchFamily="34" charset="-34"/>
                <a:ea typeface="Times New Roman" panose="02020603050405020304" pitchFamily="18" charset="0"/>
                <a:cs typeface="+mj-cs"/>
              </a:rPr>
              <a:t>               5.  </a:t>
            </a:r>
            <a:r>
              <a:rPr lang="th-TH" sz="2700" dirty="0">
                <a:latin typeface="Cordia New" panose="020B0304020202020204" pitchFamily="34" charset="-34"/>
                <a:ea typeface="Times New Roman" panose="02020603050405020304" pitchFamily="18" charset="0"/>
                <a:cs typeface="+mj-cs"/>
              </a:rPr>
              <a:t>ผลการสอบสอดคล้องกับสภาพปัจจุบันของผู้สอบ</a:t>
            </a:r>
          </a:p>
          <a:p>
            <a:endParaRPr lang="th-TH" sz="2700" dirty="0">
              <a:latin typeface="Cordia New" panose="020B0304020202020204" pitchFamily="34" charset="-34"/>
              <a:cs typeface="+mj-cs"/>
            </a:endParaRPr>
          </a:p>
          <a:p>
            <a:pPr algn="ctr"/>
            <a:r>
              <a:rPr lang="th-TH" sz="2700" dirty="0">
                <a:latin typeface="Cordia New" panose="020B0304020202020204" pitchFamily="34" charset="-34"/>
                <a:cs typeface="+mj-cs"/>
              </a:rPr>
              <a:t>**ปรนัย</a:t>
            </a:r>
            <a:r>
              <a:rPr lang="en-US" sz="2700" dirty="0">
                <a:latin typeface="Cordia New" panose="020B0304020202020204" pitchFamily="34" charset="-34"/>
                <a:cs typeface="+mj-cs"/>
              </a:rPr>
              <a:t>=</a:t>
            </a:r>
            <a:r>
              <a:rPr lang="th-TH" sz="2700" dirty="0">
                <a:latin typeface="Cordia New" panose="020B0304020202020204" pitchFamily="34" charset="-34"/>
                <a:cs typeface="+mj-cs"/>
              </a:rPr>
              <a:t>วัตถุวิสัย  /อัตนัย</a:t>
            </a:r>
            <a:r>
              <a:rPr lang="en-US" sz="2700" dirty="0">
                <a:latin typeface="Cordia New" panose="020B0304020202020204" pitchFamily="34" charset="-34"/>
                <a:cs typeface="+mj-cs"/>
              </a:rPr>
              <a:t>=</a:t>
            </a:r>
            <a:r>
              <a:rPr lang="th-TH" sz="2700" dirty="0">
                <a:latin typeface="Cordia New" panose="020B0304020202020204" pitchFamily="34" charset="-34"/>
                <a:cs typeface="+mj-cs"/>
              </a:rPr>
              <a:t>จิตวิสัย**</a:t>
            </a:r>
            <a:endParaRPr lang="th-TH" sz="2700" dirty="0">
              <a:cs typeface="+mj-cs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0" y="149960"/>
            <a:ext cx="9144000" cy="646331"/>
          </a:xfrm>
          <a:prstGeom prst="rect">
            <a:avLst/>
          </a:prstGeom>
          <a:solidFill>
            <a:schemeClr val="accent2"/>
          </a:solidFill>
        </p:spPr>
        <p:txBody>
          <a:bodyPr wrap="square">
            <a:spAutoFit/>
          </a:bodyPr>
          <a:lstStyle/>
          <a:p>
            <a:pPr algn="ctr"/>
            <a:r>
              <a:rPr lang="th-TH" sz="3600" b="1" dirty="0">
                <a:ea typeface="Times New Roman" panose="02020603050405020304" pitchFamily="18" charset="0"/>
                <a:cs typeface="+mj-cs"/>
              </a:rPr>
              <a:t>ข้อสอบแบบเลือกตอบ</a:t>
            </a:r>
            <a:endParaRPr lang="th-TH" sz="3600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1300836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228027" y="1084607"/>
            <a:ext cx="8470231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b="1" dirty="0">
                <a:latin typeface="Cordia New" panose="020B0304020202020204" pitchFamily="34" charset="-34"/>
                <a:ea typeface="Times New Roman" panose="02020603050405020304" pitchFamily="18" charset="0"/>
                <a:cs typeface="+mj-cs"/>
              </a:rPr>
              <a:t>วิธีตั้งคำถาม</a:t>
            </a:r>
            <a:r>
              <a:rPr lang="en-US" b="1" dirty="0">
                <a:latin typeface="Cordia New" panose="020B0304020202020204" pitchFamily="34" charset="-34"/>
                <a:ea typeface="Times New Roman" panose="02020603050405020304" pitchFamily="18" charset="0"/>
                <a:cs typeface="+mj-cs"/>
              </a:rPr>
              <a:t/>
            </a:r>
            <a:br>
              <a:rPr lang="en-US" b="1" dirty="0">
                <a:latin typeface="Cordia New" panose="020B0304020202020204" pitchFamily="34" charset="-34"/>
                <a:ea typeface="Times New Roman" panose="02020603050405020304" pitchFamily="18" charset="0"/>
                <a:cs typeface="+mj-cs"/>
              </a:rPr>
            </a:br>
            <a:r>
              <a:rPr lang="en-US" b="1" dirty="0">
                <a:latin typeface="Cordia New" panose="020B0304020202020204" pitchFamily="34" charset="-34"/>
                <a:ea typeface="Times New Roman" panose="02020603050405020304" pitchFamily="18" charset="0"/>
                <a:cs typeface="+mj-cs"/>
              </a:rPr>
              <a:t>1.   </a:t>
            </a:r>
            <a:r>
              <a:rPr lang="th-TH" b="1" dirty="0">
                <a:latin typeface="Cordia New" panose="020B0304020202020204" pitchFamily="34" charset="-34"/>
                <a:ea typeface="Times New Roman" panose="02020603050405020304" pitchFamily="18" charset="0"/>
                <a:cs typeface="+mj-cs"/>
              </a:rPr>
              <a:t>ควรใช้ประโยคคำถาม</a:t>
            </a:r>
            <a:r>
              <a:rPr lang="en-US" b="1" dirty="0">
                <a:latin typeface="Cordia New" panose="020B0304020202020204" pitchFamily="34" charset="-34"/>
                <a:ea typeface="Times New Roman" panose="02020603050405020304" pitchFamily="18" charset="0"/>
                <a:cs typeface="+mj-cs"/>
              </a:rPr>
              <a:t>   </a:t>
            </a:r>
            <a:r>
              <a:rPr lang="th-TH" dirty="0">
                <a:latin typeface="Cordia New" panose="020B0304020202020204" pitchFamily="34" charset="-34"/>
                <a:ea typeface="Times New Roman" panose="02020603050405020304" pitchFamily="18" charset="0"/>
                <a:cs typeface="+mj-cs"/>
              </a:rPr>
              <a:t>เพราะจะช่วยให้มีความชัดเจนเข้าใจได้ง่าย  </a:t>
            </a:r>
            <a:r>
              <a:rPr lang="th-TH" b="1" dirty="0">
                <a:latin typeface="Cordia New" panose="020B0304020202020204" pitchFamily="34" charset="-34"/>
                <a:ea typeface="Times New Roman" panose="02020603050405020304" pitchFamily="18" charset="0"/>
                <a:cs typeface="+mj-cs"/>
              </a:rPr>
              <a:t>เช่น</a:t>
            </a:r>
            <a:r>
              <a:rPr lang="en-US" b="1" dirty="0">
                <a:latin typeface="Cordia New" panose="020B0304020202020204" pitchFamily="34" charset="-34"/>
                <a:ea typeface="Times New Roman" panose="02020603050405020304" pitchFamily="18" charset="0"/>
                <a:cs typeface="+mj-cs"/>
              </a:rPr>
              <a:t> </a:t>
            </a:r>
            <a:br>
              <a:rPr lang="en-US" b="1" dirty="0">
                <a:latin typeface="Cordia New" panose="020B0304020202020204" pitchFamily="34" charset="-34"/>
                <a:ea typeface="Times New Roman" panose="02020603050405020304" pitchFamily="18" charset="0"/>
                <a:cs typeface="+mj-cs"/>
              </a:rPr>
            </a:br>
            <a:r>
              <a:rPr lang="en-US" b="1" dirty="0">
                <a:solidFill>
                  <a:srgbClr val="FF0000"/>
                </a:solidFill>
                <a:latin typeface="Cordia New" panose="020B0304020202020204" pitchFamily="34" charset="-34"/>
                <a:ea typeface="Times New Roman" panose="02020603050405020304" pitchFamily="18" charset="0"/>
                <a:cs typeface="+mj-cs"/>
              </a:rPr>
              <a:t>    </a:t>
            </a:r>
            <a:r>
              <a:rPr lang="en-US" dirty="0">
                <a:solidFill>
                  <a:srgbClr val="FF0000"/>
                </a:solidFill>
                <a:latin typeface="Cordia New" panose="020B0304020202020204" pitchFamily="34" charset="-34"/>
                <a:ea typeface="Times New Roman" panose="02020603050405020304" pitchFamily="18" charset="0"/>
                <a:cs typeface="+mj-cs"/>
              </a:rPr>
              <a:t> </a:t>
            </a:r>
            <a:r>
              <a:rPr lang="en-US" dirty="0">
                <a:solidFill>
                  <a:schemeClr val="accent2"/>
                </a:solidFill>
                <a:latin typeface="Cordia New" panose="020B0304020202020204" pitchFamily="34" charset="-34"/>
                <a:ea typeface="Times New Roman" panose="02020603050405020304" pitchFamily="18" charset="0"/>
                <a:cs typeface="+mj-cs"/>
              </a:rPr>
              <a:t> </a:t>
            </a:r>
            <a:r>
              <a:rPr lang="en-US" b="1" dirty="0">
                <a:solidFill>
                  <a:schemeClr val="accent2"/>
                </a:solidFill>
                <a:latin typeface="Cordia New" panose="020B0304020202020204" pitchFamily="34" charset="-34"/>
                <a:ea typeface="Times New Roman" panose="02020603050405020304" pitchFamily="18" charset="0"/>
                <a:cs typeface="+mj-cs"/>
              </a:rPr>
              <a:t>“</a:t>
            </a:r>
            <a:r>
              <a:rPr lang="th-TH" b="1" dirty="0">
                <a:solidFill>
                  <a:schemeClr val="accent2"/>
                </a:solidFill>
                <a:latin typeface="Cordia New" panose="020B0304020202020204" pitchFamily="34" charset="-34"/>
                <a:ea typeface="Times New Roman" panose="02020603050405020304" pitchFamily="18" charset="0"/>
                <a:cs typeface="+mj-cs"/>
              </a:rPr>
              <a:t>วันที่พระพุทธเจ้าตรัสรู้”</a:t>
            </a:r>
            <a:r>
              <a:rPr lang="en-US" b="1" dirty="0">
                <a:solidFill>
                  <a:schemeClr val="accent2"/>
                </a:solidFill>
                <a:latin typeface="Cordia New" panose="020B0304020202020204" pitchFamily="34" charset="-34"/>
                <a:ea typeface="Times New Roman" panose="02020603050405020304" pitchFamily="18" charset="0"/>
                <a:cs typeface="+mj-cs"/>
              </a:rPr>
              <a:t> </a:t>
            </a:r>
            <a:r>
              <a:rPr lang="en-US" dirty="0">
                <a:solidFill>
                  <a:schemeClr val="accent2"/>
                </a:solidFill>
                <a:latin typeface="Cordia New" panose="020B0304020202020204" pitchFamily="34" charset="-34"/>
                <a:ea typeface="Times New Roman" panose="02020603050405020304" pitchFamily="18" charset="0"/>
                <a:cs typeface="+mj-cs"/>
              </a:rPr>
              <a:t> </a:t>
            </a:r>
            <a:r>
              <a:rPr lang="th-TH" dirty="0">
                <a:solidFill>
                  <a:schemeClr val="accent2"/>
                </a:solidFill>
                <a:latin typeface="Cordia New" panose="020B0304020202020204" pitchFamily="34" charset="-34"/>
                <a:ea typeface="Times New Roman" panose="02020603050405020304" pitchFamily="18" charset="0"/>
                <a:cs typeface="+mj-cs"/>
              </a:rPr>
              <a:t>ไม่มีคำแสดงการเป็นคำถาม</a:t>
            </a:r>
            <a:r>
              <a:rPr lang="en-US" dirty="0">
                <a:solidFill>
                  <a:schemeClr val="accent2"/>
                </a:solidFill>
                <a:latin typeface="Cordia New" panose="020B0304020202020204" pitchFamily="34" charset="-34"/>
                <a:ea typeface="Times New Roman" panose="02020603050405020304" pitchFamily="18" charset="0"/>
                <a:cs typeface="+mj-cs"/>
              </a:rPr>
              <a:t>    </a:t>
            </a:r>
            <a:r>
              <a:rPr lang="th-TH" dirty="0">
                <a:solidFill>
                  <a:schemeClr val="accent2"/>
                </a:solidFill>
                <a:latin typeface="Cordia New" panose="020B0304020202020204" pitchFamily="34" charset="-34"/>
                <a:ea typeface="Times New Roman" panose="02020603050405020304" pitchFamily="18" charset="0"/>
                <a:cs typeface="+mj-cs"/>
              </a:rPr>
              <a:t>ควรจะเปลี่ยนเป็น</a:t>
            </a:r>
            <a:r>
              <a:rPr lang="en-US" dirty="0">
                <a:solidFill>
                  <a:srgbClr val="FF0000"/>
                </a:solidFill>
                <a:latin typeface="Cordia New" panose="020B0304020202020204" pitchFamily="34" charset="-34"/>
                <a:ea typeface="Times New Roman" panose="02020603050405020304" pitchFamily="18" charset="0"/>
                <a:cs typeface="+mj-cs"/>
              </a:rPr>
              <a:t/>
            </a:r>
            <a:br>
              <a:rPr lang="en-US" dirty="0">
                <a:solidFill>
                  <a:srgbClr val="FF0000"/>
                </a:solidFill>
                <a:latin typeface="Cordia New" panose="020B0304020202020204" pitchFamily="34" charset="-34"/>
                <a:ea typeface="Times New Roman" panose="02020603050405020304" pitchFamily="18" charset="0"/>
                <a:cs typeface="+mj-cs"/>
              </a:rPr>
            </a:br>
            <a:r>
              <a:rPr lang="en-US" b="1" dirty="0">
                <a:solidFill>
                  <a:srgbClr val="FF0000"/>
                </a:solidFill>
                <a:latin typeface="Cordia New" panose="020B0304020202020204" pitchFamily="34" charset="-34"/>
                <a:ea typeface="Times New Roman" panose="02020603050405020304" pitchFamily="18" charset="0"/>
                <a:cs typeface="+mj-cs"/>
              </a:rPr>
              <a:t>                   </a:t>
            </a:r>
            <a:r>
              <a:rPr lang="en-US" b="1" dirty="0">
                <a:latin typeface="Cordia New" panose="020B0304020202020204" pitchFamily="34" charset="-34"/>
                <a:ea typeface="Times New Roman" panose="02020603050405020304" pitchFamily="18" charset="0"/>
                <a:cs typeface="+mj-cs"/>
              </a:rPr>
              <a:t>“</a:t>
            </a:r>
            <a:r>
              <a:rPr lang="th-TH" b="1" dirty="0">
                <a:latin typeface="Cordia New" panose="020B0304020202020204" pitchFamily="34" charset="-34"/>
                <a:ea typeface="Times New Roman" panose="02020603050405020304" pitchFamily="18" charset="0"/>
                <a:cs typeface="+mj-cs"/>
              </a:rPr>
              <a:t>วันที่พระพุทธเจ้าตรัสรู้เรียกว่าวันอะไร”</a:t>
            </a:r>
            <a:r>
              <a:rPr lang="en-US" b="1" dirty="0">
                <a:latin typeface="Cordia New" panose="020B0304020202020204" pitchFamily="34" charset="-34"/>
                <a:ea typeface="Times New Roman" panose="02020603050405020304" pitchFamily="18" charset="0"/>
                <a:cs typeface="+mj-cs"/>
              </a:rPr>
              <a:t> </a:t>
            </a:r>
            <a:endParaRPr lang="th-TH" b="1" dirty="0">
              <a:cs typeface="+mj-cs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0" y="149960"/>
            <a:ext cx="9144000" cy="646331"/>
          </a:xfrm>
          <a:prstGeom prst="rect">
            <a:avLst/>
          </a:prstGeom>
          <a:solidFill>
            <a:schemeClr val="accent2"/>
          </a:solidFill>
        </p:spPr>
        <p:txBody>
          <a:bodyPr wrap="square">
            <a:spAutoFit/>
          </a:bodyPr>
          <a:lstStyle/>
          <a:p>
            <a:pPr algn="ctr"/>
            <a:r>
              <a:rPr lang="th-TH" sz="3600" b="1" dirty="0">
                <a:latin typeface="Cordia New" panose="020B0304020202020204" pitchFamily="34" charset="-34"/>
                <a:ea typeface="Times New Roman" panose="02020603050405020304" pitchFamily="18" charset="0"/>
              </a:rPr>
              <a:t>หลักในการเขียน  </a:t>
            </a:r>
            <a:r>
              <a:rPr lang="th-TH" sz="3600" b="1" dirty="0">
                <a:ea typeface="Times New Roman" panose="02020603050405020304" pitchFamily="18" charset="0"/>
                <a:cs typeface="+mj-cs"/>
              </a:rPr>
              <a:t>ข้อสอบแบบเลือกตอบ</a:t>
            </a:r>
            <a:endParaRPr lang="th-TH" sz="3600" dirty="0"/>
          </a:p>
        </p:txBody>
      </p:sp>
      <p:sp>
        <p:nvSpPr>
          <p:cNvPr id="6" name="Rectangle 5"/>
          <p:cNvSpPr/>
          <p:nvPr/>
        </p:nvSpPr>
        <p:spPr>
          <a:xfrm>
            <a:off x="228027" y="2900489"/>
            <a:ext cx="8470231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>
                <a:latin typeface="Cordia New" panose="020B0304020202020204" pitchFamily="34" charset="-34"/>
                <a:ea typeface="Times New Roman" panose="02020603050405020304" pitchFamily="18" charset="0"/>
              </a:rPr>
              <a:t>2.   </a:t>
            </a:r>
            <a:r>
              <a:rPr lang="th-TH" b="1" dirty="0">
                <a:latin typeface="Cordia New" panose="020B0304020202020204" pitchFamily="34" charset="-34"/>
                <a:ea typeface="Times New Roman" panose="02020603050405020304" pitchFamily="18" charset="0"/>
              </a:rPr>
              <a:t>เน้นจุดที่ถามให้ชัด</a:t>
            </a:r>
            <a:r>
              <a:rPr lang="en-US" dirty="0">
                <a:latin typeface="Cordia New" panose="020B0304020202020204" pitchFamily="34" charset="-34"/>
                <a:ea typeface="Times New Roman" panose="02020603050405020304" pitchFamily="18" charset="0"/>
              </a:rPr>
              <a:t> </a:t>
            </a:r>
            <a:r>
              <a:rPr lang="th-TH" dirty="0">
                <a:latin typeface="Cordia New" panose="020B0304020202020204" pitchFamily="34" charset="-34"/>
                <a:ea typeface="Times New Roman" panose="02020603050405020304" pitchFamily="18" charset="0"/>
              </a:rPr>
              <a:t>เพื่อให้เข้าใจคำถามได้ตรงกัน</a:t>
            </a:r>
            <a:r>
              <a:rPr lang="en-US" dirty="0">
                <a:latin typeface="Cordia New" panose="020B0304020202020204" pitchFamily="34" charset="-34"/>
                <a:ea typeface="Times New Roman" panose="02020603050405020304" pitchFamily="18" charset="0"/>
              </a:rPr>
              <a:t>  </a:t>
            </a:r>
            <a:r>
              <a:rPr lang="th-TH" dirty="0">
                <a:latin typeface="Cordia New" panose="020B0304020202020204" pitchFamily="34" charset="-34"/>
                <a:ea typeface="Times New Roman" panose="02020603050405020304" pitchFamily="18" charset="0"/>
              </a:rPr>
              <a:t>เช่น</a:t>
            </a:r>
            <a:r>
              <a:rPr lang="en-US" dirty="0">
                <a:latin typeface="Cordia New" panose="020B0304020202020204" pitchFamily="34" charset="-34"/>
                <a:ea typeface="Times New Roman" panose="02020603050405020304" pitchFamily="18" charset="0"/>
              </a:rPr>
              <a:t/>
            </a:r>
            <a:br>
              <a:rPr lang="en-US" dirty="0">
                <a:latin typeface="Cordia New" panose="020B0304020202020204" pitchFamily="34" charset="-34"/>
                <a:ea typeface="Times New Roman" panose="02020603050405020304" pitchFamily="18" charset="0"/>
              </a:rPr>
            </a:br>
            <a:r>
              <a:rPr lang="en-US" b="1" dirty="0">
                <a:latin typeface="Cordia New" panose="020B0304020202020204" pitchFamily="34" charset="-34"/>
                <a:ea typeface="Times New Roman" panose="02020603050405020304" pitchFamily="18" charset="0"/>
              </a:rPr>
              <a:t>    </a:t>
            </a:r>
            <a:r>
              <a:rPr lang="en-US" b="1" dirty="0">
                <a:solidFill>
                  <a:schemeClr val="accent2"/>
                </a:solidFill>
                <a:latin typeface="Cordia New" panose="020B0304020202020204" pitchFamily="34" charset="-34"/>
                <a:ea typeface="Times New Roman" panose="02020603050405020304" pitchFamily="18" charset="0"/>
              </a:rPr>
              <a:t> “</a:t>
            </a:r>
            <a:r>
              <a:rPr lang="th-TH" b="1" dirty="0">
                <a:solidFill>
                  <a:schemeClr val="accent2"/>
                </a:solidFill>
                <a:latin typeface="Cordia New" panose="020B0304020202020204" pitchFamily="34" charset="-34"/>
                <a:ea typeface="Times New Roman" panose="02020603050405020304" pitchFamily="18" charset="0"/>
              </a:rPr>
              <a:t>อาหารชนิดใดต่างจากชนิดอื่น”</a:t>
            </a:r>
            <a:r>
              <a:rPr lang="en-US" dirty="0">
                <a:solidFill>
                  <a:schemeClr val="accent2"/>
                </a:solidFill>
                <a:latin typeface="Cordia New" panose="020B0304020202020204" pitchFamily="34" charset="-34"/>
                <a:ea typeface="Times New Roman" panose="02020603050405020304" pitchFamily="18" charset="0"/>
              </a:rPr>
              <a:t>    </a:t>
            </a:r>
            <a:r>
              <a:rPr lang="th-TH" dirty="0">
                <a:solidFill>
                  <a:schemeClr val="accent2"/>
                </a:solidFill>
                <a:latin typeface="Cordia New" panose="020B0304020202020204" pitchFamily="34" charset="-34"/>
                <a:ea typeface="Times New Roman" panose="02020603050405020304" pitchFamily="18" charset="0"/>
              </a:rPr>
              <a:t>ไม่ได้เน้นจุดที่ถามให้ชัดเจน</a:t>
            </a:r>
            <a:r>
              <a:rPr lang="en-US" dirty="0">
                <a:solidFill>
                  <a:schemeClr val="accent2"/>
                </a:solidFill>
                <a:latin typeface="Cordia New" panose="020B0304020202020204" pitchFamily="34" charset="-34"/>
                <a:ea typeface="Times New Roman" panose="02020603050405020304" pitchFamily="18" charset="0"/>
              </a:rPr>
              <a:t>  </a:t>
            </a:r>
            <a:r>
              <a:rPr lang="th-TH" dirty="0">
                <a:solidFill>
                  <a:schemeClr val="accent2"/>
                </a:solidFill>
                <a:latin typeface="Cordia New" panose="020B0304020202020204" pitchFamily="34" charset="-34"/>
                <a:ea typeface="Times New Roman" panose="02020603050405020304" pitchFamily="18" charset="0"/>
              </a:rPr>
              <a:t>ควรเปลี่ยนเป็น</a:t>
            </a:r>
            <a:r>
              <a:rPr lang="en-US" dirty="0">
                <a:solidFill>
                  <a:schemeClr val="accent2"/>
                </a:solidFill>
                <a:latin typeface="Cordia New" panose="020B0304020202020204" pitchFamily="34" charset="-34"/>
                <a:ea typeface="Times New Roman" panose="02020603050405020304" pitchFamily="18" charset="0"/>
              </a:rPr>
              <a:t> </a:t>
            </a:r>
            <a:r>
              <a:rPr lang="en-US" b="1" dirty="0">
                <a:latin typeface="Cordia New" panose="020B0304020202020204" pitchFamily="34" charset="-34"/>
                <a:ea typeface="Times New Roman" panose="02020603050405020304" pitchFamily="18" charset="0"/>
              </a:rPr>
              <a:t>“</a:t>
            </a:r>
            <a:r>
              <a:rPr lang="th-TH" b="1" dirty="0">
                <a:latin typeface="Cordia New" panose="020B0304020202020204" pitchFamily="34" charset="-34"/>
                <a:ea typeface="Times New Roman" panose="02020603050405020304" pitchFamily="18" charset="0"/>
              </a:rPr>
              <a:t>อาหารชนิดใด</a:t>
            </a:r>
            <a:r>
              <a:rPr lang="th-TH" b="1" u="sng" dirty="0">
                <a:latin typeface="Cordia New" panose="020B0304020202020204" pitchFamily="34" charset="-34"/>
                <a:ea typeface="Times New Roman" panose="02020603050405020304" pitchFamily="18" charset="0"/>
              </a:rPr>
              <a:t>ให้คุณค่า</a:t>
            </a:r>
            <a:r>
              <a:rPr lang="th-TH" b="1" dirty="0">
                <a:latin typeface="Cordia New" panose="020B0304020202020204" pitchFamily="34" charset="-34"/>
                <a:ea typeface="Times New Roman" panose="02020603050405020304" pitchFamily="18" charset="0"/>
              </a:rPr>
              <a:t>ต่างจากชนิดอื่น”</a:t>
            </a:r>
            <a:endParaRPr lang="th-TH" dirty="0"/>
          </a:p>
        </p:txBody>
      </p:sp>
      <p:sp>
        <p:nvSpPr>
          <p:cNvPr id="7" name="Rectangle 6"/>
          <p:cNvSpPr/>
          <p:nvPr/>
        </p:nvSpPr>
        <p:spPr>
          <a:xfrm>
            <a:off x="228027" y="4506589"/>
            <a:ext cx="8502315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b="1" dirty="0">
                <a:cs typeface="+mj-cs"/>
              </a:rPr>
              <a:t>3</a:t>
            </a:r>
            <a:r>
              <a:rPr lang="en-US" b="1" dirty="0">
                <a:cs typeface="+mj-cs"/>
              </a:rPr>
              <a:t>.   </a:t>
            </a:r>
            <a:r>
              <a:rPr lang="th-TH" b="1" dirty="0">
                <a:cs typeface="+mj-cs"/>
              </a:rPr>
              <a:t>ถามสิ่งที่หาข้อยุติได้ตามหลักวิชา</a:t>
            </a:r>
            <a:r>
              <a:rPr lang="en-US" b="1" dirty="0">
                <a:cs typeface="+mj-cs"/>
              </a:rPr>
              <a:t> </a:t>
            </a:r>
            <a:r>
              <a:rPr lang="en-US" dirty="0"/>
              <a:t/>
            </a:r>
            <a:br>
              <a:rPr lang="en-US" dirty="0"/>
            </a:br>
            <a:r>
              <a:rPr lang="en-US" dirty="0"/>
              <a:t>     </a:t>
            </a:r>
            <a:r>
              <a:rPr lang="en-US" b="1" dirty="0">
                <a:solidFill>
                  <a:schemeClr val="accent2"/>
                </a:solidFill>
              </a:rPr>
              <a:t>“</a:t>
            </a:r>
            <a:r>
              <a:rPr lang="th-TH" b="1" dirty="0">
                <a:solidFill>
                  <a:schemeClr val="accent2"/>
                </a:solidFill>
              </a:rPr>
              <a:t>ถ้าโลกนี้ไม่มีน้ำมันจะเป็นอย่างไร”</a:t>
            </a:r>
            <a:r>
              <a:rPr lang="en-US" dirty="0">
                <a:solidFill>
                  <a:schemeClr val="accent2"/>
                </a:solidFill>
              </a:rPr>
              <a:t> </a:t>
            </a:r>
            <a:r>
              <a:rPr lang="th-TH" dirty="0">
                <a:solidFill>
                  <a:schemeClr val="accent2"/>
                </a:solidFill>
              </a:rPr>
              <a:t>ไม่สามารถหาคำตอบที่ยึดถือในหลักวิชาได้ควรเปลี่ยนเป็น</a:t>
            </a:r>
            <a:r>
              <a:rPr lang="en-US" dirty="0"/>
              <a:t/>
            </a:r>
            <a:br>
              <a:rPr lang="en-US" dirty="0"/>
            </a:br>
            <a:r>
              <a:rPr lang="en-US" dirty="0"/>
              <a:t>        “</a:t>
            </a:r>
            <a:r>
              <a:rPr lang="th-TH" b="1" dirty="0"/>
              <a:t>การขาดแคลนน้ำมันจะกระทบกระเทือนต่อกิจการด้านใดมากที่สุด”</a:t>
            </a:r>
            <a:endParaRPr lang="th-TH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8415201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24545" y="4439339"/>
            <a:ext cx="845419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>
                <a:latin typeface="Cordia New" panose="020B0304020202020204" pitchFamily="34" charset="-34"/>
                <a:ea typeface="Times New Roman" panose="02020603050405020304" pitchFamily="18" charset="0"/>
              </a:rPr>
              <a:t>6.   </a:t>
            </a:r>
            <a:r>
              <a:rPr lang="th-TH" b="1" dirty="0">
                <a:latin typeface="Cordia New" panose="020B0304020202020204" pitchFamily="34" charset="-34"/>
                <a:ea typeface="Times New Roman" panose="02020603050405020304" pitchFamily="18" charset="0"/>
              </a:rPr>
              <a:t>หลีกเลี่ยงคำถามปฏิเสธโดยเฉพาะอย่างยิ่งปฏิเสธซ้อนปฏิเสธ</a:t>
            </a:r>
            <a:r>
              <a:rPr lang="en-US" dirty="0">
                <a:latin typeface="Cordia New" panose="020B0304020202020204" pitchFamily="34" charset="-34"/>
                <a:ea typeface="Times New Roman" panose="02020603050405020304" pitchFamily="18" charset="0"/>
              </a:rPr>
              <a:t> </a:t>
            </a:r>
            <a:r>
              <a:rPr lang="th-TH" dirty="0">
                <a:latin typeface="Cordia New" panose="020B0304020202020204" pitchFamily="34" charset="-34"/>
                <a:ea typeface="Times New Roman" panose="02020603050405020304" pitchFamily="18" charset="0"/>
              </a:rPr>
              <a:t>เช่น</a:t>
            </a:r>
            <a:r>
              <a:rPr lang="en-US" dirty="0">
                <a:latin typeface="Cordia New" panose="020B0304020202020204" pitchFamily="34" charset="-34"/>
                <a:ea typeface="Times New Roman" panose="02020603050405020304" pitchFamily="18" charset="0"/>
              </a:rPr>
              <a:t> </a:t>
            </a:r>
            <a:br>
              <a:rPr lang="en-US" dirty="0">
                <a:latin typeface="Cordia New" panose="020B0304020202020204" pitchFamily="34" charset="-34"/>
                <a:ea typeface="Times New Roman" panose="02020603050405020304" pitchFamily="18" charset="0"/>
              </a:rPr>
            </a:br>
            <a:r>
              <a:rPr lang="en-US" b="1" dirty="0">
                <a:latin typeface="Cordia New" panose="020B0304020202020204" pitchFamily="34" charset="-34"/>
                <a:ea typeface="Times New Roman" panose="02020603050405020304" pitchFamily="18" charset="0"/>
              </a:rPr>
              <a:t>      “</a:t>
            </a:r>
            <a:r>
              <a:rPr lang="th-TH" b="1" dirty="0">
                <a:latin typeface="Cordia New" panose="020B0304020202020204" pitchFamily="34" charset="-34"/>
                <a:ea typeface="Times New Roman" panose="02020603050405020304" pitchFamily="18" charset="0"/>
              </a:rPr>
              <a:t>อะไรไม่เป็นศัตรูของความไม่พยาบาท”</a:t>
            </a:r>
            <a:r>
              <a:rPr lang="en-US" dirty="0">
                <a:latin typeface="Cordia New" panose="020B0304020202020204" pitchFamily="34" charset="-34"/>
                <a:ea typeface="Times New Roman" panose="02020603050405020304" pitchFamily="18" charset="0"/>
              </a:rPr>
              <a:t>  </a:t>
            </a:r>
            <a:r>
              <a:rPr lang="th-TH" dirty="0">
                <a:latin typeface="Cordia New" panose="020B0304020202020204" pitchFamily="34" charset="-34"/>
                <a:ea typeface="Times New Roman" panose="02020603050405020304" pitchFamily="18" charset="0"/>
              </a:rPr>
              <a:t>มีปฏิเสธสองครั้ง ควรเปลี่ยนเป็น</a:t>
            </a:r>
            <a:r>
              <a:rPr lang="en-US" dirty="0">
                <a:latin typeface="Cordia New" panose="020B0304020202020204" pitchFamily="34" charset="-34"/>
                <a:ea typeface="Times New Roman" panose="02020603050405020304" pitchFamily="18" charset="0"/>
              </a:rPr>
              <a:t>  </a:t>
            </a:r>
            <a:r>
              <a:rPr lang="en-US" b="1" dirty="0">
                <a:latin typeface="Cordia New" panose="020B0304020202020204" pitchFamily="34" charset="-34"/>
                <a:ea typeface="Times New Roman" panose="02020603050405020304" pitchFamily="18" charset="0"/>
              </a:rPr>
              <a:t> “</a:t>
            </a:r>
            <a:r>
              <a:rPr lang="th-TH" b="1" dirty="0">
                <a:latin typeface="Cordia New" panose="020B0304020202020204" pitchFamily="34" charset="-34"/>
                <a:ea typeface="Times New Roman" panose="02020603050405020304" pitchFamily="18" charset="0"/>
              </a:rPr>
              <a:t>อะไรเป็นศัตรูของความพยาบาท”</a:t>
            </a:r>
            <a:endParaRPr lang="th-TH" dirty="0"/>
          </a:p>
        </p:txBody>
      </p:sp>
      <p:sp>
        <p:nvSpPr>
          <p:cNvPr id="4" name="Rectangle 3"/>
          <p:cNvSpPr/>
          <p:nvPr/>
        </p:nvSpPr>
        <p:spPr>
          <a:xfrm>
            <a:off x="424544" y="1140491"/>
            <a:ext cx="8392884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>
                <a:latin typeface="Cordia New" panose="020B0304020202020204" pitchFamily="34" charset="-34"/>
                <a:ea typeface="Times New Roman" panose="02020603050405020304" pitchFamily="18" charset="0"/>
              </a:rPr>
              <a:t>4.   </a:t>
            </a:r>
            <a:r>
              <a:rPr lang="th-TH" b="1" dirty="0">
                <a:latin typeface="Cordia New" panose="020B0304020202020204" pitchFamily="34" charset="-34"/>
                <a:ea typeface="Times New Roman" panose="02020603050405020304" pitchFamily="18" charset="0"/>
              </a:rPr>
              <a:t>คำถามควรกะทัดรัด</a:t>
            </a:r>
            <a:r>
              <a:rPr lang="en-US" dirty="0">
                <a:latin typeface="Cordia New" panose="020B0304020202020204" pitchFamily="34" charset="-34"/>
                <a:ea typeface="Times New Roman" panose="02020603050405020304" pitchFamily="18" charset="0"/>
              </a:rPr>
              <a:t> </a:t>
            </a:r>
            <a:r>
              <a:rPr lang="th-TH" dirty="0">
                <a:latin typeface="Cordia New" panose="020B0304020202020204" pitchFamily="34" charset="-34"/>
                <a:ea typeface="Times New Roman" panose="02020603050405020304" pitchFamily="18" charset="0"/>
              </a:rPr>
              <a:t>ไม่ใช้คำฟุ่มเฟือย ยืดยาว วกวน เช่น</a:t>
            </a:r>
            <a:r>
              <a:rPr lang="en-US" dirty="0">
                <a:latin typeface="Cordia New" panose="020B0304020202020204" pitchFamily="34" charset="-34"/>
                <a:ea typeface="Times New Roman" panose="02020603050405020304" pitchFamily="18" charset="0"/>
              </a:rPr>
              <a:t> </a:t>
            </a:r>
            <a:br>
              <a:rPr lang="en-US" dirty="0">
                <a:latin typeface="Cordia New" panose="020B0304020202020204" pitchFamily="34" charset="-34"/>
                <a:ea typeface="Times New Roman" panose="02020603050405020304" pitchFamily="18" charset="0"/>
              </a:rPr>
            </a:br>
            <a:r>
              <a:rPr lang="en-US" b="1" dirty="0">
                <a:latin typeface="Cordia New" panose="020B0304020202020204" pitchFamily="34" charset="-34"/>
                <a:ea typeface="Times New Roman" panose="02020603050405020304" pitchFamily="18" charset="0"/>
              </a:rPr>
              <a:t>      ”</a:t>
            </a:r>
            <a:r>
              <a:rPr lang="th-TH" b="1" dirty="0">
                <a:latin typeface="Cordia New" panose="020B0304020202020204" pitchFamily="34" charset="-34"/>
                <a:ea typeface="Times New Roman" panose="02020603050405020304" pitchFamily="18" charset="0"/>
              </a:rPr>
              <a:t>การรับประทานส้มเป็นประจำจะทำให้ร่างกายได้รับวิตะ</a:t>
            </a:r>
            <a:r>
              <a:rPr lang="th-TH" b="1" dirty="0" err="1">
                <a:latin typeface="Cordia New" panose="020B0304020202020204" pitchFamily="34" charset="-34"/>
                <a:ea typeface="Times New Roman" panose="02020603050405020304" pitchFamily="18" charset="0"/>
              </a:rPr>
              <a:t>มิน</a:t>
            </a:r>
            <a:r>
              <a:rPr lang="th-TH" b="1" dirty="0">
                <a:latin typeface="Cordia New" panose="020B0304020202020204" pitchFamily="34" charset="-34"/>
                <a:ea typeface="Times New Roman" panose="02020603050405020304" pitchFamily="18" charset="0"/>
              </a:rPr>
              <a:t>ชนิดใด</a:t>
            </a:r>
            <a:r>
              <a:rPr lang="en-US" dirty="0">
                <a:latin typeface="Cordia New" panose="020B0304020202020204" pitchFamily="34" charset="-34"/>
                <a:ea typeface="Times New Roman" panose="02020603050405020304" pitchFamily="18" charset="0"/>
              </a:rPr>
              <a:t>  </a:t>
            </a:r>
            <a:r>
              <a:rPr lang="th-TH" dirty="0">
                <a:latin typeface="Cordia New" panose="020B0304020202020204" pitchFamily="34" charset="-34"/>
                <a:ea typeface="Times New Roman" panose="02020603050405020304" pitchFamily="18" charset="0"/>
              </a:rPr>
              <a:t>ใช้ภาษาฟุ่มเฟือย</a:t>
            </a:r>
            <a:r>
              <a:rPr lang="en-US" dirty="0">
                <a:latin typeface="Cordia New" panose="020B0304020202020204" pitchFamily="34" charset="-34"/>
                <a:ea typeface="Times New Roman" panose="02020603050405020304" pitchFamily="18" charset="0"/>
              </a:rPr>
              <a:t>  </a:t>
            </a:r>
            <a:r>
              <a:rPr lang="th-TH" dirty="0">
                <a:latin typeface="Cordia New" panose="020B0304020202020204" pitchFamily="34" charset="-34"/>
                <a:ea typeface="Times New Roman" panose="02020603050405020304" pitchFamily="18" charset="0"/>
              </a:rPr>
              <a:t>ควรเปลี่ยนคำถามเป็น</a:t>
            </a:r>
            <a:r>
              <a:rPr lang="en-US" dirty="0">
                <a:latin typeface="Cordia New" panose="020B0304020202020204" pitchFamily="34" charset="-34"/>
                <a:ea typeface="Times New Roman" panose="02020603050405020304" pitchFamily="18" charset="0"/>
              </a:rPr>
              <a:t> </a:t>
            </a:r>
            <a:r>
              <a:rPr lang="en-US" b="1" dirty="0">
                <a:latin typeface="Cordia New" panose="020B0304020202020204" pitchFamily="34" charset="-34"/>
                <a:ea typeface="Times New Roman" panose="02020603050405020304" pitchFamily="18" charset="0"/>
              </a:rPr>
              <a:t>  “</a:t>
            </a:r>
            <a:r>
              <a:rPr lang="th-TH" b="1" dirty="0">
                <a:latin typeface="Cordia New" panose="020B0304020202020204" pitchFamily="34" charset="-34"/>
                <a:ea typeface="Times New Roman" panose="02020603050405020304" pitchFamily="18" charset="0"/>
              </a:rPr>
              <a:t>ส้มให้วิตะ</a:t>
            </a:r>
            <a:r>
              <a:rPr lang="th-TH" b="1" dirty="0" err="1">
                <a:latin typeface="Cordia New" panose="020B0304020202020204" pitchFamily="34" charset="-34"/>
                <a:ea typeface="Times New Roman" panose="02020603050405020304" pitchFamily="18" charset="0"/>
              </a:rPr>
              <a:t>มิน</a:t>
            </a:r>
            <a:r>
              <a:rPr lang="th-TH" b="1" dirty="0">
                <a:latin typeface="Cordia New" panose="020B0304020202020204" pitchFamily="34" charset="-34"/>
                <a:ea typeface="Times New Roman" panose="02020603050405020304" pitchFamily="18" charset="0"/>
              </a:rPr>
              <a:t>ใด”</a:t>
            </a:r>
            <a:endParaRPr lang="th-TH" dirty="0"/>
          </a:p>
        </p:txBody>
      </p:sp>
      <p:sp>
        <p:nvSpPr>
          <p:cNvPr id="5" name="Rectangle 4"/>
          <p:cNvSpPr/>
          <p:nvPr/>
        </p:nvSpPr>
        <p:spPr>
          <a:xfrm>
            <a:off x="0" y="149960"/>
            <a:ext cx="9144000" cy="646331"/>
          </a:xfrm>
          <a:prstGeom prst="rect">
            <a:avLst/>
          </a:prstGeom>
          <a:solidFill>
            <a:schemeClr val="accent2"/>
          </a:solidFill>
        </p:spPr>
        <p:txBody>
          <a:bodyPr wrap="square">
            <a:spAutoFit/>
          </a:bodyPr>
          <a:lstStyle/>
          <a:p>
            <a:pPr algn="ctr"/>
            <a:r>
              <a:rPr lang="th-TH" sz="3600" b="1" dirty="0">
                <a:latin typeface="Cordia New" panose="020B0304020202020204" pitchFamily="34" charset="-34"/>
                <a:ea typeface="Times New Roman" panose="02020603050405020304" pitchFamily="18" charset="0"/>
              </a:rPr>
              <a:t>หลักในการเขียน  </a:t>
            </a:r>
            <a:r>
              <a:rPr lang="th-TH" sz="3600" b="1" dirty="0">
                <a:ea typeface="Times New Roman" panose="02020603050405020304" pitchFamily="18" charset="0"/>
                <a:cs typeface="+mj-cs"/>
              </a:rPr>
              <a:t>ข้อสอบแบบเลือกตอบ</a:t>
            </a:r>
            <a:endParaRPr lang="th-TH" sz="3600" dirty="0"/>
          </a:p>
        </p:txBody>
      </p:sp>
      <p:sp>
        <p:nvSpPr>
          <p:cNvPr id="6" name="Rectangle 5"/>
          <p:cNvSpPr/>
          <p:nvPr/>
        </p:nvSpPr>
        <p:spPr>
          <a:xfrm>
            <a:off x="424545" y="2623456"/>
            <a:ext cx="8392883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>
                <a:latin typeface="Cordia New" panose="020B0304020202020204" pitchFamily="34" charset="-34"/>
                <a:ea typeface="Times New Roman" panose="02020603050405020304" pitchFamily="18" charset="0"/>
              </a:rPr>
              <a:t>5.   </a:t>
            </a:r>
            <a:r>
              <a:rPr lang="th-TH" b="1" dirty="0">
                <a:latin typeface="Cordia New" panose="020B0304020202020204" pitchFamily="34" charset="-34"/>
                <a:ea typeface="Times New Roman" panose="02020603050405020304" pitchFamily="18" charset="0"/>
              </a:rPr>
              <a:t>คำถามควรใช้ภาษาให้เหมาะสมกับระดับผู้สอบ</a:t>
            </a:r>
            <a:r>
              <a:rPr lang="en-US" dirty="0">
                <a:latin typeface="Cordia New" panose="020B0304020202020204" pitchFamily="34" charset="-34"/>
                <a:ea typeface="Times New Roman" panose="02020603050405020304" pitchFamily="18" charset="0"/>
              </a:rPr>
              <a:t> </a:t>
            </a:r>
            <a:r>
              <a:rPr lang="th-TH" dirty="0">
                <a:latin typeface="Cordia New" panose="020B0304020202020204" pitchFamily="34" charset="-34"/>
                <a:ea typeface="Times New Roman" panose="02020603050405020304" pitchFamily="18" charset="0"/>
              </a:rPr>
              <a:t>เช่น ข้อสอบสำหรับเด็กอนุบาล  </a:t>
            </a:r>
            <a:r>
              <a:rPr lang="en-US" dirty="0">
                <a:latin typeface="Cordia New" panose="020B0304020202020204" pitchFamily="34" charset="-34"/>
                <a:ea typeface="Times New Roman" panose="02020603050405020304" pitchFamily="18" charset="0"/>
              </a:rPr>
              <a:t/>
            </a:r>
            <a:br>
              <a:rPr lang="en-US" dirty="0">
                <a:latin typeface="Cordia New" panose="020B0304020202020204" pitchFamily="34" charset="-34"/>
                <a:ea typeface="Times New Roman" panose="02020603050405020304" pitchFamily="18" charset="0"/>
              </a:rPr>
            </a:br>
            <a:r>
              <a:rPr lang="en-US" dirty="0">
                <a:latin typeface="Cordia New" panose="020B0304020202020204" pitchFamily="34" charset="-34"/>
                <a:ea typeface="Times New Roman" panose="02020603050405020304" pitchFamily="18" charset="0"/>
              </a:rPr>
              <a:t>        </a:t>
            </a:r>
            <a:r>
              <a:rPr lang="en-US" b="1" dirty="0">
                <a:latin typeface="Cordia New" panose="020B0304020202020204" pitchFamily="34" charset="-34"/>
                <a:ea typeface="Times New Roman" panose="02020603050405020304" pitchFamily="18" charset="0"/>
              </a:rPr>
              <a:t>“</a:t>
            </a:r>
            <a:r>
              <a:rPr lang="th-TH" b="1" dirty="0">
                <a:latin typeface="Cordia New" panose="020B0304020202020204" pitchFamily="34" charset="-34"/>
                <a:ea typeface="Times New Roman" panose="02020603050405020304" pitchFamily="18" charset="0"/>
              </a:rPr>
              <a:t>อาหารชนิดใดที่คนผอมควรบริโภค”</a:t>
            </a:r>
            <a:r>
              <a:rPr lang="en-US" dirty="0">
                <a:latin typeface="Cordia New" panose="020B0304020202020204" pitchFamily="34" charset="-34"/>
                <a:ea typeface="Times New Roman" panose="02020603050405020304" pitchFamily="18" charset="0"/>
              </a:rPr>
              <a:t> </a:t>
            </a:r>
            <a:r>
              <a:rPr lang="th-TH" dirty="0">
                <a:latin typeface="Cordia New" panose="020B0304020202020204" pitchFamily="34" charset="-34"/>
                <a:ea typeface="Times New Roman" panose="02020603050405020304" pitchFamily="18" charset="0"/>
              </a:rPr>
              <a:t>ภาษาไมเหมาะกับเด็กควรเปลี่ยนเป็น</a:t>
            </a:r>
            <a:r>
              <a:rPr lang="en-US" dirty="0">
                <a:latin typeface="Cordia New" panose="020B0304020202020204" pitchFamily="34" charset="-34"/>
                <a:ea typeface="Times New Roman" panose="02020603050405020304" pitchFamily="18" charset="0"/>
              </a:rPr>
              <a:t/>
            </a:r>
            <a:br>
              <a:rPr lang="en-US" dirty="0">
                <a:latin typeface="Cordia New" panose="020B0304020202020204" pitchFamily="34" charset="-34"/>
                <a:ea typeface="Times New Roman" panose="02020603050405020304" pitchFamily="18" charset="0"/>
              </a:rPr>
            </a:br>
            <a:r>
              <a:rPr lang="en-US" b="1" dirty="0">
                <a:latin typeface="Cordia New" panose="020B0304020202020204" pitchFamily="34" charset="-34"/>
                <a:ea typeface="Times New Roman" panose="02020603050405020304" pitchFamily="18" charset="0"/>
              </a:rPr>
              <a:t>                “</a:t>
            </a:r>
            <a:r>
              <a:rPr lang="th-TH" b="1" dirty="0">
                <a:latin typeface="Cordia New" panose="020B0304020202020204" pitchFamily="34" charset="-34"/>
                <a:ea typeface="Times New Roman" panose="02020603050405020304" pitchFamily="18" charset="0"/>
              </a:rPr>
              <a:t>อาหารชนิดใดที่คนผอมควรรับประทาน”</a:t>
            </a:r>
            <a:endParaRPr lang="th-TH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3423198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/>
          <p:nvPr/>
        </p:nvGrpSpPr>
        <p:grpSpPr>
          <a:xfrm>
            <a:off x="617621" y="1610323"/>
            <a:ext cx="7908758" cy="2095837"/>
            <a:chOff x="507045" y="1087809"/>
            <a:chExt cx="7908758" cy="2095837"/>
          </a:xfrm>
        </p:grpSpPr>
        <p:sp>
          <p:nvSpPr>
            <p:cNvPr id="2" name="Rectangle 1"/>
            <p:cNvSpPr/>
            <p:nvPr/>
          </p:nvSpPr>
          <p:spPr>
            <a:xfrm>
              <a:off x="507045" y="1087809"/>
              <a:ext cx="7908758" cy="181588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b="1" dirty="0">
                  <a:latin typeface="Cordia New" panose="020B0304020202020204" pitchFamily="34" charset="-34"/>
                  <a:ea typeface="Times New Roman" panose="02020603050405020304" pitchFamily="18" charset="0"/>
                </a:rPr>
                <a:t>7.   </a:t>
              </a:r>
              <a:r>
                <a:rPr lang="th-TH" b="1" dirty="0">
                  <a:latin typeface="Cordia New" panose="020B0304020202020204" pitchFamily="34" charset="-34"/>
                  <a:ea typeface="Times New Roman" panose="02020603050405020304" pitchFamily="18" charset="0"/>
                </a:rPr>
                <a:t>ควรใช้คำถามที่ยั่วยุหรือชวนให้คิด</a:t>
              </a:r>
              <a:r>
                <a:rPr lang="en-US" dirty="0">
                  <a:latin typeface="Cordia New" panose="020B0304020202020204" pitchFamily="34" charset="-34"/>
                  <a:ea typeface="Times New Roman" panose="02020603050405020304" pitchFamily="18" charset="0"/>
                </a:rPr>
                <a:t>  </a:t>
              </a:r>
              <a:r>
                <a:rPr lang="th-TH" dirty="0">
                  <a:latin typeface="Cordia New" panose="020B0304020202020204" pitchFamily="34" charset="-34"/>
                  <a:ea typeface="Times New Roman" panose="02020603050405020304" pitchFamily="18" charset="0"/>
                </a:rPr>
                <a:t>เช่น</a:t>
              </a:r>
            </a:p>
            <a:p>
              <a:r>
                <a:rPr lang="en-US" b="1" dirty="0"/>
                <a:t>“1/3 </a:t>
              </a:r>
              <a:r>
                <a:rPr lang="th-TH" b="1" dirty="0"/>
                <a:t>มีค่าเท่ากับเศษส่วนข้อใด”</a:t>
              </a:r>
              <a:r>
                <a:rPr lang="en-US" dirty="0"/>
                <a:t>  </a:t>
              </a:r>
              <a:r>
                <a:rPr lang="th-TH" dirty="0"/>
                <a:t>ดูน่าเบื่อไม่ชวนให้คิด ควรเปลี่ยนเป็น</a:t>
              </a:r>
            </a:p>
            <a:p>
              <a:endParaRPr lang="en-US" dirty="0"/>
            </a:p>
            <a:p>
              <a:r>
                <a:rPr lang="en-US" dirty="0"/>
                <a:t>                             “</a:t>
              </a:r>
              <a:r>
                <a:rPr lang="th-TH" dirty="0"/>
                <a:t>ส่วนแรเงาในภาพมีค่าเท่าไร”</a:t>
              </a:r>
            </a:p>
          </p:txBody>
        </p:sp>
        <p:pic>
          <p:nvPicPr>
            <p:cNvPr id="3" name="Picture 2" descr="http://www.ipecp.ac.th/ipecp/cgi-binn/webpili/unit6/level6-7_clip_image001_0001.gif"/>
            <p:cNvPicPr/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43416" y="2131371"/>
              <a:ext cx="1482642" cy="1052275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4" name="Rectangle 3"/>
          <p:cNvSpPr/>
          <p:nvPr/>
        </p:nvSpPr>
        <p:spPr>
          <a:xfrm>
            <a:off x="0" y="149960"/>
            <a:ext cx="9144000" cy="646331"/>
          </a:xfrm>
          <a:prstGeom prst="rect">
            <a:avLst/>
          </a:prstGeom>
          <a:solidFill>
            <a:schemeClr val="accent2"/>
          </a:solidFill>
        </p:spPr>
        <p:txBody>
          <a:bodyPr wrap="square">
            <a:spAutoFit/>
          </a:bodyPr>
          <a:lstStyle/>
          <a:p>
            <a:pPr algn="ctr"/>
            <a:r>
              <a:rPr lang="th-TH" sz="3600" b="1" dirty="0">
                <a:latin typeface="Cordia New" panose="020B0304020202020204" pitchFamily="34" charset="-34"/>
                <a:ea typeface="Times New Roman" panose="02020603050405020304" pitchFamily="18" charset="0"/>
              </a:rPr>
              <a:t>หลักในการเขียน  </a:t>
            </a:r>
            <a:r>
              <a:rPr lang="th-TH" sz="3600" b="1" dirty="0">
                <a:ea typeface="Times New Roman" panose="02020603050405020304" pitchFamily="18" charset="0"/>
                <a:cs typeface="+mj-cs"/>
              </a:rPr>
              <a:t>ข้อสอบแบบเลือกตอบ</a:t>
            </a:r>
            <a:endParaRPr lang="th-TH" sz="3600" dirty="0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1068355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20843" y="4317940"/>
            <a:ext cx="8502315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dirty="0">
                <a:ea typeface="Times New Roman" panose="02020603050405020304" pitchFamily="18" charset="0"/>
              </a:rPr>
              <a:t>ตัวเลือก ก</a:t>
            </a:r>
            <a:r>
              <a:rPr lang="en-US" dirty="0">
                <a:latin typeface="Cordia New" panose="020B0304020202020204" pitchFamily="34" charset="-34"/>
                <a:ea typeface="Times New Roman" panose="02020603050405020304" pitchFamily="18" charset="0"/>
              </a:rPr>
              <a:t>  </a:t>
            </a:r>
            <a:r>
              <a:rPr lang="th-TH" dirty="0">
                <a:latin typeface="Cordia New" panose="020B0304020202020204" pitchFamily="34" charset="-34"/>
                <a:ea typeface="Times New Roman" panose="02020603050405020304" pitchFamily="18" charset="0"/>
              </a:rPr>
              <a:t>และ ข</a:t>
            </a:r>
            <a:r>
              <a:rPr lang="en-US" dirty="0">
                <a:latin typeface="Cordia New" panose="020B0304020202020204" pitchFamily="34" charset="-34"/>
                <a:ea typeface="Times New Roman" panose="02020603050405020304" pitchFamily="18" charset="0"/>
              </a:rPr>
              <a:t>  </a:t>
            </a:r>
            <a:r>
              <a:rPr lang="th-TH" b="1" dirty="0">
                <a:latin typeface="Cordia New" panose="020B0304020202020204" pitchFamily="34" charset="-34"/>
                <a:ea typeface="Times New Roman" panose="02020603050405020304" pitchFamily="18" charset="0"/>
              </a:rPr>
              <a:t>ไม่ใช่เกี่ยวกับลักษณะของเชื้อเพลิง</a:t>
            </a:r>
            <a:r>
              <a:rPr lang="en-US" dirty="0">
                <a:latin typeface="Cordia New" panose="020B0304020202020204" pitchFamily="34" charset="-34"/>
                <a:ea typeface="Times New Roman" panose="02020603050405020304" pitchFamily="18" charset="0"/>
              </a:rPr>
              <a:t>  </a:t>
            </a:r>
            <a:r>
              <a:rPr lang="th-TH" dirty="0">
                <a:latin typeface="Cordia New" panose="020B0304020202020204" pitchFamily="34" charset="-34"/>
                <a:ea typeface="Times New Roman" panose="02020603050405020304" pitchFamily="18" charset="0"/>
              </a:rPr>
              <a:t>ดังนั้นควรเปลี่ยนเป็น</a:t>
            </a:r>
          </a:p>
          <a:p>
            <a:r>
              <a:rPr lang="en-US" dirty="0"/>
              <a:t>                        </a:t>
            </a:r>
            <a:r>
              <a:rPr lang="th-TH" dirty="0"/>
              <a:t>ก.</a:t>
            </a:r>
            <a:r>
              <a:rPr lang="en-US" dirty="0"/>
              <a:t>  </a:t>
            </a:r>
            <a:r>
              <a:rPr lang="th-TH" dirty="0"/>
              <a:t>ติดไฟได้นาน</a:t>
            </a:r>
            <a:r>
              <a:rPr lang="en-US" dirty="0"/>
              <a:t/>
            </a:r>
            <a:br>
              <a:rPr lang="en-US" dirty="0"/>
            </a:br>
            <a:r>
              <a:rPr lang="en-US" dirty="0"/>
              <a:t>                        </a:t>
            </a:r>
            <a:r>
              <a:rPr lang="th-TH" dirty="0"/>
              <a:t>ข.</a:t>
            </a:r>
            <a:r>
              <a:rPr lang="en-US" dirty="0"/>
              <a:t>  </a:t>
            </a:r>
            <a:r>
              <a:rPr lang="th-TH" dirty="0"/>
              <a:t>หาซื้อได้ง่าย</a:t>
            </a:r>
            <a:r>
              <a:rPr lang="en-US" dirty="0"/>
              <a:t/>
            </a:r>
            <a:br>
              <a:rPr lang="en-US" dirty="0"/>
            </a:br>
            <a:r>
              <a:rPr lang="en-US" dirty="0"/>
              <a:t>                        </a:t>
            </a:r>
            <a:r>
              <a:rPr lang="th-TH" dirty="0"/>
              <a:t>ค.</a:t>
            </a:r>
            <a:r>
              <a:rPr lang="en-US" dirty="0"/>
              <a:t>  </a:t>
            </a:r>
            <a:r>
              <a:rPr lang="th-TH" dirty="0"/>
              <a:t>ติดไฟง่าย</a:t>
            </a:r>
            <a:r>
              <a:rPr lang="en-US" dirty="0"/>
              <a:t/>
            </a:r>
            <a:br>
              <a:rPr lang="en-US" dirty="0"/>
            </a:br>
            <a:r>
              <a:rPr lang="en-US" dirty="0"/>
              <a:t>                        </a:t>
            </a:r>
            <a:r>
              <a:rPr lang="th-TH" dirty="0"/>
              <a:t>ง.</a:t>
            </a:r>
            <a:r>
              <a:rPr lang="en-US" dirty="0"/>
              <a:t>  </a:t>
            </a:r>
            <a:r>
              <a:rPr lang="th-TH" dirty="0"/>
              <a:t>ให้ความร้อนสูง</a:t>
            </a:r>
          </a:p>
        </p:txBody>
      </p:sp>
      <p:sp>
        <p:nvSpPr>
          <p:cNvPr id="3" name="Rectangle 2"/>
          <p:cNvSpPr/>
          <p:nvPr/>
        </p:nvSpPr>
        <p:spPr>
          <a:xfrm>
            <a:off x="184484" y="1071801"/>
            <a:ext cx="8069179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>
                <a:latin typeface="Cordia New" panose="020B0304020202020204" pitchFamily="34" charset="-34"/>
                <a:ea typeface="Times New Roman" panose="02020603050405020304" pitchFamily="18" charset="0"/>
              </a:rPr>
              <a:t>           </a:t>
            </a:r>
            <a:r>
              <a:rPr lang="th-TH" sz="3200" b="1" u="sng" dirty="0">
                <a:latin typeface="Cordia New" panose="020B0304020202020204" pitchFamily="34" charset="-34"/>
                <a:ea typeface="Times New Roman" panose="02020603050405020304" pitchFamily="18" charset="0"/>
              </a:rPr>
              <a:t>วิธีเขียนตัวเลือก</a:t>
            </a:r>
            <a:r>
              <a:rPr lang="en-US" dirty="0">
                <a:latin typeface="Cordia New" panose="020B0304020202020204" pitchFamily="34" charset="-34"/>
                <a:ea typeface="Times New Roman" panose="02020603050405020304" pitchFamily="18" charset="0"/>
              </a:rPr>
              <a:t/>
            </a:r>
            <a:br>
              <a:rPr lang="en-US" dirty="0">
                <a:latin typeface="Cordia New" panose="020B0304020202020204" pitchFamily="34" charset="-34"/>
                <a:ea typeface="Times New Roman" panose="02020603050405020304" pitchFamily="18" charset="0"/>
              </a:rPr>
            </a:br>
            <a:r>
              <a:rPr lang="en-US" b="1" dirty="0">
                <a:latin typeface="Cordia New" panose="020B0304020202020204" pitchFamily="34" charset="-34"/>
                <a:ea typeface="Times New Roman" panose="02020603050405020304" pitchFamily="18" charset="0"/>
              </a:rPr>
              <a:t>         1.   </a:t>
            </a:r>
            <a:r>
              <a:rPr lang="th-TH" b="1" dirty="0">
                <a:latin typeface="Cordia New" panose="020B0304020202020204" pitchFamily="34" charset="-34"/>
                <a:ea typeface="Times New Roman" panose="02020603050405020304" pitchFamily="18" charset="0"/>
              </a:rPr>
              <a:t>ตัวเลือกต้องเป็นเรื่องราวเดียวกัน</a:t>
            </a:r>
            <a:r>
              <a:rPr lang="en-US" dirty="0">
                <a:latin typeface="Cordia New" panose="020B0304020202020204" pitchFamily="34" charset="-34"/>
                <a:ea typeface="Times New Roman" panose="02020603050405020304" pitchFamily="18" charset="0"/>
              </a:rPr>
              <a:t>   </a:t>
            </a:r>
            <a:r>
              <a:rPr lang="th-TH" dirty="0">
                <a:latin typeface="Cordia New" panose="020B0304020202020204" pitchFamily="34" charset="-34"/>
                <a:ea typeface="Times New Roman" panose="02020603050405020304" pitchFamily="18" charset="0"/>
              </a:rPr>
              <a:t>เป็นพวกเดียวกัน</a:t>
            </a:r>
            <a:r>
              <a:rPr lang="en-US" dirty="0">
                <a:latin typeface="Cordia New" panose="020B0304020202020204" pitchFamily="34" charset="-34"/>
                <a:ea typeface="Times New Roman" panose="02020603050405020304" pitchFamily="18" charset="0"/>
              </a:rPr>
              <a:t>  </a:t>
            </a:r>
            <a:r>
              <a:rPr lang="th-TH" dirty="0">
                <a:latin typeface="Cordia New" panose="020B0304020202020204" pitchFamily="34" charset="-34"/>
                <a:ea typeface="Times New Roman" panose="02020603050405020304" pitchFamily="18" charset="0"/>
              </a:rPr>
              <a:t>หรือประเภทเดียวกัน</a:t>
            </a:r>
            <a:r>
              <a:rPr lang="en-US" dirty="0">
                <a:latin typeface="Cordia New" panose="020B0304020202020204" pitchFamily="34" charset="-34"/>
                <a:ea typeface="Times New Roman" panose="02020603050405020304" pitchFamily="18" charset="0"/>
              </a:rPr>
              <a:t>  </a:t>
            </a:r>
            <a:r>
              <a:rPr lang="th-TH" dirty="0">
                <a:latin typeface="Cordia New" panose="020B0304020202020204" pitchFamily="34" charset="-34"/>
                <a:ea typeface="Times New Roman" panose="02020603050405020304" pitchFamily="18" charset="0"/>
              </a:rPr>
              <a:t>เช่น</a:t>
            </a:r>
            <a:r>
              <a:rPr lang="en-US" dirty="0">
                <a:latin typeface="Cordia New" panose="020B0304020202020204" pitchFamily="34" charset="-34"/>
                <a:ea typeface="Times New Roman" panose="02020603050405020304" pitchFamily="18" charset="0"/>
              </a:rPr>
              <a:t>  “</a:t>
            </a:r>
            <a:r>
              <a:rPr lang="th-TH" dirty="0">
                <a:latin typeface="Cordia New" panose="020B0304020202020204" pitchFamily="34" charset="-34"/>
                <a:ea typeface="Times New Roman" panose="02020603050405020304" pitchFamily="18" charset="0"/>
              </a:rPr>
              <a:t>เชื้อเพลิงที่ดีมีลักษณะอย่างไร”</a:t>
            </a:r>
            <a:r>
              <a:rPr lang="en-US" dirty="0">
                <a:latin typeface="Cordia New" panose="020B0304020202020204" pitchFamily="34" charset="-34"/>
                <a:ea typeface="Times New Roman" panose="02020603050405020304" pitchFamily="18" charset="0"/>
              </a:rPr>
              <a:t/>
            </a:r>
            <a:br>
              <a:rPr lang="en-US" dirty="0">
                <a:latin typeface="Cordia New" panose="020B0304020202020204" pitchFamily="34" charset="-34"/>
                <a:ea typeface="Times New Roman" panose="02020603050405020304" pitchFamily="18" charset="0"/>
              </a:rPr>
            </a:br>
            <a:r>
              <a:rPr lang="en-US" dirty="0">
                <a:latin typeface="Cordia New" panose="020B0304020202020204" pitchFamily="34" charset="-34"/>
                <a:ea typeface="Times New Roman" panose="02020603050405020304" pitchFamily="18" charset="0"/>
              </a:rPr>
              <a:t>                        </a:t>
            </a:r>
            <a:r>
              <a:rPr lang="th-TH" dirty="0">
                <a:latin typeface="Cordia New" panose="020B0304020202020204" pitchFamily="34" charset="-34"/>
                <a:ea typeface="Times New Roman" panose="02020603050405020304" pitchFamily="18" charset="0"/>
              </a:rPr>
              <a:t>ก.</a:t>
            </a:r>
            <a:r>
              <a:rPr lang="en-US" dirty="0">
                <a:latin typeface="Cordia New" panose="020B0304020202020204" pitchFamily="34" charset="-34"/>
                <a:ea typeface="Times New Roman" panose="02020603050405020304" pitchFamily="18" charset="0"/>
              </a:rPr>
              <a:t>  </a:t>
            </a:r>
            <a:r>
              <a:rPr lang="th-TH" dirty="0">
                <a:latin typeface="Cordia New" panose="020B0304020202020204" pitchFamily="34" charset="-34"/>
                <a:ea typeface="Times New Roman" panose="02020603050405020304" pitchFamily="18" charset="0"/>
              </a:rPr>
              <a:t>หาได้ง่าย</a:t>
            </a:r>
            <a:r>
              <a:rPr lang="en-US" dirty="0">
                <a:latin typeface="Cordia New" panose="020B0304020202020204" pitchFamily="34" charset="-34"/>
                <a:ea typeface="Times New Roman" panose="02020603050405020304" pitchFamily="18" charset="0"/>
              </a:rPr>
              <a:t/>
            </a:r>
            <a:br>
              <a:rPr lang="en-US" dirty="0">
                <a:latin typeface="Cordia New" panose="020B0304020202020204" pitchFamily="34" charset="-34"/>
                <a:ea typeface="Times New Roman" panose="02020603050405020304" pitchFamily="18" charset="0"/>
              </a:rPr>
            </a:br>
            <a:r>
              <a:rPr lang="en-US" dirty="0">
                <a:latin typeface="Cordia New" panose="020B0304020202020204" pitchFamily="34" charset="-34"/>
                <a:ea typeface="Times New Roman" panose="02020603050405020304" pitchFamily="18" charset="0"/>
              </a:rPr>
              <a:t>                        </a:t>
            </a:r>
            <a:r>
              <a:rPr lang="th-TH" dirty="0">
                <a:latin typeface="Cordia New" panose="020B0304020202020204" pitchFamily="34" charset="-34"/>
                <a:ea typeface="Times New Roman" panose="02020603050405020304" pitchFamily="18" charset="0"/>
              </a:rPr>
              <a:t>ข.</a:t>
            </a:r>
            <a:r>
              <a:rPr lang="en-US" dirty="0">
                <a:latin typeface="Cordia New" panose="020B0304020202020204" pitchFamily="34" charset="-34"/>
                <a:ea typeface="Times New Roman" panose="02020603050405020304" pitchFamily="18" charset="0"/>
              </a:rPr>
              <a:t>  </a:t>
            </a:r>
            <a:r>
              <a:rPr lang="th-TH" dirty="0">
                <a:latin typeface="Cordia New" panose="020B0304020202020204" pitchFamily="34" charset="-34"/>
                <a:ea typeface="Times New Roman" panose="02020603050405020304" pitchFamily="18" charset="0"/>
              </a:rPr>
              <a:t>ไม่ต้องซื้อ</a:t>
            </a:r>
            <a:r>
              <a:rPr lang="en-US" dirty="0">
                <a:latin typeface="Cordia New" panose="020B0304020202020204" pitchFamily="34" charset="-34"/>
                <a:ea typeface="Times New Roman" panose="02020603050405020304" pitchFamily="18" charset="0"/>
              </a:rPr>
              <a:t/>
            </a:r>
            <a:br>
              <a:rPr lang="en-US" dirty="0">
                <a:latin typeface="Cordia New" panose="020B0304020202020204" pitchFamily="34" charset="-34"/>
                <a:ea typeface="Times New Roman" panose="02020603050405020304" pitchFamily="18" charset="0"/>
              </a:rPr>
            </a:br>
            <a:r>
              <a:rPr lang="en-US" dirty="0">
                <a:latin typeface="Cordia New" panose="020B0304020202020204" pitchFamily="34" charset="-34"/>
                <a:ea typeface="Times New Roman" panose="02020603050405020304" pitchFamily="18" charset="0"/>
              </a:rPr>
              <a:t>                        </a:t>
            </a:r>
            <a:r>
              <a:rPr lang="th-TH" dirty="0">
                <a:latin typeface="Cordia New" panose="020B0304020202020204" pitchFamily="34" charset="-34"/>
                <a:ea typeface="Times New Roman" panose="02020603050405020304" pitchFamily="18" charset="0"/>
              </a:rPr>
              <a:t>ค.</a:t>
            </a:r>
            <a:r>
              <a:rPr lang="en-US" dirty="0">
                <a:latin typeface="Cordia New" panose="020B0304020202020204" pitchFamily="34" charset="-34"/>
                <a:ea typeface="Times New Roman" panose="02020603050405020304" pitchFamily="18" charset="0"/>
              </a:rPr>
              <a:t>  </a:t>
            </a:r>
            <a:r>
              <a:rPr lang="th-TH" dirty="0">
                <a:latin typeface="Cordia New" panose="020B0304020202020204" pitchFamily="34" charset="-34"/>
                <a:ea typeface="Times New Roman" panose="02020603050405020304" pitchFamily="18" charset="0"/>
              </a:rPr>
              <a:t>ติดไฟง่าย</a:t>
            </a:r>
            <a:r>
              <a:rPr lang="en-US" dirty="0">
                <a:latin typeface="Cordia New" panose="020B0304020202020204" pitchFamily="34" charset="-34"/>
                <a:ea typeface="Times New Roman" panose="02020603050405020304" pitchFamily="18" charset="0"/>
              </a:rPr>
              <a:t/>
            </a:r>
            <a:br>
              <a:rPr lang="en-US" dirty="0">
                <a:latin typeface="Cordia New" panose="020B0304020202020204" pitchFamily="34" charset="-34"/>
                <a:ea typeface="Times New Roman" panose="02020603050405020304" pitchFamily="18" charset="0"/>
              </a:rPr>
            </a:br>
            <a:r>
              <a:rPr lang="en-US" dirty="0">
                <a:latin typeface="Cordia New" panose="020B0304020202020204" pitchFamily="34" charset="-34"/>
                <a:ea typeface="Times New Roman" panose="02020603050405020304" pitchFamily="18" charset="0"/>
              </a:rPr>
              <a:t>                        </a:t>
            </a:r>
            <a:r>
              <a:rPr lang="th-TH" dirty="0">
                <a:latin typeface="Cordia New" panose="020B0304020202020204" pitchFamily="34" charset="-34"/>
                <a:ea typeface="Times New Roman" panose="02020603050405020304" pitchFamily="18" charset="0"/>
              </a:rPr>
              <a:t>ง.</a:t>
            </a:r>
            <a:r>
              <a:rPr lang="en-US" dirty="0">
                <a:latin typeface="Cordia New" panose="020B0304020202020204" pitchFamily="34" charset="-34"/>
                <a:ea typeface="Times New Roman" panose="02020603050405020304" pitchFamily="18" charset="0"/>
              </a:rPr>
              <a:t>  </a:t>
            </a:r>
            <a:r>
              <a:rPr lang="th-TH" dirty="0">
                <a:latin typeface="Cordia New" panose="020B0304020202020204" pitchFamily="34" charset="-34"/>
                <a:ea typeface="Times New Roman" panose="02020603050405020304" pitchFamily="18" charset="0"/>
              </a:rPr>
              <a:t>ให้ความร้อนสูง</a:t>
            </a:r>
            <a:endParaRPr lang="th-TH" dirty="0"/>
          </a:p>
        </p:txBody>
      </p:sp>
      <p:sp>
        <p:nvSpPr>
          <p:cNvPr id="4" name="Rectangle 3"/>
          <p:cNvSpPr/>
          <p:nvPr/>
        </p:nvSpPr>
        <p:spPr>
          <a:xfrm>
            <a:off x="0" y="149960"/>
            <a:ext cx="9144000" cy="646331"/>
          </a:xfrm>
          <a:prstGeom prst="rect">
            <a:avLst/>
          </a:prstGeom>
          <a:solidFill>
            <a:schemeClr val="accent2"/>
          </a:solidFill>
        </p:spPr>
        <p:txBody>
          <a:bodyPr wrap="square">
            <a:spAutoFit/>
          </a:bodyPr>
          <a:lstStyle/>
          <a:p>
            <a:pPr algn="ctr"/>
            <a:r>
              <a:rPr lang="th-TH" sz="3600" b="1" dirty="0">
                <a:latin typeface="Cordia New" panose="020B0304020202020204" pitchFamily="34" charset="-34"/>
                <a:ea typeface="Times New Roman" panose="02020603050405020304" pitchFamily="18" charset="0"/>
              </a:rPr>
              <a:t>หลักในการเขียน  </a:t>
            </a:r>
            <a:r>
              <a:rPr lang="th-TH" sz="3600" b="1" dirty="0">
                <a:ea typeface="Times New Roman" panose="02020603050405020304" pitchFamily="18" charset="0"/>
                <a:cs typeface="+mj-cs"/>
              </a:rPr>
              <a:t>ข้อสอบแบบเลือกตอบ</a:t>
            </a:r>
            <a:endParaRPr lang="th-TH" sz="3600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1083527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25642" y="1564938"/>
            <a:ext cx="8518358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>
                <a:latin typeface="Cordia New" panose="020B0304020202020204" pitchFamily="34" charset="-34"/>
                <a:ea typeface="Times New Roman" panose="02020603050405020304" pitchFamily="18" charset="0"/>
                <a:cs typeface="TH SarabunIT๙" panose="020B0500040200020003" pitchFamily="34" charset="-34"/>
              </a:rPr>
              <a:t>   </a:t>
            </a:r>
            <a:r>
              <a:rPr lang="en-US" b="1" dirty="0">
                <a:latin typeface="Cordia New" panose="020B0304020202020204" pitchFamily="34" charset="-34"/>
                <a:ea typeface="Times New Roman" panose="02020603050405020304" pitchFamily="18" charset="0"/>
                <a:cs typeface="TH SarabunIT๙" panose="020B0500040200020003" pitchFamily="34" charset="-34"/>
              </a:rPr>
              <a:t>2.  </a:t>
            </a:r>
            <a:r>
              <a:rPr lang="th-TH" b="1" dirty="0">
                <a:latin typeface="Cordia New" panose="020B0304020202020204" pitchFamily="34" charset="-34"/>
                <a:ea typeface="Times New Roman" panose="02020603050405020304" pitchFamily="18" charset="0"/>
              </a:rPr>
              <a:t>ตัวเลือกต้องเป็น</a:t>
            </a:r>
            <a:r>
              <a:rPr lang="th-TH" b="1" dirty="0">
                <a:latin typeface="Cordia New" panose="020B0304020202020204" pitchFamily="34" charset="-34"/>
                <a:ea typeface="Times New Roman" panose="02020603050405020304" pitchFamily="18" charset="0"/>
                <a:cs typeface="TH SarabunIT๙" panose="020B0500040200020003" pitchFamily="34" charset="-34"/>
              </a:rPr>
              <a:t>มีทิศทางเดียวกัน</a:t>
            </a:r>
            <a:r>
              <a:rPr lang="en-US" dirty="0">
                <a:latin typeface="Cordia New" panose="020B0304020202020204" pitchFamily="34" charset="-34"/>
                <a:ea typeface="Times New Roman" panose="02020603050405020304" pitchFamily="18" charset="0"/>
                <a:cs typeface="TH SarabunIT๙" panose="020B0500040200020003" pitchFamily="34" charset="-34"/>
              </a:rPr>
              <a:t>  </a:t>
            </a:r>
            <a:r>
              <a:rPr lang="th-TH" dirty="0">
                <a:latin typeface="Cordia New" panose="020B0304020202020204" pitchFamily="34" charset="-34"/>
                <a:ea typeface="Times New Roman" panose="02020603050405020304" pitchFamily="18" charset="0"/>
                <a:cs typeface="TH SarabunIT๙" panose="020B0500040200020003" pitchFamily="34" charset="-34"/>
              </a:rPr>
              <a:t>เช่น</a:t>
            </a:r>
            <a:r>
              <a:rPr lang="en-US" dirty="0">
                <a:latin typeface="Cordia New" panose="020B0304020202020204" pitchFamily="34" charset="-34"/>
                <a:ea typeface="Times New Roman" panose="02020603050405020304" pitchFamily="18" charset="0"/>
                <a:cs typeface="TH SarabunIT๙" panose="020B0500040200020003" pitchFamily="34" charset="-34"/>
              </a:rPr>
              <a:t/>
            </a:r>
            <a:br>
              <a:rPr lang="en-US" dirty="0">
                <a:latin typeface="Cordia New" panose="020B0304020202020204" pitchFamily="34" charset="-34"/>
                <a:ea typeface="Times New Roman" panose="02020603050405020304" pitchFamily="18" charset="0"/>
                <a:cs typeface="TH SarabunIT๙" panose="020B0500040200020003" pitchFamily="34" charset="-34"/>
              </a:rPr>
            </a:br>
            <a:r>
              <a:rPr lang="en-US" b="1" dirty="0">
                <a:latin typeface="Cordia New" panose="020B0304020202020204" pitchFamily="34" charset="-34"/>
                <a:ea typeface="Times New Roman" panose="02020603050405020304" pitchFamily="18" charset="0"/>
                <a:cs typeface="TH SarabunIT๙" panose="020B0500040200020003" pitchFamily="34" charset="-34"/>
              </a:rPr>
              <a:t>                       “</a:t>
            </a:r>
            <a:r>
              <a:rPr lang="th-TH" b="1" dirty="0">
                <a:latin typeface="Cordia New" panose="020B0304020202020204" pitchFamily="34" charset="-34"/>
                <a:ea typeface="Times New Roman" panose="02020603050405020304" pitchFamily="18" charset="0"/>
                <a:cs typeface="TH SarabunIT๙" panose="020B0500040200020003" pitchFamily="34" charset="-34"/>
              </a:rPr>
              <a:t>การส่งเสริมการลงทุนในประเทศช่วยให้เกิดสิ่งใด”</a:t>
            </a:r>
            <a:r>
              <a:rPr lang="en-US" b="1" dirty="0">
                <a:latin typeface="Cordia New" panose="020B0304020202020204" pitchFamily="34" charset="-34"/>
                <a:ea typeface="Times New Roman" panose="02020603050405020304" pitchFamily="18" charset="0"/>
                <a:cs typeface="TH SarabunIT๙" panose="020B0500040200020003" pitchFamily="34" charset="-34"/>
              </a:rPr>
              <a:t/>
            </a:r>
            <a:br>
              <a:rPr lang="en-US" b="1" dirty="0">
                <a:latin typeface="Cordia New" panose="020B0304020202020204" pitchFamily="34" charset="-34"/>
                <a:ea typeface="Times New Roman" panose="02020603050405020304" pitchFamily="18" charset="0"/>
                <a:cs typeface="TH SarabunIT๙" panose="020B0500040200020003" pitchFamily="34" charset="-34"/>
              </a:rPr>
            </a:br>
            <a:r>
              <a:rPr lang="en-US" b="1" dirty="0">
                <a:latin typeface="Cordia New" panose="020B0304020202020204" pitchFamily="34" charset="-34"/>
                <a:ea typeface="Times New Roman" panose="02020603050405020304" pitchFamily="18" charset="0"/>
                <a:cs typeface="TH SarabunIT๙" panose="020B0500040200020003" pitchFamily="34" charset="-34"/>
              </a:rPr>
              <a:t>                    </a:t>
            </a:r>
            <a:r>
              <a:rPr lang="th-TH" dirty="0">
                <a:latin typeface="Cordia New" panose="020B0304020202020204" pitchFamily="34" charset="-34"/>
                <a:ea typeface="Times New Roman" panose="02020603050405020304" pitchFamily="18" charset="0"/>
                <a:cs typeface="TH SarabunIT๙" panose="020B0500040200020003" pitchFamily="34" charset="-34"/>
              </a:rPr>
              <a:t>ก.</a:t>
            </a:r>
            <a:r>
              <a:rPr lang="en-US" dirty="0">
                <a:latin typeface="Cordia New" panose="020B0304020202020204" pitchFamily="34" charset="-34"/>
                <a:ea typeface="Times New Roman" panose="02020603050405020304" pitchFamily="18" charset="0"/>
                <a:cs typeface="TH SarabunIT๙" panose="020B0500040200020003" pitchFamily="34" charset="-34"/>
              </a:rPr>
              <a:t>  </a:t>
            </a:r>
            <a:r>
              <a:rPr lang="th-TH" dirty="0">
                <a:latin typeface="Cordia New" panose="020B0304020202020204" pitchFamily="34" charset="-34"/>
                <a:ea typeface="Times New Roman" panose="02020603050405020304" pitchFamily="18" charset="0"/>
                <a:cs typeface="TH SarabunIT๙" panose="020B0500040200020003" pitchFamily="34" charset="-34"/>
              </a:rPr>
              <a:t>คนมีงานทำมากขึ้น</a:t>
            </a:r>
            <a:r>
              <a:rPr lang="en-US" dirty="0">
                <a:latin typeface="Cordia New" panose="020B0304020202020204" pitchFamily="34" charset="-34"/>
                <a:ea typeface="Times New Roman" panose="02020603050405020304" pitchFamily="18" charset="0"/>
                <a:cs typeface="TH SarabunIT๙" panose="020B0500040200020003" pitchFamily="34" charset="-34"/>
              </a:rPr>
              <a:t> </a:t>
            </a:r>
            <a:br>
              <a:rPr lang="en-US" dirty="0">
                <a:latin typeface="Cordia New" panose="020B0304020202020204" pitchFamily="34" charset="-34"/>
                <a:ea typeface="Times New Roman" panose="02020603050405020304" pitchFamily="18" charset="0"/>
                <a:cs typeface="TH SarabunIT๙" panose="020B0500040200020003" pitchFamily="34" charset="-34"/>
              </a:rPr>
            </a:br>
            <a:r>
              <a:rPr lang="en-US" dirty="0">
                <a:latin typeface="Cordia New" panose="020B0304020202020204" pitchFamily="34" charset="-34"/>
                <a:ea typeface="Times New Roman" panose="02020603050405020304" pitchFamily="18" charset="0"/>
                <a:cs typeface="TH SarabunIT๙" panose="020B0500040200020003" pitchFamily="34" charset="-34"/>
              </a:rPr>
              <a:t>                         </a:t>
            </a:r>
            <a:r>
              <a:rPr lang="th-TH" dirty="0">
                <a:latin typeface="Cordia New" panose="020B0304020202020204" pitchFamily="34" charset="-34"/>
                <a:ea typeface="Times New Roman" panose="02020603050405020304" pitchFamily="18" charset="0"/>
                <a:cs typeface="TH SarabunIT๙" panose="020B0500040200020003" pitchFamily="34" charset="-34"/>
              </a:rPr>
              <a:t>ข.</a:t>
            </a:r>
            <a:r>
              <a:rPr lang="en-US" dirty="0">
                <a:latin typeface="Cordia New" panose="020B0304020202020204" pitchFamily="34" charset="-34"/>
                <a:ea typeface="Times New Roman" panose="02020603050405020304" pitchFamily="18" charset="0"/>
                <a:cs typeface="TH SarabunIT๙" panose="020B0500040200020003" pitchFamily="34" charset="-34"/>
              </a:rPr>
              <a:t>  </a:t>
            </a:r>
            <a:r>
              <a:rPr lang="th-TH" dirty="0">
                <a:latin typeface="Cordia New" panose="020B0304020202020204" pitchFamily="34" charset="-34"/>
                <a:ea typeface="Times New Roman" panose="02020603050405020304" pitchFamily="18" charset="0"/>
                <a:cs typeface="TH SarabunIT๙" panose="020B0500040200020003" pitchFamily="34" charset="-34"/>
              </a:rPr>
              <a:t>รัฐมีรายได้มากขึ้น</a:t>
            </a:r>
            <a:r>
              <a:rPr lang="en-US" dirty="0">
                <a:latin typeface="Cordia New" panose="020B0304020202020204" pitchFamily="34" charset="-34"/>
                <a:ea typeface="Times New Roman" panose="02020603050405020304" pitchFamily="18" charset="0"/>
                <a:cs typeface="TH SarabunIT๙" panose="020B0500040200020003" pitchFamily="34" charset="-34"/>
              </a:rPr>
              <a:t/>
            </a:r>
            <a:br>
              <a:rPr lang="en-US" dirty="0">
                <a:latin typeface="Cordia New" panose="020B0304020202020204" pitchFamily="34" charset="-34"/>
                <a:ea typeface="Times New Roman" panose="02020603050405020304" pitchFamily="18" charset="0"/>
                <a:cs typeface="TH SarabunIT๙" panose="020B0500040200020003" pitchFamily="34" charset="-34"/>
              </a:rPr>
            </a:br>
            <a:r>
              <a:rPr lang="en-US" dirty="0">
                <a:latin typeface="Cordia New" panose="020B0304020202020204" pitchFamily="34" charset="-34"/>
                <a:ea typeface="Times New Roman" panose="02020603050405020304" pitchFamily="18" charset="0"/>
                <a:cs typeface="TH SarabunIT๙" panose="020B0500040200020003" pitchFamily="34" charset="-34"/>
              </a:rPr>
              <a:t>                         </a:t>
            </a:r>
            <a:r>
              <a:rPr lang="th-TH" dirty="0">
                <a:latin typeface="Cordia New" panose="020B0304020202020204" pitchFamily="34" charset="-34"/>
                <a:ea typeface="Times New Roman" panose="02020603050405020304" pitchFamily="18" charset="0"/>
                <a:cs typeface="TH SarabunIT๙" panose="020B0500040200020003" pitchFamily="34" charset="-34"/>
              </a:rPr>
              <a:t>ค.</a:t>
            </a:r>
            <a:r>
              <a:rPr lang="en-US" dirty="0">
                <a:latin typeface="Cordia New" panose="020B0304020202020204" pitchFamily="34" charset="-34"/>
                <a:ea typeface="Times New Roman" panose="02020603050405020304" pitchFamily="18" charset="0"/>
                <a:cs typeface="TH SarabunIT๙" panose="020B0500040200020003" pitchFamily="34" charset="-34"/>
              </a:rPr>
              <a:t>  </a:t>
            </a:r>
            <a:r>
              <a:rPr lang="th-TH" dirty="0">
                <a:latin typeface="Cordia New" panose="020B0304020202020204" pitchFamily="34" charset="-34"/>
                <a:ea typeface="Times New Roman" panose="02020603050405020304" pitchFamily="18" charset="0"/>
                <a:cs typeface="TH SarabunIT๙" panose="020B0500040200020003" pitchFamily="34" charset="-34"/>
              </a:rPr>
              <a:t>เงินมีการหมุนเวียน</a:t>
            </a:r>
            <a:r>
              <a:rPr lang="en-US" dirty="0">
                <a:latin typeface="Cordia New" panose="020B0304020202020204" pitchFamily="34" charset="-34"/>
                <a:ea typeface="Times New Roman" panose="02020603050405020304" pitchFamily="18" charset="0"/>
                <a:cs typeface="TH SarabunIT๙" panose="020B0500040200020003" pitchFamily="34" charset="-34"/>
              </a:rPr>
              <a:t/>
            </a:r>
            <a:br>
              <a:rPr lang="en-US" dirty="0">
                <a:latin typeface="Cordia New" panose="020B0304020202020204" pitchFamily="34" charset="-34"/>
                <a:ea typeface="Times New Roman" panose="02020603050405020304" pitchFamily="18" charset="0"/>
                <a:cs typeface="TH SarabunIT๙" panose="020B0500040200020003" pitchFamily="34" charset="-34"/>
              </a:rPr>
            </a:br>
            <a:r>
              <a:rPr lang="en-US" dirty="0">
                <a:latin typeface="Cordia New" panose="020B0304020202020204" pitchFamily="34" charset="-34"/>
                <a:ea typeface="Times New Roman" panose="02020603050405020304" pitchFamily="18" charset="0"/>
                <a:cs typeface="TH SarabunIT๙" panose="020B0500040200020003" pitchFamily="34" charset="-34"/>
              </a:rPr>
              <a:t>                         </a:t>
            </a:r>
            <a:r>
              <a:rPr lang="th-TH" dirty="0">
                <a:latin typeface="Cordia New" panose="020B0304020202020204" pitchFamily="34" charset="-34"/>
                <a:ea typeface="Times New Roman" panose="02020603050405020304" pitchFamily="18" charset="0"/>
                <a:cs typeface="TH SarabunIT๙" panose="020B0500040200020003" pitchFamily="34" charset="-34"/>
              </a:rPr>
              <a:t>ง.</a:t>
            </a:r>
            <a:r>
              <a:rPr lang="en-US" dirty="0">
                <a:latin typeface="Cordia New" panose="020B0304020202020204" pitchFamily="34" charset="-34"/>
                <a:ea typeface="Times New Roman" panose="02020603050405020304" pitchFamily="18" charset="0"/>
                <a:cs typeface="TH SarabunIT๙" panose="020B0500040200020003" pitchFamily="34" charset="-34"/>
              </a:rPr>
              <a:t>  </a:t>
            </a:r>
            <a:r>
              <a:rPr lang="th-TH" dirty="0">
                <a:latin typeface="Cordia New" panose="020B0304020202020204" pitchFamily="34" charset="-34"/>
                <a:ea typeface="Times New Roman" panose="02020603050405020304" pitchFamily="18" charset="0"/>
                <a:cs typeface="TH SarabunIT๙" panose="020B0500040200020003" pitchFamily="34" charset="-34"/>
              </a:rPr>
              <a:t>ทรัพยากรถูกใช้มากขึ้น</a:t>
            </a:r>
            <a:r>
              <a:rPr lang="en-US" dirty="0">
                <a:latin typeface="Cordia New" panose="020B0304020202020204" pitchFamily="34" charset="-34"/>
                <a:ea typeface="Times New Roman" panose="02020603050405020304" pitchFamily="18" charset="0"/>
                <a:cs typeface="TH SarabunIT๙" panose="020B0500040200020003" pitchFamily="34" charset="-34"/>
              </a:rPr>
              <a:t>           </a:t>
            </a:r>
            <a:br>
              <a:rPr lang="en-US" dirty="0">
                <a:latin typeface="Cordia New" panose="020B0304020202020204" pitchFamily="34" charset="-34"/>
                <a:ea typeface="Times New Roman" panose="02020603050405020304" pitchFamily="18" charset="0"/>
                <a:cs typeface="TH SarabunIT๙" panose="020B0500040200020003" pitchFamily="34" charset="-34"/>
              </a:rPr>
            </a:br>
            <a:r>
              <a:rPr lang="en-US" dirty="0">
                <a:latin typeface="Cordia New" panose="020B0304020202020204" pitchFamily="34" charset="-34"/>
                <a:ea typeface="Times New Roman" panose="02020603050405020304" pitchFamily="18" charset="0"/>
                <a:cs typeface="TH SarabunIT๙" panose="020B0500040200020003" pitchFamily="34" charset="-34"/>
              </a:rPr>
              <a:t>              </a:t>
            </a:r>
            <a:r>
              <a:rPr lang="th-TH" dirty="0">
                <a:latin typeface="Cordia New" panose="020B0304020202020204" pitchFamily="34" charset="-34"/>
                <a:ea typeface="Times New Roman" panose="02020603050405020304" pitchFamily="18" charset="0"/>
                <a:cs typeface="TH SarabunIT๙" panose="020B0500040200020003" pitchFamily="34" charset="-34"/>
              </a:rPr>
              <a:t>คำถามมีทิศทางไปทางบวก  แต่ตัวเลือก ง มีทิศทางไปทางลบ</a:t>
            </a:r>
            <a:r>
              <a:rPr lang="en-US" dirty="0">
                <a:latin typeface="Cordia New" panose="020B0304020202020204" pitchFamily="34" charset="-34"/>
                <a:ea typeface="Times New Roman" panose="02020603050405020304" pitchFamily="18" charset="0"/>
                <a:cs typeface="TH SarabunIT๙" panose="020B0500040200020003" pitchFamily="34" charset="-34"/>
              </a:rPr>
              <a:t> </a:t>
            </a:r>
            <a:endParaRPr lang="en-US" dirty="0">
              <a:latin typeface="TH SarabunIT๙" panose="020B0500040200020003" pitchFamily="34" charset="-34"/>
              <a:ea typeface="Calibri" panose="020F0502020204030204" pitchFamily="34" charset="0"/>
              <a:cs typeface="TH SarabunIT๙" panose="020B0500040200020003" pitchFamily="34" charset="-34"/>
            </a:endParaRPr>
          </a:p>
          <a:p>
            <a:r>
              <a:rPr lang="en-US" dirty="0">
                <a:latin typeface="Cordia New" panose="020B0304020202020204" pitchFamily="34" charset="-34"/>
                <a:ea typeface="Times New Roman" panose="02020603050405020304" pitchFamily="18" charset="0"/>
              </a:rPr>
              <a:t> </a:t>
            </a:r>
            <a:r>
              <a:rPr lang="th-TH" dirty="0">
                <a:latin typeface="Cordia New" panose="020B0304020202020204" pitchFamily="34" charset="-34"/>
                <a:ea typeface="Times New Roman" panose="02020603050405020304" pitchFamily="18" charset="0"/>
              </a:rPr>
              <a:t>ดังนั้นควรเปลี่ยนให้มีทิศทางไปทางบวกเหมือนกับตัวเลือก ก</a:t>
            </a:r>
            <a:r>
              <a:rPr lang="en-US" dirty="0">
                <a:latin typeface="Cordia New" panose="020B0304020202020204" pitchFamily="34" charset="-34"/>
                <a:ea typeface="Times New Roman" panose="02020603050405020304" pitchFamily="18" charset="0"/>
              </a:rPr>
              <a:t>  </a:t>
            </a:r>
            <a:r>
              <a:rPr lang="th-TH" dirty="0">
                <a:latin typeface="Cordia New" panose="020B0304020202020204" pitchFamily="34" charset="-34"/>
                <a:ea typeface="Times New Roman" panose="02020603050405020304" pitchFamily="18" charset="0"/>
              </a:rPr>
              <a:t>ข และ ค ดังนี้</a:t>
            </a:r>
            <a:endParaRPr lang="th-TH" dirty="0"/>
          </a:p>
        </p:txBody>
      </p:sp>
      <p:sp>
        <p:nvSpPr>
          <p:cNvPr id="4" name="Rectangle 3"/>
          <p:cNvSpPr/>
          <p:nvPr/>
        </p:nvSpPr>
        <p:spPr>
          <a:xfrm>
            <a:off x="2416221" y="5104368"/>
            <a:ext cx="409599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h-TH" sz="3200" dirty="0">
                <a:latin typeface="Cordia New" panose="020B0304020202020204" pitchFamily="34" charset="-34"/>
                <a:ea typeface="Times New Roman" panose="02020603050405020304" pitchFamily="18" charset="0"/>
                <a:cs typeface="+mj-cs"/>
              </a:rPr>
              <a:t>ง.</a:t>
            </a:r>
            <a:r>
              <a:rPr lang="en-US" sz="3200" dirty="0">
                <a:latin typeface="Cordia New" panose="020B0304020202020204" pitchFamily="34" charset="-34"/>
                <a:ea typeface="Times New Roman" panose="02020603050405020304" pitchFamily="18" charset="0"/>
                <a:cs typeface="+mj-cs"/>
              </a:rPr>
              <a:t>  </a:t>
            </a:r>
            <a:r>
              <a:rPr lang="th-TH" sz="3200" dirty="0">
                <a:latin typeface="Cordia New" panose="020B0304020202020204" pitchFamily="34" charset="-34"/>
                <a:ea typeface="Times New Roman" panose="02020603050405020304" pitchFamily="18" charset="0"/>
                <a:cs typeface="+mj-cs"/>
              </a:rPr>
              <a:t>ทรัพยากรถูกใช้ให้เป็นประโยชน์</a:t>
            </a:r>
            <a:endParaRPr lang="th-TH" sz="3200" dirty="0">
              <a:cs typeface="+mj-cs"/>
            </a:endParaRPr>
          </a:p>
        </p:txBody>
      </p:sp>
      <p:grpSp>
        <p:nvGrpSpPr>
          <p:cNvPr id="6" name="Group 5"/>
          <p:cNvGrpSpPr/>
          <p:nvPr/>
        </p:nvGrpSpPr>
        <p:grpSpPr>
          <a:xfrm>
            <a:off x="0" y="149959"/>
            <a:ext cx="9144000" cy="1200328"/>
            <a:chOff x="0" y="149959"/>
            <a:chExt cx="9144000" cy="1200328"/>
          </a:xfrm>
        </p:grpSpPr>
        <p:sp>
          <p:nvSpPr>
            <p:cNvPr id="3" name="Rectangle 2"/>
            <p:cNvSpPr/>
            <p:nvPr/>
          </p:nvSpPr>
          <p:spPr>
            <a:xfrm>
              <a:off x="0" y="149959"/>
              <a:ext cx="9144000" cy="646331"/>
            </a:xfrm>
            <a:prstGeom prst="rect">
              <a:avLst/>
            </a:prstGeom>
            <a:solidFill>
              <a:schemeClr val="accent2"/>
            </a:solidFill>
          </p:spPr>
          <p:txBody>
            <a:bodyPr wrap="square">
              <a:spAutoFit/>
            </a:bodyPr>
            <a:lstStyle/>
            <a:p>
              <a:pPr algn="ctr"/>
              <a:r>
                <a:rPr lang="th-TH" sz="3600" b="1" dirty="0">
                  <a:latin typeface="Cordia New" panose="020B0304020202020204" pitchFamily="34" charset="-34"/>
                  <a:ea typeface="Times New Roman" panose="02020603050405020304" pitchFamily="18" charset="0"/>
                </a:rPr>
                <a:t>หลักในการเขียน  </a:t>
              </a:r>
              <a:r>
                <a:rPr lang="th-TH" sz="3600" b="1" dirty="0">
                  <a:ea typeface="Times New Roman" panose="02020603050405020304" pitchFamily="18" charset="0"/>
                  <a:cs typeface="+mj-cs"/>
                </a:rPr>
                <a:t>ข้อสอบแบบเลือกตอบ</a:t>
              </a:r>
              <a:endParaRPr lang="th-TH" sz="3600" dirty="0"/>
            </a:p>
          </p:txBody>
        </p:sp>
        <p:sp>
          <p:nvSpPr>
            <p:cNvPr id="5" name="Rectangle 4"/>
            <p:cNvSpPr/>
            <p:nvPr/>
          </p:nvSpPr>
          <p:spPr>
            <a:xfrm>
              <a:off x="508325" y="827067"/>
              <a:ext cx="1907895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th-TH" b="1" u="sng" dirty="0">
                  <a:latin typeface="Cordia New" panose="020B0304020202020204" pitchFamily="34" charset="-34"/>
                  <a:ea typeface="Times New Roman" panose="02020603050405020304" pitchFamily="18" charset="0"/>
                </a:rPr>
                <a:t>วิธีเขียนตัวเลือก</a:t>
              </a:r>
              <a:endParaRPr lang="en-US" dirty="0">
                <a:latin typeface="Cordia New" panose="020B0304020202020204" pitchFamily="34" charset="-34"/>
                <a:ea typeface="Times New Roman" panose="02020603050405020304" pitchFamily="18" charset="0"/>
                <a:cs typeface="TH SarabunIT๙" panose="020B0500040200020003" pitchFamily="34" charset="-34"/>
              </a:endParaRPr>
            </a:p>
          </p:txBody>
        </p:sp>
      </p:grp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1619978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820439" y="827068"/>
            <a:ext cx="8133348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b="1" dirty="0">
              <a:latin typeface="Cordia New" panose="020B0304020202020204" pitchFamily="34" charset="-34"/>
              <a:ea typeface="Times New Roman" panose="02020603050405020304" pitchFamily="18" charset="0"/>
            </a:endParaRPr>
          </a:p>
          <a:p>
            <a:r>
              <a:rPr lang="en-US" b="1" dirty="0">
                <a:latin typeface="Cordia New" panose="020B0304020202020204" pitchFamily="34" charset="-34"/>
                <a:ea typeface="Times New Roman" panose="02020603050405020304" pitchFamily="18" charset="0"/>
              </a:rPr>
              <a:t>3.  </a:t>
            </a:r>
            <a:r>
              <a:rPr lang="th-TH" b="1" dirty="0">
                <a:latin typeface="Cordia New" panose="020B0304020202020204" pitchFamily="34" charset="-34"/>
                <a:ea typeface="Times New Roman" panose="02020603050405020304" pitchFamily="18" charset="0"/>
              </a:rPr>
              <a:t>มีโครงสร้างสอดคล้องกัน</a:t>
            </a:r>
            <a:r>
              <a:rPr lang="en-US" dirty="0">
                <a:latin typeface="Cordia New" panose="020B0304020202020204" pitchFamily="34" charset="-34"/>
                <a:ea typeface="Times New Roman" panose="02020603050405020304" pitchFamily="18" charset="0"/>
              </a:rPr>
              <a:t>  </a:t>
            </a:r>
            <a:r>
              <a:rPr lang="th-TH" dirty="0">
                <a:latin typeface="Cordia New" panose="020B0304020202020204" pitchFamily="34" charset="-34"/>
                <a:ea typeface="Times New Roman" panose="02020603050405020304" pitchFamily="18" charset="0"/>
              </a:rPr>
              <a:t>เช่น</a:t>
            </a:r>
            <a:r>
              <a:rPr lang="en-US" dirty="0">
                <a:latin typeface="Cordia New" panose="020B0304020202020204" pitchFamily="34" charset="-34"/>
                <a:ea typeface="Times New Roman" panose="02020603050405020304" pitchFamily="18" charset="0"/>
              </a:rPr>
              <a:t/>
            </a:r>
            <a:br>
              <a:rPr lang="en-US" dirty="0">
                <a:latin typeface="Cordia New" panose="020B0304020202020204" pitchFamily="34" charset="-34"/>
                <a:ea typeface="Times New Roman" panose="02020603050405020304" pitchFamily="18" charset="0"/>
              </a:rPr>
            </a:br>
            <a:r>
              <a:rPr lang="en-US" b="1" dirty="0">
                <a:latin typeface="Cordia New" panose="020B0304020202020204" pitchFamily="34" charset="-34"/>
                <a:ea typeface="Times New Roman" panose="02020603050405020304" pitchFamily="18" charset="0"/>
              </a:rPr>
              <a:t>     “</a:t>
            </a:r>
            <a:r>
              <a:rPr lang="th-TH" b="1" dirty="0">
                <a:latin typeface="Cordia New" panose="020B0304020202020204" pitchFamily="34" charset="-34"/>
                <a:ea typeface="Times New Roman" panose="02020603050405020304" pitchFamily="18" charset="0"/>
              </a:rPr>
              <a:t>การทำลายป่าเกิดจากสาเหตุใดมากที่สุด”</a:t>
            </a:r>
            <a:r>
              <a:rPr lang="en-US" b="1" dirty="0">
                <a:latin typeface="Cordia New" panose="020B0304020202020204" pitchFamily="34" charset="-34"/>
                <a:ea typeface="Times New Roman" panose="02020603050405020304" pitchFamily="18" charset="0"/>
              </a:rPr>
              <a:t/>
            </a:r>
            <a:br>
              <a:rPr lang="en-US" b="1" dirty="0">
                <a:latin typeface="Cordia New" panose="020B0304020202020204" pitchFamily="34" charset="-34"/>
                <a:ea typeface="Times New Roman" panose="02020603050405020304" pitchFamily="18" charset="0"/>
              </a:rPr>
            </a:br>
            <a:r>
              <a:rPr lang="en-US" b="1" dirty="0">
                <a:latin typeface="Cordia New" panose="020B0304020202020204" pitchFamily="34" charset="-34"/>
                <a:ea typeface="Times New Roman" panose="02020603050405020304" pitchFamily="18" charset="0"/>
              </a:rPr>
              <a:t>                    </a:t>
            </a:r>
            <a:r>
              <a:rPr lang="th-TH" dirty="0">
                <a:latin typeface="Cordia New" panose="020B0304020202020204" pitchFamily="34" charset="-34"/>
                <a:ea typeface="Times New Roman" panose="02020603050405020304" pitchFamily="18" charset="0"/>
              </a:rPr>
              <a:t>ก.</a:t>
            </a:r>
            <a:r>
              <a:rPr lang="en-US" dirty="0">
                <a:latin typeface="Cordia New" panose="020B0304020202020204" pitchFamily="34" charset="-34"/>
                <a:ea typeface="Times New Roman" panose="02020603050405020304" pitchFamily="18" charset="0"/>
              </a:rPr>
              <a:t>  </a:t>
            </a:r>
            <a:r>
              <a:rPr lang="th-TH" dirty="0">
                <a:latin typeface="Cordia New" panose="020B0304020202020204" pitchFamily="34" charset="-34"/>
                <a:ea typeface="Times New Roman" panose="02020603050405020304" pitchFamily="18" charset="0"/>
              </a:rPr>
              <a:t>ความยากจน</a:t>
            </a:r>
            <a:r>
              <a:rPr lang="en-US" dirty="0">
                <a:latin typeface="Cordia New" panose="020B0304020202020204" pitchFamily="34" charset="-34"/>
                <a:ea typeface="Times New Roman" panose="02020603050405020304" pitchFamily="18" charset="0"/>
              </a:rPr>
              <a:t> </a:t>
            </a:r>
            <a:br>
              <a:rPr lang="en-US" dirty="0">
                <a:latin typeface="Cordia New" panose="020B0304020202020204" pitchFamily="34" charset="-34"/>
                <a:ea typeface="Times New Roman" panose="02020603050405020304" pitchFamily="18" charset="0"/>
              </a:rPr>
            </a:br>
            <a:r>
              <a:rPr lang="en-US" dirty="0">
                <a:latin typeface="Cordia New" panose="020B0304020202020204" pitchFamily="34" charset="-34"/>
                <a:ea typeface="Times New Roman" panose="02020603050405020304" pitchFamily="18" charset="0"/>
              </a:rPr>
              <a:t>                        </a:t>
            </a:r>
            <a:r>
              <a:rPr lang="th-TH" dirty="0">
                <a:latin typeface="Cordia New" panose="020B0304020202020204" pitchFamily="34" charset="-34"/>
                <a:ea typeface="Times New Roman" panose="02020603050405020304" pitchFamily="18" charset="0"/>
              </a:rPr>
              <a:t>ข.</a:t>
            </a:r>
            <a:r>
              <a:rPr lang="en-US" dirty="0">
                <a:latin typeface="Cordia New" panose="020B0304020202020204" pitchFamily="34" charset="-34"/>
                <a:ea typeface="Times New Roman" panose="02020603050405020304" pitchFamily="18" charset="0"/>
              </a:rPr>
              <a:t>  </a:t>
            </a:r>
            <a:r>
              <a:rPr lang="th-TH" dirty="0">
                <a:latin typeface="Cordia New" panose="020B0304020202020204" pitchFamily="34" charset="-34"/>
                <a:ea typeface="Times New Roman" panose="02020603050405020304" pitchFamily="18" charset="0"/>
              </a:rPr>
              <a:t>คนต้องการที่ทำกิน</a:t>
            </a:r>
            <a:r>
              <a:rPr lang="en-US" dirty="0">
                <a:latin typeface="Cordia New" panose="020B0304020202020204" pitchFamily="34" charset="-34"/>
                <a:ea typeface="Times New Roman" panose="02020603050405020304" pitchFamily="18" charset="0"/>
              </a:rPr>
              <a:t/>
            </a:r>
            <a:br>
              <a:rPr lang="en-US" dirty="0">
                <a:latin typeface="Cordia New" panose="020B0304020202020204" pitchFamily="34" charset="-34"/>
                <a:ea typeface="Times New Roman" panose="02020603050405020304" pitchFamily="18" charset="0"/>
              </a:rPr>
            </a:br>
            <a:r>
              <a:rPr lang="en-US" dirty="0">
                <a:latin typeface="Cordia New" panose="020B0304020202020204" pitchFamily="34" charset="-34"/>
                <a:ea typeface="Times New Roman" panose="02020603050405020304" pitchFamily="18" charset="0"/>
              </a:rPr>
              <a:t>                        </a:t>
            </a:r>
            <a:r>
              <a:rPr lang="th-TH" dirty="0">
                <a:latin typeface="Cordia New" panose="020B0304020202020204" pitchFamily="34" charset="-34"/>
                <a:ea typeface="Times New Roman" panose="02020603050405020304" pitchFamily="18" charset="0"/>
              </a:rPr>
              <a:t>ค.</a:t>
            </a:r>
            <a:r>
              <a:rPr lang="en-US" dirty="0">
                <a:latin typeface="Cordia New" panose="020B0304020202020204" pitchFamily="34" charset="-34"/>
                <a:ea typeface="Times New Roman" panose="02020603050405020304" pitchFamily="18" charset="0"/>
              </a:rPr>
              <a:t>  </a:t>
            </a:r>
            <a:r>
              <a:rPr lang="th-TH" dirty="0">
                <a:latin typeface="Cordia New" panose="020B0304020202020204" pitchFamily="34" charset="-34"/>
                <a:ea typeface="Times New Roman" panose="02020603050405020304" pitchFamily="18" charset="0"/>
              </a:rPr>
              <a:t>กฎหมายมีช่องว่าง</a:t>
            </a:r>
            <a:r>
              <a:rPr lang="en-US" dirty="0">
                <a:latin typeface="Cordia New" panose="020B0304020202020204" pitchFamily="34" charset="-34"/>
                <a:ea typeface="Times New Roman" panose="02020603050405020304" pitchFamily="18" charset="0"/>
              </a:rPr>
              <a:t/>
            </a:r>
            <a:br>
              <a:rPr lang="en-US" dirty="0">
                <a:latin typeface="Cordia New" panose="020B0304020202020204" pitchFamily="34" charset="-34"/>
                <a:ea typeface="Times New Roman" panose="02020603050405020304" pitchFamily="18" charset="0"/>
              </a:rPr>
            </a:br>
            <a:r>
              <a:rPr lang="en-US" dirty="0">
                <a:latin typeface="Cordia New" panose="020B0304020202020204" pitchFamily="34" charset="-34"/>
                <a:ea typeface="Times New Roman" panose="02020603050405020304" pitchFamily="18" charset="0"/>
              </a:rPr>
              <a:t>                        </a:t>
            </a:r>
            <a:r>
              <a:rPr lang="th-TH" dirty="0">
                <a:latin typeface="Cordia New" panose="020B0304020202020204" pitchFamily="34" charset="-34"/>
                <a:ea typeface="Times New Roman" panose="02020603050405020304" pitchFamily="18" charset="0"/>
              </a:rPr>
              <a:t>ง.</a:t>
            </a:r>
            <a:r>
              <a:rPr lang="en-US" dirty="0">
                <a:latin typeface="Cordia New" panose="020B0304020202020204" pitchFamily="34" charset="-34"/>
                <a:ea typeface="Times New Roman" panose="02020603050405020304" pitchFamily="18" charset="0"/>
              </a:rPr>
              <a:t>  </a:t>
            </a:r>
            <a:r>
              <a:rPr lang="th-TH" dirty="0">
                <a:latin typeface="Cordia New" panose="020B0304020202020204" pitchFamily="34" charset="-34"/>
                <a:ea typeface="Times New Roman" panose="02020603050405020304" pitchFamily="18" charset="0"/>
              </a:rPr>
              <a:t>เจ้าหน้าที่ไม่กวดขัน</a:t>
            </a:r>
            <a:r>
              <a:rPr lang="en-US" dirty="0">
                <a:latin typeface="Cordia New" panose="020B0304020202020204" pitchFamily="34" charset="-34"/>
                <a:ea typeface="Times New Roman" panose="02020603050405020304" pitchFamily="18" charset="0"/>
              </a:rPr>
              <a:t/>
            </a:r>
            <a:br>
              <a:rPr lang="en-US" dirty="0">
                <a:latin typeface="Cordia New" panose="020B0304020202020204" pitchFamily="34" charset="-34"/>
                <a:ea typeface="Times New Roman" panose="02020603050405020304" pitchFamily="18" charset="0"/>
              </a:rPr>
            </a:br>
            <a:r>
              <a:rPr lang="en-US" dirty="0">
                <a:latin typeface="Cordia New" panose="020B0304020202020204" pitchFamily="34" charset="-34"/>
                <a:ea typeface="Times New Roman" panose="02020603050405020304" pitchFamily="18" charset="0"/>
              </a:rPr>
              <a:t>           </a:t>
            </a:r>
            <a:r>
              <a:rPr lang="th-TH" dirty="0">
                <a:latin typeface="Cordia New" panose="020B0304020202020204" pitchFamily="34" charset="-34"/>
                <a:ea typeface="Times New Roman" panose="02020603050405020304" pitchFamily="18" charset="0"/>
              </a:rPr>
              <a:t>ตัวเลือก ก มีโครงสร้างเป็นคำหรือวลี และตัวเลือก ข</a:t>
            </a:r>
            <a:r>
              <a:rPr lang="en-US" dirty="0">
                <a:latin typeface="Cordia New" panose="020B0304020202020204" pitchFamily="34" charset="-34"/>
                <a:ea typeface="Times New Roman" panose="02020603050405020304" pitchFamily="18" charset="0"/>
              </a:rPr>
              <a:t>   </a:t>
            </a:r>
            <a:r>
              <a:rPr lang="th-TH" dirty="0">
                <a:latin typeface="Cordia New" panose="020B0304020202020204" pitchFamily="34" charset="-34"/>
                <a:ea typeface="Times New Roman" panose="02020603050405020304" pitchFamily="18" charset="0"/>
              </a:rPr>
              <a:t>ค</a:t>
            </a:r>
            <a:r>
              <a:rPr lang="en-US" dirty="0">
                <a:latin typeface="Cordia New" panose="020B0304020202020204" pitchFamily="34" charset="-34"/>
                <a:ea typeface="Times New Roman" panose="02020603050405020304" pitchFamily="18" charset="0"/>
              </a:rPr>
              <a:t>  </a:t>
            </a:r>
            <a:r>
              <a:rPr lang="th-TH" dirty="0">
                <a:latin typeface="Cordia New" panose="020B0304020202020204" pitchFamily="34" charset="-34"/>
                <a:ea typeface="Times New Roman" panose="02020603050405020304" pitchFamily="18" charset="0"/>
              </a:rPr>
              <a:t>และ ง มีโครงสร้างเป็นประโยค ดังนั้นควรเปลี่ยนตัวเลือก ก ให้เป็นประโยคเหมือนกัน ดังนี้</a:t>
            </a:r>
            <a:r>
              <a:rPr lang="en-US" dirty="0">
                <a:latin typeface="Cordia New" panose="020B0304020202020204" pitchFamily="34" charset="-34"/>
                <a:ea typeface="Times New Roman" panose="02020603050405020304" pitchFamily="18" charset="0"/>
              </a:rPr>
              <a:t> </a:t>
            </a:r>
            <a:br>
              <a:rPr lang="en-US" dirty="0">
                <a:latin typeface="Cordia New" panose="020B0304020202020204" pitchFamily="34" charset="-34"/>
                <a:ea typeface="Times New Roman" panose="02020603050405020304" pitchFamily="18" charset="0"/>
              </a:rPr>
            </a:br>
            <a:r>
              <a:rPr lang="en-US" dirty="0">
                <a:latin typeface="Cordia New" panose="020B0304020202020204" pitchFamily="34" charset="-34"/>
                <a:ea typeface="Times New Roman" panose="02020603050405020304" pitchFamily="18" charset="0"/>
              </a:rPr>
              <a:t>                      “</a:t>
            </a:r>
            <a:r>
              <a:rPr lang="th-TH" dirty="0">
                <a:latin typeface="Cordia New" panose="020B0304020202020204" pitchFamily="34" charset="-34"/>
                <a:ea typeface="Times New Roman" panose="02020603050405020304" pitchFamily="18" charset="0"/>
              </a:rPr>
              <a:t>การทำลายป่าเกิดจากสาเหตุใดมากที่สุด”</a:t>
            </a:r>
            <a:endParaRPr lang="th-TH" dirty="0"/>
          </a:p>
        </p:txBody>
      </p:sp>
      <p:grpSp>
        <p:nvGrpSpPr>
          <p:cNvPr id="3" name="Group 2"/>
          <p:cNvGrpSpPr/>
          <p:nvPr/>
        </p:nvGrpSpPr>
        <p:grpSpPr>
          <a:xfrm>
            <a:off x="0" y="95530"/>
            <a:ext cx="9144000" cy="1200328"/>
            <a:chOff x="0" y="149959"/>
            <a:chExt cx="9144000" cy="1200328"/>
          </a:xfrm>
        </p:grpSpPr>
        <p:sp>
          <p:nvSpPr>
            <p:cNvPr id="4" name="Rectangle 3"/>
            <p:cNvSpPr/>
            <p:nvPr/>
          </p:nvSpPr>
          <p:spPr>
            <a:xfrm>
              <a:off x="0" y="149959"/>
              <a:ext cx="9144000" cy="646331"/>
            </a:xfrm>
            <a:prstGeom prst="rect">
              <a:avLst/>
            </a:prstGeom>
            <a:solidFill>
              <a:schemeClr val="accent2"/>
            </a:solidFill>
          </p:spPr>
          <p:txBody>
            <a:bodyPr wrap="square">
              <a:spAutoFit/>
            </a:bodyPr>
            <a:lstStyle/>
            <a:p>
              <a:pPr algn="ctr"/>
              <a:r>
                <a:rPr lang="th-TH" sz="3600" b="1" dirty="0">
                  <a:latin typeface="Cordia New" panose="020B0304020202020204" pitchFamily="34" charset="-34"/>
                  <a:ea typeface="Times New Roman" panose="02020603050405020304" pitchFamily="18" charset="0"/>
                </a:rPr>
                <a:t>หลักในการเขียน  </a:t>
              </a:r>
              <a:r>
                <a:rPr lang="th-TH" sz="3600" b="1" dirty="0">
                  <a:ea typeface="Times New Roman" panose="02020603050405020304" pitchFamily="18" charset="0"/>
                  <a:cs typeface="+mj-cs"/>
                </a:rPr>
                <a:t>ข้อสอบแบบเลือกตอบ</a:t>
              </a:r>
              <a:endParaRPr lang="th-TH" sz="3600" dirty="0"/>
            </a:p>
          </p:txBody>
        </p:sp>
        <p:sp>
          <p:nvSpPr>
            <p:cNvPr id="5" name="Rectangle 4"/>
            <p:cNvSpPr/>
            <p:nvPr/>
          </p:nvSpPr>
          <p:spPr>
            <a:xfrm>
              <a:off x="508325" y="827067"/>
              <a:ext cx="1907895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th-TH" b="1" u="sng" dirty="0">
                  <a:latin typeface="Cordia New" panose="020B0304020202020204" pitchFamily="34" charset="-34"/>
                  <a:ea typeface="Times New Roman" panose="02020603050405020304" pitchFamily="18" charset="0"/>
                </a:rPr>
                <a:t>วิธีเขียนตัวเลือก</a:t>
              </a:r>
              <a:endParaRPr lang="en-US" dirty="0">
                <a:latin typeface="Cordia New" panose="020B0304020202020204" pitchFamily="34" charset="-34"/>
                <a:ea typeface="Times New Roman" panose="02020603050405020304" pitchFamily="18" charset="0"/>
                <a:cs typeface="TH SarabunIT๙" panose="020B0500040200020003" pitchFamily="34" charset="-34"/>
              </a:endParaRPr>
            </a:p>
          </p:txBody>
        </p:sp>
      </p:grpSp>
      <p:sp>
        <p:nvSpPr>
          <p:cNvPr id="6" name="Rectangle 5"/>
          <p:cNvSpPr/>
          <p:nvPr/>
        </p:nvSpPr>
        <p:spPr>
          <a:xfrm>
            <a:off x="2732245" y="5398282"/>
            <a:ext cx="326243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h-TH" sz="3200" b="1" dirty="0">
                <a:latin typeface="Cordia New" panose="020B0304020202020204" pitchFamily="34" charset="-34"/>
                <a:ea typeface="Times New Roman" panose="02020603050405020304" pitchFamily="18" charset="0"/>
              </a:rPr>
              <a:t>ก.</a:t>
            </a:r>
            <a:r>
              <a:rPr lang="en-US" sz="3200" b="1" dirty="0">
                <a:latin typeface="Cordia New" panose="020B0304020202020204" pitchFamily="34" charset="-34"/>
                <a:ea typeface="Times New Roman" panose="02020603050405020304" pitchFamily="18" charset="0"/>
              </a:rPr>
              <a:t>  </a:t>
            </a:r>
            <a:r>
              <a:rPr lang="th-TH" sz="3200" b="1" dirty="0">
                <a:latin typeface="Cordia New" panose="020B0304020202020204" pitchFamily="34" charset="-34"/>
                <a:ea typeface="Times New Roman" panose="02020603050405020304" pitchFamily="18" charset="0"/>
              </a:rPr>
              <a:t>ความยากจนมีมากขึ้น</a:t>
            </a:r>
            <a:endParaRPr lang="th-TH" sz="3200" b="1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67166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890910" y="1326634"/>
            <a:ext cx="8117305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>
                <a:latin typeface="Cordia New" panose="020B0304020202020204" pitchFamily="34" charset="-34"/>
                <a:ea typeface="Times New Roman" panose="02020603050405020304" pitchFamily="18" charset="0"/>
              </a:rPr>
              <a:t>4.   </a:t>
            </a:r>
            <a:r>
              <a:rPr lang="th-TH" b="1" dirty="0">
                <a:latin typeface="Cordia New" panose="020B0304020202020204" pitchFamily="34" charset="-34"/>
                <a:ea typeface="Times New Roman" panose="02020603050405020304" pitchFamily="18" charset="0"/>
              </a:rPr>
              <a:t>ใช้ตัวเลือกที่เป็นไปได้</a:t>
            </a:r>
            <a:r>
              <a:rPr lang="en-US" b="1" dirty="0">
                <a:latin typeface="Cordia New" panose="020B0304020202020204" pitchFamily="34" charset="-34"/>
                <a:ea typeface="Times New Roman" panose="02020603050405020304" pitchFamily="18" charset="0"/>
              </a:rPr>
              <a:t>  </a:t>
            </a:r>
            <a:r>
              <a:rPr lang="th-TH" dirty="0">
                <a:latin typeface="Cordia New" panose="020B0304020202020204" pitchFamily="34" charset="-34"/>
                <a:ea typeface="Times New Roman" panose="02020603050405020304" pitchFamily="18" charset="0"/>
              </a:rPr>
              <a:t>เช่น</a:t>
            </a:r>
            <a:r>
              <a:rPr lang="en-US" dirty="0">
                <a:latin typeface="Cordia New" panose="020B0304020202020204" pitchFamily="34" charset="-34"/>
                <a:ea typeface="Times New Roman" panose="02020603050405020304" pitchFamily="18" charset="0"/>
              </a:rPr>
              <a:t> </a:t>
            </a:r>
            <a:br>
              <a:rPr lang="en-US" dirty="0">
                <a:latin typeface="Cordia New" panose="020B0304020202020204" pitchFamily="34" charset="-34"/>
                <a:ea typeface="Times New Roman" panose="02020603050405020304" pitchFamily="18" charset="0"/>
              </a:rPr>
            </a:br>
            <a:r>
              <a:rPr lang="en-US" dirty="0">
                <a:latin typeface="Cordia New" panose="020B0304020202020204" pitchFamily="34" charset="-34"/>
                <a:ea typeface="Times New Roman" panose="02020603050405020304" pitchFamily="18" charset="0"/>
              </a:rPr>
              <a:t>                  “</a:t>
            </a:r>
            <a:r>
              <a:rPr lang="th-TH" dirty="0">
                <a:latin typeface="Cordia New" panose="020B0304020202020204" pitchFamily="34" charset="-34"/>
                <a:ea typeface="Times New Roman" panose="02020603050405020304" pitchFamily="18" charset="0"/>
              </a:rPr>
              <a:t>การกระทำใดที่จัดได้ว่าใช้เงินอย่างประหยัด”</a:t>
            </a:r>
            <a:r>
              <a:rPr lang="en-US" dirty="0">
                <a:latin typeface="Cordia New" panose="020B0304020202020204" pitchFamily="34" charset="-34"/>
                <a:ea typeface="Times New Roman" panose="02020603050405020304" pitchFamily="18" charset="0"/>
              </a:rPr>
              <a:t/>
            </a:r>
            <a:br>
              <a:rPr lang="en-US" dirty="0">
                <a:latin typeface="Cordia New" panose="020B0304020202020204" pitchFamily="34" charset="-34"/>
                <a:ea typeface="Times New Roman" panose="02020603050405020304" pitchFamily="18" charset="0"/>
              </a:rPr>
            </a:br>
            <a:r>
              <a:rPr lang="en-US" dirty="0">
                <a:latin typeface="Cordia New" panose="020B0304020202020204" pitchFamily="34" charset="-34"/>
                <a:ea typeface="Times New Roman" panose="02020603050405020304" pitchFamily="18" charset="0"/>
              </a:rPr>
              <a:t>                      </a:t>
            </a:r>
            <a:r>
              <a:rPr lang="th-TH" dirty="0">
                <a:latin typeface="Cordia New" panose="020B0304020202020204" pitchFamily="34" charset="-34"/>
                <a:ea typeface="Times New Roman" panose="02020603050405020304" pitchFamily="18" charset="0"/>
              </a:rPr>
              <a:t>ก.</a:t>
            </a:r>
            <a:r>
              <a:rPr lang="en-US" dirty="0">
                <a:latin typeface="Cordia New" panose="020B0304020202020204" pitchFamily="34" charset="-34"/>
                <a:ea typeface="Times New Roman" panose="02020603050405020304" pitchFamily="18" charset="0"/>
              </a:rPr>
              <a:t>  </a:t>
            </a:r>
            <a:r>
              <a:rPr lang="th-TH" dirty="0">
                <a:latin typeface="Cordia New" panose="020B0304020202020204" pitchFamily="34" charset="-34"/>
                <a:ea typeface="Times New Roman" panose="02020603050405020304" pitchFamily="18" charset="0"/>
              </a:rPr>
              <a:t>ซื้อในสิ่งที่จำเป็น</a:t>
            </a:r>
            <a:r>
              <a:rPr lang="en-US" dirty="0">
                <a:latin typeface="Cordia New" panose="020B0304020202020204" pitchFamily="34" charset="-34"/>
                <a:ea typeface="Times New Roman" panose="02020603050405020304" pitchFamily="18" charset="0"/>
              </a:rPr>
              <a:t> </a:t>
            </a:r>
            <a:br>
              <a:rPr lang="en-US" dirty="0">
                <a:latin typeface="Cordia New" panose="020B0304020202020204" pitchFamily="34" charset="-34"/>
                <a:ea typeface="Times New Roman" panose="02020603050405020304" pitchFamily="18" charset="0"/>
              </a:rPr>
            </a:br>
            <a:r>
              <a:rPr lang="en-US" dirty="0">
                <a:latin typeface="Cordia New" panose="020B0304020202020204" pitchFamily="34" charset="-34"/>
                <a:ea typeface="Times New Roman" panose="02020603050405020304" pitchFamily="18" charset="0"/>
              </a:rPr>
              <a:t>                      </a:t>
            </a:r>
            <a:r>
              <a:rPr lang="th-TH" dirty="0">
                <a:latin typeface="Cordia New" panose="020B0304020202020204" pitchFamily="34" charset="-34"/>
                <a:ea typeface="Times New Roman" panose="02020603050405020304" pitchFamily="18" charset="0"/>
              </a:rPr>
              <a:t>ข. ใช้เพียงบางส่วนที่มี</a:t>
            </a:r>
            <a:r>
              <a:rPr lang="en-US" dirty="0">
                <a:latin typeface="Cordia New" panose="020B0304020202020204" pitchFamily="34" charset="-34"/>
                <a:ea typeface="Times New Roman" panose="02020603050405020304" pitchFamily="18" charset="0"/>
              </a:rPr>
              <a:t> </a:t>
            </a:r>
            <a:br>
              <a:rPr lang="en-US" dirty="0">
                <a:latin typeface="Cordia New" panose="020B0304020202020204" pitchFamily="34" charset="-34"/>
                <a:ea typeface="Times New Roman" panose="02020603050405020304" pitchFamily="18" charset="0"/>
              </a:rPr>
            </a:br>
            <a:r>
              <a:rPr lang="en-US" dirty="0">
                <a:latin typeface="Cordia New" panose="020B0304020202020204" pitchFamily="34" charset="-34"/>
                <a:ea typeface="Times New Roman" panose="02020603050405020304" pitchFamily="18" charset="0"/>
              </a:rPr>
              <a:t>                      </a:t>
            </a:r>
            <a:r>
              <a:rPr lang="th-TH" dirty="0">
                <a:latin typeface="Cordia New" panose="020B0304020202020204" pitchFamily="34" charset="-34"/>
                <a:ea typeface="Times New Roman" panose="02020603050405020304" pitchFamily="18" charset="0"/>
              </a:rPr>
              <a:t>ค. เก็บสะสมเมื่อมีโอกาส</a:t>
            </a:r>
            <a:r>
              <a:rPr lang="en-US" dirty="0">
                <a:latin typeface="Cordia New" panose="020B0304020202020204" pitchFamily="34" charset="-34"/>
                <a:ea typeface="Times New Roman" panose="02020603050405020304" pitchFamily="18" charset="0"/>
              </a:rPr>
              <a:t/>
            </a:r>
            <a:br>
              <a:rPr lang="en-US" dirty="0">
                <a:latin typeface="Cordia New" panose="020B0304020202020204" pitchFamily="34" charset="-34"/>
                <a:ea typeface="Times New Roman" panose="02020603050405020304" pitchFamily="18" charset="0"/>
              </a:rPr>
            </a:br>
            <a:r>
              <a:rPr lang="en-US" dirty="0">
                <a:latin typeface="Cordia New" panose="020B0304020202020204" pitchFamily="34" charset="-34"/>
                <a:ea typeface="Times New Roman" panose="02020603050405020304" pitchFamily="18" charset="0"/>
              </a:rPr>
              <a:t>                      </a:t>
            </a:r>
            <a:r>
              <a:rPr lang="th-TH" dirty="0">
                <a:latin typeface="Cordia New" panose="020B0304020202020204" pitchFamily="34" charset="-34"/>
                <a:ea typeface="Times New Roman" panose="02020603050405020304" pitchFamily="18" charset="0"/>
              </a:rPr>
              <a:t>ง.</a:t>
            </a:r>
            <a:r>
              <a:rPr lang="en-US" dirty="0">
                <a:latin typeface="Cordia New" panose="020B0304020202020204" pitchFamily="34" charset="-34"/>
                <a:ea typeface="Times New Roman" panose="02020603050405020304" pitchFamily="18" charset="0"/>
              </a:rPr>
              <a:t>  </a:t>
            </a:r>
            <a:r>
              <a:rPr lang="th-TH" dirty="0">
                <a:latin typeface="Cordia New" panose="020B0304020202020204" pitchFamily="34" charset="-34"/>
                <a:ea typeface="Times New Roman" panose="02020603050405020304" pitchFamily="18" charset="0"/>
              </a:rPr>
              <a:t>อดมื้อกินมื้อเพื่อเก็บเงิน</a:t>
            </a:r>
            <a:r>
              <a:rPr lang="en-US" dirty="0">
                <a:latin typeface="Cordia New" panose="020B0304020202020204" pitchFamily="34" charset="-34"/>
                <a:ea typeface="Times New Roman" panose="02020603050405020304" pitchFamily="18" charset="0"/>
              </a:rPr>
              <a:t/>
            </a:r>
            <a:br>
              <a:rPr lang="en-US" dirty="0">
                <a:latin typeface="Cordia New" panose="020B0304020202020204" pitchFamily="34" charset="-34"/>
                <a:ea typeface="Times New Roman" panose="02020603050405020304" pitchFamily="18" charset="0"/>
              </a:rPr>
            </a:br>
            <a:r>
              <a:rPr lang="en-US" dirty="0">
                <a:latin typeface="Cordia New" panose="020B0304020202020204" pitchFamily="34" charset="-34"/>
                <a:ea typeface="Times New Roman" panose="02020603050405020304" pitchFamily="18" charset="0"/>
              </a:rPr>
              <a:t>            </a:t>
            </a:r>
            <a:r>
              <a:rPr lang="th-TH" dirty="0">
                <a:latin typeface="Cordia New" panose="020B0304020202020204" pitchFamily="34" charset="-34"/>
                <a:ea typeface="Times New Roman" panose="02020603050405020304" pitchFamily="18" charset="0"/>
              </a:rPr>
              <a:t>ตัวเลือก ง  ตัวเลือกที่ผิดหลักการประหยัดซึ่งเป็นตัวเลือก ที่เป็นไปไม่ได้</a:t>
            </a:r>
            <a:r>
              <a:rPr lang="en-US" dirty="0">
                <a:latin typeface="Cordia New" panose="020B0304020202020204" pitchFamily="34" charset="-34"/>
                <a:ea typeface="Times New Roman" panose="02020603050405020304" pitchFamily="18" charset="0"/>
              </a:rPr>
              <a:t>  </a:t>
            </a:r>
            <a:r>
              <a:rPr lang="th-TH" dirty="0">
                <a:latin typeface="Cordia New" panose="020B0304020202020204" pitchFamily="34" charset="-34"/>
                <a:ea typeface="Times New Roman" panose="02020603050405020304" pitchFamily="18" charset="0"/>
              </a:rPr>
              <a:t>เขียนไปผู้สอบก็ไม่เลือกซึ่งผิดเด่นชัดเกินไป</a:t>
            </a:r>
            <a:r>
              <a:rPr lang="en-US" dirty="0">
                <a:latin typeface="Cordia New" panose="020B0304020202020204" pitchFamily="34" charset="-34"/>
                <a:ea typeface="Times New Roman" panose="02020603050405020304" pitchFamily="18" charset="0"/>
              </a:rPr>
              <a:t>  </a:t>
            </a:r>
            <a:r>
              <a:rPr lang="th-TH" dirty="0">
                <a:latin typeface="Cordia New" panose="020B0304020202020204" pitchFamily="34" charset="-34"/>
                <a:ea typeface="Times New Roman" panose="02020603050405020304" pitchFamily="18" charset="0"/>
              </a:rPr>
              <a:t>ควรเปลี่ยนดังนี้</a:t>
            </a:r>
            <a:endParaRPr lang="th-TH" dirty="0"/>
          </a:p>
        </p:txBody>
      </p:sp>
      <p:grpSp>
        <p:nvGrpSpPr>
          <p:cNvPr id="4" name="Group 3"/>
          <p:cNvGrpSpPr/>
          <p:nvPr/>
        </p:nvGrpSpPr>
        <p:grpSpPr>
          <a:xfrm>
            <a:off x="0" y="95530"/>
            <a:ext cx="9144000" cy="1200328"/>
            <a:chOff x="0" y="149959"/>
            <a:chExt cx="9144000" cy="1200328"/>
          </a:xfrm>
        </p:grpSpPr>
        <p:sp>
          <p:nvSpPr>
            <p:cNvPr id="5" name="Rectangle 4"/>
            <p:cNvSpPr/>
            <p:nvPr/>
          </p:nvSpPr>
          <p:spPr>
            <a:xfrm>
              <a:off x="0" y="149959"/>
              <a:ext cx="9144000" cy="646331"/>
            </a:xfrm>
            <a:prstGeom prst="rect">
              <a:avLst/>
            </a:prstGeom>
            <a:solidFill>
              <a:schemeClr val="accent2"/>
            </a:solidFill>
          </p:spPr>
          <p:txBody>
            <a:bodyPr wrap="square">
              <a:spAutoFit/>
            </a:bodyPr>
            <a:lstStyle/>
            <a:p>
              <a:pPr algn="ctr"/>
              <a:r>
                <a:rPr lang="th-TH" sz="3600" b="1" dirty="0">
                  <a:latin typeface="Cordia New" panose="020B0304020202020204" pitchFamily="34" charset="-34"/>
                  <a:ea typeface="Times New Roman" panose="02020603050405020304" pitchFamily="18" charset="0"/>
                </a:rPr>
                <a:t>หลักในการเขียน  </a:t>
              </a:r>
              <a:r>
                <a:rPr lang="th-TH" sz="3600" b="1" dirty="0">
                  <a:ea typeface="Times New Roman" panose="02020603050405020304" pitchFamily="18" charset="0"/>
                  <a:cs typeface="+mj-cs"/>
                </a:rPr>
                <a:t>ข้อสอบแบบเลือกตอบ</a:t>
              </a:r>
              <a:endParaRPr lang="th-TH" sz="3600" dirty="0"/>
            </a:p>
          </p:txBody>
        </p:sp>
        <p:sp>
          <p:nvSpPr>
            <p:cNvPr id="6" name="Rectangle 5"/>
            <p:cNvSpPr/>
            <p:nvPr/>
          </p:nvSpPr>
          <p:spPr>
            <a:xfrm>
              <a:off x="508325" y="827067"/>
              <a:ext cx="1907895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th-TH" b="1" u="sng" dirty="0">
                  <a:latin typeface="Cordia New" panose="020B0304020202020204" pitchFamily="34" charset="-34"/>
                  <a:ea typeface="Times New Roman" panose="02020603050405020304" pitchFamily="18" charset="0"/>
                </a:rPr>
                <a:t>วิธีเขียนตัวเลือก</a:t>
              </a:r>
              <a:endParaRPr lang="en-US" dirty="0">
                <a:latin typeface="Cordia New" panose="020B0304020202020204" pitchFamily="34" charset="-34"/>
                <a:ea typeface="Times New Roman" panose="02020603050405020304" pitchFamily="18" charset="0"/>
                <a:cs typeface="TH SarabunIT๙" panose="020B0500040200020003" pitchFamily="34" charset="-34"/>
              </a:endParaRPr>
            </a:p>
          </p:txBody>
        </p:sp>
      </p:grpSp>
      <p:sp>
        <p:nvSpPr>
          <p:cNvPr id="7" name="Rectangle 6"/>
          <p:cNvSpPr/>
          <p:nvPr/>
        </p:nvSpPr>
        <p:spPr>
          <a:xfrm>
            <a:off x="2723542" y="5126386"/>
            <a:ext cx="329128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h-TH" sz="3600" b="1" dirty="0">
                <a:latin typeface="Cordia New" panose="020B0304020202020204" pitchFamily="34" charset="-34"/>
                <a:ea typeface="Times New Roman" panose="02020603050405020304" pitchFamily="18" charset="0"/>
              </a:rPr>
              <a:t>ง.</a:t>
            </a:r>
            <a:r>
              <a:rPr lang="en-US" sz="3600" b="1" dirty="0">
                <a:latin typeface="Cordia New" panose="020B0304020202020204" pitchFamily="34" charset="-34"/>
                <a:ea typeface="Times New Roman" panose="02020603050405020304" pitchFamily="18" charset="0"/>
              </a:rPr>
              <a:t>  </a:t>
            </a:r>
            <a:r>
              <a:rPr lang="th-TH" sz="3600" b="1" dirty="0">
                <a:latin typeface="Cordia New" panose="020B0304020202020204" pitchFamily="34" charset="-34"/>
                <a:ea typeface="Times New Roman" panose="02020603050405020304" pitchFamily="18" charset="0"/>
              </a:rPr>
              <a:t>ซื้อสิ่งของที่ราคาถูก</a:t>
            </a:r>
            <a:endParaRPr lang="th-TH" sz="3600" b="1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8971709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57464" y="1359920"/>
            <a:ext cx="8373979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tabLst>
                <a:tab pos="3767044" algn="l"/>
              </a:tabLst>
            </a:pPr>
            <a:r>
              <a:rPr lang="en-US" b="1" dirty="0">
                <a:latin typeface="Cordia New" panose="020B0304020202020204" pitchFamily="34" charset="-34"/>
                <a:ea typeface="Calibri" panose="020F0502020204030204" pitchFamily="34" charset="0"/>
              </a:rPr>
              <a:t> 5.   </a:t>
            </a:r>
            <a:r>
              <a:rPr lang="th-TH" b="1" dirty="0">
                <a:latin typeface="Cordia New" panose="020B0304020202020204" pitchFamily="34" charset="-34"/>
                <a:ea typeface="Calibri" panose="020F0502020204030204" pitchFamily="34" charset="0"/>
              </a:rPr>
              <a:t>หลีกเลี่ยงตัวเลือกแบบปลายปิดปลายเปิด</a:t>
            </a:r>
            <a:r>
              <a:rPr lang="en-US" dirty="0">
                <a:latin typeface="Cordia New" panose="020B0304020202020204" pitchFamily="34" charset="-34"/>
                <a:ea typeface="Calibri" panose="020F0502020204030204" pitchFamily="34" charset="0"/>
              </a:rPr>
              <a:t> </a:t>
            </a:r>
            <a:r>
              <a:rPr lang="th-TH" dirty="0">
                <a:latin typeface="Cordia New" panose="020B0304020202020204" pitchFamily="34" charset="-34"/>
                <a:ea typeface="Calibri" panose="020F0502020204030204" pitchFamily="34" charset="0"/>
              </a:rPr>
              <a:t>คือตัวเลือกที่มีคำว่าผิดทุกข้อ ถูกทุกข้อ</a:t>
            </a:r>
            <a:r>
              <a:rPr lang="en-US" dirty="0">
                <a:latin typeface="Cordia New" panose="020B0304020202020204" pitchFamily="34" charset="-34"/>
                <a:ea typeface="Calibri" panose="020F0502020204030204" pitchFamily="34" charset="0"/>
              </a:rPr>
              <a:t>  </a:t>
            </a:r>
            <a:r>
              <a:rPr lang="th-TH" dirty="0">
                <a:latin typeface="Cordia New" panose="020B0304020202020204" pitchFamily="34" charset="-34"/>
                <a:ea typeface="Calibri" panose="020F0502020204030204" pitchFamily="34" charset="0"/>
              </a:rPr>
              <a:t>ข้อ ก และ ข ถูก</a:t>
            </a:r>
            <a:r>
              <a:rPr lang="en-US" dirty="0">
                <a:latin typeface="Cordia New" panose="020B0304020202020204" pitchFamily="34" charset="-34"/>
                <a:ea typeface="Calibri" panose="020F0502020204030204" pitchFamily="34" charset="0"/>
              </a:rPr>
              <a:t>   </a:t>
            </a:r>
            <a:r>
              <a:rPr lang="th-TH" dirty="0">
                <a:latin typeface="Cordia New" panose="020B0304020202020204" pitchFamily="34" charset="-34"/>
                <a:ea typeface="Calibri" panose="020F0502020204030204" pitchFamily="34" charset="0"/>
              </a:rPr>
              <a:t>ข้อ ก และ ข ผิด</a:t>
            </a:r>
            <a:r>
              <a:rPr lang="en-US" dirty="0">
                <a:latin typeface="Cordia New" panose="020B0304020202020204" pitchFamily="34" charset="-34"/>
                <a:ea typeface="Calibri" panose="020F0502020204030204" pitchFamily="34" charset="0"/>
              </a:rPr>
              <a:t>  </a:t>
            </a:r>
            <a:r>
              <a:rPr lang="th-TH" dirty="0">
                <a:latin typeface="Cordia New" panose="020B0304020202020204" pitchFamily="34" charset="-34"/>
                <a:ea typeface="Calibri" panose="020F0502020204030204" pitchFamily="34" charset="0"/>
              </a:rPr>
              <a:t>เช่น</a:t>
            </a:r>
            <a:r>
              <a:rPr lang="en-US" dirty="0">
                <a:latin typeface="Cordia New" panose="020B0304020202020204" pitchFamily="34" charset="-34"/>
                <a:ea typeface="Calibri" panose="020F0502020204030204" pitchFamily="34" charset="0"/>
              </a:rPr>
              <a:t/>
            </a:r>
            <a:br>
              <a:rPr lang="en-US" dirty="0">
                <a:latin typeface="Cordia New" panose="020B0304020202020204" pitchFamily="34" charset="-34"/>
                <a:ea typeface="Calibri" panose="020F0502020204030204" pitchFamily="34" charset="0"/>
              </a:rPr>
            </a:br>
            <a:r>
              <a:rPr lang="en-US" dirty="0">
                <a:latin typeface="Cordia New" panose="020B0304020202020204" pitchFamily="34" charset="-34"/>
                <a:ea typeface="Calibri" panose="020F0502020204030204" pitchFamily="34" charset="0"/>
              </a:rPr>
              <a:t>                  “</a:t>
            </a:r>
            <a:r>
              <a:rPr lang="th-TH" dirty="0">
                <a:latin typeface="Cordia New" panose="020B0304020202020204" pitchFamily="34" charset="-34"/>
                <a:ea typeface="Calibri" panose="020F0502020204030204" pitchFamily="34" charset="0"/>
              </a:rPr>
              <a:t>ปัจจัยสี่ของคนเราได้แก่อะไร”</a:t>
            </a:r>
            <a:r>
              <a:rPr lang="en-US" dirty="0">
                <a:latin typeface="Cordia New" panose="020B0304020202020204" pitchFamily="34" charset="-34"/>
                <a:ea typeface="Calibri" panose="020F0502020204030204" pitchFamily="34" charset="0"/>
              </a:rPr>
              <a:t/>
            </a:r>
            <a:br>
              <a:rPr lang="en-US" dirty="0">
                <a:latin typeface="Cordia New" panose="020B0304020202020204" pitchFamily="34" charset="-34"/>
                <a:ea typeface="Calibri" panose="020F0502020204030204" pitchFamily="34" charset="0"/>
              </a:rPr>
            </a:br>
            <a:r>
              <a:rPr lang="en-US" dirty="0">
                <a:latin typeface="Cordia New" panose="020B0304020202020204" pitchFamily="34" charset="-34"/>
                <a:ea typeface="Calibri" panose="020F0502020204030204" pitchFamily="34" charset="0"/>
              </a:rPr>
              <a:t>                    </a:t>
            </a:r>
            <a:r>
              <a:rPr lang="th-TH" dirty="0">
                <a:latin typeface="Cordia New" panose="020B0304020202020204" pitchFamily="34" charset="-34"/>
                <a:ea typeface="Calibri" panose="020F0502020204030204" pitchFamily="34" charset="0"/>
              </a:rPr>
              <a:t>ก.</a:t>
            </a:r>
            <a:r>
              <a:rPr lang="en-US" dirty="0">
                <a:latin typeface="Cordia New" panose="020B0304020202020204" pitchFamily="34" charset="-34"/>
                <a:ea typeface="Calibri" panose="020F0502020204030204" pitchFamily="34" charset="0"/>
              </a:rPr>
              <a:t>  </a:t>
            </a:r>
            <a:r>
              <a:rPr lang="th-TH" dirty="0">
                <a:latin typeface="Cordia New" panose="020B0304020202020204" pitchFamily="34" charset="-34"/>
                <a:ea typeface="Calibri" panose="020F0502020204030204" pitchFamily="34" charset="0"/>
              </a:rPr>
              <a:t>ที่อยู่</a:t>
            </a:r>
            <a:r>
              <a:rPr lang="en-US" dirty="0">
                <a:latin typeface="Cordia New" panose="020B0304020202020204" pitchFamily="34" charset="-34"/>
                <a:ea typeface="Calibri" panose="020F0502020204030204" pitchFamily="34" charset="0"/>
              </a:rPr>
              <a:t>	</a:t>
            </a:r>
            <a:r>
              <a:rPr lang="th-TH" dirty="0">
                <a:latin typeface="Cordia New" panose="020B0304020202020204" pitchFamily="34" charset="-34"/>
                <a:ea typeface="Calibri" panose="020F0502020204030204" pitchFamily="34" charset="0"/>
              </a:rPr>
              <a:t>ข.</a:t>
            </a:r>
            <a:r>
              <a:rPr lang="en-US" dirty="0">
                <a:latin typeface="Cordia New" panose="020B0304020202020204" pitchFamily="34" charset="-34"/>
                <a:ea typeface="Calibri" panose="020F0502020204030204" pitchFamily="34" charset="0"/>
              </a:rPr>
              <a:t>  </a:t>
            </a:r>
            <a:r>
              <a:rPr lang="th-TH" dirty="0">
                <a:latin typeface="Cordia New" panose="020B0304020202020204" pitchFamily="34" charset="-34"/>
                <a:ea typeface="Calibri" panose="020F0502020204030204" pitchFamily="34" charset="0"/>
              </a:rPr>
              <a:t>อาหาร</a:t>
            </a:r>
            <a:r>
              <a:rPr lang="en-US" dirty="0">
                <a:latin typeface="Cordia New" panose="020B0304020202020204" pitchFamily="34" charset="-34"/>
                <a:ea typeface="Calibri" panose="020F0502020204030204" pitchFamily="34" charset="0"/>
              </a:rPr>
              <a:t/>
            </a:r>
            <a:br>
              <a:rPr lang="en-US" dirty="0">
                <a:latin typeface="Cordia New" panose="020B0304020202020204" pitchFamily="34" charset="-34"/>
                <a:ea typeface="Calibri" panose="020F0502020204030204" pitchFamily="34" charset="0"/>
              </a:rPr>
            </a:br>
            <a:r>
              <a:rPr lang="en-US" dirty="0">
                <a:latin typeface="Cordia New" panose="020B0304020202020204" pitchFamily="34" charset="-34"/>
                <a:ea typeface="Calibri" panose="020F0502020204030204" pitchFamily="34" charset="0"/>
              </a:rPr>
              <a:t>                    </a:t>
            </a:r>
            <a:r>
              <a:rPr lang="th-TH" dirty="0">
                <a:latin typeface="Cordia New" panose="020B0304020202020204" pitchFamily="34" charset="-34"/>
                <a:ea typeface="Calibri" panose="020F0502020204030204" pitchFamily="34" charset="0"/>
              </a:rPr>
              <a:t>ค.</a:t>
            </a:r>
            <a:r>
              <a:rPr lang="en-US" dirty="0">
                <a:latin typeface="Cordia New" panose="020B0304020202020204" pitchFamily="34" charset="-34"/>
                <a:ea typeface="Calibri" panose="020F0502020204030204" pitchFamily="34" charset="0"/>
              </a:rPr>
              <a:t>  </a:t>
            </a:r>
            <a:r>
              <a:rPr lang="th-TH" dirty="0">
                <a:latin typeface="Cordia New" panose="020B0304020202020204" pitchFamily="34" charset="-34"/>
                <a:ea typeface="Calibri" panose="020F0502020204030204" pitchFamily="34" charset="0"/>
              </a:rPr>
              <a:t>เครื่องนุ่งห่ม</a:t>
            </a:r>
            <a:r>
              <a:rPr lang="en-US" dirty="0">
                <a:latin typeface="Cordia New" panose="020B0304020202020204" pitchFamily="34" charset="-34"/>
                <a:ea typeface="Calibri" panose="020F0502020204030204" pitchFamily="34" charset="0"/>
              </a:rPr>
              <a:t>	</a:t>
            </a:r>
            <a:r>
              <a:rPr lang="th-TH" dirty="0">
                <a:latin typeface="Cordia New" panose="020B0304020202020204" pitchFamily="34" charset="-34"/>
                <a:ea typeface="Calibri" panose="020F0502020204030204" pitchFamily="34" charset="0"/>
              </a:rPr>
              <a:t>ง.</a:t>
            </a:r>
            <a:r>
              <a:rPr lang="en-US" dirty="0">
                <a:latin typeface="Cordia New" panose="020B0304020202020204" pitchFamily="34" charset="-34"/>
                <a:ea typeface="Calibri" panose="020F0502020204030204" pitchFamily="34" charset="0"/>
              </a:rPr>
              <a:t>  </a:t>
            </a:r>
            <a:r>
              <a:rPr lang="th-TH" dirty="0">
                <a:latin typeface="Cordia New" panose="020B0304020202020204" pitchFamily="34" charset="-34"/>
                <a:ea typeface="Calibri" panose="020F0502020204030204" pitchFamily="34" charset="0"/>
              </a:rPr>
              <a:t>ยารักษาโรค</a:t>
            </a:r>
            <a:r>
              <a:rPr lang="en-US" dirty="0">
                <a:latin typeface="Cordia New" panose="020B0304020202020204" pitchFamily="34" charset="-34"/>
                <a:ea typeface="Calibri" panose="020F0502020204030204" pitchFamily="34" charset="0"/>
              </a:rPr>
              <a:t/>
            </a:r>
            <a:br>
              <a:rPr lang="en-US" dirty="0">
                <a:latin typeface="Cordia New" panose="020B0304020202020204" pitchFamily="34" charset="-34"/>
                <a:ea typeface="Calibri" panose="020F0502020204030204" pitchFamily="34" charset="0"/>
              </a:rPr>
            </a:br>
            <a:r>
              <a:rPr lang="en-US" dirty="0">
                <a:latin typeface="Cordia New" panose="020B0304020202020204" pitchFamily="34" charset="-34"/>
                <a:ea typeface="Calibri" panose="020F0502020204030204" pitchFamily="34" charset="0"/>
              </a:rPr>
              <a:t>                    </a:t>
            </a:r>
            <a:r>
              <a:rPr lang="th-TH" dirty="0">
                <a:latin typeface="Cordia New" panose="020B0304020202020204" pitchFamily="34" charset="-34"/>
                <a:ea typeface="Calibri" panose="020F0502020204030204" pitchFamily="34" charset="0"/>
              </a:rPr>
              <a:t>จ.</a:t>
            </a:r>
            <a:r>
              <a:rPr lang="en-US" dirty="0">
                <a:latin typeface="Cordia New" panose="020B0304020202020204" pitchFamily="34" charset="-34"/>
                <a:ea typeface="Calibri" panose="020F0502020204030204" pitchFamily="34" charset="0"/>
              </a:rPr>
              <a:t>  </a:t>
            </a:r>
            <a:r>
              <a:rPr lang="th-TH" dirty="0">
                <a:latin typeface="Cordia New" panose="020B0304020202020204" pitchFamily="34" charset="-34"/>
                <a:ea typeface="Calibri" panose="020F0502020204030204" pitchFamily="34" charset="0"/>
              </a:rPr>
              <a:t>ถูกทุกข้อ</a:t>
            </a:r>
            <a:r>
              <a:rPr lang="en-US" dirty="0">
                <a:latin typeface="Cordia New" panose="020B0304020202020204" pitchFamily="34" charset="-34"/>
                <a:ea typeface="Calibri" panose="020F0502020204030204" pitchFamily="34" charset="0"/>
              </a:rPr>
              <a:t/>
            </a:r>
            <a:br>
              <a:rPr lang="en-US" dirty="0">
                <a:latin typeface="Cordia New" panose="020B0304020202020204" pitchFamily="34" charset="-34"/>
                <a:ea typeface="Calibri" panose="020F0502020204030204" pitchFamily="34" charset="0"/>
              </a:rPr>
            </a:br>
            <a:r>
              <a:rPr lang="en-US" dirty="0">
                <a:latin typeface="Cordia New" panose="020B0304020202020204" pitchFamily="34" charset="-34"/>
                <a:ea typeface="Calibri" panose="020F0502020204030204" pitchFamily="34" charset="0"/>
              </a:rPr>
              <a:t>             </a:t>
            </a:r>
            <a:r>
              <a:rPr lang="th-TH" dirty="0">
                <a:latin typeface="Cordia New" panose="020B0304020202020204" pitchFamily="34" charset="-34"/>
                <a:ea typeface="Calibri" panose="020F0502020204030204" pitchFamily="34" charset="0"/>
              </a:rPr>
              <a:t>เป็นตัวเลือกแบบปลายเปิด ข้อ จ ถูกทุกข้อ</a:t>
            </a:r>
            <a:r>
              <a:rPr lang="en-US" dirty="0">
                <a:latin typeface="Cordia New" panose="020B0304020202020204" pitchFamily="34" charset="-34"/>
                <a:ea typeface="Calibri" panose="020F0502020204030204" pitchFamily="34" charset="0"/>
              </a:rPr>
              <a:t>  </a:t>
            </a:r>
            <a:r>
              <a:rPr lang="th-TH" dirty="0">
                <a:latin typeface="Cordia New" panose="020B0304020202020204" pitchFamily="34" charset="-34"/>
                <a:ea typeface="Calibri" panose="020F0502020204030204" pitchFamily="34" charset="0"/>
              </a:rPr>
              <a:t>เนื่องจากไม่สามารถ</a:t>
            </a:r>
            <a:r>
              <a:rPr lang="en-US" dirty="0">
                <a:latin typeface="Cordia New" panose="020B0304020202020204" pitchFamily="34" charset="-34"/>
                <a:ea typeface="Calibri" panose="020F0502020204030204" pitchFamily="34" charset="0"/>
              </a:rPr>
              <a:t>     </a:t>
            </a:r>
            <a:r>
              <a:rPr lang="th-TH" dirty="0">
                <a:latin typeface="Cordia New" panose="020B0304020202020204" pitchFamily="34" charset="-34"/>
                <a:ea typeface="Calibri" panose="020F0502020204030204" pitchFamily="34" charset="0"/>
              </a:rPr>
              <a:t>หาตัวเลือกได้อีกแล้ว</a:t>
            </a:r>
            <a:r>
              <a:rPr lang="en-US" dirty="0">
                <a:latin typeface="Cordia New" panose="020B0304020202020204" pitchFamily="34" charset="-34"/>
                <a:ea typeface="Calibri" panose="020F0502020204030204" pitchFamily="34" charset="0"/>
              </a:rPr>
              <a:t>  </a:t>
            </a:r>
            <a:r>
              <a:rPr lang="th-TH" dirty="0">
                <a:latin typeface="Cordia New" panose="020B0304020202020204" pitchFamily="34" charset="-34"/>
                <a:ea typeface="Calibri" panose="020F0502020204030204" pitchFamily="34" charset="0"/>
              </a:rPr>
              <a:t>ดังนั้นควรจะเปลี่ยนเทคนิคในการถามใหม่ ดังนี้</a:t>
            </a:r>
            <a:endParaRPr lang="th-TH" dirty="0"/>
          </a:p>
        </p:txBody>
      </p:sp>
      <p:grpSp>
        <p:nvGrpSpPr>
          <p:cNvPr id="3" name="Group 2"/>
          <p:cNvGrpSpPr/>
          <p:nvPr/>
        </p:nvGrpSpPr>
        <p:grpSpPr>
          <a:xfrm>
            <a:off x="0" y="95530"/>
            <a:ext cx="9144000" cy="1200328"/>
            <a:chOff x="0" y="149959"/>
            <a:chExt cx="9144000" cy="1200328"/>
          </a:xfrm>
        </p:grpSpPr>
        <p:sp>
          <p:nvSpPr>
            <p:cNvPr id="4" name="Rectangle 3"/>
            <p:cNvSpPr/>
            <p:nvPr/>
          </p:nvSpPr>
          <p:spPr>
            <a:xfrm>
              <a:off x="0" y="149959"/>
              <a:ext cx="9144000" cy="646331"/>
            </a:xfrm>
            <a:prstGeom prst="rect">
              <a:avLst/>
            </a:prstGeom>
            <a:solidFill>
              <a:schemeClr val="accent2"/>
            </a:solidFill>
          </p:spPr>
          <p:txBody>
            <a:bodyPr wrap="square">
              <a:spAutoFit/>
            </a:bodyPr>
            <a:lstStyle/>
            <a:p>
              <a:pPr algn="ctr"/>
              <a:r>
                <a:rPr lang="th-TH" sz="3600" b="1" dirty="0">
                  <a:latin typeface="Cordia New" panose="020B0304020202020204" pitchFamily="34" charset="-34"/>
                  <a:ea typeface="Times New Roman" panose="02020603050405020304" pitchFamily="18" charset="0"/>
                </a:rPr>
                <a:t>หลักในการเขียน  </a:t>
              </a:r>
              <a:r>
                <a:rPr lang="th-TH" sz="3600" b="1" dirty="0">
                  <a:ea typeface="Times New Roman" panose="02020603050405020304" pitchFamily="18" charset="0"/>
                  <a:cs typeface="+mj-cs"/>
                </a:rPr>
                <a:t>ข้อสอบแบบเลือกตอบ</a:t>
              </a:r>
              <a:endParaRPr lang="th-TH" sz="3600" dirty="0"/>
            </a:p>
          </p:txBody>
        </p:sp>
        <p:sp>
          <p:nvSpPr>
            <p:cNvPr id="5" name="Rectangle 4"/>
            <p:cNvSpPr/>
            <p:nvPr/>
          </p:nvSpPr>
          <p:spPr>
            <a:xfrm>
              <a:off x="508325" y="827067"/>
              <a:ext cx="1907895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th-TH" b="1" u="sng" dirty="0">
                  <a:latin typeface="Cordia New" panose="020B0304020202020204" pitchFamily="34" charset="-34"/>
                  <a:ea typeface="Times New Roman" panose="02020603050405020304" pitchFamily="18" charset="0"/>
                </a:rPr>
                <a:t>วิธีเขียนตัวเลือก</a:t>
              </a:r>
              <a:endParaRPr lang="en-US" dirty="0">
                <a:latin typeface="Cordia New" panose="020B0304020202020204" pitchFamily="34" charset="-34"/>
                <a:ea typeface="Times New Roman" panose="02020603050405020304" pitchFamily="18" charset="0"/>
                <a:cs typeface="TH SarabunIT๙" panose="020B0500040200020003" pitchFamily="34" charset="-34"/>
              </a:endParaRPr>
            </a:p>
          </p:txBody>
        </p:sp>
      </p:grpSp>
      <p:sp>
        <p:nvSpPr>
          <p:cNvPr id="6" name="Rectangle 5"/>
          <p:cNvSpPr/>
          <p:nvPr/>
        </p:nvSpPr>
        <p:spPr>
          <a:xfrm>
            <a:off x="4004154" y="5517409"/>
            <a:ext cx="177805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tabLst>
                <a:tab pos="3767044" algn="l"/>
              </a:tabLst>
            </a:pPr>
            <a:r>
              <a:rPr lang="th-TH" sz="3600" b="1" dirty="0">
                <a:solidFill>
                  <a:srgbClr val="FF0000"/>
                </a:solidFill>
                <a:latin typeface="Cordia New" panose="020B0304020202020204" pitchFamily="34" charset="-34"/>
                <a:ea typeface="Calibri" panose="020F0502020204030204" pitchFamily="34" charset="0"/>
              </a:rPr>
              <a:t>จ.</a:t>
            </a:r>
            <a:r>
              <a:rPr lang="en-US" sz="3600" b="1" dirty="0">
                <a:solidFill>
                  <a:srgbClr val="FF0000"/>
                </a:solidFill>
                <a:latin typeface="Cordia New" panose="020B0304020202020204" pitchFamily="34" charset="-34"/>
                <a:ea typeface="Calibri" panose="020F0502020204030204" pitchFamily="34" charset="0"/>
              </a:rPr>
              <a:t>  </a:t>
            </a:r>
            <a:r>
              <a:rPr lang="th-TH" sz="3600" b="1" dirty="0" smtClean="0">
                <a:solidFill>
                  <a:srgbClr val="FF0000"/>
                </a:solidFill>
                <a:latin typeface="Cordia New" panose="020B0304020202020204" pitchFamily="34" charset="-34"/>
                <a:ea typeface="Calibri" panose="020F0502020204030204" pitchFamily="34" charset="0"/>
              </a:rPr>
              <a:t>รถยนต์</a:t>
            </a:r>
            <a:r>
              <a:rPr lang="en-US" sz="3600" b="1" dirty="0">
                <a:solidFill>
                  <a:srgbClr val="FF0000"/>
                </a:solidFill>
                <a:latin typeface="Cordia New" panose="020B0304020202020204" pitchFamily="34" charset="-34"/>
                <a:ea typeface="Calibri" panose="020F0502020204030204" pitchFamily="34" charset="0"/>
              </a:rPr>
              <a:t> </a:t>
            </a:r>
            <a:endParaRPr lang="th-TH" sz="3600" b="1" dirty="0">
              <a:solidFill>
                <a:srgbClr val="FF0000"/>
              </a:solidFill>
            </a:endParaRP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8" name="TextBox 7"/>
          <p:cNvSpPr txBox="1"/>
          <p:nvPr/>
        </p:nvSpPr>
        <p:spPr>
          <a:xfrm>
            <a:off x="1657351" y="4899350"/>
            <a:ext cx="571227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3600" b="1" dirty="0" smtClean="0">
                <a:solidFill>
                  <a:srgbClr val="FF0000"/>
                </a:solidFill>
              </a:rPr>
              <a:t>ข้อใด</a:t>
            </a:r>
            <a:r>
              <a:rPr lang="th-TH" sz="3600" b="1" u="sng" dirty="0" smtClean="0">
                <a:solidFill>
                  <a:srgbClr val="FF0000"/>
                </a:solidFill>
              </a:rPr>
              <a:t>ไม่ใช่</a:t>
            </a:r>
            <a:r>
              <a:rPr lang="th-TH" sz="3600" b="1" dirty="0" smtClean="0">
                <a:solidFill>
                  <a:srgbClr val="FF0000"/>
                </a:solidFill>
              </a:rPr>
              <a:t>ปัจจัยสี่ของคนเรา</a:t>
            </a:r>
            <a:endParaRPr lang="th-TH" sz="36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548073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85011" y="1532445"/>
            <a:ext cx="8373979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tabLst>
                <a:tab pos="4659197" algn="l"/>
              </a:tabLst>
            </a:pPr>
            <a:r>
              <a:rPr lang="en-US" dirty="0">
                <a:latin typeface="Cordia New" panose="020B0304020202020204" pitchFamily="34" charset="-34"/>
                <a:ea typeface="Calibri" panose="020F0502020204030204" pitchFamily="34" charset="0"/>
              </a:rPr>
              <a:t> </a:t>
            </a:r>
            <a:r>
              <a:rPr lang="en-US" b="1" dirty="0">
                <a:latin typeface="Cordia New" panose="020B0304020202020204" pitchFamily="34" charset="-34"/>
                <a:ea typeface="Calibri" panose="020F0502020204030204" pitchFamily="34" charset="0"/>
              </a:rPr>
              <a:t>6.   </a:t>
            </a:r>
            <a:r>
              <a:rPr lang="th-TH" b="1" dirty="0">
                <a:latin typeface="Cordia New" panose="020B0304020202020204" pitchFamily="34" charset="-34"/>
                <a:ea typeface="Calibri" panose="020F0502020204030204" pitchFamily="34" charset="0"/>
              </a:rPr>
              <a:t>เขียนตัวเลือกให้เป็นอิสระจากกัน</a:t>
            </a:r>
            <a:r>
              <a:rPr lang="en-US" dirty="0">
                <a:latin typeface="Cordia New" panose="020B0304020202020204" pitchFamily="34" charset="-34"/>
                <a:ea typeface="Calibri" panose="020F0502020204030204" pitchFamily="34" charset="0"/>
              </a:rPr>
              <a:t>  </a:t>
            </a:r>
            <a:r>
              <a:rPr lang="th-TH" dirty="0">
                <a:latin typeface="Cordia New" panose="020B0304020202020204" pitchFamily="34" charset="-34"/>
                <a:ea typeface="Calibri" panose="020F0502020204030204" pitchFamily="34" charset="0"/>
              </a:rPr>
              <a:t>เช่น</a:t>
            </a:r>
            <a:r>
              <a:rPr lang="en-US" dirty="0">
                <a:latin typeface="Cordia New" panose="020B0304020202020204" pitchFamily="34" charset="-34"/>
                <a:ea typeface="Calibri" panose="020F0502020204030204" pitchFamily="34" charset="0"/>
              </a:rPr>
              <a:t/>
            </a:r>
            <a:br>
              <a:rPr lang="en-US" dirty="0">
                <a:latin typeface="Cordia New" panose="020B0304020202020204" pitchFamily="34" charset="-34"/>
                <a:ea typeface="Calibri" panose="020F0502020204030204" pitchFamily="34" charset="0"/>
              </a:rPr>
            </a:br>
            <a:r>
              <a:rPr lang="en-US" dirty="0">
                <a:latin typeface="Cordia New" panose="020B0304020202020204" pitchFamily="34" charset="-34"/>
                <a:ea typeface="Calibri" panose="020F0502020204030204" pitchFamily="34" charset="0"/>
              </a:rPr>
              <a:t>                   “</a:t>
            </a:r>
            <a:r>
              <a:rPr lang="th-TH" dirty="0">
                <a:latin typeface="Cordia New" panose="020B0304020202020204" pitchFamily="34" charset="-34"/>
                <a:ea typeface="Calibri" panose="020F0502020204030204" pitchFamily="34" charset="0"/>
              </a:rPr>
              <a:t>คนไทยส่วนใหญ่มีอาชีพอะไร”</a:t>
            </a:r>
            <a:r>
              <a:rPr lang="en-US" dirty="0">
                <a:latin typeface="Cordia New" panose="020B0304020202020204" pitchFamily="34" charset="-34"/>
                <a:ea typeface="Calibri" panose="020F0502020204030204" pitchFamily="34" charset="0"/>
              </a:rPr>
              <a:t/>
            </a:r>
            <a:br>
              <a:rPr lang="en-US" dirty="0">
                <a:latin typeface="Cordia New" panose="020B0304020202020204" pitchFamily="34" charset="-34"/>
                <a:ea typeface="Calibri" panose="020F0502020204030204" pitchFamily="34" charset="0"/>
              </a:rPr>
            </a:br>
            <a:r>
              <a:rPr lang="en-US" dirty="0">
                <a:latin typeface="Cordia New" panose="020B0304020202020204" pitchFamily="34" charset="-34"/>
                <a:ea typeface="Calibri" panose="020F0502020204030204" pitchFamily="34" charset="0"/>
              </a:rPr>
              <a:t>                    </a:t>
            </a:r>
            <a:r>
              <a:rPr lang="th-TH" dirty="0">
                <a:latin typeface="Cordia New" panose="020B0304020202020204" pitchFamily="34" charset="-34"/>
                <a:ea typeface="Calibri" panose="020F0502020204030204" pitchFamily="34" charset="0"/>
              </a:rPr>
              <a:t>ก.</a:t>
            </a:r>
            <a:r>
              <a:rPr lang="en-US" dirty="0">
                <a:latin typeface="Cordia New" panose="020B0304020202020204" pitchFamily="34" charset="-34"/>
                <a:ea typeface="Calibri" panose="020F0502020204030204" pitchFamily="34" charset="0"/>
              </a:rPr>
              <a:t>  </a:t>
            </a:r>
            <a:r>
              <a:rPr lang="th-TH" dirty="0">
                <a:latin typeface="Cordia New" panose="020B0304020202020204" pitchFamily="34" charset="-34"/>
                <a:ea typeface="Calibri" panose="020F0502020204030204" pitchFamily="34" charset="0"/>
              </a:rPr>
              <a:t>การทำไร่</a:t>
            </a:r>
            <a:r>
              <a:rPr lang="en-US" dirty="0">
                <a:latin typeface="Cordia New" panose="020B0304020202020204" pitchFamily="34" charset="-34"/>
                <a:ea typeface="Calibri" panose="020F0502020204030204" pitchFamily="34" charset="0"/>
              </a:rPr>
              <a:t>	</a:t>
            </a:r>
            <a:r>
              <a:rPr lang="th-TH" dirty="0">
                <a:latin typeface="Cordia New" panose="020B0304020202020204" pitchFamily="34" charset="-34"/>
                <a:ea typeface="Calibri" panose="020F0502020204030204" pitchFamily="34" charset="0"/>
              </a:rPr>
              <a:t>ข.</a:t>
            </a:r>
            <a:r>
              <a:rPr lang="en-US" dirty="0">
                <a:latin typeface="Cordia New" panose="020B0304020202020204" pitchFamily="34" charset="-34"/>
                <a:ea typeface="Calibri" panose="020F0502020204030204" pitchFamily="34" charset="0"/>
              </a:rPr>
              <a:t>  </a:t>
            </a:r>
            <a:r>
              <a:rPr lang="th-TH" dirty="0">
                <a:latin typeface="Cordia New" panose="020B0304020202020204" pitchFamily="34" charset="-34"/>
                <a:ea typeface="Calibri" panose="020F0502020204030204" pitchFamily="34" charset="0"/>
              </a:rPr>
              <a:t>การทำนา</a:t>
            </a:r>
            <a:r>
              <a:rPr lang="en-US" dirty="0">
                <a:latin typeface="Cordia New" panose="020B0304020202020204" pitchFamily="34" charset="-34"/>
                <a:ea typeface="Calibri" panose="020F0502020204030204" pitchFamily="34" charset="0"/>
              </a:rPr>
              <a:t/>
            </a:r>
            <a:br>
              <a:rPr lang="en-US" dirty="0">
                <a:latin typeface="Cordia New" panose="020B0304020202020204" pitchFamily="34" charset="-34"/>
                <a:ea typeface="Calibri" panose="020F0502020204030204" pitchFamily="34" charset="0"/>
              </a:rPr>
            </a:br>
            <a:r>
              <a:rPr lang="en-US" dirty="0">
                <a:latin typeface="Cordia New" panose="020B0304020202020204" pitchFamily="34" charset="-34"/>
                <a:ea typeface="Calibri" panose="020F0502020204030204" pitchFamily="34" charset="0"/>
              </a:rPr>
              <a:t>                    </a:t>
            </a:r>
            <a:r>
              <a:rPr lang="th-TH" dirty="0">
                <a:latin typeface="Cordia New" panose="020B0304020202020204" pitchFamily="34" charset="-34"/>
                <a:ea typeface="Calibri" panose="020F0502020204030204" pitchFamily="34" charset="0"/>
              </a:rPr>
              <a:t>ค.</a:t>
            </a:r>
            <a:r>
              <a:rPr lang="en-US" dirty="0">
                <a:latin typeface="Cordia New" panose="020B0304020202020204" pitchFamily="34" charset="-34"/>
                <a:ea typeface="Calibri" panose="020F0502020204030204" pitchFamily="34" charset="0"/>
              </a:rPr>
              <a:t>  </a:t>
            </a:r>
            <a:r>
              <a:rPr lang="th-TH" dirty="0">
                <a:latin typeface="Cordia New" panose="020B0304020202020204" pitchFamily="34" charset="-34"/>
                <a:ea typeface="Calibri" panose="020F0502020204030204" pitchFamily="34" charset="0"/>
              </a:rPr>
              <a:t>การเกษตร</a:t>
            </a:r>
            <a:r>
              <a:rPr lang="en-US" dirty="0">
                <a:latin typeface="Cordia New" panose="020B0304020202020204" pitchFamily="34" charset="-34"/>
                <a:ea typeface="Calibri" panose="020F0502020204030204" pitchFamily="34" charset="0"/>
              </a:rPr>
              <a:t>	</a:t>
            </a:r>
            <a:r>
              <a:rPr lang="th-TH" dirty="0">
                <a:latin typeface="Cordia New" panose="020B0304020202020204" pitchFamily="34" charset="-34"/>
                <a:ea typeface="Calibri" panose="020F0502020204030204" pitchFamily="34" charset="0"/>
              </a:rPr>
              <a:t>ง.</a:t>
            </a:r>
            <a:r>
              <a:rPr lang="en-US" dirty="0">
                <a:latin typeface="Cordia New" panose="020B0304020202020204" pitchFamily="34" charset="-34"/>
                <a:ea typeface="Calibri" panose="020F0502020204030204" pitchFamily="34" charset="0"/>
              </a:rPr>
              <a:t>  </a:t>
            </a:r>
            <a:r>
              <a:rPr lang="th-TH" dirty="0">
                <a:latin typeface="Cordia New" panose="020B0304020202020204" pitchFamily="34" charset="-34"/>
                <a:ea typeface="Calibri" panose="020F0502020204030204" pitchFamily="34" charset="0"/>
              </a:rPr>
              <a:t>การค้าขาย</a:t>
            </a:r>
            <a:r>
              <a:rPr lang="en-US" dirty="0">
                <a:latin typeface="Cordia New" panose="020B0304020202020204" pitchFamily="34" charset="-34"/>
                <a:ea typeface="Calibri" panose="020F0502020204030204" pitchFamily="34" charset="0"/>
              </a:rPr>
              <a:t/>
            </a:r>
            <a:br>
              <a:rPr lang="en-US" dirty="0">
                <a:latin typeface="Cordia New" panose="020B0304020202020204" pitchFamily="34" charset="-34"/>
                <a:ea typeface="Calibri" panose="020F0502020204030204" pitchFamily="34" charset="0"/>
              </a:rPr>
            </a:br>
            <a:r>
              <a:rPr lang="en-US" dirty="0">
                <a:latin typeface="Cordia New" panose="020B0304020202020204" pitchFamily="34" charset="-34"/>
                <a:ea typeface="Calibri" panose="020F0502020204030204" pitchFamily="34" charset="0"/>
              </a:rPr>
              <a:t>                    </a:t>
            </a:r>
            <a:r>
              <a:rPr lang="th-TH" dirty="0">
                <a:latin typeface="Cordia New" panose="020B0304020202020204" pitchFamily="34" charset="-34"/>
                <a:ea typeface="Calibri" panose="020F0502020204030204" pitchFamily="34" charset="0"/>
              </a:rPr>
              <a:t>จ.</a:t>
            </a:r>
            <a:r>
              <a:rPr lang="en-US" dirty="0">
                <a:latin typeface="Cordia New" panose="020B0304020202020204" pitchFamily="34" charset="-34"/>
                <a:ea typeface="Calibri" panose="020F0502020204030204" pitchFamily="34" charset="0"/>
              </a:rPr>
              <a:t>  </a:t>
            </a:r>
            <a:r>
              <a:rPr lang="th-TH" dirty="0">
                <a:latin typeface="Cordia New" panose="020B0304020202020204" pitchFamily="34" charset="-34"/>
                <a:ea typeface="Calibri" panose="020F0502020204030204" pitchFamily="34" charset="0"/>
              </a:rPr>
              <a:t>การอุตสาหกรรม</a:t>
            </a:r>
            <a:r>
              <a:rPr lang="en-US" dirty="0">
                <a:latin typeface="Cordia New" panose="020B0304020202020204" pitchFamily="34" charset="-34"/>
                <a:ea typeface="Calibri" panose="020F0502020204030204" pitchFamily="34" charset="0"/>
              </a:rPr>
              <a:t/>
            </a:r>
            <a:br>
              <a:rPr lang="en-US" dirty="0">
                <a:latin typeface="Cordia New" panose="020B0304020202020204" pitchFamily="34" charset="-34"/>
                <a:ea typeface="Calibri" panose="020F0502020204030204" pitchFamily="34" charset="0"/>
              </a:rPr>
            </a:br>
            <a:r>
              <a:rPr lang="en-US" dirty="0">
                <a:latin typeface="Cordia New" panose="020B0304020202020204" pitchFamily="34" charset="-34"/>
                <a:ea typeface="Calibri" panose="020F0502020204030204" pitchFamily="34" charset="0"/>
              </a:rPr>
              <a:t>            </a:t>
            </a:r>
            <a:r>
              <a:rPr lang="th-TH" dirty="0">
                <a:latin typeface="Cordia New" panose="020B0304020202020204" pitchFamily="34" charset="-34"/>
                <a:ea typeface="Calibri" panose="020F0502020204030204" pitchFamily="34" charset="0"/>
              </a:rPr>
              <a:t>ตัวเลือก ก และ ข เป็นส่วนหนึ่งของตัวเลือก ค</a:t>
            </a:r>
            <a:r>
              <a:rPr lang="en-US" dirty="0">
                <a:latin typeface="Cordia New" panose="020B0304020202020204" pitchFamily="34" charset="-34"/>
                <a:ea typeface="Calibri" panose="020F0502020204030204" pitchFamily="34" charset="0"/>
              </a:rPr>
              <a:t>  </a:t>
            </a:r>
            <a:r>
              <a:rPr lang="th-TH" dirty="0">
                <a:latin typeface="Cordia New" panose="020B0304020202020204" pitchFamily="34" charset="-34"/>
                <a:ea typeface="Calibri" panose="020F0502020204030204" pitchFamily="34" charset="0"/>
              </a:rPr>
              <a:t>ซึ่งตัวเลือก</a:t>
            </a:r>
            <a:r>
              <a:rPr lang="en-US" dirty="0">
                <a:latin typeface="Cordia New" panose="020B0304020202020204" pitchFamily="34" charset="-34"/>
                <a:ea typeface="Calibri" panose="020F0502020204030204" pitchFamily="34" charset="0"/>
              </a:rPr>
              <a:t> </a:t>
            </a:r>
            <a:r>
              <a:rPr lang="th-TH" dirty="0">
                <a:latin typeface="Cordia New" panose="020B0304020202020204" pitchFamily="34" charset="-34"/>
                <a:ea typeface="Calibri" panose="020F0502020204030204" pitchFamily="34" charset="0"/>
              </a:rPr>
              <a:t>ไม่อิสระขาดจากกันดังนั้นควรเปลี่ยนตัวเลือก ก และ ข ไม่ให้เป็นส่วนหนึ่งของตัวเลือก ค</a:t>
            </a:r>
            <a:r>
              <a:rPr lang="en-US" dirty="0">
                <a:latin typeface="Cordia New" panose="020B0304020202020204" pitchFamily="34" charset="-34"/>
                <a:ea typeface="Calibri" panose="020F0502020204030204" pitchFamily="34" charset="0"/>
              </a:rPr>
              <a:t>  </a:t>
            </a:r>
            <a:r>
              <a:rPr lang="th-TH" dirty="0">
                <a:latin typeface="Cordia New" panose="020B0304020202020204" pitchFamily="34" charset="-34"/>
                <a:ea typeface="Calibri" panose="020F0502020204030204" pitchFamily="34" charset="0"/>
              </a:rPr>
              <a:t>ดังนี้</a:t>
            </a:r>
            <a:r>
              <a:rPr lang="en-US" dirty="0">
                <a:latin typeface="Cordia New" panose="020B0304020202020204" pitchFamily="34" charset="-34"/>
                <a:ea typeface="Calibri" panose="020F0502020204030204" pitchFamily="34" charset="0"/>
              </a:rPr>
              <a:t>                </a:t>
            </a:r>
            <a:endParaRPr lang="th-TH" dirty="0"/>
          </a:p>
        </p:txBody>
      </p:sp>
      <p:grpSp>
        <p:nvGrpSpPr>
          <p:cNvPr id="3" name="Group 2"/>
          <p:cNvGrpSpPr/>
          <p:nvPr/>
        </p:nvGrpSpPr>
        <p:grpSpPr>
          <a:xfrm>
            <a:off x="0" y="95530"/>
            <a:ext cx="9144000" cy="1200328"/>
            <a:chOff x="0" y="149959"/>
            <a:chExt cx="9144000" cy="1200328"/>
          </a:xfrm>
        </p:grpSpPr>
        <p:sp>
          <p:nvSpPr>
            <p:cNvPr id="4" name="Rectangle 3"/>
            <p:cNvSpPr/>
            <p:nvPr/>
          </p:nvSpPr>
          <p:spPr>
            <a:xfrm>
              <a:off x="0" y="149959"/>
              <a:ext cx="9144000" cy="646331"/>
            </a:xfrm>
            <a:prstGeom prst="rect">
              <a:avLst/>
            </a:prstGeom>
            <a:solidFill>
              <a:schemeClr val="accent2"/>
            </a:solidFill>
          </p:spPr>
          <p:txBody>
            <a:bodyPr wrap="square">
              <a:spAutoFit/>
            </a:bodyPr>
            <a:lstStyle/>
            <a:p>
              <a:pPr algn="ctr"/>
              <a:r>
                <a:rPr lang="th-TH" sz="3600" b="1" dirty="0">
                  <a:latin typeface="Cordia New" panose="020B0304020202020204" pitchFamily="34" charset="-34"/>
                  <a:ea typeface="Times New Roman" panose="02020603050405020304" pitchFamily="18" charset="0"/>
                </a:rPr>
                <a:t>หลักในการเขียน  </a:t>
              </a:r>
              <a:r>
                <a:rPr lang="th-TH" sz="3600" b="1" dirty="0">
                  <a:ea typeface="Times New Roman" panose="02020603050405020304" pitchFamily="18" charset="0"/>
                  <a:cs typeface="+mj-cs"/>
                </a:rPr>
                <a:t>ข้อสอบแบบเลือกตอบ</a:t>
              </a:r>
              <a:endParaRPr lang="th-TH" sz="3600" dirty="0"/>
            </a:p>
          </p:txBody>
        </p:sp>
        <p:sp>
          <p:nvSpPr>
            <p:cNvPr id="5" name="Rectangle 4"/>
            <p:cNvSpPr/>
            <p:nvPr/>
          </p:nvSpPr>
          <p:spPr>
            <a:xfrm>
              <a:off x="508325" y="827067"/>
              <a:ext cx="1907895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th-TH" b="1" u="sng" dirty="0">
                  <a:latin typeface="Cordia New" panose="020B0304020202020204" pitchFamily="34" charset="-34"/>
                  <a:ea typeface="Times New Roman" panose="02020603050405020304" pitchFamily="18" charset="0"/>
                </a:rPr>
                <a:t>วิธีเขียนตัวเลือก</a:t>
              </a:r>
              <a:endParaRPr lang="en-US" dirty="0">
                <a:latin typeface="Cordia New" panose="020B0304020202020204" pitchFamily="34" charset="-34"/>
                <a:ea typeface="Times New Roman" panose="02020603050405020304" pitchFamily="18" charset="0"/>
                <a:cs typeface="TH SarabunIT๙" panose="020B0500040200020003" pitchFamily="34" charset="-34"/>
              </a:endParaRPr>
            </a:p>
          </p:txBody>
        </p:sp>
      </p:grpSp>
      <p:sp>
        <p:nvSpPr>
          <p:cNvPr id="6" name="Rectangle 5"/>
          <p:cNvSpPr/>
          <p:nvPr/>
        </p:nvSpPr>
        <p:spPr>
          <a:xfrm>
            <a:off x="843188" y="4969664"/>
            <a:ext cx="745762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tabLst>
                <a:tab pos="4659197" algn="l"/>
              </a:tabLst>
            </a:pPr>
            <a:r>
              <a:rPr lang="en-US" sz="3600" b="1" dirty="0">
                <a:latin typeface="Cordia New" panose="020B0304020202020204" pitchFamily="34" charset="-34"/>
                <a:ea typeface="Calibri" panose="020F0502020204030204" pitchFamily="34" charset="0"/>
              </a:rPr>
              <a:t> </a:t>
            </a:r>
            <a:r>
              <a:rPr lang="th-TH" sz="3600" b="1" dirty="0">
                <a:latin typeface="Cordia New" panose="020B0304020202020204" pitchFamily="34" charset="-34"/>
                <a:ea typeface="Calibri" panose="020F0502020204030204" pitchFamily="34" charset="0"/>
              </a:rPr>
              <a:t>ก.</a:t>
            </a:r>
            <a:r>
              <a:rPr lang="en-US" sz="3600" b="1" dirty="0">
                <a:latin typeface="Cordia New" panose="020B0304020202020204" pitchFamily="34" charset="-34"/>
                <a:ea typeface="Calibri" panose="020F0502020204030204" pitchFamily="34" charset="0"/>
              </a:rPr>
              <a:t>  </a:t>
            </a:r>
            <a:r>
              <a:rPr lang="th-TH" sz="3600" b="1" dirty="0">
                <a:latin typeface="Cordia New" panose="020B0304020202020204" pitchFamily="34" charset="-34"/>
                <a:ea typeface="Calibri" panose="020F0502020204030204" pitchFamily="34" charset="0"/>
              </a:rPr>
              <a:t>รับราชการ</a:t>
            </a:r>
            <a:r>
              <a:rPr lang="en-US" sz="3600" b="1" dirty="0">
                <a:latin typeface="Cordia New" panose="020B0304020202020204" pitchFamily="34" charset="-34"/>
                <a:ea typeface="Calibri" panose="020F0502020204030204" pitchFamily="34" charset="0"/>
              </a:rPr>
              <a:t>	</a:t>
            </a:r>
            <a:r>
              <a:rPr lang="th-TH" sz="3600" b="1" dirty="0">
                <a:latin typeface="Cordia New" panose="020B0304020202020204" pitchFamily="34" charset="-34"/>
                <a:ea typeface="Calibri" panose="020F0502020204030204" pitchFamily="34" charset="0"/>
              </a:rPr>
              <a:t>ข.</a:t>
            </a:r>
            <a:r>
              <a:rPr lang="en-US" sz="3600" b="1" dirty="0">
                <a:latin typeface="Cordia New" panose="020B0304020202020204" pitchFamily="34" charset="-34"/>
                <a:ea typeface="Calibri" panose="020F0502020204030204" pitchFamily="34" charset="0"/>
              </a:rPr>
              <a:t>  </a:t>
            </a:r>
            <a:r>
              <a:rPr lang="th-TH" sz="3600" b="1" dirty="0">
                <a:latin typeface="Cordia New" panose="020B0304020202020204" pitchFamily="34" charset="-34"/>
                <a:ea typeface="Calibri" panose="020F0502020204030204" pitchFamily="34" charset="0"/>
              </a:rPr>
              <a:t>ธุรกิจส่วนตัว</a:t>
            </a:r>
            <a:endParaRPr lang="th-TH" sz="3600" b="1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2659882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08326" y="1467132"/>
            <a:ext cx="8310955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tabLst>
                <a:tab pos="4571886" algn="l"/>
              </a:tabLst>
            </a:pPr>
            <a:r>
              <a:rPr lang="en-US" dirty="0">
                <a:latin typeface="Cordia New" panose="020B0304020202020204" pitchFamily="34" charset="-34"/>
                <a:ea typeface="Calibri" panose="020F0502020204030204" pitchFamily="34" charset="0"/>
              </a:rPr>
              <a:t>  </a:t>
            </a:r>
            <a:r>
              <a:rPr lang="en-US" b="1" dirty="0">
                <a:latin typeface="Cordia New" panose="020B0304020202020204" pitchFamily="34" charset="-34"/>
                <a:ea typeface="Calibri" panose="020F0502020204030204" pitchFamily="34" charset="0"/>
              </a:rPr>
              <a:t>7.   </a:t>
            </a:r>
            <a:r>
              <a:rPr lang="th-TH" b="1" dirty="0">
                <a:latin typeface="Cordia New" panose="020B0304020202020204" pitchFamily="34" charset="-34"/>
                <a:ea typeface="Calibri" panose="020F0502020204030204" pitchFamily="34" charset="0"/>
              </a:rPr>
              <a:t>ใช้ภาษาที่รัดกุมชัดเจน</a:t>
            </a:r>
            <a:r>
              <a:rPr lang="en-US" dirty="0">
                <a:latin typeface="Cordia New" panose="020B0304020202020204" pitchFamily="34" charset="-34"/>
                <a:ea typeface="Calibri" panose="020F0502020204030204" pitchFamily="34" charset="0"/>
              </a:rPr>
              <a:t>  </a:t>
            </a:r>
            <a:r>
              <a:rPr lang="th-TH" dirty="0">
                <a:latin typeface="Cordia New" panose="020B0304020202020204" pitchFamily="34" charset="-34"/>
                <a:ea typeface="Calibri" panose="020F0502020204030204" pitchFamily="34" charset="0"/>
              </a:rPr>
              <a:t>เช่น</a:t>
            </a:r>
            <a:r>
              <a:rPr lang="en-US" dirty="0">
                <a:latin typeface="Cordia New" panose="020B0304020202020204" pitchFamily="34" charset="-34"/>
                <a:ea typeface="Calibri" panose="020F0502020204030204" pitchFamily="34" charset="0"/>
              </a:rPr>
              <a:t/>
            </a:r>
            <a:br>
              <a:rPr lang="en-US" dirty="0">
                <a:latin typeface="Cordia New" panose="020B0304020202020204" pitchFamily="34" charset="-34"/>
                <a:ea typeface="Calibri" panose="020F0502020204030204" pitchFamily="34" charset="0"/>
              </a:rPr>
            </a:br>
            <a:r>
              <a:rPr lang="en-US" dirty="0">
                <a:latin typeface="Cordia New" panose="020B0304020202020204" pitchFamily="34" charset="-34"/>
                <a:ea typeface="Calibri" panose="020F0502020204030204" pitchFamily="34" charset="0"/>
              </a:rPr>
              <a:t>         “</a:t>
            </a:r>
            <a:r>
              <a:rPr lang="th-TH" dirty="0">
                <a:latin typeface="Cordia New" panose="020B0304020202020204" pitchFamily="34" charset="-34"/>
                <a:ea typeface="Calibri" panose="020F0502020204030204" pitchFamily="34" charset="0"/>
              </a:rPr>
              <a:t>กรุงศรีอยุธยาแตกครั้งที่สองเนื่องจากสาเหตุใด”</a:t>
            </a:r>
            <a:r>
              <a:rPr lang="en-US" dirty="0">
                <a:latin typeface="Cordia New" panose="020B0304020202020204" pitchFamily="34" charset="-34"/>
                <a:ea typeface="Calibri" panose="020F0502020204030204" pitchFamily="34" charset="0"/>
              </a:rPr>
              <a:t/>
            </a:r>
            <a:br>
              <a:rPr lang="en-US" dirty="0">
                <a:latin typeface="Cordia New" panose="020B0304020202020204" pitchFamily="34" charset="-34"/>
                <a:ea typeface="Calibri" panose="020F0502020204030204" pitchFamily="34" charset="0"/>
              </a:rPr>
            </a:br>
            <a:r>
              <a:rPr lang="en-US" dirty="0">
                <a:latin typeface="Cordia New" panose="020B0304020202020204" pitchFamily="34" charset="-34"/>
                <a:ea typeface="Calibri" panose="020F0502020204030204" pitchFamily="34" charset="0"/>
              </a:rPr>
              <a:t>         </a:t>
            </a:r>
            <a:r>
              <a:rPr lang="th-TH" dirty="0">
                <a:latin typeface="Cordia New" panose="020B0304020202020204" pitchFamily="34" charset="-34"/>
                <a:ea typeface="Calibri" panose="020F0502020204030204" pitchFamily="34" charset="0"/>
              </a:rPr>
              <a:t>ก.</a:t>
            </a:r>
            <a:r>
              <a:rPr lang="en-US" dirty="0">
                <a:latin typeface="Cordia New" panose="020B0304020202020204" pitchFamily="34" charset="-34"/>
                <a:ea typeface="Calibri" panose="020F0502020204030204" pitchFamily="34" charset="0"/>
              </a:rPr>
              <a:t>  </a:t>
            </a:r>
            <a:r>
              <a:rPr lang="th-TH" dirty="0">
                <a:latin typeface="Cordia New" panose="020B0304020202020204" pitchFamily="34" charset="-34"/>
                <a:ea typeface="Calibri" panose="020F0502020204030204" pitchFamily="34" charset="0"/>
              </a:rPr>
              <a:t>เพราะคนไทยขาดผู้นำ</a:t>
            </a:r>
            <a:r>
              <a:rPr lang="en-US" dirty="0">
                <a:latin typeface="Cordia New" panose="020B0304020202020204" pitchFamily="34" charset="-34"/>
                <a:ea typeface="Calibri" panose="020F0502020204030204" pitchFamily="34" charset="0"/>
              </a:rPr>
              <a:t>	</a:t>
            </a:r>
            <a:r>
              <a:rPr lang="th-TH" dirty="0">
                <a:latin typeface="Cordia New" panose="020B0304020202020204" pitchFamily="34" charset="-34"/>
                <a:ea typeface="Calibri" panose="020F0502020204030204" pitchFamily="34" charset="0"/>
              </a:rPr>
              <a:t>ข.</a:t>
            </a:r>
            <a:r>
              <a:rPr lang="en-US" dirty="0">
                <a:latin typeface="Cordia New" panose="020B0304020202020204" pitchFamily="34" charset="-34"/>
                <a:ea typeface="Calibri" panose="020F0502020204030204" pitchFamily="34" charset="0"/>
              </a:rPr>
              <a:t>  </a:t>
            </a:r>
            <a:r>
              <a:rPr lang="th-TH" dirty="0">
                <a:latin typeface="Cordia New" panose="020B0304020202020204" pitchFamily="34" charset="-34"/>
                <a:ea typeface="Calibri" panose="020F0502020204030204" pitchFamily="34" charset="0"/>
              </a:rPr>
              <a:t>เพราะคนไทยขาดขวัญ</a:t>
            </a:r>
            <a:r>
              <a:rPr lang="en-US" dirty="0">
                <a:latin typeface="Cordia New" panose="020B0304020202020204" pitchFamily="34" charset="-34"/>
                <a:ea typeface="Calibri" panose="020F0502020204030204" pitchFamily="34" charset="0"/>
              </a:rPr>
              <a:t/>
            </a:r>
            <a:br>
              <a:rPr lang="en-US" dirty="0">
                <a:latin typeface="Cordia New" panose="020B0304020202020204" pitchFamily="34" charset="-34"/>
                <a:ea typeface="Calibri" panose="020F0502020204030204" pitchFamily="34" charset="0"/>
              </a:rPr>
            </a:br>
            <a:r>
              <a:rPr lang="en-US" dirty="0">
                <a:latin typeface="Cordia New" panose="020B0304020202020204" pitchFamily="34" charset="-34"/>
                <a:ea typeface="Calibri" panose="020F0502020204030204" pitchFamily="34" charset="0"/>
              </a:rPr>
              <a:t>         </a:t>
            </a:r>
            <a:r>
              <a:rPr lang="th-TH" dirty="0">
                <a:latin typeface="Cordia New" panose="020B0304020202020204" pitchFamily="34" charset="-34"/>
                <a:ea typeface="Calibri" panose="020F0502020204030204" pitchFamily="34" charset="0"/>
              </a:rPr>
              <a:t>ค.</a:t>
            </a:r>
            <a:r>
              <a:rPr lang="en-US" dirty="0">
                <a:latin typeface="Cordia New" panose="020B0304020202020204" pitchFamily="34" charset="-34"/>
                <a:ea typeface="Calibri" panose="020F0502020204030204" pitchFamily="34" charset="0"/>
              </a:rPr>
              <a:t>  </a:t>
            </a:r>
            <a:r>
              <a:rPr lang="th-TH" dirty="0">
                <a:latin typeface="Cordia New" panose="020B0304020202020204" pitchFamily="34" charset="-34"/>
                <a:ea typeface="Calibri" panose="020F0502020204030204" pitchFamily="34" charset="0"/>
              </a:rPr>
              <a:t>เพราะคนไทยขาดอาวุธ</a:t>
            </a:r>
            <a:r>
              <a:rPr lang="en-US" dirty="0">
                <a:latin typeface="Cordia New" panose="020B0304020202020204" pitchFamily="34" charset="-34"/>
                <a:ea typeface="Calibri" panose="020F0502020204030204" pitchFamily="34" charset="0"/>
              </a:rPr>
              <a:t>	</a:t>
            </a:r>
            <a:r>
              <a:rPr lang="th-TH" dirty="0">
                <a:latin typeface="Cordia New" panose="020B0304020202020204" pitchFamily="34" charset="-34"/>
                <a:ea typeface="Calibri" panose="020F0502020204030204" pitchFamily="34" charset="0"/>
              </a:rPr>
              <a:t>ง.</a:t>
            </a:r>
            <a:r>
              <a:rPr lang="en-US" dirty="0">
                <a:latin typeface="Cordia New" panose="020B0304020202020204" pitchFamily="34" charset="-34"/>
                <a:ea typeface="Calibri" panose="020F0502020204030204" pitchFamily="34" charset="0"/>
              </a:rPr>
              <a:t>  </a:t>
            </a:r>
            <a:r>
              <a:rPr lang="th-TH" dirty="0">
                <a:latin typeface="Cordia New" panose="020B0304020202020204" pitchFamily="34" charset="-34"/>
                <a:ea typeface="Calibri" panose="020F0502020204030204" pitchFamily="34" charset="0"/>
              </a:rPr>
              <a:t>เพราะคนไทยขาดเสบียง</a:t>
            </a:r>
            <a:r>
              <a:rPr lang="en-US" dirty="0">
                <a:latin typeface="Cordia New" panose="020B0304020202020204" pitchFamily="34" charset="-34"/>
                <a:ea typeface="Calibri" panose="020F0502020204030204" pitchFamily="34" charset="0"/>
              </a:rPr>
              <a:t/>
            </a:r>
            <a:br>
              <a:rPr lang="en-US" dirty="0">
                <a:latin typeface="Cordia New" panose="020B0304020202020204" pitchFamily="34" charset="-34"/>
                <a:ea typeface="Calibri" panose="020F0502020204030204" pitchFamily="34" charset="0"/>
              </a:rPr>
            </a:br>
            <a:r>
              <a:rPr lang="en-US" dirty="0">
                <a:latin typeface="Cordia New" panose="020B0304020202020204" pitchFamily="34" charset="-34"/>
                <a:ea typeface="Calibri" panose="020F0502020204030204" pitchFamily="34" charset="0"/>
              </a:rPr>
              <a:t>       </a:t>
            </a:r>
            <a:r>
              <a:rPr lang="th-TH" dirty="0">
                <a:latin typeface="Cordia New" panose="020B0304020202020204" pitchFamily="34" charset="-34"/>
                <a:ea typeface="Calibri" panose="020F0502020204030204" pitchFamily="34" charset="0"/>
              </a:rPr>
              <a:t>  จ.</a:t>
            </a:r>
            <a:r>
              <a:rPr lang="en-US" dirty="0">
                <a:latin typeface="Cordia New" panose="020B0304020202020204" pitchFamily="34" charset="-34"/>
                <a:ea typeface="Calibri" panose="020F0502020204030204" pitchFamily="34" charset="0"/>
              </a:rPr>
              <a:t>  </a:t>
            </a:r>
            <a:r>
              <a:rPr lang="th-TH" dirty="0">
                <a:latin typeface="Cordia New" panose="020B0304020202020204" pitchFamily="34" charset="-34"/>
                <a:ea typeface="Calibri" panose="020F0502020204030204" pitchFamily="34" charset="0"/>
              </a:rPr>
              <a:t>เพราะคนไทยขาดความสามัคคี</a:t>
            </a:r>
            <a:r>
              <a:rPr lang="en-US" dirty="0">
                <a:latin typeface="Cordia New" panose="020B0304020202020204" pitchFamily="34" charset="-34"/>
                <a:ea typeface="Calibri" panose="020F0502020204030204" pitchFamily="34" charset="0"/>
              </a:rPr>
              <a:t/>
            </a:r>
            <a:br>
              <a:rPr lang="en-US" dirty="0">
                <a:latin typeface="Cordia New" panose="020B0304020202020204" pitchFamily="34" charset="-34"/>
                <a:ea typeface="Calibri" panose="020F0502020204030204" pitchFamily="34" charset="0"/>
              </a:rPr>
            </a:br>
            <a:r>
              <a:rPr lang="en-US" dirty="0">
                <a:latin typeface="Cordia New" panose="020B0304020202020204" pitchFamily="34" charset="-34"/>
                <a:ea typeface="Calibri" panose="020F0502020204030204" pitchFamily="34" charset="0"/>
              </a:rPr>
              <a:t>    </a:t>
            </a:r>
            <a:r>
              <a:rPr lang="th-TH" dirty="0">
                <a:latin typeface="Cordia New" panose="020B0304020202020204" pitchFamily="34" charset="-34"/>
                <a:ea typeface="Calibri" panose="020F0502020204030204" pitchFamily="34" charset="0"/>
              </a:rPr>
              <a:t>ใช้คำซ้ำ ๆ กันซึ่งขาดความรัดกุมชัดเจน ดังนั้นควรนำคำที่ซ้ำ ๆ กันไปเขียนไว้ใน</a:t>
            </a:r>
            <a:r>
              <a:rPr lang="en-US" dirty="0">
                <a:latin typeface="Cordia New" panose="020B0304020202020204" pitchFamily="34" charset="-34"/>
                <a:ea typeface="Calibri" panose="020F0502020204030204" pitchFamily="34" charset="0"/>
              </a:rPr>
              <a:t> </a:t>
            </a:r>
            <a:r>
              <a:rPr lang="th-TH" dirty="0">
                <a:latin typeface="Cordia New" panose="020B0304020202020204" pitchFamily="34" charset="-34"/>
                <a:ea typeface="Calibri" panose="020F0502020204030204" pitchFamily="34" charset="0"/>
              </a:rPr>
              <a:t> </a:t>
            </a:r>
          </a:p>
          <a:p>
            <a:pPr>
              <a:tabLst>
                <a:tab pos="4571886" algn="l"/>
              </a:tabLst>
            </a:pPr>
            <a:r>
              <a:rPr lang="th-TH" dirty="0">
                <a:latin typeface="Cordia New" panose="020B0304020202020204" pitchFamily="34" charset="-34"/>
                <a:ea typeface="Calibri" panose="020F0502020204030204" pitchFamily="34" charset="0"/>
              </a:rPr>
              <a:t>ตัวคำถามเพียงครั้งเดียวจะรัดกุมและชัดเจนกว่า</a:t>
            </a:r>
            <a:r>
              <a:rPr lang="en-US" dirty="0">
                <a:latin typeface="Cordia New" panose="020B0304020202020204" pitchFamily="34" charset="-34"/>
                <a:ea typeface="Calibri" panose="020F0502020204030204" pitchFamily="34" charset="0"/>
              </a:rPr>
              <a:t>  </a:t>
            </a:r>
            <a:r>
              <a:rPr lang="th-TH" dirty="0">
                <a:latin typeface="Cordia New" panose="020B0304020202020204" pitchFamily="34" charset="-34"/>
                <a:ea typeface="Calibri" panose="020F0502020204030204" pitchFamily="34" charset="0"/>
              </a:rPr>
              <a:t>ดังนี้</a:t>
            </a:r>
            <a:r>
              <a:rPr lang="en-US" dirty="0">
                <a:latin typeface="Cordia New" panose="020B0304020202020204" pitchFamily="34" charset="-34"/>
                <a:ea typeface="Calibri" panose="020F0502020204030204" pitchFamily="34" charset="0"/>
              </a:rPr>
              <a:t/>
            </a:r>
            <a:br>
              <a:rPr lang="en-US" dirty="0">
                <a:latin typeface="Cordia New" panose="020B0304020202020204" pitchFamily="34" charset="-34"/>
                <a:ea typeface="Calibri" panose="020F0502020204030204" pitchFamily="34" charset="0"/>
              </a:rPr>
            </a:br>
            <a:r>
              <a:rPr lang="en-US" dirty="0">
                <a:latin typeface="Cordia New" panose="020B0304020202020204" pitchFamily="34" charset="-34"/>
                <a:ea typeface="Calibri" panose="020F0502020204030204" pitchFamily="34" charset="0"/>
              </a:rPr>
              <a:t>          “</a:t>
            </a:r>
            <a:r>
              <a:rPr lang="th-TH" dirty="0">
                <a:latin typeface="Cordia New" panose="020B0304020202020204" pitchFamily="34" charset="-34"/>
                <a:ea typeface="Calibri" panose="020F0502020204030204" pitchFamily="34" charset="0"/>
              </a:rPr>
              <a:t>กรุงศรีอยุธยาแตกครั้งที่สองเพราะคนไทยขาดสิ่งใด”</a:t>
            </a:r>
            <a:endParaRPr lang="th-TH" dirty="0"/>
          </a:p>
        </p:txBody>
      </p:sp>
      <p:grpSp>
        <p:nvGrpSpPr>
          <p:cNvPr id="3" name="Group 2"/>
          <p:cNvGrpSpPr/>
          <p:nvPr/>
        </p:nvGrpSpPr>
        <p:grpSpPr>
          <a:xfrm>
            <a:off x="0" y="95530"/>
            <a:ext cx="9144000" cy="1200328"/>
            <a:chOff x="0" y="149959"/>
            <a:chExt cx="9144000" cy="1200328"/>
          </a:xfrm>
        </p:grpSpPr>
        <p:sp>
          <p:nvSpPr>
            <p:cNvPr id="4" name="Rectangle 3"/>
            <p:cNvSpPr/>
            <p:nvPr/>
          </p:nvSpPr>
          <p:spPr>
            <a:xfrm>
              <a:off x="0" y="149959"/>
              <a:ext cx="9144000" cy="646331"/>
            </a:xfrm>
            <a:prstGeom prst="rect">
              <a:avLst/>
            </a:prstGeom>
            <a:solidFill>
              <a:schemeClr val="accent2"/>
            </a:solidFill>
          </p:spPr>
          <p:txBody>
            <a:bodyPr wrap="square">
              <a:spAutoFit/>
            </a:bodyPr>
            <a:lstStyle/>
            <a:p>
              <a:pPr algn="ctr"/>
              <a:r>
                <a:rPr lang="th-TH" sz="3600" b="1" dirty="0">
                  <a:latin typeface="Cordia New" panose="020B0304020202020204" pitchFamily="34" charset="-34"/>
                  <a:ea typeface="Times New Roman" panose="02020603050405020304" pitchFamily="18" charset="0"/>
                </a:rPr>
                <a:t>หลักในการเขียน  </a:t>
              </a:r>
              <a:r>
                <a:rPr lang="th-TH" sz="3600" b="1" dirty="0">
                  <a:ea typeface="Times New Roman" panose="02020603050405020304" pitchFamily="18" charset="0"/>
                  <a:cs typeface="+mj-cs"/>
                </a:rPr>
                <a:t>ข้อสอบแบบเลือกตอบ</a:t>
              </a:r>
              <a:endParaRPr lang="th-TH" sz="3600" dirty="0"/>
            </a:p>
          </p:txBody>
        </p:sp>
        <p:sp>
          <p:nvSpPr>
            <p:cNvPr id="5" name="Rectangle 4"/>
            <p:cNvSpPr/>
            <p:nvPr/>
          </p:nvSpPr>
          <p:spPr>
            <a:xfrm>
              <a:off x="508325" y="827067"/>
              <a:ext cx="1907895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th-TH" b="1" u="sng" dirty="0">
                  <a:latin typeface="Cordia New" panose="020B0304020202020204" pitchFamily="34" charset="-34"/>
                  <a:ea typeface="Times New Roman" panose="02020603050405020304" pitchFamily="18" charset="0"/>
                </a:rPr>
                <a:t>วิธีเขียนตัวเลือก</a:t>
              </a:r>
              <a:endParaRPr lang="en-US" dirty="0">
                <a:latin typeface="Cordia New" panose="020B0304020202020204" pitchFamily="34" charset="-34"/>
                <a:ea typeface="Times New Roman" panose="02020603050405020304" pitchFamily="18" charset="0"/>
                <a:cs typeface="TH SarabunIT๙" panose="020B0500040200020003" pitchFamily="34" charset="-34"/>
              </a:endParaRPr>
            </a:p>
          </p:txBody>
        </p:sp>
      </p:grpSp>
      <p:sp>
        <p:nvSpPr>
          <p:cNvPr id="6" name="Rectangle 5"/>
          <p:cNvSpPr/>
          <p:nvPr/>
        </p:nvSpPr>
        <p:spPr>
          <a:xfrm>
            <a:off x="508325" y="5039334"/>
            <a:ext cx="7478485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tabLst>
                <a:tab pos="4571886" algn="l"/>
              </a:tabLst>
            </a:pPr>
            <a:r>
              <a:rPr lang="en-US" b="1" dirty="0">
                <a:latin typeface="Cordia New" panose="020B0304020202020204" pitchFamily="34" charset="-34"/>
                <a:ea typeface="Calibri" panose="020F0502020204030204" pitchFamily="34" charset="0"/>
              </a:rPr>
              <a:t>         </a:t>
            </a:r>
            <a:r>
              <a:rPr lang="th-TH" b="1" dirty="0">
                <a:latin typeface="Cordia New" panose="020B0304020202020204" pitchFamily="34" charset="-34"/>
                <a:ea typeface="Calibri" panose="020F0502020204030204" pitchFamily="34" charset="0"/>
              </a:rPr>
              <a:t>ก.</a:t>
            </a:r>
            <a:r>
              <a:rPr lang="en-US" b="1" dirty="0">
                <a:latin typeface="Cordia New" panose="020B0304020202020204" pitchFamily="34" charset="-34"/>
                <a:ea typeface="Calibri" panose="020F0502020204030204" pitchFamily="34" charset="0"/>
              </a:rPr>
              <a:t>  </a:t>
            </a:r>
            <a:r>
              <a:rPr lang="th-TH" b="1" dirty="0">
                <a:latin typeface="Cordia New" panose="020B0304020202020204" pitchFamily="34" charset="-34"/>
                <a:ea typeface="Calibri" panose="020F0502020204030204" pitchFamily="34" charset="0"/>
              </a:rPr>
              <a:t>ผู้นำที่เข้มแข็ง</a:t>
            </a:r>
            <a:r>
              <a:rPr lang="en-US" b="1" dirty="0">
                <a:latin typeface="Cordia New" panose="020B0304020202020204" pitchFamily="34" charset="-34"/>
                <a:ea typeface="Calibri" panose="020F0502020204030204" pitchFamily="34" charset="0"/>
              </a:rPr>
              <a:t>	</a:t>
            </a:r>
            <a:r>
              <a:rPr lang="th-TH" b="1" dirty="0">
                <a:latin typeface="Cordia New" panose="020B0304020202020204" pitchFamily="34" charset="-34"/>
                <a:ea typeface="Calibri" panose="020F0502020204030204" pitchFamily="34" charset="0"/>
              </a:rPr>
              <a:t>ข.</a:t>
            </a:r>
            <a:r>
              <a:rPr lang="en-US" b="1" dirty="0">
                <a:latin typeface="Cordia New" panose="020B0304020202020204" pitchFamily="34" charset="-34"/>
                <a:ea typeface="Calibri" panose="020F0502020204030204" pitchFamily="34" charset="0"/>
              </a:rPr>
              <a:t>  </a:t>
            </a:r>
            <a:r>
              <a:rPr lang="th-TH" b="1" dirty="0">
                <a:latin typeface="Cordia New" panose="020B0304020202020204" pitchFamily="34" charset="-34"/>
                <a:ea typeface="Calibri" panose="020F0502020204030204" pitchFamily="34" charset="0"/>
              </a:rPr>
              <a:t>ขวัญและกำลังใจ</a:t>
            </a:r>
            <a:r>
              <a:rPr lang="en-US" b="1" dirty="0">
                <a:latin typeface="Cordia New" panose="020B0304020202020204" pitchFamily="34" charset="-34"/>
                <a:ea typeface="Calibri" panose="020F0502020204030204" pitchFamily="34" charset="0"/>
              </a:rPr>
              <a:t/>
            </a:r>
            <a:br>
              <a:rPr lang="en-US" b="1" dirty="0">
                <a:latin typeface="Cordia New" panose="020B0304020202020204" pitchFamily="34" charset="-34"/>
                <a:ea typeface="Calibri" panose="020F0502020204030204" pitchFamily="34" charset="0"/>
              </a:rPr>
            </a:br>
            <a:r>
              <a:rPr lang="en-US" b="1" dirty="0">
                <a:latin typeface="Cordia New" panose="020B0304020202020204" pitchFamily="34" charset="-34"/>
                <a:ea typeface="Calibri" panose="020F0502020204030204" pitchFamily="34" charset="0"/>
              </a:rPr>
              <a:t>         </a:t>
            </a:r>
            <a:r>
              <a:rPr lang="th-TH" b="1" dirty="0">
                <a:latin typeface="Cordia New" panose="020B0304020202020204" pitchFamily="34" charset="-34"/>
                <a:ea typeface="Calibri" panose="020F0502020204030204" pitchFamily="34" charset="0"/>
              </a:rPr>
              <a:t>ค.</a:t>
            </a:r>
            <a:r>
              <a:rPr lang="en-US" b="1" dirty="0">
                <a:latin typeface="Cordia New" panose="020B0304020202020204" pitchFamily="34" charset="-34"/>
                <a:ea typeface="Calibri" panose="020F0502020204030204" pitchFamily="34" charset="0"/>
              </a:rPr>
              <a:t>  </a:t>
            </a:r>
            <a:r>
              <a:rPr lang="th-TH" b="1" dirty="0">
                <a:latin typeface="Cordia New" panose="020B0304020202020204" pitchFamily="34" charset="-34"/>
                <a:ea typeface="Calibri" panose="020F0502020204030204" pitchFamily="34" charset="0"/>
              </a:rPr>
              <a:t>อาวุธที่ทันสมัย</a:t>
            </a:r>
            <a:r>
              <a:rPr lang="en-US" b="1" dirty="0">
                <a:latin typeface="Cordia New" panose="020B0304020202020204" pitchFamily="34" charset="-34"/>
                <a:ea typeface="Calibri" panose="020F0502020204030204" pitchFamily="34" charset="0"/>
              </a:rPr>
              <a:t>	</a:t>
            </a:r>
            <a:r>
              <a:rPr lang="th-TH" b="1" dirty="0">
                <a:latin typeface="Cordia New" panose="020B0304020202020204" pitchFamily="34" charset="-34"/>
                <a:ea typeface="Calibri" panose="020F0502020204030204" pitchFamily="34" charset="0"/>
              </a:rPr>
              <a:t> ง.</a:t>
            </a:r>
            <a:r>
              <a:rPr lang="en-US" b="1" dirty="0">
                <a:latin typeface="Cordia New" panose="020B0304020202020204" pitchFamily="34" charset="-34"/>
                <a:ea typeface="Calibri" panose="020F0502020204030204" pitchFamily="34" charset="0"/>
              </a:rPr>
              <a:t>  </a:t>
            </a:r>
            <a:r>
              <a:rPr lang="th-TH" b="1" dirty="0">
                <a:latin typeface="Cordia New" panose="020B0304020202020204" pitchFamily="34" charset="-34"/>
                <a:ea typeface="Calibri" panose="020F0502020204030204" pitchFamily="34" charset="0"/>
              </a:rPr>
              <a:t>เสบียงอาหาร</a:t>
            </a:r>
            <a:r>
              <a:rPr lang="en-US" b="1" dirty="0">
                <a:latin typeface="Cordia New" panose="020B0304020202020204" pitchFamily="34" charset="-34"/>
                <a:ea typeface="Calibri" panose="020F0502020204030204" pitchFamily="34" charset="0"/>
              </a:rPr>
              <a:t/>
            </a:r>
            <a:br>
              <a:rPr lang="en-US" b="1" dirty="0">
                <a:latin typeface="Cordia New" panose="020B0304020202020204" pitchFamily="34" charset="-34"/>
                <a:ea typeface="Calibri" panose="020F0502020204030204" pitchFamily="34" charset="0"/>
              </a:rPr>
            </a:br>
            <a:r>
              <a:rPr lang="en-US" b="1" dirty="0">
                <a:latin typeface="Cordia New" panose="020B0304020202020204" pitchFamily="34" charset="-34"/>
                <a:ea typeface="Calibri" panose="020F0502020204030204" pitchFamily="34" charset="0"/>
              </a:rPr>
              <a:t>         </a:t>
            </a:r>
            <a:r>
              <a:rPr lang="th-TH" b="1" dirty="0">
                <a:latin typeface="Cordia New" panose="020B0304020202020204" pitchFamily="34" charset="-34"/>
                <a:ea typeface="Calibri" panose="020F0502020204030204" pitchFamily="34" charset="0"/>
              </a:rPr>
              <a:t>จ.</a:t>
            </a:r>
            <a:r>
              <a:rPr lang="en-US" b="1" dirty="0">
                <a:latin typeface="Cordia New" panose="020B0304020202020204" pitchFamily="34" charset="-34"/>
                <a:ea typeface="Calibri" panose="020F0502020204030204" pitchFamily="34" charset="0"/>
              </a:rPr>
              <a:t>  </a:t>
            </a:r>
            <a:r>
              <a:rPr lang="th-TH" b="1" dirty="0">
                <a:latin typeface="Cordia New" panose="020B0304020202020204" pitchFamily="34" charset="-34"/>
                <a:ea typeface="Calibri" panose="020F0502020204030204" pitchFamily="34" charset="0"/>
              </a:rPr>
              <a:t>ความสามัคคี</a:t>
            </a:r>
            <a:endParaRPr lang="th-TH" b="1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9547095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64385" y="1513114"/>
            <a:ext cx="8566484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tabLst>
                <a:tab pos="4397265" algn="l"/>
              </a:tabLst>
            </a:pPr>
            <a:r>
              <a:rPr lang="en-US" dirty="0">
                <a:latin typeface="Cordia New" panose="020B0304020202020204" pitchFamily="34" charset="-34"/>
                <a:ea typeface="Calibri" panose="020F0502020204030204" pitchFamily="34" charset="0"/>
              </a:rPr>
              <a:t>  </a:t>
            </a:r>
            <a:r>
              <a:rPr lang="en-US" b="1" dirty="0">
                <a:latin typeface="Cordia New" panose="020B0304020202020204" pitchFamily="34" charset="-34"/>
                <a:ea typeface="Calibri" panose="020F0502020204030204" pitchFamily="34" charset="0"/>
              </a:rPr>
              <a:t>8.   </a:t>
            </a:r>
            <a:r>
              <a:rPr lang="th-TH" b="1" dirty="0">
                <a:latin typeface="Cordia New" panose="020B0304020202020204" pitchFamily="34" charset="-34"/>
                <a:ea typeface="Calibri" panose="020F0502020204030204" pitchFamily="34" charset="0"/>
              </a:rPr>
              <a:t>ควรเรียงลำดับตัวเลือกที่เป็นตัวเลข</a:t>
            </a:r>
            <a:r>
              <a:rPr lang="en-US" dirty="0">
                <a:latin typeface="Cordia New" panose="020B0304020202020204" pitchFamily="34" charset="-34"/>
                <a:ea typeface="Calibri" panose="020F0502020204030204" pitchFamily="34" charset="0"/>
              </a:rPr>
              <a:t>  </a:t>
            </a:r>
            <a:r>
              <a:rPr lang="th-TH" dirty="0">
                <a:latin typeface="Cordia New" panose="020B0304020202020204" pitchFamily="34" charset="-34"/>
                <a:ea typeface="Calibri" panose="020F0502020204030204" pitchFamily="34" charset="0"/>
              </a:rPr>
              <a:t>จากเลขน้อยไปหาเลขมาก เช่น</a:t>
            </a:r>
            <a:r>
              <a:rPr lang="en-US" dirty="0">
                <a:latin typeface="Cordia New" panose="020B0304020202020204" pitchFamily="34" charset="-34"/>
                <a:ea typeface="Calibri" panose="020F0502020204030204" pitchFamily="34" charset="0"/>
              </a:rPr>
              <a:t/>
            </a:r>
            <a:br>
              <a:rPr lang="en-US" dirty="0">
                <a:latin typeface="Cordia New" panose="020B0304020202020204" pitchFamily="34" charset="-34"/>
                <a:ea typeface="Calibri" panose="020F0502020204030204" pitchFamily="34" charset="0"/>
              </a:rPr>
            </a:br>
            <a:r>
              <a:rPr lang="en-US" dirty="0">
                <a:latin typeface="Cordia New" panose="020B0304020202020204" pitchFamily="34" charset="-34"/>
                <a:ea typeface="Calibri" panose="020F0502020204030204" pitchFamily="34" charset="0"/>
              </a:rPr>
              <a:t>          “</a:t>
            </a:r>
            <a:r>
              <a:rPr lang="th-TH" dirty="0">
                <a:latin typeface="Cordia New" panose="020B0304020202020204" pitchFamily="34" charset="-34"/>
                <a:ea typeface="Calibri" panose="020F0502020204030204" pitchFamily="34" charset="0"/>
              </a:rPr>
              <a:t>กรุงเทพฯ สร้างเสร็จปีใด”</a:t>
            </a:r>
            <a:r>
              <a:rPr lang="en-US" dirty="0">
                <a:latin typeface="Cordia New" panose="020B0304020202020204" pitchFamily="34" charset="-34"/>
                <a:ea typeface="Calibri" panose="020F0502020204030204" pitchFamily="34" charset="0"/>
              </a:rPr>
              <a:t/>
            </a:r>
            <a:br>
              <a:rPr lang="en-US" dirty="0">
                <a:latin typeface="Cordia New" panose="020B0304020202020204" pitchFamily="34" charset="-34"/>
                <a:ea typeface="Calibri" panose="020F0502020204030204" pitchFamily="34" charset="0"/>
              </a:rPr>
            </a:br>
            <a:r>
              <a:rPr lang="en-US" dirty="0">
                <a:latin typeface="Cordia New" panose="020B0304020202020204" pitchFamily="34" charset="-34"/>
                <a:ea typeface="Calibri" panose="020F0502020204030204" pitchFamily="34" charset="0"/>
              </a:rPr>
              <a:t>          </a:t>
            </a:r>
            <a:r>
              <a:rPr lang="th-TH" dirty="0">
                <a:latin typeface="Cordia New" panose="020B0304020202020204" pitchFamily="34" charset="-34"/>
                <a:ea typeface="Calibri" panose="020F0502020204030204" pitchFamily="34" charset="0"/>
              </a:rPr>
              <a:t>ก.</a:t>
            </a:r>
            <a:r>
              <a:rPr lang="en-US" dirty="0">
                <a:latin typeface="Cordia New" panose="020B0304020202020204" pitchFamily="34" charset="-34"/>
                <a:ea typeface="Calibri" panose="020F0502020204030204" pitchFamily="34" charset="0"/>
              </a:rPr>
              <a:t>  </a:t>
            </a:r>
            <a:r>
              <a:rPr lang="th-TH" dirty="0">
                <a:latin typeface="Cordia New" panose="020B0304020202020204" pitchFamily="34" charset="-34"/>
                <a:ea typeface="Calibri" panose="020F0502020204030204" pitchFamily="34" charset="0"/>
              </a:rPr>
              <a:t>พ.ศ. </a:t>
            </a:r>
            <a:r>
              <a:rPr lang="en-US" dirty="0">
                <a:latin typeface="Cordia New" panose="020B0304020202020204" pitchFamily="34" charset="-34"/>
                <a:ea typeface="Calibri" panose="020F0502020204030204" pitchFamily="34" charset="0"/>
              </a:rPr>
              <a:t>2310	</a:t>
            </a:r>
            <a:r>
              <a:rPr lang="th-TH" dirty="0">
                <a:latin typeface="Cordia New" panose="020B0304020202020204" pitchFamily="34" charset="-34"/>
                <a:ea typeface="Calibri" panose="020F0502020204030204" pitchFamily="34" charset="0"/>
              </a:rPr>
              <a:t>ข.</a:t>
            </a:r>
            <a:r>
              <a:rPr lang="en-US" dirty="0">
                <a:latin typeface="Cordia New" panose="020B0304020202020204" pitchFamily="34" charset="-34"/>
                <a:ea typeface="Calibri" panose="020F0502020204030204" pitchFamily="34" charset="0"/>
              </a:rPr>
              <a:t>  </a:t>
            </a:r>
            <a:r>
              <a:rPr lang="th-TH" dirty="0">
                <a:latin typeface="Cordia New" panose="020B0304020202020204" pitchFamily="34" charset="-34"/>
                <a:ea typeface="Calibri" panose="020F0502020204030204" pitchFamily="34" charset="0"/>
              </a:rPr>
              <a:t>พ.ศ. </a:t>
            </a:r>
            <a:r>
              <a:rPr lang="en-US" dirty="0">
                <a:latin typeface="Cordia New" panose="020B0304020202020204" pitchFamily="34" charset="-34"/>
                <a:ea typeface="Calibri" panose="020F0502020204030204" pitchFamily="34" charset="0"/>
              </a:rPr>
              <a:t>2113</a:t>
            </a:r>
            <a:br>
              <a:rPr lang="en-US" dirty="0">
                <a:latin typeface="Cordia New" panose="020B0304020202020204" pitchFamily="34" charset="-34"/>
                <a:ea typeface="Calibri" panose="020F0502020204030204" pitchFamily="34" charset="0"/>
              </a:rPr>
            </a:br>
            <a:r>
              <a:rPr lang="en-US" dirty="0">
                <a:latin typeface="Cordia New" panose="020B0304020202020204" pitchFamily="34" charset="-34"/>
                <a:ea typeface="Calibri" panose="020F0502020204030204" pitchFamily="34" charset="0"/>
              </a:rPr>
              <a:t>         </a:t>
            </a:r>
            <a:r>
              <a:rPr lang="th-TH" dirty="0">
                <a:latin typeface="Cordia New" panose="020B0304020202020204" pitchFamily="34" charset="-34"/>
                <a:ea typeface="Calibri" panose="020F0502020204030204" pitchFamily="34" charset="0"/>
              </a:rPr>
              <a:t> ค.</a:t>
            </a:r>
            <a:r>
              <a:rPr lang="en-US" dirty="0">
                <a:latin typeface="Cordia New" panose="020B0304020202020204" pitchFamily="34" charset="-34"/>
                <a:ea typeface="Calibri" panose="020F0502020204030204" pitchFamily="34" charset="0"/>
              </a:rPr>
              <a:t>  </a:t>
            </a:r>
            <a:r>
              <a:rPr lang="th-TH" dirty="0">
                <a:latin typeface="Cordia New" panose="020B0304020202020204" pitchFamily="34" charset="-34"/>
                <a:ea typeface="Calibri" panose="020F0502020204030204" pitchFamily="34" charset="0"/>
              </a:rPr>
              <a:t>พ.ศ.</a:t>
            </a:r>
            <a:r>
              <a:rPr lang="en-US" dirty="0">
                <a:latin typeface="Cordia New" panose="020B0304020202020204" pitchFamily="34" charset="-34"/>
                <a:ea typeface="Calibri" panose="020F0502020204030204" pitchFamily="34" charset="0"/>
              </a:rPr>
              <a:t>2328	</a:t>
            </a:r>
            <a:r>
              <a:rPr lang="th-TH" dirty="0">
                <a:latin typeface="Cordia New" panose="020B0304020202020204" pitchFamily="34" charset="-34"/>
                <a:ea typeface="Calibri" panose="020F0502020204030204" pitchFamily="34" charset="0"/>
              </a:rPr>
              <a:t>ง.</a:t>
            </a:r>
            <a:r>
              <a:rPr lang="en-US" dirty="0">
                <a:latin typeface="Cordia New" panose="020B0304020202020204" pitchFamily="34" charset="-34"/>
                <a:ea typeface="Calibri" panose="020F0502020204030204" pitchFamily="34" charset="0"/>
              </a:rPr>
              <a:t>  </a:t>
            </a:r>
            <a:r>
              <a:rPr lang="th-TH" dirty="0">
                <a:latin typeface="Cordia New" panose="020B0304020202020204" pitchFamily="34" charset="-34"/>
                <a:ea typeface="Calibri" panose="020F0502020204030204" pitchFamily="34" charset="0"/>
              </a:rPr>
              <a:t>พ.ศ. </a:t>
            </a:r>
            <a:r>
              <a:rPr lang="en-US" dirty="0">
                <a:latin typeface="Cordia New" panose="020B0304020202020204" pitchFamily="34" charset="-34"/>
                <a:ea typeface="Calibri" panose="020F0502020204030204" pitchFamily="34" charset="0"/>
              </a:rPr>
              <a:t>2312</a:t>
            </a:r>
            <a:br>
              <a:rPr lang="en-US" dirty="0">
                <a:latin typeface="Cordia New" panose="020B0304020202020204" pitchFamily="34" charset="-34"/>
                <a:ea typeface="Calibri" panose="020F0502020204030204" pitchFamily="34" charset="0"/>
              </a:rPr>
            </a:br>
            <a:r>
              <a:rPr lang="en-US" dirty="0">
                <a:latin typeface="Cordia New" panose="020B0304020202020204" pitchFamily="34" charset="-34"/>
                <a:ea typeface="Calibri" panose="020F0502020204030204" pitchFamily="34" charset="0"/>
              </a:rPr>
              <a:t>         </a:t>
            </a:r>
            <a:r>
              <a:rPr lang="th-TH" dirty="0">
                <a:latin typeface="Cordia New" panose="020B0304020202020204" pitchFamily="34" charset="-34"/>
                <a:ea typeface="Calibri" panose="020F0502020204030204" pitchFamily="34" charset="0"/>
              </a:rPr>
              <a:t> จ.</a:t>
            </a:r>
            <a:r>
              <a:rPr lang="en-US" dirty="0">
                <a:latin typeface="Cordia New" panose="020B0304020202020204" pitchFamily="34" charset="-34"/>
                <a:ea typeface="Calibri" panose="020F0502020204030204" pitchFamily="34" charset="0"/>
              </a:rPr>
              <a:t>  </a:t>
            </a:r>
            <a:r>
              <a:rPr lang="th-TH" dirty="0">
                <a:latin typeface="Cordia New" panose="020B0304020202020204" pitchFamily="34" charset="-34"/>
                <a:ea typeface="Calibri" panose="020F0502020204030204" pitchFamily="34" charset="0"/>
              </a:rPr>
              <a:t>พ.ศ. </a:t>
            </a:r>
            <a:r>
              <a:rPr lang="en-US" dirty="0">
                <a:latin typeface="Cordia New" panose="020B0304020202020204" pitchFamily="34" charset="-34"/>
                <a:ea typeface="Calibri" panose="020F0502020204030204" pitchFamily="34" charset="0"/>
              </a:rPr>
              <a:t>2475</a:t>
            </a:r>
            <a:br>
              <a:rPr lang="en-US" dirty="0">
                <a:latin typeface="Cordia New" panose="020B0304020202020204" pitchFamily="34" charset="-34"/>
                <a:ea typeface="Calibri" panose="020F0502020204030204" pitchFamily="34" charset="0"/>
              </a:rPr>
            </a:br>
            <a:r>
              <a:rPr lang="en-US" dirty="0">
                <a:latin typeface="Cordia New" panose="020B0304020202020204" pitchFamily="34" charset="-34"/>
                <a:ea typeface="Calibri" panose="020F0502020204030204" pitchFamily="34" charset="0"/>
              </a:rPr>
              <a:t>            </a:t>
            </a:r>
            <a:r>
              <a:rPr lang="th-TH" dirty="0">
                <a:latin typeface="Cordia New" panose="020B0304020202020204" pitchFamily="34" charset="-34"/>
                <a:ea typeface="Calibri" panose="020F0502020204030204" pitchFamily="34" charset="0"/>
              </a:rPr>
              <a:t>ไม่เรียงลำดับตัวเลข  ทำให้ผู้สอบสับสนต้องใช้เวลาพิจารณาตัวเลขก่อนหลัง</a:t>
            </a:r>
            <a:r>
              <a:rPr lang="en-US" dirty="0">
                <a:latin typeface="Cordia New" panose="020B0304020202020204" pitchFamily="34" charset="-34"/>
                <a:ea typeface="Calibri" panose="020F0502020204030204" pitchFamily="34" charset="0"/>
              </a:rPr>
              <a:t>  </a:t>
            </a:r>
            <a:r>
              <a:rPr lang="th-TH" dirty="0">
                <a:latin typeface="Cordia New" panose="020B0304020202020204" pitchFamily="34" charset="-34"/>
                <a:ea typeface="Calibri" panose="020F0502020204030204" pitchFamily="34" charset="0"/>
              </a:rPr>
              <a:t> </a:t>
            </a:r>
          </a:p>
          <a:p>
            <a:pPr>
              <a:tabLst>
                <a:tab pos="4397265" algn="l"/>
              </a:tabLst>
            </a:pPr>
            <a:r>
              <a:rPr lang="th-TH" dirty="0">
                <a:latin typeface="Cordia New" panose="020B0304020202020204" pitchFamily="34" charset="-34"/>
                <a:ea typeface="Calibri" panose="020F0502020204030204" pitchFamily="34" charset="0"/>
              </a:rPr>
              <a:t>ซึ่งเสียเวลาทั้งๆ ที่ไม่ได้เป็นการคิดแต่อย่างใด</a:t>
            </a:r>
            <a:r>
              <a:rPr lang="en-US" dirty="0">
                <a:latin typeface="Cordia New" panose="020B0304020202020204" pitchFamily="34" charset="-34"/>
                <a:ea typeface="Calibri" panose="020F0502020204030204" pitchFamily="34" charset="0"/>
              </a:rPr>
              <a:t>  </a:t>
            </a:r>
            <a:r>
              <a:rPr lang="th-TH" dirty="0">
                <a:latin typeface="Cordia New" panose="020B0304020202020204" pitchFamily="34" charset="-34"/>
                <a:ea typeface="Calibri" panose="020F0502020204030204" pitchFamily="34" charset="0"/>
              </a:rPr>
              <a:t>ดังนั้นควรเรียงลำดับให้สะดวกเพื่อเปรียบเทียบดังนี้</a:t>
            </a:r>
            <a:endParaRPr lang="en-US" dirty="0">
              <a:latin typeface="Cordia New" panose="020B0304020202020204" pitchFamily="34" charset="-34"/>
              <a:ea typeface="Calibri" panose="020F0502020204030204" pitchFamily="34" charset="0"/>
            </a:endParaRPr>
          </a:p>
        </p:txBody>
      </p:sp>
      <p:grpSp>
        <p:nvGrpSpPr>
          <p:cNvPr id="3" name="Group 2"/>
          <p:cNvGrpSpPr/>
          <p:nvPr/>
        </p:nvGrpSpPr>
        <p:grpSpPr>
          <a:xfrm>
            <a:off x="0" y="95530"/>
            <a:ext cx="9144000" cy="1200328"/>
            <a:chOff x="0" y="149959"/>
            <a:chExt cx="9144000" cy="1200328"/>
          </a:xfrm>
        </p:grpSpPr>
        <p:sp>
          <p:nvSpPr>
            <p:cNvPr id="4" name="Rectangle 3"/>
            <p:cNvSpPr/>
            <p:nvPr/>
          </p:nvSpPr>
          <p:spPr>
            <a:xfrm>
              <a:off x="0" y="149959"/>
              <a:ext cx="9144000" cy="646331"/>
            </a:xfrm>
            <a:prstGeom prst="rect">
              <a:avLst/>
            </a:prstGeom>
            <a:solidFill>
              <a:schemeClr val="accent2"/>
            </a:solidFill>
          </p:spPr>
          <p:txBody>
            <a:bodyPr wrap="square">
              <a:spAutoFit/>
            </a:bodyPr>
            <a:lstStyle/>
            <a:p>
              <a:pPr algn="ctr"/>
              <a:r>
                <a:rPr lang="th-TH" sz="3600" b="1" dirty="0">
                  <a:latin typeface="Cordia New" panose="020B0304020202020204" pitchFamily="34" charset="-34"/>
                  <a:ea typeface="Times New Roman" panose="02020603050405020304" pitchFamily="18" charset="0"/>
                </a:rPr>
                <a:t>หลักในการเขียน  </a:t>
              </a:r>
              <a:r>
                <a:rPr lang="th-TH" sz="3600" b="1" dirty="0">
                  <a:ea typeface="Times New Roman" panose="02020603050405020304" pitchFamily="18" charset="0"/>
                  <a:cs typeface="+mj-cs"/>
                </a:rPr>
                <a:t>ข้อสอบแบบเลือกตอบ</a:t>
              </a:r>
              <a:endParaRPr lang="th-TH" sz="3600" dirty="0"/>
            </a:p>
          </p:txBody>
        </p:sp>
        <p:sp>
          <p:nvSpPr>
            <p:cNvPr id="5" name="Rectangle 4"/>
            <p:cNvSpPr/>
            <p:nvPr/>
          </p:nvSpPr>
          <p:spPr>
            <a:xfrm>
              <a:off x="508325" y="827067"/>
              <a:ext cx="1907895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th-TH" b="1" u="sng" dirty="0">
                  <a:latin typeface="Cordia New" panose="020B0304020202020204" pitchFamily="34" charset="-34"/>
                  <a:ea typeface="Times New Roman" panose="02020603050405020304" pitchFamily="18" charset="0"/>
                </a:rPr>
                <a:t>วิธีเขียนตัวเลือก</a:t>
              </a:r>
              <a:endParaRPr lang="en-US" dirty="0">
                <a:latin typeface="Cordia New" panose="020B0304020202020204" pitchFamily="34" charset="-34"/>
                <a:ea typeface="Times New Roman" panose="02020603050405020304" pitchFamily="18" charset="0"/>
                <a:cs typeface="TH SarabunIT๙" panose="020B0500040200020003" pitchFamily="34" charset="-34"/>
              </a:endParaRPr>
            </a:p>
          </p:txBody>
        </p:sp>
      </p:grpSp>
      <p:sp>
        <p:nvSpPr>
          <p:cNvPr id="6" name="Rectangle 5"/>
          <p:cNvSpPr/>
          <p:nvPr/>
        </p:nvSpPr>
        <p:spPr>
          <a:xfrm>
            <a:off x="288185" y="5042118"/>
            <a:ext cx="8224444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tabLst>
                <a:tab pos="4397265" algn="l"/>
              </a:tabLst>
            </a:pPr>
            <a:r>
              <a:rPr lang="en-US" dirty="0">
                <a:latin typeface="Cordia New" panose="020B0304020202020204" pitchFamily="34" charset="-34"/>
                <a:ea typeface="Calibri" panose="020F0502020204030204" pitchFamily="34" charset="0"/>
              </a:rPr>
              <a:t>             “</a:t>
            </a:r>
            <a:r>
              <a:rPr lang="th-TH" dirty="0">
                <a:latin typeface="Cordia New" panose="020B0304020202020204" pitchFamily="34" charset="-34"/>
                <a:ea typeface="Calibri" panose="020F0502020204030204" pitchFamily="34" charset="0"/>
              </a:rPr>
              <a:t>กรุงเทพฯ สร้างเสร็จปีใด”</a:t>
            </a:r>
            <a:r>
              <a:rPr lang="en-US" dirty="0">
                <a:latin typeface="Cordia New" panose="020B0304020202020204" pitchFamily="34" charset="-34"/>
                <a:ea typeface="Calibri" panose="020F0502020204030204" pitchFamily="34" charset="0"/>
              </a:rPr>
              <a:t/>
            </a:r>
            <a:br>
              <a:rPr lang="en-US" dirty="0">
                <a:latin typeface="Cordia New" panose="020B0304020202020204" pitchFamily="34" charset="-34"/>
                <a:ea typeface="Calibri" panose="020F0502020204030204" pitchFamily="34" charset="0"/>
              </a:rPr>
            </a:br>
            <a:r>
              <a:rPr lang="en-US" dirty="0">
                <a:latin typeface="Cordia New" panose="020B0304020202020204" pitchFamily="34" charset="-34"/>
                <a:ea typeface="Calibri" panose="020F0502020204030204" pitchFamily="34" charset="0"/>
              </a:rPr>
              <a:t>            </a:t>
            </a:r>
            <a:r>
              <a:rPr lang="th-TH" dirty="0">
                <a:latin typeface="Cordia New" panose="020B0304020202020204" pitchFamily="34" charset="-34"/>
                <a:ea typeface="Calibri" panose="020F0502020204030204" pitchFamily="34" charset="0"/>
              </a:rPr>
              <a:t>ก.</a:t>
            </a:r>
            <a:r>
              <a:rPr lang="en-US" dirty="0">
                <a:latin typeface="Cordia New" panose="020B0304020202020204" pitchFamily="34" charset="-34"/>
                <a:ea typeface="Calibri" panose="020F0502020204030204" pitchFamily="34" charset="0"/>
              </a:rPr>
              <a:t>  </a:t>
            </a:r>
            <a:r>
              <a:rPr lang="th-TH" dirty="0">
                <a:latin typeface="Cordia New" panose="020B0304020202020204" pitchFamily="34" charset="-34"/>
                <a:ea typeface="Calibri" panose="020F0502020204030204" pitchFamily="34" charset="0"/>
              </a:rPr>
              <a:t>พ.ศ. </a:t>
            </a:r>
            <a:r>
              <a:rPr lang="en-US" dirty="0">
                <a:latin typeface="Cordia New" panose="020B0304020202020204" pitchFamily="34" charset="-34"/>
                <a:ea typeface="Calibri" panose="020F0502020204030204" pitchFamily="34" charset="0"/>
              </a:rPr>
              <a:t>2113	</a:t>
            </a:r>
            <a:r>
              <a:rPr lang="th-TH" dirty="0">
                <a:latin typeface="Cordia New" panose="020B0304020202020204" pitchFamily="34" charset="-34"/>
                <a:ea typeface="Calibri" panose="020F0502020204030204" pitchFamily="34" charset="0"/>
              </a:rPr>
              <a:t>ข.</a:t>
            </a:r>
            <a:r>
              <a:rPr lang="en-US" dirty="0">
                <a:latin typeface="Cordia New" panose="020B0304020202020204" pitchFamily="34" charset="-34"/>
                <a:ea typeface="Calibri" panose="020F0502020204030204" pitchFamily="34" charset="0"/>
              </a:rPr>
              <a:t>  </a:t>
            </a:r>
            <a:r>
              <a:rPr lang="th-TH" dirty="0">
                <a:latin typeface="Cordia New" panose="020B0304020202020204" pitchFamily="34" charset="-34"/>
                <a:ea typeface="Calibri" panose="020F0502020204030204" pitchFamily="34" charset="0"/>
              </a:rPr>
              <a:t>พ.ศ. </a:t>
            </a:r>
            <a:r>
              <a:rPr lang="en-US" dirty="0">
                <a:latin typeface="Cordia New" panose="020B0304020202020204" pitchFamily="34" charset="-34"/>
                <a:ea typeface="Calibri" panose="020F0502020204030204" pitchFamily="34" charset="0"/>
              </a:rPr>
              <a:t>2310</a:t>
            </a:r>
            <a:br>
              <a:rPr lang="en-US" dirty="0">
                <a:latin typeface="Cordia New" panose="020B0304020202020204" pitchFamily="34" charset="-34"/>
                <a:ea typeface="Calibri" panose="020F0502020204030204" pitchFamily="34" charset="0"/>
              </a:rPr>
            </a:br>
            <a:r>
              <a:rPr lang="en-US" dirty="0">
                <a:latin typeface="Cordia New" panose="020B0304020202020204" pitchFamily="34" charset="-34"/>
                <a:ea typeface="Calibri" panose="020F0502020204030204" pitchFamily="34" charset="0"/>
              </a:rPr>
              <a:t>            </a:t>
            </a:r>
            <a:r>
              <a:rPr lang="th-TH" dirty="0">
                <a:latin typeface="Cordia New" panose="020B0304020202020204" pitchFamily="34" charset="-34"/>
                <a:ea typeface="Calibri" panose="020F0502020204030204" pitchFamily="34" charset="0"/>
              </a:rPr>
              <a:t>ค.</a:t>
            </a:r>
            <a:r>
              <a:rPr lang="en-US" dirty="0">
                <a:latin typeface="Cordia New" panose="020B0304020202020204" pitchFamily="34" charset="-34"/>
                <a:ea typeface="Calibri" panose="020F0502020204030204" pitchFamily="34" charset="0"/>
              </a:rPr>
              <a:t>  </a:t>
            </a:r>
            <a:r>
              <a:rPr lang="th-TH" dirty="0">
                <a:latin typeface="Cordia New" panose="020B0304020202020204" pitchFamily="34" charset="-34"/>
                <a:ea typeface="Calibri" panose="020F0502020204030204" pitchFamily="34" charset="0"/>
              </a:rPr>
              <a:t>พ.ศ. </a:t>
            </a:r>
            <a:r>
              <a:rPr lang="en-US" dirty="0">
                <a:latin typeface="Cordia New" panose="020B0304020202020204" pitchFamily="34" charset="-34"/>
                <a:ea typeface="Calibri" panose="020F0502020204030204" pitchFamily="34" charset="0"/>
              </a:rPr>
              <a:t>2312	</a:t>
            </a:r>
            <a:r>
              <a:rPr lang="th-TH" dirty="0">
                <a:latin typeface="Cordia New" panose="020B0304020202020204" pitchFamily="34" charset="-34"/>
                <a:ea typeface="Calibri" panose="020F0502020204030204" pitchFamily="34" charset="0"/>
              </a:rPr>
              <a:t>ง.</a:t>
            </a:r>
            <a:r>
              <a:rPr lang="en-US" dirty="0">
                <a:latin typeface="Cordia New" panose="020B0304020202020204" pitchFamily="34" charset="-34"/>
                <a:ea typeface="Calibri" panose="020F0502020204030204" pitchFamily="34" charset="0"/>
              </a:rPr>
              <a:t>  </a:t>
            </a:r>
            <a:r>
              <a:rPr lang="th-TH" dirty="0">
                <a:latin typeface="Cordia New" panose="020B0304020202020204" pitchFamily="34" charset="-34"/>
                <a:ea typeface="Calibri" panose="020F0502020204030204" pitchFamily="34" charset="0"/>
              </a:rPr>
              <a:t>พ.ศ. </a:t>
            </a:r>
            <a:r>
              <a:rPr lang="en-US" dirty="0">
                <a:latin typeface="Cordia New" panose="020B0304020202020204" pitchFamily="34" charset="-34"/>
                <a:ea typeface="Calibri" panose="020F0502020204030204" pitchFamily="34" charset="0"/>
              </a:rPr>
              <a:t>2328</a:t>
            </a:r>
            <a:br>
              <a:rPr lang="en-US" dirty="0">
                <a:latin typeface="Cordia New" panose="020B0304020202020204" pitchFamily="34" charset="-34"/>
                <a:ea typeface="Calibri" panose="020F0502020204030204" pitchFamily="34" charset="0"/>
              </a:rPr>
            </a:br>
            <a:r>
              <a:rPr lang="en-US" dirty="0">
                <a:latin typeface="Cordia New" panose="020B0304020202020204" pitchFamily="34" charset="-34"/>
                <a:ea typeface="Calibri" panose="020F0502020204030204" pitchFamily="34" charset="0"/>
              </a:rPr>
              <a:t>            </a:t>
            </a:r>
            <a:r>
              <a:rPr lang="th-TH" dirty="0">
                <a:latin typeface="Cordia New" panose="020B0304020202020204" pitchFamily="34" charset="-34"/>
                <a:ea typeface="Calibri" panose="020F0502020204030204" pitchFamily="34" charset="0"/>
              </a:rPr>
              <a:t>จ.</a:t>
            </a:r>
            <a:r>
              <a:rPr lang="en-US" dirty="0">
                <a:latin typeface="Cordia New" panose="020B0304020202020204" pitchFamily="34" charset="-34"/>
                <a:ea typeface="Calibri" panose="020F0502020204030204" pitchFamily="34" charset="0"/>
              </a:rPr>
              <a:t>  </a:t>
            </a:r>
            <a:r>
              <a:rPr lang="th-TH" dirty="0">
                <a:latin typeface="Cordia New" panose="020B0304020202020204" pitchFamily="34" charset="-34"/>
                <a:ea typeface="Calibri" panose="020F0502020204030204" pitchFamily="34" charset="0"/>
              </a:rPr>
              <a:t>พ.ศ. </a:t>
            </a:r>
            <a:r>
              <a:rPr lang="en-US" dirty="0">
                <a:latin typeface="Cordia New" panose="020B0304020202020204" pitchFamily="34" charset="-34"/>
                <a:ea typeface="Calibri" panose="020F0502020204030204" pitchFamily="34" charset="0"/>
              </a:rPr>
              <a:t>2475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2401979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08326" y="1295857"/>
            <a:ext cx="8373979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tabLst>
                <a:tab pos="719120" algn="l"/>
                <a:tab pos="3592424" algn="l"/>
              </a:tabLst>
            </a:pPr>
            <a:r>
              <a:rPr lang="en-US" b="1" dirty="0">
                <a:latin typeface="Cordia New" panose="020B0304020202020204" pitchFamily="34" charset="-34"/>
                <a:ea typeface="Calibri" panose="020F0502020204030204" pitchFamily="34" charset="0"/>
              </a:rPr>
              <a:t>9.   </a:t>
            </a:r>
            <a:r>
              <a:rPr lang="th-TH" b="1" dirty="0">
                <a:latin typeface="Cordia New" panose="020B0304020202020204" pitchFamily="34" charset="-34"/>
                <a:ea typeface="Calibri" panose="020F0502020204030204" pitchFamily="34" charset="0"/>
              </a:rPr>
              <a:t>ควรใช้ตัวเลือกที่เด็กรู้จักและเข้าใจ</a:t>
            </a:r>
            <a:r>
              <a:rPr lang="en-US" dirty="0">
                <a:latin typeface="Cordia New" panose="020B0304020202020204" pitchFamily="34" charset="-34"/>
                <a:ea typeface="Calibri" panose="020F0502020204030204" pitchFamily="34" charset="0"/>
              </a:rPr>
              <a:t>  </a:t>
            </a:r>
            <a:r>
              <a:rPr lang="th-TH" dirty="0">
                <a:latin typeface="Cordia New" panose="020B0304020202020204" pitchFamily="34" charset="-34"/>
                <a:ea typeface="Calibri" panose="020F0502020204030204" pitchFamily="34" charset="0"/>
              </a:rPr>
              <a:t>เช่น</a:t>
            </a:r>
            <a:r>
              <a:rPr lang="en-US" dirty="0">
                <a:latin typeface="Cordia New" panose="020B0304020202020204" pitchFamily="34" charset="-34"/>
                <a:ea typeface="Calibri" panose="020F0502020204030204" pitchFamily="34" charset="0"/>
              </a:rPr>
              <a:t/>
            </a:r>
            <a:br>
              <a:rPr lang="en-US" dirty="0">
                <a:latin typeface="Cordia New" panose="020B0304020202020204" pitchFamily="34" charset="-34"/>
                <a:ea typeface="Calibri" panose="020F0502020204030204" pitchFamily="34" charset="0"/>
              </a:rPr>
            </a:br>
            <a:r>
              <a:rPr lang="en-US" dirty="0">
                <a:latin typeface="Cordia New" panose="020B0304020202020204" pitchFamily="34" charset="-34"/>
                <a:ea typeface="Calibri" panose="020F0502020204030204" pitchFamily="34" charset="0"/>
              </a:rPr>
              <a:t>       “</a:t>
            </a:r>
            <a:r>
              <a:rPr lang="th-TH" dirty="0">
                <a:latin typeface="Cordia New" panose="020B0304020202020204" pitchFamily="34" charset="-34"/>
                <a:ea typeface="Calibri" panose="020F0502020204030204" pitchFamily="34" charset="0"/>
              </a:rPr>
              <a:t>คนผอมควรเลือกรับประทานอาหารชนิดใดต่อไปนี้”</a:t>
            </a:r>
            <a:r>
              <a:rPr lang="en-US" dirty="0">
                <a:latin typeface="Cordia New" panose="020B0304020202020204" pitchFamily="34" charset="-34"/>
                <a:ea typeface="Calibri" panose="020F0502020204030204" pitchFamily="34" charset="0"/>
              </a:rPr>
              <a:t/>
            </a:r>
            <a:br>
              <a:rPr lang="en-US" dirty="0">
                <a:latin typeface="Cordia New" panose="020B0304020202020204" pitchFamily="34" charset="-34"/>
                <a:ea typeface="Calibri" panose="020F0502020204030204" pitchFamily="34" charset="0"/>
              </a:rPr>
            </a:br>
            <a:r>
              <a:rPr lang="en-US" dirty="0">
                <a:latin typeface="Cordia New" panose="020B0304020202020204" pitchFamily="34" charset="-34"/>
                <a:ea typeface="Calibri" panose="020F0502020204030204" pitchFamily="34" charset="0"/>
              </a:rPr>
              <a:t> </a:t>
            </a:r>
            <a:r>
              <a:rPr lang="th-TH" dirty="0">
                <a:latin typeface="Cordia New" panose="020B0304020202020204" pitchFamily="34" charset="-34"/>
                <a:ea typeface="Calibri" panose="020F0502020204030204" pitchFamily="34" charset="0"/>
              </a:rPr>
              <a:t>	ก.</a:t>
            </a:r>
            <a:r>
              <a:rPr lang="en-US" dirty="0">
                <a:latin typeface="Cordia New" panose="020B0304020202020204" pitchFamily="34" charset="-34"/>
                <a:ea typeface="Calibri" panose="020F0502020204030204" pitchFamily="34" charset="0"/>
              </a:rPr>
              <a:t>  </a:t>
            </a:r>
            <a:r>
              <a:rPr lang="th-TH" dirty="0">
                <a:latin typeface="Cordia New" panose="020B0304020202020204" pitchFamily="34" charset="-34"/>
                <a:ea typeface="Calibri" panose="020F0502020204030204" pitchFamily="34" charset="0"/>
              </a:rPr>
              <a:t>แกงส้ม</a:t>
            </a:r>
            <a:r>
              <a:rPr lang="en-US" dirty="0">
                <a:latin typeface="Cordia New" panose="020B0304020202020204" pitchFamily="34" charset="-34"/>
                <a:ea typeface="Calibri" panose="020F0502020204030204" pitchFamily="34" charset="0"/>
              </a:rPr>
              <a:t>	</a:t>
            </a:r>
            <a:r>
              <a:rPr lang="th-TH" dirty="0">
                <a:latin typeface="Cordia New" panose="020B0304020202020204" pitchFamily="34" charset="-34"/>
                <a:ea typeface="Calibri" panose="020F0502020204030204" pitchFamily="34" charset="0"/>
              </a:rPr>
              <a:t>ข.</a:t>
            </a:r>
            <a:r>
              <a:rPr lang="en-US" dirty="0">
                <a:latin typeface="Cordia New" panose="020B0304020202020204" pitchFamily="34" charset="-34"/>
                <a:ea typeface="Calibri" panose="020F0502020204030204" pitchFamily="34" charset="0"/>
              </a:rPr>
              <a:t>  </a:t>
            </a:r>
            <a:r>
              <a:rPr lang="th-TH" dirty="0">
                <a:latin typeface="Cordia New" panose="020B0304020202020204" pitchFamily="34" charset="-34"/>
                <a:ea typeface="Calibri" panose="020F0502020204030204" pitchFamily="34" charset="0"/>
              </a:rPr>
              <a:t>ข้าวขาหมู</a:t>
            </a:r>
            <a:r>
              <a:rPr lang="en-US" dirty="0">
                <a:latin typeface="Cordia New" panose="020B0304020202020204" pitchFamily="34" charset="-34"/>
                <a:ea typeface="Calibri" panose="020F0502020204030204" pitchFamily="34" charset="0"/>
              </a:rPr>
              <a:t/>
            </a:r>
            <a:br>
              <a:rPr lang="en-US" dirty="0">
                <a:latin typeface="Cordia New" panose="020B0304020202020204" pitchFamily="34" charset="-34"/>
                <a:ea typeface="Calibri" panose="020F0502020204030204" pitchFamily="34" charset="0"/>
              </a:rPr>
            </a:br>
            <a:r>
              <a:rPr lang="en-US" dirty="0">
                <a:latin typeface="Cordia New" panose="020B0304020202020204" pitchFamily="34" charset="-34"/>
                <a:ea typeface="Calibri" panose="020F0502020204030204" pitchFamily="34" charset="0"/>
              </a:rPr>
              <a:t> </a:t>
            </a:r>
            <a:r>
              <a:rPr lang="th-TH" dirty="0">
                <a:latin typeface="Cordia New" panose="020B0304020202020204" pitchFamily="34" charset="-34"/>
                <a:ea typeface="Calibri" panose="020F0502020204030204" pitchFamily="34" charset="0"/>
              </a:rPr>
              <a:t>	ค.</a:t>
            </a:r>
            <a:r>
              <a:rPr lang="en-US" dirty="0">
                <a:latin typeface="Cordia New" panose="020B0304020202020204" pitchFamily="34" charset="-34"/>
                <a:ea typeface="Calibri" panose="020F0502020204030204" pitchFamily="34" charset="0"/>
              </a:rPr>
              <a:t>  </a:t>
            </a:r>
            <a:r>
              <a:rPr lang="th-TH" dirty="0">
                <a:latin typeface="Cordia New" panose="020B0304020202020204" pitchFamily="34" charset="-34"/>
                <a:ea typeface="Calibri" panose="020F0502020204030204" pitchFamily="34" charset="0"/>
              </a:rPr>
              <a:t>ผักน้ำพริก</a:t>
            </a:r>
            <a:r>
              <a:rPr lang="en-US" dirty="0">
                <a:latin typeface="Cordia New" panose="020B0304020202020204" pitchFamily="34" charset="-34"/>
                <a:ea typeface="Calibri" panose="020F0502020204030204" pitchFamily="34" charset="0"/>
              </a:rPr>
              <a:t>	</a:t>
            </a:r>
            <a:r>
              <a:rPr lang="th-TH" dirty="0">
                <a:latin typeface="Cordia New" panose="020B0304020202020204" pitchFamily="34" charset="-34"/>
                <a:ea typeface="Calibri" panose="020F0502020204030204" pitchFamily="34" charset="0"/>
              </a:rPr>
              <a:t>ง.</a:t>
            </a:r>
            <a:r>
              <a:rPr lang="en-US" dirty="0">
                <a:latin typeface="Cordia New" panose="020B0304020202020204" pitchFamily="34" charset="-34"/>
                <a:ea typeface="Calibri" panose="020F0502020204030204" pitchFamily="34" charset="0"/>
              </a:rPr>
              <a:t>  </a:t>
            </a:r>
            <a:r>
              <a:rPr lang="th-TH" dirty="0">
                <a:latin typeface="Cordia New" panose="020B0304020202020204" pitchFamily="34" charset="-34"/>
                <a:ea typeface="Calibri" panose="020F0502020204030204" pitchFamily="34" charset="0"/>
              </a:rPr>
              <a:t>สลัดน้ำข้น</a:t>
            </a:r>
            <a:r>
              <a:rPr lang="en-US" dirty="0">
                <a:latin typeface="Cordia New" panose="020B0304020202020204" pitchFamily="34" charset="-34"/>
                <a:ea typeface="Calibri" panose="020F0502020204030204" pitchFamily="34" charset="0"/>
              </a:rPr>
              <a:t/>
            </a:r>
            <a:br>
              <a:rPr lang="en-US" dirty="0">
                <a:latin typeface="Cordia New" panose="020B0304020202020204" pitchFamily="34" charset="-34"/>
                <a:ea typeface="Calibri" panose="020F0502020204030204" pitchFamily="34" charset="0"/>
              </a:rPr>
            </a:br>
            <a:r>
              <a:rPr lang="en-US" dirty="0">
                <a:latin typeface="Cordia New" panose="020B0304020202020204" pitchFamily="34" charset="-34"/>
                <a:ea typeface="Calibri" panose="020F0502020204030204" pitchFamily="34" charset="0"/>
              </a:rPr>
              <a:t> </a:t>
            </a:r>
            <a:r>
              <a:rPr lang="th-TH" dirty="0">
                <a:latin typeface="Cordia New" panose="020B0304020202020204" pitchFamily="34" charset="-34"/>
                <a:ea typeface="Calibri" panose="020F0502020204030204" pitchFamily="34" charset="0"/>
              </a:rPr>
              <a:t>	จ.</a:t>
            </a:r>
            <a:r>
              <a:rPr lang="en-US" dirty="0">
                <a:latin typeface="Cordia New" panose="020B0304020202020204" pitchFamily="34" charset="-34"/>
                <a:ea typeface="Calibri" panose="020F0502020204030204" pitchFamily="34" charset="0"/>
              </a:rPr>
              <a:t>  </a:t>
            </a:r>
            <a:r>
              <a:rPr lang="th-TH" dirty="0" err="1">
                <a:latin typeface="Cordia New" panose="020B0304020202020204" pitchFamily="34" charset="-34"/>
                <a:ea typeface="Calibri" panose="020F0502020204030204" pitchFamily="34" charset="0"/>
              </a:rPr>
              <a:t>เสต็ก</a:t>
            </a:r>
            <a:r>
              <a:rPr lang="en-US" dirty="0">
                <a:latin typeface="Cordia New" panose="020B0304020202020204" pitchFamily="34" charset="-34"/>
                <a:ea typeface="Calibri" panose="020F0502020204030204" pitchFamily="34" charset="0"/>
              </a:rPr>
              <a:t/>
            </a:r>
            <a:br>
              <a:rPr lang="en-US" dirty="0">
                <a:latin typeface="Cordia New" panose="020B0304020202020204" pitchFamily="34" charset="-34"/>
                <a:ea typeface="Calibri" panose="020F0502020204030204" pitchFamily="34" charset="0"/>
              </a:rPr>
            </a:br>
            <a:r>
              <a:rPr lang="en-US" dirty="0">
                <a:latin typeface="Cordia New" panose="020B0304020202020204" pitchFamily="34" charset="-34"/>
                <a:ea typeface="Calibri" panose="020F0502020204030204" pitchFamily="34" charset="0"/>
              </a:rPr>
              <a:t>              </a:t>
            </a:r>
            <a:r>
              <a:rPr lang="th-TH" dirty="0">
                <a:latin typeface="Cordia New" panose="020B0304020202020204" pitchFamily="34" charset="-34"/>
                <a:ea typeface="Calibri" panose="020F0502020204030204" pitchFamily="34" charset="0"/>
              </a:rPr>
              <a:t>ตัวเลือกข้อ ง และ จ เป็นคำที่เด็กบางคนยังไม่รู้จักและไม่เข้าใจ</a:t>
            </a:r>
            <a:r>
              <a:rPr lang="en-US" dirty="0">
                <a:latin typeface="Cordia New" panose="020B0304020202020204" pitchFamily="34" charset="-34"/>
                <a:ea typeface="Calibri" panose="020F0502020204030204" pitchFamily="34" charset="0"/>
              </a:rPr>
              <a:t>  </a:t>
            </a:r>
            <a:r>
              <a:rPr lang="th-TH" dirty="0">
                <a:latin typeface="Cordia New" panose="020B0304020202020204" pitchFamily="34" charset="-34"/>
                <a:ea typeface="Calibri" panose="020F0502020204030204" pitchFamily="34" charset="0"/>
              </a:rPr>
              <a:t>ทำให้เด็กเสียเปรียบกัน และจุดประสงค์ของการถามข้อนี้มิใช่จะวัดคำศัพท์</a:t>
            </a:r>
            <a:r>
              <a:rPr lang="en-US" dirty="0">
                <a:latin typeface="Cordia New" panose="020B0304020202020204" pitchFamily="34" charset="-34"/>
                <a:ea typeface="Calibri" panose="020F0502020204030204" pitchFamily="34" charset="0"/>
              </a:rPr>
              <a:t>  </a:t>
            </a:r>
            <a:r>
              <a:rPr lang="th-TH" dirty="0">
                <a:latin typeface="Cordia New" panose="020B0304020202020204" pitchFamily="34" charset="-34"/>
                <a:ea typeface="Calibri" panose="020F0502020204030204" pitchFamily="34" charset="0"/>
              </a:rPr>
              <a:t>ดังนั้นควรเปลี่ยน</a:t>
            </a:r>
            <a:r>
              <a:rPr lang="en-US" dirty="0">
                <a:latin typeface="Cordia New" panose="020B0304020202020204" pitchFamily="34" charset="-34"/>
                <a:ea typeface="Calibri" panose="020F0502020204030204" pitchFamily="34" charset="0"/>
              </a:rPr>
              <a:t>  </a:t>
            </a:r>
            <a:r>
              <a:rPr lang="th-TH" dirty="0">
                <a:latin typeface="Cordia New" panose="020B0304020202020204" pitchFamily="34" charset="-34"/>
                <a:ea typeface="Calibri" panose="020F0502020204030204" pitchFamily="34" charset="0"/>
              </a:rPr>
              <a:t>ดังนี้</a:t>
            </a:r>
            <a:endParaRPr lang="th-TH" dirty="0"/>
          </a:p>
        </p:txBody>
      </p:sp>
      <p:grpSp>
        <p:nvGrpSpPr>
          <p:cNvPr id="3" name="Group 2"/>
          <p:cNvGrpSpPr/>
          <p:nvPr/>
        </p:nvGrpSpPr>
        <p:grpSpPr>
          <a:xfrm>
            <a:off x="0" y="95530"/>
            <a:ext cx="9144000" cy="1200328"/>
            <a:chOff x="0" y="149959"/>
            <a:chExt cx="9144000" cy="1200328"/>
          </a:xfrm>
        </p:grpSpPr>
        <p:sp>
          <p:nvSpPr>
            <p:cNvPr id="4" name="Rectangle 3"/>
            <p:cNvSpPr/>
            <p:nvPr/>
          </p:nvSpPr>
          <p:spPr>
            <a:xfrm>
              <a:off x="0" y="149959"/>
              <a:ext cx="9144000" cy="646331"/>
            </a:xfrm>
            <a:prstGeom prst="rect">
              <a:avLst/>
            </a:prstGeom>
            <a:solidFill>
              <a:schemeClr val="accent2"/>
            </a:solidFill>
          </p:spPr>
          <p:txBody>
            <a:bodyPr wrap="square">
              <a:spAutoFit/>
            </a:bodyPr>
            <a:lstStyle/>
            <a:p>
              <a:pPr algn="ctr"/>
              <a:r>
                <a:rPr lang="th-TH" sz="3600" b="1" dirty="0">
                  <a:latin typeface="Cordia New" panose="020B0304020202020204" pitchFamily="34" charset="-34"/>
                  <a:ea typeface="Times New Roman" panose="02020603050405020304" pitchFamily="18" charset="0"/>
                </a:rPr>
                <a:t>หลักในการเขียน  </a:t>
              </a:r>
              <a:r>
                <a:rPr lang="th-TH" sz="3600" b="1" dirty="0">
                  <a:ea typeface="Times New Roman" panose="02020603050405020304" pitchFamily="18" charset="0"/>
                  <a:cs typeface="+mj-cs"/>
                </a:rPr>
                <a:t>ข้อสอบแบบเลือกตอบ</a:t>
              </a:r>
              <a:endParaRPr lang="th-TH" sz="3600" dirty="0"/>
            </a:p>
          </p:txBody>
        </p:sp>
        <p:sp>
          <p:nvSpPr>
            <p:cNvPr id="5" name="Rectangle 4"/>
            <p:cNvSpPr/>
            <p:nvPr/>
          </p:nvSpPr>
          <p:spPr>
            <a:xfrm>
              <a:off x="508325" y="827067"/>
              <a:ext cx="1907895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th-TH" b="1" u="sng" dirty="0">
                  <a:latin typeface="Cordia New" panose="020B0304020202020204" pitchFamily="34" charset="-34"/>
                  <a:ea typeface="Times New Roman" panose="02020603050405020304" pitchFamily="18" charset="0"/>
                </a:rPr>
                <a:t>วิธีเขียนตัวเลือก</a:t>
              </a:r>
              <a:endParaRPr lang="en-US" dirty="0">
                <a:latin typeface="Cordia New" panose="020B0304020202020204" pitchFamily="34" charset="-34"/>
                <a:ea typeface="Times New Roman" panose="02020603050405020304" pitchFamily="18" charset="0"/>
                <a:cs typeface="TH SarabunIT๙" panose="020B0500040200020003" pitchFamily="34" charset="-34"/>
              </a:endParaRPr>
            </a:p>
          </p:txBody>
        </p:sp>
      </p:grpSp>
      <p:sp>
        <p:nvSpPr>
          <p:cNvPr id="6" name="Rectangle 5"/>
          <p:cNvSpPr/>
          <p:nvPr/>
        </p:nvSpPr>
        <p:spPr>
          <a:xfrm>
            <a:off x="301496" y="5042118"/>
            <a:ext cx="8373979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tabLst>
                <a:tab pos="719120" algn="l"/>
                <a:tab pos="3592424" algn="l"/>
              </a:tabLst>
            </a:pPr>
            <a:r>
              <a:rPr lang="en-US" dirty="0">
                <a:latin typeface="Cordia New" panose="020B0304020202020204" pitchFamily="34" charset="-34"/>
                <a:ea typeface="Calibri" panose="020F0502020204030204" pitchFamily="34" charset="0"/>
              </a:rPr>
              <a:t>         “</a:t>
            </a:r>
            <a:r>
              <a:rPr lang="th-TH" dirty="0">
                <a:latin typeface="Cordia New" panose="020B0304020202020204" pitchFamily="34" charset="-34"/>
                <a:ea typeface="Calibri" panose="020F0502020204030204" pitchFamily="34" charset="0"/>
              </a:rPr>
              <a:t>คนผอมควรเลือกรับประทานอาหารชนิดใดต่อไปนี้”</a:t>
            </a:r>
            <a:r>
              <a:rPr lang="en-US" dirty="0">
                <a:latin typeface="Cordia New" panose="020B0304020202020204" pitchFamily="34" charset="-34"/>
                <a:ea typeface="Calibri" panose="020F0502020204030204" pitchFamily="34" charset="0"/>
              </a:rPr>
              <a:t/>
            </a:r>
            <a:br>
              <a:rPr lang="en-US" dirty="0">
                <a:latin typeface="Cordia New" panose="020B0304020202020204" pitchFamily="34" charset="-34"/>
                <a:ea typeface="Calibri" panose="020F0502020204030204" pitchFamily="34" charset="0"/>
              </a:rPr>
            </a:br>
            <a:r>
              <a:rPr lang="en-US" dirty="0">
                <a:latin typeface="Cordia New" panose="020B0304020202020204" pitchFamily="34" charset="-34"/>
                <a:ea typeface="Calibri" panose="020F0502020204030204" pitchFamily="34" charset="0"/>
              </a:rPr>
              <a:t>  </a:t>
            </a:r>
            <a:r>
              <a:rPr lang="th-TH" dirty="0">
                <a:latin typeface="Cordia New" panose="020B0304020202020204" pitchFamily="34" charset="-34"/>
                <a:ea typeface="Calibri" panose="020F0502020204030204" pitchFamily="34" charset="0"/>
              </a:rPr>
              <a:t>	ก.</a:t>
            </a:r>
            <a:r>
              <a:rPr lang="en-US" dirty="0">
                <a:latin typeface="Cordia New" panose="020B0304020202020204" pitchFamily="34" charset="-34"/>
                <a:ea typeface="Calibri" panose="020F0502020204030204" pitchFamily="34" charset="0"/>
              </a:rPr>
              <a:t>  </a:t>
            </a:r>
            <a:r>
              <a:rPr lang="th-TH" dirty="0">
                <a:latin typeface="Cordia New" panose="020B0304020202020204" pitchFamily="34" charset="-34"/>
                <a:ea typeface="Calibri" panose="020F0502020204030204" pitchFamily="34" charset="0"/>
              </a:rPr>
              <a:t>แกงส้ม</a:t>
            </a:r>
            <a:r>
              <a:rPr lang="en-US" dirty="0">
                <a:latin typeface="Cordia New" panose="020B0304020202020204" pitchFamily="34" charset="-34"/>
                <a:ea typeface="Calibri" panose="020F0502020204030204" pitchFamily="34" charset="0"/>
              </a:rPr>
              <a:t>	</a:t>
            </a:r>
            <a:r>
              <a:rPr lang="th-TH" dirty="0">
                <a:latin typeface="Cordia New" panose="020B0304020202020204" pitchFamily="34" charset="-34"/>
                <a:ea typeface="Calibri" panose="020F0502020204030204" pitchFamily="34" charset="0"/>
              </a:rPr>
              <a:t>ข.</a:t>
            </a:r>
            <a:r>
              <a:rPr lang="en-US" dirty="0">
                <a:latin typeface="Cordia New" panose="020B0304020202020204" pitchFamily="34" charset="-34"/>
                <a:ea typeface="Calibri" panose="020F0502020204030204" pitchFamily="34" charset="0"/>
              </a:rPr>
              <a:t>  </a:t>
            </a:r>
            <a:r>
              <a:rPr lang="th-TH" dirty="0">
                <a:latin typeface="Cordia New" panose="020B0304020202020204" pitchFamily="34" charset="-34"/>
                <a:ea typeface="Calibri" panose="020F0502020204030204" pitchFamily="34" charset="0"/>
              </a:rPr>
              <a:t>ข้าวขาหมู</a:t>
            </a:r>
            <a:r>
              <a:rPr lang="en-US" dirty="0">
                <a:latin typeface="Cordia New" panose="020B0304020202020204" pitchFamily="34" charset="-34"/>
                <a:ea typeface="Calibri" panose="020F0502020204030204" pitchFamily="34" charset="0"/>
              </a:rPr>
              <a:t/>
            </a:r>
            <a:br>
              <a:rPr lang="en-US" dirty="0">
                <a:latin typeface="Cordia New" panose="020B0304020202020204" pitchFamily="34" charset="-34"/>
                <a:ea typeface="Calibri" panose="020F0502020204030204" pitchFamily="34" charset="0"/>
              </a:rPr>
            </a:br>
            <a:r>
              <a:rPr lang="en-US" dirty="0">
                <a:latin typeface="Cordia New" panose="020B0304020202020204" pitchFamily="34" charset="-34"/>
                <a:ea typeface="Calibri" panose="020F0502020204030204" pitchFamily="34" charset="0"/>
              </a:rPr>
              <a:t>	</a:t>
            </a:r>
            <a:r>
              <a:rPr lang="th-TH" dirty="0">
                <a:latin typeface="Cordia New" panose="020B0304020202020204" pitchFamily="34" charset="-34"/>
                <a:ea typeface="Calibri" panose="020F0502020204030204" pitchFamily="34" charset="0"/>
              </a:rPr>
              <a:t>ค.</a:t>
            </a:r>
            <a:r>
              <a:rPr lang="en-US" dirty="0">
                <a:latin typeface="Cordia New" panose="020B0304020202020204" pitchFamily="34" charset="-34"/>
                <a:ea typeface="Calibri" panose="020F0502020204030204" pitchFamily="34" charset="0"/>
              </a:rPr>
              <a:t>  </a:t>
            </a:r>
            <a:r>
              <a:rPr lang="th-TH" dirty="0">
                <a:latin typeface="Cordia New" panose="020B0304020202020204" pitchFamily="34" charset="-34"/>
                <a:ea typeface="Calibri" panose="020F0502020204030204" pitchFamily="34" charset="0"/>
              </a:rPr>
              <a:t>ผักน้ำพริก</a:t>
            </a:r>
            <a:r>
              <a:rPr lang="en-US" dirty="0">
                <a:latin typeface="Cordia New" panose="020B0304020202020204" pitchFamily="34" charset="-34"/>
                <a:ea typeface="Calibri" panose="020F0502020204030204" pitchFamily="34" charset="0"/>
              </a:rPr>
              <a:t>	</a:t>
            </a:r>
            <a:r>
              <a:rPr lang="th-TH" dirty="0">
                <a:latin typeface="Cordia New" panose="020B0304020202020204" pitchFamily="34" charset="-34"/>
                <a:ea typeface="Calibri" panose="020F0502020204030204" pitchFamily="34" charset="0"/>
              </a:rPr>
              <a:t>ง.</a:t>
            </a:r>
            <a:r>
              <a:rPr lang="en-US" dirty="0">
                <a:latin typeface="Cordia New" panose="020B0304020202020204" pitchFamily="34" charset="-34"/>
                <a:ea typeface="Calibri" panose="020F0502020204030204" pitchFamily="34" charset="0"/>
              </a:rPr>
              <a:t>  </a:t>
            </a:r>
            <a:r>
              <a:rPr lang="th-TH" dirty="0">
                <a:latin typeface="Cordia New" panose="020B0304020202020204" pitchFamily="34" charset="-34"/>
                <a:ea typeface="Calibri" panose="020F0502020204030204" pitchFamily="34" charset="0"/>
              </a:rPr>
              <a:t>ผักผัดน้ำมัน</a:t>
            </a:r>
            <a:r>
              <a:rPr lang="en-US" dirty="0">
                <a:latin typeface="Cordia New" panose="020B0304020202020204" pitchFamily="34" charset="-34"/>
                <a:ea typeface="Calibri" panose="020F0502020204030204" pitchFamily="34" charset="0"/>
              </a:rPr>
              <a:t/>
            </a:r>
            <a:br>
              <a:rPr lang="en-US" dirty="0">
                <a:latin typeface="Cordia New" panose="020B0304020202020204" pitchFamily="34" charset="-34"/>
                <a:ea typeface="Calibri" panose="020F0502020204030204" pitchFamily="34" charset="0"/>
              </a:rPr>
            </a:br>
            <a:r>
              <a:rPr lang="th-TH" dirty="0">
                <a:latin typeface="Cordia New" panose="020B0304020202020204" pitchFamily="34" charset="-34"/>
                <a:ea typeface="Calibri" panose="020F0502020204030204" pitchFamily="34" charset="0"/>
              </a:rPr>
              <a:t>	จ.</a:t>
            </a:r>
            <a:r>
              <a:rPr lang="en-US" dirty="0">
                <a:latin typeface="Cordia New" panose="020B0304020202020204" pitchFamily="34" charset="-34"/>
                <a:ea typeface="Calibri" panose="020F0502020204030204" pitchFamily="34" charset="0"/>
              </a:rPr>
              <a:t>  </a:t>
            </a:r>
            <a:r>
              <a:rPr lang="th-TH" dirty="0">
                <a:latin typeface="Cordia New" panose="020B0304020202020204" pitchFamily="34" charset="-34"/>
                <a:ea typeface="Calibri" panose="020F0502020204030204" pitchFamily="34" charset="0"/>
              </a:rPr>
              <a:t>แกงเลียง</a:t>
            </a:r>
            <a:endParaRPr lang="th-TH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0817823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08325" y="1326634"/>
            <a:ext cx="7972925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>
                <a:latin typeface="Cordia New" panose="020B0304020202020204" pitchFamily="34" charset="-34"/>
                <a:ea typeface="Calibri" panose="020F0502020204030204" pitchFamily="34" charset="0"/>
                <a:cs typeface="+mj-cs"/>
              </a:rPr>
              <a:t> 10.   </a:t>
            </a:r>
            <a:r>
              <a:rPr lang="th-TH" b="1" dirty="0">
                <a:latin typeface="Cordia New" panose="020B0304020202020204" pitchFamily="34" charset="-34"/>
                <a:ea typeface="Calibri" panose="020F0502020204030204" pitchFamily="34" charset="0"/>
                <a:cs typeface="+mj-cs"/>
              </a:rPr>
              <a:t>หลีกเลี่ยงการแนะคำตอบ</a:t>
            </a:r>
            <a:r>
              <a:rPr lang="en-US" b="1" dirty="0">
                <a:latin typeface="Cordia New" panose="020B0304020202020204" pitchFamily="34" charset="-34"/>
                <a:ea typeface="Calibri" panose="020F0502020204030204" pitchFamily="34" charset="0"/>
                <a:cs typeface="+mj-cs"/>
              </a:rPr>
              <a:t> </a:t>
            </a:r>
            <a:r>
              <a:rPr lang="th-TH" b="1" dirty="0">
                <a:latin typeface="Cordia New" panose="020B0304020202020204" pitchFamily="34" charset="-34"/>
                <a:ea typeface="Calibri" panose="020F0502020204030204" pitchFamily="34" charset="0"/>
                <a:cs typeface="+mj-cs"/>
              </a:rPr>
              <a:t>อย่าให้คำถามข้อแรกๆ แนะคำตอบข้อหลังๆ  หรือข้อหลัง ๆ  แนะคำตอบข้อแรก ๆ</a:t>
            </a:r>
            <a:endParaRPr lang="th-TH" dirty="0">
              <a:cs typeface="+mj-cs"/>
            </a:endParaRPr>
          </a:p>
        </p:txBody>
      </p:sp>
      <p:grpSp>
        <p:nvGrpSpPr>
          <p:cNvPr id="3" name="Group 2"/>
          <p:cNvGrpSpPr/>
          <p:nvPr/>
        </p:nvGrpSpPr>
        <p:grpSpPr>
          <a:xfrm>
            <a:off x="0" y="95530"/>
            <a:ext cx="9144000" cy="1200328"/>
            <a:chOff x="0" y="149959"/>
            <a:chExt cx="9144000" cy="1200328"/>
          </a:xfrm>
        </p:grpSpPr>
        <p:sp>
          <p:nvSpPr>
            <p:cNvPr id="4" name="Rectangle 3"/>
            <p:cNvSpPr/>
            <p:nvPr/>
          </p:nvSpPr>
          <p:spPr>
            <a:xfrm>
              <a:off x="0" y="149959"/>
              <a:ext cx="9144000" cy="646331"/>
            </a:xfrm>
            <a:prstGeom prst="rect">
              <a:avLst/>
            </a:prstGeom>
            <a:solidFill>
              <a:schemeClr val="accent2"/>
            </a:solidFill>
          </p:spPr>
          <p:txBody>
            <a:bodyPr wrap="square">
              <a:spAutoFit/>
            </a:bodyPr>
            <a:lstStyle/>
            <a:p>
              <a:pPr algn="ctr"/>
              <a:r>
                <a:rPr lang="th-TH" sz="3600" b="1" dirty="0">
                  <a:latin typeface="Cordia New" panose="020B0304020202020204" pitchFamily="34" charset="-34"/>
                  <a:ea typeface="Times New Roman" panose="02020603050405020304" pitchFamily="18" charset="0"/>
                </a:rPr>
                <a:t>หลักในการเขียน  </a:t>
              </a:r>
              <a:r>
                <a:rPr lang="th-TH" sz="3600" b="1" dirty="0">
                  <a:ea typeface="Times New Roman" panose="02020603050405020304" pitchFamily="18" charset="0"/>
                  <a:cs typeface="+mj-cs"/>
                </a:rPr>
                <a:t>ข้อสอบแบบเลือกตอบ</a:t>
              </a:r>
              <a:endParaRPr lang="th-TH" sz="3600" dirty="0"/>
            </a:p>
          </p:txBody>
        </p:sp>
        <p:sp>
          <p:nvSpPr>
            <p:cNvPr id="5" name="Rectangle 4"/>
            <p:cNvSpPr/>
            <p:nvPr/>
          </p:nvSpPr>
          <p:spPr>
            <a:xfrm>
              <a:off x="508325" y="827067"/>
              <a:ext cx="1907895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th-TH" b="1" u="sng" dirty="0">
                  <a:latin typeface="Cordia New" panose="020B0304020202020204" pitchFamily="34" charset="-34"/>
                  <a:ea typeface="Times New Roman" panose="02020603050405020304" pitchFamily="18" charset="0"/>
                </a:rPr>
                <a:t>วิธีเขียนตัวเลือก</a:t>
              </a:r>
              <a:endParaRPr lang="en-US" dirty="0">
                <a:latin typeface="Cordia New" panose="020B0304020202020204" pitchFamily="34" charset="-34"/>
                <a:ea typeface="Times New Roman" panose="02020603050405020304" pitchFamily="18" charset="0"/>
                <a:cs typeface="TH SarabunIT๙" panose="020B0500040200020003" pitchFamily="34" charset="-34"/>
              </a:endParaRPr>
            </a:p>
          </p:txBody>
        </p:sp>
      </p:grpSp>
      <p:sp>
        <p:nvSpPr>
          <p:cNvPr id="6" name="Rectangle 5"/>
          <p:cNvSpPr/>
          <p:nvPr/>
        </p:nvSpPr>
        <p:spPr>
          <a:xfrm>
            <a:off x="508325" y="2311518"/>
            <a:ext cx="8806982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tabLst>
                <a:tab pos="892153" algn="l"/>
                <a:tab pos="4213120" algn="l"/>
              </a:tabLst>
            </a:pPr>
            <a:r>
              <a:rPr lang="th-TH" b="1" dirty="0">
                <a:latin typeface="Cordia New" panose="020B0304020202020204" pitchFamily="34" charset="-34"/>
                <a:ea typeface="Calibri" panose="020F0502020204030204" pitchFamily="34" charset="0"/>
              </a:rPr>
              <a:t>11.  อย่าใช้คำขยายที่ไม่เหมาะสม</a:t>
            </a:r>
            <a:r>
              <a:rPr lang="en-US" dirty="0">
                <a:latin typeface="Cordia New" panose="020B0304020202020204" pitchFamily="34" charset="-34"/>
                <a:ea typeface="Calibri" panose="020F0502020204030204" pitchFamily="34" charset="0"/>
              </a:rPr>
              <a:t>  </a:t>
            </a:r>
            <a:r>
              <a:rPr lang="th-TH" dirty="0">
                <a:latin typeface="Cordia New" panose="020B0304020202020204" pitchFamily="34" charset="-34"/>
                <a:ea typeface="Calibri" panose="020F0502020204030204" pitchFamily="34" charset="0"/>
              </a:rPr>
              <a:t>เช่น</a:t>
            </a:r>
            <a:r>
              <a:rPr lang="en-US" dirty="0">
                <a:latin typeface="Cordia New" panose="020B0304020202020204" pitchFamily="34" charset="-34"/>
                <a:ea typeface="Calibri" panose="020F0502020204030204" pitchFamily="34" charset="0"/>
              </a:rPr>
              <a:t/>
            </a:r>
            <a:br>
              <a:rPr lang="en-US" dirty="0">
                <a:latin typeface="Cordia New" panose="020B0304020202020204" pitchFamily="34" charset="-34"/>
                <a:ea typeface="Calibri" panose="020F0502020204030204" pitchFamily="34" charset="0"/>
              </a:rPr>
            </a:br>
            <a:r>
              <a:rPr lang="en-US" dirty="0">
                <a:latin typeface="Cordia New" panose="020B0304020202020204" pitchFamily="34" charset="-34"/>
                <a:ea typeface="Calibri" panose="020F0502020204030204" pitchFamily="34" charset="0"/>
              </a:rPr>
              <a:t>       </a:t>
            </a:r>
            <a:r>
              <a:rPr lang="en-US" b="1" dirty="0">
                <a:latin typeface="Cordia New" panose="020B0304020202020204" pitchFamily="34" charset="-34"/>
                <a:ea typeface="Calibri" panose="020F0502020204030204" pitchFamily="34" charset="0"/>
              </a:rPr>
              <a:t>“</a:t>
            </a:r>
            <a:r>
              <a:rPr lang="th-TH" b="1" dirty="0">
                <a:latin typeface="Cordia New" panose="020B0304020202020204" pitchFamily="34" charset="-34"/>
                <a:ea typeface="Calibri" panose="020F0502020204030204" pitchFamily="34" charset="0"/>
              </a:rPr>
              <a:t>หลังรับประทานอาหารไม่ควรทำสิ่งใด”</a:t>
            </a:r>
            <a:r>
              <a:rPr lang="en-US" b="1" dirty="0">
                <a:latin typeface="Cordia New" panose="020B0304020202020204" pitchFamily="34" charset="-34"/>
                <a:ea typeface="Calibri" panose="020F0502020204030204" pitchFamily="34" charset="0"/>
              </a:rPr>
              <a:t/>
            </a:r>
            <a:br>
              <a:rPr lang="en-US" b="1" dirty="0">
                <a:latin typeface="Cordia New" panose="020B0304020202020204" pitchFamily="34" charset="-34"/>
                <a:ea typeface="Calibri" panose="020F0502020204030204" pitchFamily="34" charset="0"/>
              </a:rPr>
            </a:br>
            <a:r>
              <a:rPr lang="th-TH" b="1" dirty="0">
                <a:latin typeface="Cordia New" panose="020B0304020202020204" pitchFamily="34" charset="-34"/>
                <a:ea typeface="Calibri" panose="020F0502020204030204" pitchFamily="34" charset="0"/>
              </a:rPr>
              <a:t>	</a:t>
            </a:r>
            <a:r>
              <a:rPr lang="th-TH" dirty="0">
                <a:latin typeface="Cordia New" panose="020B0304020202020204" pitchFamily="34" charset="-34"/>
                <a:ea typeface="Calibri" panose="020F0502020204030204" pitchFamily="34" charset="0"/>
              </a:rPr>
              <a:t>ก.</a:t>
            </a:r>
            <a:r>
              <a:rPr lang="en-US" dirty="0">
                <a:latin typeface="Cordia New" panose="020B0304020202020204" pitchFamily="34" charset="-34"/>
                <a:ea typeface="Calibri" panose="020F0502020204030204" pitchFamily="34" charset="0"/>
              </a:rPr>
              <a:t>  </a:t>
            </a:r>
            <a:r>
              <a:rPr lang="th-TH" dirty="0">
                <a:latin typeface="Cordia New" panose="020B0304020202020204" pitchFamily="34" charset="-34"/>
                <a:ea typeface="Calibri" panose="020F0502020204030204" pitchFamily="34" charset="0"/>
              </a:rPr>
              <a:t>นั่งเล่น</a:t>
            </a:r>
            <a:r>
              <a:rPr lang="en-US" dirty="0">
                <a:latin typeface="Cordia New" panose="020B0304020202020204" pitchFamily="34" charset="-34"/>
                <a:ea typeface="Calibri" panose="020F0502020204030204" pitchFamily="34" charset="0"/>
              </a:rPr>
              <a:t>	</a:t>
            </a:r>
            <a:r>
              <a:rPr lang="th-TH" dirty="0">
                <a:latin typeface="Cordia New" panose="020B0304020202020204" pitchFamily="34" charset="-34"/>
                <a:ea typeface="Calibri" panose="020F0502020204030204" pitchFamily="34" charset="0"/>
              </a:rPr>
              <a:t>ข.</a:t>
            </a:r>
            <a:r>
              <a:rPr lang="en-US" dirty="0">
                <a:latin typeface="Cordia New" panose="020B0304020202020204" pitchFamily="34" charset="-34"/>
                <a:ea typeface="Calibri" panose="020F0502020204030204" pitchFamily="34" charset="0"/>
              </a:rPr>
              <a:t>  </a:t>
            </a:r>
            <a:r>
              <a:rPr lang="th-TH" dirty="0">
                <a:latin typeface="Cordia New" panose="020B0304020202020204" pitchFamily="34" charset="-34"/>
                <a:ea typeface="Calibri" panose="020F0502020204030204" pitchFamily="34" charset="0"/>
              </a:rPr>
              <a:t>นอนทันที</a:t>
            </a:r>
            <a:r>
              <a:rPr lang="en-US" dirty="0">
                <a:latin typeface="Cordia New" panose="020B0304020202020204" pitchFamily="34" charset="-34"/>
                <a:ea typeface="Calibri" panose="020F0502020204030204" pitchFamily="34" charset="0"/>
              </a:rPr>
              <a:t/>
            </a:r>
            <a:br>
              <a:rPr lang="en-US" dirty="0">
                <a:latin typeface="Cordia New" panose="020B0304020202020204" pitchFamily="34" charset="-34"/>
                <a:ea typeface="Calibri" panose="020F0502020204030204" pitchFamily="34" charset="0"/>
              </a:rPr>
            </a:br>
            <a:r>
              <a:rPr lang="th-TH" dirty="0">
                <a:latin typeface="Cordia New" panose="020B0304020202020204" pitchFamily="34" charset="-34"/>
                <a:ea typeface="Calibri" panose="020F0502020204030204" pitchFamily="34" charset="0"/>
              </a:rPr>
              <a:t>	ค.</a:t>
            </a:r>
            <a:r>
              <a:rPr lang="en-US" dirty="0">
                <a:latin typeface="Cordia New" panose="020B0304020202020204" pitchFamily="34" charset="-34"/>
                <a:ea typeface="Calibri" panose="020F0502020204030204" pitchFamily="34" charset="0"/>
              </a:rPr>
              <a:t>  </a:t>
            </a:r>
            <a:r>
              <a:rPr lang="th-TH" dirty="0">
                <a:latin typeface="Cordia New" panose="020B0304020202020204" pitchFamily="34" charset="-34"/>
                <a:ea typeface="Calibri" panose="020F0502020204030204" pitchFamily="34" charset="0"/>
              </a:rPr>
              <a:t>เดินเล่น</a:t>
            </a:r>
            <a:r>
              <a:rPr lang="en-US" dirty="0">
                <a:latin typeface="Cordia New" panose="020B0304020202020204" pitchFamily="34" charset="-34"/>
                <a:ea typeface="Calibri" panose="020F0502020204030204" pitchFamily="34" charset="0"/>
              </a:rPr>
              <a:t>	</a:t>
            </a:r>
            <a:r>
              <a:rPr lang="th-TH" dirty="0">
                <a:latin typeface="Cordia New" panose="020B0304020202020204" pitchFamily="34" charset="-34"/>
                <a:ea typeface="Calibri" panose="020F0502020204030204" pitchFamily="34" charset="0"/>
              </a:rPr>
              <a:t>ง.</a:t>
            </a:r>
            <a:r>
              <a:rPr lang="en-US" dirty="0">
                <a:latin typeface="Cordia New" panose="020B0304020202020204" pitchFamily="34" charset="-34"/>
                <a:ea typeface="Calibri" panose="020F0502020204030204" pitchFamily="34" charset="0"/>
              </a:rPr>
              <a:t>  </a:t>
            </a:r>
            <a:r>
              <a:rPr lang="th-TH" dirty="0">
                <a:latin typeface="Cordia New" panose="020B0304020202020204" pitchFamily="34" charset="-34"/>
                <a:ea typeface="Calibri" panose="020F0502020204030204" pitchFamily="34" charset="0"/>
              </a:rPr>
              <a:t>ดูโทรทัศน์</a:t>
            </a:r>
            <a:r>
              <a:rPr lang="en-US" dirty="0">
                <a:latin typeface="Cordia New" panose="020B0304020202020204" pitchFamily="34" charset="-34"/>
                <a:ea typeface="Calibri" panose="020F0502020204030204" pitchFamily="34" charset="0"/>
              </a:rPr>
              <a:t/>
            </a:r>
            <a:br>
              <a:rPr lang="en-US" dirty="0">
                <a:latin typeface="Cordia New" panose="020B0304020202020204" pitchFamily="34" charset="-34"/>
                <a:ea typeface="Calibri" panose="020F0502020204030204" pitchFamily="34" charset="0"/>
              </a:rPr>
            </a:br>
            <a:r>
              <a:rPr lang="th-TH" dirty="0">
                <a:latin typeface="Cordia New" panose="020B0304020202020204" pitchFamily="34" charset="-34"/>
                <a:ea typeface="Calibri" panose="020F0502020204030204" pitchFamily="34" charset="0"/>
              </a:rPr>
              <a:t>	จ.</a:t>
            </a:r>
            <a:r>
              <a:rPr lang="en-US" dirty="0">
                <a:latin typeface="Cordia New" panose="020B0304020202020204" pitchFamily="34" charset="-34"/>
                <a:ea typeface="Calibri" panose="020F0502020204030204" pitchFamily="34" charset="0"/>
              </a:rPr>
              <a:t>  </a:t>
            </a:r>
            <a:r>
              <a:rPr lang="th-TH" dirty="0">
                <a:latin typeface="Cordia New" panose="020B0304020202020204" pitchFamily="34" charset="-34"/>
                <a:ea typeface="Calibri" panose="020F0502020204030204" pitchFamily="34" charset="0"/>
              </a:rPr>
              <a:t>ฟังวิทยุ</a:t>
            </a:r>
            <a:r>
              <a:rPr lang="en-US" dirty="0">
                <a:latin typeface="Cordia New" panose="020B0304020202020204" pitchFamily="34" charset="-34"/>
                <a:ea typeface="Calibri" panose="020F0502020204030204" pitchFamily="34" charset="0"/>
              </a:rPr>
              <a:t/>
            </a:r>
            <a:br>
              <a:rPr lang="en-US" dirty="0">
                <a:latin typeface="Cordia New" panose="020B0304020202020204" pitchFamily="34" charset="-34"/>
                <a:ea typeface="Calibri" panose="020F0502020204030204" pitchFamily="34" charset="0"/>
              </a:rPr>
            </a:br>
            <a:r>
              <a:rPr lang="en-US" dirty="0">
                <a:latin typeface="Cordia New" panose="020B0304020202020204" pitchFamily="34" charset="-34"/>
                <a:ea typeface="Calibri" panose="020F0502020204030204" pitchFamily="34" charset="0"/>
              </a:rPr>
              <a:t>            </a:t>
            </a:r>
            <a:r>
              <a:rPr lang="th-TH" dirty="0">
                <a:latin typeface="Cordia New" panose="020B0304020202020204" pitchFamily="34" charset="-34"/>
                <a:ea typeface="Calibri" panose="020F0502020204030204" pitchFamily="34" charset="0"/>
              </a:rPr>
              <a:t>ตัวเลือกข้อ ข มีคำขยายไม่เหมาะสมคือคำว่าทันที ซึ่งเป็นตัวบ่งชี้ว่าไม่ควรกระทำ</a:t>
            </a:r>
            <a:r>
              <a:rPr lang="en-US" dirty="0">
                <a:latin typeface="Cordia New" panose="020B0304020202020204" pitchFamily="34" charset="-34"/>
                <a:ea typeface="Calibri" panose="020F0502020204030204" pitchFamily="34" charset="0"/>
              </a:rPr>
              <a:t>  </a:t>
            </a:r>
            <a:r>
              <a:rPr lang="th-TH" dirty="0">
                <a:latin typeface="Cordia New" panose="020B0304020202020204" pitchFamily="34" charset="-34"/>
                <a:ea typeface="Calibri" panose="020F0502020204030204" pitchFamily="34" charset="0"/>
              </a:rPr>
              <a:t>ดังนั้นจึงควรเปลี่ยนดังนี้</a:t>
            </a:r>
            <a:endParaRPr lang="th-TH" dirty="0"/>
          </a:p>
        </p:txBody>
      </p:sp>
      <p:sp>
        <p:nvSpPr>
          <p:cNvPr id="7" name="Rectangle 6"/>
          <p:cNvSpPr/>
          <p:nvPr/>
        </p:nvSpPr>
        <p:spPr>
          <a:xfrm>
            <a:off x="508324" y="5450838"/>
            <a:ext cx="7972925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tabLst>
                <a:tab pos="892153" algn="l"/>
                <a:tab pos="4213120" algn="l"/>
              </a:tabLst>
            </a:pPr>
            <a:r>
              <a:rPr lang="th-TH" dirty="0">
                <a:latin typeface="Cordia New" panose="020B0304020202020204" pitchFamily="34" charset="-34"/>
                <a:ea typeface="Calibri" panose="020F0502020204030204" pitchFamily="34" charset="0"/>
              </a:rPr>
              <a:t>	ก.</a:t>
            </a:r>
            <a:r>
              <a:rPr lang="en-US" dirty="0">
                <a:latin typeface="Cordia New" panose="020B0304020202020204" pitchFamily="34" charset="-34"/>
                <a:ea typeface="Calibri" panose="020F0502020204030204" pitchFamily="34" charset="0"/>
              </a:rPr>
              <a:t>  </a:t>
            </a:r>
            <a:r>
              <a:rPr lang="th-TH" dirty="0">
                <a:latin typeface="Cordia New" panose="020B0304020202020204" pitchFamily="34" charset="-34"/>
                <a:ea typeface="Calibri" panose="020F0502020204030204" pitchFamily="34" charset="0"/>
              </a:rPr>
              <a:t>นั่งเล่น</a:t>
            </a:r>
            <a:r>
              <a:rPr lang="en-US" dirty="0">
                <a:latin typeface="Cordia New" panose="020B0304020202020204" pitchFamily="34" charset="-34"/>
                <a:ea typeface="Calibri" panose="020F0502020204030204" pitchFamily="34" charset="0"/>
              </a:rPr>
              <a:t>	</a:t>
            </a:r>
            <a:r>
              <a:rPr lang="th-TH" dirty="0">
                <a:latin typeface="Cordia New" panose="020B0304020202020204" pitchFamily="34" charset="-34"/>
                <a:ea typeface="Calibri" panose="020F0502020204030204" pitchFamily="34" charset="0"/>
              </a:rPr>
              <a:t>ข.</a:t>
            </a:r>
            <a:r>
              <a:rPr lang="en-US" dirty="0">
                <a:latin typeface="Cordia New" panose="020B0304020202020204" pitchFamily="34" charset="-34"/>
                <a:ea typeface="Calibri" panose="020F0502020204030204" pitchFamily="34" charset="0"/>
              </a:rPr>
              <a:t>  </a:t>
            </a:r>
            <a:r>
              <a:rPr lang="th-TH" dirty="0">
                <a:latin typeface="Cordia New" panose="020B0304020202020204" pitchFamily="34" charset="-34"/>
                <a:ea typeface="Calibri" panose="020F0502020204030204" pitchFamily="34" charset="0"/>
              </a:rPr>
              <a:t>นอนเล่น</a:t>
            </a:r>
            <a:r>
              <a:rPr lang="en-US" dirty="0">
                <a:latin typeface="Cordia New" panose="020B0304020202020204" pitchFamily="34" charset="-34"/>
                <a:ea typeface="Calibri" panose="020F0502020204030204" pitchFamily="34" charset="0"/>
              </a:rPr>
              <a:t/>
            </a:r>
            <a:br>
              <a:rPr lang="en-US" dirty="0">
                <a:latin typeface="Cordia New" panose="020B0304020202020204" pitchFamily="34" charset="-34"/>
                <a:ea typeface="Calibri" panose="020F0502020204030204" pitchFamily="34" charset="0"/>
              </a:rPr>
            </a:br>
            <a:r>
              <a:rPr lang="th-TH" dirty="0">
                <a:latin typeface="Cordia New" panose="020B0304020202020204" pitchFamily="34" charset="-34"/>
                <a:ea typeface="Calibri" panose="020F0502020204030204" pitchFamily="34" charset="0"/>
              </a:rPr>
              <a:t>	ค.</a:t>
            </a:r>
            <a:r>
              <a:rPr lang="en-US" dirty="0">
                <a:latin typeface="Cordia New" panose="020B0304020202020204" pitchFamily="34" charset="-34"/>
                <a:ea typeface="Calibri" panose="020F0502020204030204" pitchFamily="34" charset="0"/>
              </a:rPr>
              <a:t>  </a:t>
            </a:r>
            <a:r>
              <a:rPr lang="th-TH" dirty="0">
                <a:latin typeface="Cordia New" panose="020B0304020202020204" pitchFamily="34" charset="-34"/>
                <a:ea typeface="Calibri" panose="020F0502020204030204" pitchFamily="34" charset="0"/>
              </a:rPr>
              <a:t>เดินเล่น</a:t>
            </a:r>
            <a:r>
              <a:rPr lang="en-US" dirty="0">
                <a:latin typeface="Cordia New" panose="020B0304020202020204" pitchFamily="34" charset="-34"/>
                <a:ea typeface="Calibri" panose="020F0502020204030204" pitchFamily="34" charset="0"/>
              </a:rPr>
              <a:t>	</a:t>
            </a:r>
            <a:r>
              <a:rPr lang="th-TH" dirty="0">
                <a:latin typeface="Cordia New" panose="020B0304020202020204" pitchFamily="34" charset="-34"/>
                <a:ea typeface="Calibri" panose="020F0502020204030204" pitchFamily="34" charset="0"/>
              </a:rPr>
              <a:t>ง.</a:t>
            </a:r>
            <a:r>
              <a:rPr lang="en-US" dirty="0">
                <a:latin typeface="Cordia New" panose="020B0304020202020204" pitchFamily="34" charset="-34"/>
                <a:ea typeface="Calibri" panose="020F0502020204030204" pitchFamily="34" charset="0"/>
              </a:rPr>
              <a:t>  </a:t>
            </a:r>
            <a:r>
              <a:rPr lang="th-TH" dirty="0">
                <a:latin typeface="Cordia New" panose="020B0304020202020204" pitchFamily="34" charset="-34"/>
                <a:ea typeface="Calibri" panose="020F0502020204030204" pitchFamily="34" charset="0"/>
              </a:rPr>
              <a:t>ดูโทรทัศน์</a:t>
            </a:r>
            <a:r>
              <a:rPr lang="en-US" dirty="0">
                <a:latin typeface="Cordia New" panose="020B0304020202020204" pitchFamily="34" charset="-34"/>
                <a:ea typeface="Calibri" panose="020F0502020204030204" pitchFamily="34" charset="0"/>
              </a:rPr>
              <a:t>                    </a:t>
            </a:r>
            <a:br>
              <a:rPr lang="en-US" dirty="0">
                <a:latin typeface="Cordia New" panose="020B0304020202020204" pitchFamily="34" charset="-34"/>
                <a:ea typeface="Calibri" panose="020F0502020204030204" pitchFamily="34" charset="0"/>
              </a:rPr>
            </a:br>
            <a:r>
              <a:rPr lang="th-TH" dirty="0">
                <a:latin typeface="Cordia New" panose="020B0304020202020204" pitchFamily="34" charset="-34"/>
                <a:ea typeface="Calibri" panose="020F0502020204030204" pitchFamily="34" charset="0"/>
              </a:rPr>
              <a:t>	จ.</a:t>
            </a:r>
            <a:r>
              <a:rPr lang="en-US" dirty="0">
                <a:latin typeface="Cordia New" panose="020B0304020202020204" pitchFamily="34" charset="-34"/>
                <a:ea typeface="Calibri" panose="020F0502020204030204" pitchFamily="34" charset="0"/>
              </a:rPr>
              <a:t>  </a:t>
            </a:r>
            <a:r>
              <a:rPr lang="th-TH" dirty="0">
                <a:latin typeface="Cordia New" panose="020B0304020202020204" pitchFamily="34" charset="-34"/>
                <a:ea typeface="Calibri" panose="020F0502020204030204" pitchFamily="34" charset="0"/>
              </a:rPr>
              <a:t>ฟังวิทยุ</a:t>
            </a:r>
            <a:r>
              <a:rPr lang="en-US" dirty="0">
                <a:latin typeface="Cordia New" panose="020B0304020202020204" pitchFamily="34" charset="-34"/>
                <a:ea typeface="Calibri" panose="020F0502020204030204" pitchFamily="34" charset="0"/>
              </a:rPr>
              <a:t> </a:t>
            </a:r>
            <a:endParaRPr lang="th-TH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578066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08325" y="1454183"/>
            <a:ext cx="8176892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tabLst>
                <a:tab pos="1252507" algn="l"/>
                <a:tab pos="4397265" algn="l"/>
              </a:tabLst>
            </a:pPr>
            <a:r>
              <a:rPr lang="en-US" b="1" dirty="0">
                <a:latin typeface="Cordia New" panose="020B0304020202020204" pitchFamily="34" charset="-34"/>
                <a:ea typeface="Calibri" panose="020F0502020204030204" pitchFamily="34" charset="0"/>
              </a:rPr>
              <a:t> </a:t>
            </a:r>
            <a:r>
              <a:rPr lang="th-TH" b="1" dirty="0">
                <a:latin typeface="Cordia New" panose="020B0304020202020204" pitchFamily="34" charset="-34"/>
                <a:ea typeface="Calibri" panose="020F0502020204030204" pitchFamily="34" charset="0"/>
              </a:rPr>
              <a:t>11. อย่าใช้ตัวเลือกที่สั้นยาวต่างกันมาก</a:t>
            </a:r>
            <a:r>
              <a:rPr lang="en-US" dirty="0">
                <a:latin typeface="Cordia New" panose="020B0304020202020204" pitchFamily="34" charset="-34"/>
                <a:ea typeface="Calibri" panose="020F0502020204030204" pitchFamily="34" charset="0"/>
              </a:rPr>
              <a:t>  </a:t>
            </a:r>
            <a:r>
              <a:rPr lang="th-TH" dirty="0">
                <a:latin typeface="Cordia New" panose="020B0304020202020204" pitchFamily="34" charset="-34"/>
                <a:ea typeface="Calibri" panose="020F0502020204030204" pitchFamily="34" charset="0"/>
              </a:rPr>
              <a:t>เช่น</a:t>
            </a:r>
            <a:r>
              <a:rPr lang="en-US" dirty="0">
                <a:latin typeface="Cordia New" panose="020B0304020202020204" pitchFamily="34" charset="-34"/>
                <a:ea typeface="Calibri" panose="020F0502020204030204" pitchFamily="34" charset="0"/>
              </a:rPr>
              <a:t/>
            </a:r>
            <a:br>
              <a:rPr lang="en-US" dirty="0">
                <a:latin typeface="Cordia New" panose="020B0304020202020204" pitchFamily="34" charset="-34"/>
                <a:ea typeface="Calibri" panose="020F0502020204030204" pitchFamily="34" charset="0"/>
              </a:rPr>
            </a:br>
            <a:r>
              <a:rPr lang="en-US" dirty="0">
                <a:latin typeface="Cordia New" panose="020B0304020202020204" pitchFamily="34" charset="-34"/>
                <a:ea typeface="Calibri" panose="020F0502020204030204" pitchFamily="34" charset="0"/>
              </a:rPr>
              <a:t>        “</a:t>
            </a:r>
            <a:r>
              <a:rPr lang="th-TH" dirty="0">
                <a:latin typeface="Cordia New" panose="020B0304020202020204" pitchFamily="34" charset="-34"/>
                <a:ea typeface="Calibri" panose="020F0502020204030204" pitchFamily="34" charset="0"/>
              </a:rPr>
              <a:t>เด็กที่ฟันกำลังขึ้นควรบำรุงด้วยอาหารประเภทใด”</a:t>
            </a:r>
            <a:r>
              <a:rPr lang="en-US" dirty="0">
                <a:latin typeface="Cordia New" panose="020B0304020202020204" pitchFamily="34" charset="-34"/>
                <a:ea typeface="Calibri" panose="020F0502020204030204" pitchFamily="34" charset="0"/>
              </a:rPr>
              <a:t/>
            </a:r>
            <a:br>
              <a:rPr lang="en-US" dirty="0">
                <a:latin typeface="Cordia New" panose="020B0304020202020204" pitchFamily="34" charset="-34"/>
                <a:ea typeface="Calibri" panose="020F0502020204030204" pitchFamily="34" charset="0"/>
              </a:rPr>
            </a:br>
            <a:r>
              <a:rPr lang="th-TH" dirty="0">
                <a:latin typeface="Cordia New" panose="020B0304020202020204" pitchFamily="34" charset="-34"/>
                <a:ea typeface="Calibri" panose="020F0502020204030204" pitchFamily="34" charset="0"/>
              </a:rPr>
              <a:t>	ก.</a:t>
            </a:r>
            <a:r>
              <a:rPr lang="en-US" dirty="0">
                <a:latin typeface="Cordia New" panose="020B0304020202020204" pitchFamily="34" charset="-34"/>
                <a:ea typeface="Calibri" panose="020F0502020204030204" pitchFamily="34" charset="0"/>
              </a:rPr>
              <a:t>  </a:t>
            </a:r>
            <a:r>
              <a:rPr lang="th-TH" dirty="0">
                <a:latin typeface="Cordia New" panose="020B0304020202020204" pitchFamily="34" charset="-34"/>
                <a:ea typeface="Calibri" panose="020F0502020204030204" pitchFamily="34" charset="0"/>
              </a:rPr>
              <a:t>โปรตีน</a:t>
            </a:r>
            <a:r>
              <a:rPr lang="en-US" dirty="0">
                <a:latin typeface="Cordia New" panose="020B0304020202020204" pitchFamily="34" charset="-34"/>
                <a:ea typeface="Calibri" panose="020F0502020204030204" pitchFamily="34" charset="0"/>
              </a:rPr>
              <a:t>	</a:t>
            </a:r>
            <a:r>
              <a:rPr lang="th-TH" dirty="0">
                <a:latin typeface="Cordia New" panose="020B0304020202020204" pitchFamily="34" charset="-34"/>
                <a:ea typeface="Calibri" panose="020F0502020204030204" pitchFamily="34" charset="0"/>
              </a:rPr>
              <a:t>ข.</a:t>
            </a:r>
            <a:r>
              <a:rPr lang="en-US" dirty="0">
                <a:latin typeface="Cordia New" panose="020B0304020202020204" pitchFamily="34" charset="-34"/>
                <a:ea typeface="Calibri" panose="020F0502020204030204" pitchFamily="34" charset="0"/>
              </a:rPr>
              <a:t>  </a:t>
            </a:r>
            <a:r>
              <a:rPr lang="th-TH" dirty="0">
                <a:latin typeface="Cordia New" panose="020B0304020202020204" pitchFamily="34" charset="-34"/>
                <a:ea typeface="Calibri" panose="020F0502020204030204" pitchFamily="34" charset="0"/>
              </a:rPr>
              <a:t>ผักสด</a:t>
            </a:r>
            <a:r>
              <a:rPr lang="en-US" dirty="0">
                <a:latin typeface="Cordia New" panose="020B0304020202020204" pitchFamily="34" charset="-34"/>
                <a:ea typeface="Calibri" panose="020F0502020204030204" pitchFamily="34" charset="0"/>
              </a:rPr>
              <a:t/>
            </a:r>
            <a:br>
              <a:rPr lang="en-US" dirty="0">
                <a:latin typeface="Cordia New" panose="020B0304020202020204" pitchFamily="34" charset="-34"/>
                <a:ea typeface="Calibri" panose="020F0502020204030204" pitchFamily="34" charset="0"/>
              </a:rPr>
            </a:br>
            <a:r>
              <a:rPr lang="th-TH" dirty="0">
                <a:latin typeface="Cordia New" panose="020B0304020202020204" pitchFamily="34" charset="-34"/>
                <a:ea typeface="Calibri" panose="020F0502020204030204" pitchFamily="34" charset="0"/>
              </a:rPr>
              <a:t>	ค.</a:t>
            </a:r>
            <a:r>
              <a:rPr lang="en-US" dirty="0">
                <a:latin typeface="Cordia New" panose="020B0304020202020204" pitchFamily="34" charset="-34"/>
                <a:ea typeface="Calibri" panose="020F0502020204030204" pitchFamily="34" charset="0"/>
              </a:rPr>
              <a:t>  </a:t>
            </a:r>
            <a:r>
              <a:rPr lang="th-TH" dirty="0">
                <a:latin typeface="Cordia New" panose="020B0304020202020204" pitchFamily="34" charset="-34"/>
                <a:ea typeface="Calibri" panose="020F0502020204030204" pitchFamily="34" charset="0"/>
              </a:rPr>
              <a:t>อาหารทะเล</a:t>
            </a:r>
            <a:r>
              <a:rPr lang="en-US" dirty="0">
                <a:latin typeface="Cordia New" panose="020B0304020202020204" pitchFamily="34" charset="-34"/>
                <a:ea typeface="Calibri" panose="020F0502020204030204" pitchFamily="34" charset="0"/>
              </a:rPr>
              <a:t>	</a:t>
            </a:r>
            <a:r>
              <a:rPr lang="th-TH" dirty="0">
                <a:latin typeface="Cordia New" panose="020B0304020202020204" pitchFamily="34" charset="-34"/>
                <a:ea typeface="Calibri" panose="020F0502020204030204" pitchFamily="34" charset="0"/>
              </a:rPr>
              <a:t>ง.</a:t>
            </a:r>
            <a:r>
              <a:rPr lang="en-US" dirty="0">
                <a:latin typeface="Cordia New" panose="020B0304020202020204" pitchFamily="34" charset="-34"/>
                <a:ea typeface="Calibri" panose="020F0502020204030204" pitchFamily="34" charset="0"/>
              </a:rPr>
              <a:t>  </a:t>
            </a:r>
            <a:r>
              <a:rPr lang="th-TH" dirty="0">
                <a:latin typeface="Cordia New" panose="020B0304020202020204" pitchFamily="34" charset="-34"/>
                <a:ea typeface="Calibri" panose="020F0502020204030204" pitchFamily="34" charset="0"/>
              </a:rPr>
              <a:t>เครื่องใน</a:t>
            </a:r>
            <a:r>
              <a:rPr lang="en-US" dirty="0">
                <a:latin typeface="Cordia New" panose="020B0304020202020204" pitchFamily="34" charset="-34"/>
                <a:ea typeface="Calibri" panose="020F0502020204030204" pitchFamily="34" charset="0"/>
              </a:rPr>
              <a:t/>
            </a:r>
            <a:br>
              <a:rPr lang="en-US" dirty="0">
                <a:latin typeface="Cordia New" panose="020B0304020202020204" pitchFamily="34" charset="-34"/>
                <a:ea typeface="Calibri" panose="020F0502020204030204" pitchFamily="34" charset="0"/>
              </a:rPr>
            </a:br>
            <a:r>
              <a:rPr lang="th-TH" dirty="0">
                <a:latin typeface="Cordia New" panose="020B0304020202020204" pitchFamily="34" charset="-34"/>
                <a:ea typeface="Calibri" panose="020F0502020204030204" pitchFamily="34" charset="0"/>
              </a:rPr>
              <a:t>	จ.</a:t>
            </a:r>
            <a:r>
              <a:rPr lang="en-US" dirty="0">
                <a:latin typeface="Cordia New" panose="020B0304020202020204" pitchFamily="34" charset="-34"/>
                <a:ea typeface="Calibri" panose="020F0502020204030204" pitchFamily="34" charset="0"/>
              </a:rPr>
              <a:t>  </a:t>
            </a:r>
            <a:r>
              <a:rPr lang="th-TH" dirty="0">
                <a:latin typeface="Cordia New" panose="020B0304020202020204" pitchFamily="34" charset="-34"/>
                <a:ea typeface="Calibri" panose="020F0502020204030204" pitchFamily="34" charset="0"/>
              </a:rPr>
              <a:t>อาหารประเภทที่มีแคลเซียมมาก</a:t>
            </a:r>
            <a:r>
              <a:rPr lang="en-US" dirty="0">
                <a:latin typeface="Cordia New" panose="020B0304020202020204" pitchFamily="34" charset="-34"/>
                <a:ea typeface="Calibri" panose="020F0502020204030204" pitchFamily="34" charset="0"/>
              </a:rPr>
              <a:t/>
            </a:r>
            <a:br>
              <a:rPr lang="en-US" dirty="0">
                <a:latin typeface="Cordia New" panose="020B0304020202020204" pitchFamily="34" charset="-34"/>
                <a:ea typeface="Calibri" panose="020F0502020204030204" pitchFamily="34" charset="0"/>
              </a:rPr>
            </a:br>
            <a:r>
              <a:rPr lang="en-US" dirty="0">
                <a:latin typeface="Cordia New" panose="020B0304020202020204" pitchFamily="34" charset="-34"/>
                <a:ea typeface="Calibri" panose="020F0502020204030204" pitchFamily="34" charset="0"/>
              </a:rPr>
              <a:t>            </a:t>
            </a:r>
            <a:r>
              <a:rPr lang="th-TH" dirty="0">
                <a:latin typeface="Cordia New" panose="020B0304020202020204" pitchFamily="34" charset="-34"/>
                <a:ea typeface="Calibri" panose="020F0502020204030204" pitchFamily="34" charset="0"/>
              </a:rPr>
              <a:t>ตัวเลือก จ เป็นตัวเลือกที่มีคำขยายเพื่อที่จะแนะแนวโน้มในการตอบให้ผู้สอบ</a:t>
            </a:r>
            <a:r>
              <a:rPr lang="en-US" dirty="0">
                <a:latin typeface="Cordia New" panose="020B0304020202020204" pitchFamily="34" charset="-34"/>
                <a:ea typeface="Calibri" panose="020F0502020204030204" pitchFamily="34" charset="0"/>
              </a:rPr>
              <a:t>  </a:t>
            </a:r>
            <a:r>
              <a:rPr lang="th-TH" dirty="0">
                <a:latin typeface="Cordia New" panose="020B0304020202020204" pitchFamily="34" charset="-34"/>
                <a:ea typeface="Calibri" panose="020F0502020204030204" pitchFamily="34" charset="0"/>
              </a:rPr>
              <a:t>ดังนั้นผู้สอบที่ไม่รู้จริงแต่ดูตัวเลือกแล้วมีคำขยายมาก</a:t>
            </a:r>
            <a:r>
              <a:rPr lang="en-US" dirty="0">
                <a:latin typeface="Cordia New" panose="020B0304020202020204" pitchFamily="34" charset="-34"/>
                <a:ea typeface="Calibri" panose="020F0502020204030204" pitchFamily="34" charset="0"/>
              </a:rPr>
              <a:t>  </a:t>
            </a:r>
            <a:r>
              <a:rPr lang="th-TH" dirty="0">
                <a:latin typeface="Cordia New" panose="020B0304020202020204" pitchFamily="34" charset="-34"/>
                <a:ea typeface="Calibri" panose="020F0502020204030204" pitchFamily="34" charset="0"/>
              </a:rPr>
              <a:t>น่าจะเป็นตัวเลือกที่ถูก</a:t>
            </a:r>
            <a:r>
              <a:rPr lang="en-US" dirty="0">
                <a:latin typeface="Cordia New" panose="020B0304020202020204" pitchFamily="34" charset="-34"/>
                <a:ea typeface="Calibri" panose="020F0502020204030204" pitchFamily="34" charset="0"/>
              </a:rPr>
              <a:t>  </a:t>
            </a:r>
            <a:r>
              <a:rPr lang="th-TH" dirty="0">
                <a:latin typeface="Cordia New" panose="020B0304020202020204" pitchFamily="34" charset="-34"/>
                <a:ea typeface="Calibri" panose="020F0502020204030204" pitchFamily="34" charset="0"/>
              </a:rPr>
              <a:t>ดังนั้น</a:t>
            </a:r>
            <a:r>
              <a:rPr lang="en-US" dirty="0">
                <a:latin typeface="Cordia New" panose="020B0304020202020204" pitchFamily="34" charset="-34"/>
                <a:ea typeface="Calibri" panose="020F0502020204030204" pitchFamily="34" charset="0"/>
              </a:rPr>
              <a:t>  </a:t>
            </a:r>
            <a:r>
              <a:rPr lang="th-TH" dirty="0">
                <a:latin typeface="Cordia New" panose="020B0304020202020204" pitchFamily="34" charset="-34"/>
                <a:ea typeface="Calibri" panose="020F0502020204030204" pitchFamily="34" charset="0"/>
              </a:rPr>
              <a:t>ควรเปลี่ยนตัวเลือก</a:t>
            </a:r>
            <a:r>
              <a:rPr lang="en-US" dirty="0">
                <a:latin typeface="Cordia New" panose="020B0304020202020204" pitchFamily="34" charset="-34"/>
                <a:ea typeface="Calibri" panose="020F0502020204030204" pitchFamily="34" charset="0"/>
              </a:rPr>
              <a:t>  </a:t>
            </a:r>
            <a:r>
              <a:rPr lang="th-TH" dirty="0">
                <a:latin typeface="Cordia New" panose="020B0304020202020204" pitchFamily="34" charset="-34"/>
                <a:ea typeface="Calibri" panose="020F0502020204030204" pitchFamily="34" charset="0"/>
              </a:rPr>
              <a:t>ดังนี้</a:t>
            </a:r>
            <a:endParaRPr lang="th-TH" dirty="0"/>
          </a:p>
        </p:txBody>
      </p:sp>
      <p:grpSp>
        <p:nvGrpSpPr>
          <p:cNvPr id="4" name="Group 3"/>
          <p:cNvGrpSpPr/>
          <p:nvPr/>
        </p:nvGrpSpPr>
        <p:grpSpPr>
          <a:xfrm>
            <a:off x="0" y="95530"/>
            <a:ext cx="9144000" cy="1200328"/>
            <a:chOff x="0" y="149959"/>
            <a:chExt cx="9144000" cy="1200328"/>
          </a:xfrm>
        </p:grpSpPr>
        <p:sp>
          <p:nvSpPr>
            <p:cNvPr id="5" name="Rectangle 4"/>
            <p:cNvSpPr/>
            <p:nvPr/>
          </p:nvSpPr>
          <p:spPr>
            <a:xfrm>
              <a:off x="0" y="149959"/>
              <a:ext cx="9144000" cy="646331"/>
            </a:xfrm>
            <a:prstGeom prst="rect">
              <a:avLst/>
            </a:prstGeom>
            <a:solidFill>
              <a:schemeClr val="accent2"/>
            </a:solidFill>
          </p:spPr>
          <p:txBody>
            <a:bodyPr wrap="square">
              <a:spAutoFit/>
            </a:bodyPr>
            <a:lstStyle/>
            <a:p>
              <a:pPr algn="ctr"/>
              <a:r>
                <a:rPr lang="th-TH" sz="3600" b="1" dirty="0">
                  <a:latin typeface="Cordia New" panose="020B0304020202020204" pitchFamily="34" charset="-34"/>
                  <a:ea typeface="Times New Roman" panose="02020603050405020304" pitchFamily="18" charset="0"/>
                </a:rPr>
                <a:t>หลักในการเขียน  </a:t>
              </a:r>
              <a:r>
                <a:rPr lang="th-TH" sz="3600" b="1" dirty="0">
                  <a:ea typeface="Times New Roman" panose="02020603050405020304" pitchFamily="18" charset="0"/>
                  <a:cs typeface="+mj-cs"/>
                </a:rPr>
                <a:t>ข้อสอบแบบเลือกตอบ</a:t>
              </a:r>
              <a:endParaRPr lang="th-TH" sz="3600" dirty="0"/>
            </a:p>
          </p:txBody>
        </p:sp>
        <p:sp>
          <p:nvSpPr>
            <p:cNvPr id="6" name="Rectangle 5"/>
            <p:cNvSpPr/>
            <p:nvPr/>
          </p:nvSpPr>
          <p:spPr>
            <a:xfrm>
              <a:off x="508325" y="827067"/>
              <a:ext cx="1907895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th-TH" b="1" u="sng" dirty="0">
                  <a:latin typeface="Cordia New" panose="020B0304020202020204" pitchFamily="34" charset="-34"/>
                  <a:ea typeface="Times New Roman" panose="02020603050405020304" pitchFamily="18" charset="0"/>
                </a:rPr>
                <a:t>วิธีเขียนตัวเลือก</a:t>
              </a:r>
              <a:endParaRPr lang="en-US" dirty="0">
                <a:latin typeface="Cordia New" panose="020B0304020202020204" pitchFamily="34" charset="-34"/>
                <a:ea typeface="Times New Roman" panose="02020603050405020304" pitchFamily="18" charset="0"/>
                <a:cs typeface="TH SarabunIT๙" panose="020B0500040200020003" pitchFamily="34" charset="-34"/>
              </a:endParaRPr>
            </a:p>
          </p:txBody>
        </p:sp>
      </p:grpSp>
      <p:sp>
        <p:nvSpPr>
          <p:cNvPr id="3" name="Rectangle 2"/>
          <p:cNvSpPr/>
          <p:nvPr/>
        </p:nvSpPr>
        <p:spPr>
          <a:xfrm>
            <a:off x="508325" y="5151937"/>
            <a:ext cx="8176892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tabLst>
                <a:tab pos="1252507" algn="l"/>
                <a:tab pos="4397265" algn="l"/>
              </a:tabLst>
            </a:pPr>
            <a:r>
              <a:rPr lang="th-TH" dirty="0">
                <a:latin typeface="Cordia New" panose="020B0304020202020204" pitchFamily="34" charset="-34"/>
                <a:ea typeface="Calibri" panose="020F0502020204030204" pitchFamily="34" charset="0"/>
              </a:rPr>
              <a:t>	ก.</a:t>
            </a:r>
            <a:r>
              <a:rPr lang="en-US" dirty="0">
                <a:latin typeface="Cordia New" panose="020B0304020202020204" pitchFamily="34" charset="-34"/>
                <a:ea typeface="Calibri" panose="020F0502020204030204" pitchFamily="34" charset="0"/>
              </a:rPr>
              <a:t>  </a:t>
            </a:r>
            <a:r>
              <a:rPr lang="th-TH" dirty="0">
                <a:latin typeface="Cordia New" panose="020B0304020202020204" pitchFamily="34" charset="-34"/>
                <a:ea typeface="Calibri" panose="020F0502020204030204" pitchFamily="34" charset="0"/>
              </a:rPr>
              <a:t>โปรตีน</a:t>
            </a:r>
            <a:r>
              <a:rPr lang="en-US" dirty="0">
                <a:latin typeface="Cordia New" panose="020B0304020202020204" pitchFamily="34" charset="-34"/>
                <a:ea typeface="Calibri" panose="020F0502020204030204" pitchFamily="34" charset="0"/>
              </a:rPr>
              <a:t>	</a:t>
            </a:r>
            <a:r>
              <a:rPr lang="th-TH" dirty="0">
                <a:latin typeface="Cordia New" panose="020B0304020202020204" pitchFamily="34" charset="-34"/>
                <a:ea typeface="Calibri" panose="020F0502020204030204" pitchFamily="34" charset="0"/>
              </a:rPr>
              <a:t>ข.</a:t>
            </a:r>
            <a:r>
              <a:rPr lang="en-US" dirty="0">
                <a:latin typeface="Cordia New" panose="020B0304020202020204" pitchFamily="34" charset="-34"/>
                <a:ea typeface="Calibri" panose="020F0502020204030204" pitchFamily="34" charset="0"/>
              </a:rPr>
              <a:t>  </a:t>
            </a:r>
            <a:r>
              <a:rPr lang="th-TH" dirty="0">
                <a:latin typeface="Cordia New" panose="020B0304020202020204" pitchFamily="34" charset="-34"/>
                <a:ea typeface="Calibri" panose="020F0502020204030204" pitchFamily="34" charset="0"/>
              </a:rPr>
              <a:t>ผักสด</a:t>
            </a:r>
            <a:r>
              <a:rPr lang="en-US" dirty="0">
                <a:latin typeface="Cordia New" panose="020B0304020202020204" pitchFamily="34" charset="-34"/>
                <a:ea typeface="Calibri" panose="020F0502020204030204" pitchFamily="34" charset="0"/>
              </a:rPr>
              <a:t/>
            </a:r>
            <a:br>
              <a:rPr lang="en-US" dirty="0">
                <a:latin typeface="Cordia New" panose="020B0304020202020204" pitchFamily="34" charset="-34"/>
                <a:ea typeface="Calibri" panose="020F0502020204030204" pitchFamily="34" charset="0"/>
              </a:rPr>
            </a:br>
            <a:r>
              <a:rPr lang="th-TH" dirty="0">
                <a:latin typeface="Cordia New" panose="020B0304020202020204" pitchFamily="34" charset="-34"/>
                <a:ea typeface="Calibri" panose="020F0502020204030204" pitchFamily="34" charset="0"/>
              </a:rPr>
              <a:t>	ค.</a:t>
            </a:r>
            <a:r>
              <a:rPr lang="en-US" dirty="0">
                <a:latin typeface="Cordia New" panose="020B0304020202020204" pitchFamily="34" charset="-34"/>
                <a:ea typeface="Calibri" panose="020F0502020204030204" pitchFamily="34" charset="0"/>
              </a:rPr>
              <a:t>  </a:t>
            </a:r>
            <a:r>
              <a:rPr lang="th-TH" dirty="0">
                <a:latin typeface="Cordia New" panose="020B0304020202020204" pitchFamily="34" charset="-34"/>
                <a:ea typeface="Calibri" panose="020F0502020204030204" pitchFamily="34" charset="0"/>
              </a:rPr>
              <a:t>อาหารทะเล</a:t>
            </a:r>
            <a:r>
              <a:rPr lang="en-US" dirty="0">
                <a:latin typeface="Cordia New" panose="020B0304020202020204" pitchFamily="34" charset="-34"/>
                <a:ea typeface="Calibri" panose="020F0502020204030204" pitchFamily="34" charset="0"/>
              </a:rPr>
              <a:t>	</a:t>
            </a:r>
            <a:r>
              <a:rPr lang="th-TH" dirty="0">
                <a:latin typeface="Cordia New" panose="020B0304020202020204" pitchFamily="34" charset="-34"/>
                <a:ea typeface="Calibri" panose="020F0502020204030204" pitchFamily="34" charset="0"/>
              </a:rPr>
              <a:t>ง.</a:t>
            </a:r>
            <a:r>
              <a:rPr lang="en-US" dirty="0">
                <a:latin typeface="Cordia New" panose="020B0304020202020204" pitchFamily="34" charset="-34"/>
                <a:ea typeface="Calibri" panose="020F0502020204030204" pitchFamily="34" charset="0"/>
              </a:rPr>
              <a:t>  </a:t>
            </a:r>
            <a:r>
              <a:rPr lang="th-TH" dirty="0">
                <a:latin typeface="Cordia New" panose="020B0304020202020204" pitchFamily="34" charset="-34"/>
                <a:ea typeface="Calibri" panose="020F0502020204030204" pitchFamily="34" charset="0"/>
              </a:rPr>
              <a:t>เครื่องใน</a:t>
            </a:r>
            <a:r>
              <a:rPr lang="en-US" dirty="0">
                <a:latin typeface="Cordia New" panose="020B0304020202020204" pitchFamily="34" charset="-34"/>
                <a:ea typeface="Calibri" panose="020F0502020204030204" pitchFamily="34" charset="0"/>
              </a:rPr>
              <a:t/>
            </a:r>
            <a:br>
              <a:rPr lang="en-US" dirty="0">
                <a:latin typeface="Cordia New" panose="020B0304020202020204" pitchFamily="34" charset="-34"/>
                <a:ea typeface="Calibri" panose="020F0502020204030204" pitchFamily="34" charset="0"/>
              </a:rPr>
            </a:br>
            <a:r>
              <a:rPr lang="th-TH" dirty="0">
                <a:latin typeface="Cordia New" panose="020B0304020202020204" pitchFamily="34" charset="-34"/>
                <a:ea typeface="Calibri" panose="020F0502020204030204" pitchFamily="34" charset="0"/>
              </a:rPr>
              <a:t>	จ.</a:t>
            </a:r>
            <a:r>
              <a:rPr lang="en-US" dirty="0">
                <a:latin typeface="Cordia New" panose="020B0304020202020204" pitchFamily="34" charset="-34"/>
                <a:ea typeface="Calibri" panose="020F0502020204030204" pitchFamily="34" charset="0"/>
              </a:rPr>
              <a:t>  </a:t>
            </a:r>
            <a:r>
              <a:rPr lang="th-TH" dirty="0">
                <a:latin typeface="Cordia New" panose="020B0304020202020204" pitchFamily="34" charset="-34"/>
                <a:ea typeface="Calibri" panose="020F0502020204030204" pitchFamily="34" charset="0"/>
              </a:rPr>
              <a:t>แคลเซียม</a:t>
            </a:r>
            <a:endParaRPr lang="th-TH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8153202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3" name="Rectangle 2"/>
          <p:cNvSpPr/>
          <p:nvPr/>
        </p:nvSpPr>
        <p:spPr>
          <a:xfrm>
            <a:off x="835479" y="370645"/>
            <a:ext cx="7949292" cy="35173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  <a:tabLst>
                <a:tab pos="270510" algn="l"/>
                <a:tab pos="540385" algn="l"/>
              </a:tabLst>
            </a:pPr>
            <a:r>
              <a:rPr lang="th-TH" sz="2600" b="1" dirty="0">
                <a:latin typeface="Calibri" panose="020F0502020204030204" pitchFamily="34" charset="0"/>
                <a:ea typeface="Calibri" panose="020F0502020204030204" pitchFamily="34" charset="0"/>
                <a:cs typeface="+mj-cs"/>
              </a:rPr>
              <a:t>ข้อสอบภาคความรู้ </a:t>
            </a:r>
            <a:r>
              <a:rPr lang="th-TH" sz="2600" b="1" dirty="0" smtClean="0">
                <a:latin typeface="Calibri" panose="020F0502020204030204" pitchFamily="34" charset="0"/>
                <a:ea typeface="Calibri" panose="020F0502020204030204" pitchFamily="34" charset="0"/>
                <a:cs typeface="+mj-cs"/>
              </a:rPr>
              <a:t>......</a:t>
            </a:r>
            <a:endParaRPr lang="en-US" sz="2600" dirty="0">
              <a:latin typeface="Calibri" panose="020F0502020204030204" pitchFamily="34" charset="0"/>
              <a:ea typeface="Calibri" panose="020F0502020204030204" pitchFamily="34" charset="0"/>
              <a:cs typeface="+mj-cs"/>
            </a:endParaRPr>
          </a:p>
          <a:p>
            <a:pPr>
              <a:lnSpc>
                <a:spcPct val="107000"/>
              </a:lnSpc>
              <a:spcAft>
                <a:spcPts val="0"/>
              </a:spcAft>
              <a:tabLst>
                <a:tab pos="270510" algn="l"/>
                <a:tab pos="540385" algn="l"/>
              </a:tabLst>
            </a:pPr>
            <a:r>
              <a:rPr lang="en-US" sz="2600" b="1" dirty="0">
                <a:latin typeface="Angsana New" panose="02020603050405020304" pitchFamily="18" charset="-34"/>
                <a:ea typeface="Calibri" panose="020F0502020204030204" pitchFamily="34" charset="0"/>
                <a:cs typeface="+mj-cs"/>
              </a:rPr>
              <a:t>3.1.1.1.</a:t>
            </a:r>
            <a:r>
              <a:rPr lang="th-TH" sz="2600" b="1" dirty="0">
                <a:latin typeface="Angsana New" panose="02020603050405020304" pitchFamily="18" charset="-34"/>
                <a:ea typeface="Calibri" panose="020F0502020204030204" pitchFamily="34" charset="0"/>
                <a:cs typeface="+mj-cs"/>
              </a:rPr>
              <a:t>  การจัดวางวัสดุอุปกรณ์ หน้างานตามที่กำหนด (12)</a:t>
            </a:r>
            <a:endParaRPr lang="en-US" sz="2600" dirty="0">
              <a:latin typeface="Calibri" panose="020F0502020204030204" pitchFamily="34" charset="0"/>
              <a:ea typeface="Calibri" panose="020F0502020204030204" pitchFamily="34" charset="0"/>
              <a:cs typeface="+mj-cs"/>
            </a:endParaRPr>
          </a:p>
          <a:p>
            <a:pPr>
              <a:lnSpc>
                <a:spcPct val="107000"/>
              </a:lnSpc>
              <a:spcAft>
                <a:spcPts val="0"/>
              </a:spcAft>
              <a:tabLst>
                <a:tab pos="270510" algn="l"/>
                <a:tab pos="540385" algn="l"/>
              </a:tabLst>
            </a:pPr>
            <a:r>
              <a:rPr lang="en-US" sz="2600" dirty="0" smtClean="0">
                <a:latin typeface="Angsana New" panose="02020603050405020304" pitchFamily="18" charset="-34"/>
                <a:ea typeface="Calibri" panose="020F0502020204030204" pitchFamily="34" charset="0"/>
                <a:cs typeface="+mj-cs"/>
              </a:rPr>
              <a:t>1.</a:t>
            </a:r>
            <a:r>
              <a:rPr lang="th-TH" sz="2600" dirty="0" smtClean="0">
                <a:latin typeface="Angsana New" panose="02020603050405020304" pitchFamily="18" charset="-34"/>
                <a:ea typeface="Calibri" panose="020F0502020204030204" pitchFamily="34" charset="0"/>
                <a:cs typeface="+mj-cs"/>
              </a:rPr>
              <a:t>	หาก</a:t>
            </a:r>
            <a:r>
              <a:rPr lang="th-TH" sz="2600" dirty="0">
                <a:latin typeface="Angsana New" panose="02020603050405020304" pitchFamily="18" charset="-34"/>
                <a:ea typeface="Calibri" panose="020F0502020204030204" pitchFamily="34" charset="0"/>
                <a:cs typeface="+mj-cs"/>
              </a:rPr>
              <a:t>พบไม้หมอนที่ใช้สำหรับรองรับชิ้นงานหรืออุปกรณ์ไม่ได้ตามขนาดควร</a:t>
            </a:r>
            <a:r>
              <a:rPr lang="th-TH" sz="2600" dirty="0" smtClean="0">
                <a:latin typeface="Angsana New" panose="02020603050405020304" pitchFamily="18" charset="-34"/>
                <a:ea typeface="Calibri" panose="020F0502020204030204" pitchFamily="34" charset="0"/>
                <a:cs typeface="+mj-cs"/>
              </a:rPr>
              <a:t>ทำ</a:t>
            </a:r>
          </a:p>
          <a:p>
            <a:pPr>
              <a:lnSpc>
                <a:spcPct val="107000"/>
              </a:lnSpc>
              <a:spcAft>
                <a:spcPts val="0"/>
              </a:spcAft>
              <a:tabLst>
                <a:tab pos="270510" algn="l"/>
                <a:tab pos="540385" algn="l"/>
              </a:tabLst>
            </a:pPr>
            <a:r>
              <a:rPr lang="th-TH" sz="2600" dirty="0" smtClean="0">
                <a:latin typeface="Angsana New" panose="02020603050405020304" pitchFamily="18" charset="-34"/>
                <a:ea typeface="Calibri" panose="020F0502020204030204" pitchFamily="34" charset="0"/>
                <a:cs typeface="+mj-cs"/>
              </a:rPr>
              <a:t>     อย่างไร</a:t>
            </a:r>
            <a:r>
              <a:rPr lang="th-TH" sz="2600" dirty="0">
                <a:latin typeface="Angsana New" panose="02020603050405020304" pitchFamily="18" charset="-34"/>
                <a:ea typeface="Calibri" panose="020F0502020204030204" pitchFamily="34" charset="0"/>
                <a:cs typeface="+mj-cs"/>
              </a:rPr>
              <a:t>เป็นอันดับแรก</a:t>
            </a:r>
            <a:endParaRPr lang="en-US" sz="2600" dirty="0">
              <a:latin typeface="Calibri" panose="020F0502020204030204" pitchFamily="34" charset="0"/>
              <a:ea typeface="Calibri" panose="020F0502020204030204" pitchFamily="34" charset="0"/>
              <a:cs typeface="+mj-cs"/>
            </a:endParaRPr>
          </a:p>
          <a:p>
            <a:pPr>
              <a:lnSpc>
                <a:spcPct val="107000"/>
              </a:lnSpc>
              <a:spcAft>
                <a:spcPts val="0"/>
              </a:spcAft>
              <a:tabLst>
                <a:tab pos="270510" algn="l"/>
                <a:tab pos="540385" algn="l"/>
              </a:tabLst>
            </a:pPr>
            <a:r>
              <a:rPr lang="th-TH" sz="2600" dirty="0">
                <a:latin typeface="Calibri" panose="020F0502020204030204" pitchFamily="34" charset="0"/>
                <a:ea typeface="Calibri" panose="020F0502020204030204" pitchFamily="34" charset="0"/>
                <a:cs typeface="+mj-cs"/>
              </a:rPr>
              <a:t>	ก</a:t>
            </a:r>
            <a:r>
              <a:rPr lang="en-US" sz="2600" dirty="0">
                <a:latin typeface="Angsana New" panose="02020603050405020304" pitchFamily="18" charset="-34"/>
                <a:ea typeface="Calibri" panose="020F0502020204030204" pitchFamily="34" charset="0"/>
                <a:cs typeface="+mj-cs"/>
              </a:rPr>
              <a:t>.</a:t>
            </a:r>
            <a:r>
              <a:rPr lang="th-TH" sz="2600" dirty="0">
                <a:latin typeface="Angsana New" panose="02020603050405020304" pitchFamily="18" charset="-34"/>
                <a:ea typeface="Calibri" panose="020F0502020204030204" pitchFamily="34" charset="0"/>
                <a:cs typeface="+mj-cs"/>
              </a:rPr>
              <a:t>	ทำอย่างไรก็ได้ไม่ให้ชิ้นงานเสียหาย</a:t>
            </a:r>
            <a:endParaRPr lang="en-US" sz="2600" dirty="0">
              <a:latin typeface="Calibri" panose="020F0502020204030204" pitchFamily="34" charset="0"/>
              <a:ea typeface="Calibri" panose="020F0502020204030204" pitchFamily="34" charset="0"/>
              <a:cs typeface="+mj-cs"/>
            </a:endParaRPr>
          </a:p>
          <a:p>
            <a:pPr>
              <a:lnSpc>
                <a:spcPct val="107000"/>
              </a:lnSpc>
              <a:spcAft>
                <a:spcPts val="0"/>
              </a:spcAft>
              <a:tabLst>
                <a:tab pos="270510" algn="l"/>
                <a:tab pos="540385" algn="l"/>
              </a:tabLst>
            </a:pPr>
            <a:r>
              <a:rPr lang="th-TH" sz="2600" dirty="0">
                <a:latin typeface="Calibri" panose="020F0502020204030204" pitchFamily="34" charset="0"/>
                <a:ea typeface="Calibri" panose="020F0502020204030204" pitchFamily="34" charset="0"/>
                <a:cs typeface="+mj-cs"/>
              </a:rPr>
              <a:t>	ข</a:t>
            </a:r>
            <a:r>
              <a:rPr lang="en-US" sz="2600" dirty="0">
                <a:latin typeface="Angsana New" panose="02020603050405020304" pitchFamily="18" charset="-34"/>
                <a:ea typeface="Calibri" panose="020F0502020204030204" pitchFamily="34" charset="0"/>
                <a:cs typeface="+mj-cs"/>
              </a:rPr>
              <a:t>.</a:t>
            </a:r>
            <a:r>
              <a:rPr lang="th-TH" sz="2600" dirty="0">
                <a:latin typeface="Angsana New" panose="02020603050405020304" pitchFamily="18" charset="-34"/>
                <a:ea typeface="Calibri" panose="020F0502020204030204" pitchFamily="34" charset="0"/>
                <a:cs typeface="+mj-cs"/>
              </a:rPr>
              <a:t>	หาวัสดุใดๆก็ได้ในโครงการมาใช้แทน</a:t>
            </a:r>
            <a:endParaRPr lang="en-US" sz="2600" dirty="0">
              <a:latin typeface="Calibri" panose="020F0502020204030204" pitchFamily="34" charset="0"/>
              <a:ea typeface="Calibri" panose="020F0502020204030204" pitchFamily="34" charset="0"/>
              <a:cs typeface="+mj-cs"/>
            </a:endParaRPr>
          </a:p>
          <a:p>
            <a:pPr>
              <a:lnSpc>
                <a:spcPct val="107000"/>
              </a:lnSpc>
              <a:spcAft>
                <a:spcPts val="0"/>
              </a:spcAft>
              <a:tabLst>
                <a:tab pos="270510" algn="l"/>
                <a:tab pos="540385" algn="l"/>
              </a:tabLst>
            </a:pPr>
            <a:r>
              <a:rPr lang="th-TH" sz="2600" dirty="0">
                <a:latin typeface="Calibri" panose="020F0502020204030204" pitchFamily="34" charset="0"/>
                <a:ea typeface="Calibri" panose="020F0502020204030204" pitchFamily="34" charset="0"/>
                <a:cs typeface="+mj-cs"/>
              </a:rPr>
              <a:t>	ค</a:t>
            </a:r>
            <a:r>
              <a:rPr lang="en-US" sz="2600" dirty="0">
                <a:latin typeface="Angsana New" panose="02020603050405020304" pitchFamily="18" charset="-34"/>
                <a:ea typeface="Calibri" panose="020F0502020204030204" pitchFamily="34" charset="0"/>
                <a:cs typeface="+mj-cs"/>
              </a:rPr>
              <a:t>.</a:t>
            </a:r>
            <a:r>
              <a:rPr lang="th-TH" sz="2600" dirty="0">
                <a:latin typeface="Angsana New" panose="02020603050405020304" pitchFamily="18" charset="-34"/>
                <a:ea typeface="Calibri" panose="020F0502020204030204" pitchFamily="34" charset="0"/>
                <a:cs typeface="+mj-cs"/>
              </a:rPr>
              <a:t>	นำไปวางยังจุดอื่นไว้ก่อน</a:t>
            </a:r>
            <a:endParaRPr lang="en-US" sz="2600" dirty="0">
              <a:latin typeface="Calibri" panose="020F0502020204030204" pitchFamily="34" charset="0"/>
              <a:ea typeface="Calibri" panose="020F0502020204030204" pitchFamily="34" charset="0"/>
              <a:cs typeface="+mj-cs"/>
            </a:endParaRPr>
          </a:p>
          <a:p>
            <a:pPr>
              <a:lnSpc>
                <a:spcPct val="107000"/>
              </a:lnSpc>
              <a:spcAft>
                <a:spcPts val="0"/>
              </a:spcAft>
              <a:tabLst>
                <a:tab pos="270510" algn="l"/>
                <a:tab pos="540385" algn="l"/>
              </a:tabLst>
            </a:pPr>
            <a:r>
              <a:rPr lang="th-TH" sz="2600" dirty="0">
                <a:latin typeface="Calibri" panose="020F0502020204030204" pitchFamily="34" charset="0"/>
                <a:ea typeface="Calibri" panose="020F0502020204030204" pitchFamily="34" charset="0"/>
                <a:cs typeface="+mj-cs"/>
              </a:rPr>
              <a:t>	ง</a:t>
            </a:r>
            <a:r>
              <a:rPr lang="en-US" sz="2600" dirty="0">
                <a:latin typeface="Angsana New" panose="02020603050405020304" pitchFamily="18" charset="-34"/>
                <a:ea typeface="Calibri" panose="020F0502020204030204" pitchFamily="34" charset="0"/>
                <a:cs typeface="+mj-cs"/>
              </a:rPr>
              <a:t>.</a:t>
            </a:r>
            <a:r>
              <a:rPr lang="th-TH" sz="2600" dirty="0">
                <a:latin typeface="Angsana New" panose="02020603050405020304" pitchFamily="18" charset="-34"/>
                <a:ea typeface="Calibri" panose="020F0502020204030204" pitchFamily="34" charset="0"/>
                <a:cs typeface="+mj-cs"/>
              </a:rPr>
              <a:t>	แจ้งหัวหน้างานเพื่อ</a:t>
            </a:r>
            <a:r>
              <a:rPr lang="th-TH" sz="2600" dirty="0" smtClean="0">
                <a:latin typeface="Angsana New" panose="02020603050405020304" pitchFamily="18" charset="-34"/>
                <a:ea typeface="Calibri" panose="020F0502020204030204" pitchFamily="34" charset="0"/>
                <a:cs typeface="+mj-cs"/>
              </a:rPr>
              <a:t>ตัดสินใจ</a:t>
            </a:r>
          </a:p>
        </p:txBody>
      </p:sp>
      <p:sp>
        <p:nvSpPr>
          <p:cNvPr id="4" name="Oval 3"/>
          <p:cNvSpPr/>
          <p:nvPr/>
        </p:nvSpPr>
        <p:spPr>
          <a:xfrm>
            <a:off x="1200150" y="7379970"/>
            <a:ext cx="266700" cy="276225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th-TH"/>
          </a:p>
        </p:txBody>
      </p:sp>
      <p:sp>
        <p:nvSpPr>
          <p:cNvPr id="5" name="Oval 4"/>
          <p:cNvSpPr/>
          <p:nvPr/>
        </p:nvSpPr>
        <p:spPr>
          <a:xfrm>
            <a:off x="1285875" y="9026525"/>
            <a:ext cx="266700" cy="276225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th-TH"/>
          </a:p>
        </p:txBody>
      </p:sp>
      <p:sp>
        <p:nvSpPr>
          <p:cNvPr id="9" name="Rectangle 8"/>
          <p:cNvSpPr/>
          <p:nvPr/>
        </p:nvSpPr>
        <p:spPr>
          <a:xfrm>
            <a:off x="835479" y="3994463"/>
            <a:ext cx="6370864" cy="2232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tabLst>
                <a:tab pos="270510" algn="l"/>
                <a:tab pos="540385" algn="l"/>
              </a:tabLst>
            </a:pPr>
            <a:r>
              <a:rPr lang="th-TH" sz="2600" dirty="0">
                <a:latin typeface="Calibri" panose="020F0502020204030204" pitchFamily="34" charset="0"/>
                <a:ea typeface="Calibri" panose="020F0502020204030204" pitchFamily="34" charset="0"/>
                <a:cs typeface="+mj-cs"/>
              </a:rPr>
              <a:t>2. </a:t>
            </a:r>
            <a:r>
              <a:rPr lang="th-TH" sz="2600" dirty="0" smtClean="0">
                <a:latin typeface="Calibri" panose="020F0502020204030204" pitchFamily="34" charset="0"/>
                <a:ea typeface="Calibri" panose="020F0502020204030204" pitchFamily="34" charset="0"/>
                <a:cs typeface="+mj-cs"/>
              </a:rPr>
              <a:t> จง</a:t>
            </a:r>
            <a:r>
              <a:rPr lang="th-TH" sz="2600" dirty="0">
                <a:latin typeface="Calibri" panose="020F0502020204030204" pitchFamily="34" charset="0"/>
                <a:ea typeface="Calibri" panose="020F0502020204030204" pitchFamily="34" charset="0"/>
                <a:cs typeface="+mj-cs"/>
              </a:rPr>
              <a:t>ยกตัวอย่างอุปกรณ์ที่ต้องสวมใส่ในการปฏิบัติงาน</a:t>
            </a:r>
            <a:endParaRPr lang="en-US" sz="2600" dirty="0">
              <a:latin typeface="Calibri" panose="020F0502020204030204" pitchFamily="34" charset="0"/>
              <a:ea typeface="Calibri" panose="020F0502020204030204" pitchFamily="34" charset="0"/>
              <a:cs typeface="+mj-cs"/>
            </a:endParaRPr>
          </a:p>
          <a:p>
            <a:pPr>
              <a:lnSpc>
                <a:spcPct val="107000"/>
              </a:lnSpc>
              <a:tabLst>
                <a:tab pos="270510" algn="l"/>
                <a:tab pos="540385" algn="l"/>
              </a:tabLst>
            </a:pPr>
            <a:r>
              <a:rPr lang="th-TH" sz="2600" dirty="0">
                <a:latin typeface="Calibri" panose="020F0502020204030204" pitchFamily="34" charset="0"/>
                <a:ea typeface="Calibri" panose="020F0502020204030204" pitchFamily="34" charset="0"/>
                <a:cs typeface="+mj-cs"/>
              </a:rPr>
              <a:t>  	ก</a:t>
            </a:r>
            <a:r>
              <a:rPr lang="en-US" sz="2600" dirty="0">
                <a:latin typeface="Calibri" panose="020F0502020204030204" pitchFamily="34" charset="0"/>
                <a:ea typeface="Calibri" panose="020F0502020204030204" pitchFamily="34" charset="0"/>
                <a:cs typeface="+mj-cs"/>
              </a:rPr>
              <a:t>.</a:t>
            </a:r>
            <a:r>
              <a:rPr lang="th-TH" sz="2600" dirty="0">
                <a:latin typeface="Calibri" panose="020F0502020204030204" pitchFamily="34" charset="0"/>
                <a:ea typeface="Calibri" panose="020F0502020204030204" pitchFamily="34" charset="0"/>
                <a:cs typeface="+mj-cs"/>
              </a:rPr>
              <a:t>	หมวก</a:t>
            </a:r>
            <a:endParaRPr lang="en-US" sz="2600" dirty="0">
              <a:latin typeface="Calibri" panose="020F0502020204030204" pitchFamily="34" charset="0"/>
              <a:ea typeface="Calibri" panose="020F0502020204030204" pitchFamily="34" charset="0"/>
              <a:cs typeface="+mj-cs"/>
            </a:endParaRPr>
          </a:p>
          <a:p>
            <a:pPr>
              <a:lnSpc>
                <a:spcPct val="107000"/>
              </a:lnSpc>
              <a:tabLst>
                <a:tab pos="270510" algn="l"/>
                <a:tab pos="540385" algn="l"/>
              </a:tabLst>
            </a:pPr>
            <a:r>
              <a:rPr lang="th-TH" sz="2600" dirty="0">
                <a:latin typeface="Calibri" panose="020F0502020204030204" pitchFamily="34" charset="0"/>
                <a:ea typeface="Calibri" panose="020F0502020204030204" pitchFamily="34" charset="0"/>
                <a:cs typeface="+mj-cs"/>
              </a:rPr>
              <a:t>	ข</a:t>
            </a:r>
            <a:r>
              <a:rPr lang="en-US" sz="2600" dirty="0">
                <a:latin typeface="Calibri" panose="020F0502020204030204" pitchFamily="34" charset="0"/>
                <a:ea typeface="Calibri" panose="020F0502020204030204" pitchFamily="34" charset="0"/>
                <a:cs typeface="+mj-cs"/>
              </a:rPr>
              <a:t>.</a:t>
            </a:r>
            <a:r>
              <a:rPr lang="th-TH" sz="2600" dirty="0">
                <a:latin typeface="Calibri" panose="020F0502020204030204" pitchFamily="34" charset="0"/>
                <a:ea typeface="Calibri" panose="020F0502020204030204" pitchFamily="34" charset="0"/>
                <a:cs typeface="+mj-cs"/>
              </a:rPr>
              <a:t>	ถุงมือ</a:t>
            </a:r>
            <a:endParaRPr lang="en-US" sz="2600" dirty="0">
              <a:latin typeface="Calibri" panose="020F0502020204030204" pitchFamily="34" charset="0"/>
              <a:ea typeface="Calibri" panose="020F0502020204030204" pitchFamily="34" charset="0"/>
              <a:cs typeface="+mj-cs"/>
            </a:endParaRPr>
          </a:p>
          <a:p>
            <a:pPr>
              <a:lnSpc>
                <a:spcPct val="107000"/>
              </a:lnSpc>
              <a:tabLst>
                <a:tab pos="270510" algn="l"/>
                <a:tab pos="540385" algn="l"/>
              </a:tabLst>
            </a:pPr>
            <a:r>
              <a:rPr lang="th-TH" sz="2600" dirty="0">
                <a:latin typeface="Calibri" panose="020F0502020204030204" pitchFamily="34" charset="0"/>
                <a:ea typeface="Calibri" panose="020F0502020204030204" pitchFamily="34" charset="0"/>
                <a:cs typeface="+mj-cs"/>
              </a:rPr>
              <a:t>	ค</a:t>
            </a:r>
            <a:r>
              <a:rPr lang="en-US" sz="2600" dirty="0">
                <a:latin typeface="Calibri" panose="020F0502020204030204" pitchFamily="34" charset="0"/>
                <a:ea typeface="Calibri" panose="020F0502020204030204" pitchFamily="34" charset="0"/>
                <a:cs typeface="+mj-cs"/>
              </a:rPr>
              <a:t>.</a:t>
            </a:r>
            <a:r>
              <a:rPr lang="th-TH" sz="2600" dirty="0">
                <a:latin typeface="Calibri" panose="020F0502020204030204" pitchFamily="34" charset="0"/>
                <a:ea typeface="Calibri" panose="020F0502020204030204" pitchFamily="34" charset="0"/>
                <a:cs typeface="+mj-cs"/>
              </a:rPr>
              <a:t>	หมวก ถุงมือ รองเท้าหุ้มส้น เสื้อแขนยาว กางเกงขายาว</a:t>
            </a:r>
            <a:endParaRPr lang="en-US" sz="2600" dirty="0">
              <a:latin typeface="Calibri" panose="020F0502020204030204" pitchFamily="34" charset="0"/>
              <a:ea typeface="Calibri" panose="020F0502020204030204" pitchFamily="34" charset="0"/>
              <a:cs typeface="+mj-cs"/>
            </a:endParaRPr>
          </a:p>
          <a:p>
            <a:pPr>
              <a:lnSpc>
                <a:spcPct val="107000"/>
              </a:lnSpc>
              <a:tabLst>
                <a:tab pos="270510" algn="l"/>
                <a:tab pos="540385" algn="l"/>
              </a:tabLst>
            </a:pPr>
            <a:r>
              <a:rPr lang="th-TH" sz="2600" dirty="0">
                <a:latin typeface="Calibri" panose="020F0502020204030204" pitchFamily="34" charset="0"/>
                <a:ea typeface="Calibri" panose="020F0502020204030204" pitchFamily="34" charset="0"/>
                <a:cs typeface="+mj-cs"/>
              </a:rPr>
              <a:t>	ง</a:t>
            </a:r>
            <a:r>
              <a:rPr lang="en-US" sz="2600" dirty="0">
                <a:latin typeface="Calibri" panose="020F0502020204030204" pitchFamily="34" charset="0"/>
                <a:ea typeface="Calibri" panose="020F0502020204030204" pitchFamily="34" charset="0"/>
                <a:cs typeface="+mj-cs"/>
              </a:rPr>
              <a:t>.</a:t>
            </a:r>
            <a:r>
              <a:rPr lang="th-TH" sz="2600" dirty="0">
                <a:latin typeface="Calibri" panose="020F0502020204030204" pitchFamily="34" charset="0"/>
                <a:ea typeface="Calibri" panose="020F0502020204030204" pitchFamily="34" charset="0"/>
                <a:cs typeface="+mj-cs"/>
              </a:rPr>
              <a:t>	ไม่ต้องใช้ ให้ทำงานด้วยความระมัดระวัง ประหยัด</a:t>
            </a:r>
            <a:r>
              <a:rPr lang="th-TH" sz="2600" dirty="0" smtClean="0">
                <a:latin typeface="Calibri" panose="020F0502020204030204" pitchFamily="34" charset="0"/>
                <a:ea typeface="Calibri" panose="020F0502020204030204" pitchFamily="34" charset="0"/>
                <a:cs typeface="+mj-cs"/>
              </a:rPr>
              <a:t>ค่าใช้จ่าย</a:t>
            </a:r>
            <a:endParaRPr lang="en-US" sz="2600" dirty="0">
              <a:latin typeface="Calibri" panose="020F0502020204030204" pitchFamily="34" charset="0"/>
              <a:ea typeface="Calibri" panose="020F0502020204030204" pitchFamily="34" charset="0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19343257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3" name="Rectangle 2"/>
          <p:cNvSpPr/>
          <p:nvPr/>
        </p:nvSpPr>
        <p:spPr>
          <a:xfrm>
            <a:off x="1230085" y="720399"/>
            <a:ext cx="6912428" cy="23974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tabLst>
                <a:tab pos="270510" algn="l"/>
                <a:tab pos="540385" algn="l"/>
              </a:tabLst>
            </a:pPr>
            <a:r>
              <a:rPr lang="th-TH" dirty="0">
                <a:latin typeface="Calibri" panose="020F0502020204030204" pitchFamily="34" charset="0"/>
                <a:ea typeface="Calibri" panose="020F0502020204030204" pitchFamily="34" charset="0"/>
              </a:rPr>
              <a:t>3. การที่ผู้ปฏิบัติงานสวมใส่เข็มขัดนิรภัย เพื่อวัตถุประสงค์ใด</a:t>
            </a:r>
            <a:endParaRPr lang="en-US" dirty="0"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>
              <a:lnSpc>
                <a:spcPct val="107000"/>
              </a:lnSpc>
              <a:tabLst>
                <a:tab pos="270510" algn="l"/>
                <a:tab pos="540385" algn="l"/>
              </a:tabLst>
            </a:pPr>
            <a:r>
              <a:rPr lang="th-TH" dirty="0">
                <a:latin typeface="Calibri" panose="020F0502020204030204" pitchFamily="34" charset="0"/>
                <a:ea typeface="Calibri" panose="020F0502020204030204" pitchFamily="34" charset="0"/>
              </a:rPr>
              <a:t>	ก</a:t>
            </a:r>
            <a:r>
              <a:rPr lang="en-US" dirty="0">
                <a:latin typeface="Calibri" panose="020F0502020204030204" pitchFamily="34" charset="0"/>
                <a:ea typeface="Calibri" panose="020F0502020204030204" pitchFamily="34" charset="0"/>
              </a:rPr>
              <a:t>.</a:t>
            </a:r>
            <a:r>
              <a:rPr lang="th-TH" dirty="0">
                <a:latin typeface="Calibri" panose="020F0502020204030204" pitchFamily="34" charset="0"/>
                <a:ea typeface="Calibri" panose="020F0502020204030204" pitchFamily="34" charset="0"/>
              </a:rPr>
              <a:t>	เพื่อความสวยงาม</a:t>
            </a:r>
            <a:endParaRPr lang="en-US" dirty="0"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>
              <a:lnSpc>
                <a:spcPct val="107000"/>
              </a:lnSpc>
              <a:tabLst>
                <a:tab pos="270510" algn="l"/>
                <a:tab pos="540385" algn="l"/>
              </a:tabLst>
            </a:pPr>
            <a:r>
              <a:rPr lang="th-TH" dirty="0">
                <a:latin typeface="Calibri" panose="020F0502020204030204" pitchFamily="34" charset="0"/>
                <a:ea typeface="Calibri" panose="020F0502020204030204" pitchFamily="34" charset="0"/>
              </a:rPr>
              <a:t>	ข</a:t>
            </a:r>
            <a:r>
              <a:rPr lang="en-US" dirty="0">
                <a:latin typeface="Calibri" panose="020F0502020204030204" pitchFamily="34" charset="0"/>
                <a:ea typeface="Calibri" panose="020F0502020204030204" pitchFamily="34" charset="0"/>
              </a:rPr>
              <a:t>.</a:t>
            </a:r>
            <a:r>
              <a:rPr lang="th-TH" dirty="0">
                <a:latin typeface="Calibri" panose="020F0502020204030204" pitchFamily="34" charset="0"/>
                <a:ea typeface="Calibri" panose="020F0502020204030204" pitchFamily="34" charset="0"/>
              </a:rPr>
              <a:t>	เพื่อให้ผู้ควบคุมงานเห็นว่าเราปฏิบัติตามกฎระเบียบ</a:t>
            </a:r>
            <a:endParaRPr lang="en-US" dirty="0"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>
              <a:lnSpc>
                <a:spcPct val="107000"/>
              </a:lnSpc>
              <a:tabLst>
                <a:tab pos="270510" algn="l"/>
                <a:tab pos="540385" algn="l"/>
              </a:tabLst>
            </a:pPr>
            <a:r>
              <a:rPr lang="th-TH" dirty="0">
                <a:latin typeface="Calibri" panose="020F0502020204030204" pitchFamily="34" charset="0"/>
                <a:ea typeface="Calibri" panose="020F0502020204030204" pitchFamily="34" charset="0"/>
              </a:rPr>
              <a:t>	ค</a:t>
            </a:r>
            <a:r>
              <a:rPr lang="en-US" dirty="0">
                <a:latin typeface="Calibri" panose="020F0502020204030204" pitchFamily="34" charset="0"/>
                <a:ea typeface="Calibri" panose="020F0502020204030204" pitchFamily="34" charset="0"/>
              </a:rPr>
              <a:t>.</a:t>
            </a:r>
            <a:r>
              <a:rPr lang="th-TH" dirty="0">
                <a:latin typeface="Calibri" panose="020F0502020204030204" pitchFamily="34" charset="0"/>
                <a:ea typeface="Calibri" panose="020F0502020204030204" pitchFamily="34" charset="0"/>
              </a:rPr>
              <a:t>	เพื่อป้องอาการปวดหลังจากการยกของหนัก</a:t>
            </a:r>
            <a:endParaRPr lang="en-US" dirty="0"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>
              <a:lnSpc>
                <a:spcPct val="107000"/>
              </a:lnSpc>
              <a:tabLst>
                <a:tab pos="270510" algn="l"/>
                <a:tab pos="540385" algn="l"/>
              </a:tabLst>
            </a:pPr>
            <a:r>
              <a:rPr lang="th-TH" dirty="0">
                <a:latin typeface="Calibri" panose="020F0502020204030204" pitchFamily="34" charset="0"/>
                <a:ea typeface="Calibri" panose="020F0502020204030204" pitchFamily="34" charset="0"/>
              </a:rPr>
              <a:t>	ง</a:t>
            </a:r>
            <a:r>
              <a:rPr lang="en-US" dirty="0">
                <a:latin typeface="Calibri" panose="020F0502020204030204" pitchFamily="34" charset="0"/>
                <a:ea typeface="Calibri" panose="020F0502020204030204" pitchFamily="34" charset="0"/>
              </a:rPr>
              <a:t>.</a:t>
            </a:r>
            <a:r>
              <a:rPr lang="th-TH" dirty="0">
                <a:latin typeface="Calibri" panose="020F0502020204030204" pitchFamily="34" charset="0"/>
                <a:ea typeface="Calibri" panose="020F0502020204030204" pitchFamily="34" charset="0"/>
              </a:rPr>
              <a:t>	เพื่อป้องกันไม่ให้ผู้ปฏิบัติงานที่สูงตกลงมา</a:t>
            </a:r>
            <a:endParaRPr lang="en-US" dirty="0"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1382485" y="3273392"/>
            <a:ext cx="6607629" cy="23974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  <a:tabLst>
                <a:tab pos="270510" algn="l"/>
                <a:tab pos="540385" algn="l"/>
              </a:tabLst>
            </a:pPr>
            <a:r>
              <a:rPr lang="th-TH" dirty="0" smtClean="0">
                <a:latin typeface="Calibri" panose="020F0502020204030204" pitchFamily="34" charset="0"/>
                <a:ea typeface="Calibri" panose="020F0502020204030204" pitchFamily="34" charset="0"/>
                <a:cs typeface="Angsana New" panose="02020603050405020304" pitchFamily="18" charset="-34"/>
              </a:rPr>
              <a:t>4. รู้</a:t>
            </a:r>
            <a:r>
              <a:rPr lang="th-TH" dirty="0">
                <a:latin typeface="Calibri" panose="020F0502020204030204" pitchFamily="34" charset="0"/>
                <a:ea typeface="Calibri" panose="020F0502020204030204" pitchFamily="34" charset="0"/>
                <a:cs typeface="Angsana New" panose="02020603050405020304" pitchFamily="18" charset="-34"/>
              </a:rPr>
              <a:t>ได้อย่างไรว่านั่งร้านที่จะนำไปติดตั้งนั้นมีชิ้นส่วนอะไรบ้าง</a:t>
            </a:r>
            <a:endParaRPr lang="en-US" sz="1800" dirty="0">
              <a:latin typeface="Calibri" panose="020F0502020204030204" pitchFamily="34" charset="0"/>
              <a:ea typeface="Calibri" panose="020F0502020204030204" pitchFamily="34" charset="0"/>
              <a:cs typeface="Cordia New" panose="020B0304020202020204" pitchFamily="34" charset="-34"/>
            </a:endParaRPr>
          </a:p>
          <a:p>
            <a:pPr>
              <a:lnSpc>
                <a:spcPct val="107000"/>
              </a:lnSpc>
              <a:spcAft>
                <a:spcPts val="0"/>
              </a:spcAft>
              <a:tabLst>
                <a:tab pos="270510" algn="l"/>
                <a:tab pos="540385" algn="l"/>
              </a:tabLst>
            </a:pPr>
            <a:r>
              <a:rPr lang="th-TH" dirty="0">
                <a:latin typeface="Calibri" panose="020F0502020204030204" pitchFamily="34" charset="0"/>
                <a:ea typeface="Calibri" panose="020F0502020204030204" pitchFamily="34" charset="0"/>
                <a:cs typeface="Angsana New" panose="02020603050405020304" pitchFamily="18" charset="-34"/>
              </a:rPr>
              <a:t>	</a:t>
            </a:r>
            <a:r>
              <a:rPr lang="th-TH" dirty="0"/>
              <a:t>ก</a:t>
            </a:r>
            <a:r>
              <a:rPr lang="en-US" dirty="0"/>
              <a:t>.</a:t>
            </a:r>
            <a:r>
              <a:rPr lang="th-TH" dirty="0">
                <a:latin typeface="Calibri" panose="020F0502020204030204" pitchFamily="34" charset="0"/>
                <a:ea typeface="Calibri" panose="020F0502020204030204" pitchFamily="34" charset="0"/>
                <a:cs typeface="Angsana New" panose="02020603050405020304" pitchFamily="18" charset="-34"/>
              </a:rPr>
              <a:t>	</a:t>
            </a:r>
            <a:r>
              <a:rPr lang="th-TH" dirty="0" smtClean="0">
                <a:latin typeface="Calibri" panose="020F0502020204030204" pitchFamily="34" charset="0"/>
                <a:ea typeface="Calibri" panose="020F0502020204030204" pitchFamily="34" charset="0"/>
                <a:cs typeface="Angsana New" panose="02020603050405020304" pitchFamily="18" charset="-34"/>
              </a:rPr>
              <a:t> เช็ค</a:t>
            </a:r>
            <a:r>
              <a:rPr lang="th-TH" dirty="0">
                <a:latin typeface="Calibri" panose="020F0502020204030204" pitchFamily="34" charset="0"/>
                <a:ea typeface="Calibri" panose="020F0502020204030204" pitchFamily="34" charset="0"/>
                <a:cs typeface="Angsana New" panose="02020603050405020304" pitchFamily="18" charset="-34"/>
              </a:rPr>
              <a:t>ตามรายการของที่หัวหน้ามอบให้</a:t>
            </a:r>
            <a:endParaRPr lang="en-US" sz="1800" dirty="0">
              <a:latin typeface="Calibri" panose="020F0502020204030204" pitchFamily="34" charset="0"/>
              <a:ea typeface="Calibri" panose="020F0502020204030204" pitchFamily="34" charset="0"/>
              <a:cs typeface="Cordia New" panose="020B0304020202020204" pitchFamily="34" charset="-34"/>
            </a:endParaRPr>
          </a:p>
          <a:p>
            <a:pPr>
              <a:lnSpc>
                <a:spcPct val="107000"/>
              </a:lnSpc>
              <a:spcAft>
                <a:spcPts val="0"/>
              </a:spcAft>
              <a:tabLst>
                <a:tab pos="270510" algn="l"/>
                <a:tab pos="540385" algn="l"/>
              </a:tabLst>
            </a:pPr>
            <a:r>
              <a:rPr lang="th-TH" dirty="0">
                <a:latin typeface="Calibri" panose="020F0502020204030204" pitchFamily="34" charset="0"/>
                <a:ea typeface="Calibri" panose="020F0502020204030204" pitchFamily="34" charset="0"/>
                <a:cs typeface="Angsana New" panose="02020603050405020304" pitchFamily="18" charset="-34"/>
              </a:rPr>
              <a:t>	ข</a:t>
            </a:r>
            <a:r>
              <a:rPr lang="en-US" dirty="0">
                <a:latin typeface="Angsana New" panose="02020603050405020304" pitchFamily="18" charset="-34"/>
                <a:ea typeface="Calibri" panose="020F0502020204030204" pitchFamily="34" charset="0"/>
                <a:cs typeface="Cordia New" panose="020B0304020202020204" pitchFamily="34" charset="-34"/>
              </a:rPr>
              <a:t>.</a:t>
            </a:r>
            <a:r>
              <a:rPr lang="th-TH" dirty="0">
                <a:latin typeface="Angsana New" panose="02020603050405020304" pitchFamily="18" charset="-34"/>
                <a:ea typeface="Calibri" panose="020F0502020204030204" pitchFamily="34" charset="0"/>
              </a:rPr>
              <a:t>	</a:t>
            </a:r>
            <a:r>
              <a:rPr lang="th-TH" dirty="0" smtClean="0">
                <a:latin typeface="Angsana New" panose="02020603050405020304" pitchFamily="18" charset="-34"/>
                <a:ea typeface="Calibri" panose="020F0502020204030204" pitchFamily="34" charset="0"/>
              </a:rPr>
              <a:t> คิด</a:t>
            </a:r>
            <a:r>
              <a:rPr lang="th-TH" dirty="0">
                <a:latin typeface="Angsana New" panose="02020603050405020304" pitchFamily="18" charset="-34"/>
                <a:ea typeface="Calibri" panose="020F0502020204030204" pitchFamily="34" charset="0"/>
              </a:rPr>
              <a:t>เอง</a:t>
            </a:r>
            <a:endParaRPr lang="en-US" sz="1800" dirty="0">
              <a:latin typeface="Calibri" panose="020F0502020204030204" pitchFamily="34" charset="0"/>
              <a:ea typeface="Calibri" panose="020F0502020204030204" pitchFamily="34" charset="0"/>
              <a:cs typeface="Cordia New" panose="020B0304020202020204" pitchFamily="34" charset="-34"/>
            </a:endParaRPr>
          </a:p>
          <a:p>
            <a:pPr>
              <a:lnSpc>
                <a:spcPct val="107000"/>
              </a:lnSpc>
              <a:spcAft>
                <a:spcPts val="0"/>
              </a:spcAft>
              <a:tabLst>
                <a:tab pos="270510" algn="l"/>
                <a:tab pos="540385" algn="l"/>
              </a:tabLst>
            </a:pPr>
            <a:r>
              <a:rPr lang="th-TH" dirty="0">
                <a:latin typeface="Calibri" panose="020F0502020204030204" pitchFamily="34" charset="0"/>
                <a:ea typeface="Calibri" panose="020F0502020204030204" pitchFamily="34" charset="0"/>
                <a:cs typeface="Angsana New" panose="02020603050405020304" pitchFamily="18" charset="-34"/>
              </a:rPr>
              <a:t>	ค</a:t>
            </a:r>
            <a:r>
              <a:rPr lang="en-US" dirty="0">
                <a:latin typeface="Angsana New" panose="02020603050405020304" pitchFamily="18" charset="-34"/>
                <a:ea typeface="Calibri" panose="020F0502020204030204" pitchFamily="34" charset="0"/>
                <a:cs typeface="Cordia New" panose="020B0304020202020204" pitchFamily="34" charset="-34"/>
              </a:rPr>
              <a:t>.</a:t>
            </a:r>
            <a:r>
              <a:rPr lang="th-TH" dirty="0">
                <a:latin typeface="Angsana New" panose="02020603050405020304" pitchFamily="18" charset="-34"/>
                <a:ea typeface="Calibri" panose="020F0502020204030204" pitchFamily="34" charset="0"/>
              </a:rPr>
              <a:t>	</a:t>
            </a:r>
            <a:r>
              <a:rPr lang="th-TH" dirty="0" smtClean="0">
                <a:latin typeface="Angsana New" panose="02020603050405020304" pitchFamily="18" charset="-34"/>
                <a:ea typeface="Calibri" panose="020F0502020204030204" pitchFamily="34" charset="0"/>
              </a:rPr>
              <a:t> ออกแบบ</a:t>
            </a:r>
            <a:r>
              <a:rPr lang="th-TH" dirty="0">
                <a:latin typeface="Angsana New" panose="02020603050405020304" pitchFamily="18" charset="-34"/>
                <a:ea typeface="Calibri" panose="020F0502020204030204" pitchFamily="34" charset="0"/>
              </a:rPr>
              <a:t>และคิดรายการของเอง</a:t>
            </a:r>
            <a:endParaRPr lang="en-US" sz="1800" dirty="0">
              <a:latin typeface="Calibri" panose="020F0502020204030204" pitchFamily="34" charset="0"/>
              <a:ea typeface="Calibri" panose="020F0502020204030204" pitchFamily="34" charset="0"/>
              <a:cs typeface="Cordia New" panose="020B0304020202020204" pitchFamily="34" charset="-34"/>
            </a:endParaRPr>
          </a:p>
          <a:p>
            <a:pPr>
              <a:lnSpc>
                <a:spcPct val="107000"/>
              </a:lnSpc>
              <a:spcAft>
                <a:spcPts val="0"/>
              </a:spcAft>
              <a:tabLst>
                <a:tab pos="270510" algn="l"/>
                <a:tab pos="540385" algn="l"/>
              </a:tabLst>
            </a:pPr>
            <a:r>
              <a:rPr lang="th-TH" dirty="0">
                <a:latin typeface="Calibri" panose="020F0502020204030204" pitchFamily="34" charset="0"/>
                <a:ea typeface="Calibri" panose="020F0502020204030204" pitchFamily="34" charset="0"/>
                <a:cs typeface="Angsana New" panose="02020603050405020304" pitchFamily="18" charset="-34"/>
              </a:rPr>
              <a:t>	ง</a:t>
            </a:r>
            <a:r>
              <a:rPr lang="en-US" dirty="0">
                <a:latin typeface="Angsana New" panose="02020603050405020304" pitchFamily="18" charset="-34"/>
                <a:ea typeface="Calibri" panose="020F0502020204030204" pitchFamily="34" charset="0"/>
                <a:cs typeface="Cordia New" panose="020B0304020202020204" pitchFamily="34" charset="-34"/>
              </a:rPr>
              <a:t>. </a:t>
            </a:r>
            <a:r>
              <a:rPr lang="th-TH" dirty="0">
                <a:latin typeface="Angsana New" panose="02020603050405020304" pitchFamily="18" charset="-34"/>
                <a:ea typeface="Calibri" panose="020F0502020204030204" pitchFamily="34" charset="0"/>
              </a:rPr>
              <a:t>	</a:t>
            </a:r>
            <a:r>
              <a:rPr lang="th-TH" dirty="0" smtClean="0">
                <a:latin typeface="Angsana New" panose="02020603050405020304" pitchFamily="18" charset="-34"/>
                <a:ea typeface="Calibri" panose="020F0502020204030204" pitchFamily="34" charset="0"/>
              </a:rPr>
              <a:t> เพื่อน</a:t>
            </a:r>
            <a:r>
              <a:rPr lang="th-TH" dirty="0">
                <a:latin typeface="Angsana New" panose="02020603050405020304" pitchFamily="18" charset="-34"/>
                <a:ea typeface="Calibri" panose="020F0502020204030204" pitchFamily="34" charset="0"/>
              </a:rPr>
              <a:t>ร่วมงานบอก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Cordia New" panose="020B0304020202020204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2704627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0" y="308344"/>
            <a:ext cx="9144000" cy="584775"/>
          </a:xfrm>
          <a:prstGeom prst="rect">
            <a:avLst/>
          </a:prstGeom>
          <a:solidFill>
            <a:srgbClr val="F08135"/>
          </a:solidFill>
        </p:spPr>
        <p:txBody>
          <a:bodyPr wrap="square" rtlCol="0">
            <a:spAutoFit/>
          </a:bodyPr>
          <a:lstStyle/>
          <a:p>
            <a:pPr algn="ctr"/>
            <a:r>
              <a:rPr lang="th-TH" sz="3200" b="1" dirty="0"/>
              <a:t>การหาน้ำหนักข้อสอบภาคความรู้และภาคความสามารถ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52" t="4369" r="11163" b="16867"/>
          <a:stretch/>
        </p:blipFill>
        <p:spPr>
          <a:xfrm>
            <a:off x="116957" y="978195"/>
            <a:ext cx="8887221" cy="5879805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791253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0" y="192492"/>
            <a:ext cx="9144000" cy="646331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pPr algn="r"/>
            <a:r>
              <a:rPr lang="th-TH" sz="3600" b="1" dirty="0">
                <a:cs typeface="+mj-cs"/>
              </a:rPr>
              <a:t>การตรวจสอบคุณภาพของข้อสอบก่อนนำไปทดลองทดสอบ</a:t>
            </a:r>
          </a:p>
        </p:txBody>
      </p:sp>
      <p:pic>
        <p:nvPicPr>
          <p:cNvPr id="5" name="รูปภาพ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829" t="31227" r="8031" b="18401"/>
          <a:stretch/>
        </p:blipFill>
        <p:spPr>
          <a:xfrm>
            <a:off x="489856" y="1491344"/>
            <a:ext cx="8290814" cy="3744684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073260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รูปภาพ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961" b="1808"/>
          <a:stretch/>
        </p:blipFill>
        <p:spPr>
          <a:xfrm>
            <a:off x="511630" y="1066800"/>
            <a:ext cx="8203271" cy="5791201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" y="148948"/>
            <a:ext cx="9144000" cy="646331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pPr algn="r"/>
            <a:r>
              <a:rPr lang="th-TH" sz="3600" b="1" dirty="0">
                <a:cs typeface="+mj-cs"/>
              </a:rPr>
              <a:t>การตรวจสอบคุณภาพของข้อสอบก่อนนำไปทดลองทดสอบ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8354184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รูปภาพ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36" t="3252" r="3021" b="43779"/>
          <a:stretch/>
        </p:blipFill>
        <p:spPr>
          <a:xfrm>
            <a:off x="413657" y="1251856"/>
            <a:ext cx="8152752" cy="3418116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" y="148948"/>
            <a:ext cx="9144000" cy="646331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pPr algn="r"/>
            <a:r>
              <a:rPr lang="th-TH" sz="3600" b="1" dirty="0">
                <a:cs typeface="+mj-cs"/>
              </a:rPr>
              <a:t>การตรวจสอบคุณภาพของข้อสอบก่อนนำไปทดลองทดสอบ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2277654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รูปภาพ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12" t="18514" r="1631" b="27167"/>
          <a:stretch/>
        </p:blipFill>
        <p:spPr>
          <a:xfrm>
            <a:off x="377437" y="1208314"/>
            <a:ext cx="8389128" cy="3570515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" y="148948"/>
            <a:ext cx="9144000" cy="646331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pPr algn="r"/>
            <a:r>
              <a:rPr lang="th-TH" sz="3600" b="1" dirty="0">
                <a:cs typeface="+mj-cs"/>
              </a:rPr>
              <a:t>การตรวจสอบคุณภาพของข้อสอบก่อนนำไปทดลองทดสอบ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7369032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รูปภาพ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546" y="968488"/>
            <a:ext cx="7696908" cy="5802426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" y="148948"/>
            <a:ext cx="9144000" cy="646331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pPr algn="r"/>
            <a:r>
              <a:rPr lang="th-TH" sz="3600" b="1" dirty="0">
                <a:cs typeface="+mj-cs"/>
              </a:rPr>
              <a:t>การตรวจสอบคุณภาพของข้อสอบก่อนนำไปทดลองทดสอบ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2851383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" y="148949"/>
            <a:ext cx="9144000" cy="646331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pPr algn="r"/>
            <a:r>
              <a:rPr lang="th-TH" sz="3600" b="1" dirty="0">
                <a:cs typeface="+mj-cs"/>
              </a:rPr>
              <a:t>การสร้างข้อสอบภาคความสามารถ(ทักษะพิสัย)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478972" y="947057"/>
            <a:ext cx="2057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3600" b="1" u="sng" dirty="0">
                <a:cs typeface="+mj-cs"/>
              </a:rPr>
              <a:t>องค์ประกอบ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778816" y="1745166"/>
            <a:ext cx="166551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46077" indent="-446077">
              <a:tabLst>
                <a:tab pos="446077" algn="l"/>
              </a:tabLst>
            </a:pPr>
            <a:r>
              <a:rPr lang="th-TH" sz="3600" b="1" dirty="0">
                <a:cs typeface="+mj-cs"/>
              </a:rPr>
              <a:t>1.	คำสั่ง  </a:t>
            </a:r>
          </a:p>
        </p:txBody>
      </p:sp>
      <p:sp>
        <p:nvSpPr>
          <p:cNvPr id="6" name="Rectangle 5"/>
          <p:cNvSpPr/>
          <p:nvPr/>
        </p:nvSpPr>
        <p:spPr>
          <a:xfrm>
            <a:off x="778816" y="2357891"/>
            <a:ext cx="241069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46077" indent="-446077">
              <a:tabLst>
                <a:tab pos="446077" algn="l"/>
              </a:tabLst>
            </a:pPr>
            <a:r>
              <a:rPr lang="th-TH" sz="3600" b="1" dirty="0">
                <a:cs typeface="+mj-cs"/>
              </a:rPr>
              <a:t>3. แบบรูป(ถ้ามี) </a:t>
            </a:r>
          </a:p>
        </p:txBody>
      </p:sp>
      <p:sp>
        <p:nvSpPr>
          <p:cNvPr id="7" name="Rectangle 6"/>
          <p:cNvSpPr/>
          <p:nvPr/>
        </p:nvSpPr>
        <p:spPr>
          <a:xfrm>
            <a:off x="4439936" y="2365986"/>
            <a:ext cx="451608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46077" indent="-446077">
              <a:tabLst>
                <a:tab pos="446077" algn="l"/>
              </a:tabLst>
            </a:pPr>
            <a:r>
              <a:rPr lang="th-TH" sz="3600" b="1" dirty="0">
                <a:cs typeface="+mj-cs"/>
              </a:rPr>
              <a:t>4. รายการเครื่องมือ อุปกรณ์ วัสดุ </a:t>
            </a:r>
          </a:p>
        </p:txBody>
      </p:sp>
      <p:sp>
        <p:nvSpPr>
          <p:cNvPr id="8" name="Rectangle 7"/>
          <p:cNvSpPr/>
          <p:nvPr/>
        </p:nvSpPr>
        <p:spPr>
          <a:xfrm>
            <a:off x="4439936" y="1764699"/>
            <a:ext cx="222272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46077" indent="-446077">
              <a:tabLst>
                <a:tab pos="446077" algn="l"/>
              </a:tabLst>
            </a:pPr>
            <a:r>
              <a:rPr lang="th-TH" sz="3600" b="1" dirty="0">
                <a:cs typeface="+mj-cs"/>
              </a:rPr>
              <a:t>2. กฎกติกา </a:t>
            </a:r>
          </a:p>
        </p:txBody>
      </p:sp>
      <p:sp>
        <p:nvSpPr>
          <p:cNvPr id="9" name="Rectangle 8"/>
          <p:cNvSpPr/>
          <p:nvPr/>
        </p:nvSpPr>
        <p:spPr>
          <a:xfrm>
            <a:off x="814268" y="3004222"/>
            <a:ext cx="344420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46077" indent="-446077">
              <a:tabLst>
                <a:tab pos="446077" algn="l"/>
              </a:tabLst>
            </a:pPr>
            <a:r>
              <a:rPr lang="th-TH" sz="3600" b="1" dirty="0">
                <a:cs typeface="+mj-cs"/>
              </a:rPr>
              <a:t>5. เกณฑ์การให้คะแนน </a:t>
            </a:r>
          </a:p>
        </p:txBody>
      </p:sp>
      <p:sp>
        <p:nvSpPr>
          <p:cNvPr id="10" name="Rectangle 9"/>
          <p:cNvSpPr/>
          <p:nvPr/>
        </p:nvSpPr>
        <p:spPr>
          <a:xfrm>
            <a:off x="4439936" y="3023286"/>
            <a:ext cx="314371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46077" indent="-446077">
              <a:tabLst>
                <a:tab pos="446077" algn="l"/>
              </a:tabLst>
            </a:pPr>
            <a:r>
              <a:rPr lang="th-TH" sz="3600" b="1" dirty="0">
                <a:cs typeface="+mj-cs"/>
              </a:rPr>
              <a:t>6.  เกณฑ์ทดสอบผ่าน </a:t>
            </a:r>
          </a:p>
        </p:txBody>
      </p:sp>
      <p:sp>
        <p:nvSpPr>
          <p:cNvPr id="11" name="Rectangle 10"/>
          <p:cNvSpPr/>
          <p:nvPr/>
        </p:nvSpPr>
        <p:spPr>
          <a:xfrm>
            <a:off x="814268" y="3783191"/>
            <a:ext cx="280615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46077" indent="-446077">
              <a:tabLst>
                <a:tab pos="446077" algn="l"/>
              </a:tabLst>
            </a:pPr>
            <a:r>
              <a:rPr lang="th-TH" sz="3600" b="1" dirty="0">
                <a:cs typeface="+mj-cs"/>
              </a:rPr>
              <a:t>7. ผังการทดสอบ</a:t>
            </a:r>
          </a:p>
        </p:txBody>
      </p:sp>
      <p:sp>
        <p:nvSpPr>
          <p:cNvPr id="12" name="Rectangle 11"/>
          <p:cNvSpPr/>
          <p:nvPr/>
        </p:nvSpPr>
        <p:spPr>
          <a:xfrm>
            <a:off x="814268" y="4562160"/>
            <a:ext cx="591916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46077" indent="-446077">
              <a:tabLst>
                <a:tab pos="446077" algn="l"/>
              </a:tabLst>
            </a:pPr>
            <a:r>
              <a:rPr lang="th-TH" sz="3600" b="1" dirty="0">
                <a:cs typeface="+mj-cs"/>
              </a:rPr>
              <a:t>8. ใบให้คะแนน ใบรวมคะแนน ใบประกาศผล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592192" y="5885523"/>
            <a:ext cx="795961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7030A0"/>
                </a:solidFill>
                <a:cs typeface="+mj-cs"/>
              </a:rPr>
              <a:t>“</a:t>
            </a:r>
            <a:r>
              <a:rPr lang="th-TH" sz="3200" b="1" dirty="0">
                <a:solidFill>
                  <a:srgbClr val="7030A0"/>
                </a:solidFill>
                <a:cs typeface="+mj-cs"/>
              </a:rPr>
              <a:t>คู่มือผู้ทดสอบมาตรฐานฝีมือแรงงานและคู่มือผู้เข้ารับการทดสอบ</a:t>
            </a:r>
            <a:r>
              <a:rPr lang="en-US" sz="3200" b="1" dirty="0">
                <a:solidFill>
                  <a:srgbClr val="7030A0"/>
                </a:solidFill>
                <a:cs typeface="+mj-cs"/>
              </a:rPr>
              <a:t>”</a:t>
            </a:r>
            <a:endParaRPr lang="th-TH" sz="3200" b="1" dirty="0">
              <a:solidFill>
                <a:srgbClr val="7030A0"/>
              </a:solidFill>
              <a:cs typeface="+mj-cs"/>
            </a:endParaRP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1712843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0" y="310118"/>
            <a:ext cx="9144000" cy="646331"/>
          </a:xfrm>
          <a:prstGeom prst="rect">
            <a:avLst/>
          </a:prstGeom>
          <a:solidFill>
            <a:srgbClr val="F08135"/>
          </a:solidFill>
        </p:spPr>
        <p:txBody>
          <a:bodyPr wrap="square" rtlCol="0">
            <a:spAutoFit/>
          </a:bodyPr>
          <a:lstStyle/>
          <a:p>
            <a:pPr algn="ctr"/>
            <a:r>
              <a:rPr lang="th-TH" sz="3600" b="1" dirty="0"/>
              <a:t>กิจกรรมการเรียนรู้ที่ 3  (15 คะแนน)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789214" y="2359415"/>
            <a:ext cx="7565572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42931" indent="-742931" algn="thaiDist">
              <a:buAutoNum type="arabicPeriod"/>
            </a:pPr>
            <a:r>
              <a:rPr lang="th-TH" sz="3600" dirty="0">
                <a:latin typeface="Angsana New" pitchFamily="18" charset="-34"/>
              </a:rPr>
              <a:t>ตรวจสอบความถูกต้องของตารางให้น้ำหนักข้อสอบ</a:t>
            </a:r>
          </a:p>
          <a:p>
            <a:pPr marL="742931" indent="-742931" algn="thaiDist">
              <a:buAutoNum type="arabicPeriod"/>
            </a:pPr>
            <a:r>
              <a:rPr lang="th-TH" sz="3600" dirty="0">
                <a:latin typeface="Angsana New" pitchFamily="18" charset="-34"/>
              </a:rPr>
              <a:t>ตรวจสอบข้อสอบเชิงเหตุผล(ภาคความรู้)</a:t>
            </a:r>
          </a:p>
          <a:p>
            <a:pPr marL="719120" indent="358766" algn="thaiDist">
              <a:buFont typeface="Arial" panose="020B0604020202020204" pitchFamily="34" charset="0"/>
              <a:buChar char="•"/>
            </a:pPr>
            <a:r>
              <a:rPr lang="th-TH" sz="3600" dirty="0">
                <a:latin typeface="Angsana New" pitchFamily="18" charset="-34"/>
              </a:rPr>
              <a:t>ความสอดคล้องของคำถามกับวัตถุประสงค์</a:t>
            </a:r>
          </a:p>
          <a:p>
            <a:pPr marL="719120" indent="358766" algn="thaiDist">
              <a:buFont typeface="Arial" panose="020B0604020202020204" pitchFamily="34" charset="0"/>
              <a:buChar char="•"/>
            </a:pPr>
            <a:r>
              <a:rPr lang="th-TH" sz="3600" dirty="0">
                <a:latin typeface="Angsana New" pitchFamily="18" charset="-34"/>
              </a:rPr>
              <a:t>ความเหมาะสมของคำถามและตัวเลือก</a:t>
            </a:r>
          </a:p>
          <a:p>
            <a:pPr marL="719120" indent="-719120" algn="thaiDist">
              <a:tabLst>
                <a:tab pos="719120" algn="l"/>
              </a:tabLst>
            </a:pPr>
            <a:r>
              <a:rPr lang="th-TH" sz="3600" dirty="0">
                <a:latin typeface="Angsana New" pitchFamily="18" charset="-34"/>
              </a:rPr>
              <a:t>3.	ตรวจสอบความถูกต้อง ความเหมาะสม ความครบถ้วนของข้อสอบภาคความสามารถ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446315" y="1066800"/>
            <a:ext cx="779417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719120"/>
            <a:r>
              <a:rPr lang="th-TH" sz="3200" b="1" dirty="0">
                <a:cs typeface="+mj-cs"/>
              </a:rPr>
              <a:t>จงตรวจสอบข้อสอบภาคความรู้และข้อสอบภาคความสามารถ ในคู่มือที่ได้รับและเขียนรายละเอียดลงในแบบฟอร์มกิจกรรมการเรียนรู้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6696881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1600" y="1155031"/>
            <a:ext cx="6341130" cy="4505540"/>
          </a:xfrm>
          <a:prstGeom prst="rect">
            <a:avLst/>
          </a:prstGeom>
        </p:spPr>
      </p:pic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9171989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1965</TotalTime>
  <Words>798</Words>
  <Application>Microsoft Office PowerPoint</Application>
  <PresentationFormat>On-screen Show (4:3)</PresentationFormat>
  <Paragraphs>218</Paragraphs>
  <Slides>50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50</vt:i4>
      </vt:variant>
    </vt:vector>
  </HeadingPairs>
  <TitlesOfParts>
    <vt:vector size="60" baseType="lpstr">
      <vt:lpstr>Angsana New</vt:lpstr>
      <vt:lpstr>AngsanaUPC</vt:lpstr>
      <vt:lpstr>Arial</vt:lpstr>
      <vt:lpstr>Calibri</vt:lpstr>
      <vt:lpstr>Calibri Light</vt:lpstr>
      <vt:lpstr>Cordia New</vt:lpstr>
      <vt:lpstr>CordiaUPC</vt:lpstr>
      <vt:lpstr>TH SarabunIT๙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santi puchana</dc:creator>
  <cp:lastModifiedBy>santi puchana</cp:lastModifiedBy>
  <cp:revision>363</cp:revision>
  <cp:lastPrinted>2017-12-17T08:43:52Z</cp:lastPrinted>
  <dcterms:created xsi:type="dcterms:W3CDTF">2017-11-24T12:38:11Z</dcterms:created>
  <dcterms:modified xsi:type="dcterms:W3CDTF">2018-01-10T07:48:18Z</dcterms:modified>
</cp:coreProperties>
</file>