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8"/>
  </p:notesMasterIdLst>
  <p:handoutMasterIdLst>
    <p:handoutMasterId r:id="rId39"/>
  </p:handout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312" r:id="rId10"/>
    <p:sldId id="313" r:id="rId11"/>
    <p:sldId id="265" r:id="rId12"/>
    <p:sldId id="314" r:id="rId13"/>
    <p:sldId id="315" r:id="rId14"/>
    <p:sldId id="270" r:id="rId15"/>
    <p:sldId id="271" r:id="rId16"/>
    <p:sldId id="272" r:id="rId17"/>
    <p:sldId id="274" r:id="rId18"/>
    <p:sldId id="281" r:id="rId19"/>
    <p:sldId id="282" r:id="rId20"/>
    <p:sldId id="283" r:id="rId21"/>
    <p:sldId id="275" r:id="rId22"/>
    <p:sldId id="276" r:id="rId23"/>
    <p:sldId id="277" r:id="rId24"/>
    <p:sldId id="278" r:id="rId25"/>
    <p:sldId id="279" r:id="rId26"/>
    <p:sldId id="284" r:id="rId27"/>
    <p:sldId id="285" r:id="rId28"/>
    <p:sldId id="286" r:id="rId29"/>
    <p:sldId id="316" r:id="rId30"/>
    <p:sldId id="287" r:id="rId31"/>
    <p:sldId id="319" r:id="rId32"/>
    <p:sldId id="323" r:id="rId33"/>
    <p:sldId id="325" r:id="rId34"/>
    <p:sldId id="318" r:id="rId35"/>
    <p:sldId id="321" r:id="rId36"/>
    <p:sldId id="324" r:id="rId37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 snapToGrid="0">
      <p:cViewPr varScale="1">
        <p:scale>
          <a:sx n="83" d="100"/>
          <a:sy n="83" d="100"/>
        </p:scale>
        <p:origin x="1363" y="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3EFB4E-7BCF-4DB8-868C-6293025D4CF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85704152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A8134A-BAC5-4478-93B2-C5C31A8274D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76349395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A8134A-BAC5-4478-93B2-C5C31A8274D5}" type="slidenum">
              <a:rPr lang="th-TH" smtClean="0"/>
              <a:t>1</a:t>
            </a:fld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147508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BB0C4E-8BAC-4BFC-B03B-3D18525A29A3}" type="slidenum">
              <a:rPr lang="th-TH" smtClean="0"/>
              <a:t>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838162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BB0C4E-8BAC-4BFC-B03B-3D18525A29A3}" type="slidenum">
              <a:rPr lang="th-TH" smtClean="0"/>
              <a:t>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749667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BB0C4E-8BAC-4BFC-B03B-3D18525A29A3}" type="slidenum">
              <a:rPr lang="th-TH" smtClean="0"/>
              <a:t>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568308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BB0C4E-8BAC-4BFC-B03B-3D18525A29A3}" type="slidenum">
              <a:rPr lang="th-TH" smtClean="0"/>
              <a:t>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00510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BB0C4E-8BAC-4BFC-B03B-3D18525A29A3}" type="slidenum">
              <a:rPr lang="th-TH" smtClean="0"/>
              <a:t>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275077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BB0C4E-8BAC-4BFC-B03B-3D18525A29A3}" type="slidenum">
              <a:rPr lang="th-TH" smtClean="0"/>
              <a:t>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942938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BB0C4E-8BAC-4BFC-B03B-3D18525A29A3}" type="slidenum">
              <a:rPr lang="th-TH" smtClean="0"/>
              <a:t>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69459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งาน</a:t>
            </a:r>
            <a:r>
              <a:rPr lang="th-TH" baseline="0" dirty="0" smtClean="0"/>
              <a:t> </a:t>
            </a:r>
            <a:r>
              <a:rPr lang="en-US" baseline="0" dirty="0" smtClean="0"/>
              <a:t>B1  </a:t>
            </a:r>
            <a:r>
              <a:rPr lang="th-TH" baseline="0" dirty="0" smtClean="0"/>
              <a:t>กรรมการ</a:t>
            </a:r>
            <a:r>
              <a:rPr lang="en-US" baseline="0" dirty="0" smtClean="0"/>
              <a:t>1 =9  </a:t>
            </a:r>
            <a:r>
              <a:rPr lang="th-TH" baseline="0" dirty="0" smtClean="0"/>
              <a:t>กรรมการ  </a:t>
            </a:r>
            <a:r>
              <a:rPr lang="en-US" baseline="0" dirty="0" smtClean="0"/>
              <a:t>2 =6  </a:t>
            </a:r>
            <a:r>
              <a:rPr lang="th-TH" baseline="0" dirty="0" smtClean="0"/>
              <a:t>กรรมการ </a:t>
            </a:r>
            <a:r>
              <a:rPr lang="en-US" baseline="0" dirty="0" smtClean="0"/>
              <a:t>3 = 8  </a:t>
            </a:r>
            <a:r>
              <a:rPr lang="th-TH" baseline="0" dirty="0" smtClean="0"/>
              <a:t>เฉลี่ย </a:t>
            </a:r>
            <a:r>
              <a:rPr lang="en-US" baseline="0" dirty="0" smtClean="0"/>
              <a:t>= 23/9  = 2.55  </a:t>
            </a:r>
            <a:r>
              <a:rPr lang="th-TH" baseline="0" dirty="0" smtClean="0"/>
              <a:t>มากกว่า </a:t>
            </a:r>
            <a:r>
              <a:rPr lang="en-US" baseline="0" dirty="0" smtClean="0"/>
              <a:t>2 </a:t>
            </a:r>
            <a:r>
              <a:rPr lang="th-TH" baseline="0" dirty="0" smtClean="0"/>
              <a:t>คงไว้</a:t>
            </a:r>
            <a:endParaRPr lang="th-TH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BB0C4E-8BAC-4BFC-B03B-3D18525A29A3}" type="slidenum">
              <a:rPr lang="th-TH" smtClean="0"/>
              <a:t>14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184478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BB0C4E-8BAC-4BFC-B03B-3D18525A29A3}" type="slidenum">
              <a:rPr lang="th-TH" smtClean="0"/>
              <a:t>15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0835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BB0C4E-8BAC-4BFC-B03B-3D18525A29A3}" type="slidenum">
              <a:rPr lang="th-TH" smtClean="0"/>
              <a:t>16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798453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BB0C4E-8BAC-4BFC-B03B-3D18525A29A3}" type="slidenum">
              <a:rPr lang="th-TH" smtClean="0"/>
              <a:t>17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884125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BB0C4E-8BAC-4BFC-B03B-3D18525A29A3}" type="slidenum">
              <a:rPr lang="th-TH" smtClean="0"/>
              <a:t>18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753075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BB0C4E-8BAC-4BFC-B03B-3D18525A29A3}" type="slidenum">
              <a:rPr lang="th-TH" smtClean="0"/>
              <a:t>19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390421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BB0C4E-8BAC-4BFC-B03B-3D18525A29A3}" type="slidenum">
              <a:rPr lang="th-TH" smtClean="0"/>
              <a:t>20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1224198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BB0C4E-8BAC-4BFC-B03B-3D18525A29A3}" type="slidenum">
              <a:rPr lang="th-TH" smtClean="0"/>
              <a:t>21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911853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BB0C4E-8BAC-4BFC-B03B-3D18525A29A3}" type="slidenum">
              <a:rPr lang="th-TH" smtClean="0"/>
              <a:t>22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171571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BB0C4E-8BAC-4BFC-B03B-3D18525A29A3}" type="slidenum">
              <a:rPr lang="th-TH" smtClean="0"/>
              <a:t>23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0948026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BB0C4E-8BAC-4BFC-B03B-3D18525A29A3}" type="slidenum">
              <a:rPr lang="th-TH" smtClean="0"/>
              <a:t>24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3983843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BB0C4E-8BAC-4BFC-B03B-3D18525A29A3}" type="slidenum">
              <a:rPr lang="th-TH" smtClean="0"/>
              <a:t>25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2983092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BB0C4E-8BAC-4BFC-B03B-3D18525A29A3}" type="slidenum">
              <a:rPr lang="th-TH" smtClean="0"/>
              <a:t>26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7859289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BB0C4E-8BAC-4BFC-B03B-3D18525A29A3}" type="slidenum">
              <a:rPr lang="th-TH" smtClean="0"/>
              <a:t>27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2917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8A02F-5377-41EA-A102-3A637491677A}" type="datetimeFigureOut">
              <a:rPr lang="th-TH" smtClean="0"/>
              <a:t>10/01/61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04FD8-A974-424B-9B5B-D9624FCB87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37521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8A02F-5377-41EA-A102-3A637491677A}" type="datetimeFigureOut">
              <a:rPr lang="th-TH" smtClean="0"/>
              <a:t>10/01/61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04FD8-A974-424B-9B5B-D9624FCB87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30250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8A02F-5377-41EA-A102-3A637491677A}" type="datetimeFigureOut">
              <a:rPr lang="th-TH" smtClean="0"/>
              <a:t>10/01/61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04FD8-A974-424B-9B5B-D9624FCB87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617223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8A02F-5377-41EA-A102-3A637491677A}" type="datetimeFigureOut">
              <a:rPr lang="th-TH" smtClean="0"/>
              <a:t>10/01/61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04FD8-A974-424B-9B5B-D9624FCB87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91422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8A02F-5377-41EA-A102-3A637491677A}" type="datetimeFigureOut">
              <a:rPr lang="th-TH" smtClean="0"/>
              <a:t>10/01/61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04FD8-A974-424B-9B5B-D9624FCB87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548498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8A02F-5377-41EA-A102-3A637491677A}" type="datetimeFigureOut">
              <a:rPr lang="th-TH" smtClean="0"/>
              <a:t>10/01/61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04FD8-A974-424B-9B5B-D9624FCB87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52108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8A02F-5377-41EA-A102-3A637491677A}" type="datetimeFigureOut">
              <a:rPr lang="th-TH" smtClean="0"/>
              <a:t>10/01/61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04FD8-A974-424B-9B5B-D9624FCB87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503699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8A02F-5377-41EA-A102-3A637491677A}" type="datetimeFigureOut">
              <a:rPr lang="th-TH" smtClean="0"/>
              <a:t>10/01/61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04FD8-A974-424B-9B5B-D9624FCB87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21466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8A02F-5377-41EA-A102-3A637491677A}" type="datetimeFigureOut">
              <a:rPr lang="th-TH" smtClean="0"/>
              <a:t>10/01/61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04FD8-A974-424B-9B5B-D9624FCB87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64701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8A02F-5377-41EA-A102-3A637491677A}" type="datetimeFigureOut">
              <a:rPr lang="th-TH" smtClean="0"/>
              <a:t>10/01/61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04FD8-A974-424B-9B5B-D9624FCB87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67843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8A02F-5377-41EA-A102-3A637491677A}" type="datetimeFigureOut">
              <a:rPr lang="th-TH" smtClean="0"/>
              <a:t>10/01/61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04FD8-A974-424B-9B5B-D9624FCB87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486612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28A02F-5377-41EA-A102-3A637491677A}" type="datetimeFigureOut">
              <a:rPr lang="th-TH" smtClean="0"/>
              <a:t>10/01/61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C04FD8-A974-424B-9B5B-D9624FCB87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36925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hyperlink" Target="file:///D:\1&#3629;&#3610;&#3619;&#3617;&#3617;&#3634;&#3605;&#3619;&#3600;&#3634;&#3609;&#3612;&#3641;&#3657;&#3611;&#3619;&#3632;&#3585;&#3629;&#3610;&#3629;&#3634;&#3594;&#3637;&#3614;\2561\&#3626;&#3633;&#3617;&#3617;&#3609;&#3634;%202561%2012122560\&#3588;&#3641;&#3656;&#3617;&#3639;&#3629;&#3617;&#3634;&#3605;&#3619;&#3600;&#3634;&#3609;&#3612;&#3641;&#3657;&#3611;&#3619;&#3632;&#3585;&#3629;&#3610;&#3629;&#3634;&#3594;&#3637;&#3614;_11012560111452_\15.%20&#3605;&#3633;&#3623;&#3629;&#3618;&#3656;&#3634;&#3591;&#3619;&#3656;&#3634;&#3591;&#3617;&#3634;&#3605;&#3619;&#3600;&#3634;&#3609;&#3612;&#3641;&#3657;&#3611;&#3619;&#3632;&#3585;&#3629;&#3610;&#3629;&#3634;&#3594;&#3637;&#3614;_1.doc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0" y="1457325"/>
            <a:ext cx="8877300" cy="455295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" y="348343"/>
            <a:ext cx="9144000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การวิเคราะห์งานหลักงานย่อย</a:t>
            </a:r>
            <a:endParaRPr lang="th-TH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8035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26"/>
          <a:stretch/>
        </p:blipFill>
        <p:spPr bwMode="auto">
          <a:xfrm>
            <a:off x="8028384" y="5445224"/>
            <a:ext cx="752457" cy="1041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-8539"/>
            <a:ext cx="9144000" cy="144000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th-TH" sz="32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วิธีการวิเคราะห์อาชีพแบบรวดเร็ว</a:t>
            </a:r>
          </a:p>
          <a:p>
            <a:pPr algn="ctr"/>
            <a:r>
              <a:rPr lang="th-TH" sz="32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en-US" sz="32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(Rapid Occupational Analysis Method, ROAM)</a:t>
            </a:r>
            <a:endParaRPr lang="th-TH" sz="32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07604" y="1717139"/>
            <a:ext cx="71287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th-TH" sz="3200" dirty="0">
                <a:latin typeface="Angsana New" panose="02020603050405020304" pitchFamily="18" charset="-34"/>
                <a:cs typeface="Angsana New" panose="02020603050405020304" pitchFamily="18" charset="-34"/>
              </a:rPr>
              <a:t>มีความยากลำบากในการเก็บข้อมูล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th-TH" sz="3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ผู้แทน</a:t>
            </a:r>
            <a:r>
              <a:rPr lang="th-TH" sz="3200" dirty="0">
                <a:latin typeface="Angsana New" panose="02020603050405020304" pitchFamily="18" charset="-34"/>
                <a:cs typeface="Angsana New" panose="02020603050405020304" pitchFamily="18" charset="-34"/>
              </a:rPr>
              <a:t>ภาคธุรกิจอุตสาหกรรมไม่สามารถเข้าร่วมประชุมได้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th-TH" sz="3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มีเวลาในการดำเนินการจำกัด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91598" y="3589886"/>
            <a:ext cx="556080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วิธีการของ </a:t>
            </a:r>
            <a:r>
              <a:rPr lang="en-US" sz="3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ROAM</a:t>
            </a:r>
            <a:endParaRPr lang="th-TH" sz="3200" dirty="0" smtClean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th-TH" sz="3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พิจารณาผังรายละเอียดหน้าที่และงานที่ทำ</a:t>
            </a:r>
            <a:endParaRPr lang="th-TH" sz="32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th-TH" sz="3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คำอธิบายลักษณะอาชีพ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th-TH" sz="3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มาตรฐานหรือข้อกำหนดต่างๆ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th-TH" sz="3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คู่มือการฝึกอบรม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th-TH" sz="3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ดำเนินการวิเคราะห์งานหลักงานย่อย</a:t>
            </a:r>
            <a:endParaRPr lang="th-TH" sz="32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44805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000" y="369000"/>
            <a:ext cx="8160000" cy="61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26"/>
          <a:stretch/>
        </p:blipFill>
        <p:spPr bwMode="auto">
          <a:xfrm>
            <a:off x="7652155" y="5301208"/>
            <a:ext cx="752457" cy="1041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7250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450" y="409575"/>
            <a:ext cx="8147129" cy="61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26"/>
          <a:stretch/>
        </p:blipFill>
        <p:spPr bwMode="auto">
          <a:xfrm>
            <a:off x="7851991" y="5385200"/>
            <a:ext cx="752457" cy="1041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4908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915" y="369000"/>
            <a:ext cx="8118170" cy="61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26"/>
          <a:stretch/>
        </p:blipFill>
        <p:spPr bwMode="auto">
          <a:xfrm>
            <a:off x="8007760" y="5582291"/>
            <a:ext cx="601376" cy="832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2747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834" y="369000"/>
            <a:ext cx="8150332" cy="61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26"/>
          <a:stretch/>
        </p:blipFill>
        <p:spPr bwMode="auto">
          <a:xfrm>
            <a:off x="7884368" y="5536509"/>
            <a:ext cx="601376" cy="832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8616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617" y="369000"/>
            <a:ext cx="8156767" cy="61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26"/>
          <a:stretch/>
        </p:blipFill>
        <p:spPr bwMode="auto">
          <a:xfrm>
            <a:off x="8007760" y="5582291"/>
            <a:ext cx="601376" cy="832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7747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" t="21612" r="4207" b="11154"/>
          <a:stretch/>
        </p:blipFill>
        <p:spPr bwMode="auto">
          <a:xfrm>
            <a:off x="1055914" y="1741715"/>
            <a:ext cx="7249886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26"/>
          <a:stretch/>
        </p:blipFill>
        <p:spPr bwMode="auto">
          <a:xfrm>
            <a:off x="8305800" y="5685916"/>
            <a:ext cx="752457" cy="1041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551683" y="1378422"/>
            <a:ext cx="543687" cy="477054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r>
              <a:rPr lang="en-US" sz="25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L3</a:t>
            </a:r>
            <a:endParaRPr lang="th-TH" sz="25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53573" y="1378422"/>
            <a:ext cx="543687" cy="477054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r>
              <a:rPr lang="en-US" sz="25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L 3</a:t>
            </a:r>
            <a:endParaRPr lang="th-TH" sz="25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365116" y="1369051"/>
            <a:ext cx="543687" cy="477054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r>
              <a:rPr lang="en-US" sz="25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L 3</a:t>
            </a:r>
            <a:endParaRPr lang="th-TH" sz="25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805500" y="1390957"/>
            <a:ext cx="543687" cy="477054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r>
              <a:rPr lang="en-US" sz="25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L2</a:t>
            </a:r>
            <a:endParaRPr lang="th-TH" sz="25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287580" y="1391665"/>
            <a:ext cx="543687" cy="477054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r>
              <a:rPr lang="en-US" sz="25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L2</a:t>
            </a:r>
            <a:endParaRPr lang="th-TH" sz="25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125671" y="1378422"/>
            <a:ext cx="543687" cy="477054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r>
              <a:rPr lang="en-US" sz="25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L 1</a:t>
            </a:r>
            <a:endParaRPr lang="th-TH" sz="25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675410" y="1378422"/>
            <a:ext cx="543687" cy="477054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r>
              <a:rPr lang="en-US" sz="25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L 1</a:t>
            </a:r>
            <a:endParaRPr lang="th-TH" sz="25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213651" y="1378422"/>
            <a:ext cx="543687" cy="477054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r>
              <a:rPr lang="en-US" sz="25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L 1</a:t>
            </a:r>
            <a:endParaRPr lang="th-TH" sz="25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731571" y="1385801"/>
            <a:ext cx="543687" cy="477054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r>
              <a:rPr lang="en-US" sz="25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L 2</a:t>
            </a:r>
            <a:endParaRPr lang="th-TH" sz="25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303799" y="6167422"/>
            <a:ext cx="4754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L 1= </a:t>
            </a:r>
            <a:r>
              <a:rPr lang="th-TH" sz="28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ผู้ช่วยช่าง  </a:t>
            </a:r>
            <a:r>
              <a:rPr lang="en-US" sz="28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L2= </a:t>
            </a:r>
            <a:r>
              <a:rPr lang="th-TH" sz="28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ช่าง   </a:t>
            </a:r>
            <a:r>
              <a:rPr lang="en-US" sz="28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L3 = </a:t>
            </a:r>
            <a:r>
              <a:rPr lang="th-TH" sz="28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หัวหน้าช่าง</a:t>
            </a:r>
            <a:endParaRPr lang="th-TH" sz="28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157402" y="1860783"/>
            <a:ext cx="543687" cy="492443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sz="26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L 1</a:t>
            </a:r>
            <a:endParaRPr lang="th-TH" sz="26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157402" y="2441665"/>
            <a:ext cx="543687" cy="492443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sz="26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L 1</a:t>
            </a:r>
            <a:endParaRPr lang="th-TH" sz="26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157401" y="3218232"/>
            <a:ext cx="543687" cy="492443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sz="26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L 2</a:t>
            </a:r>
            <a:endParaRPr lang="th-TH" sz="26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157400" y="3871399"/>
            <a:ext cx="543687" cy="492443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sz="26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L 2</a:t>
            </a:r>
            <a:endParaRPr lang="th-TH" sz="26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157400" y="4499546"/>
            <a:ext cx="543687" cy="492443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sz="26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L </a:t>
            </a:r>
            <a:r>
              <a:rPr lang="en-US" sz="2600" dirty="0">
                <a:latin typeface="Angsana New" panose="02020603050405020304" pitchFamily="18" charset="-34"/>
                <a:cs typeface="Angsana New" panose="02020603050405020304" pitchFamily="18" charset="-34"/>
              </a:rPr>
              <a:t>3</a:t>
            </a:r>
            <a:endParaRPr lang="th-TH" sz="26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157399" y="5232960"/>
            <a:ext cx="543687" cy="492443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sz="26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L </a:t>
            </a:r>
            <a:r>
              <a:rPr lang="en-US" sz="2600" dirty="0">
                <a:latin typeface="Angsana New" panose="02020603050405020304" pitchFamily="18" charset="-34"/>
                <a:cs typeface="Angsana New" panose="02020603050405020304" pitchFamily="18" charset="-34"/>
              </a:rPr>
              <a:t>3</a:t>
            </a:r>
            <a:endParaRPr lang="th-TH" sz="26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261257"/>
            <a:ext cx="9144000" cy="64633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/>
              <a:t>การแบ่งระดับรายการสมรรถนะ </a:t>
            </a:r>
            <a:endParaRPr lang="th-TH" sz="3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213651" y="907588"/>
            <a:ext cx="11965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/>
              <a:t>(แบบที่ 1)</a:t>
            </a:r>
            <a:endParaRPr lang="th-TH" dirty="0"/>
          </a:p>
        </p:txBody>
      </p:sp>
      <p:sp>
        <p:nvSpPr>
          <p:cNvPr id="23" name="TextBox 22"/>
          <p:cNvSpPr txBox="1"/>
          <p:nvPr/>
        </p:nvSpPr>
        <p:spPr>
          <a:xfrm>
            <a:off x="413881" y="1157303"/>
            <a:ext cx="11965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/>
              <a:t>(แบบที่ 2)</a:t>
            </a:r>
            <a:endParaRPr lang="th-TH" dirty="0"/>
          </a:p>
        </p:txBody>
      </p:sp>
      <p:sp>
        <p:nvSpPr>
          <p:cNvPr id="8" name="TextBox 7"/>
          <p:cNvSpPr txBox="1"/>
          <p:nvPr/>
        </p:nvSpPr>
        <p:spPr>
          <a:xfrm>
            <a:off x="6622472" y="2441665"/>
            <a:ext cx="16833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“</a:t>
            </a:r>
            <a:r>
              <a:rPr lang="th-TH" sz="2400" b="1" dirty="0" smtClean="0">
                <a:solidFill>
                  <a:srgbClr val="FF0000"/>
                </a:solidFill>
              </a:rPr>
              <a:t>สอดคล้องกับการจ้างงาน</a:t>
            </a:r>
            <a:r>
              <a:rPr lang="en-US" sz="2400" b="1" dirty="0" smtClean="0">
                <a:solidFill>
                  <a:srgbClr val="FF0000"/>
                </a:solidFill>
              </a:rPr>
              <a:t>”</a:t>
            </a:r>
            <a:endParaRPr lang="th-TH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4808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8000"/>
            <a:ext cx="9144000" cy="574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038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6" name="Elbow Connector 65"/>
          <p:cNvCxnSpPr/>
          <p:nvPr/>
        </p:nvCxnSpPr>
        <p:spPr>
          <a:xfrm flipV="1">
            <a:off x="1748861" y="3633225"/>
            <a:ext cx="1757607" cy="437300"/>
          </a:xfrm>
          <a:prstGeom prst="bentConnector3">
            <a:avLst>
              <a:gd name="adj1" fmla="val 14179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0" y="284813"/>
            <a:ext cx="9144000" cy="58477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200" b="1" dirty="0" smtClean="0">
                <a:solidFill>
                  <a:srgbClr val="FF0000"/>
                </a:solidFill>
              </a:rPr>
              <a:t>(ตัวอย่าง)</a:t>
            </a:r>
            <a:r>
              <a:rPr lang="th-TH" sz="3200" b="1" dirty="0" smtClean="0"/>
              <a:t> การเทียบเคียงมาตรฐานฝีมือแรงงาน</a:t>
            </a:r>
            <a:endParaRPr lang="th-TH" sz="32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961751" y="1139251"/>
            <a:ext cx="974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NQF</a:t>
            </a:r>
            <a:endParaRPr lang="th-TH" dirty="0"/>
          </a:p>
        </p:txBody>
      </p:sp>
      <p:sp>
        <p:nvSpPr>
          <p:cNvPr id="6" name="TextBox 5"/>
          <p:cNvSpPr txBox="1"/>
          <p:nvPr/>
        </p:nvSpPr>
        <p:spPr>
          <a:xfrm>
            <a:off x="6101004" y="1139251"/>
            <a:ext cx="1169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AQRF</a:t>
            </a:r>
            <a:endParaRPr lang="th-TH" dirty="0"/>
          </a:p>
        </p:txBody>
      </p:sp>
      <p:sp>
        <p:nvSpPr>
          <p:cNvPr id="7" name="TextBox 6"/>
          <p:cNvSpPr txBox="1"/>
          <p:nvPr/>
        </p:nvSpPr>
        <p:spPr>
          <a:xfrm>
            <a:off x="7270236" y="1139251"/>
            <a:ext cx="974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…QF</a:t>
            </a:r>
            <a:endParaRPr lang="th-TH" dirty="0"/>
          </a:p>
        </p:txBody>
      </p:sp>
      <p:grpSp>
        <p:nvGrpSpPr>
          <p:cNvPr id="16" name="Group 15"/>
          <p:cNvGrpSpPr/>
          <p:nvPr/>
        </p:nvGrpSpPr>
        <p:grpSpPr>
          <a:xfrm>
            <a:off x="6101004" y="1662471"/>
            <a:ext cx="989351" cy="4181282"/>
            <a:chOff x="6715594" y="1542551"/>
            <a:chExt cx="989351" cy="4181282"/>
          </a:xfrm>
        </p:grpSpPr>
        <p:sp>
          <p:nvSpPr>
            <p:cNvPr id="8" name="TextBox 7"/>
            <p:cNvSpPr txBox="1"/>
            <p:nvPr/>
          </p:nvSpPr>
          <p:spPr>
            <a:xfrm>
              <a:off x="6715595" y="1542551"/>
              <a:ext cx="989350" cy="5232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th-TH" dirty="0" smtClean="0"/>
                <a:t>ระดับ 8</a:t>
              </a:r>
              <a:endParaRPr lang="th-TH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6715595" y="2065771"/>
              <a:ext cx="989350" cy="5232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th-TH" dirty="0" smtClean="0"/>
                <a:t>ระดับ 7</a:t>
              </a:r>
              <a:endParaRPr lang="th-TH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715595" y="2588991"/>
              <a:ext cx="989350" cy="5232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th-TH" dirty="0" smtClean="0"/>
                <a:t>ระดับ 6</a:t>
              </a:r>
              <a:endParaRPr lang="th-TH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715595" y="3121458"/>
              <a:ext cx="989350" cy="5232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th-TH" dirty="0" smtClean="0"/>
                <a:t>ระดับ 5</a:t>
              </a:r>
              <a:endParaRPr lang="th-TH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715595" y="3644678"/>
              <a:ext cx="989350" cy="5232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th-TH" dirty="0" smtClean="0"/>
                <a:t>ระดับ 4</a:t>
              </a:r>
              <a:endParaRPr lang="th-TH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715594" y="4167898"/>
              <a:ext cx="989350" cy="5232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th-TH" dirty="0" smtClean="0"/>
                <a:t>ระดับ 3</a:t>
              </a:r>
              <a:endParaRPr lang="th-TH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715594" y="4700365"/>
              <a:ext cx="989350" cy="5232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th-TH" dirty="0" smtClean="0"/>
                <a:t>ระดับ 2</a:t>
              </a:r>
              <a:endParaRPr lang="th-TH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715594" y="5200613"/>
              <a:ext cx="989350" cy="5232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th-TH" dirty="0" smtClean="0"/>
                <a:t>ระดับ 1</a:t>
              </a:r>
              <a:endParaRPr lang="th-TH" dirty="0"/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7257748" y="1664971"/>
            <a:ext cx="989351" cy="4226252"/>
            <a:chOff x="6715594" y="1542551"/>
            <a:chExt cx="989351" cy="4226252"/>
          </a:xfrm>
        </p:grpSpPr>
        <p:sp>
          <p:nvSpPr>
            <p:cNvPr id="18" name="TextBox 17"/>
            <p:cNvSpPr txBox="1"/>
            <p:nvPr/>
          </p:nvSpPr>
          <p:spPr>
            <a:xfrm>
              <a:off x="6715595" y="1542551"/>
              <a:ext cx="989350" cy="5232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th-TH" dirty="0" smtClean="0"/>
                <a:t>ระดับ 8</a:t>
              </a:r>
              <a:endParaRPr lang="th-TH" dirty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715595" y="2065771"/>
              <a:ext cx="989350" cy="5232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th-TH" dirty="0" smtClean="0"/>
                <a:t>ระดับ 7</a:t>
              </a:r>
              <a:endParaRPr lang="th-TH" dirty="0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6715595" y="2588991"/>
              <a:ext cx="989350" cy="5232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th-TH" dirty="0" smtClean="0"/>
                <a:t>ระดับ 6</a:t>
              </a:r>
              <a:endParaRPr lang="th-TH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6715595" y="3121458"/>
              <a:ext cx="989350" cy="5232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th-TH" dirty="0" smtClean="0"/>
                <a:t>ระดับ 5</a:t>
              </a:r>
              <a:endParaRPr lang="th-TH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6715595" y="3644678"/>
              <a:ext cx="989350" cy="5232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th-TH" dirty="0" smtClean="0"/>
                <a:t>ระดับ 4</a:t>
              </a:r>
              <a:endParaRPr lang="th-TH" dirty="0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715594" y="4167898"/>
              <a:ext cx="989350" cy="5232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th-TH" dirty="0" smtClean="0"/>
                <a:t>ระดับ 3</a:t>
              </a:r>
              <a:endParaRPr lang="th-TH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6715594" y="4700365"/>
              <a:ext cx="989350" cy="5232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th-TH" dirty="0" smtClean="0"/>
                <a:t>ระดับ 2</a:t>
              </a:r>
              <a:endParaRPr lang="th-TH" dirty="0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6715594" y="5245583"/>
              <a:ext cx="989350" cy="5232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th-TH" dirty="0" smtClean="0"/>
                <a:t>ระดับ 1</a:t>
              </a:r>
              <a:endParaRPr lang="th-TH" dirty="0"/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799360" y="1664971"/>
            <a:ext cx="989351" cy="4226252"/>
            <a:chOff x="6715594" y="1542551"/>
            <a:chExt cx="989351" cy="4226252"/>
          </a:xfrm>
        </p:grpSpPr>
        <p:sp>
          <p:nvSpPr>
            <p:cNvPr id="27" name="TextBox 26"/>
            <p:cNvSpPr txBox="1"/>
            <p:nvPr/>
          </p:nvSpPr>
          <p:spPr>
            <a:xfrm>
              <a:off x="6715595" y="1542551"/>
              <a:ext cx="989350" cy="5232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th-TH" dirty="0" smtClean="0"/>
                <a:t>ระดับ 8</a:t>
              </a:r>
              <a:endParaRPr lang="th-TH" dirty="0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6715595" y="2065771"/>
              <a:ext cx="989350" cy="5232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th-TH" dirty="0" smtClean="0"/>
                <a:t>ระดับ 7</a:t>
              </a:r>
              <a:endParaRPr lang="th-TH" dirty="0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715595" y="2588991"/>
              <a:ext cx="989350" cy="5232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th-TH" dirty="0" smtClean="0"/>
                <a:t>ระดับ 6</a:t>
              </a:r>
              <a:endParaRPr lang="th-TH" dirty="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6715595" y="3121458"/>
              <a:ext cx="989350" cy="5232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th-TH" dirty="0" smtClean="0"/>
                <a:t>ระดับ 5</a:t>
              </a:r>
              <a:endParaRPr lang="th-TH" dirty="0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6715595" y="3644678"/>
              <a:ext cx="989350" cy="5232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th-TH" dirty="0" smtClean="0"/>
                <a:t>ระดับ 4</a:t>
              </a:r>
              <a:endParaRPr lang="th-TH" dirty="0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6715594" y="4167898"/>
              <a:ext cx="989350" cy="5232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th-TH" dirty="0" smtClean="0"/>
                <a:t>ระดับ 3</a:t>
              </a:r>
              <a:endParaRPr lang="th-TH" dirty="0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6715594" y="4700365"/>
              <a:ext cx="989350" cy="5232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th-TH" dirty="0" smtClean="0"/>
                <a:t>ระดับ 2</a:t>
              </a:r>
              <a:endParaRPr lang="th-TH" dirty="0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715594" y="5245583"/>
              <a:ext cx="989350" cy="5232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th-TH" dirty="0" smtClean="0"/>
                <a:t>ระดับ 1</a:t>
              </a:r>
              <a:endParaRPr lang="th-TH" dirty="0"/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3452741" y="1141751"/>
            <a:ext cx="1294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MOLQF</a:t>
            </a:r>
            <a:endParaRPr lang="th-TH" dirty="0"/>
          </a:p>
        </p:txBody>
      </p:sp>
      <p:sp>
        <p:nvSpPr>
          <p:cNvPr id="37" name="TextBox 36"/>
          <p:cNvSpPr txBox="1"/>
          <p:nvPr/>
        </p:nvSpPr>
        <p:spPr>
          <a:xfrm>
            <a:off x="3542685" y="1667471"/>
            <a:ext cx="98935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h-TH" dirty="0" smtClean="0"/>
              <a:t>ระดับ 8</a:t>
            </a:r>
            <a:endParaRPr lang="th-TH" dirty="0"/>
          </a:p>
        </p:txBody>
      </p:sp>
      <p:sp>
        <p:nvSpPr>
          <p:cNvPr id="38" name="TextBox 37"/>
          <p:cNvSpPr txBox="1"/>
          <p:nvPr/>
        </p:nvSpPr>
        <p:spPr>
          <a:xfrm>
            <a:off x="3542685" y="2190691"/>
            <a:ext cx="98935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h-TH" dirty="0" smtClean="0"/>
              <a:t>ระดับ 7</a:t>
            </a:r>
            <a:endParaRPr lang="th-TH" dirty="0"/>
          </a:p>
        </p:txBody>
      </p:sp>
      <p:sp>
        <p:nvSpPr>
          <p:cNvPr id="39" name="TextBox 38"/>
          <p:cNvSpPr txBox="1"/>
          <p:nvPr/>
        </p:nvSpPr>
        <p:spPr>
          <a:xfrm>
            <a:off x="3542685" y="2713911"/>
            <a:ext cx="98935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h-TH" dirty="0" smtClean="0"/>
              <a:t>ระดับ 6</a:t>
            </a:r>
            <a:endParaRPr lang="th-TH" dirty="0"/>
          </a:p>
        </p:txBody>
      </p:sp>
      <p:sp>
        <p:nvSpPr>
          <p:cNvPr id="40" name="TextBox 39"/>
          <p:cNvSpPr txBox="1"/>
          <p:nvPr/>
        </p:nvSpPr>
        <p:spPr>
          <a:xfrm>
            <a:off x="3542685" y="3246378"/>
            <a:ext cx="98935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h-TH" dirty="0" smtClean="0"/>
              <a:t>ระดับ 5</a:t>
            </a:r>
            <a:endParaRPr lang="th-TH" dirty="0"/>
          </a:p>
        </p:txBody>
      </p:sp>
      <p:sp>
        <p:nvSpPr>
          <p:cNvPr id="41" name="TextBox 40"/>
          <p:cNvSpPr txBox="1"/>
          <p:nvPr/>
        </p:nvSpPr>
        <p:spPr>
          <a:xfrm>
            <a:off x="3542685" y="3769598"/>
            <a:ext cx="98935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h-TH" dirty="0" smtClean="0"/>
              <a:t>ระดับ 4</a:t>
            </a:r>
            <a:endParaRPr lang="th-TH" dirty="0"/>
          </a:p>
        </p:txBody>
      </p:sp>
      <p:sp>
        <p:nvSpPr>
          <p:cNvPr id="42" name="TextBox 41"/>
          <p:cNvSpPr txBox="1"/>
          <p:nvPr/>
        </p:nvSpPr>
        <p:spPr>
          <a:xfrm>
            <a:off x="3542684" y="4292818"/>
            <a:ext cx="98935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h-TH" dirty="0" smtClean="0"/>
              <a:t>ระดับ 3</a:t>
            </a:r>
            <a:endParaRPr lang="th-TH" dirty="0"/>
          </a:p>
        </p:txBody>
      </p:sp>
      <p:sp>
        <p:nvSpPr>
          <p:cNvPr id="43" name="TextBox 42"/>
          <p:cNvSpPr txBox="1"/>
          <p:nvPr/>
        </p:nvSpPr>
        <p:spPr>
          <a:xfrm>
            <a:off x="3542684" y="4825285"/>
            <a:ext cx="98935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h-TH" dirty="0" smtClean="0"/>
              <a:t>ระดับ 2</a:t>
            </a:r>
            <a:endParaRPr lang="th-TH" dirty="0"/>
          </a:p>
        </p:txBody>
      </p:sp>
      <p:cxnSp>
        <p:nvCxnSpPr>
          <p:cNvPr id="71" name="Elbow Connector 70"/>
          <p:cNvCxnSpPr/>
          <p:nvPr/>
        </p:nvCxnSpPr>
        <p:spPr>
          <a:xfrm flipV="1">
            <a:off x="1748861" y="4194092"/>
            <a:ext cx="1757607" cy="437300"/>
          </a:xfrm>
          <a:prstGeom prst="bentConnector3">
            <a:avLst>
              <a:gd name="adj1" fmla="val 14179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3542684" y="5355513"/>
            <a:ext cx="98935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h-TH" dirty="0" smtClean="0"/>
              <a:t>ระดับ 1</a:t>
            </a:r>
            <a:endParaRPr lang="th-TH" dirty="0"/>
          </a:p>
        </p:txBody>
      </p:sp>
      <p:sp>
        <p:nvSpPr>
          <p:cNvPr id="45" name="TextBox 44"/>
          <p:cNvSpPr txBox="1"/>
          <p:nvPr/>
        </p:nvSpPr>
        <p:spPr>
          <a:xfrm>
            <a:off x="2083997" y="1184221"/>
            <a:ext cx="974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NSS</a:t>
            </a:r>
            <a:endParaRPr lang="th-TH" dirty="0"/>
          </a:p>
        </p:txBody>
      </p:sp>
      <p:sp>
        <p:nvSpPr>
          <p:cNvPr id="52" name="TextBox 51"/>
          <p:cNvSpPr txBox="1"/>
          <p:nvPr/>
        </p:nvSpPr>
        <p:spPr>
          <a:xfrm>
            <a:off x="2091138" y="3241378"/>
            <a:ext cx="989350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h-TH" dirty="0" smtClean="0"/>
              <a:t>ระดับ 3</a:t>
            </a:r>
            <a:endParaRPr lang="th-TH" dirty="0"/>
          </a:p>
        </p:txBody>
      </p:sp>
      <p:sp>
        <p:nvSpPr>
          <p:cNvPr id="53" name="TextBox 52"/>
          <p:cNvSpPr txBox="1"/>
          <p:nvPr/>
        </p:nvSpPr>
        <p:spPr>
          <a:xfrm>
            <a:off x="2091138" y="3773845"/>
            <a:ext cx="989350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h-TH" dirty="0" smtClean="0"/>
              <a:t>ระดับ 2</a:t>
            </a:r>
            <a:endParaRPr lang="th-TH" dirty="0"/>
          </a:p>
        </p:txBody>
      </p:sp>
      <p:sp>
        <p:nvSpPr>
          <p:cNvPr id="54" name="TextBox 53"/>
          <p:cNvSpPr txBox="1"/>
          <p:nvPr/>
        </p:nvSpPr>
        <p:spPr>
          <a:xfrm>
            <a:off x="2091138" y="4319063"/>
            <a:ext cx="989350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h-TH" dirty="0" smtClean="0"/>
              <a:t>ระดับ 1</a:t>
            </a:r>
            <a:endParaRPr lang="th-TH" dirty="0"/>
          </a:p>
        </p:txBody>
      </p:sp>
      <p:sp>
        <p:nvSpPr>
          <p:cNvPr id="55" name="TextBox 54"/>
          <p:cNvSpPr txBox="1"/>
          <p:nvPr/>
        </p:nvSpPr>
        <p:spPr>
          <a:xfrm>
            <a:off x="687054" y="1186721"/>
            <a:ext cx="974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</a:t>
            </a:r>
            <a:r>
              <a:rPr lang="en-US" dirty="0" smtClean="0"/>
              <a:t>SS</a:t>
            </a:r>
            <a:endParaRPr lang="th-TH" dirty="0"/>
          </a:p>
        </p:txBody>
      </p:sp>
      <p:sp>
        <p:nvSpPr>
          <p:cNvPr id="56" name="TextBox 55"/>
          <p:cNvSpPr txBox="1"/>
          <p:nvPr/>
        </p:nvSpPr>
        <p:spPr>
          <a:xfrm>
            <a:off x="759511" y="3243878"/>
            <a:ext cx="98935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h-TH" dirty="0" smtClean="0"/>
              <a:t>ระดับ 3</a:t>
            </a:r>
            <a:endParaRPr lang="th-TH" dirty="0"/>
          </a:p>
        </p:txBody>
      </p:sp>
      <p:sp>
        <p:nvSpPr>
          <p:cNvPr id="57" name="TextBox 56"/>
          <p:cNvSpPr txBox="1"/>
          <p:nvPr/>
        </p:nvSpPr>
        <p:spPr>
          <a:xfrm>
            <a:off x="759511" y="3776345"/>
            <a:ext cx="98935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h-TH" dirty="0" smtClean="0"/>
              <a:t>ระดับ 2</a:t>
            </a:r>
            <a:endParaRPr lang="th-TH" dirty="0"/>
          </a:p>
        </p:txBody>
      </p:sp>
      <p:sp>
        <p:nvSpPr>
          <p:cNvPr id="58" name="TextBox 57"/>
          <p:cNvSpPr txBox="1"/>
          <p:nvPr/>
        </p:nvSpPr>
        <p:spPr>
          <a:xfrm>
            <a:off x="759511" y="4321563"/>
            <a:ext cx="98935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h-TH" dirty="0" smtClean="0"/>
              <a:t>ระดับ 1</a:t>
            </a:r>
            <a:endParaRPr lang="th-TH" dirty="0"/>
          </a:p>
        </p:txBody>
      </p:sp>
      <p:sp>
        <p:nvSpPr>
          <p:cNvPr id="61" name="Right Arrow 60"/>
          <p:cNvSpPr/>
          <p:nvPr/>
        </p:nvSpPr>
        <p:spPr>
          <a:xfrm>
            <a:off x="3115487" y="3314884"/>
            <a:ext cx="390982" cy="21083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2" name="Right Arrow 61"/>
          <p:cNvSpPr/>
          <p:nvPr/>
        </p:nvSpPr>
        <p:spPr>
          <a:xfrm>
            <a:off x="3120490" y="3870132"/>
            <a:ext cx="390982" cy="21083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3" name="Right Arrow 62"/>
          <p:cNvSpPr/>
          <p:nvPr/>
        </p:nvSpPr>
        <p:spPr>
          <a:xfrm>
            <a:off x="3116756" y="4475255"/>
            <a:ext cx="390982" cy="21083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72" name="Elbow Connector 71"/>
          <p:cNvCxnSpPr/>
          <p:nvPr/>
        </p:nvCxnSpPr>
        <p:spPr>
          <a:xfrm flipV="1">
            <a:off x="1766969" y="3079209"/>
            <a:ext cx="1757607" cy="437300"/>
          </a:xfrm>
          <a:prstGeom prst="bentConnector3">
            <a:avLst>
              <a:gd name="adj1" fmla="val 14179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4502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15" y="584684"/>
            <a:ext cx="8650570" cy="568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931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2" t="10183" r="5738" b="11459"/>
          <a:stretch/>
        </p:blipFill>
        <p:spPr>
          <a:xfrm>
            <a:off x="13751" y="524656"/>
            <a:ext cx="9107585" cy="5711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162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0" t="9952" r="5574" b="13313"/>
          <a:stretch/>
        </p:blipFill>
        <p:spPr>
          <a:xfrm>
            <a:off x="119920" y="599605"/>
            <a:ext cx="9014931" cy="5546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89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493"/>
          <a:stretch/>
        </p:blipFill>
        <p:spPr bwMode="auto">
          <a:xfrm>
            <a:off x="367801" y="1018457"/>
            <a:ext cx="8532448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521" b="18763"/>
          <a:stretch/>
        </p:blipFill>
        <p:spPr bwMode="auto">
          <a:xfrm>
            <a:off x="392409" y="3887579"/>
            <a:ext cx="8532448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952" b="31331"/>
          <a:stretch/>
        </p:blipFill>
        <p:spPr bwMode="auto">
          <a:xfrm>
            <a:off x="392409" y="4626271"/>
            <a:ext cx="8532448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113"/>
          <a:stretch/>
        </p:blipFill>
        <p:spPr bwMode="auto">
          <a:xfrm>
            <a:off x="392409" y="5364963"/>
            <a:ext cx="8532448" cy="1126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26"/>
          <a:stretch/>
        </p:blipFill>
        <p:spPr bwMode="auto">
          <a:xfrm>
            <a:off x="8172400" y="5661248"/>
            <a:ext cx="752457" cy="1041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240690"/>
            <a:ext cx="9144000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b="1" dirty="0" smtClean="0"/>
              <a:t>หลักการคัดเลือกรายการสมรรถนะ</a:t>
            </a:r>
            <a:endParaRPr lang="th-TH" b="1" dirty="0"/>
          </a:p>
        </p:txBody>
      </p:sp>
    </p:spTree>
    <p:extLst>
      <p:ext uri="{BB962C8B-B14F-4D97-AF65-F5344CB8AC3E}">
        <p14:creationId xmlns:p14="http://schemas.microsoft.com/office/powerpoint/2010/main" val="1818805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" y="2000250"/>
            <a:ext cx="794385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4749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754" y="189000"/>
            <a:ext cx="8602493" cy="64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26"/>
          <a:stretch/>
        </p:blipFill>
        <p:spPr bwMode="auto">
          <a:xfrm>
            <a:off x="8028383" y="5517232"/>
            <a:ext cx="752457" cy="1041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23928" y="4005064"/>
            <a:ext cx="47332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ü"/>
            </a:pPr>
            <a:r>
              <a:rPr lang="th-TH" sz="4000" b="1" dirty="0" smtClean="0">
                <a:solidFill>
                  <a:srgbClr val="00B0F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ความปลอดภัย/ข้อควรระวัง</a:t>
            </a:r>
            <a:endParaRPr lang="th-TH" sz="4000" b="1" dirty="0">
              <a:solidFill>
                <a:srgbClr val="00B0F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5781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621" y="369000"/>
            <a:ext cx="8156759" cy="61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26"/>
          <a:stretch/>
        </p:blipFill>
        <p:spPr bwMode="auto">
          <a:xfrm>
            <a:off x="7812360" y="5412039"/>
            <a:ext cx="752457" cy="1041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477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176750"/>
            <a:ext cx="8640000" cy="6504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26"/>
          <a:stretch/>
        </p:blipFill>
        <p:spPr bwMode="auto">
          <a:xfrm>
            <a:off x="8028384" y="5556055"/>
            <a:ext cx="752457" cy="1041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8357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177415"/>
            <a:ext cx="8640000" cy="6503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26"/>
          <a:stretch/>
        </p:blipFill>
        <p:spPr bwMode="auto">
          <a:xfrm>
            <a:off x="8061480" y="5589240"/>
            <a:ext cx="752457" cy="1041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3188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185139"/>
            <a:ext cx="8640000" cy="6487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26"/>
          <a:stretch/>
        </p:blipFill>
        <p:spPr bwMode="auto">
          <a:xfrm>
            <a:off x="8028384" y="5556055"/>
            <a:ext cx="752457" cy="1041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596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26"/>
          <a:stretch/>
        </p:blipFill>
        <p:spPr bwMode="auto">
          <a:xfrm>
            <a:off x="8068015" y="5556055"/>
            <a:ext cx="752457" cy="1041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66057" y="469549"/>
            <a:ext cx="81282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th-TH" sz="4000" b="1" dirty="0" smtClean="0"/>
              <a:t>มาตรฐานการปฏิบัติงานหรือเกณฑ์การปฏิบัติงาน</a:t>
            </a:r>
            <a:endParaRPr lang="th-TH" sz="40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779489" y="1498738"/>
            <a:ext cx="740514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3200" b="1" dirty="0" smtClean="0"/>
              <a:t>      การกำหนดมาตรฐานที่มีลักษณะจำเพาะ ควรพิจารณา ขั้นตอนต่าง ๆ ดังต่อไปนี้</a:t>
            </a:r>
            <a:endParaRPr lang="th-TH" sz="3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779488" y="2818706"/>
            <a:ext cx="740514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thaiDist">
              <a:buFont typeface="Wingdings" panose="05000000000000000000" pitchFamily="2" charset="2"/>
              <a:buChar char="Ø"/>
            </a:pPr>
            <a:r>
              <a:rPr lang="th-TH" sz="3200" b="1" dirty="0" smtClean="0"/>
              <a:t>ประเภทของผลลัพธ์ ผลิตภัณฑ์ กระบวนการ องค์ประกอบของผลิตภัณฑ์และมาตรฐานกระบวนการ</a:t>
            </a:r>
          </a:p>
          <a:p>
            <a:pPr marL="457200" indent="-457200" algn="thaiDist">
              <a:buFont typeface="Wingdings" panose="05000000000000000000" pitchFamily="2" charset="2"/>
              <a:buChar char="Ø"/>
            </a:pPr>
            <a:r>
              <a:rPr lang="th-TH" sz="3200" b="1" dirty="0" smtClean="0"/>
              <a:t>มาตรฐานเฉพาะ ความสามารถในการสังเกตการณ์ และการตรวจวัดได้</a:t>
            </a:r>
          </a:p>
          <a:p>
            <a:pPr marL="457200" indent="-457200" algn="thaiDist">
              <a:buFont typeface="Wingdings" panose="05000000000000000000" pitchFamily="2" charset="2"/>
              <a:buChar char="Ø"/>
            </a:pPr>
            <a:r>
              <a:rPr lang="th-TH" sz="3200" b="1" dirty="0" smtClean="0"/>
              <a:t>มาตรฐานที่อยู่ในบรรทัดฐานของกลุ่มอุตสาหกรรมที่ยอมรับ</a:t>
            </a:r>
            <a:endParaRPr lang="th-TH" sz="3200" b="1" dirty="0"/>
          </a:p>
        </p:txBody>
      </p:sp>
    </p:spTree>
    <p:extLst>
      <p:ext uri="{BB962C8B-B14F-4D97-AF65-F5344CB8AC3E}">
        <p14:creationId xmlns:p14="http://schemas.microsoft.com/office/powerpoint/2010/main" val="761762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6F923-EA92-4423-9B1B-31B86175E597}" type="slidenum">
              <a:rPr lang="en-US" smtClean="0"/>
              <a:t>22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990" y="903181"/>
            <a:ext cx="8687853" cy="344905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1378" y="4571579"/>
            <a:ext cx="2514905" cy="1382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757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6F923-EA92-4423-9B1B-31B86175E597}" type="slidenum">
              <a:rPr lang="en-US" smtClean="0"/>
              <a:t>23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56" y="1894676"/>
            <a:ext cx="8964488" cy="3068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94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95" y="332656"/>
            <a:ext cx="9016610" cy="619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218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2538"/>
            <a:ext cx="9144000" cy="667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322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184498"/>
            <a:ext cx="8640000" cy="64890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26"/>
          <a:stretch/>
        </p:blipFill>
        <p:spPr bwMode="auto">
          <a:xfrm>
            <a:off x="8176920" y="5733256"/>
            <a:ext cx="643552" cy="89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1552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178690"/>
            <a:ext cx="8640000" cy="6500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26"/>
          <a:stretch/>
        </p:blipFill>
        <p:spPr bwMode="auto">
          <a:xfrm>
            <a:off x="8028384" y="5517232"/>
            <a:ext cx="752457" cy="1041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4364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8632224"/>
              </p:ext>
            </p:extLst>
          </p:nvPr>
        </p:nvGraphicFramePr>
        <p:xfrm>
          <a:off x="89757" y="2204864"/>
          <a:ext cx="8964486" cy="3261360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1259632"/>
                <a:gridCol w="1494419"/>
                <a:gridCol w="1434278"/>
                <a:gridCol w="1302026"/>
                <a:gridCol w="1944216"/>
                <a:gridCol w="1529915"/>
              </a:tblGrid>
              <a:tr h="708756">
                <a:tc>
                  <a:txBody>
                    <a:bodyPr/>
                    <a:lstStyle/>
                    <a:p>
                      <a:r>
                        <a:rPr lang="th-TH" sz="2400" dirty="0" smtClean="0"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ขั้นตอน</a:t>
                      </a:r>
                      <a:endParaRPr lang="th-TH" sz="2400" dirty="0"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th-TH" sz="2400" dirty="0" smtClean="0"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เครื่องมือ</a:t>
                      </a:r>
                      <a:r>
                        <a:rPr lang="th-TH" sz="2400" baseline="0" dirty="0" smtClean="0"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 อุปกรณ์ วัสดุ</a:t>
                      </a:r>
                      <a:endParaRPr lang="th-TH" sz="2400" dirty="0"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th-TH" sz="2400" dirty="0" smtClean="0"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ความรู้ที่จำเป็น</a:t>
                      </a:r>
                      <a:endParaRPr lang="th-TH" sz="2400" dirty="0"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kern="1200" dirty="0" smtClean="0">
                          <a:solidFill>
                            <a:schemeClr val="lt1"/>
                          </a:solidFill>
                          <a:latin typeface="Angsana New" panose="02020603050405020304" pitchFamily="18" charset="-34"/>
                          <a:ea typeface="+mn-ea"/>
                          <a:cs typeface="Angsana New" panose="02020603050405020304" pitchFamily="18" charset="-34"/>
                        </a:rPr>
                        <a:t>เกณฑ์การปฏิบัติงาน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th-TH" sz="2400" dirty="0" smtClean="0"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คุณลักษณะส่วนบุคคล/ทัศนคติ</a:t>
                      </a:r>
                      <a:endParaRPr lang="th-TH" sz="2400" dirty="0"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th-TH" sz="2400" dirty="0" smtClean="0"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ความปลอดภัย/ข้อควรระวัง</a:t>
                      </a:r>
                      <a:endParaRPr lang="th-TH" sz="2400" dirty="0"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  <a:tr h="2387588">
                <a:tc>
                  <a:txBody>
                    <a:bodyPr/>
                    <a:lstStyle/>
                    <a:p>
                      <a:pPr algn="ctr"/>
                      <a:r>
                        <a:rPr lang="en-US" sz="2200" baseline="0" dirty="0" smtClean="0"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&gt;2</a:t>
                      </a:r>
                      <a:r>
                        <a:rPr lang="th-TH" sz="2200" baseline="0" dirty="0" smtClean="0"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ขั้นตอน</a:t>
                      </a:r>
                    </a:p>
                    <a:p>
                      <a:pPr algn="ctr"/>
                      <a:r>
                        <a:rPr lang="th-TH" sz="2200" baseline="0" dirty="0" smtClean="0"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กริยา</a:t>
                      </a:r>
                      <a:r>
                        <a:rPr lang="en-US" sz="2200" baseline="0" dirty="0" smtClean="0"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+</a:t>
                      </a:r>
                    </a:p>
                    <a:p>
                      <a:pPr algn="ctr"/>
                      <a:r>
                        <a:rPr lang="th-TH" sz="2200" baseline="0" dirty="0" smtClean="0"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กรรม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rgbClr val="00B0F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200" baseline="0" dirty="0" smtClean="0"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ขั้นตอนนี้ต้อง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200" baseline="0" dirty="0" smtClean="0"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ใช้อะไร</a:t>
                      </a:r>
                      <a:r>
                        <a:rPr lang="en-US" sz="2200" baseline="0" dirty="0" smtClean="0"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?</a:t>
                      </a:r>
                      <a:endParaRPr lang="th-TH" sz="2200" baseline="0" dirty="0" smtClean="0"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2200" baseline="0" dirty="0" smtClean="0"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rgbClr val="00B0F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2200" baseline="0" dirty="0" smtClean="0"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คณิต,ภาษา,กฎหมาย,ข้อกำหนด../การใช้บำรุงรักษาเครื่องมือ วัสดุ อุปกรณ์,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200" baseline="0" dirty="0" smtClean="0"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วิธีการ../การ...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rgbClr val="00B0F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200" b="0" kern="1200" baseline="0" dirty="0" smtClean="0">
                          <a:solidFill>
                            <a:schemeClr val="tx1"/>
                          </a:solidFill>
                          <a:latin typeface="Angsana New" panose="02020603050405020304" pitchFamily="18" charset="-34"/>
                          <a:ea typeface="+mn-ea"/>
                          <a:cs typeface="Angsana New" panose="02020603050405020304" pitchFamily="18" charset="-34"/>
                        </a:rPr>
                        <a:t>ผลลัพธ์</a:t>
                      </a:r>
                      <a:r>
                        <a:rPr lang="en-US" sz="2200" b="0" kern="1200" baseline="0" dirty="0" smtClean="0">
                          <a:solidFill>
                            <a:schemeClr val="tx1"/>
                          </a:solidFill>
                          <a:latin typeface="Angsana New" panose="02020603050405020304" pitchFamily="18" charset="-34"/>
                          <a:ea typeface="+mn-ea"/>
                          <a:cs typeface="Angsana New" panose="02020603050405020304" pitchFamily="18" charset="-34"/>
                        </a:rPr>
                        <a:t>+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200" b="0" kern="1200" baseline="0" dirty="0" smtClean="0">
                          <a:solidFill>
                            <a:schemeClr val="tx1"/>
                          </a:solidFill>
                          <a:latin typeface="Angsana New" panose="02020603050405020304" pitchFamily="18" charset="-34"/>
                          <a:ea typeface="+mn-ea"/>
                          <a:cs typeface="Angsana New" panose="02020603050405020304" pitchFamily="18" charset="-34"/>
                        </a:rPr>
                        <a:t>เงื่อนไขที่ยอมรับ</a:t>
                      </a:r>
                      <a:r>
                        <a:rPr lang="th-TH" sz="2200" b="1" kern="1200" baseline="0" dirty="0" smtClean="0">
                          <a:solidFill>
                            <a:schemeClr val="tx1"/>
                          </a:solidFill>
                          <a:latin typeface="Angsana New" panose="02020603050405020304" pitchFamily="18" charset="-34"/>
                          <a:ea typeface="+mn-ea"/>
                          <a:cs typeface="Angsana New" panose="02020603050405020304" pitchFamily="18" charset="-34"/>
                        </a:rPr>
                        <a:t>,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b="0" kern="1200" baseline="0" dirty="0" smtClean="0">
                          <a:solidFill>
                            <a:schemeClr val="tx1"/>
                          </a:solidFill>
                          <a:latin typeface="Angsana New" panose="02020603050405020304" pitchFamily="18" charset="-34"/>
                          <a:ea typeface="+mn-ea"/>
                          <a:cs typeface="Angsana New" panose="02020603050405020304" pitchFamily="18" charset="-34"/>
                        </a:rPr>
                        <a:t>&gt;1</a:t>
                      </a:r>
                      <a:r>
                        <a:rPr lang="th-TH" sz="2200" b="0" kern="1200" baseline="0" dirty="0" smtClean="0">
                          <a:solidFill>
                            <a:schemeClr val="tx1"/>
                          </a:solidFill>
                          <a:latin typeface="Angsana New" panose="02020603050405020304" pitchFamily="18" charset="-34"/>
                          <a:ea typeface="+mn-ea"/>
                          <a:cs typeface="Angsana New" panose="02020603050405020304" pitchFamily="18" charset="-34"/>
                        </a:rPr>
                        <a:t>เกณฑ์ได้ถ้าขั้นตอนนั้นขอบเขตกว้าง</a:t>
                      </a:r>
                      <a:endParaRPr lang="en-US" sz="2200" b="0" kern="1200" baseline="0" dirty="0" smtClean="0">
                        <a:solidFill>
                          <a:schemeClr val="tx1"/>
                        </a:solidFill>
                        <a:latin typeface="Angsana New" panose="02020603050405020304" pitchFamily="18" charset="-34"/>
                        <a:ea typeface="+mn-ea"/>
                        <a:cs typeface="Angsana New" panose="02020603050405020304" pitchFamily="18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rgbClr val="00B0F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2200" baseline="0" dirty="0" smtClean="0">
                          <a:solidFill>
                            <a:schemeClr val="tx1"/>
                          </a:solidFill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ละเอียด,รอบคอบ,ขยัน,อดทน,ประหยัด,ตาไม่บอดสี,ไม่พิการทางสายตา,ปฏิบัติงานบนที่สูงได้,รักความสะอาด,ตรงต่อเวลา,มุ่งมั่น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rgbClr val="00B0F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2200" baseline="0" dirty="0" smtClean="0">
                          <a:solidFill>
                            <a:schemeClr val="tx1"/>
                          </a:solidFill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ด้านผู้ปฏิบัติ,สถานที่,เครื่องมือ,เพื่อนร่วมงาน,ผลงานสำเร็จ,ผู้รับบริการ</a:t>
                      </a:r>
                      <a:endParaRPr lang="th-TH" sz="2200" baseline="0" dirty="0">
                        <a:solidFill>
                          <a:schemeClr val="tx1"/>
                        </a:solidFill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rgbClr val="00B0F0">
                        <a:alpha val="4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11814"/>
            <a:ext cx="9144000" cy="58477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 smtClean="0">
                <a:cs typeface="+mj-cs"/>
              </a:rPr>
              <a:t>สรุปการวิเคราะห์งานย่อย </a:t>
            </a:r>
            <a:r>
              <a:rPr lang="en-US" sz="3200" b="1" dirty="0" smtClean="0">
                <a:cs typeface="+mj-cs"/>
              </a:rPr>
              <a:t>(Task Analysis)</a:t>
            </a:r>
            <a:endParaRPr lang="th-TH" sz="3200" b="1" dirty="0">
              <a:cs typeface="+mj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983"/>
          <a:stretch/>
        </p:blipFill>
        <p:spPr>
          <a:xfrm>
            <a:off x="140480" y="626114"/>
            <a:ext cx="8863040" cy="1376857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4038600" y="1393371"/>
            <a:ext cx="370114" cy="348343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rgbClr val="FF0000"/>
                </a:solidFill>
              </a:rPr>
              <a:t>1</a:t>
            </a:r>
            <a:endParaRPr lang="th-TH" dirty="0">
              <a:solidFill>
                <a:srgbClr val="FF0000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500743" y="5562600"/>
            <a:ext cx="370114" cy="348343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rgbClr val="FF0000"/>
                </a:solidFill>
              </a:rPr>
              <a:t>1</a:t>
            </a:r>
            <a:endParaRPr lang="th-TH" dirty="0">
              <a:solidFill>
                <a:srgbClr val="FF0000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894115" y="5562599"/>
            <a:ext cx="370114" cy="348343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rgbClr val="FF0000"/>
                </a:solidFill>
              </a:rPr>
              <a:t>2</a:t>
            </a:r>
            <a:endParaRPr lang="th-TH" dirty="0">
              <a:solidFill>
                <a:srgbClr val="FF0000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4713515" y="5562598"/>
            <a:ext cx="370114" cy="348343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rgbClr val="FF0000"/>
                </a:solidFill>
              </a:rPr>
              <a:t>3</a:t>
            </a:r>
            <a:endParaRPr lang="th-TH" dirty="0">
              <a:solidFill>
                <a:srgbClr val="FF0000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8120743" y="5562597"/>
            <a:ext cx="370114" cy="348343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11" name="Oval 10"/>
          <p:cNvSpPr/>
          <p:nvPr/>
        </p:nvSpPr>
        <p:spPr>
          <a:xfrm>
            <a:off x="6357257" y="5562597"/>
            <a:ext cx="370114" cy="348343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rgbClr val="FF0000"/>
                </a:solidFill>
              </a:rPr>
              <a:t>5</a:t>
            </a:r>
            <a:endParaRPr lang="th-TH" dirty="0">
              <a:solidFill>
                <a:srgbClr val="FF0000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3412672" y="5562597"/>
            <a:ext cx="370114" cy="348343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rgbClr val="FF0000"/>
                </a:solidFill>
              </a:rPr>
              <a:t>6</a:t>
            </a:r>
            <a:endParaRPr lang="th-TH" dirty="0">
              <a:solidFill>
                <a:srgbClr val="FF0000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1273629" y="6215743"/>
            <a:ext cx="370114" cy="348343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709058" y="6123214"/>
            <a:ext cx="3004457" cy="533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= </a:t>
            </a:r>
            <a:r>
              <a:rPr lang="th-TH" dirty="0" smtClean="0"/>
              <a:t>ลำดับการใส่ข้อมูล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200235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8" t="7401" r="1476" b="13082"/>
          <a:stretch/>
        </p:blipFill>
        <p:spPr>
          <a:xfrm>
            <a:off x="0" y="674646"/>
            <a:ext cx="9060744" cy="525860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59732" y="188640"/>
            <a:ext cx="4212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 smtClean="0"/>
              <a:t>(ตัวอย่าง</a:t>
            </a:r>
            <a:r>
              <a:rPr lang="en-US" sz="3200" b="1" dirty="0" smtClean="0"/>
              <a:t> </a:t>
            </a:r>
            <a:r>
              <a:rPr lang="th-TH" sz="3200" b="1" dirty="0" smtClean="0"/>
              <a:t>ช่างท่อและสุขภัณฑ์)</a:t>
            </a:r>
            <a:endParaRPr lang="th-TH" sz="3200" b="1" dirty="0"/>
          </a:p>
        </p:txBody>
      </p:sp>
    </p:spTree>
    <p:extLst>
      <p:ext uri="{BB962C8B-B14F-4D97-AF65-F5344CB8AC3E}">
        <p14:creationId xmlns:p14="http://schemas.microsoft.com/office/powerpoint/2010/main" val="3055453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8720"/>
            <a:ext cx="9144000" cy="525658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59732" y="188640"/>
            <a:ext cx="4212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 smtClean="0"/>
              <a:t>(ตัวอย่างงานก่ออิฐมวลเบา)</a:t>
            </a:r>
            <a:endParaRPr lang="th-TH" sz="3200" b="1" dirty="0"/>
          </a:p>
        </p:txBody>
      </p:sp>
    </p:spTree>
    <p:extLst>
      <p:ext uri="{BB962C8B-B14F-4D97-AF65-F5344CB8AC3E}">
        <p14:creationId xmlns:p14="http://schemas.microsoft.com/office/powerpoint/2010/main" val="3242058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413657"/>
            <a:ext cx="9144000" cy="64633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600" b="1" dirty="0" smtClean="0"/>
              <a:t>กิจกรรมการเรียนรู้ที่ 1  (15 คะแนน) </a:t>
            </a:r>
            <a:endParaRPr lang="th-TH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00743" y="1262743"/>
            <a:ext cx="818605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3200" b="1" dirty="0" smtClean="0"/>
              <a:t>จงตรวจสอบและปรับแก้การวิเคราะห์งานหลักงานย่อยของมาตรฐานฝีมือแรงงาน ในสาขาที่ทำในปีงบประมาณ 2560 ท่านละ 1 สาขา พร้อมกับเขียนสรุปข้อเสนอแนะผลการตรวจสอบลงในแบบฟอร์มที่กำหนดให้</a:t>
            </a:r>
          </a:p>
        </p:txBody>
      </p:sp>
    </p:spTree>
    <p:extLst>
      <p:ext uri="{BB962C8B-B14F-4D97-AF65-F5344CB8AC3E}">
        <p14:creationId xmlns:p14="http://schemas.microsoft.com/office/powerpoint/2010/main" val="2160587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" t="5455" r="2750" b="8796"/>
          <a:stretch/>
        </p:blipFill>
        <p:spPr>
          <a:xfrm>
            <a:off x="27080" y="836712"/>
            <a:ext cx="9116920" cy="58500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116632"/>
            <a:ext cx="9144000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 smtClean="0">
                <a:cs typeface="+mj-cs"/>
              </a:rPr>
              <a:t>แบบฟอร์มทำกิจกรรมการเรียนรู้</a:t>
            </a:r>
            <a:endParaRPr lang="th-TH" sz="3200" b="1" dirty="0"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340247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1865692"/>
              </p:ext>
            </p:extLst>
          </p:nvPr>
        </p:nvGraphicFramePr>
        <p:xfrm>
          <a:off x="308011" y="161797"/>
          <a:ext cx="8496944" cy="64517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40160"/>
                <a:gridCol w="4752528"/>
                <a:gridCol w="2304256"/>
              </a:tblGrid>
              <a:tr h="504056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+mj-cs"/>
                        </a:rPr>
                        <a:t>วันที่สอง</a:t>
                      </a:r>
                      <a:endParaRPr lang="en-US" sz="2800" b="1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endParaRPr lang="en-US" sz="2200" b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2200" b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03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+mj-cs"/>
                        </a:rPr>
                        <a:t>09.00-09.30</a:t>
                      </a:r>
                      <a:endParaRPr lang="en-US" sz="2600" b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+mj-cs"/>
                        </a:rPr>
                        <a:t>ทบทวนเนื้อหาของวันแรก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600" b="0" kern="120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+mn-cs"/>
                        </a:rPr>
                        <a:t>นายสันติ  พัชนะ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03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+mj-cs"/>
                        </a:rPr>
                        <a:t>09.30-10.30</a:t>
                      </a:r>
                      <a:endParaRPr lang="en-US" sz="2600" b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+mj-cs"/>
                        </a:rPr>
                        <a:t>การเขียนรายละเอียดในรูปเล่มคู่มือมาตรฐานฝีมือแรงงานของผู้ประกอบอาชีพ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600" b="0" kern="120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+mn-cs"/>
                        </a:rPr>
                        <a:t>นายสันติ  พัชนะ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03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+mj-cs"/>
                        </a:rPr>
                        <a:t>10</a:t>
                      </a: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+mj-cs"/>
                        </a:rPr>
                        <a:t>.</a:t>
                      </a:r>
                      <a:r>
                        <a:rPr lang="en-US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+mj-cs"/>
                        </a:rPr>
                        <a:t>30</a:t>
                      </a: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+mj-cs"/>
                        </a:rPr>
                        <a:t>-11.00</a:t>
                      </a:r>
                      <a:endParaRPr lang="en-US" sz="2600" b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600" b="1" dirty="0" smtClean="0">
                          <a:cs typeface="+mj-cs"/>
                        </a:rPr>
                        <a:t>กิจกรรมการเรียนรู้ที่ 2 </a:t>
                      </a:r>
                      <a:r>
                        <a:rPr lang="th-TH" sz="2600" b="0" kern="120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+mn-ea"/>
                          <a:cs typeface="+mn-cs"/>
                        </a:rPr>
                        <a:t>การตรวจสอบการเขียนรายละเอียดรูปเล่มคู่มือมาตรฐานฝีมือแรงงานของ  ผู้ประกอบอาชีพ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600" b="0" kern="120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+mn-ea"/>
                          <a:cs typeface="+mn-cs"/>
                        </a:rPr>
                        <a:t>วิทยากรประจำกลุ่ม</a:t>
                      </a:r>
                      <a:endParaRPr lang="en-US" sz="2600" b="0" kern="120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11.00 – 12.00</a:t>
                      </a:r>
                      <a:endParaRPr lang="en-US" sz="2600" b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600" b="1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+mj-cs"/>
                        </a:rPr>
                        <a:t>หน่วยที่ 5 </a:t>
                      </a: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+mj-cs"/>
                        </a:rPr>
                        <a:t>การจัดทำข้อสอบภาคความรู้ ภาคความสามารถ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+mj-cs"/>
                        </a:rPr>
                        <a:t>นายสันติ  พัชนะ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12.00 - 13.00</a:t>
                      </a:r>
                      <a:endParaRPr lang="en-US" sz="2600" b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600" b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พักรับประทานอาหารกลางวัน</a:t>
                      </a:r>
                      <a:endParaRPr lang="en-US" sz="2600" b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th-TH" sz="2600" b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+mj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+mj-cs"/>
                        </a:rPr>
                        <a:t>13.00-14.00</a:t>
                      </a:r>
                      <a:endParaRPr lang="en-US" sz="2600" b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+mj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600" b="1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+mj-cs"/>
                        </a:rPr>
                        <a:t>กิจกรรมการเรียนรู้ที่ 3  </a:t>
                      </a: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+mj-cs"/>
                        </a:rPr>
                        <a:t>การตรวจสอบตารางให้น้ำหนักข้อสอบและการตรวจสอบความสอดคล้อง ความครบถ้วนถูกต้องของข้อสอบภาคความรู้ และภาคความสามารถ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600" b="0" kern="120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+mn-ea"/>
                          <a:cs typeface="+mn-cs"/>
                        </a:rPr>
                        <a:t>วิทยากรประจำกลุ่ม</a:t>
                      </a:r>
                      <a:endParaRPr lang="en-US" sz="2600" b="0" kern="120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+mj-cs"/>
                        </a:rPr>
                        <a:t>14.00 - 16.30</a:t>
                      </a:r>
                      <a:endParaRPr lang="en-US" sz="2600" b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600" b="1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+mj-cs"/>
                        </a:rPr>
                        <a:t>หน่วยที่ 6 </a:t>
                      </a: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+mj-cs"/>
                        </a:rPr>
                        <a:t>การจัดทดลองทดสอบ การปรับปรุงข้อสอบ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6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Times New Roman"/>
                          <a:cs typeface="+mj-cs"/>
                        </a:rPr>
                        <a:t>นายสันติ  พัชนะ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2112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" y="402771"/>
            <a:ext cx="9144000" cy="64633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600" b="1" dirty="0" smtClean="0"/>
              <a:t>การเขียนรายละเอียดในคู่มือมาตรฐานฝีมือแรงงาน</a:t>
            </a:r>
            <a:endParaRPr lang="th-TH" sz="3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143000" y="1567545"/>
            <a:ext cx="656408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th-TH" sz="3200" b="1" dirty="0" smtClean="0"/>
              <a:t>ชื่อสาขาอาชีพ... สาขา...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th-TH" sz="3200" b="1" dirty="0" smtClean="0"/>
              <a:t>คำจำกัดความของสาขาอาชีพ...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th-TH" sz="3200" b="1" dirty="0" smtClean="0"/>
              <a:t>ขอบเขตแต่ละระดับ...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th-TH" sz="3200" b="1" dirty="0" smtClean="0"/>
              <a:t>คุณสมบัติผู้ทดสอบฯ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th-TH" sz="3200" b="1" dirty="0" smtClean="0"/>
              <a:t>คุณสมบัติผู้เข้ารับการทดสอบ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th-TH" sz="3200" b="1" dirty="0" smtClean="0"/>
              <a:t>หลักเกณฑ์ที่จะได้รับหนังสือรับรองฯ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th-TH" sz="3200" b="1" dirty="0" smtClean="0"/>
              <a:t>ข้อกำหนดการทดสอบ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th-TH" sz="3200" b="1" dirty="0" smtClean="0"/>
              <a:t>ลักษณะการทดสอบ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th-TH" sz="3200" b="1" dirty="0" smtClean="0"/>
              <a:t>แบบทดสอบภาคความรู้ ภาคความสามารถ</a:t>
            </a:r>
          </a:p>
        </p:txBody>
      </p:sp>
      <p:sp>
        <p:nvSpPr>
          <p:cNvPr id="5" name="Action Button: Forward or Next 4">
            <a:hlinkClick r:id="rId2" action="ppaction://hlinkfile" highlightClick="1"/>
          </p:cNvPr>
          <p:cNvSpPr/>
          <p:nvPr/>
        </p:nvSpPr>
        <p:spPr>
          <a:xfrm>
            <a:off x="7195457" y="6091860"/>
            <a:ext cx="511629" cy="37425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TextBox 3"/>
          <p:cNvSpPr txBox="1"/>
          <p:nvPr/>
        </p:nvSpPr>
        <p:spPr>
          <a:xfrm>
            <a:off x="4757056" y="6065949"/>
            <a:ext cx="2645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“</a:t>
            </a:r>
            <a:r>
              <a:rPr lang="th-TH" dirty="0" smtClean="0"/>
              <a:t>เอกสารคู่มือประกอบ</a:t>
            </a:r>
            <a:r>
              <a:rPr lang="en-US" dirty="0" smtClean="0"/>
              <a:t>”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548176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1" y="762000"/>
            <a:ext cx="9144000" cy="64633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600" b="1" dirty="0" smtClean="0"/>
              <a:t>กิจกรรมการเรียนรู้ที่ 2  (10 คะแนน) </a:t>
            </a:r>
            <a:endParaRPr lang="th-TH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78971" y="2144486"/>
            <a:ext cx="818605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3200" b="1" dirty="0" smtClean="0"/>
              <a:t>จงตรวจสอบและปรับแก้การเขียนรายละเอียดรูปเล่มของมาตรฐานฝีมือแรงงาน ในสาขาที่ทำในปีงบประมาณ 2560 ท่านละ 1 สาขา พร้อมกับเขียนสรุปข้อเสนอแนะผลการตรวจสอบลงใน</a:t>
            </a:r>
            <a:r>
              <a:rPr lang="th-TH" sz="3200" b="1" dirty="0" smtClean="0"/>
              <a:t>แบบฟอร์ม</a:t>
            </a:r>
          </a:p>
          <a:p>
            <a:pPr algn="thaiDist"/>
            <a:r>
              <a:rPr lang="th-TH" sz="3200" b="1" dirty="0" smtClean="0">
                <a:solidFill>
                  <a:srgbClr val="7030A0"/>
                </a:solidFill>
              </a:rPr>
              <a:t>                                  (เวลา 30 นาที)</a:t>
            </a:r>
            <a:endParaRPr lang="th-TH" sz="3200" b="1" dirty="0" smtClean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4115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8426" y="1277602"/>
            <a:ext cx="4534959" cy="322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477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541</TotalTime>
  <Words>764</Words>
  <Application>Microsoft Office PowerPoint</Application>
  <PresentationFormat>On-screen Show (4:3)</PresentationFormat>
  <Paragraphs>176</Paragraphs>
  <Slides>36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6" baseType="lpstr">
      <vt:lpstr>Angsana New</vt:lpstr>
      <vt:lpstr>Arial</vt:lpstr>
      <vt:lpstr>Calibri</vt:lpstr>
      <vt:lpstr>Calibri Light</vt:lpstr>
      <vt:lpstr>Cordia New</vt:lpstr>
      <vt:lpstr>Courier New</vt:lpstr>
      <vt:lpstr>Tahoma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santi puchana</dc:creator>
  <cp:lastModifiedBy>santi puchana</cp:lastModifiedBy>
  <cp:revision>101</cp:revision>
  <cp:lastPrinted>2017-12-17T08:34:56Z</cp:lastPrinted>
  <dcterms:created xsi:type="dcterms:W3CDTF">2017-11-26T09:54:33Z</dcterms:created>
  <dcterms:modified xsi:type="dcterms:W3CDTF">2018-01-10T04:12:23Z</dcterms:modified>
</cp:coreProperties>
</file>