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1"/>
  </p:notesMasterIdLst>
  <p:handoutMasterIdLst>
    <p:handoutMasterId r:id="rId22"/>
  </p:handout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8" r:id="rId15"/>
    <p:sldId id="260" r:id="rId16"/>
    <p:sldId id="258" r:id="rId17"/>
    <p:sldId id="259" r:id="rId18"/>
    <p:sldId id="282" r:id="rId19"/>
    <p:sldId id="283" r:id="rId2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FB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88" d="100"/>
          <a:sy n="88" d="100"/>
        </p:scale>
        <p:origin x="14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F335B5-391E-4FC7-A036-E136B70A5C3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5469271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6AFEA-8E0E-45C3-9C4B-28B5A6AC134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2961370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6AFEA-8E0E-45C3-9C4B-28B5A6AC1348}" type="slidenum">
              <a:rPr lang="th-TH" smtClean="0"/>
              <a:t>1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14671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A23E9D-BF6E-4B35-ACE8-3A3556F63573}" type="slidenum">
              <a:rPr lang="en-US"/>
              <a:pPr/>
              <a:t>7</a:t>
            </a:fld>
            <a:endParaRPr lang="en-US"/>
          </a:p>
        </p:txBody>
      </p:sp>
      <p:sp>
        <p:nvSpPr>
          <p:cNvPr id="345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6475" y="781050"/>
            <a:ext cx="5097463" cy="3822700"/>
          </a:xfrm>
          <a:ln cap="flat"/>
        </p:spPr>
      </p:sp>
      <p:sp>
        <p:nvSpPr>
          <p:cNvPr id="345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5027" y="4861156"/>
            <a:ext cx="5209249" cy="4600912"/>
          </a:xfrm>
          <a:ln/>
        </p:spPr>
        <p:txBody>
          <a:bodyPr lIns="97900" tIns="51438" rIns="97900" bIns="51438"/>
          <a:lstStyle/>
          <a:p>
            <a:endParaRPr lang="th-TH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169640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1E9FB-4892-4DCA-B896-E305022B5963}" type="slidenum">
              <a:rPr lang="en-US" smtClean="0"/>
              <a:t>14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7733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792FB-F3F1-485F-A639-ED0734A7CF75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172C8-F733-4B73-BD11-6AB3425BBD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62309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792FB-F3F1-485F-A639-ED0734A7CF75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172C8-F733-4B73-BD11-6AB3425BBD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98261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792FB-F3F1-485F-A639-ED0734A7CF75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172C8-F733-4B73-BD11-6AB3425BBD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11576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792FB-F3F1-485F-A639-ED0734A7CF75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172C8-F733-4B73-BD11-6AB3425BBD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87663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792FB-F3F1-485F-A639-ED0734A7CF75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172C8-F733-4B73-BD11-6AB3425BBD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14253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792FB-F3F1-485F-A639-ED0734A7CF75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172C8-F733-4B73-BD11-6AB3425BBD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2008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792FB-F3F1-485F-A639-ED0734A7CF75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172C8-F733-4B73-BD11-6AB3425BBD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32493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792FB-F3F1-485F-A639-ED0734A7CF75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172C8-F733-4B73-BD11-6AB3425BBD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527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792FB-F3F1-485F-A639-ED0734A7CF75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172C8-F733-4B73-BD11-6AB3425BBD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59051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792FB-F3F1-485F-A639-ED0734A7CF75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172C8-F733-4B73-BD11-6AB3425BBD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1108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792FB-F3F1-485F-A639-ED0734A7CF75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172C8-F733-4B73-BD11-6AB3425BBD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228944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5800" y="990600"/>
            <a:ext cx="7772400" cy="5105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3F25025-B0FE-4E13-8828-9FB586017DB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958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FB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792FB-F3F1-485F-A639-ED0734A7CF75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172C8-F733-4B73-BD11-6AB3425BBD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84015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&#3605;&#3634;&#3619;&#3634;&#3591;&#3623;&#3636;&#3648;&#3588;&#3619;&#3634;&#3632;&#3627;&#3660;&#3588;&#3623;&#3634;&#3617;&#3605;&#3657;&#3629;&#3591;&#3585;&#3634;&#3619;.xlsx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2" y="1727192"/>
            <a:ext cx="8916734" cy="283392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457200"/>
            <a:ext cx="91440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 smtClean="0">
                <a:latin typeface="PSL Isara"/>
              </a:rPr>
              <a:t>การวิเคราะห์หาความต้องการ (</a:t>
            </a:r>
            <a:r>
              <a:rPr lang="en-US" sz="3200" b="1" dirty="0" smtClean="0">
                <a:latin typeface="PSL Isara"/>
              </a:rPr>
              <a:t>Need Survey)</a:t>
            </a:r>
            <a:endParaRPr lang="th-TH" sz="3200" b="1" dirty="0">
              <a:latin typeface="PSL Isara"/>
            </a:endParaRPr>
          </a:p>
        </p:txBody>
      </p:sp>
    </p:spTree>
    <p:extLst>
      <p:ext uri="{BB962C8B-B14F-4D97-AF65-F5344CB8AC3E}">
        <p14:creationId xmlns:p14="http://schemas.microsoft.com/office/powerpoint/2010/main" val="188474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22" name="Picture 2" descr="iceberg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50" b="4825"/>
          <a:stretch>
            <a:fillRect/>
          </a:stretch>
        </p:blipFill>
        <p:spPr>
          <a:xfrm>
            <a:off x="1088571" y="1107282"/>
            <a:ext cx="3698933" cy="4388644"/>
          </a:xfrm>
          <a:noFill/>
          <a:ln>
            <a:solidFill>
              <a:srgbClr val="66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47523" name="Text Box 3"/>
          <p:cNvSpPr txBox="1">
            <a:spLocks noChangeArrowheads="1"/>
          </p:cNvSpPr>
          <p:nvPr/>
        </p:nvSpPr>
        <p:spPr bwMode="auto">
          <a:xfrm>
            <a:off x="4895851" y="1138237"/>
            <a:ext cx="2808685" cy="1131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100" b="1" dirty="0">
                <a:latin typeface="Times New Roman" panose="02020603050405020304" pitchFamily="18" charset="0"/>
                <a:cs typeface="Angsana New" panose="02020603050405020304" pitchFamily="18" charset="-34"/>
              </a:rPr>
              <a:t>Skills</a:t>
            </a:r>
            <a:r>
              <a:rPr lang="en-US" sz="2100" b="1" dirty="0">
                <a:latin typeface="PSL ThaiCommon" pitchFamily="18" charset="-34"/>
                <a:cs typeface="PSL ThaiCommon" pitchFamily="18" charset="-34"/>
              </a:rPr>
              <a:t> </a:t>
            </a:r>
            <a:r>
              <a:rPr lang="th-TH" sz="2700" b="1" dirty="0">
                <a:latin typeface="PSL ThaiCommon" pitchFamily="18" charset="-34"/>
                <a:cs typeface="PSL ThaiCommon" pitchFamily="18" charset="-34"/>
              </a:rPr>
              <a:t>(ทักษะ)</a:t>
            </a:r>
            <a:endParaRPr lang="en-US" sz="2700" b="1" dirty="0">
              <a:latin typeface="PSL ThaiCommon" pitchFamily="18" charset="-34"/>
              <a:cs typeface="PSL ThaiCommon" pitchFamily="18" charset="-34"/>
            </a:endParaRPr>
          </a:p>
          <a:p>
            <a:pPr>
              <a:spcBef>
                <a:spcPct val="50000"/>
              </a:spcBef>
            </a:pPr>
            <a:r>
              <a:rPr lang="en-US" sz="2100" b="1" dirty="0">
                <a:latin typeface="Times New Roman" panose="02020603050405020304" pitchFamily="18" charset="0"/>
                <a:cs typeface="Angsana New" panose="02020603050405020304" pitchFamily="18" charset="-34"/>
              </a:rPr>
              <a:t>Knowledge</a:t>
            </a:r>
            <a:r>
              <a:rPr lang="th-TH" sz="2700" b="1" dirty="0">
                <a:latin typeface="PSL ThaiCommon" pitchFamily="18" charset="-34"/>
                <a:cs typeface="PSL ThaiCommon" pitchFamily="18" charset="-34"/>
              </a:rPr>
              <a:t>(ความรู้)</a:t>
            </a:r>
            <a:endParaRPr lang="en-US" sz="2100" b="1" dirty="0">
              <a:latin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747524" name="Text Box 4"/>
          <p:cNvSpPr txBox="1">
            <a:spLocks noChangeArrowheads="1"/>
          </p:cNvSpPr>
          <p:nvPr/>
        </p:nvSpPr>
        <p:spPr bwMode="auto">
          <a:xfrm>
            <a:off x="4895851" y="2523055"/>
            <a:ext cx="3377293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900" b="1" dirty="0">
              <a:latin typeface="Times New Roman" panose="02020603050405020304" pitchFamily="18" charset="0"/>
              <a:cs typeface="Angsana New" panose="02020603050405020304" pitchFamily="18" charset="-34"/>
            </a:endParaRPr>
          </a:p>
          <a:p>
            <a:pPr>
              <a:spcBef>
                <a:spcPct val="50000"/>
              </a:spcBef>
            </a:pPr>
            <a:r>
              <a:rPr lang="en-US" sz="2100" b="1" dirty="0">
                <a:latin typeface="Times New Roman" panose="02020603050405020304" pitchFamily="18" charset="0"/>
                <a:cs typeface="Angsana New" panose="02020603050405020304" pitchFamily="18" charset="-34"/>
              </a:rPr>
              <a:t>Self-Concept</a:t>
            </a:r>
            <a:r>
              <a:rPr lang="th-TH" sz="2700" b="1" dirty="0">
                <a:latin typeface="PSL ThaiCommon" pitchFamily="18" charset="-34"/>
                <a:cs typeface="PSL ThaiCommon" pitchFamily="18" charset="-34"/>
              </a:rPr>
              <a:t>(การรับรู้ตัวเอง)</a:t>
            </a:r>
            <a:endParaRPr lang="en-US" sz="2100" b="1" dirty="0">
              <a:latin typeface="Times New Roman" panose="02020603050405020304" pitchFamily="18" charset="0"/>
              <a:cs typeface="Angsana New" panose="02020603050405020304" pitchFamily="18" charset="-34"/>
            </a:endParaRPr>
          </a:p>
          <a:p>
            <a:pPr>
              <a:spcBef>
                <a:spcPct val="50000"/>
              </a:spcBef>
            </a:pPr>
            <a:r>
              <a:rPr lang="en-US" sz="2100" b="1" dirty="0" smtClean="0">
                <a:latin typeface="Times New Roman" panose="02020603050405020304" pitchFamily="18" charset="0"/>
                <a:cs typeface="Angsana New" panose="02020603050405020304" pitchFamily="18" charset="-34"/>
              </a:rPr>
              <a:t>Trait</a:t>
            </a:r>
            <a:r>
              <a:rPr lang="th-TH" sz="2100" b="1" dirty="0" smtClean="0">
                <a:latin typeface="Times New Roman" panose="02020603050405020304" pitchFamily="18" charset="0"/>
                <a:cs typeface="Angsana New" panose="02020603050405020304" pitchFamily="18" charset="-34"/>
              </a:rPr>
              <a:t> </a:t>
            </a:r>
            <a:r>
              <a:rPr lang="th-TH" sz="2700" b="1" dirty="0">
                <a:latin typeface="PSL ThaiCommon" pitchFamily="18" charset="-34"/>
                <a:cs typeface="PSL ThaiCommon" pitchFamily="18" charset="-34"/>
              </a:rPr>
              <a:t>(อุปนิสัย)</a:t>
            </a:r>
            <a:endParaRPr lang="en-US" sz="2700" b="1" dirty="0">
              <a:latin typeface="PSL ThaiCommon" pitchFamily="18" charset="-34"/>
              <a:cs typeface="PSL ThaiCommon" pitchFamily="18" charset="-34"/>
            </a:endParaRPr>
          </a:p>
          <a:p>
            <a:pPr>
              <a:spcBef>
                <a:spcPct val="50000"/>
              </a:spcBef>
            </a:pPr>
            <a:endParaRPr lang="en-US" sz="900" b="1" dirty="0">
              <a:latin typeface="Times New Roman" panose="02020603050405020304" pitchFamily="18" charset="0"/>
              <a:cs typeface="Angsana New" panose="02020603050405020304" pitchFamily="18" charset="-34"/>
            </a:endParaRPr>
          </a:p>
          <a:p>
            <a:pPr>
              <a:spcBef>
                <a:spcPct val="50000"/>
              </a:spcBef>
            </a:pPr>
            <a:r>
              <a:rPr lang="en-US" sz="2100" b="1" dirty="0">
                <a:latin typeface="Times New Roman" panose="02020603050405020304" pitchFamily="18" charset="0"/>
                <a:cs typeface="Angsana New" panose="02020603050405020304" pitchFamily="18" charset="-34"/>
              </a:rPr>
              <a:t>Motive</a:t>
            </a:r>
            <a:r>
              <a:rPr lang="en-US" sz="2700" b="1" dirty="0">
                <a:latin typeface="PSL ThaiCommon" pitchFamily="18" charset="-34"/>
                <a:cs typeface="PSL ThaiCommon" pitchFamily="18" charset="-34"/>
              </a:rPr>
              <a:t> </a:t>
            </a:r>
            <a:r>
              <a:rPr lang="th-TH" sz="2700" b="1" dirty="0">
                <a:latin typeface="PSL ThaiCommon" pitchFamily="18" charset="-34"/>
                <a:cs typeface="PSL ThaiCommon" pitchFamily="18" charset="-34"/>
              </a:rPr>
              <a:t>(</a:t>
            </a:r>
            <a:r>
              <a:rPr lang="th-TH" sz="2400" b="1" dirty="0">
                <a:latin typeface="PSL ThaiCommon" pitchFamily="18" charset="-34"/>
                <a:cs typeface="PSL ThaiCommon" pitchFamily="18" charset="-34"/>
              </a:rPr>
              <a:t>แรงขับเคลื่อนภายใน)</a:t>
            </a:r>
            <a:endParaRPr lang="en-US" sz="2400" b="1" dirty="0">
              <a:latin typeface="PSL ThaiCommon" pitchFamily="18" charset="-34"/>
              <a:cs typeface="PSL ThaiCommon" pitchFamily="18" charset="-34"/>
            </a:endParaRPr>
          </a:p>
        </p:txBody>
      </p:sp>
      <p:sp>
        <p:nvSpPr>
          <p:cNvPr id="747525" name="Text Box 5"/>
          <p:cNvSpPr txBox="1">
            <a:spLocks noChangeArrowheads="1"/>
          </p:cNvSpPr>
          <p:nvPr/>
        </p:nvSpPr>
        <p:spPr bwMode="auto">
          <a:xfrm>
            <a:off x="1088570" y="4185048"/>
            <a:ext cx="369893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solidFill>
                  <a:srgbClr val="FFFF00"/>
                </a:solidFill>
                <a:latin typeface="Arial" panose="020B0604020202020204" pitchFamily="34" charset="0"/>
                <a:cs typeface="Angsana New" panose="02020603050405020304" pitchFamily="18" charset="-34"/>
              </a:rPr>
              <a:t>COMPETENCY</a:t>
            </a:r>
            <a:endParaRPr lang="th-TH" sz="3600" b="1" dirty="0">
              <a:solidFill>
                <a:srgbClr val="FFFF00"/>
              </a:solidFill>
              <a:latin typeface="Arial" panose="020B0604020202020204" pitchFamily="34" charset="0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1957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210" name="Rectangle 2"/>
          <p:cNvSpPr>
            <a:spLocks noChangeArrowheads="1"/>
          </p:cNvSpPr>
          <p:nvPr/>
        </p:nvSpPr>
        <p:spPr bwMode="auto">
          <a:xfrm>
            <a:off x="1143000" y="857250"/>
            <a:ext cx="6858000" cy="5143500"/>
          </a:xfrm>
          <a:prstGeom prst="rect">
            <a:avLst/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 sz="2100"/>
          </a:p>
        </p:txBody>
      </p:sp>
      <p:sp>
        <p:nvSpPr>
          <p:cNvPr id="734211" name="Freeform 3"/>
          <p:cNvSpPr>
            <a:spLocks/>
          </p:cNvSpPr>
          <p:nvPr/>
        </p:nvSpPr>
        <p:spPr bwMode="auto">
          <a:xfrm>
            <a:off x="2800350" y="1714500"/>
            <a:ext cx="3371850" cy="4229100"/>
          </a:xfrm>
          <a:custGeom>
            <a:avLst/>
            <a:gdLst>
              <a:gd name="T0" fmla="*/ 1990 w 2000"/>
              <a:gd name="T1" fmla="*/ 2128 h 2276"/>
              <a:gd name="T2" fmla="*/ 646 w 2000"/>
              <a:gd name="T3" fmla="*/ 2096 h 2276"/>
              <a:gd name="T4" fmla="*/ 142 w 2000"/>
              <a:gd name="T5" fmla="*/ 1992 h 2276"/>
              <a:gd name="T6" fmla="*/ 238 w 2000"/>
              <a:gd name="T7" fmla="*/ 1752 h 2276"/>
              <a:gd name="T8" fmla="*/ 286 w 2000"/>
              <a:gd name="T9" fmla="*/ 1632 h 2276"/>
              <a:gd name="T10" fmla="*/ 334 w 2000"/>
              <a:gd name="T11" fmla="*/ 1496 h 2276"/>
              <a:gd name="T12" fmla="*/ 358 w 2000"/>
              <a:gd name="T13" fmla="*/ 1392 h 2276"/>
              <a:gd name="T14" fmla="*/ 390 w 2000"/>
              <a:gd name="T15" fmla="*/ 1328 h 2276"/>
              <a:gd name="T16" fmla="*/ 454 w 2000"/>
              <a:gd name="T17" fmla="*/ 1176 h 2276"/>
              <a:gd name="T18" fmla="*/ 502 w 2000"/>
              <a:gd name="T19" fmla="*/ 1048 h 2276"/>
              <a:gd name="T20" fmla="*/ 550 w 2000"/>
              <a:gd name="T21" fmla="*/ 824 h 2276"/>
              <a:gd name="T22" fmla="*/ 590 w 2000"/>
              <a:gd name="T23" fmla="*/ 744 h 2276"/>
              <a:gd name="T24" fmla="*/ 654 w 2000"/>
              <a:gd name="T25" fmla="*/ 616 h 2276"/>
              <a:gd name="T26" fmla="*/ 726 w 2000"/>
              <a:gd name="T27" fmla="*/ 528 h 2276"/>
              <a:gd name="T28" fmla="*/ 758 w 2000"/>
              <a:gd name="T29" fmla="*/ 552 h 2276"/>
              <a:gd name="T30" fmla="*/ 774 w 2000"/>
              <a:gd name="T31" fmla="*/ 576 h 2276"/>
              <a:gd name="T32" fmla="*/ 798 w 2000"/>
              <a:gd name="T33" fmla="*/ 560 h 2276"/>
              <a:gd name="T34" fmla="*/ 910 w 2000"/>
              <a:gd name="T35" fmla="*/ 312 h 2276"/>
              <a:gd name="T36" fmla="*/ 942 w 2000"/>
              <a:gd name="T37" fmla="*/ 400 h 2276"/>
              <a:gd name="T38" fmla="*/ 1030 w 2000"/>
              <a:gd name="T39" fmla="*/ 248 h 2276"/>
              <a:gd name="T40" fmla="*/ 1102 w 2000"/>
              <a:gd name="T41" fmla="*/ 128 h 2276"/>
              <a:gd name="T42" fmla="*/ 1214 w 2000"/>
              <a:gd name="T43" fmla="*/ 0 h 2276"/>
              <a:gd name="T44" fmla="*/ 1262 w 2000"/>
              <a:gd name="T45" fmla="*/ 64 h 2276"/>
              <a:gd name="T46" fmla="*/ 1302 w 2000"/>
              <a:gd name="T47" fmla="*/ 136 h 2276"/>
              <a:gd name="T48" fmla="*/ 1366 w 2000"/>
              <a:gd name="T49" fmla="*/ 144 h 2276"/>
              <a:gd name="T50" fmla="*/ 1398 w 2000"/>
              <a:gd name="T51" fmla="*/ 176 h 2276"/>
              <a:gd name="T52" fmla="*/ 1438 w 2000"/>
              <a:gd name="T53" fmla="*/ 264 h 2276"/>
              <a:gd name="T54" fmla="*/ 1478 w 2000"/>
              <a:gd name="T55" fmla="*/ 504 h 2276"/>
              <a:gd name="T56" fmla="*/ 1494 w 2000"/>
              <a:gd name="T57" fmla="*/ 600 h 2276"/>
              <a:gd name="T58" fmla="*/ 1502 w 2000"/>
              <a:gd name="T59" fmla="*/ 648 h 2276"/>
              <a:gd name="T60" fmla="*/ 1534 w 2000"/>
              <a:gd name="T61" fmla="*/ 712 h 2276"/>
              <a:gd name="T62" fmla="*/ 1550 w 2000"/>
              <a:gd name="T63" fmla="*/ 768 h 2276"/>
              <a:gd name="T64" fmla="*/ 1614 w 2000"/>
              <a:gd name="T65" fmla="*/ 920 h 2276"/>
              <a:gd name="T66" fmla="*/ 1670 w 2000"/>
              <a:gd name="T67" fmla="*/ 1000 h 2276"/>
              <a:gd name="T68" fmla="*/ 1734 w 2000"/>
              <a:gd name="T69" fmla="*/ 1128 h 2276"/>
              <a:gd name="T70" fmla="*/ 1822 w 2000"/>
              <a:gd name="T71" fmla="*/ 1632 h 2276"/>
              <a:gd name="T72" fmla="*/ 1878 w 2000"/>
              <a:gd name="T73" fmla="*/ 1864 h 2276"/>
              <a:gd name="T74" fmla="*/ 1934 w 2000"/>
              <a:gd name="T75" fmla="*/ 1960 h 2276"/>
              <a:gd name="T76" fmla="*/ 1998 w 2000"/>
              <a:gd name="T77" fmla="*/ 2104 h 2276"/>
              <a:gd name="T78" fmla="*/ 1990 w 2000"/>
              <a:gd name="T79" fmla="*/ 2128 h 2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000" h="2276">
                <a:moveTo>
                  <a:pt x="1990" y="2128"/>
                </a:moveTo>
                <a:cubicBezTo>
                  <a:pt x="1424" y="2124"/>
                  <a:pt x="1120" y="2115"/>
                  <a:pt x="646" y="2096"/>
                </a:cubicBezTo>
                <a:cubicBezTo>
                  <a:pt x="372" y="2027"/>
                  <a:pt x="0" y="2276"/>
                  <a:pt x="142" y="1992"/>
                </a:cubicBezTo>
                <a:cubicBezTo>
                  <a:pt x="159" y="1909"/>
                  <a:pt x="206" y="1831"/>
                  <a:pt x="238" y="1752"/>
                </a:cubicBezTo>
                <a:cubicBezTo>
                  <a:pt x="256" y="1708"/>
                  <a:pt x="261" y="1674"/>
                  <a:pt x="286" y="1632"/>
                </a:cubicBezTo>
                <a:cubicBezTo>
                  <a:pt x="295" y="1580"/>
                  <a:pt x="319" y="1546"/>
                  <a:pt x="334" y="1496"/>
                </a:cubicBezTo>
                <a:cubicBezTo>
                  <a:pt x="344" y="1463"/>
                  <a:pt x="347" y="1423"/>
                  <a:pt x="358" y="1392"/>
                </a:cubicBezTo>
                <a:cubicBezTo>
                  <a:pt x="366" y="1370"/>
                  <a:pt x="379" y="1349"/>
                  <a:pt x="390" y="1328"/>
                </a:cubicBezTo>
                <a:cubicBezTo>
                  <a:pt x="414" y="1280"/>
                  <a:pt x="430" y="1225"/>
                  <a:pt x="454" y="1176"/>
                </a:cubicBezTo>
                <a:cubicBezTo>
                  <a:pt x="463" y="1132"/>
                  <a:pt x="477" y="1085"/>
                  <a:pt x="502" y="1048"/>
                </a:cubicBezTo>
                <a:cubicBezTo>
                  <a:pt x="511" y="979"/>
                  <a:pt x="522" y="890"/>
                  <a:pt x="550" y="824"/>
                </a:cubicBezTo>
                <a:cubicBezTo>
                  <a:pt x="561" y="797"/>
                  <a:pt x="578" y="771"/>
                  <a:pt x="590" y="744"/>
                </a:cubicBezTo>
                <a:cubicBezTo>
                  <a:pt x="610" y="698"/>
                  <a:pt x="610" y="645"/>
                  <a:pt x="654" y="616"/>
                </a:cubicBezTo>
                <a:cubicBezTo>
                  <a:pt x="679" y="578"/>
                  <a:pt x="690" y="552"/>
                  <a:pt x="726" y="528"/>
                </a:cubicBezTo>
                <a:cubicBezTo>
                  <a:pt x="737" y="536"/>
                  <a:pt x="749" y="543"/>
                  <a:pt x="758" y="552"/>
                </a:cubicBezTo>
                <a:cubicBezTo>
                  <a:pt x="765" y="559"/>
                  <a:pt x="765" y="574"/>
                  <a:pt x="774" y="576"/>
                </a:cubicBezTo>
                <a:cubicBezTo>
                  <a:pt x="783" y="578"/>
                  <a:pt x="790" y="565"/>
                  <a:pt x="798" y="560"/>
                </a:cubicBezTo>
                <a:cubicBezTo>
                  <a:pt x="849" y="483"/>
                  <a:pt x="859" y="389"/>
                  <a:pt x="910" y="312"/>
                </a:cubicBezTo>
                <a:cubicBezTo>
                  <a:pt x="925" y="341"/>
                  <a:pt x="932" y="369"/>
                  <a:pt x="942" y="400"/>
                </a:cubicBezTo>
                <a:cubicBezTo>
                  <a:pt x="978" y="352"/>
                  <a:pt x="999" y="299"/>
                  <a:pt x="1030" y="248"/>
                </a:cubicBezTo>
                <a:cubicBezTo>
                  <a:pt x="1042" y="202"/>
                  <a:pt x="1069" y="161"/>
                  <a:pt x="1102" y="128"/>
                </a:cubicBezTo>
                <a:cubicBezTo>
                  <a:pt x="1117" y="83"/>
                  <a:pt x="1169" y="15"/>
                  <a:pt x="1214" y="0"/>
                </a:cubicBezTo>
                <a:cubicBezTo>
                  <a:pt x="1233" y="28"/>
                  <a:pt x="1233" y="45"/>
                  <a:pt x="1262" y="64"/>
                </a:cubicBezTo>
                <a:cubicBezTo>
                  <a:pt x="1271" y="77"/>
                  <a:pt x="1288" y="130"/>
                  <a:pt x="1302" y="136"/>
                </a:cubicBezTo>
                <a:cubicBezTo>
                  <a:pt x="1322" y="144"/>
                  <a:pt x="1345" y="141"/>
                  <a:pt x="1366" y="144"/>
                </a:cubicBezTo>
                <a:cubicBezTo>
                  <a:pt x="1387" y="208"/>
                  <a:pt x="1355" y="133"/>
                  <a:pt x="1398" y="176"/>
                </a:cubicBezTo>
                <a:cubicBezTo>
                  <a:pt x="1415" y="193"/>
                  <a:pt x="1427" y="242"/>
                  <a:pt x="1438" y="264"/>
                </a:cubicBezTo>
                <a:cubicBezTo>
                  <a:pt x="1451" y="344"/>
                  <a:pt x="1465" y="424"/>
                  <a:pt x="1478" y="504"/>
                </a:cubicBezTo>
                <a:cubicBezTo>
                  <a:pt x="1483" y="536"/>
                  <a:pt x="1489" y="568"/>
                  <a:pt x="1494" y="600"/>
                </a:cubicBezTo>
                <a:cubicBezTo>
                  <a:pt x="1497" y="616"/>
                  <a:pt x="1493" y="635"/>
                  <a:pt x="1502" y="648"/>
                </a:cubicBezTo>
                <a:cubicBezTo>
                  <a:pt x="1522" y="677"/>
                  <a:pt x="1521" y="673"/>
                  <a:pt x="1534" y="712"/>
                </a:cubicBezTo>
                <a:cubicBezTo>
                  <a:pt x="1539" y="727"/>
                  <a:pt x="1542" y="753"/>
                  <a:pt x="1550" y="768"/>
                </a:cubicBezTo>
                <a:cubicBezTo>
                  <a:pt x="1574" y="817"/>
                  <a:pt x="1597" y="868"/>
                  <a:pt x="1614" y="920"/>
                </a:cubicBezTo>
                <a:cubicBezTo>
                  <a:pt x="1624" y="951"/>
                  <a:pt x="1651" y="973"/>
                  <a:pt x="1670" y="1000"/>
                </a:cubicBezTo>
                <a:cubicBezTo>
                  <a:pt x="1695" y="1036"/>
                  <a:pt x="1724" y="1086"/>
                  <a:pt x="1734" y="1128"/>
                </a:cubicBezTo>
                <a:cubicBezTo>
                  <a:pt x="1772" y="1293"/>
                  <a:pt x="1794" y="1465"/>
                  <a:pt x="1822" y="1632"/>
                </a:cubicBezTo>
                <a:cubicBezTo>
                  <a:pt x="1835" y="1708"/>
                  <a:pt x="1834" y="1798"/>
                  <a:pt x="1878" y="1864"/>
                </a:cubicBezTo>
                <a:cubicBezTo>
                  <a:pt x="1887" y="1902"/>
                  <a:pt x="1902" y="1938"/>
                  <a:pt x="1934" y="1960"/>
                </a:cubicBezTo>
                <a:cubicBezTo>
                  <a:pt x="1948" y="2002"/>
                  <a:pt x="1989" y="2064"/>
                  <a:pt x="1998" y="2104"/>
                </a:cubicBezTo>
                <a:cubicBezTo>
                  <a:pt x="2000" y="2112"/>
                  <a:pt x="1993" y="2120"/>
                  <a:pt x="1990" y="2128"/>
                </a:cubicBezTo>
                <a:close/>
              </a:path>
            </a:pathLst>
          </a:custGeom>
          <a:gradFill rotWithShape="1">
            <a:gsLst>
              <a:gs pos="0">
                <a:srgbClr val="0000FF"/>
              </a:gs>
              <a:gs pos="100000">
                <a:srgbClr val="0000FF">
                  <a:gamma/>
                  <a:shade val="46275"/>
                  <a:invGamma/>
                </a:srgbClr>
              </a:gs>
            </a:gsLst>
            <a:lin ang="5400000" scaled="1"/>
          </a:gradFill>
          <a:ln w="12700" cap="sq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z="2100"/>
          </a:p>
        </p:txBody>
      </p:sp>
      <p:sp>
        <p:nvSpPr>
          <p:cNvPr id="734212" name="Freeform 4"/>
          <p:cNvSpPr>
            <a:spLocks/>
          </p:cNvSpPr>
          <p:nvPr/>
        </p:nvSpPr>
        <p:spPr bwMode="auto">
          <a:xfrm>
            <a:off x="1200150" y="3409950"/>
            <a:ext cx="6743700" cy="428625"/>
          </a:xfrm>
          <a:custGeom>
            <a:avLst/>
            <a:gdLst>
              <a:gd name="T0" fmla="*/ 0 w 5760"/>
              <a:gd name="T1" fmla="*/ 160 h 360"/>
              <a:gd name="T2" fmla="*/ 480 w 5760"/>
              <a:gd name="T3" fmla="*/ 16 h 360"/>
              <a:gd name="T4" fmla="*/ 768 w 5760"/>
              <a:gd name="T5" fmla="*/ 256 h 360"/>
              <a:gd name="T6" fmla="*/ 1104 w 5760"/>
              <a:gd name="T7" fmla="*/ 64 h 360"/>
              <a:gd name="T8" fmla="*/ 1584 w 5760"/>
              <a:gd name="T9" fmla="*/ 256 h 360"/>
              <a:gd name="T10" fmla="*/ 1824 w 5760"/>
              <a:gd name="T11" fmla="*/ 64 h 360"/>
              <a:gd name="T12" fmla="*/ 2256 w 5760"/>
              <a:gd name="T13" fmla="*/ 256 h 360"/>
              <a:gd name="T14" fmla="*/ 2640 w 5760"/>
              <a:gd name="T15" fmla="*/ 112 h 360"/>
              <a:gd name="T16" fmla="*/ 2928 w 5760"/>
              <a:gd name="T17" fmla="*/ 304 h 360"/>
              <a:gd name="T18" fmla="*/ 3360 w 5760"/>
              <a:gd name="T19" fmla="*/ 112 h 360"/>
              <a:gd name="T20" fmla="*/ 3696 w 5760"/>
              <a:gd name="T21" fmla="*/ 352 h 360"/>
              <a:gd name="T22" fmla="*/ 4032 w 5760"/>
              <a:gd name="T23" fmla="*/ 64 h 360"/>
              <a:gd name="T24" fmla="*/ 4416 w 5760"/>
              <a:gd name="T25" fmla="*/ 304 h 360"/>
              <a:gd name="T26" fmla="*/ 5088 w 5760"/>
              <a:gd name="T27" fmla="*/ 16 h 360"/>
              <a:gd name="T28" fmla="*/ 5760 w 5760"/>
              <a:gd name="T29" fmla="*/ 208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760" h="360">
                <a:moveTo>
                  <a:pt x="0" y="160"/>
                </a:moveTo>
                <a:cubicBezTo>
                  <a:pt x="176" y="80"/>
                  <a:pt x="352" y="0"/>
                  <a:pt x="480" y="16"/>
                </a:cubicBezTo>
                <a:cubicBezTo>
                  <a:pt x="608" y="32"/>
                  <a:pt x="664" y="248"/>
                  <a:pt x="768" y="256"/>
                </a:cubicBezTo>
                <a:cubicBezTo>
                  <a:pt x="872" y="264"/>
                  <a:pt x="968" y="64"/>
                  <a:pt x="1104" y="64"/>
                </a:cubicBezTo>
                <a:cubicBezTo>
                  <a:pt x="1240" y="64"/>
                  <a:pt x="1464" y="256"/>
                  <a:pt x="1584" y="256"/>
                </a:cubicBezTo>
                <a:cubicBezTo>
                  <a:pt x="1704" y="256"/>
                  <a:pt x="1712" y="64"/>
                  <a:pt x="1824" y="64"/>
                </a:cubicBezTo>
                <a:cubicBezTo>
                  <a:pt x="1936" y="64"/>
                  <a:pt x="2120" y="248"/>
                  <a:pt x="2256" y="256"/>
                </a:cubicBezTo>
                <a:cubicBezTo>
                  <a:pt x="2392" y="264"/>
                  <a:pt x="2528" y="104"/>
                  <a:pt x="2640" y="112"/>
                </a:cubicBezTo>
                <a:cubicBezTo>
                  <a:pt x="2752" y="120"/>
                  <a:pt x="2808" y="304"/>
                  <a:pt x="2928" y="304"/>
                </a:cubicBezTo>
                <a:cubicBezTo>
                  <a:pt x="3048" y="304"/>
                  <a:pt x="3232" y="104"/>
                  <a:pt x="3360" y="112"/>
                </a:cubicBezTo>
                <a:cubicBezTo>
                  <a:pt x="3488" y="120"/>
                  <a:pt x="3584" y="360"/>
                  <a:pt x="3696" y="352"/>
                </a:cubicBezTo>
                <a:cubicBezTo>
                  <a:pt x="3808" y="344"/>
                  <a:pt x="3912" y="72"/>
                  <a:pt x="4032" y="64"/>
                </a:cubicBezTo>
                <a:cubicBezTo>
                  <a:pt x="4152" y="56"/>
                  <a:pt x="4240" y="312"/>
                  <a:pt x="4416" y="304"/>
                </a:cubicBezTo>
                <a:cubicBezTo>
                  <a:pt x="4592" y="296"/>
                  <a:pt x="4864" y="32"/>
                  <a:pt x="5088" y="16"/>
                </a:cubicBezTo>
                <a:cubicBezTo>
                  <a:pt x="5312" y="0"/>
                  <a:pt x="5536" y="104"/>
                  <a:pt x="5760" y="208"/>
                </a:cubicBezTo>
              </a:path>
            </a:pathLst>
          </a:custGeom>
          <a:noFill/>
          <a:ln w="12700" cap="sq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z="2100"/>
          </a:p>
        </p:txBody>
      </p:sp>
      <p:sp>
        <p:nvSpPr>
          <p:cNvPr id="734213" name="Text Box 5"/>
          <p:cNvSpPr txBox="1">
            <a:spLocks noChangeArrowheads="1"/>
          </p:cNvSpPr>
          <p:nvPr/>
        </p:nvSpPr>
        <p:spPr bwMode="auto">
          <a:xfrm>
            <a:off x="3886200" y="2686050"/>
            <a:ext cx="1485900" cy="900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1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Skills</a:t>
            </a:r>
          </a:p>
          <a:p>
            <a:pPr algn="ctr">
              <a:spcBef>
                <a:spcPct val="50000"/>
              </a:spcBef>
            </a:pPr>
            <a:r>
              <a:rPr lang="en-US" sz="21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Knowledge</a:t>
            </a:r>
          </a:p>
        </p:txBody>
      </p:sp>
      <p:sp>
        <p:nvSpPr>
          <p:cNvPr id="734214" name="Text Box 6"/>
          <p:cNvSpPr txBox="1">
            <a:spLocks noChangeArrowheads="1"/>
          </p:cNvSpPr>
          <p:nvPr/>
        </p:nvSpPr>
        <p:spPr bwMode="auto">
          <a:xfrm>
            <a:off x="3600450" y="4062710"/>
            <a:ext cx="20574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1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Self-Concept</a:t>
            </a:r>
          </a:p>
          <a:p>
            <a:pPr algn="ctr">
              <a:spcBef>
                <a:spcPct val="50000"/>
              </a:spcBef>
            </a:pPr>
            <a:r>
              <a:rPr lang="en-US" sz="21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Trait</a:t>
            </a:r>
          </a:p>
          <a:p>
            <a:pPr algn="ctr">
              <a:spcBef>
                <a:spcPct val="50000"/>
              </a:spcBef>
            </a:pPr>
            <a:r>
              <a:rPr lang="en-US" sz="21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Motive</a:t>
            </a:r>
          </a:p>
        </p:txBody>
      </p:sp>
      <p:sp>
        <p:nvSpPr>
          <p:cNvPr id="734215" name="Text Box 7"/>
          <p:cNvSpPr txBox="1">
            <a:spLocks noChangeArrowheads="1"/>
          </p:cNvSpPr>
          <p:nvPr/>
        </p:nvSpPr>
        <p:spPr bwMode="auto">
          <a:xfrm>
            <a:off x="1314450" y="4229101"/>
            <a:ext cx="200025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2700" b="1">
                <a:latin typeface="PSL Isara" pitchFamily="18" charset="-34"/>
                <a:cs typeface="PSL Isara" pitchFamily="18" charset="-34"/>
              </a:rPr>
              <a:t>ความตั้งใจของคน</a:t>
            </a:r>
            <a:r>
              <a:rPr lang="en-US" sz="2700" b="1">
                <a:latin typeface="PSL Isara" pitchFamily="18" charset="-34"/>
                <a:cs typeface="PSL Isara" pitchFamily="18" charset="-34"/>
              </a:rPr>
              <a:t>(Intention)</a:t>
            </a:r>
          </a:p>
        </p:txBody>
      </p:sp>
      <p:sp>
        <p:nvSpPr>
          <p:cNvPr id="734216" name="Text Box 8"/>
          <p:cNvSpPr txBox="1">
            <a:spLocks noChangeArrowheads="1"/>
          </p:cNvSpPr>
          <p:nvPr/>
        </p:nvSpPr>
        <p:spPr bwMode="auto">
          <a:xfrm>
            <a:off x="1371600" y="2400301"/>
            <a:ext cx="200025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2700" b="1">
                <a:latin typeface="PSL Isara" pitchFamily="18" charset="-34"/>
                <a:cs typeface="PSL Isara" pitchFamily="18" charset="-34"/>
              </a:rPr>
              <a:t>การกระทำ</a:t>
            </a:r>
            <a:r>
              <a:rPr lang="en-US" sz="2700" b="1">
                <a:latin typeface="PSL Isara" pitchFamily="18" charset="-34"/>
                <a:cs typeface="PSL Isara" pitchFamily="18" charset="-34"/>
              </a:rPr>
              <a:t>         (Action)</a:t>
            </a:r>
          </a:p>
        </p:txBody>
      </p:sp>
      <p:sp>
        <p:nvSpPr>
          <p:cNvPr id="734217" name="AutoShape 9"/>
          <p:cNvSpPr>
            <a:spLocks noChangeArrowheads="1"/>
          </p:cNvSpPr>
          <p:nvPr/>
        </p:nvSpPr>
        <p:spPr bwMode="auto">
          <a:xfrm>
            <a:off x="3714750" y="1028700"/>
            <a:ext cx="2171700" cy="628650"/>
          </a:xfrm>
          <a:prstGeom prst="cloudCallout">
            <a:avLst>
              <a:gd name="adj1" fmla="val 986"/>
              <a:gd name="adj2" fmla="val 70074"/>
            </a:avLst>
          </a:prstGeom>
          <a:solidFill>
            <a:srgbClr val="00FF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2400">
                <a:latin typeface="PSL Isara" pitchFamily="18" charset="-34"/>
                <a:cs typeface="PSL Isara" pitchFamily="18" charset="-34"/>
              </a:rPr>
              <a:t>Performance</a:t>
            </a:r>
          </a:p>
        </p:txBody>
      </p:sp>
      <p:sp>
        <p:nvSpPr>
          <p:cNvPr id="734218" name="Text Box 10"/>
          <p:cNvSpPr txBox="1">
            <a:spLocks noChangeArrowheads="1"/>
          </p:cNvSpPr>
          <p:nvPr/>
        </p:nvSpPr>
        <p:spPr bwMode="auto">
          <a:xfrm>
            <a:off x="1428750" y="1028701"/>
            <a:ext cx="200025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2700" b="1" dirty="0">
                <a:latin typeface="PSL Isara" pitchFamily="18" charset="-34"/>
                <a:cs typeface="PSL Isara" pitchFamily="18" charset="-34"/>
              </a:rPr>
              <a:t>ผลงาน</a:t>
            </a:r>
            <a:r>
              <a:rPr lang="en-US" sz="2700" b="1" dirty="0">
                <a:latin typeface="PSL Isara" pitchFamily="18" charset="-34"/>
                <a:cs typeface="PSL Isara" pitchFamily="18" charset="-34"/>
              </a:rPr>
              <a:t>         (Results)</a:t>
            </a:r>
          </a:p>
        </p:txBody>
      </p:sp>
      <p:sp>
        <p:nvSpPr>
          <p:cNvPr id="734219" name="AutoShape 11"/>
          <p:cNvSpPr>
            <a:spLocks noChangeArrowheads="1"/>
          </p:cNvSpPr>
          <p:nvPr/>
        </p:nvSpPr>
        <p:spPr bwMode="auto">
          <a:xfrm>
            <a:off x="2000250" y="3200400"/>
            <a:ext cx="628650" cy="1028700"/>
          </a:xfrm>
          <a:prstGeom prst="upArrow">
            <a:avLst>
              <a:gd name="adj1" fmla="val 50000"/>
              <a:gd name="adj2" fmla="val 40909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 sz="2100"/>
          </a:p>
        </p:txBody>
      </p:sp>
      <p:sp>
        <p:nvSpPr>
          <p:cNvPr id="734220" name="AutoShape 12"/>
          <p:cNvSpPr>
            <a:spLocks noChangeArrowheads="1"/>
          </p:cNvSpPr>
          <p:nvPr/>
        </p:nvSpPr>
        <p:spPr bwMode="auto">
          <a:xfrm>
            <a:off x="2057400" y="1828800"/>
            <a:ext cx="628650" cy="685800"/>
          </a:xfrm>
          <a:prstGeom prst="upArrow">
            <a:avLst>
              <a:gd name="adj1" fmla="val 50000"/>
              <a:gd name="adj2" fmla="val 27273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 sz="2100"/>
          </a:p>
        </p:txBody>
      </p:sp>
      <p:sp>
        <p:nvSpPr>
          <p:cNvPr id="734221" name="Text Box 13"/>
          <p:cNvSpPr txBox="1">
            <a:spLocks noChangeArrowheads="1"/>
          </p:cNvSpPr>
          <p:nvPr/>
        </p:nvSpPr>
        <p:spPr bwMode="auto">
          <a:xfrm>
            <a:off x="5943600" y="4171951"/>
            <a:ext cx="2057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2400" b="1" i="1">
                <a:latin typeface="PSL Isara" pitchFamily="18" charset="-34"/>
                <a:cs typeface="PSL Isara" pitchFamily="18" charset="-34"/>
              </a:rPr>
              <a:t>อยากเป็นวิทยากรที่มีชื่อเสียง และได้รับการยอมรับและคิดเชื่อว่าตัวเองทำได้</a:t>
            </a:r>
          </a:p>
        </p:txBody>
      </p:sp>
      <p:sp>
        <p:nvSpPr>
          <p:cNvPr id="734222" name="Text Box 14"/>
          <p:cNvSpPr txBox="1">
            <a:spLocks noChangeArrowheads="1"/>
          </p:cNvSpPr>
          <p:nvPr/>
        </p:nvSpPr>
        <p:spPr bwMode="auto">
          <a:xfrm>
            <a:off x="5486400" y="2571750"/>
            <a:ext cx="2514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2400" b="1" i="1">
                <a:latin typeface="PSL Isara" pitchFamily="18" charset="-34"/>
                <a:cs typeface="PSL Isara" pitchFamily="18" charset="-34"/>
              </a:rPr>
              <a:t>ฝึกพูด/พัฒนาหลักสูตร</a:t>
            </a:r>
          </a:p>
        </p:txBody>
      </p:sp>
      <p:sp>
        <p:nvSpPr>
          <p:cNvPr id="734223" name="Text Box 15"/>
          <p:cNvSpPr txBox="1">
            <a:spLocks noChangeArrowheads="1"/>
          </p:cNvSpPr>
          <p:nvPr/>
        </p:nvSpPr>
        <p:spPr bwMode="auto">
          <a:xfrm>
            <a:off x="6000750" y="1028700"/>
            <a:ext cx="20002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2400" b="1" i="1" dirty="0">
                <a:latin typeface="PSL Isara" pitchFamily="18" charset="-34"/>
                <a:cs typeface="PSL Isara" pitchFamily="18" charset="-34"/>
              </a:rPr>
              <a:t>วิทยากรที่มีชื่อเสียง</a:t>
            </a:r>
          </a:p>
        </p:txBody>
      </p:sp>
      <p:sp>
        <p:nvSpPr>
          <p:cNvPr id="734224" name="AutoShape 16"/>
          <p:cNvSpPr>
            <a:spLocks noChangeArrowheads="1"/>
          </p:cNvSpPr>
          <p:nvPr/>
        </p:nvSpPr>
        <p:spPr bwMode="auto">
          <a:xfrm>
            <a:off x="6572250" y="3143250"/>
            <a:ext cx="628650" cy="1028700"/>
          </a:xfrm>
          <a:prstGeom prst="upArrow">
            <a:avLst>
              <a:gd name="adj1" fmla="val 50000"/>
              <a:gd name="adj2" fmla="val 40909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 sz="2100"/>
          </a:p>
        </p:txBody>
      </p:sp>
      <p:sp>
        <p:nvSpPr>
          <p:cNvPr id="734225" name="AutoShape 17"/>
          <p:cNvSpPr>
            <a:spLocks noChangeArrowheads="1"/>
          </p:cNvSpPr>
          <p:nvPr/>
        </p:nvSpPr>
        <p:spPr bwMode="auto">
          <a:xfrm>
            <a:off x="6629400" y="1771650"/>
            <a:ext cx="628650" cy="685800"/>
          </a:xfrm>
          <a:prstGeom prst="upArrow">
            <a:avLst>
              <a:gd name="adj1" fmla="val 50000"/>
              <a:gd name="adj2" fmla="val 27273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 sz="2100"/>
          </a:p>
        </p:txBody>
      </p:sp>
    </p:spTree>
    <p:extLst>
      <p:ext uri="{BB962C8B-B14F-4D97-AF65-F5344CB8AC3E}">
        <p14:creationId xmlns:p14="http://schemas.microsoft.com/office/powerpoint/2010/main" val="201052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4215" grpId="0"/>
      <p:bldP spid="734216" grpId="0"/>
      <p:bldP spid="734218" grpId="0"/>
      <p:bldP spid="734219" grpId="0" animBg="1"/>
      <p:bldP spid="734220" grpId="0" animBg="1"/>
      <p:bldP spid="734221" grpId="0"/>
      <p:bldP spid="734222" grpId="0"/>
      <p:bldP spid="734223" grpId="0"/>
      <p:bldP spid="734224" grpId="0" animBg="1"/>
      <p:bldP spid="7342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681523" y="1891394"/>
            <a:ext cx="6688106" cy="3886199"/>
            <a:chOff x="855694" y="2000251"/>
            <a:chExt cx="6688106" cy="3886199"/>
          </a:xfrm>
        </p:grpSpPr>
        <p:sp>
          <p:nvSpPr>
            <p:cNvPr id="735234" name="Freeform 2"/>
            <p:cNvSpPr>
              <a:spLocks/>
            </p:cNvSpPr>
            <p:nvPr/>
          </p:nvSpPr>
          <p:spPr bwMode="auto">
            <a:xfrm rot="10800000">
              <a:off x="855694" y="2286000"/>
              <a:ext cx="1787979" cy="3106488"/>
            </a:xfrm>
            <a:custGeom>
              <a:avLst/>
              <a:gdLst>
                <a:gd name="T0" fmla="*/ 1990 w 2000"/>
                <a:gd name="T1" fmla="*/ 2128 h 2276"/>
                <a:gd name="T2" fmla="*/ 646 w 2000"/>
                <a:gd name="T3" fmla="*/ 2096 h 2276"/>
                <a:gd name="T4" fmla="*/ 142 w 2000"/>
                <a:gd name="T5" fmla="*/ 1992 h 2276"/>
                <a:gd name="T6" fmla="*/ 238 w 2000"/>
                <a:gd name="T7" fmla="*/ 1752 h 2276"/>
                <a:gd name="T8" fmla="*/ 286 w 2000"/>
                <a:gd name="T9" fmla="*/ 1632 h 2276"/>
                <a:gd name="T10" fmla="*/ 334 w 2000"/>
                <a:gd name="T11" fmla="*/ 1496 h 2276"/>
                <a:gd name="T12" fmla="*/ 358 w 2000"/>
                <a:gd name="T13" fmla="*/ 1392 h 2276"/>
                <a:gd name="T14" fmla="*/ 390 w 2000"/>
                <a:gd name="T15" fmla="*/ 1328 h 2276"/>
                <a:gd name="T16" fmla="*/ 454 w 2000"/>
                <a:gd name="T17" fmla="*/ 1176 h 2276"/>
                <a:gd name="T18" fmla="*/ 502 w 2000"/>
                <a:gd name="T19" fmla="*/ 1048 h 2276"/>
                <a:gd name="T20" fmla="*/ 550 w 2000"/>
                <a:gd name="T21" fmla="*/ 824 h 2276"/>
                <a:gd name="T22" fmla="*/ 590 w 2000"/>
                <a:gd name="T23" fmla="*/ 744 h 2276"/>
                <a:gd name="T24" fmla="*/ 654 w 2000"/>
                <a:gd name="T25" fmla="*/ 616 h 2276"/>
                <a:gd name="T26" fmla="*/ 726 w 2000"/>
                <a:gd name="T27" fmla="*/ 528 h 2276"/>
                <a:gd name="T28" fmla="*/ 758 w 2000"/>
                <a:gd name="T29" fmla="*/ 552 h 2276"/>
                <a:gd name="T30" fmla="*/ 774 w 2000"/>
                <a:gd name="T31" fmla="*/ 576 h 2276"/>
                <a:gd name="T32" fmla="*/ 798 w 2000"/>
                <a:gd name="T33" fmla="*/ 560 h 2276"/>
                <a:gd name="T34" fmla="*/ 910 w 2000"/>
                <a:gd name="T35" fmla="*/ 312 h 2276"/>
                <a:gd name="T36" fmla="*/ 942 w 2000"/>
                <a:gd name="T37" fmla="*/ 400 h 2276"/>
                <a:gd name="T38" fmla="*/ 1030 w 2000"/>
                <a:gd name="T39" fmla="*/ 248 h 2276"/>
                <a:gd name="T40" fmla="*/ 1102 w 2000"/>
                <a:gd name="T41" fmla="*/ 128 h 2276"/>
                <a:gd name="T42" fmla="*/ 1214 w 2000"/>
                <a:gd name="T43" fmla="*/ 0 h 2276"/>
                <a:gd name="T44" fmla="*/ 1262 w 2000"/>
                <a:gd name="T45" fmla="*/ 64 h 2276"/>
                <a:gd name="T46" fmla="*/ 1302 w 2000"/>
                <a:gd name="T47" fmla="*/ 136 h 2276"/>
                <a:gd name="T48" fmla="*/ 1366 w 2000"/>
                <a:gd name="T49" fmla="*/ 144 h 2276"/>
                <a:gd name="T50" fmla="*/ 1398 w 2000"/>
                <a:gd name="T51" fmla="*/ 176 h 2276"/>
                <a:gd name="T52" fmla="*/ 1438 w 2000"/>
                <a:gd name="T53" fmla="*/ 264 h 2276"/>
                <a:gd name="T54" fmla="*/ 1478 w 2000"/>
                <a:gd name="T55" fmla="*/ 504 h 2276"/>
                <a:gd name="T56" fmla="*/ 1494 w 2000"/>
                <a:gd name="T57" fmla="*/ 600 h 2276"/>
                <a:gd name="T58" fmla="*/ 1502 w 2000"/>
                <a:gd name="T59" fmla="*/ 648 h 2276"/>
                <a:gd name="T60" fmla="*/ 1534 w 2000"/>
                <a:gd name="T61" fmla="*/ 712 h 2276"/>
                <a:gd name="T62" fmla="*/ 1550 w 2000"/>
                <a:gd name="T63" fmla="*/ 768 h 2276"/>
                <a:gd name="T64" fmla="*/ 1614 w 2000"/>
                <a:gd name="T65" fmla="*/ 920 h 2276"/>
                <a:gd name="T66" fmla="*/ 1670 w 2000"/>
                <a:gd name="T67" fmla="*/ 1000 h 2276"/>
                <a:gd name="T68" fmla="*/ 1734 w 2000"/>
                <a:gd name="T69" fmla="*/ 1128 h 2276"/>
                <a:gd name="T70" fmla="*/ 1822 w 2000"/>
                <a:gd name="T71" fmla="*/ 1632 h 2276"/>
                <a:gd name="T72" fmla="*/ 1878 w 2000"/>
                <a:gd name="T73" fmla="*/ 1864 h 2276"/>
                <a:gd name="T74" fmla="*/ 1934 w 2000"/>
                <a:gd name="T75" fmla="*/ 1960 h 2276"/>
                <a:gd name="T76" fmla="*/ 1998 w 2000"/>
                <a:gd name="T77" fmla="*/ 2104 h 2276"/>
                <a:gd name="T78" fmla="*/ 1990 w 2000"/>
                <a:gd name="T79" fmla="*/ 2128 h 2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00" h="2276">
                  <a:moveTo>
                    <a:pt x="1990" y="2128"/>
                  </a:moveTo>
                  <a:cubicBezTo>
                    <a:pt x="1424" y="2124"/>
                    <a:pt x="1120" y="2115"/>
                    <a:pt x="646" y="2096"/>
                  </a:cubicBezTo>
                  <a:cubicBezTo>
                    <a:pt x="372" y="2027"/>
                    <a:pt x="0" y="2276"/>
                    <a:pt x="142" y="1992"/>
                  </a:cubicBezTo>
                  <a:cubicBezTo>
                    <a:pt x="159" y="1909"/>
                    <a:pt x="206" y="1831"/>
                    <a:pt x="238" y="1752"/>
                  </a:cubicBezTo>
                  <a:cubicBezTo>
                    <a:pt x="256" y="1708"/>
                    <a:pt x="261" y="1674"/>
                    <a:pt x="286" y="1632"/>
                  </a:cubicBezTo>
                  <a:cubicBezTo>
                    <a:pt x="295" y="1580"/>
                    <a:pt x="319" y="1546"/>
                    <a:pt x="334" y="1496"/>
                  </a:cubicBezTo>
                  <a:cubicBezTo>
                    <a:pt x="344" y="1463"/>
                    <a:pt x="347" y="1423"/>
                    <a:pt x="358" y="1392"/>
                  </a:cubicBezTo>
                  <a:cubicBezTo>
                    <a:pt x="366" y="1370"/>
                    <a:pt x="379" y="1349"/>
                    <a:pt x="390" y="1328"/>
                  </a:cubicBezTo>
                  <a:cubicBezTo>
                    <a:pt x="414" y="1280"/>
                    <a:pt x="430" y="1225"/>
                    <a:pt x="454" y="1176"/>
                  </a:cubicBezTo>
                  <a:cubicBezTo>
                    <a:pt x="463" y="1132"/>
                    <a:pt x="477" y="1085"/>
                    <a:pt x="502" y="1048"/>
                  </a:cubicBezTo>
                  <a:cubicBezTo>
                    <a:pt x="511" y="979"/>
                    <a:pt x="522" y="890"/>
                    <a:pt x="550" y="824"/>
                  </a:cubicBezTo>
                  <a:cubicBezTo>
                    <a:pt x="561" y="797"/>
                    <a:pt x="578" y="771"/>
                    <a:pt x="590" y="744"/>
                  </a:cubicBezTo>
                  <a:cubicBezTo>
                    <a:pt x="610" y="698"/>
                    <a:pt x="610" y="645"/>
                    <a:pt x="654" y="616"/>
                  </a:cubicBezTo>
                  <a:cubicBezTo>
                    <a:pt x="679" y="578"/>
                    <a:pt x="690" y="552"/>
                    <a:pt x="726" y="528"/>
                  </a:cubicBezTo>
                  <a:cubicBezTo>
                    <a:pt x="737" y="536"/>
                    <a:pt x="749" y="543"/>
                    <a:pt x="758" y="552"/>
                  </a:cubicBezTo>
                  <a:cubicBezTo>
                    <a:pt x="765" y="559"/>
                    <a:pt x="765" y="574"/>
                    <a:pt x="774" y="576"/>
                  </a:cubicBezTo>
                  <a:cubicBezTo>
                    <a:pt x="783" y="578"/>
                    <a:pt x="790" y="565"/>
                    <a:pt x="798" y="560"/>
                  </a:cubicBezTo>
                  <a:cubicBezTo>
                    <a:pt x="849" y="483"/>
                    <a:pt x="859" y="389"/>
                    <a:pt x="910" y="312"/>
                  </a:cubicBezTo>
                  <a:cubicBezTo>
                    <a:pt x="925" y="341"/>
                    <a:pt x="932" y="369"/>
                    <a:pt x="942" y="400"/>
                  </a:cubicBezTo>
                  <a:cubicBezTo>
                    <a:pt x="978" y="352"/>
                    <a:pt x="999" y="299"/>
                    <a:pt x="1030" y="248"/>
                  </a:cubicBezTo>
                  <a:cubicBezTo>
                    <a:pt x="1042" y="202"/>
                    <a:pt x="1069" y="161"/>
                    <a:pt x="1102" y="128"/>
                  </a:cubicBezTo>
                  <a:cubicBezTo>
                    <a:pt x="1117" y="83"/>
                    <a:pt x="1169" y="15"/>
                    <a:pt x="1214" y="0"/>
                  </a:cubicBezTo>
                  <a:cubicBezTo>
                    <a:pt x="1233" y="28"/>
                    <a:pt x="1233" y="45"/>
                    <a:pt x="1262" y="64"/>
                  </a:cubicBezTo>
                  <a:cubicBezTo>
                    <a:pt x="1271" y="77"/>
                    <a:pt x="1288" y="130"/>
                    <a:pt x="1302" y="136"/>
                  </a:cubicBezTo>
                  <a:cubicBezTo>
                    <a:pt x="1322" y="144"/>
                    <a:pt x="1345" y="141"/>
                    <a:pt x="1366" y="144"/>
                  </a:cubicBezTo>
                  <a:cubicBezTo>
                    <a:pt x="1387" y="208"/>
                    <a:pt x="1355" y="133"/>
                    <a:pt x="1398" y="176"/>
                  </a:cubicBezTo>
                  <a:cubicBezTo>
                    <a:pt x="1415" y="193"/>
                    <a:pt x="1427" y="242"/>
                    <a:pt x="1438" y="264"/>
                  </a:cubicBezTo>
                  <a:cubicBezTo>
                    <a:pt x="1451" y="344"/>
                    <a:pt x="1465" y="424"/>
                    <a:pt x="1478" y="504"/>
                  </a:cubicBezTo>
                  <a:cubicBezTo>
                    <a:pt x="1483" y="536"/>
                    <a:pt x="1489" y="568"/>
                    <a:pt x="1494" y="600"/>
                  </a:cubicBezTo>
                  <a:cubicBezTo>
                    <a:pt x="1497" y="616"/>
                    <a:pt x="1493" y="635"/>
                    <a:pt x="1502" y="648"/>
                  </a:cubicBezTo>
                  <a:cubicBezTo>
                    <a:pt x="1522" y="677"/>
                    <a:pt x="1521" y="673"/>
                    <a:pt x="1534" y="712"/>
                  </a:cubicBezTo>
                  <a:cubicBezTo>
                    <a:pt x="1539" y="727"/>
                    <a:pt x="1542" y="753"/>
                    <a:pt x="1550" y="768"/>
                  </a:cubicBezTo>
                  <a:cubicBezTo>
                    <a:pt x="1574" y="817"/>
                    <a:pt x="1597" y="868"/>
                    <a:pt x="1614" y="920"/>
                  </a:cubicBezTo>
                  <a:cubicBezTo>
                    <a:pt x="1624" y="951"/>
                    <a:pt x="1651" y="973"/>
                    <a:pt x="1670" y="1000"/>
                  </a:cubicBezTo>
                  <a:cubicBezTo>
                    <a:pt x="1695" y="1036"/>
                    <a:pt x="1724" y="1086"/>
                    <a:pt x="1734" y="1128"/>
                  </a:cubicBezTo>
                  <a:cubicBezTo>
                    <a:pt x="1772" y="1293"/>
                    <a:pt x="1794" y="1465"/>
                    <a:pt x="1822" y="1632"/>
                  </a:cubicBezTo>
                  <a:cubicBezTo>
                    <a:pt x="1835" y="1708"/>
                    <a:pt x="1834" y="1798"/>
                    <a:pt x="1878" y="1864"/>
                  </a:cubicBezTo>
                  <a:cubicBezTo>
                    <a:pt x="1887" y="1902"/>
                    <a:pt x="1902" y="1938"/>
                    <a:pt x="1934" y="1960"/>
                  </a:cubicBezTo>
                  <a:cubicBezTo>
                    <a:pt x="1948" y="2002"/>
                    <a:pt x="1989" y="2064"/>
                    <a:pt x="1998" y="2104"/>
                  </a:cubicBezTo>
                  <a:cubicBezTo>
                    <a:pt x="2000" y="2112"/>
                    <a:pt x="1993" y="2120"/>
                    <a:pt x="1990" y="2128"/>
                  </a:cubicBezTo>
                  <a:close/>
                </a:path>
              </a:pathLst>
            </a:custGeom>
            <a:solidFill>
              <a:srgbClr val="00FFFF"/>
            </a:solidFill>
            <a:ln w="12700" cap="sq" cmpd="sng">
              <a:solidFill>
                <a:schemeClr val="tx1"/>
              </a:solidFill>
              <a:prstDash val="solid"/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 sz="2100"/>
            </a:p>
          </p:txBody>
        </p:sp>
        <p:sp>
          <p:nvSpPr>
            <p:cNvPr id="735235" name="Rectangle 3"/>
            <p:cNvSpPr>
              <a:spLocks noChangeArrowheads="1"/>
            </p:cNvSpPr>
            <p:nvPr/>
          </p:nvSpPr>
          <p:spPr bwMode="auto">
            <a:xfrm>
              <a:off x="2571750" y="3829050"/>
              <a:ext cx="4343400" cy="628650"/>
            </a:xfrm>
            <a:prstGeom prst="rect">
              <a:avLst/>
            </a:prstGeom>
            <a:solidFill>
              <a:srgbClr val="660066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th-TH" sz="2100"/>
            </a:p>
          </p:txBody>
        </p:sp>
        <p:sp>
          <p:nvSpPr>
            <p:cNvPr id="735236" name="Line 4"/>
            <p:cNvSpPr>
              <a:spLocks noChangeShapeType="1"/>
            </p:cNvSpPr>
            <p:nvPr/>
          </p:nvSpPr>
          <p:spPr bwMode="auto">
            <a:xfrm>
              <a:off x="2571750" y="2514600"/>
              <a:ext cx="0" cy="308610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 sz="2100"/>
            </a:p>
          </p:txBody>
        </p:sp>
        <p:sp>
          <p:nvSpPr>
            <p:cNvPr id="735237" name="Text Box 5"/>
            <p:cNvSpPr txBox="1">
              <a:spLocks noChangeArrowheads="1"/>
            </p:cNvSpPr>
            <p:nvPr/>
          </p:nvSpPr>
          <p:spPr bwMode="auto">
            <a:xfrm>
              <a:off x="2643675" y="3936089"/>
              <a:ext cx="3943350" cy="4154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2100" b="1" dirty="0">
                  <a:solidFill>
                    <a:schemeClr val="bg1"/>
                  </a:solidFill>
                  <a:latin typeface="PSL Isara" pitchFamily="18" charset="-34"/>
                  <a:cs typeface="PSL Isara" pitchFamily="18" charset="-34"/>
                </a:rPr>
                <a:t>ระดับผลงานที่คาดหวัง</a:t>
              </a:r>
              <a:r>
                <a:rPr lang="en-US" sz="2100" b="1" dirty="0">
                  <a:solidFill>
                    <a:schemeClr val="bg1"/>
                  </a:solidFill>
                  <a:latin typeface="PSL Isara" pitchFamily="18" charset="-34"/>
                  <a:cs typeface="PSL Isara" pitchFamily="18" charset="-34"/>
                </a:rPr>
                <a:t>(Expected Performance Level)</a:t>
              </a:r>
            </a:p>
          </p:txBody>
        </p:sp>
        <p:sp>
          <p:nvSpPr>
            <p:cNvPr id="735238" name="Line 6"/>
            <p:cNvSpPr>
              <a:spLocks noChangeShapeType="1"/>
            </p:cNvSpPr>
            <p:nvPr/>
          </p:nvSpPr>
          <p:spPr bwMode="auto">
            <a:xfrm flipV="1">
              <a:off x="2571750" y="2114550"/>
              <a:ext cx="4514850" cy="171450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 sz="2100"/>
            </a:p>
          </p:txBody>
        </p:sp>
        <p:sp>
          <p:nvSpPr>
            <p:cNvPr id="735239" name="Text Box 7"/>
            <p:cNvSpPr txBox="1">
              <a:spLocks noChangeArrowheads="1"/>
            </p:cNvSpPr>
            <p:nvPr/>
          </p:nvSpPr>
          <p:spPr bwMode="auto">
            <a:xfrm>
              <a:off x="3971925" y="3166150"/>
              <a:ext cx="2457450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1800" b="1" dirty="0">
                  <a:latin typeface="PSL Isara" pitchFamily="18" charset="-34"/>
                  <a:cs typeface="PSL Isara" pitchFamily="18" charset="-34"/>
                </a:rPr>
                <a:t>ระดับผลงานที่สูงกว่าที่คาดหวัง</a:t>
              </a:r>
              <a:r>
                <a:rPr lang="en-US" sz="1800" b="1" dirty="0">
                  <a:latin typeface="PSL Isara" pitchFamily="18" charset="-34"/>
                  <a:cs typeface="PSL Isara" pitchFamily="18" charset="-34"/>
                </a:rPr>
                <a:t>(Superior Performance Level)</a:t>
              </a:r>
            </a:p>
          </p:txBody>
        </p:sp>
        <p:sp>
          <p:nvSpPr>
            <p:cNvPr id="735240" name="Text Box 8"/>
            <p:cNvSpPr txBox="1">
              <a:spLocks noChangeArrowheads="1"/>
            </p:cNvSpPr>
            <p:nvPr/>
          </p:nvSpPr>
          <p:spPr bwMode="auto">
            <a:xfrm>
              <a:off x="4312627" y="4463104"/>
              <a:ext cx="2160240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1800" b="1" dirty="0">
                  <a:latin typeface="PSL Isara" pitchFamily="18" charset="-34"/>
                  <a:cs typeface="PSL Isara" pitchFamily="18" charset="-34"/>
                </a:rPr>
                <a:t>ระดับผลงานต่ำกว่าที่คาดหวัง</a:t>
              </a:r>
              <a:r>
                <a:rPr lang="en-US" sz="1800" b="1" dirty="0">
                  <a:latin typeface="PSL Isara" pitchFamily="18" charset="-34"/>
                  <a:cs typeface="PSL Isara" pitchFamily="18" charset="-34"/>
                </a:rPr>
                <a:t>(Expected Performance Level)</a:t>
              </a:r>
            </a:p>
          </p:txBody>
        </p:sp>
        <p:sp>
          <p:nvSpPr>
            <p:cNvPr id="735241" name="Line 9"/>
            <p:cNvSpPr>
              <a:spLocks noChangeShapeType="1"/>
            </p:cNvSpPr>
            <p:nvPr/>
          </p:nvSpPr>
          <p:spPr bwMode="auto">
            <a:xfrm>
              <a:off x="2571750" y="4457700"/>
              <a:ext cx="4343400" cy="142875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 sz="2100"/>
            </a:p>
          </p:txBody>
        </p:sp>
        <p:sp>
          <p:nvSpPr>
            <p:cNvPr id="735242" name="AutoShape 10"/>
            <p:cNvSpPr>
              <a:spLocks noChangeArrowheads="1"/>
            </p:cNvSpPr>
            <p:nvPr/>
          </p:nvSpPr>
          <p:spPr bwMode="auto">
            <a:xfrm>
              <a:off x="6858000" y="2228850"/>
              <a:ext cx="342900" cy="2228850"/>
            </a:xfrm>
            <a:prstGeom prst="upArrow">
              <a:avLst>
                <a:gd name="adj1" fmla="val 50000"/>
                <a:gd name="adj2" fmla="val 162500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th-TH" sz="2100"/>
            </a:p>
          </p:txBody>
        </p:sp>
        <p:sp>
          <p:nvSpPr>
            <p:cNvPr id="735243" name="AutoShape 11"/>
            <p:cNvSpPr>
              <a:spLocks noChangeArrowheads="1"/>
            </p:cNvSpPr>
            <p:nvPr/>
          </p:nvSpPr>
          <p:spPr bwMode="auto">
            <a:xfrm>
              <a:off x="6457950" y="2286000"/>
              <a:ext cx="342900" cy="1543050"/>
            </a:xfrm>
            <a:prstGeom prst="upArrow">
              <a:avLst>
                <a:gd name="adj1" fmla="val 50000"/>
                <a:gd name="adj2" fmla="val 112500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th-TH" sz="2100"/>
            </a:p>
          </p:txBody>
        </p:sp>
        <p:sp>
          <p:nvSpPr>
            <p:cNvPr id="735244" name="Text Box 12"/>
            <p:cNvSpPr txBox="1">
              <a:spLocks noChangeArrowheads="1"/>
            </p:cNvSpPr>
            <p:nvPr/>
          </p:nvSpPr>
          <p:spPr bwMode="auto">
            <a:xfrm>
              <a:off x="7315200" y="2000251"/>
              <a:ext cx="228600" cy="24006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500" b="1">
                  <a:latin typeface="Times New Roman" panose="02020603050405020304" pitchFamily="18" charset="0"/>
                  <a:cs typeface="Angsana New" panose="02020603050405020304" pitchFamily="18" charset="-34"/>
                </a:rPr>
                <a:t>COMPETENCY</a:t>
              </a:r>
            </a:p>
          </p:txBody>
        </p:sp>
        <p:sp>
          <p:nvSpPr>
            <p:cNvPr id="735245" name="Text Box 13"/>
            <p:cNvSpPr txBox="1">
              <a:spLocks noChangeArrowheads="1"/>
            </p:cNvSpPr>
            <p:nvPr/>
          </p:nvSpPr>
          <p:spPr bwMode="auto">
            <a:xfrm>
              <a:off x="1314450" y="3943350"/>
              <a:ext cx="1143000" cy="4154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th-TH" sz="2100">
                <a:cs typeface="Angsana New" panose="02020603050405020304" pitchFamily="18" charset="-34"/>
              </a:endParaRPr>
            </a:p>
          </p:txBody>
        </p:sp>
        <p:sp>
          <p:nvSpPr>
            <p:cNvPr id="735246" name="Text Box 14"/>
            <p:cNvSpPr txBox="1">
              <a:spLocks noChangeArrowheads="1"/>
            </p:cNvSpPr>
            <p:nvPr/>
          </p:nvSpPr>
          <p:spPr bwMode="auto">
            <a:xfrm>
              <a:off x="1112614" y="3735600"/>
              <a:ext cx="1056888" cy="8309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th-TH" sz="2400" b="1" dirty="0">
                  <a:latin typeface="PSL Isara" pitchFamily="18" charset="-34"/>
                  <a:cs typeface="PSL Isara" pitchFamily="18" charset="-34"/>
                </a:rPr>
                <a:t>ทักษะ                  ความรู้</a:t>
              </a:r>
            </a:p>
          </p:txBody>
        </p:sp>
        <p:sp>
          <p:nvSpPr>
            <p:cNvPr id="735247" name="Text Box 15"/>
            <p:cNvSpPr txBox="1">
              <a:spLocks noChangeArrowheads="1"/>
            </p:cNvSpPr>
            <p:nvPr/>
          </p:nvSpPr>
          <p:spPr bwMode="auto">
            <a:xfrm>
              <a:off x="881609" y="2514511"/>
              <a:ext cx="1554653" cy="1200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th-TH" sz="2400" b="1" dirty="0">
                  <a:latin typeface="PSL Isara" pitchFamily="18" charset="-34"/>
                  <a:cs typeface="PSL Isara" pitchFamily="18" charset="-34"/>
                </a:rPr>
                <a:t>แรงจูงใจ                 ความมุ่งมั่น                ความมั่นใจ</a:t>
              </a:r>
            </a:p>
          </p:txBody>
        </p:sp>
      </p:grpSp>
      <p:sp>
        <p:nvSpPr>
          <p:cNvPr id="735248" name="Text Box 16"/>
          <p:cNvSpPr txBox="1">
            <a:spLocks noChangeArrowheads="1"/>
          </p:cNvSpPr>
          <p:nvPr/>
        </p:nvSpPr>
        <p:spPr bwMode="auto">
          <a:xfrm>
            <a:off x="0" y="454967"/>
            <a:ext cx="9144000" cy="5847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th-TH" sz="3200" b="1" dirty="0">
                <a:latin typeface="PSL Isara" pitchFamily="18" charset="-34"/>
                <a:cs typeface="PSL Isara" pitchFamily="18" charset="-34"/>
              </a:rPr>
              <a:t>ความสัมพันธ์ระหว่างลักษณะของ </a:t>
            </a:r>
            <a:r>
              <a:rPr lang="en-US" sz="3200" b="1" dirty="0">
                <a:latin typeface="PSL Isara" pitchFamily="18" charset="-34"/>
                <a:cs typeface="PSL Isara" pitchFamily="18" charset="-34"/>
              </a:rPr>
              <a:t>Competency </a:t>
            </a:r>
            <a:r>
              <a:rPr lang="th-TH" sz="3200" b="1" dirty="0">
                <a:latin typeface="PSL Isara" pitchFamily="18" charset="-34"/>
                <a:cs typeface="PSL Isara" pitchFamily="18" charset="-34"/>
              </a:rPr>
              <a:t>กับระดับผลงาน</a:t>
            </a:r>
            <a:endParaRPr lang="en-US" sz="3200" b="1" dirty="0">
              <a:latin typeface="PSL Isara" pitchFamily="18" charset="-34"/>
              <a:cs typeface="PSL Isara" pitchFamily="18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67649" y="3780631"/>
            <a:ext cx="696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</a:t>
            </a:r>
            <a:endParaRPr lang="th-TH" b="1" dirty="0"/>
          </a:p>
        </p:txBody>
      </p:sp>
      <p:sp>
        <p:nvSpPr>
          <p:cNvPr id="4" name="Right Arrow 3"/>
          <p:cNvSpPr/>
          <p:nvPr/>
        </p:nvSpPr>
        <p:spPr>
          <a:xfrm rot="16200000">
            <a:off x="7341474" y="2601266"/>
            <a:ext cx="1391174" cy="428627"/>
          </a:xfrm>
          <a:prstGeom prst="rightArrow">
            <a:avLst>
              <a:gd name="adj1" fmla="val 50000"/>
              <a:gd name="adj2" fmla="val 94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Right Arrow 19"/>
          <p:cNvSpPr/>
          <p:nvPr/>
        </p:nvSpPr>
        <p:spPr>
          <a:xfrm rot="5400000">
            <a:off x="7702819" y="5071199"/>
            <a:ext cx="755571" cy="341541"/>
          </a:xfrm>
          <a:prstGeom prst="rightArrow">
            <a:avLst>
              <a:gd name="adj1" fmla="val 50000"/>
              <a:gd name="adj2" fmla="val 8848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TextBox 20"/>
          <p:cNvSpPr txBox="1"/>
          <p:nvPr/>
        </p:nvSpPr>
        <p:spPr>
          <a:xfrm>
            <a:off x="7756750" y="4303851"/>
            <a:ext cx="918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NYC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206049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258" name="Text Box 2"/>
          <p:cNvSpPr txBox="1">
            <a:spLocks noChangeArrowheads="1"/>
          </p:cNvSpPr>
          <p:nvPr/>
        </p:nvSpPr>
        <p:spPr bwMode="auto">
          <a:xfrm>
            <a:off x="3314700" y="2829707"/>
            <a:ext cx="12573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1800" b="1" dirty="0">
                <a:cs typeface="Angsana New" panose="02020603050405020304" pitchFamily="18" charset="-34"/>
              </a:rPr>
              <a:t>ระดับจัดการ</a:t>
            </a:r>
          </a:p>
        </p:txBody>
      </p:sp>
      <p:sp>
        <p:nvSpPr>
          <p:cNvPr id="736259" name="Text Box 3"/>
          <p:cNvSpPr txBox="1">
            <a:spLocks noChangeArrowheads="1"/>
          </p:cNvSpPr>
          <p:nvPr/>
        </p:nvSpPr>
        <p:spPr bwMode="auto">
          <a:xfrm>
            <a:off x="3314700" y="3587317"/>
            <a:ext cx="12573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1800" b="1">
                <a:cs typeface="Angsana New" panose="02020603050405020304" pitchFamily="18" charset="-34"/>
              </a:rPr>
              <a:t>ระดับบังคับบัญชา</a:t>
            </a:r>
          </a:p>
        </p:txBody>
      </p:sp>
      <p:sp>
        <p:nvSpPr>
          <p:cNvPr id="736260" name="Text Box 4"/>
          <p:cNvSpPr txBox="1">
            <a:spLocks noChangeArrowheads="1"/>
          </p:cNvSpPr>
          <p:nvPr/>
        </p:nvSpPr>
        <p:spPr bwMode="auto">
          <a:xfrm>
            <a:off x="3257550" y="4616017"/>
            <a:ext cx="12573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1800" b="1" dirty="0">
                <a:cs typeface="Angsana New" panose="02020603050405020304" pitchFamily="18" charset="-34"/>
              </a:rPr>
              <a:t>ระดับปฏิบัติการ</a:t>
            </a:r>
          </a:p>
        </p:txBody>
      </p:sp>
      <p:sp>
        <p:nvSpPr>
          <p:cNvPr id="736261" name="Freeform 5"/>
          <p:cNvSpPr>
            <a:spLocks/>
          </p:cNvSpPr>
          <p:nvPr/>
        </p:nvSpPr>
        <p:spPr bwMode="auto">
          <a:xfrm rot="10800000">
            <a:off x="1314450" y="1943100"/>
            <a:ext cx="1714500" cy="3314700"/>
          </a:xfrm>
          <a:custGeom>
            <a:avLst/>
            <a:gdLst>
              <a:gd name="T0" fmla="*/ 1990 w 2000"/>
              <a:gd name="T1" fmla="*/ 2128 h 2276"/>
              <a:gd name="T2" fmla="*/ 646 w 2000"/>
              <a:gd name="T3" fmla="*/ 2096 h 2276"/>
              <a:gd name="T4" fmla="*/ 142 w 2000"/>
              <a:gd name="T5" fmla="*/ 1992 h 2276"/>
              <a:gd name="T6" fmla="*/ 238 w 2000"/>
              <a:gd name="T7" fmla="*/ 1752 h 2276"/>
              <a:gd name="T8" fmla="*/ 286 w 2000"/>
              <a:gd name="T9" fmla="*/ 1632 h 2276"/>
              <a:gd name="T10" fmla="*/ 334 w 2000"/>
              <a:gd name="T11" fmla="*/ 1496 h 2276"/>
              <a:gd name="T12" fmla="*/ 358 w 2000"/>
              <a:gd name="T13" fmla="*/ 1392 h 2276"/>
              <a:gd name="T14" fmla="*/ 390 w 2000"/>
              <a:gd name="T15" fmla="*/ 1328 h 2276"/>
              <a:gd name="T16" fmla="*/ 454 w 2000"/>
              <a:gd name="T17" fmla="*/ 1176 h 2276"/>
              <a:gd name="T18" fmla="*/ 502 w 2000"/>
              <a:gd name="T19" fmla="*/ 1048 h 2276"/>
              <a:gd name="T20" fmla="*/ 550 w 2000"/>
              <a:gd name="T21" fmla="*/ 824 h 2276"/>
              <a:gd name="T22" fmla="*/ 590 w 2000"/>
              <a:gd name="T23" fmla="*/ 744 h 2276"/>
              <a:gd name="T24" fmla="*/ 654 w 2000"/>
              <a:gd name="T25" fmla="*/ 616 h 2276"/>
              <a:gd name="T26" fmla="*/ 726 w 2000"/>
              <a:gd name="T27" fmla="*/ 528 h 2276"/>
              <a:gd name="T28" fmla="*/ 758 w 2000"/>
              <a:gd name="T29" fmla="*/ 552 h 2276"/>
              <a:gd name="T30" fmla="*/ 774 w 2000"/>
              <a:gd name="T31" fmla="*/ 576 h 2276"/>
              <a:gd name="T32" fmla="*/ 798 w 2000"/>
              <a:gd name="T33" fmla="*/ 560 h 2276"/>
              <a:gd name="T34" fmla="*/ 910 w 2000"/>
              <a:gd name="T35" fmla="*/ 312 h 2276"/>
              <a:gd name="T36" fmla="*/ 942 w 2000"/>
              <a:gd name="T37" fmla="*/ 400 h 2276"/>
              <a:gd name="T38" fmla="*/ 1030 w 2000"/>
              <a:gd name="T39" fmla="*/ 248 h 2276"/>
              <a:gd name="T40" fmla="*/ 1102 w 2000"/>
              <a:gd name="T41" fmla="*/ 128 h 2276"/>
              <a:gd name="T42" fmla="*/ 1214 w 2000"/>
              <a:gd name="T43" fmla="*/ 0 h 2276"/>
              <a:gd name="T44" fmla="*/ 1262 w 2000"/>
              <a:gd name="T45" fmla="*/ 64 h 2276"/>
              <a:gd name="T46" fmla="*/ 1302 w 2000"/>
              <a:gd name="T47" fmla="*/ 136 h 2276"/>
              <a:gd name="T48" fmla="*/ 1366 w 2000"/>
              <a:gd name="T49" fmla="*/ 144 h 2276"/>
              <a:gd name="T50" fmla="*/ 1398 w 2000"/>
              <a:gd name="T51" fmla="*/ 176 h 2276"/>
              <a:gd name="T52" fmla="*/ 1438 w 2000"/>
              <a:gd name="T53" fmla="*/ 264 h 2276"/>
              <a:gd name="T54" fmla="*/ 1478 w 2000"/>
              <a:gd name="T55" fmla="*/ 504 h 2276"/>
              <a:gd name="T56" fmla="*/ 1494 w 2000"/>
              <a:gd name="T57" fmla="*/ 600 h 2276"/>
              <a:gd name="T58" fmla="*/ 1502 w 2000"/>
              <a:gd name="T59" fmla="*/ 648 h 2276"/>
              <a:gd name="T60" fmla="*/ 1534 w 2000"/>
              <a:gd name="T61" fmla="*/ 712 h 2276"/>
              <a:gd name="T62" fmla="*/ 1550 w 2000"/>
              <a:gd name="T63" fmla="*/ 768 h 2276"/>
              <a:gd name="T64" fmla="*/ 1614 w 2000"/>
              <a:gd name="T65" fmla="*/ 920 h 2276"/>
              <a:gd name="T66" fmla="*/ 1670 w 2000"/>
              <a:gd name="T67" fmla="*/ 1000 h 2276"/>
              <a:gd name="T68" fmla="*/ 1734 w 2000"/>
              <a:gd name="T69" fmla="*/ 1128 h 2276"/>
              <a:gd name="T70" fmla="*/ 1822 w 2000"/>
              <a:gd name="T71" fmla="*/ 1632 h 2276"/>
              <a:gd name="T72" fmla="*/ 1878 w 2000"/>
              <a:gd name="T73" fmla="*/ 1864 h 2276"/>
              <a:gd name="T74" fmla="*/ 1934 w 2000"/>
              <a:gd name="T75" fmla="*/ 1960 h 2276"/>
              <a:gd name="T76" fmla="*/ 1998 w 2000"/>
              <a:gd name="T77" fmla="*/ 2104 h 2276"/>
              <a:gd name="T78" fmla="*/ 1990 w 2000"/>
              <a:gd name="T79" fmla="*/ 2128 h 2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000" h="2276">
                <a:moveTo>
                  <a:pt x="1990" y="2128"/>
                </a:moveTo>
                <a:cubicBezTo>
                  <a:pt x="1424" y="2124"/>
                  <a:pt x="1120" y="2115"/>
                  <a:pt x="646" y="2096"/>
                </a:cubicBezTo>
                <a:cubicBezTo>
                  <a:pt x="372" y="2027"/>
                  <a:pt x="0" y="2276"/>
                  <a:pt x="142" y="1992"/>
                </a:cubicBezTo>
                <a:cubicBezTo>
                  <a:pt x="159" y="1909"/>
                  <a:pt x="206" y="1831"/>
                  <a:pt x="238" y="1752"/>
                </a:cubicBezTo>
                <a:cubicBezTo>
                  <a:pt x="256" y="1708"/>
                  <a:pt x="261" y="1674"/>
                  <a:pt x="286" y="1632"/>
                </a:cubicBezTo>
                <a:cubicBezTo>
                  <a:pt x="295" y="1580"/>
                  <a:pt x="319" y="1546"/>
                  <a:pt x="334" y="1496"/>
                </a:cubicBezTo>
                <a:cubicBezTo>
                  <a:pt x="344" y="1463"/>
                  <a:pt x="347" y="1423"/>
                  <a:pt x="358" y="1392"/>
                </a:cubicBezTo>
                <a:cubicBezTo>
                  <a:pt x="366" y="1370"/>
                  <a:pt x="379" y="1349"/>
                  <a:pt x="390" y="1328"/>
                </a:cubicBezTo>
                <a:cubicBezTo>
                  <a:pt x="414" y="1280"/>
                  <a:pt x="430" y="1225"/>
                  <a:pt x="454" y="1176"/>
                </a:cubicBezTo>
                <a:cubicBezTo>
                  <a:pt x="463" y="1132"/>
                  <a:pt x="477" y="1085"/>
                  <a:pt x="502" y="1048"/>
                </a:cubicBezTo>
                <a:cubicBezTo>
                  <a:pt x="511" y="979"/>
                  <a:pt x="522" y="890"/>
                  <a:pt x="550" y="824"/>
                </a:cubicBezTo>
                <a:cubicBezTo>
                  <a:pt x="561" y="797"/>
                  <a:pt x="578" y="771"/>
                  <a:pt x="590" y="744"/>
                </a:cubicBezTo>
                <a:cubicBezTo>
                  <a:pt x="610" y="698"/>
                  <a:pt x="610" y="645"/>
                  <a:pt x="654" y="616"/>
                </a:cubicBezTo>
                <a:cubicBezTo>
                  <a:pt x="679" y="578"/>
                  <a:pt x="690" y="552"/>
                  <a:pt x="726" y="528"/>
                </a:cubicBezTo>
                <a:cubicBezTo>
                  <a:pt x="737" y="536"/>
                  <a:pt x="749" y="543"/>
                  <a:pt x="758" y="552"/>
                </a:cubicBezTo>
                <a:cubicBezTo>
                  <a:pt x="765" y="559"/>
                  <a:pt x="765" y="574"/>
                  <a:pt x="774" y="576"/>
                </a:cubicBezTo>
                <a:cubicBezTo>
                  <a:pt x="783" y="578"/>
                  <a:pt x="790" y="565"/>
                  <a:pt x="798" y="560"/>
                </a:cubicBezTo>
                <a:cubicBezTo>
                  <a:pt x="849" y="483"/>
                  <a:pt x="859" y="389"/>
                  <a:pt x="910" y="312"/>
                </a:cubicBezTo>
                <a:cubicBezTo>
                  <a:pt x="925" y="341"/>
                  <a:pt x="932" y="369"/>
                  <a:pt x="942" y="400"/>
                </a:cubicBezTo>
                <a:cubicBezTo>
                  <a:pt x="978" y="352"/>
                  <a:pt x="999" y="299"/>
                  <a:pt x="1030" y="248"/>
                </a:cubicBezTo>
                <a:cubicBezTo>
                  <a:pt x="1042" y="202"/>
                  <a:pt x="1069" y="161"/>
                  <a:pt x="1102" y="128"/>
                </a:cubicBezTo>
                <a:cubicBezTo>
                  <a:pt x="1117" y="83"/>
                  <a:pt x="1169" y="15"/>
                  <a:pt x="1214" y="0"/>
                </a:cubicBezTo>
                <a:cubicBezTo>
                  <a:pt x="1233" y="28"/>
                  <a:pt x="1233" y="45"/>
                  <a:pt x="1262" y="64"/>
                </a:cubicBezTo>
                <a:cubicBezTo>
                  <a:pt x="1271" y="77"/>
                  <a:pt x="1288" y="130"/>
                  <a:pt x="1302" y="136"/>
                </a:cubicBezTo>
                <a:cubicBezTo>
                  <a:pt x="1322" y="144"/>
                  <a:pt x="1345" y="141"/>
                  <a:pt x="1366" y="144"/>
                </a:cubicBezTo>
                <a:cubicBezTo>
                  <a:pt x="1387" y="208"/>
                  <a:pt x="1355" y="133"/>
                  <a:pt x="1398" y="176"/>
                </a:cubicBezTo>
                <a:cubicBezTo>
                  <a:pt x="1415" y="193"/>
                  <a:pt x="1427" y="242"/>
                  <a:pt x="1438" y="264"/>
                </a:cubicBezTo>
                <a:cubicBezTo>
                  <a:pt x="1451" y="344"/>
                  <a:pt x="1465" y="424"/>
                  <a:pt x="1478" y="504"/>
                </a:cubicBezTo>
                <a:cubicBezTo>
                  <a:pt x="1483" y="536"/>
                  <a:pt x="1489" y="568"/>
                  <a:pt x="1494" y="600"/>
                </a:cubicBezTo>
                <a:cubicBezTo>
                  <a:pt x="1497" y="616"/>
                  <a:pt x="1493" y="635"/>
                  <a:pt x="1502" y="648"/>
                </a:cubicBezTo>
                <a:cubicBezTo>
                  <a:pt x="1522" y="677"/>
                  <a:pt x="1521" y="673"/>
                  <a:pt x="1534" y="712"/>
                </a:cubicBezTo>
                <a:cubicBezTo>
                  <a:pt x="1539" y="727"/>
                  <a:pt x="1542" y="753"/>
                  <a:pt x="1550" y="768"/>
                </a:cubicBezTo>
                <a:cubicBezTo>
                  <a:pt x="1574" y="817"/>
                  <a:pt x="1597" y="868"/>
                  <a:pt x="1614" y="920"/>
                </a:cubicBezTo>
                <a:cubicBezTo>
                  <a:pt x="1624" y="951"/>
                  <a:pt x="1651" y="973"/>
                  <a:pt x="1670" y="1000"/>
                </a:cubicBezTo>
                <a:cubicBezTo>
                  <a:pt x="1695" y="1036"/>
                  <a:pt x="1724" y="1086"/>
                  <a:pt x="1734" y="1128"/>
                </a:cubicBezTo>
                <a:cubicBezTo>
                  <a:pt x="1772" y="1293"/>
                  <a:pt x="1794" y="1465"/>
                  <a:pt x="1822" y="1632"/>
                </a:cubicBezTo>
                <a:cubicBezTo>
                  <a:pt x="1835" y="1708"/>
                  <a:pt x="1834" y="1798"/>
                  <a:pt x="1878" y="1864"/>
                </a:cubicBezTo>
                <a:cubicBezTo>
                  <a:pt x="1887" y="1902"/>
                  <a:pt x="1902" y="1938"/>
                  <a:pt x="1934" y="1960"/>
                </a:cubicBezTo>
                <a:cubicBezTo>
                  <a:pt x="1948" y="2002"/>
                  <a:pt x="1989" y="2064"/>
                  <a:pt x="1998" y="2104"/>
                </a:cubicBezTo>
                <a:cubicBezTo>
                  <a:pt x="2000" y="2112"/>
                  <a:pt x="1993" y="2120"/>
                  <a:pt x="1990" y="2128"/>
                </a:cubicBezTo>
                <a:close/>
              </a:path>
            </a:pathLst>
          </a:custGeom>
          <a:gradFill rotWithShape="1">
            <a:gsLst>
              <a:gs pos="0">
                <a:srgbClr val="0000FF"/>
              </a:gs>
              <a:gs pos="100000">
                <a:srgbClr val="0000FF">
                  <a:gamma/>
                  <a:shade val="46275"/>
                  <a:invGamma/>
                </a:srgbClr>
              </a:gs>
            </a:gsLst>
            <a:lin ang="5400000" scaled="1"/>
          </a:gradFill>
          <a:ln w="12700" cap="sq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z="2100"/>
          </a:p>
        </p:txBody>
      </p:sp>
      <p:sp>
        <p:nvSpPr>
          <p:cNvPr id="736262" name="Line 6"/>
          <p:cNvSpPr>
            <a:spLocks noChangeShapeType="1"/>
          </p:cNvSpPr>
          <p:nvPr/>
        </p:nvSpPr>
        <p:spPr bwMode="auto">
          <a:xfrm>
            <a:off x="2971800" y="2228850"/>
            <a:ext cx="50292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z="2100"/>
          </a:p>
        </p:txBody>
      </p:sp>
      <p:sp>
        <p:nvSpPr>
          <p:cNvPr id="736263" name="Line 7"/>
          <p:cNvSpPr>
            <a:spLocks noChangeShapeType="1"/>
          </p:cNvSpPr>
          <p:nvPr/>
        </p:nvSpPr>
        <p:spPr bwMode="auto">
          <a:xfrm>
            <a:off x="2686050" y="3257550"/>
            <a:ext cx="531495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z="2100"/>
          </a:p>
        </p:txBody>
      </p:sp>
      <p:sp>
        <p:nvSpPr>
          <p:cNvPr id="736264" name="Line 8"/>
          <p:cNvSpPr>
            <a:spLocks noChangeShapeType="1"/>
          </p:cNvSpPr>
          <p:nvPr/>
        </p:nvSpPr>
        <p:spPr bwMode="auto">
          <a:xfrm>
            <a:off x="2514600" y="4171950"/>
            <a:ext cx="54864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z="2100"/>
          </a:p>
        </p:txBody>
      </p:sp>
      <p:sp>
        <p:nvSpPr>
          <p:cNvPr id="736265" name="Line 9"/>
          <p:cNvSpPr>
            <a:spLocks noChangeShapeType="1"/>
          </p:cNvSpPr>
          <p:nvPr/>
        </p:nvSpPr>
        <p:spPr bwMode="auto">
          <a:xfrm>
            <a:off x="2000250" y="5257800"/>
            <a:ext cx="600075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z="2100"/>
          </a:p>
        </p:txBody>
      </p:sp>
      <p:sp>
        <p:nvSpPr>
          <p:cNvPr id="736266" name="Text Box 10"/>
          <p:cNvSpPr txBox="1">
            <a:spLocks noChangeArrowheads="1"/>
          </p:cNvSpPr>
          <p:nvPr/>
        </p:nvSpPr>
        <p:spPr bwMode="auto">
          <a:xfrm>
            <a:off x="1371600" y="2346481"/>
            <a:ext cx="154305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 dirty="0">
                <a:solidFill>
                  <a:schemeClr val="bg1"/>
                </a:solidFill>
                <a:latin typeface="Times New Roman" panose="02020603050405020304" pitchFamily="18" charset="0"/>
                <a:cs typeface="Angsana New" panose="02020603050405020304" pitchFamily="18" charset="-34"/>
              </a:rPr>
              <a:t>Motive</a:t>
            </a:r>
            <a:endParaRPr lang="th-TH" sz="1200" b="1" dirty="0">
              <a:solidFill>
                <a:schemeClr val="bg1"/>
              </a:solidFill>
              <a:latin typeface="Times New Roman" panose="02020603050405020304" pitchFamily="18" charset="0"/>
              <a:cs typeface="Angsana New" panose="02020603050405020304" pitchFamily="18" charset="-34"/>
            </a:endParaRPr>
          </a:p>
          <a:p>
            <a:pPr algn="ctr">
              <a:spcBef>
                <a:spcPct val="50000"/>
              </a:spcBef>
            </a:pP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Angsana New" panose="02020603050405020304" pitchFamily="18" charset="-34"/>
            </a:endParaRPr>
          </a:p>
          <a:p>
            <a:pPr algn="ctr">
              <a:spcBef>
                <a:spcPct val="50000"/>
              </a:spcBef>
            </a:pPr>
            <a:r>
              <a:rPr lang="en-US" sz="1200" b="1" dirty="0">
                <a:solidFill>
                  <a:schemeClr val="bg1"/>
                </a:solidFill>
                <a:latin typeface="Times New Roman" panose="02020603050405020304" pitchFamily="18" charset="0"/>
                <a:cs typeface="Angsana New" panose="02020603050405020304" pitchFamily="18" charset="-34"/>
              </a:rPr>
              <a:t>Traits</a:t>
            </a:r>
            <a:endParaRPr lang="th-TH" sz="1200" b="1" dirty="0">
              <a:solidFill>
                <a:schemeClr val="bg1"/>
              </a:solidFill>
              <a:latin typeface="Times New Roman" panose="02020603050405020304" pitchFamily="18" charset="0"/>
              <a:cs typeface="Angsana New" panose="02020603050405020304" pitchFamily="18" charset="-34"/>
            </a:endParaRPr>
          </a:p>
          <a:p>
            <a:pPr algn="ctr">
              <a:spcBef>
                <a:spcPct val="50000"/>
              </a:spcBef>
            </a:pP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Angsana New" panose="02020603050405020304" pitchFamily="18" charset="-34"/>
            </a:endParaRPr>
          </a:p>
          <a:p>
            <a:pPr algn="ctr">
              <a:spcBef>
                <a:spcPct val="50000"/>
              </a:spcBef>
            </a:pPr>
            <a:r>
              <a:rPr lang="en-US" sz="1200" b="1" dirty="0">
                <a:solidFill>
                  <a:schemeClr val="bg1"/>
                </a:solidFill>
                <a:latin typeface="Times New Roman" panose="02020603050405020304" pitchFamily="18" charset="0"/>
                <a:cs typeface="Angsana New" panose="02020603050405020304" pitchFamily="18" charset="-34"/>
              </a:rPr>
              <a:t>Self-Concept</a:t>
            </a:r>
          </a:p>
        </p:txBody>
      </p:sp>
      <p:sp>
        <p:nvSpPr>
          <p:cNvPr id="736267" name="Text Box 11"/>
          <p:cNvSpPr txBox="1">
            <a:spLocks noChangeArrowheads="1"/>
          </p:cNvSpPr>
          <p:nvPr/>
        </p:nvSpPr>
        <p:spPr bwMode="auto">
          <a:xfrm>
            <a:off x="1428751" y="4107264"/>
            <a:ext cx="1371600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 dirty="0">
                <a:solidFill>
                  <a:schemeClr val="bg1"/>
                </a:solidFill>
                <a:latin typeface="Times New Roman" panose="02020603050405020304" pitchFamily="18" charset="0"/>
                <a:cs typeface="Angsana New" panose="02020603050405020304" pitchFamily="18" charset="-34"/>
              </a:rPr>
              <a:t>Knowledge</a:t>
            </a:r>
            <a:endParaRPr lang="th-TH" sz="1200" b="1" dirty="0">
              <a:solidFill>
                <a:schemeClr val="bg1"/>
              </a:solidFill>
              <a:latin typeface="Times New Roman" panose="02020603050405020304" pitchFamily="18" charset="0"/>
              <a:cs typeface="Angsana New" panose="02020603050405020304" pitchFamily="18" charset="-34"/>
            </a:endParaRPr>
          </a:p>
          <a:p>
            <a:pPr algn="ctr">
              <a:spcBef>
                <a:spcPct val="50000"/>
              </a:spcBef>
            </a:pPr>
            <a:r>
              <a:rPr lang="en-US" sz="1400" b="1" dirty="0">
                <a:solidFill>
                  <a:schemeClr val="bg1"/>
                </a:solidFill>
              </a:rPr>
              <a:t>Skills</a:t>
            </a:r>
          </a:p>
        </p:txBody>
      </p:sp>
      <p:sp>
        <p:nvSpPr>
          <p:cNvPr id="736268" name="Text Box 12"/>
          <p:cNvSpPr txBox="1">
            <a:spLocks noChangeArrowheads="1"/>
          </p:cNvSpPr>
          <p:nvPr/>
        </p:nvSpPr>
        <p:spPr bwMode="auto">
          <a:xfrm>
            <a:off x="0" y="471693"/>
            <a:ext cx="9144000" cy="5847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3200" b="1" dirty="0">
                <a:latin typeface="PSL Isara" pitchFamily="18" charset="-34"/>
                <a:cs typeface="PSL Isara" pitchFamily="18" charset="-34"/>
              </a:rPr>
              <a:t>ความสำคัญของแต่ละลักษณะของ </a:t>
            </a:r>
            <a:r>
              <a:rPr lang="en-US" sz="3200" b="1" dirty="0">
                <a:latin typeface="PSL Isara" pitchFamily="18" charset="-34"/>
                <a:cs typeface="PSL Isara" pitchFamily="18" charset="-34"/>
              </a:rPr>
              <a:t>Competency </a:t>
            </a:r>
            <a:r>
              <a:rPr lang="th-TH" sz="3200" b="1" dirty="0">
                <a:latin typeface="PSL Isara" pitchFamily="18" charset="-34"/>
                <a:cs typeface="PSL Isara" pitchFamily="18" charset="-34"/>
              </a:rPr>
              <a:t>กับบุคลากรแต่ละระดับ</a:t>
            </a:r>
            <a:endParaRPr lang="en-US" sz="3200" b="1" dirty="0">
              <a:latin typeface="PSL Isara" pitchFamily="18" charset="-34"/>
              <a:cs typeface="PSL Isara" pitchFamily="18" charset="-34"/>
            </a:endParaRPr>
          </a:p>
        </p:txBody>
      </p:sp>
      <p:sp>
        <p:nvSpPr>
          <p:cNvPr id="736269" name="AutoShape 13"/>
          <p:cNvSpPr>
            <a:spLocks noChangeArrowheads="1"/>
          </p:cNvSpPr>
          <p:nvPr/>
        </p:nvSpPr>
        <p:spPr bwMode="auto">
          <a:xfrm>
            <a:off x="2343150" y="2228850"/>
            <a:ext cx="3200400" cy="3028950"/>
          </a:xfrm>
          <a:prstGeom prst="triangle">
            <a:avLst>
              <a:gd name="adj" fmla="val 50000"/>
            </a:avLst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 sz="2100"/>
          </a:p>
        </p:txBody>
      </p:sp>
      <p:sp>
        <p:nvSpPr>
          <p:cNvPr id="736270" name="Text Box 14"/>
          <p:cNvSpPr txBox="1">
            <a:spLocks noChangeArrowheads="1"/>
          </p:cNvSpPr>
          <p:nvPr/>
        </p:nvSpPr>
        <p:spPr bwMode="auto">
          <a:xfrm>
            <a:off x="4491372" y="2397223"/>
            <a:ext cx="3429000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th-TH" sz="1800" b="1" dirty="0">
                <a:cs typeface="Angsana New" panose="02020603050405020304" pitchFamily="18" charset="-34"/>
              </a:rPr>
              <a:t> มีอิสระในการทำงานสูง(ไม่มีพี่เลี้ยง)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th-TH" sz="1800" b="1" dirty="0">
                <a:cs typeface="Angsana New" panose="02020603050405020304" pitchFamily="18" charset="-34"/>
              </a:rPr>
              <a:t> ต้องรับมือกับการเปลี่ยนแปลงสูง</a:t>
            </a:r>
          </a:p>
        </p:txBody>
      </p:sp>
      <p:sp>
        <p:nvSpPr>
          <p:cNvPr id="736271" name="Text Box 15"/>
          <p:cNvSpPr txBox="1">
            <a:spLocks noChangeArrowheads="1"/>
          </p:cNvSpPr>
          <p:nvPr/>
        </p:nvSpPr>
        <p:spPr bwMode="auto">
          <a:xfrm>
            <a:off x="5314950" y="4287433"/>
            <a:ext cx="2686050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th-TH" sz="1800" b="1" dirty="0">
                <a:cs typeface="Angsana New" panose="02020603050405020304" pitchFamily="18" charset="-34"/>
              </a:rPr>
              <a:t> ต้องปฏิบัติงานตามข้อกำหนด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th-TH" sz="1800" b="1" dirty="0">
                <a:cs typeface="Angsana New" panose="02020603050405020304" pitchFamily="18" charset="-34"/>
              </a:rPr>
              <a:t> ใช้ทักษะทางกายภาพในการปฏิบัติงาน</a:t>
            </a:r>
          </a:p>
        </p:txBody>
      </p:sp>
      <p:sp>
        <p:nvSpPr>
          <p:cNvPr id="736272" name="Text Box 16"/>
          <p:cNvSpPr txBox="1">
            <a:spLocks noChangeArrowheads="1"/>
          </p:cNvSpPr>
          <p:nvPr/>
        </p:nvSpPr>
        <p:spPr bwMode="auto">
          <a:xfrm>
            <a:off x="4857750" y="3369331"/>
            <a:ext cx="3143250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th-TH" sz="1800" b="1" dirty="0">
                <a:cs typeface="Angsana New" panose="02020603050405020304" pitchFamily="18" charset="-34"/>
              </a:rPr>
              <a:t> ต้องนำคนอื่นให้ทำงานตามนโยบาย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th-TH" sz="1800" b="1" dirty="0">
                <a:cs typeface="Angsana New" panose="02020603050405020304" pitchFamily="18" charset="-34"/>
              </a:rPr>
              <a:t> ต้องมีทั้งความรู้ในงานและเข้าใจคน</a:t>
            </a:r>
          </a:p>
        </p:txBody>
      </p:sp>
    </p:spTree>
    <p:extLst>
      <p:ext uri="{BB962C8B-B14F-4D97-AF65-F5344CB8AC3E}">
        <p14:creationId xmlns:p14="http://schemas.microsoft.com/office/powerpoint/2010/main" val="327366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62" name="Rectangle 22"/>
          <p:cNvSpPr>
            <a:spLocks noChangeArrowheads="1"/>
          </p:cNvSpPr>
          <p:nvPr/>
        </p:nvSpPr>
        <p:spPr bwMode="auto">
          <a:xfrm>
            <a:off x="430581" y="1060918"/>
            <a:ext cx="8207828" cy="1454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3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9056" tIns="34529" rIns="69056" bIns="34529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000" b="1" dirty="0">
                <a:solidFill>
                  <a:srgbClr val="000000"/>
                </a:solidFill>
                <a:latin typeface="PSL Isara"/>
                <a:cs typeface="+mj-cs"/>
              </a:rPr>
              <a:t>Competency </a:t>
            </a:r>
            <a:r>
              <a:rPr lang="en-US" sz="3000" b="1" dirty="0" err="1">
                <a:solidFill>
                  <a:srgbClr val="000000"/>
                </a:solidFill>
                <a:latin typeface="PSL Isara"/>
                <a:cs typeface="+mj-cs"/>
              </a:rPr>
              <a:t>นั้นจะ</a:t>
            </a:r>
            <a:r>
              <a:rPr lang="th-TH" sz="3000" b="1" dirty="0">
                <a:solidFill>
                  <a:srgbClr val="000000"/>
                </a:solidFill>
                <a:latin typeface="PSL Isara"/>
                <a:cs typeface="+mj-cs"/>
              </a:rPr>
              <a:t>ต้องสัมพันธ์และสอดคล้อง</a:t>
            </a:r>
            <a:r>
              <a:rPr lang="en-US" sz="3000" b="1" dirty="0" err="1">
                <a:solidFill>
                  <a:srgbClr val="000000"/>
                </a:solidFill>
                <a:latin typeface="PSL Isara"/>
                <a:cs typeface="+mj-cs"/>
              </a:rPr>
              <a:t>กับวิสัยทัศน์</a:t>
            </a:r>
            <a:r>
              <a:rPr lang="en-US" sz="3000" b="1" dirty="0">
                <a:solidFill>
                  <a:srgbClr val="000000"/>
                </a:solidFill>
                <a:latin typeface="PSL Isara"/>
                <a:cs typeface="+mj-cs"/>
              </a:rPr>
              <a:t> (Vision) </a:t>
            </a:r>
            <a:r>
              <a:rPr lang="en-US" sz="3000" b="1" dirty="0" err="1">
                <a:solidFill>
                  <a:srgbClr val="000000"/>
                </a:solidFill>
                <a:latin typeface="PSL Isara"/>
                <a:cs typeface="+mj-cs"/>
              </a:rPr>
              <a:t>และแผนกลยุทธ์</a:t>
            </a:r>
            <a:r>
              <a:rPr lang="en-US" sz="3000" b="1" dirty="0">
                <a:solidFill>
                  <a:srgbClr val="000000"/>
                </a:solidFill>
                <a:latin typeface="PSL Isara"/>
                <a:cs typeface="+mj-cs"/>
              </a:rPr>
              <a:t> (Business Strategy) </a:t>
            </a:r>
            <a:r>
              <a:rPr lang="en-US" sz="3000" b="1" dirty="0" err="1">
                <a:solidFill>
                  <a:srgbClr val="000000"/>
                </a:solidFill>
                <a:latin typeface="PSL Isara"/>
                <a:cs typeface="+mj-cs"/>
              </a:rPr>
              <a:t>ขององค์กร</a:t>
            </a:r>
            <a:r>
              <a:rPr lang="en-US" sz="3000" b="1" dirty="0">
                <a:solidFill>
                  <a:srgbClr val="000000"/>
                </a:solidFill>
                <a:latin typeface="PSL Isara"/>
                <a:cs typeface="+mj-cs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PSL Isara"/>
                <a:cs typeface="+mj-cs"/>
              </a:rPr>
              <a:t>ซึ่งจะนำมาสู่การพัฒนาและการสร้างบุคลากรที่เหมาะสม</a:t>
            </a:r>
            <a:r>
              <a:rPr lang="en-US" sz="3000" b="1" dirty="0">
                <a:solidFill>
                  <a:srgbClr val="000000"/>
                </a:solidFill>
                <a:latin typeface="PSL Isara"/>
                <a:cs typeface="+mj-cs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PSL Isara"/>
                <a:cs typeface="+mj-cs"/>
              </a:rPr>
              <a:t>เพื่อให้องค์กรบรรลุเป้าหมายทางธุรกิจที่วางไว้</a:t>
            </a:r>
            <a:r>
              <a:rPr lang="en-US" sz="3000" b="1" dirty="0">
                <a:solidFill>
                  <a:srgbClr val="000000"/>
                </a:solidFill>
                <a:latin typeface="PSL Isara"/>
                <a:cs typeface="+mj-cs"/>
              </a:rPr>
              <a:t> </a:t>
            </a:r>
          </a:p>
        </p:txBody>
      </p:sp>
      <p:sp>
        <p:nvSpPr>
          <p:cNvPr id="343063" name="Freeform 23"/>
          <p:cNvSpPr>
            <a:spLocks/>
          </p:cNvSpPr>
          <p:nvPr/>
        </p:nvSpPr>
        <p:spPr bwMode="auto">
          <a:xfrm>
            <a:off x="1910360" y="2441685"/>
            <a:ext cx="2215753" cy="1909763"/>
          </a:xfrm>
          <a:custGeom>
            <a:avLst/>
            <a:gdLst>
              <a:gd name="T0" fmla="*/ 719 w 1440"/>
              <a:gd name="T1" fmla="*/ 313 h 1165"/>
              <a:gd name="T2" fmla="*/ 556 w 1440"/>
              <a:gd name="T3" fmla="*/ 124 h 1165"/>
              <a:gd name="T4" fmla="*/ 487 w 1440"/>
              <a:gd name="T5" fmla="*/ 341 h 1165"/>
              <a:gd name="T6" fmla="*/ 25 w 1440"/>
              <a:gd name="T7" fmla="*/ 124 h 1165"/>
              <a:gd name="T8" fmla="*/ 308 w 1440"/>
              <a:gd name="T9" fmla="*/ 410 h 1165"/>
              <a:gd name="T10" fmla="*/ 0 w 1440"/>
              <a:gd name="T11" fmla="*/ 464 h 1165"/>
              <a:gd name="T12" fmla="*/ 248 w 1440"/>
              <a:gd name="T13" fmla="*/ 635 h 1165"/>
              <a:gd name="T14" fmla="*/ 9 w 1440"/>
              <a:gd name="T15" fmla="*/ 786 h 1165"/>
              <a:gd name="T16" fmla="*/ 378 w 1440"/>
              <a:gd name="T17" fmla="*/ 751 h 1165"/>
              <a:gd name="T18" fmla="*/ 317 w 1440"/>
              <a:gd name="T19" fmla="*/ 949 h 1165"/>
              <a:gd name="T20" fmla="*/ 514 w 1440"/>
              <a:gd name="T21" fmla="*/ 842 h 1165"/>
              <a:gd name="T22" fmla="*/ 565 w 1440"/>
              <a:gd name="T23" fmla="*/ 1164 h 1165"/>
              <a:gd name="T24" fmla="*/ 702 w 1440"/>
              <a:gd name="T25" fmla="*/ 805 h 1165"/>
              <a:gd name="T26" fmla="*/ 883 w 1440"/>
              <a:gd name="T27" fmla="*/ 1064 h 1165"/>
              <a:gd name="T28" fmla="*/ 934 w 1440"/>
              <a:gd name="T29" fmla="*/ 779 h 1165"/>
              <a:gd name="T30" fmla="*/ 1209 w 1440"/>
              <a:gd name="T31" fmla="*/ 975 h 1165"/>
              <a:gd name="T32" fmla="*/ 1122 w 1440"/>
              <a:gd name="T33" fmla="*/ 697 h 1165"/>
              <a:gd name="T34" fmla="*/ 1439 w 1440"/>
              <a:gd name="T35" fmla="*/ 716 h 1165"/>
              <a:gd name="T36" fmla="*/ 1173 w 1440"/>
              <a:gd name="T37" fmla="*/ 564 h 1165"/>
              <a:gd name="T38" fmla="*/ 1405 w 1440"/>
              <a:gd name="T39" fmla="*/ 438 h 1165"/>
              <a:gd name="T40" fmla="*/ 1113 w 1440"/>
              <a:gd name="T41" fmla="*/ 394 h 1165"/>
              <a:gd name="T42" fmla="*/ 1224 w 1440"/>
              <a:gd name="T43" fmla="*/ 240 h 1165"/>
              <a:gd name="T44" fmla="*/ 943 w 1440"/>
              <a:gd name="T45" fmla="*/ 287 h 1165"/>
              <a:gd name="T46" fmla="*/ 967 w 1440"/>
              <a:gd name="T47" fmla="*/ 0 h 1165"/>
              <a:gd name="T48" fmla="*/ 719 w 1440"/>
              <a:gd name="T49" fmla="*/ 313 h 1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0" h="1165">
                <a:moveTo>
                  <a:pt x="719" y="313"/>
                </a:moveTo>
                <a:lnTo>
                  <a:pt x="556" y="124"/>
                </a:lnTo>
                <a:lnTo>
                  <a:pt x="487" y="341"/>
                </a:lnTo>
                <a:lnTo>
                  <a:pt x="25" y="124"/>
                </a:lnTo>
                <a:lnTo>
                  <a:pt x="308" y="410"/>
                </a:lnTo>
                <a:lnTo>
                  <a:pt x="0" y="464"/>
                </a:lnTo>
                <a:lnTo>
                  <a:pt x="248" y="635"/>
                </a:lnTo>
                <a:lnTo>
                  <a:pt x="9" y="786"/>
                </a:lnTo>
                <a:lnTo>
                  <a:pt x="378" y="751"/>
                </a:lnTo>
                <a:lnTo>
                  <a:pt x="317" y="949"/>
                </a:lnTo>
                <a:lnTo>
                  <a:pt x="514" y="842"/>
                </a:lnTo>
                <a:lnTo>
                  <a:pt x="565" y="1164"/>
                </a:lnTo>
                <a:lnTo>
                  <a:pt x="702" y="805"/>
                </a:lnTo>
                <a:lnTo>
                  <a:pt x="883" y="1064"/>
                </a:lnTo>
                <a:lnTo>
                  <a:pt x="934" y="779"/>
                </a:lnTo>
                <a:lnTo>
                  <a:pt x="1209" y="975"/>
                </a:lnTo>
                <a:lnTo>
                  <a:pt x="1122" y="697"/>
                </a:lnTo>
                <a:lnTo>
                  <a:pt x="1439" y="716"/>
                </a:lnTo>
                <a:lnTo>
                  <a:pt x="1173" y="564"/>
                </a:lnTo>
                <a:lnTo>
                  <a:pt x="1405" y="438"/>
                </a:lnTo>
                <a:lnTo>
                  <a:pt x="1113" y="394"/>
                </a:lnTo>
                <a:lnTo>
                  <a:pt x="1224" y="240"/>
                </a:lnTo>
                <a:lnTo>
                  <a:pt x="943" y="287"/>
                </a:lnTo>
                <a:lnTo>
                  <a:pt x="967" y="0"/>
                </a:lnTo>
                <a:lnTo>
                  <a:pt x="719" y="313"/>
                </a:lnTo>
              </a:path>
            </a:pathLst>
          </a:custGeom>
          <a:gradFill rotWithShape="1">
            <a:gsLst>
              <a:gs pos="0">
                <a:srgbClr val="666699">
                  <a:gamma/>
                  <a:shade val="86275"/>
                  <a:invGamma/>
                </a:srgbClr>
              </a:gs>
              <a:gs pos="100000">
                <a:srgbClr val="666699"/>
              </a:gs>
            </a:gsLst>
            <a:lin ang="18900000" scaled="1"/>
          </a:gra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699" cap="rnd" cmpd="sng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100"/>
          </a:p>
        </p:txBody>
      </p:sp>
      <p:sp>
        <p:nvSpPr>
          <p:cNvPr id="343064" name="Rectangle 24"/>
          <p:cNvSpPr>
            <a:spLocks noChangeArrowheads="1"/>
          </p:cNvSpPr>
          <p:nvPr/>
        </p:nvSpPr>
        <p:spPr bwMode="auto">
          <a:xfrm>
            <a:off x="2482454" y="3075748"/>
            <a:ext cx="1071563" cy="623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3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9056" tIns="34529" rIns="69056" bIns="34529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sz="1800" b="1" dirty="0">
                <a:solidFill>
                  <a:srgbClr val="FFFFFF"/>
                </a:solidFill>
              </a:rPr>
              <a:t>เป้าประสงค์</a:t>
            </a:r>
            <a:br>
              <a:rPr lang="th-TH" sz="1800" b="1" dirty="0">
                <a:solidFill>
                  <a:srgbClr val="FFFFFF"/>
                </a:solidFill>
              </a:rPr>
            </a:br>
            <a:r>
              <a:rPr lang="th-TH" sz="1800" b="1" dirty="0">
                <a:solidFill>
                  <a:srgbClr val="FFFFFF"/>
                </a:solidFill>
              </a:rPr>
              <a:t>ทางกลยุทธ์</a:t>
            </a:r>
            <a:endParaRPr lang="en-US" sz="1800" b="1" dirty="0">
              <a:solidFill>
                <a:srgbClr val="FFFFFF"/>
              </a:solidFill>
            </a:endParaRPr>
          </a:p>
        </p:txBody>
      </p:sp>
      <p:sp>
        <p:nvSpPr>
          <p:cNvPr id="343065" name="AutoShape 25"/>
          <p:cNvSpPr>
            <a:spLocks noChangeArrowheads="1"/>
          </p:cNvSpPr>
          <p:nvPr/>
        </p:nvSpPr>
        <p:spPr bwMode="auto">
          <a:xfrm>
            <a:off x="4972049" y="3439886"/>
            <a:ext cx="2614351" cy="1602413"/>
          </a:xfrm>
          <a:prstGeom prst="triangle">
            <a:avLst>
              <a:gd name="adj" fmla="val 49991"/>
            </a:avLst>
          </a:prstGeom>
          <a:gradFill rotWithShape="1">
            <a:gsLst>
              <a:gs pos="0">
                <a:srgbClr val="CC9900">
                  <a:gamma/>
                  <a:shade val="86275"/>
                  <a:invGamma/>
                </a:srgbClr>
              </a:gs>
              <a:gs pos="50000">
                <a:srgbClr val="CC9900"/>
              </a:gs>
              <a:gs pos="100000">
                <a:srgbClr val="CC9900">
                  <a:gamma/>
                  <a:shade val="86275"/>
                  <a:invGamma/>
                </a:srgb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699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2400"/>
          </a:p>
        </p:txBody>
      </p:sp>
      <p:sp>
        <p:nvSpPr>
          <p:cNvPr id="343066" name="Rectangle 26"/>
          <p:cNvSpPr>
            <a:spLocks noChangeArrowheads="1"/>
          </p:cNvSpPr>
          <p:nvPr/>
        </p:nvSpPr>
        <p:spPr bwMode="auto">
          <a:xfrm>
            <a:off x="5362756" y="4418569"/>
            <a:ext cx="1795875" cy="623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3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9056" tIns="34529" rIns="69056" bIns="34529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sz="1800" b="1" dirty="0"/>
              <a:t>ความรู้</a:t>
            </a:r>
            <a:r>
              <a:rPr lang="th-TH" sz="1800" b="1" dirty="0" smtClean="0"/>
              <a:t>ความสามารถที่</a:t>
            </a:r>
            <a:r>
              <a:rPr lang="th-TH" sz="1800" b="1" dirty="0"/>
              <a:t>พึงประสงค์ขององค์กร</a:t>
            </a:r>
            <a:endParaRPr lang="en-US" sz="1800" b="1" dirty="0"/>
          </a:p>
        </p:txBody>
      </p:sp>
      <p:sp>
        <p:nvSpPr>
          <p:cNvPr id="343067" name="AutoShape 27"/>
          <p:cNvSpPr>
            <a:spLocks noChangeArrowheads="1"/>
          </p:cNvSpPr>
          <p:nvPr/>
        </p:nvSpPr>
        <p:spPr bwMode="auto">
          <a:xfrm rot="12900000">
            <a:off x="4049316" y="3542111"/>
            <a:ext cx="970359" cy="858440"/>
          </a:xfrm>
          <a:prstGeom prst="leftArrow">
            <a:avLst>
              <a:gd name="adj1" fmla="val 50000"/>
              <a:gd name="adj2" fmla="val 28249"/>
            </a:avLst>
          </a:prstGeom>
          <a:gradFill rotWithShape="0">
            <a:gsLst>
              <a:gs pos="0">
                <a:srgbClr val="99CCFF">
                  <a:gamma/>
                  <a:shade val="86275"/>
                  <a:invGamma/>
                </a:srgbClr>
              </a:gs>
              <a:gs pos="50000">
                <a:srgbClr val="99CCFF"/>
              </a:gs>
              <a:gs pos="100000">
                <a:srgbClr val="99CCFF">
                  <a:gamma/>
                  <a:shade val="86275"/>
                  <a:invGamma/>
                </a:srgbClr>
              </a:gs>
            </a:gsLst>
            <a:lin ang="5400000" scaled="1"/>
          </a:gra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699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z="2100"/>
          </a:p>
        </p:txBody>
      </p:sp>
      <p:sp>
        <p:nvSpPr>
          <p:cNvPr id="343068" name="Rectangle 28"/>
          <p:cNvSpPr>
            <a:spLocks noChangeArrowheads="1"/>
          </p:cNvSpPr>
          <p:nvPr/>
        </p:nvSpPr>
        <p:spPr bwMode="auto">
          <a:xfrm>
            <a:off x="4943476" y="5113736"/>
            <a:ext cx="2642924" cy="286940"/>
          </a:xfrm>
          <a:prstGeom prst="rect">
            <a:avLst/>
          </a:prstGeom>
          <a:gradFill rotWithShape="1">
            <a:gsLst>
              <a:gs pos="0">
                <a:srgbClr val="99CC00">
                  <a:gamma/>
                  <a:shade val="86275"/>
                  <a:invGamma/>
                </a:srgbClr>
              </a:gs>
              <a:gs pos="50000">
                <a:srgbClr val="99CC00"/>
              </a:gs>
              <a:gs pos="100000">
                <a:srgbClr val="99CC00">
                  <a:gamma/>
                  <a:shade val="8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699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2100"/>
          </a:p>
        </p:txBody>
      </p:sp>
      <p:sp>
        <p:nvSpPr>
          <p:cNvPr id="343069" name="Rectangle 29"/>
          <p:cNvSpPr>
            <a:spLocks noChangeArrowheads="1"/>
          </p:cNvSpPr>
          <p:nvPr/>
        </p:nvSpPr>
        <p:spPr bwMode="auto">
          <a:xfrm>
            <a:off x="4996760" y="5113736"/>
            <a:ext cx="2527866" cy="346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3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9056" tIns="34529" rIns="69056" bIns="34529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sz="1800" b="1" dirty="0"/>
              <a:t>กระบวนการ</a:t>
            </a:r>
            <a:r>
              <a:rPr lang="en-US" sz="1800" b="1" dirty="0"/>
              <a:t>   </a:t>
            </a:r>
            <a:r>
              <a:rPr lang="th-TH" sz="1800" b="1" dirty="0"/>
              <a:t>บุคลากร</a:t>
            </a:r>
            <a:r>
              <a:rPr lang="en-US" sz="1800" b="1" dirty="0"/>
              <a:t>  </a:t>
            </a:r>
            <a:r>
              <a:rPr lang="th-TH" sz="1800" b="1" dirty="0"/>
              <a:t>เทคโนโลยี</a:t>
            </a:r>
            <a:endParaRPr lang="en-US" sz="1800" b="1" dirty="0"/>
          </a:p>
        </p:txBody>
      </p:sp>
      <p:sp>
        <p:nvSpPr>
          <p:cNvPr id="343070" name="Rectangle 30"/>
          <p:cNvSpPr>
            <a:spLocks noChangeArrowheads="1"/>
          </p:cNvSpPr>
          <p:nvPr/>
        </p:nvSpPr>
        <p:spPr bwMode="auto">
          <a:xfrm>
            <a:off x="430581" y="4309664"/>
            <a:ext cx="4035453" cy="1916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9056" tIns="34529" rIns="69056" bIns="34529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 i="1" dirty="0">
                <a:solidFill>
                  <a:srgbClr val="CC0099"/>
                </a:solidFill>
              </a:rPr>
              <a:t>“ กลยุทธ์และเป้าหมายขององค์กรจะเป็นตัวกำหนดศักยภาพและความสามารถที่เป็นที่ต้องการขององค์กร และองค์กรจะได้พัฒนาคนให้มี</a:t>
            </a:r>
            <a:r>
              <a:rPr lang="en-US" sz="2400" i="1" dirty="0">
                <a:solidFill>
                  <a:srgbClr val="CC0099"/>
                </a:solidFill>
              </a:rPr>
              <a:t> competencies</a:t>
            </a:r>
            <a:r>
              <a:rPr lang="th-TH" sz="2400" i="1" dirty="0">
                <a:solidFill>
                  <a:srgbClr val="CC0099"/>
                </a:solidFill>
              </a:rPr>
              <a:t> ตรงตามที่ต้องการได้ ”</a:t>
            </a:r>
            <a:endParaRPr lang="en-US" sz="2400" i="1" dirty="0">
              <a:solidFill>
                <a:srgbClr val="CC0099"/>
              </a:solidFill>
            </a:endParaRPr>
          </a:p>
        </p:txBody>
      </p:sp>
      <p:sp>
        <p:nvSpPr>
          <p:cNvPr id="343071" name="Text Box 31"/>
          <p:cNvSpPr txBox="1">
            <a:spLocks noChangeArrowheads="1"/>
          </p:cNvSpPr>
          <p:nvPr/>
        </p:nvSpPr>
        <p:spPr bwMode="auto">
          <a:xfrm>
            <a:off x="0" y="282181"/>
            <a:ext cx="9144000" cy="4862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th-TH" sz="3200" b="1" dirty="0">
                <a:latin typeface="PSL Isara"/>
              </a:rPr>
              <a:t>ความสัมพันธ์ของ</a:t>
            </a:r>
            <a:r>
              <a:rPr lang="th-TH" sz="3200" b="1" dirty="0">
                <a:latin typeface="PSL Isara"/>
                <a:cs typeface="Angsana New" pitchFamily="18" charset="-34"/>
              </a:rPr>
              <a:t> </a:t>
            </a:r>
            <a:r>
              <a:rPr lang="en-US" sz="3200" b="1" dirty="0">
                <a:latin typeface="PSL Isara"/>
                <a:cs typeface="Times New Roman" pitchFamily="18" charset="0"/>
              </a:rPr>
              <a:t>Competency</a:t>
            </a:r>
            <a:r>
              <a:rPr lang="th-TH" sz="3200" b="1" dirty="0">
                <a:latin typeface="PSL Isara"/>
                <a:cs typeface="Angsana New" pitchFamily="18" charset="-34"/>
              </a:rPr>
              <a:t> </a:t>
            </a:r>
            <a:r>
              <a:rPr lang="th-TH" sz="3200" b="1" dirty="0">
                <a:latin typeface="PSL Isara"/>
              </a:rPr>
              <a:t>กับองค์กร</a:t>
            </a:r>
            <a:endParaRPr lang="en-US" sz="3200" b="1" dirty="0">
              <a:latin typeface="PSL Isara"/>
            </a:endParaRPr>
          </a:p>
        </p:txBody>
      </p:sp>
    </p:spTree>
    <p:extLst>
      <p:ext uri="{BB962C8B-B14F-4D97-AF65-F5344CB8AC3E}">
        <p14:creationId xmlns:p14="http://schemas.microsoft.com/office/powerpoint/2010/main" val="72553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298" name="Text Box 234"/>
          <p:cNvSpPr txBox="1">
            <a:spLocks noChangeArrowheads="1"/>
          </p:cNvSpPr>
          <p:nvPr/>
        </p:nvSpPr>
        <p:spPr bwMode="auto">
          <a:xfrm>
            <a:off x="0" y="411502"/>
            <a:ext cx="9144000" cy="51090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th-TH" sz="3200" b="1" dirty="0">
                <a:solidFill>
                  <a:sysClr val="windowText" lastClr="000000"/>
                </a:solidFill>
                <a:latin typeface="PSL Isara"/>
              </a:rPr>
              <a:t>ความสัมพันธ์ระหว่างเป้าประสงค์ทางกลยุทธ์ และ </a:t>
            </a:r>
            <a:r>
              <a:rPr lang="en-US" sz="3200" b="1" dirty="0">
                <a:solidFill>
                  <a:sysClr val="windowText" lastClr="000000"/>
                </a:solidFill>
                <a:latin typeface="PSL Isara"/>
                <a:cs typeface="Times New Roman" pitchFamily="18" charset="0"/>
              </a:rPr>
              <a:t>Competency</a:t>
            </a:r>
            <a:endParaRPr lang="en-US" sz="3200" b="1" dirty="0">
              <a:solidFill>
                <a:sysClr val="windowText" lastClr="000000"/>
              </a:solidFill>
              <a:latin typeface="PSL Isara"/>
              <a:cs typeface="Angsana New" pitchFamily="18" charset="-34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216653" y="1588382"/>
            <a:ext cx="6125590" cy="3953691"/>
            <a:chOff x="1216653" y="1588382"/>
            <a:chExt cx="6125590" cy="3953691"/>
          </a:xfrm>
        </p:grpSpPr>
        <p:grpSp>
          <p:nvGrpSpPr>
            <p:cNvPr id="344066" name="Group 2"/>
            <p:cNvGrpSpPr>
              <a:grpSpLocks/>
            </p:cNvGrpSpPr>
            <p:nvPr/>
          </p:nvGrpSpPr>
          <p:grpSpPr bwMode="auto">
            <a:xfrm>
              <a:off x="1746647" y="2804277"/>
              <a:ext cx="5414963" cy="816769"/>
              <a:chOff x="661" y="2413"/>
              <a:chExt cx="4548" cy="1185"/>
            </a:xfrm>
          </p:grpSpPr>
          <p:sp>
            <p:nvSpPr>
              <p:cNvPr id="344067" name="Freeform 3"/>
              <p:cNvSpPr>
                <a:spLocks/>
              </p:cNvSpPr>
              <p:nvPr/>
            </p:nvSpPr>
            <p:spPr bwMode="auto">
              <a:xfrm>
                <a:off x="661" y="2413"/>
                <a:ext cx="4548" cy="1185"/>
              </a:xfrm>
              <a:custGeom>
                <a:avLst/>
                <a:gdLst>
                  <a:gd name="T0" fmla="*/ 634 w 4548"/>
                  <a:gd name="T1" fmla="*/ 190 h 1185"/>
                  <a:gd name="T2" fmla="*/ 722 w 4548"/>
                  <a:gd name="T3" fmla="*/ 184 h 1185"/>
                  <a:gd name="T4" fmla="*/ 764 w 4548"/>
                  <a:gd name="T5" fmla="*/ 195 h 1185"/>
                  <a:gd name="T6" fmla="*/ 841 w 4548"/>
                  <a:gd name="T7" fmla="*/ 169 h 1185"/>
                  <a:gd name="T8" fmla="*/ 922 w 4548"/>
                  <a:gd name="T9" fmla="*/ 158 h 1185"/>
                  <a:gd name="T10" fmla="*/ 946 w 4548"/>
                  <a:gd name="T11" fmla="*/ 150 h 1185"/>
                  <a:gd name="T12" fmla="*/ 946 w 4548"/>
                  <a:gd name="T13" fmla="*/ 124 h 1185"/>
                  <a:gd name="T14" fmla="*/ 916 w 4548"/>
                  <a:gd name="T15" fmla="*/ 103 h 1185"/>
                  <a:gd name="T16" fmla="*/ 865 w 4548"/>
                  <a:gd name="T17" fmla="*/ 80 h 1185"/>
                  <a:gd name="T18" fmla="*/ 807 w 4548"/>
                  <a:gd name="T19" fmla="*/ 59 h 1185"/>
                  <a:gd name="T20" fmla="*/ 777 w 4548"/>
                  <a:gd name="T21" fmla="*/ 21 h 1185"/>
                  <a:gd name="T22" fmla="*/ 737 w 4548"/>
                  <a:gd name="T23" fmla="*/ 0 h 1185"/>
                  <a:gd name="T24" fmla="*/ 3898 w 4548"/>
                  <a:gd name="T25" fmla="*/ 0 h 1185"/>
                  <a:gd name="T26" fmla="*/ 3811 w 4548"/>
                  <a:gd name="T27" fmla="*/ 53 h 1185"/>
                  <a:gd name="T28" fmla="*/ 3785 w 4548"/>
                  <a:gd name="T29" fmla="*/ 67 h 1185"/>
                  <a:gd name="T30" fmla="*/ 3768 w 4548"/>
                  <a:gd name="T31" fmla="*/ 83 h 1185"/>
                  <a:gd name="T32" fmla="*/ 3725 w 4548"/>
                  <a:gd name="T33" fmla="*/ 89 h 1185"/>
                  <a:gd name="T34" fmla="*/ 3683 w 4548"/>
                  <a:gd name="T35" fmla="*/ 100 h 1185"/>
                  <a:gd name="T36" fmla="*/ 3607 w 4548"/>
                  <a:gd name="T37" fmla="*/ 144 h 1185"/>
                  <a:gd name="T38" fmla="*/ 3755 w 4548"/>
                  <a:gd name="T39" fmla="*/ 179 h 1185"/>
                  <a:gd name="T40" fmla="*/ 3776 w 4548"/>
                  <a:gd name="T41" fmla="*/ 230 h 1185"/>
                  <a:gd name="T42" fmla="*/ 3845 w 4548"/>
                  <a:gd name="T43" fmla="*/ 234 h 1185"/>
                  <a:gd name="T44" fmla="*/ 3971 w 4548"/>
                  <a:gd name="T45" fmla="*/ 285 h 1185"/>
                  <a:gd name="T46" fmla="*/ 3971 w 4548"/>
                  <a:gd name="T47" fmla="*/ 308 h 1185"/>
                  <a:gd name="T48" fmla="*/ 4114 w 4548"/>
                  <a:gd name="T49" fmla="*/ 353 h 1185"/>
                  <a:gd name="T50" fmla="*/ 4176 w 4548"/>
                  <a:gd name="T51" fmla="*/ 355 h 1185"/>
                  <a:gd name="T52" fmla="*/ 4210 w 4548"/>
                  <a:gd name="T53" fmla="*/ 386 h 1185"/>
                  <a:gd name="T54" fmla="*/ 4279 w 4548"/>
                  <a:gd name="T55" fmla="*/ 418 h 1185"/>
                  <a:gd name="T56" fmla="*/ 4390 w 4548"/>
                  <a:gd name="T57" fmla="*/ 457 h 1185"/>
                  <a:gd name="T58" fmla="*/ 4547 w 4548"/>
                  <a:gd name="T59" fmla="*/ 464 h 1185"/>
                  <a:gd name="T60" fmla="*/ 4547 w 4548"/>
                  <a:gd name="T61" fmla="*/ 1184 h 1185"/>
                  <a:gd name="T62" fmla="*/ 0 w 4548"/>
                  <a:gd name="T63" fmla="*/ 1184 h 1185"/>
                  <a:gd name="T64" fmla="*/ 0 w 4548"/>
                  <a:gd name="T65" fmla="*/ 513 h 1185"/>
                  <a:gd name="T66" fmla="*/ 142 w 4548"/>
                  <a:gd name="T67" fmla="*/ 442 h 1185"/>
                  <a:gd name="T68" fmla="*/ 216 w 4548"/>
                  <a:gd name="T69" fmla="*/ 422 h 1185"/>
                  <a:gd name="T70" fmla="*/ 293 w 4548"/>
                  <a:gd name="T71" fmla="*/ 369 h 1185"/>
                  <a:gd name="T72" fmla="*/ 361 w 4548"/>
                  <a:gd name="T73" fmla="*/ 343 h 1185"/>
                  <a:gd name="T74" fmla="*/ 407 w 4548"/>
                  <a:gd name="T75" fmla="*/ 306 h 1185"/>
                  <a:gd name="T76" fmla="*/ 518 w 4548"/>
                  <a:gd name="T77" fmla="*/ 281 h 1185"/>
                  <a:gd name="T78" fmla="*/ 548 w 4548"/>
                  <a:gd name="T79" fmla="*/ 239 h 1185"/>
                  <a:gd name="T80" fmla="*/ 575 w 4548"/>
                  <a:gd name="T81" fmla="*/ 220 h 1185"/>
                  <a:gd name="T82" fmla="*/ 634 w 4548"/>
                  <a:gd name="T83" fmla="*/ 190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548" h="1185">
                    <a:moveTo>
                      <a:pt x="634" y="190"/>
                    </a:moveTo>
                    <a:lnTo>
                      <a:pt x="722" y="184"/>
                    </a:lnTo>
                    <a:lnTo>
                      <a:pt x="764" y="195"/>
                    </a:lnTo>
                    <a:lnTo>
                      <a:pt x="841" y="169"/>
                    </a:lnTo>
                    <a:lnTo>
                      <a:pt x="922" y="158"/>
                    </a:lnTo>
                    <a:lnTo>
                      <a:pt x="946" y="150"/>
                    </a:lnTo>
                    <a:lnTo>
                      <a:pt x="946" y="124"/>
                    </a:lnTo>
                    <a:lnTo>
                      <a:pt x="916" y="103"/>
                    </a:lnTo>
                    <a:lnTo>
                      <a:pt x="865" y="80"/>
                    </a:lnTo>
                    <a:lnTo>
                      <a:pt x="807" y="59"/>
                    </a:lnTo>
                    <a:lnTo>
                      <a:pt x="777" y="21"/>
                    </a:lnTo>
                    <a:lnTo>
                      <a:pt x="737" y="0"/>
                    </a:lnTo>
                    <a:lnTo>
                      <a:pt x="3898" y="0"/>
                    </a:lnTo>
                    <a:lnTo>
                      <a:pt x="3811" y="53"/>
                    </a:lnTo>
                    <a:lnTo>
                      <a:pt x="3785" y="67"/>
                    </a:lnTo>
                    <a:lnTo>
                      <a:pt x="3768" y="83"/>
                    </a:lnTo>
                    <a:lnTo>
                      <a:pt x="3725" y="89"/>
                    </a:lnTo>
                    <a:lnTo>
                      <a:pt x="3683" y="100"/>
                    </a:lnTo>
                    <a:lnTo>
                      <a:pt x="3607" y="144"/>
                    </a:lnTo>
                    <a:lnTo>
                      <a:pt x="3755" y="179"/>
                    </a:lnTo>
                    <a:lnTo>
                      <a:pt x="3776" y="230"/>
                    </a:lnTo>
                    <a:lnTo>
                      <a:pt x="3845" y="234"/>
                    </a:lnTo>
                    <a:lnTo>
                      <a:pt x="3971" y="285"/>
                    </a:lnTo>
                    <a:lnTo>
                      <a:pt x="3971" y="308"/>
                    </a:lnTo>
                    <a:lnTo>
                      <a:pt x="4114" y="353"/>
                    </a:lnTo>
                    <a:lnTo>
                      <a:pt x="4176" y="355"/>
                    </a:lnTo>
                    <a:lnTo>
                      <a:pt x="4210" y="386"/>
                    </a:lnTo>
                    <a:lnTo>
                      <a:pt x="4279" y="418"/>
                    </a:lnTo>
                    <a:lnTo>
                      <a:pt x="4390" y="457"/>
                    </a:lnTo>
                    <a:lnTo>
                      <a:pt x="4547" y="464"/>
                    </a:lnTo>
                    <a:lnTo>
                      <a:pt x="4547" y="1184"/>
                    </a:lnTo>
                    <a:lnTo>
                      <a:pt x="0" y="1184"/>
                    </a:lnTo>
                    <a:lnTo>
                      <a:pt x="0" y="513"/>
                    </a:lnTo>
                    <a:lnTo>
                      <a:pt x="142" y="442"/>
                    </a:lnTo>
                    <a:lnTo>
                      <a:pt x="216" y="422"/>
                    </a:lnTo>
                    <a:lnTo>
                      <a:pt x="293" y="369"/>
                    </a:lnTo>
                    <a:lnTo>
                      <a:pt x="361" y="343"/>
                    </a:lnTo>
                    <a:lnTo>
                      <a:pt x="407" y="306"/>
                    </a:lnTo>
                    <a:lnTo>
                      <a:pt x="518" y="281"/>
                    </a:lnTo>
                    <a:lnTo>
                      <a:pt x="548" y="239"/>
                    </a:lnTo>
                    <a:lnTo>
                      <a:pt x="575" y="220"/>
                    </a:lnTo>
                    <a:lnTo>
                      <a:pt x="634" y="190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  <p:sp>
            <p:nvSpPr>
              <p:cNvPr id="344068" name="Freeform 4"/>
              <p:cNvSpPr>
                <a:spLocks/>
              </p:cNvSpPr>
              <p:nvPr/>
            </p:nvSpPr>
            <p:spPr bwMode="auto">
              <a:xfrm>
                <a:off x="661" y="2413"/>
                <a:ext cx="4538" cy="1177"/>
              </a:xfrm>
              <a:custGeom>
                <a:avLst/>
                <a:gdLst>
                  <a:gd name="T0" fmla="*/ 826 w 4538"/>
                  <a:gd name="T1" fmla="*/ 199 h 1177"/>
                  <a:gd name="T2" fmla="*/ 903 w 4538"/>
                  <a:gd name="T3" fmla="*/ 183 h 1177"/>
                  <a:gd name="T4" fmla="*/ 942 w 4538"/>
                  <a:gd name="T5" fmla="*/ 181 h 1177"/>
                  <a:gd name="T6" fmla="*/ 992 w 4538"/>
                  <a:gd name="T7" fmla="*/ 161 h 1177"/>
                  <a:gd name="T8" fmla="*/ 1030 w 4538"/>
                  <a:gd name="T9" fmla="*/ 144 h 1177"/>
                  <a:gd name="T10" fmla="*/ 1021 w 4538"/>
                  <a:gd name="T11" fmla="*/ 125 h 1177"/>
                  <a:gd name="T12" fmla="*/ 995 w 4538"/>
                  <a:gd name="T13" fmla="*/ 106 h 1177"/>
                  <a:gd name="T14" fmla="*/ 962 w 4538"/>
                  <a:gd name="T15" fmla="*/ 80 h 1177"/>
                  <a:gd name="T16" fmla="*/ 918 w 4538"/>
                  <a:gd name="T17" fmla="*/ 54 h 1177"/>
                  <a:gd name="T18" fmla="*/ 875 w 4538"/>
                  <a:gd name="T19" fmla="*/ 27 h 1177"/>
                  <a:gd name="T20" fmla="*/ 839 w 4538"/>
                  <a:gd name="T21" fmla="*/ 0 h 1177"/>
                  <a:gd name="T22" fmla="*/ 3697 w 4538"/>
                  <a:gd name="T23" fmla="*/ 0 h 1177"/>
                  <a:gd name="T24" fmla="*/ 3622 w 4538"/>
                  <a:gd name="T25" fmla="*/ 53 h 1177"/>
                  <a:gd name="T26" fmla="*/ 3598 w 4538"/>
                  <a:gd name="T27" fmla="*/ 67 h 1177"/>
                  <a:gd name="T28" fmla="*/ 3583 w 4538"/>
                  <a:gd name="T29" fmla="*/ 82 h 1177"/>
                  <a:gd name="T30" fmla="*/ 3546 w 4538"/>
                  <a:gd name="T31" fmla="*/ 89 h 1177"/>
                  <a:gd name="T32" fmla="*/ 3510 w 4538"/>
                  <a:gd name="T33" fmla="*/ 100 h 1177"/>
                  <a:gd name="T34" fmla="*/ 3458 w 4538"/>
                  <a:gd name="T35" fmla="*/ 113 h 1177"/>
                  <a:gd name="T36" fmla="*/ 3442 w 4538"/>
                  <a:gd name="T37" fmla="*/ 144 h 1177"/>
                  <a:gd name="T38" fmla="*/ 3466 w 4538"/>
                  <a:gd name="T39" fmla="*/ 164 h 1177"/>
                  <a:gd name="T40" fmla="*/ 3571 w 4538"/>
                  <a:gd name="T41" fmla="*/ 178 h 1177"/>
                  <a:gd name="T42" fmla="*/ 3591 w 4538"/>
                  <a:gd name="T43" fmla="*/ 229 h 1177"/>
                  <a:gd name="T44" fmla="*/ 3652 w 4538"/>
                  <a:gd name="T45" fmla="*/ 233 h 1177"/>
                  <a:gd name="T46" fmla="*/ 3762 w 4538"/>
                  <a:gd name="T47" fmla="*/ 284 h 1177"/>
                  <a:gd name="T48" fmla="*/ 3762 w 4538"/>
                  <a:gd name="T49" fmla="*/ 306 h 1177"/>
                  <a:gd name="T50" fmla="*/ 3888 w 4538"/>
                  <a:gd name="T51" fmla="*/ 350 h 1177"/>
                  <a:gd name="T52" fmla="*/ 3943 w 4538"/>
                  <a:gd name="T53" fmla="*/ 353 h 1177"/>
                  <a:gd name="T54" fmla="*/ 3972 w 4538"/>
                  <a:gd name="T55" fmla="*/ 384 h 1177"/>
                  <a:gd name="T56" fmla="*/ 4033 w 4538"/>
                  <a:gd name="T57" fmla="*/ 415 h 1177"/>
                  <a:gd name="T58" fmla="*/ 4133 w 4538"/>
                  <a:gd name="T59" fmla="*/ 454 h 1177"/>
                  <a:gd name="T60" fmla="*/ 4252 w 4538"/>
                  <a:gd name="T61" fmla="*/ 486 h 1177"/>
                  <a:gd name="T62" fmla="*/ 4347 w 4538"/>
                  <a:gd name="T63" fmla="*/ 505 h 1177"/>
                  <a:gd name="T64" fmla="*/ 4442 w 4538"/>
                  <a:gd name="T65" fmla="*/ 531 h 1177"/>
                  <a:gd name="T66" fmla="*/ 4537 w 4538"/>
                  <a:gd name="T67" fmla="*/ 549 h 1177"/>
                  <a:gd name="T68" fmla="*/ 4537 w 4538"/>
                  <a:gd name="T69" fmla="*/ 1176 h 1177"/>
                  <a:gd name="T70" fmla="*/ 0 w 4538"/>
                  <a:gd name="T71" fmla="*/ 1176 h 1177"/>
                  <a:gd name="T72" fmla="*/ 0 w 4538"/>
                  <a:gd name="T73" fmla="*/ 618 h 1177"/>
                  <a:gd name="T74" fmla="*/ 96 w 4538"/>
                  <a:gd name="T75" fmla="*/ 580 h 1177"/>
                  <a:gd name="T76" fmla="*/ 262 w 4538"/>
                  <a:gd name="T77" fmla="*/ 510 h 1177"/>
                  <a:gd name="T78" fmla="*/ 392 w 4538"/>
                  <a:gd name="T79" fmla="*/ 439 h 1177"/>
                  <a:gd name="T80" fmla="*/ 457 w 4538"/>
                  <a:gd name="T81" fmla="*/ 419 h 1177"/>
                  <a:gd name="T82" fmla="*/ 526 w 4538"/>
                  <a:gd name="T83" fmla="*/ 367 h 1177"/>
                  <a:gd name="T84" fmla="*/ 588 w 4538"/>
                  <a:gd name="T85" fmla="*/ 341 h 1177"/>
                  <a:gd name="T86" fmla="*/ 621 w 4538"/>
                  <a:gd name="T87" fmla="*/ 297 h 1177"/>
                  <a:gd name="T88" fmla="*/ 652 w 4538"/>
                  <a:gd name="T89" fmla="*/ 270 h 1177"/>
                  <a:gd name="T90" fmla="*/ 694 w 4538"/>
                  <a:gd name="T91" fmla="*/ 253 h 1177"/>
                  <a:gd name="T92" fmla="*/ 748 w 4538"/>
                  <a:gd name="T93" fmla="*/ 238 h 1177"/>
                  <a:gd name="T94" fmla="*/ 777 w 4538"/>
                  <a:gd name="T95" fmla="*/ 227 h 1177"/>
                  <a:gd name="T96" fmla="*/ 826 w 4538"/>
                  <a:gd name="T97" fmla="*/ 199 h 1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538" h="1177">
                    <a:moveTo>
                      <a:pt x="826" y="199"/>
                    </a:moveTo>
                    <a:lnTo>
                      <a:pt x="903" y="183"/>
                    </a:lnTo>
                    <a:lnTo>
                      <a:pt x="942" y="181"/>
                    </a:lnTo>
                    <a:lnTo>
                      <a:pt x="992" y="161"/>
                    </a:lnTo>
                    <a:lnTo>
                      <a:pt x="1030" y="144"/>
                    </a:lnTo>
                    <a:lnTo>
                      <a:pt x="1021" y="125"/>
                    </a:lnTo>
                    <a:lnTo>
                      <a:pt x="995" y="106"/>
                    </a:lnTo>
                    <a:lnTo>
                      <a:pt x="962" y="80"/>
                    </a:lnTo>
                    <a:lnTo>
                      <a:pt x="918" y="54"/>
                    </a:lnTo>
                    <a:lnTo>
                      <a:pt x="875" y="27"/>
                    </a:lnTo>
                    <a:lnTo>
                      <a:pt x="839" y="0"/>
                    </a:lnTo>
                    <a:lnTo>
                      <a:pt x="3697" y="0"/>
                    </a:lnTo>
                    <a:lnTo>
                      <a:pt x="3622" y="53"/>
                    </a:lnTo>
                    <a:lnTo>
                      <a:pt x="3598" y="67"/>
                    </a:lnTo>
                    <a:lnTo>
                      <a:pt x="3583" y="82"/>
                    </a:lnTo>
                    <a:lnTo>
                      <a:pt x="3546" y="89"/>
                    </a:lnTo>
                    <a:lnTo>
                      <a:pt x="3510" y="100"/>
                    </a:lnTo>
                    <a:lnTo>
                      <a:pt x="3458" y="113"/>
                    </a:lnTo>
                    <a:lnTo>
                      <a:pt x="3442" y="144"/>
                    </a:lnTo>
                    <a:lnTo>
                      <a:pt x="3466" y="164"/>
                    </a:lnTo>
                    <a:lnTo>
                      <a:pt x="3571" y="178"/>
                    </a:lnTo>
                    <a:lnTo>
                      <a:pt x="3591" y="229"/>
                    </a:lnTo>
                    <a:lnTo>
                      <a:pt x="3652" y="233"/>
                    </a:lnTo>
                    <a:lnTo>
                      <a:pt x="3762" y="284"/>
                    </a:lnTo>
                    <a:lnTo>
                      <a:pt x="3762" y="306"/>
                    </a:lnTo>
                    <a:lnTo>
                      <a:pt x="3888" y="350"/>
                    </a:lnTo>
                    <a:lnTo>
                      <a:pt x="3943" y="353"/>
                    </a:lnTo>
                    <a:lnTo>
                      <a:pt x="3972" y="384"/>
                    </a:lnTo>
                    <a:lnTo>
                      <a:pt x="4033" y="415"/>
                    </a:lnTo>
                    <a:lnTo>
                      <a:pt x="4133" y="454"/>
                    </a:lnTo>
                    <a:lnTo>
                      <a:pt x="4252" y="486"/>
                    </a:lnTo>
                    <a:lnTo>
                      <a:pt x="4347" y="505"/>
                    </a:lnTo>
                    <a:lnTo>
                      <a:pt x="4442" y="531"/>
                    </a:lnTo>
                    <a:lnTo>
                      <a:pt x="4537" y="549"/>
                    </a:lnTo>
                    <a:lnTo>
                      <a:pt x="4537" y="1176"/>
                    </a:lnTo>
                    <a:lnTo>
                      <a:pt x="0" y="1176"/>
                    </a:lnTo>
                    <a:lnTo>
                      <a:pt x="0" y="618"/>
                    </a:lnTo>
                    <a:lnTo>
                      <a:pt x="96" y="580"/>
                    </a:lnTo>
                    <a:lnTo>
                      <a:pt x="262" y="510"/>
                    </a:lnTo>
                    <a:lnTo>
                      <a:pt x="392" y="439"/>
                    </a:lnTo>
                    <a:lnTo>
                      <a:pt x="457" y="419"/>
                    </a:lnTo>
                    <a:lnTo>
                      <a:pt x="526" y="367"/>
                    </a:lnTo>
                    <a:lnTo>
                      <a:pt x="588" y="341"/>
                    </a:lnTo>
                    <a:lnTo>
                      <a:pt x="621" y="297"/>
                    </a:lnTo>
                    <a:lnTo>
                      <a:pt x="652" y="270"/>
                    </a:lnTo>
                    <a:lnTo>
                      <a:pt x="694" y="253"/>
                    </a:lnTo>
                    <a:lnTo>
                      <a:pt x="748" y="238"/>
                    </a:lnTo>
                    <a:lnTo>
                      <a:pt x="777" y="227"/>
                    </a:lnTo>
                    <a:lnTo>
                      <a:pt x="826" y="199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  <p:sp>
            <p:nvSpPr>
              <p:cNvPr id="344069" name="Freeform 5"/>
              <p:cNvSpPr>
                <a:spLocks/>
              </p:cNvSpPr>
              <p:nvPr/>
            </p:nvSpPr>
            <p:spPr bwMode="auto">
              <a:xfrm>
                <a:off x="661" y="2413"/>
                <a:ext cx="4538" cy="1177"/>
              </a:xfrm>
              <a:custGeom>
                <a:avLst/>
                <a:gdLst>
                  <a:gd name="T0" fmla="*/ 948 w 4538"/>
                  <a:gd name="T1" fmla="*/ 199 h 1177"/>
                  <a:gd name="T2" fmla="*/ 1017 w 4538"/>
                  <a:gd name="T3" fmla="*/ 183 h 1177"/>
                  <a:gd name="T4" fmla="*/ 1052 w 4538"/>
                  <a:gd name="T5" fmla="*/ 181 h 1177"/>
                  <a:gd name="T6" fmla="*/ 1087 w 4538"/>
                  <a:gd name="T7" fmla="*/ 162 h 1177"/>
                  <a:gd name="T8" fmla="*/ 1085 w 4538"/>
                  <a:gd name="T9" fmla="*/ 146 h 1177"/>
                  <a:gd name="T10" fmla="*/ 1078 w 4538"/>
                  <a:gd name="T11" fmla="*/ 128 h 1177"/>
                  <a:gd name="T12" fmla="*/ 1053 w 4538"/>
                  <a:gd name="T13" fmla="*/ 112 h 1177"/>
                  <a:gd name="T14" fmla="*/ 1024 w 4538"/>
                  <a:gd name="T15" fmla="*/ 91 h 1177"/>
                  <a:gd name="T16" fmla="*/ 987 w 4538"/>
                  <a:gd name="T17" fmla="*/ 56 h 1177"/>
                  <a:gd name="T18" fmla="*/ 952 w 4538"/>
                  <a:gd name="T19" fmla="*/ 32 h 1177"/>
                  <a:gd name="T20" fmla="*/ 855 w 4538"/>
                  <a:gd name="T21" fmla="*/ 0 h 1177"/>
                  <a:gd name="T22" fmla="*/ 3544 w 4538"/>
                  <a:gd name="T23" fmla="*/ 0 h 1177"/>
                  <a:gd name="T24" fmla="*/ 3475 w 4538"/>
                  <a:gd name="T25" fmla="*/ 53 h 1177"/>
                  <a:gd name="T26" fmla="*/ 3453 w 4538"/>
                  <a:gd name="T27" fmla="*/ 67 h 1177"/>
                  <a:gd name="T28" fmla="*/ 3440 w 4538"/>
                  <a:gd name="T29" fmla="*/ 82 h 1177"/>
                  <a:gd name="T30" fmla="*/ 3405 w 4538"/>
                  <a:gd name="T31" fmla="*/ 89 h 1177"/>
                  <a:gd name="T32" fmla="*/ 3375 w 4538"/>
                  <a:gd name="T33" fmla="*/ 100 h 1177"/>
                  <a:gd name="T34" fmla="*/ 3328 w 4538"/>
                  <a:gd name="T35" fmla="*/ 112 h 1177"/>
                  <a:gd name="T36" fmla="*/ 3313 w 4538"/>
                  <a:gd name="T37" fmla="*/ 144 h 1177"/>
                  <a:gd name="T38" fmla="*/ 3334 w 4538"/>
                  <a:gd name="T39" fmla="*/ 164 h 1177"/>
                  <a:gd name="T40" fmla="*/ 3429 w 4538"/>
                  <a:gd name="T41" fmla="*/ 178 h 1177"/>
                  <a:gd name="T42" fmla="*/ 3447 w 4538"/>
                  <a:gd name="T43" fmla="*/ 229 h 1177"/>
                  <a:gd name="T44" fmla="*/ 3502 w 4538"/>
                  <a:gd name="T45" fmla="*/ 232 h 1177"/>
                  <a:gd name="T46" fmla="*/ 3601 w 4538"/>
                  <a:gd name="T47" fmla="*/ 283 h 1177"/>
                  <a:gd name="T48" fmla="*/ 3601 w 4538"/>
                  <a:gd name="T49" fmla="*/ 306 h 1177"/>
                  <a:gd name="T50" fmla="*/ 3715 w 4538"/>
                  <a:gd name="T51" fmla="*/ 350 h 1177"/>
                  <a:gd name="T52" fmla="*/ 3764 w 4538"/>
                  <a:gd name="T53" fmla="*/ 352 h 1177"/>
                  <a:gd name="T54" fmla="*/ 3791 w 4538"/>
                  <a:gd name="T55" fmla="*/ 383 h 1177"/>
                  <a:gd name="T56" fmla="*/ 3847 w 4538"/>
                  <a:gd name="T57" fmla="*/ 415 h 1177"/>
                  <a:gd name="T58" fmla="*/ 3936 w 4538"/>
                  <a:gd name="T59" fmla="*/ 454 h 1177"/>
                  <a:gd name="T60" fmla="*/ 4044 w 4538"/>
                  <a:gd name="T61" fmla="*/ 485 h 1177"/>
                  <a:gd name="T62" fmla="*/ 4131 w 4538"/>
                  <a:gd name="T63" fmla="*/ 505 h 1177"/>
                  <a:gd name="T64" fmla="*/ 4211 w 4538"/>
                  <a:gd name="T65" fmla="*/ 540 h 1177"/>
                  <a:gd name="T66" fmla="*/ 4305 w 4538"/>
                  <a:gd name="T67" fmla="*/ 572 h 1177"/>
                  <a:gd name="T68" fmla="*/ 4537 w 4538"/>
                  <a:gd name="T69" fmla="*/ 636 h 1177"/>
                  <a:gd name="T70" fmla="*/ 4537 w 4538"/>
                  <a:gd name="T71" fmla="*/ 1176 h 1177"/>
                  <a:gd name="T72" fmla="*/ 0 w 4538"/>
                  <a:gd name="T73" fmla="*/ 1176 h 1177"/>
                  <a:gd name="T74" fmla="*/ 0 w 4538"/>
                  <a:gd name="T75" fmla="*/ 718 h 1177"/>
                  <a:gd name="T76" fmla="*/ 196 w 4538"/>
                  <a:gd name="T77" fmla="*/ 618 h 1177"/>
                  <a:gd name="T78" fmla="*/ 290 w 4538"/>
                  <a:gd name="T79" fmla="*/ 579 h 1177"/>
                  <a:gd name="T80" fmla="*/ 437 w 4538"/>
                  <a:gd name="T81" fmla="*/ 509 h 1177"/>
                  <a:gd name="T82" fmla="*/ 556 w 4538"/>
                  <a:gd name="T83" fmla="*/ 439 h 1177"/>
                  <a:gd name="T84" fmla="*/ 615 w 4538"/>
                  <a:gd name="T85" fmla="*/ 420 h 1177"/>
                  <a:gd name="T86" fmla="*/ 676 w 4538"/>
                  <a:gd name="T87" fmla="*/ 367 h 1177"/>
                  <a:gd name="T88" fmla="*/ 733 w 4538"/>
                  <a:gd name="T89" fmla="*/ 340 h 1177"/>
                  <a:gd name="T90" fmla="*/ 764 w 4538"/>
                  <a:gd name="T91" fmla="*/ 297 h 1177"/>
                  <a:gd name="T92" fmla="*/ 792 w 4538"/>
                  <a:gd name="T93" fmla="*/ 269 h 1177"/>
                  <a:gd name="T94" fmla="*/ 829 w 4538"/>
                  <a:gd name="T95" fmla="*/ 252 h 1177"/>
                  <a:gd name="T96" fmla="*/ 878 w 4538"/>
                  <a:gd name="T97" fmla="*/ 238 h 1177"/>
                  <a:gd name="T98" fmla="*/ 904 w 4538"/>
                  <a:gd name="T99" fmla="*/ 227 h 1177"/>
                  <a:gd name="T100" fmla="*/ 948 w 4538"/>
                  <a:gd name="T101" fmla="*/ 199 h 1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538" h="1177">
                    <a:moveTo>
                      <a:pt x="948" y="199"/>
                    </a:moveTo>
                    <a:lnTo>
                      <a:pt x="1017" y="183"/>
                    </a:lnTo>
                    <a:lnTo>
                      <a:pt x="1052" y="181"/>
                    </a:lnTo>
                    <a:lnTo>
                      <a:pt x="1087" y="162"/>
                    </a:lnTo>
                    <a:lnTo>
                      <a:pt x="1085" y="146"/>
                    </a:lnTo>
                    <a:lnTo>
                      <a:pt x="1078" y="128"/>
                    </a:lnTo>
                    <a:lnTo>
                      <a:pt x="1053" y="112"/>
                    </a:lnTo>
                    <a:lnTo>
                      <a:pt x="1024" y="91"/>
                    </a:lnTo>
                    <a:lnTo>
                      <a:pt x="987" y="56"/>
                    </a:lnTo>
                    <a:lnTo>
                      <a:pt x="952" y="32"/>
                    </a:lnTo>
                    <a:lnTo>
                      <a:pt x="855" y="0"/>
                    </a:lnTo>
                    <a:lnTo>
                      <a:pt x="3544" y="0"/>
                    </a:lnTo>
                    <a:lnTo>
                      <a:pt x="3475" y="53"/>
                    </a:lnTo>
                    <a:lnTo>
                      <a:pt x="3453" y="67"/>
                    </a:lnTo>
                    <a:lnTo>
                      <a:pt x="3440" y="82"/>
                    </a:lnTo>
                    <a:lnTo>
                      <a:pt x="3405" y="89"/>
                    </a:lnTo>
                    <a:lnTo>
                      <a:pt x="3375" y="100"/>
                    </a:lnTo>
                    <a:lnTo>
                      <a:pt x="3328" y="112"/>
                    </a:lnTo>
                    <a:lnTo>
                      <a:pt x="3313" y="144"/>
                    </a:lnTo>
                    <a:lnTo>
                      <a:pt x="3334" y="164"/>
                    </a:lnTo>
                    <a:lnTo>
                      <a:pt x="3429" y="178"/>
                    </a:lnTo>
                    <a:lnTo>
                      <a:pt x="3447" y="229"/>
                    </a:lnTo>
                    <a:lnTo>
                      <a:pt x="3502" y="232"/>
                    </a:lnTo>
                    <a:lnTo>
                      <a:pt x="3601" y="283"/>
                    </a:lnTo>
                    <a:lnTo>
                      <a:pt x="3601" y="306"/>
                    </a:lnTo>
                    <a:lnTo>
                      <a:pt x="3715" y="350"/>
                    </a:lnTo>
                    <a:lnTo>
                      <a:pt x="3764" y="352"/>
                    </a:lnTo>
                    <a:lnTo>
                      <a:pt x="3791" y="383"/>
                    </a:lnTo>
                    <a:lnTo>
                      <a:pt x="3847" y="415"/>
                    </a:lnTo>
                    <a:lnTo>
                      <a:pt x="3936" y="454"/>
                    </a:lnTo>
                    <a:lnTo>
                      <a:pt x="4044" y="485"/>
                    </a:lnTo>
                    <a:lnTo>
                      <a:pt x="4131" y="505"/>
                    </a:lnTo>
                    <a:lnTo>
                      <a:pt x="4211" y="540"/>
                    </a:lnTo>
                    <a:lnTo>
                      <a:pt x="4305" y="572"/>
                    </a:lnTo>
                    <a:lnTo>
                      <a:pt x="4537" y="636"/>
                    </a:lnTo>
                    <a:lnTo>
                      <a:pt x="4537" y="1176"/>
                    </a:lnTo>
                    <a:lnTo>
                      <a:pt x="0" y="1176"/>
                    </a:lnTo>
                    <a:lnTo>
                      <a:pt x="0" y="718"/>
                    </a:lnTo>
                    <a:lnTo>
                      <a:pt x="196" y="618"/>
                    </a:lnTo>
                    <a:lnTo>
                      <a:pt x="290" y="579"/>
                    </a:lnTo>
                    <a:lnTo>
                      <a:pt x="437" y="509"/>
                    </a:lnTo>
                    <a:lnTo>
                      <a:pt x="556" y="439"/>
                    </a:lnTo>
                    <a:lnTo>
                      <a:pt x="615" y="420"/>
                    </a:lnTo>
                    <a:lnTo>
                      <a:pt x="676" y="367"/>
                    </a:lnTo>
                    <a:lnTo>
                      <a:pt x="733" y="340"/>
                    </a:lnTo>
                    <a:lnTo>
                      <a:pt x="764" y="297"/>
                    </a:lnTo>
                    <a:lnTo>
                      <a:pt x="792" y="269"/>
                    </a:lnTo>
                    <a:lnTo>
                      <a:pt x="829" y="252"/>
                    </a:lnTo>
                    <a:lnTo>
                      <a:pt x="878" y="238"/>
                    </a:lnTo>
                    <a:lnTo>
                      <a:pt x="904" y="227"/>
                    </a:lnTo>
                    <a:lnTo>
                      <a:pt x="948" y="199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  <p:sp>
            <p:nvSpPr>
              <p:cNvPr id="344070" name="Freeform 6"/>
              <p:cNvSpPr>
                <a:spLocks/>
              </p:cNvSpPr>
              <p:nvPr/>
            </p:nvSpPr>
            <p:spPr bwMode="auto">
              <a:xfrm>
                <a:off x="661" y="2413"/>
                <a:ext cx="4538" cy="1177"/>
              </a:xfrm>
              <a:custGeom>
                <a:avLst/>
                <a:gdLst>
                  <a:gd name="T0" fmla="*/ 1060 w 4538"/>
                  <a:gd name="T1" fmla="*/ 199 h 1177"/>
                  <a:gd name="T2" fmla="*/ 1122 w 4538"/>
                  <a:gd name="T3" fmla="*/ 183 h 1177"/>
                  <a:gd name="T4" fmla="*/ 1154 w 4538"/>
                  <a:gd name="T5" fmla="*/ 181 h 1177"/>
                  <a:gd name="T6" fmla="*/ 1185 w 4538"/>
                  <a:gd name="T7" fmla="*/ 161 h 1177"/>
                  <a:gd name="T8" fmla="*/ 1182 w 4538"/>
                  <a:gd name="T9" fmla="*/ 146 h 1177"/>
                  <a:gd name="T10" fmla="*/ 1177 w 4538"/>
                  <a:gd name="T11" fmla="*/ 128 h 1177"/>
                  <a:gd name="T12" fmla="*/ 1156 w 4538"/>
                  <a:gd name="T13" fmla="*/ 112 h 1177"/>
                  <a:gd name="T14" fmla="*/ 1129 w 4538"/>
                  <a:gd name="T15" fmla="*/ 91 h 1177"/>
                  <a:gd name="T16" fmla="*/ 1095 w 4538"/>
                  <a:gd name="T17" fmla="*/ 56 h 1177"/>
                  <a:gd name="T18" fmla="*/ 1061 w 4538"/>
                  <a:gd name="T19" fmla="*/ 32 h 1177"/>
                  <a:gd name="T20" fmla="*/ 974 w 4538"/>
                  <a:gd name="T21" fmla="*/ 0 h 1177"/>
                  <a:gd name="T22" fmla="*/ 3417 w 4538"/>
                  <a:gd name="T23" fmla="*/ 0 h 1177"/>
                  <a:gd name="T24" fmla="*/ 3355 w 4538"/>
                  <a:gd name="T25" fmla="*/ 53 h 1177"/>
                  <a:gd name="T26" fmla="*/ 3338 w 4538"/>
                  <a:gd name="T27" fmla="*/ 67 h 1177"/>
                  <a:gd name="T28" fmla="*/ 3324 w 4538"/>
                  <a:gd name="T29" fmla="*/ 82 h 1177"/>
                  <a:gd name="T30" fmla="*/ 3294 w 4538"/>
                  <a:gd name="T31" fmla="*/ 89 h 1177"/>
                  <a:gd name="T32" fmla="*/ 3263 w 4538"/>
                  <a:gd name="T33" fmla="*/ 100 h 1177"/>
                  <a:gd name="T34" fmla="*/ 3221 w 4538"/>
                  <a:gd name="T35" fmla="*/ 112 h 1177"/>
                  <a:gd name="T36" fmla="*/ 3209 w 4538"/>
                  <a:gd name="T37" fmla="*/ 144 h 1177"/>
                  <a:gd name="T38" fmla="*/ 3228 w 4538"/>
                  <a:gd name="T39" fmla="*/ 164 h 1177"/>
                  <a:gd name="T40" fmla="*/ 3316 w 4538"/>
                  <a:gd name="T41" fmla="*/ 178 h 1177"/>
                  <a:gd name="T42" fmla="*/ 3331 w 4538"/>
                  <a:gd name="T43" fmla="*/ 229 h 1177"/>
                  <a:gd name="T44" fmla="*/ 3381 w 4538"/>
                  <a:gd name="T45" fmla="*/ 232 h 1177"/>
                  <a:gd name="T46" fmla="*/ 3472 w 4538"/>
                  <a:gd name="T47" fmla="*/ 283 h 1177"/>
                  <a:gd name="T48" fmla="*/ 3472 w 4538"/>
                  <a:gd name="T49" fmla="*/ 306 h 1177"/>
                  <a:gd name="T50" fmla="*/ 3574 w 4538"/>
                  <a:gd name="T51" fmla="*/ 350 h 1177"/>
                  <a:gd name="T52" fmla="*/ 3618 w 4538"/>
                  <a:gd name="T53" fmla="*/ 352 h 1177"/>
                  <a:gd name="T54" fmla="*/ 3643 w 4538"/>
                  <a:gd name="T55" fmla="*/ 383 h 1177"/>
                  <a:gd name="T56" fmla="*/ 3693 w 4538"/>
                  <a:gd name="T57" fmla="*/ 415 h 1177"/>
                  <a:gd name="T58" fmla="*/ 3776 w 4538"/>
                  <a:gd name="T59" fmla="*/ 454 h 1177"/>
                  <a:gd name="T60" fmla="*/ 3873 w 4538"/>
                  <a:gd name="T61" fmla="*/ 485 h 1177"/>
                  <a:gd name="T62" fmla="*/ 3951 w 4538"/>
                  <a:gd name="T63" fmla="*/ 505 h 1177"/>
                  <a:gd name="T64" fmla="*/ 4024 w 4538"/>
                  <a:gd name="T65" fmla="*/ 539 h 1177"/>
                  <a:gd name="T66" fmla="*/ 4111 w 4538"/>
                  <a:gd name="T67" fmla="*/ 571 h 1177"/>
                  <a:gd name="T68" fmla="*/ 4331 w 4538"/>
                  <a:gd name="T69" fmla="*/ 636 h 1177"/>
                  <a:gd name="T70" fmla="*/ 4537 w 4538"/>
                  <a:gd name="T71" fmla="*/ 693 h 1177"/>
                  <a:gd name="T72" fmla="*/ 4537 w 4538"/>
                  <a:gd name="T73" fmla="*/ 1176 h 1177"/>
                  <a:gd name="T74" fmla="*/ 0 w 4538"/>
                  <a:gd name="T75" fmla="*/ 1176 h 1177"/>
                  <a:gd name="T76" fmla="*/ 0 w 4538"/>
                  <a:gd name="T77" fmla="*/ 796 h 1177"/>
                  <a:gd name="T78" fmla="*/ 192 w 4538"/>
                  <a:gd name="T79" fmla="*/ 718 h 1177"/>
                  <a:gd name="T80" fmla="*/ 375 w 4538"/>
                  <a:gd name="T81" fmla="*/ 617 h 1177"/>
                  <a:gd name="T82" fmla="*/ 461 w 4538"/>
                  <a:gd name="T83" fmla="*/ 579 h 1177"/>
                  <a:gd name="T84" fmla="*/ 595 w 4538"/>
                  <a:gd name="T85" fmla="*/ 509 h 1177"/>
                  <a:gd name="T86" fmla="*/ 705 w 4538"/>
                  <a:gd name="T87" fmla="*/ 439 h 1177"/>
                  <a:gd name="T88" fmla="*/ 758 w 4538"/>
                  <a:gd name="T89" fmla="*/ 419 h 1177"/>
                  <a:gd name="T90" fmla="*/ 814 w 4538"/>
                  <a:gd name="T91" fmla="*/ 366 h 1177"/>
                  <a:gd name="T92" fmla="*/ 864 w 4538"/>
                  <a:gd name="T93" fmla="*/ 340 h 1177"/>
                  <a:gd name="T94" fmla="*/ 892 w 4538"/>
                  <a:gd name="T95" fmla="*/ 297 h 1177"/>
                  <a:gd name="T96" fmla="*/ 918 w 4538"/>
                  <a:gd name="T97" fmla="*/ 269 h 1177"/>
                  <a:gd name="T98" fmla="*/ 952 w 4538"/>
                  <a:gd name="T99" fmla="*/ 252 h 1177"/>
                  <a:gd name="T100" fmla="*/ 995 w 4538"/>
                  <a:gd name="T101" fmla="*/ 238 h 1177"/>
                  <a:gd name="T102" fmla="*/ 1019 w 4538"/>
                  <a:gd name="T103" fmla="*/ 227 h 1177"/>
                  <a:gd name="T104" fmla="*/ 1060 w 4538"/>
                  <a:gd name="T105" fmla="*/ 199 h 1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538" h="1177">
                    <a:moveTo>
                      <a:pt x="1060" y="199"/>
                    </a:moveTo>
                    <a:lnTo>
                      <a:pt x="1122" y="183"/>
                    </a:lnTo>
                    <a:lnTo>
                      <a:pt x="1154" y="181"/>
                    </a:lnTo>
                    <a:lnTo>
                      <a:pt x="1185" y="161"/>
                    </a:lnTo>
                    <a:lnTo>
                      <a:pt x="1182" y="146"/>
                    </a:lnTo>
                    <a:lnTo>
                      <a:pt x="1177" y="128"/>
                    </a:lnTo>
                    <a:lnTo>
                      <a:pt x="1156" y="112"/>
                    </a:lnTo>
                    <a:lnTo>
                      <a:pt x="1129" y="91"/>
                    </a:lnTo>
                    <a:lnTo>
                      <a:pt x="1095" y="56"/>
                    </a:lnTo>
                    <a:lnTo>
                      <a:pt x="1061" y="32"/>
                    </a:lnTo>
                    <a:lnTo>
                      <a:pt x="974" y="0"/>
                    </a:lnTo>
                    <a:lnTo>
                      <a:pt x="3417" y="0"/>
                    </a:lnTo>
                    <a:lnTo>
                      <a:pt x="3355" y="53"/>
                    </a:lnTo>
                    <a:lnTo>
                      <a:pt x="3338" y="67"/>
                    </a:lnTo>
                    <a:lnTo>
                      <a:pt x="3324" y="82"/>
                    </a:lnTo>
                    <a:lnTo>
                      <a:pt x="3294" y="89"/>
                    </a:lnTo>
                    <a:lnTo>
                      <a:pt x="3263" y="100"/>
                    </a:lnTo>
                    <a:lnTo>
                      <a:pt x="3221" y="112"/>
                    </a:lnTo>
                    <a:lnTo>
                      <a:pt x="3209" y="144"/>
                    </a:lnTo>
                    <a:lnTo>
                      <a:pt x="3228" y="164"/>
                    </a:lnTo>
                    <a:lnTo>
                      <a:pt x="3316" y="178"/>
                    </a:lnTo>
                    <a:lnTo>
                      <a:pt x="3331" y="229"/>
                    </a:lnTo>
                    <a:lnTo>
                      <a:pt x="3381" y="232"/>
                    </a:lnTo>
                    <a:lnTo>
                      <a:pt x="3472" y="283"/>
                    </a:lnTo>
                    <a:lnTo>
                      <a:pt x="3472" y="306"/>
                    </a:lnTo>
                    <a:lnTo>
                      <a:pt x="3574" y="350"/>
                    </a:lnTo>
                    <a:lnTo>
                      <a:pt x="3618" y="352"/>
                    </a:lnTo>
                    <a:lnTo>
                      <a:pt x="3643" y="383"/>
                    </a:lnTo>
                    <a:lnTo>
                      <a:pt x="3693" y="415"/>
                    </a:lnTo>
                    <a:lnTo>
                      <a:pt x="3776" y="454"/>
                    </a:lnTo>
                    <a:lnTo>
                      <a:pt x="3873" y="485"/>
                    </a:lnTo>
                    <a:lnTo>
                      <a:pt x="3951" y="505"/>
                    </a:lnTo>
                    <a:lnTo>
                      <a:pt x="4024" y="539"/>
                    </a:lnTo>
                    <a:lnTo>
                      <a:pt x="4111" y="571"/>
                    </a:lnTo>
                    <a:lnTo>
                      <a:pt x="4331" y="636"/>
                    </a:lnTo>
                    <a:lnTo>
                      <a:pt x="4537" y="693"/>
                    </a:lnTo>
                    <a:lnTo>
                      <a:pt x="4537" y="1176"/>
                    </a:lnTo>
                    <a:lnTo>
                      <a:pt x="0" y="1176"/>
                    </a:lnTo>
                    <a:lnTo>
                      <a:pt x="0" y="796"/>
                    </a:lnTo>
                    <a:lnTo>
                      <a:pt x="192" y="718"/>
                    </a:lnTo>
                    <a:lnTo>
                      <a:pt x="375" y="617"/>
                    </a:lnTo>
                    <a:lnTo>
                      <a:pt x="461" y="579"/>
                    </a:lnTo>
                    <a:lnTo>
                      <a:pt x="595" y="509"/>
                    </a:lnTo>
                    <a:lnTo>
                      <a:pt x="705" y="439"/>
                    </a:lnTo>
                    <a:lnTo>
                      <a:pt x="758" y="419"/>
                    </a:lnTo>
                    <a:lnTo>
                      <a:pt x="814" y="366"/>
                    </a:lnTo>
                    <a:lnTo>
                      <a:pt x="864" y="340"/>
                    </a:lnTo>
                    <a:lnTo>
                      <a:pt x="892" y="297"/>
                    </a:lnTo>
                    <a:lnTo>
                      <a:pt x="918" y="269"/>
                    </a:lnTo>
                    <a:lnTo>
                      <a:pt x="952" y="252"/>
                    </a:lnTo>
                    <a:lnTo>
                      <a:pt x="995" y="238"/>
                    </a:lnTo>
                    <a:lnTo>
                      <a:pt x="1019" y="227"/>
                    </a:lnTo>
                    <a:lnTo>
                      <a:pt x="1060" y="199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</p:grpSp>
        <p:grpSp>
          <p:nvGrpSpPr>
            <p:cNvPr id="344071" name="Group 7"/>
            <p:cNvGrpSpPr>
              <a:grpSpLocks/>
            </p:cNvGrpSpPr>
            <p:nvPr/>
          </p:nvGrpSpPr>
          <p:grpSpPr bwMode="auto">
            <a:xfrm>
              <a:off x="5457826" y="2845948"/>
              <a:ext cx="211931" cy="75010"/>
              <a:chOff x="3778" y="2474"/>
              <a:chExt cx="178" cy="109"/>
            </a:xfrm>
          </p:grpSpPr>
          <p:sp>
            <p:nvSpPr>
              <p:cNvPr id="344072" name="Freeform 8"/>
              <p:cNvSpPr>
                <a:spLocks/>
              </p:cNvSpPr>
              <p:nvPr/>
            </p:nvSpPr>
            <p:spPr bwMode="auto">
              <a:xfrm>
                <a:off x="3778" y="2474"/>
                <a:ext cx="178" cy="109"/>
              </a:xfrm>
              <a:custGeom>
                <a:avLst/>
                <a:gdLst>
                  <a:gd name="T0" fmla="*/ 133 w 178"/>
                  <a:gd name="T1" fmla="*/ 13 h 109"/>
                  <a:gd name="T2" fmla="*/ 145 w 178"/>
                  <a:gd name="T3" fmla="*/ 21 h 109"/>
                  <a:gd name="T4" fmla="*/ 153 w 178"/>
                  <a:gd name="T5" fmla="*/ 29 h 109"/>
                  <a:gd name="T6" fmla="*/ 162 w 178"/>
                  <a:gd name="T7" fmla="*/ 36 h 109"/>
                  <a:gd name="T8" fmla="*/ 168 w 178"/>
                  <a:gd name="T9" fmla="*/ 43 h 109"/>
                  <a:gd name="T10" fmla="*/ 175 w 178"/>
                  <a:gd name="T11" fmla="*/ 56 h 109"/>
                  <a:gd name="T12" fmla="*/ 177 w 178"/>
                  <a:gd name="T13" fmla="*/ 69 h 109"/>
                  <a:gd name="T14" fmla="*/ 177 w 178"/>
                  <a:gd name="T15" fmla="*/ 84 h 109"/>
                  <a:gd name="T16" fmla="*/ 175 w 178"/>
                  <a:gd name="T17" fmla="*/ 95 h 109"/>
                  <a:gd name="T18" fmla="*/ 166 w 178"/>
                  <a:gd name="T19" fmla="*/ 104 h 109"/>
                  <a:gd name="T20" fmla="*/ 157 w 178"/>
                  <a:gd name="T21" fmla="*/ 108 h 109"/>
                  <a:gd name="T22" fmla="*/ 142 w 178"/>
                  <a:gd name="T23" fmla="*/ 108 h 109"/>
                  <a:gd name="T24" fmla="*/ 129 w 178"/>
                  <a:gd name="T25" fmla="*/ 104 h 109"/>
                  <a:gd name="T26" fmla="*/ 118 w 178"/>
                  <a:gd name="T27" fmla="*/ 97 h 109"/>
                  <a:gd name="T28" fmla="*/ 106 w 178"/>
                  <a:gd name="T29" fmla="*/ 95 h 109"/>
                  <a:gd name="T30" fmla="*/ 89 w 178"/>
                  <a:gd name="T31" fmla="*/ 92 h 109"/>
                  <a:gd name="T32" fmla="*/ 76 w 178"/>
                  <a:gd name="T33" fmla="*/ 95 h 109"/>
                  <a:gd name="T34" fmla="*/ 64 w 178"/>
                  <a:gd name="T35" fmla="*/ 101 h 109"/>
                  <a:gd name="T36" fmla="*/ 55 w 178"/>
                  <a:gd name="T37" fmla="*/ 105 h 109"/>
                  <a:gd name="T38" fmla="*/ 44 w 178"/>
                  <a:gd name="T39" fmla="*/ 104 h 109"/>
                  <a:gd name="T40" fmla="*/ 32 w 178"/>
                  <a:gd name="T41" fmla="*/ 100 h 109"/>
                  <a:gd name="T42" fmla="*/ 22 w 178"/>
                  <a:gd name="T43" fmla="*/ 97 h 109"/>
                  <a:gd name="T44" fmla="*/ 12 w 178"/>
                  <a:gd name="T45" fmla="*/ 87 h 109"/>
                  <a:gd name="T46" fmla="*/ 4 w 178"/>
                  <a:gd name="T47" fmla="*/ 79 h 109"/>
                  <a:gd name="T48" fmla="*/ 0 w 178"/>
                  <a:gd name="T49" fmla="*/ 69 h 109"/>
                  <a:gd name="T50" fmla="*/ 0 w 178"/>
                  <a:gd name="T51" fmla="*/ 60 h 109"/>
                  <a:gd name="T52" fmla="*/ 0 w 178"/>
                  <a:gd name="T53" fmla="*/ 49 h 109"/>
                  <a:gd name="T54" fmla="*/ 2 w 178"/>
                  <a:gd name="T55" fmla="*/ 37 h 109"/>
                  <a:gd name="T56" fmla="*/ 9 w 178"/>
                  <a:gd name="T57" fmla="*/ 27 h 109"/>
                  <a:gd name="T58" fmla="*/ 18 w 178"/>
                  <a:gd name="T59" fmla="*/ 17 h 109"/>
                  <a:gd name="T60" fmla="*/ 26 w 178"/>
                  <a:gd name="T61" fmla="*/ 13 h 109"/>
                  <a:gd name="T62" fmla="*/ 35 w 178"/>
                  <a:gd name="T63" fmla="*/ 9 h 109"/>
                  <a:gd name="T64" fmla="*/ 84 w 178"/>
                  <a:gd name="T65" fmla="*/ 0 h 109"/>
                  <a:gd name="T66" fmla="*/ 133 w 178"/>
                  <a:gd name="T67" fmla="*/ 1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8" h="109">
                    <a:moveTo>
                      <a:pt x="133" y="13"/>
                    </a:moveTo>
                    <a:lnTo>
                      <a:pt x="145" y="21"/>
                    </a:lnTo>
                    <a:lnTo>
                      <a:pt x="153" y="29"/>
                    </a:lnTo>
                    <a:lnTo>
                      <a:pt x="162" y="36"/>
                    </a:lnTo>
                    <a:lnTo>
                      <a:pt x="168" y="43"/>
                    </a:lnTo>
                    <a:lnTo>
                      <a:pt x="175" y="56"/>
                    </a:lnTo>
                    <a:lnTo>
                      <a:pt x="177" y="69"/>
                    </a:lnTo>
                    <a:lnTo>
                      <a:pt x="177" y="84"/>
                    </a:lnTo>
                    <a:lnTo>
                      <a:pt x="175" y="95"/>
                    </a:lnTo>
                    <a:lnTo>
                      <a:pt x="166" y="104"/>
                    </a:lnTo>
                    <a:lnTo>
                      <a:pt x="157" y="108"/>
                    </a:lnTo>
                    <a:lnTo>
                      <a:pt x="142" y="108"/>
                    </a:lnTo>
                    <a:lnTo>
                      <a:pt x="129" y="104"/>
                    </a:lnTo>
                    <a:lnTo>
                      <a:pt x="118" y="97"/>
                    </a:lnTo>
                    <a:lnTo>
                      <a:pt x="106" y="95"/>
                    </a:lnTo>
                    <a:lnTo>
                      <a:pt x="89" y="92"/>
                    </a:lnTo>
                    <a:lnTo>
                      <a:pt x="76" y="95"/>
                    </a:lnTo>
                    <a:lnTo>
                      <a:pt x="64" y="101"/>
                    </a:lnTo>
                    <a:lnTo>
                      <a:pt x="55" y="105"/>
                    </a:lnTo>
                    <a:lnTo>
                      <a:pt x="44" y="104"/>
                    </a:lnTo>
                    <a:lnTo>
                      <a:pt x="32" y="100"/>
                    </a:lnTo>
                    <a:lnTo>
                      <a:pt x="22" y="97"/>
                    </a:lnTo>
                    <a:lnTo>
                      <a:pt x="12" y="87"/>
                    </a:lnTo>
                    <a:lnTo>
                      <a:pt x="4" y="79"/>
                    </a:lnTo>
                    <a:lnTo>
                      <a:pt x="0" y="69"/>
                    </a:lnTo>
                    <a:lnTo>
                      <a:pt x="0" y="60"/>
                    </a:lnTo>
                    <a:lnTo>
                      <a:pt x="0" y="49"/>
                    </a:lnTo>
                    <a:lnTo>
                      <a:pt x="2" y="37"/>
                    </a:lnTo>
                    <a:lnTo>
                      <a:pt x="9" y="27"/>
                    </a:lnTo>
                    <a:lnTo>
                      <a:pt x="18" y="17"/>
                    </a:lnTo>
                    <a:lnTo>
                      <a:pt x="26" y="13"/>
                    </a:lnTo>
                    <a:lnTo>
                      <a:pt x="35" y="9"/>
                    </a:lnTo>
                    <a:lnTo>
                      <a:pt x="84" y="0"/>
                    </a:lnTo>
                    <a:lnTo>
                      <a:pt x="133" y="13"/>
                    </a:lnTo>
                  </a:path>
                </a:pathLst>
              </a:custGeom>
              <a:solidFill>
                <a:schemeClr val="bg2"/>
              </a:solidFill>
              <a:ln w="12700" cap="rnd" cmpd="sng">
                <a:solidFill>
                  <a:srgbClr val="80FFFF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  <p:sp>
            <p:nvSpPr>
              <p:cNvPr id="344073" name="Freeform 9"/>
              <p:cNvSpPr>
                <a:spLocks/>
              </p:cNvSpPr>
              <p:nvPr/>
            </p:nvSpPr>
            <p:spPr bwMode="auto">
              <a:xfrm>
                <a:off x="3794" y="2481"/>
                <a:ext cx="140" cy="78"/>
              </a:xfrm>
              <a:custGeom>
                <a:avLst/>
                <a:gdLst>
                  <a:gd name="T0" fmla="*/ 104 w 140"/>
                  <a:gd name="T1" fmla="*/ 9 h 78"/>
                  <a:gd name="T2" fmla="*/ 114 w 140"/>
                  <a:gd name="T3" fmla="*/ 16 h 78"/>
                  <a:gd name="T4" fmla="*/ 120 w 140"/>
                  <a:gd name="T5" fmla="*/ 21 h 78"/>
                  <a:gd name="T6" fmla="*/ 127 w 140"/>
                  <a:gd name="T7" fmla="*/ 25 h 78"/>
                  <a:gd name="T8" fmla="*/ 132 w 140"/>
                  <a:gd name="T9" fmla="*/ 31 h 78"/>
                  <a:gd name="T10" fmla="*/ 137 w 140"/>
                  <a:gd name="T11" fmla="*/ 40 h 78"/>
                  <a:gd name="T12" fmla="*/ 139 w 140"/>
                  <a:gd name="T13" fmla="*/ 50 h 78"/>
                  <a:gd name="T14" fmla="*/ 139 w 140"/>
                  <a:gd name="T15" fmla="*/ 60 h 78"/>
                  <a:gd name="T16" fmla="*/ 137 w 140"/>
                  <a:gd name="T17" fmla="*/ 68 h 78"/>
                  <a:gd name="T18" fmla="*/ 130 w 140"/>
                  <a:gd name="T19" fmla="*/ 74 h 78"/>
                  <a:gd name="T20" fmla="*/ 124 w 140"/>
                  <a:gd name="T21" fmla="*/ 77 h 78"/>
                  <a:gd name="T22" fmla="*/ 113 w 140"/>
                  <a:gd name="T23" fmla="*/ 77 h 78"/>
                  <a:gd name="T24" fmla="*/ 100 w 140"/>
                  <a:gd name="T25" fmla="*/ 74 h 78"/>
                  <a:gd name="T26" fmla="*/ 93 w 140"/>
                  <a:gd name="T27" fmla="*/ 70 h 78"/>
                  <a:gd name="T28" fmla="*/ 83 w 140"/>
                  <a:gd name="T29" fmla="*/ 68 h 78"/>
                  <a:gd name="T30" fmla="*/ 70 w 140"/>
                  <a:gd name="T31" fmla="*/ 66 h 78"/>
                  <a:gd name="T32" fmla="*/ 60 w 140"/>
                  <a:gd name="T33" fmla="*/ 68 h 78"/>
                  <a:gd name="T34" fmla="*/ 50 w 140"/>
                  <a:gd name="T35" fmla="*/ 72 h 78"/>
                  <a:gd name="T36" fmla="*/ 43 w 140"/>
                  <a:gd name="T37" fmla="*/ 76 h 78"/>
                  <a:gd name="T38" fmla="*/ 34 w 140"/>
                  <a:gd name="T39" fmla="*/ 74 h 78"/>
                  <a:gd name="T40" fmla="*/ 25 w 140"/>
                  <a:gd name="T41" fmla="*/ 72 h 78"/>
                  <a:gd name="T42" fmla="*/ 18 w 140"/>
                  <a:gd name="T43" fmla="*/ 70 h 78"/>
                  <a:gd name="T44" fmla="*/ 10 w 140"/>
                  <a:gd name="T45" fmla="*/ 62 h 78"/>
                  <a:gd name="T46" fmla="*/ 3 w 140"/>
                  <a:gd name="T47" fmla="*/ 56 h 78"/>
                  <a:gd name="T48" fmla="*/ 0 w 140"/>
                  <a:gd name="T49" fmla="*/ 49 h 78"/>
                  <a:gd name="T50" fmla="*/ 0 w 140"/>
                  <a:gd name="T51" fmla="*/ 42 h 78"/>
                  <a:gd name="T52" fmla="*/ 0 w 140"/>
                  <a:gd name="T53" fmla="*/ 35 h 78"/>
                  <a:gd name="T54" fmla="*/ 2 w 140"/>
                  <a:gd name="T55" fmla="*/ 27 h 78"/>
                  <a:gd name="T56" fmla="*/ 8 w 140"/>
                  <a:gd name="T57" fmla="*/ 20 h 78"/>
                  <a:gd name="T58" fmla="*/ 13 w 140"/>
                  <a:gd name="T59" fmla="*/ 12 h 78"/>
                  <a:gd name="T60" fmla="*/ 22 w 140"/>
                  <a:gd name="T61" fmla="*/ 9 h 78"/>
                  <a:gd name="T62" fmla="*/ 28 w 140"/>
                  <a:gd name="T63" fmla="*/ 7 h 78"/>
                  <a:gd name="T64" fmla="*/ 66 w 140"/>
                  <a:gd name="T65" fmla="*/ 0 h 78"/>
                  <a:gd name="T66" fmla="*/ 104 w 140"/>
                  <a:gd name="T67" fmla="*/ 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40" h="78">
                    <a:moveTo>
                      <a:pt x="104" y="9"/>
                    </a:moveTo>
                    <a:lnTo>
                      <a:pt x="114" y="16"/>
                    </a:lnTo>
                    <a:lnTo>
                      <a:pt x="120" y="21"/>
                    </a:lnTo>
                    <a:lnTo>
                      <a:pt x="127" y="25"/>
                    </a:lnTo>
                    <a:lnTo>
                      <a:pt x="132" y="31"/>
                    </a:lnTo>
                    <a:lnTo>
                      <a:pt x="137" y="40"/>
                    </a:lnTo>
                    <a:lnTo>
                      <a:pt x="139" y="50"/>
                    </a:lnTo>
                    <a:lnTo>
                      <a:pt x="139" y="60"/>
                    </a:lnTo>
                    <a:lnTo>
                      <a:pt x="137" y="68"/>
                    </a:lnTo>
                    <a:lnTo>
                      <a:pt x="130" y="74"/>
                    </a:lnTo>
                    <a:lnTo>
                      <a:pt x="124" y="77"/>
                    </a:lnTo>
                    <a:lnTo>
                      <a:pt x="113" y="77"/>
                    </a:lnTo>
                    <a:lnTo>
                      <a:pt x="100" y="74"/>
                    </a:lnTo>
                    <a:lnTo>
                      <a:pt x="93" y="70"/>
                    </a:lnTo>
                    <a:lnTo>
                      <a:pt x="83" y="68"/>
                    </a:lnTo>
                    <a:lnTo>
                      <a:pt x="70" y="66"/>
                    </a:lnTo>
                    <a:lnTo>
                      <a:pt x="60" y="68"/>
                    </a:lnTo>
                    <a:lnTo>
                      <a:pt x="50" y="72"/>
                    </a:lnTo>
                    <a:lnTo>
                      <a:pt x="43" y="76"/>
                    </a:lnTo>
                    <a:lnTo>
                      <a:pt x="34" y="74"/>
                    </a:lnTo>
                    <a:lnTo>
                      <a:pt x="25" y="72"/>
                    </a:lnTo>
                    <a:lnTo>
                      <a:pt x="18" y="70"/>
                    </a:lnTo>
                    <a:lnTo>
                      <a:pt x="10" y="62"/>
                    </a:lnTo>
                    <a:lnTo>
                      <a:pt x="3" y="56"/>
                    </a:lnTo>
                    <a:lnTo>
                      <a:pt x="0" y="49"/>
                    </a:lnTo>
                    <a:lnTo>
                      <a:pt x="0" y="42"/>
                    </a:lnTo>
                    <a:lnTo>
                      <a:pt x="0" y="35"/>
                    </a:lnTo>
                    <a:lnTo>
                      <a:pt x="2" y="27"/>
                    </a:lnTo>
                    <a:lnTo>
                      <a:pt x="8" y="20"/>
                    </a:lnTo>
                    <a:lnTo>
                      <a:pt x="13" y="12"/>
                    </a:lnTo>
                    <a:lnTo>
                      <a:pt x="22" y="9"/>
                    </a:lnTo>
                    <a:lnTo>
                      <a:pt x="28" y="7"/>
                    </a:lnTo>
                    <a:lnTo>
                      <a:pt x="66" y="0"/>
                    </a:lnTo>
                    <a:lnTo>
                      <a:pt x="104" y="9"/>
                    </a:lnTo>
                  </a:path>
                </a:pathLst>
              </a:custGeom>
              <a:solidFill>
                <a:schemeClr val="bg2"/>
              </a:solidFill>
              <a:ln w="12700" cap="rnd" cmpd="sng">
                <a:solidFill>
                  <a:srgbClr val="C0FFFF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</p:grpSp>
        <p:grpSp>
          <p:nvGrpSpPr>
            <p:cNvPr id="344074" name="Group 10"/>
            <p:cNvGrpSpPr>
              <a:grpSpLocks/>
            </p:cNvGrpSpPr>
            <p:nvPr/>
          </p:nvGrpSpPr>
          <p:grpSpPr bwMode="auto">
            <a:xfrm>
              <a:off x="3357564" y="2843567"/>
              <a:ext cx="211931" cy="75010"/>
              <a:chOff x="2014" y="2470"/>
              <a:chExt cx="178" cy="110"/>
            </a:xfrm>
          </p:grpSpPr>
          <p:sp>
            <p:nvSpPr>
              <p:cNvPr id="344075" name="Freeform 11"/>
              <p:cNvSpPr>
                <a:spLocks/>
              </p:cNvSpPr>
              <p:nvPr/>
            </p:nvSpPr>
            <p:spPr bwMode="auto">
              <a:xfrm>
                <a:off x="2014" y="2470"/>
                <a:ext cx="178" cy="110"/>
              </a:xfrm>
              <a:custGeom>
                <a:avLst/>
                <a:gdLst>
                  <a:gd name="T0" fmla="*/ 44 w 178"/>
                  <a:gd name="T1" fmla="*/ 13 h 110"/>
                  <a:gd name="T2" fmla="*/ 32 w 178"/>
                  <a:gd name="T3" fmla="*/ 23 h 110"/>
                  <a:gd name="T4" fmla="*/ 23 w 178"/>
                  <a:gd name="T5" fmla="*/ 30 h 110"/>
                  <a:gd name="T6" fmla="*/ 14 w 178"/>
                  <a:gd name="T7" fmla="*/ 36 h 110"/>
                  <a:gd name="T8" fmla="*/ 8 w 178"/>
                  <a:gd name="T9" fmla="*/ 44 h 110"/>
                  <a:gd name="T10" fmla="*/ 1 w 178"/>
                  <a:gd name="T11" fmla="*/ 57 h 110"/>
                  <a:gd name="T12" fmla="*/ 0 w 178"/>
                  <a:gd name="T13" fmla="*/ 71 h 110"/>
                  <a:gd name="T14" fmla="*/ 0 w 178"/>
                  <a:gd name="T15" fmla="*/ 85 h 110"/>
                  <a:gd name="T16" fmla="*/ 1 w 178"/>
                  <a:gd name="T17" fmla="*/ 96 h 110"/>
                  <a:gd name="T18" fmla="*/ 10 w 178"/>
                  <a:gd name="T19" fmla="*/ 106 h 110"/>
                  <a:gd name="T20" fmla="*/ 19 w 178"/>
                  <a:gd name="T21" fmla="*/ 109 h 110"/>
                  <a:gd name="T22" fmla="*/ 34 w 178"/>
                  <a:gd name="T23" fmla="*/ 109 h 110"/>
                  <a:gd name="T24" fmla="*/ 47 w 178"/>
                  <a:gd name="T25" fmla="*/ 105 h 110"/>
                  <a:gd name="T26" fmla="*/ 59 w 178"/>
                  <a:gd name="T27" fmla="*/ 100 h 110"/>
                  <a:gd name="T28" fmla="*/ 70 w 178"/>
                  <a:gd name="T29" fmla="*/ 96 h 110"/>
                  <a:gd name="T30" fmla="*/ 86 w 178"/>
                  <a:gd name="T31" fmla="*/ 94 h 110"/>
                  <a:gd name="T32" fmla="*/ 99 w 178"/>
                  <a:gd name="T33" fmla="*/ 96 h 110"/>
                  <a:gd name="T34" fmla="*/ 111 w 178"/>
                  <a:gd name="T35" fmla="*/ 102 h 110"/>
                  <a:gd name="T36" fmla="*/ 121 w 178"/>
                  <a:gd name="T37" fmla="*/ 108 h 110"/>
                  <a:gd name="T38" fmla="*/ 132 w 178"/>
                  <a:gd name="T39" fmla="*/ 105 h 110"/>
                  <a:gd name="T40" fmla="*/ 143 w 178"/>
                  <a:gd name="T41" fmla="*/ 102 h 110"/>
                  <a:gd name="T42" fmla="*/ 153 w 178"/>
                  <a:gd name="T43" fmla="*/ 100 h 110"/>
                  <a:gd name="T44" fmla="*/ 164 w 178"/>
                  <a:gd name="T45" fmla="*/ 89 h 110"/>
                  <a:gd name="T46" fmla="*/ 170 w 178"/>
                  <a:gd name="T47" fmla="*/ 79 h 110"/>
                  <a:gd name="T48" fmla="*/ 176 w 178"/>
                  <a:gd name="T49" fmla="*/ 70 h 110"/>
                  <a:gd name="T50" fmla="*/ 177 w 178"/>
                  <a:gd name="T51" fmla="*/ 61 h 110"/>
                  <a:gd name="T52" fmla="*/ 176 w 178"/>
                  <a:gd name="T53" fmla="*/ 50 h 110"/>
                  <a:gd name="T54" fmla="*/ 173 w 178"/>
                  <a:gd name="T55" fmla="*/ 39 h 110"/>
                  <a:gd name="T56" fmla="*/ 166 w 178"/>
                  <a:gd name="T57" fmla="*/ 28 h 110"/>
                  <a:gd name="T58" fmla="*/ 158 w 178"/>
                  <a:gd name="T59" fmla="*/ 17 h 110"/>
                  <a:gd name="T60" fmla="*/ 149 w 178"/>
                  <a:gd name="T61" fmla="*/ 13 h 110"/>
                  <a:gd name="T62" fmla="*/ 141 w 178"/>
                  <a:gd name="T63" fmla="*/ 9 h 110"/>
                  <a:gd name="T64" fmla="*/ 93 w 178"/>
                  <a:gd name="T65" fmla="*/ 0 h 110"/>
                  <a:gd name="T66" fmla="*/ 44 w 178"/>
                  <a:gd name="T67" fmla="*/ 13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8" h="110">
                    <a:moveTo>
                      <a:pt x="44" y="13"/>
                    </a:moveTo>
                    <a:lnTo>
                      <a:pt x="32" y="23"/>
                    </a:lnTo>
                    <a:lnTo>
                      <a:pt x="23" y="30"/>
                    </a:lnTo>
                    <a:lnTo>
                      <a:pt x="14" y="36"/>
                    </a:lnTo>
                    <a:lnTo>
                      <a:pt x="8" y="44"/>
                    </a:lnTo>
                    <a:lnTo>
                      <a:pt x="1" y="57"/>
                    </a:lnTo>
                    <a:lnTo>
                      <a:pt x="0" y="71"/>
                    </a:lnTo>
                    <a:lnTo>
                      <a:pt x="0" y="85"/>
                    </a:lnTo>
                    <a:lnTo>
                      <a:pt x="1" y="96"/>
                    </a:lnTo>
                    <a:lnTo>
                      <a:pt x="10" y="106"/>
                    </a:lnTo>
                    <a:lnTo>
                      <a:pt x="19" y="109"/>
                    </a:lnTo>
                    <a:lnTo>
                      <a:pt x="34" y="109"/>
                    </a:lnTo>
                    <a:lnTo>
                      <a:pt x="47" y="105"/>
                    </a:lnTo>
                    <a:lnTo>
                      <a:pt x="59" y="100"/>
                    </a:lnTo>
                    <a:lnTo>
                      <a:pt x="70" y="96"/>
                    </a:lnTo>
                    <a:lnTo>
                      <a:pt x="86" y="94"/>
                    </a:lnTo>
                    <a:lnTo>
                      <a:pt x="99" y="96"/>
                    </a:lnTo>
                    <a:lnTo>
                      <a:pt x="111" y="102"/>
                    </a:lnTo>
                    <a:lnTo>
                      <a:pt x="121" y="108"/>
                    </a:lnTo>
                    <a:lnTo>
                      <a:pt x="132" y="105"/>
                    </a:lnTo>
                    <a:lnTo>
                      <a:pt x="143" y="102"/>
                    </a:lnTo>
                    <a:lnTo>
                      <a:pt x="153" y="100"/>
                    </a:lnTo>
                    <a:lnTo>
                      <a:pt x="164" y="89"/>
                    </a:lnTo>
                    <a:lnTo>
                      <a:pt x="170" y="79"/>
                    </a:lnTo>
                    <a:lnTo>
                      <a:pt x="176" y="70"/>
                    </a:lnTo>
                    <a:lnTo>
                      <a:pt x="177" y="61"/>
                    </a:lnTo>
                    <a:lnTo>
                      <a:pt x="176" y="50"/>
                    </a:lnTo>
                    <a:lnTo>
                      <a:pt x="173" y="39"/>
                    </a:lnTo>
                    <a:lnTo>
                      <a:pt x="166" y="28"/>
                    </a:lnTo>
                    <a:lnTo>
                      <a:pt x="158" y="17"/>
                    </a:lnTo>
                    <a:lnTo>
                      <a:pt x="149" y="13"/>
                    </a:lnTo>
                    <a:lnTo>
                      <a:pt x="141" y="9"/>
                    </a:lnTo>
                    <a:lnTo>
                      <a:pt x="93" y="0"/>
                    </a:lnTo>
                    <a:lnTo>
                      <a:pt x="44" y="13"/>
                    </a:lnTo>
                  </a:path>
                </a:pathLst>
              </a:custGeom>
              <a:solidFill>
                <a:schemeClr val="bg2"/>
              </a:solidFill>
              <a:ln w="12700" cap="rnd" cmpd="sng">
                <a:solidFill>
                  <a:srgbClr val="C0FFFF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  <p:sp>
            <p:nvSpPr>
              <p:cNvPr id="344076" name="Freeform 12"/>
              <p:cNvSpPr>
                <a:spLocks/>
              </p:cNvSpPr>
              <p:nvPr/>
            </p:nvSpPr>
            <p:spPr bwMode="auto">
              <a:xfrm>
                <a:off x="2036" y="2477"/>
                <a:ext cx="139" cy="78"/>
              </a:xfrm>
              <a:custGeom>
                <a:avLst/>
                <a:gdLst>
                  <a:gd name="T0" fmla="*/ 34 w 139"/>
                  <a:gd name="T1" fmla="*/ 9 h 78"/>
                  <a:gd name="T2" fmla="*/ 25 w 139"/>
                  <a:gd name="T3" fmla="*/ 16 h 78"/>
                  <a:gd name="T4" fmla="*/ 17 w 139"/>
                  <a:gd name="T5" fmla="*/ 21 h 78"/>
                  <a:gd name="T6" fmla="*/ 12 w 139"/>
                  <a:gd name="T7" fmla="*/ 25 h 78"/>
                  <a:gd name="T8" fmla="*/ 7 w 139"/>
                  <a:gd name="T9" fmla="*/ 31 h 78"/>
                  <a:gd name="T10" fmla="*/ 1 w 139"/>
                  <a:gd name="T11" fmla="*/ 40 h 78"/>
                  <a:gd name="T12" fmla="*/ 0 w 139"/>
                  <a:gd name="T13" fmla="*/ 50 h 78"/>
                  <a:gd name="T14" fmla="*/ 0 w 139"/>
                  <a:gd name="T15" fmla="*/ 60 h 78"/>
                  <a:gd name="T16" fmla="*/ 1 w 139"/>
                  <a:gd name="T17" fmla="*/ 68 h 78"/>
                  <a:gd name="T18" fmla="*/ 8 w 139"/>
                  <a:gd name="T19" fmla="*/ 74 h 78"/>
                  <a:gd name="T20" fmla="*/ 14 w 139"/>
                  <a:gd name="T21" fmla="*/ 77 h 78"/>
                  <a:gd name="T22" fmla="*/ 26 w 139"/>
                  <a:gd name="T23" fmla="*/ 77 h 78"/>
                  <a:gd name="T24" fmla="*/ 37 w 139"/>
                  <a:gd name="T25" fmla="*/ 74 h 78"/>
                  <a:gd name="T26" fmla="*/ 46 w 139"/>
                  <a:gd name="T27" fmla="*/ 70 h 78"/>
                  <a:gd name="T28" fmla="*/ 55 w 139"/>
                  <a:gd name="T29" fmla="*/ 68 h 78"/>
                  <a:gd name="T30" fmla="*/ 67 w 139"/>
                  <a:gd name="T31" fmla="*/ 66 h 78"/>
                  <a:gd name="T32" fmla="*/ 77 w 139"/>
                  <a:gd name="T33" fmla="*/ 68 h 78"/>
                  <a:gd name="T34" fmla="*/ 87 w 139"/>
                  <a:gd name="T35" fmla="*/ 72 h 78"/>
                  <a:gd name="T36" fmla="*/ 95 w 139"/>
                  <a:gd name="T37" fmla="*/ 76 h 78"/>
                  <a:gd name="T38" fmla="*/ 103 w 139"/>
                  <a:gd name="T39" fmla="*/ 74 h 78"/>
                  <a:gd name="T40" fmla="*/ 112 w 139"/>
                  <a:gd name="T41" fmla="*/ 72 h 78"/>
                  <a:gd name="T42" fmla="*/ 120 w 139"/>
                  <a:gd name="T43" fmla="*/ 70 h 78"/>
                  <a:gd name="T44" fmla="*/ 127 w 139"/>
                  <a:gd name="T45" fmla="*/ 62 h 78"/>
                  <a:gd name="T46" fmla="*/ 134 w 139"/>
                  <a:gd name="T47" fmla="*/ 56 h 78"/>
                  <a:gd name="T48" fmla="*/ 137 w 139"/>
                  <a:gd name="T49" fmla="*/ 50 h 78"/>
                  <a:gd name="T50" fmla="*/ 138 w 139"/>
                  <a:gd name="T51" fmla="*/ 42 h 78"/>
                  <a:gd name="T52" fmla="*/ 137 w 139"/>
                  <a:gd name="T53" fmla="*/ 35 h 78"/>
                  <a:gd name="T54" fmla="*/ 136 w 139"/>
                  <a:gd name="T55" fmla="*/ 28 h 78"/>
                  <a:gd name="T56" fmla="*/ 130 w 139"/>
                  <a:gd name="T57" fmla="*/ 20 h 78"/>
                  <a:gd name="T58" fmla="*/ 124 w 139"/>
                  <a:gd name="T59" fmla="*/ 12 h 78"/>
                  <a:gd name="T60" fmla="*/ 115 w 139"/>
                  <a:gd name="T61" fmla="*/ 9 h 78"/>
                  <a:gd name="T62" fmla="*/ 111 w 139"/>
                  <a:gd name="T63" fmla="*/ 7 h 78"/>
                  <a:gd name="T64" fmla="*/ 72 w 139"/>
                  <a:gd name="T65" fmla="*/ 0 h 78"/>
                  <a:gd name="T66" fmla="*/ 34 w 139"/>
                  <a:gd name="T67" fmla="*/ 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39" h="78">
                    <a:moveTo>
                      <a:pt x="34" y="9"/>
                    </a:moveTo>
                    <a:lnTo>
                      <a:pt x="25" y="16"/>
                    </a:lnTo>
                    <a:lnTo>
                      <a:pt x="17" y="21"/>
                    </a:lnTo>
                    <a:lnTo>
                      <a:pt x="12" y="25"/>
                    </a:lnTo>
                    <a:lnTo>
                      <a:pt x="7" y="31"/>
                    </a:lnTo>
                    <a:lnTo>
                      <a:pt x="1" y="40"/>
                    </a:lnTo>
                    <a:lnTo>
                      <a:pt x="0" y="50"/>
                    </a:lnTo>
                    <a:lnTo>
                      <a:pt x="0" y="60"/>
                    </a:lnTo>
                    <a:lnTo>
                      <a:pt x="1" y="68"/>
                    </a:lnTo>
                    <a:lnTo>
                      <a:pt x="8" y="74"/>
                    </a:lnTo>
                    <a:lnTo>
                      <a:pt x="14" y="77"/>
                    </a:lnTo>
                    <a:lnTo>
                      <a:pt x="26" y="77"/>
                    </a:lnTo>
                    <a:lnTo>
                      <a:pt x="37" y="74"/>
                    </a:lnTo>
                    <a:lnTo>
                      <a:pt x="46" y="70"/>
                    </a:lnTo>
                    <a:lnTo>
                      <a:pt x="55" y="68"/>
                    </a:lnTo>
                    <a:lnTo>
                      <a:pt x="67" y="66"/>
                    </a:lnTo>
                    <a:lnTo>
                      <a:pt x="77" y="68"/>
                    </a:lnTo>
                    <a:lnTo>
                      <a:pt x="87" y="72"/>
                    </a:lnTo>
                    <a:lnTo>
                      <a:pt x="95" y="76"/>
                    </a:lnTo>
                    <a:lnTo>
                      <a:pt x="103" y="74"/>
                    </a:lnTo>
                    <a:lnTo>
                      <a:pt x="112" y="72"/>
                    </a:lnTo>
                    <a:lnTo>
                      <a:pt x="120" y="70"/>
                    </a:lnTo>
                    <a:lnTo>
                      <a:pt x="127" y="62"/>
                    </a:lnTo>
                    <a:lnTo>
                      <a:pt x="134" y="56"/>
                    </a:lnTo>
                    <a:lnTo>
                      <a:pt x="137" y="50"/>
                    </a:lnTo>
                    <a:lnTo>
                      <a:pt x="138" y="42"/>
                    </a:lnTo>
                    <a:lnTo>
                      <a:pt x="137" y="35"/>
                    </a:lnTo>
                    <a:lnTo>
                      <a:pt x="136" y="28"/>
                    </a:lnTo>
                    <a:lnTo>
                      <a:pt x="130" y="20"/>
                    </a:lnTo>
                    <a:lnTo>
                      <a:pt x="124" y="12"/>
                    </a:lnTo>
                    <a:lnTo>
                      <a:pt x="115" y="9"/>
                    </a:lnTo>
                    <a:lnTo>
                      <a:pt x="111" y="7"/>
                    </a:lnTo>
                    <a:lnTo>
                      <a:pt x="72" y="0"/>
                    </a:lnTo>
                    <a:lnTo>
                      <a:pt x="34" y="9"/>
                    </a:lnTo>
                  </a:path>
                </a:pathLst>
              </a:custGeom>
              <a:solidFill>
                <a:schemeClr val="bg2"/>
              </a:solidFill>
              <a:ln w="12700" cap="rnd" cmpd="sng">
                <a:solidFill>
                  <a:srgbClr val="80FFFF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</p:grpSp>
        <p:sp>
          <p:nvSpPr>
            <p:cNvPr id="344077" name="Rectangle 13"/>
            <p:cNvSpPr>
              <a:spLocks noChangeArrowheads="1"/>
            </p:cNvSpPr>
            <p:nvPr/>
          </p:nvSpPr>
          <p:spPr bwMode="auto">
            <a:xfrm>
              <a:off x="3442098" y="2356601"/>
              <a:ext cx="2281716" cy="329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52388" tIns="26194" rIns="52388" bIns="26194">
              <a:spAutoFit/>
            </a:bodyPr>
            <a:lstStyle/>
            <a:p>
              <a:pPr defTabSz="385763" eaLnBrk="0" hangingPunct="0"/>
              <a:r>
                <a:rPr lang="en-US" sz="1800" b="1">
                  <a:solidFill>
                    <a:schemeClr val="bg1"/>
                  </a:solidFill>
                  <a:latin typeface="Arial" charset="0"/>
                  <a:cs typeface="Arial" charset="0"/>
                </a:rPr>
                <a:t>Work Requirements</a:t>
              </a:r>
            </a:p>
          </p:txBody>
        </p:sp>
        <p:grpSp>
          <p:nvGrpSpPr>
            <p:cNvPr id="344079" name="Group 15"/>
            <p:cNvGrpSpPr>
              <a:grpSpLocks/>
            </p:cNvGrpSpPr>
            <p:nvPr/>
          </p:nvGrpSpPr>
          <p:grpSpPr bwMode="auto">
            <a:xfrm>
              <a:off x="2432449" y="1970838"/>
              <a:ext cx="4098131" cy="890588"/>
              <a:chOff x="1237" y="1205"/>
              <a:chExt cx="3442" cy="1291"/>
            </a:xfrm>
          </p:grpSpPr>
          <p:grpSp>
            <p:nvGrpSpPr>
              <p:cNvPr id="344080" name="Group 16"/>
              <p:cNvGrpSpPr>
                <a:grpSpLocks/>
              </p:cNvGrpSpPr>
              <p:nvPr/>
            </p:nvGrpSpPr>
            <p:grpSpPr bwMode="auto">
              <a:xfrm>
                <a:off x="1485" y="2043"/>
                <a:ext cx="2937" cy="453"/>
                <a:chOff x="1485" y="2043"/>
                <a:chExt cx="2937" cy="453"/>
              </a:xfrm>
            </p:grpSpPr>
            <p:sp>
              <p:nvSpPr>
                <p:cNvPr id="344081" name="Freeform 17"/>
                <p:cNvSpPr>
                  <a:spLocks/>
                </p:cNvSpPr>
                <p:nvPr/>
              </p:nvSpPr>
              <p:spPr bwMode="auto">
                <a:xfrm>
                  <a:off x="2054" y="2043"/>
                  <a:ext cx="83" cy="436"/>
                </a:xfrm>
                <a:custGeom>
                  <a:avLst/>
                  <a:gdLst>
                    <a:gd name="T0" fmla="*/ 14 w 83"/>
                    <a:gd name="T1" fmla="*/ 0 h 436"/>
                    <a:gd name="T2" fmla="*/ 0 w 83"/>
                    <a:gd name="T3" fmla="*/ 435 h 436"/>
                    <a:gd name="T4" fmla="*/ 82 w 83"/>
                    <a:gd name="T5" fmla="*/ 435 h 436"/>
                    <a:gd name="T6" fmla="*/ 67 w 83"/>
                    <a:gd name="T7" fmla="*/ 0 h 436"/>
                    <a:gd name="T8" fmla="*/ 14 w 83"/>
                    <a:gd name="T9" fmla="*/ 0 h 4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436">
                      <a:moveTo>
                        <a:pt x="14" y="0"/>
                      </a:moveTo>
                      <a:lnTo>
                        <a:pt x="0" y="435"/>
                      </a:lnTo>
                      <a:lnTo>
                        <a:pt x="82" y="435"/>
                      </a:lnTo>
                      <a:lnTo>
                        <a:pt x="67" y="0"/>
                      </a:lnTo>
                      <a:lnTo>
                        <a:pt x="14" y="0"/>
                      </a:lnTo>
                    </a:path>
                  </a:pathLst>
                </a:custGeom>
                <a:solidFill>
                  <a:srgbClr val="A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44082" name="Freeform 18"/>
                <p:cNvSpPr>
                  <a:spLocks/>
                </p:cNvSpPr>
                <p:nvPr/>
              </p:nvSpPr>
              <p:spPr bwMode="auto">
                <a:xfrm>
                  <a:off x="3766" y="2043"/>
                  <a:ext cx="84" cy="436"/>
                </a:xfrm>
                <a:custGeom>
                  <a:avLst/>
                  <a:gdLst>
                    <a:gd name="T0" fmla="*/ 14 w 84"/>
                    <a:gd name="T1" fmla="*/ 0 h 436"/>
                    <a:gd name="T2" fmla="*/ 0 w 84"/>
                    <a:gd name="T3" fmla="*/ 435 h 436"/>
                    <a:gd name="T4" fmla="*/ 83 w 84"/>
                    <a:gd name="T5" fmla="*/ 435 h 436"/>
                    <a:gd name="T6" fmla="*/ 68 w 84"/>
                    <a:gd name="T7" fmla="*/ 0 h 436"/>
                    <a:gd name="T8" fmla="*/ 14 w 84"/>
                    <a:gd name="T9" fmla="*/ 0 h 4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436">
                      <a:moveTo>
                        <a:pt x="14" y="0"/>
                      </a:moveTo>
                      <a:lnTo>
                        <a:pt x="0" y="435"/>
                      </a:lnTo>
                      <a:lnTo>
                        <a:pt x="83" y="435"/>
                      </a:lnTo>
                      <a:lnTo>
                        <a:pt x="68" y="0"/>
                      </a:lnTo>
                      <a:lnTo>
                        <a:pt x="14" y="0"/>
                      </a:lnTo>
                    </a:path>
                  </a:pathLst>
                </a:custGeom>
                <a:solidFill>
                  <a:srgbClr val="A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44083" name="Freeform 19"/>
                <p:cNvSpPr>
                  <a:spLocks/>
                </p:cNvSpPr>
                <p:nvPr/>
              </p:nvSpPr>
              <p:spPr bwMode="auto">
                <a:xfrm>
                  <a:off x="1485" y="2043"/>
                  <a:ext cx="81" cy="436"/>
                </a:xfrm>
                <a:custGeom>
                  <a:avLst/>
                  <a:gdLst>
                    <a:gd name="T0" fmla="*/ 14 w 81"/>
                    <a:gd name="T1" fmla="*/ 0 h 436"/>
                    <a:gd name="T2" fmla="*/ 0 w 81"/>
                    <a:gd name="T3" fmla="*/ 435 h 436"/>
                    <a:gd name="T4" fmla="*/ 80 w 81"/>
                    <a:gd name="T5" fmla="*/ 435 h 436"/>
                    <a:gd name="T6" fmla="*/ 65 w 81"/>
                    <a:gd name="T7" fmla="*/ 0 h 436"/>
                    <a:gd name="T8" fmla="*/ 14 w 81"/>
                    <a:gd name="T9" fmla="*/ 0 h 4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436">
                      <a:moveTo>
                        <a:pt x="14" y="0"/>
                      </a:moveTo>
                      <a:lnTo>
                        <a:pt x="0" y="435"/>
                      </a:lnTo>
                      <a:lnTo>
                        <a:pt x="80" y="435"/>
                      </a:lnTo>
                      <a:lnTo>
                        <a:pt x="65" y="0"/>
                      </a:lnTo>
                      <a:lnTo>
                        <a:pt x="14" y="0"/>
                      </a:lnTo>
                    </a:path>
                  </a:pathLst>
                </a:custGeom>
                <a:solidFill>
                  <a:srgbClr val="A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44084" name="Freeform 20"/>
                <p:cNvSpPr>
                  <a:spLocks/>
                </p:cNvSpPr>
                <p:nvPr/>
              </p:nvSpPr>
              <p:spPr bwMode="auto">
                <a:xfrm>
                  <a:off x="4339" y="2043"/>
                  <a:ext cx="83" cy="453"/>
                </a:xfrm>
                <a:custGeom>
                  <a:avLst/>
                  <a:gdLst>
                    <a:gd name="T0" fmla="*/ 14 w 83"/>
                    <a:gd name="T1" fmla="*/ 0 h 453"/>
                    <a:gd name="T2" fmla="*/ 0 w 83"/>
                    <a:gd name="T3" fmla="*/ 452 h 453"/>
                    <a:gd name="T4" fmla="*/ 82 w 83"/>
                    <a:gd name="T5" fmla="*/ 452 h 453"/>
                    <a:gd name="T6" fmla="*/ 67 w 83"/>
                    <a:gd name="T7" fmla="*/ 0 h 453"/>
                    <a:gd name="T8" fmla="*/ 14 w 83"/>
                    <a:gd name="T9" fmla="*/ 0 h 4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453">
                      <a:moveTo>
                        <a:pt x="14" y="0"/>
                      </a:moveTo>
                      <a:lnTo>
                        <a:pt x="0" y="452"/>
                      </a:lnTo>
                      <a:lnTo>
                        <a:pt x="82" y="452"/>
                      </a:lnTo>
                      <a:lnTo>
                        <a:pt x="67" y="0"/>
                      </a:lnTo>
                      <a:lnTo>
                        <a:pt x="14" y="0"/>
                      </a:lnTo>
                    </a:path>
                  </a:pathLst>
                </a:custGeom>
                <a:solidFill>
                  <a:srgbClr val="A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</p:grpSp>
          <p:grpSp>
            <p:nvGrpSpPr>
              <p:cNvPr id="344085" name="Group 21"/>
              <p:cNvGrpSpPr>
                <a:grpSpLocks/>
              </p:cNvGrpSpPr>
              <p:nvPr/>
            </p:nvGrpSpPr>
            <p:grpSpPr bwMode="auto">
              <a:xfrm>
                <a:off x="1237" y="1205"/>
                <a:ext cx="3442" cy="1108"/>
                <a:chOff x="1237" y="1205"/>
                <a:chExt cx="3442" cy="1108"/>
              </a:xfrm>
            </p:grpSpPr>
            <p:grpSp>
              <p:nvGrpSpPr>
                <p:cNvPr id="344086" name="Group 22"/>
                <p:cNvGrpSpPr>
                  <a:grpSpLocks/>
                </p:cNvGrpSpPr>
                <p:nvPr/>
              </p:nvGrpSpPr>
              <p:grpSpPr bwMode="auto">
                <a:xfrm>
                  <a:off x="1237" y="2050"/>
                  <a:ext cx="3442" cy="214"/>
                  <a:chOff x="1237" y="2050"/>
                  <a:chExt cx="3442" cy="214"/>
                </a:xfrm>
              </p:grpSpPr>
              <p:grpSp>
                <p:nvGrpSpPr>
                  <p:cNvPr id="344087" name="Group 23"/>
                  <p:cNvGrpSpPr>
                    <a:grpSpLocks/>
                  </p:cNvGrpSpPr>
                  <p:nvPr/>
                </p:nvGrpSpPr>
                <p:grpSpPr bwMode="auto">
                  <a:xfrm>
                    <a:off x="1237" y="2050"/>
                    <a:ext cx="1720" cy="214"/>
                    <a:chOff x="1237" y="2050"/>
                    <a:chExt cx="1720" cy="214"/>
                  </a:xfrm>
                </p:grpSpPr>
                <p:sp>
                  <p:nvSpPr>
                    <p:cNvPr id="344088" name="Freeform 24"/>
                    <p:cNvSpPr>
                      <a:spLocks/>
                    </p:cNvSpPr>
                    <p:nvPr/>
                  </p:nvSpPr>
                  <p:spPr bwMode="auto">
                    <a:xfrm>
                      <a:off x="1243" y="2050"/>
                      <a:ext cx="1714" cy="214"/>
                    </a:xfrm>
                    <a:custGeom>
                      <a:avLst/>
                      <a:gdLst>
                        <a:gd name="T0" fmla="*/ 0 w 1714"/>
                        <a:gd name="T1" fmla="*/ 196 h 214"/>
                        <a:gd name="T2" fmla="*/ 87 w 1714"/>
                        <a:gd name="T3" fmla="*/ 6 h 214"/>
                        <a:gd name="T4" fmla="*/ 180 w 1714"/>
                        <a:gd name="T5" fmla="*/ 209 h 214"/>
                        <a:gd name="T6" fmla="*/ 275 w 1714"/>
                        <a:gd name="T7" fmla="*/ 9 h 214"/>
                        <a:gd name="T8" fmla="*/ 370 w 1714"/>
                        <a:gd name="T9" fmla="*/ 209 h 214"/>
                        <a:gd name="T10" fmla="*/ 466 w 1714"/>
                        <a:gd name="T11" fmla="*/ 4 h 214"/>
                        <a:gd name="T12" fmla="*/ 562 w 1714"/>
                        <a:gd name="T13" fmla="*/ 209 h 214"/>
                        <a:gd name="T14" fmla="*/ 656 w 1714"/>
                        <a:gd name="T15" fmla="*/ 9 h 214"/>
                        <a:gd name="T16" fmla="*/ 751 w 1714"/>
                        <a:gd name="T17" fmla="*/ 209 h 214"/>
                        <a:gd name="T18" fmla="*/ 844 w 1714"/>
                        <a:gd name="T19" fmla="*/ 0 h 214"/>
                        <a:gd name="T20" fmla="*/ 938 w 1714"/>
                        <a:gd name="T21" fmla="*/ 209 h 214"/>
                        <a:gd name="T22" fmla="*/ 1034 w 1714"/>
                        <a:gd name="T23" fmla="*/ 2 h 214"/>
                        <a:gd name="T24" fmla="*/ 1135 w 1714"/>
                        <a:gd name="T25" fmla="*/ 211 h 214"/>
                        <a:gd name="T26" fmla="*/ 1230 w 1714"/>
                        <a:gd name="T27" fmla="*/ 2 h 214"/>
                        <a:gd name="T28" fmla="*/ 1329 w 1714"/>
                        <a:gd name="T29" fmla="*/ 211 h 214"/>
                        <a:gd name="T30" fmla="*/ 1425 w 1714"/>
                        <a:gd name="T31" fmla="*/ 4 h 214"/>
                        <a:gd name="T32" fmla="*/ 1521 w 1714"/>
                        <a:gd name="T33" fmla="*/ 213 h 214"/>
                        <a:gd name="T34" fmla="*/ 1616 w 1714"/>
                        <a:gd name="T35" fmla="*/ 11 h 214"/>
                        <a:gd name="T36" fmla="*/ 1713 w 1714"/>
                        <a:gd name="T37" fmla="*/ 213 h 21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</a:cxnLst>
                      <a:rect l="0" t="0" r="r" b="b"/>
                      <a:pathLst>
                        <a:path w="1714" h="214">
                          <a:moveTo>
                            <a:pt x="0" y="196"/>
                          </a:moveTo>
                          <a:lnTo>
                            <a:pt x="87" y="6"/>
                          </a:lnTo>
                          <a:lnTo>
                            <a:pt x="180" y="209"/>
                          </a:lnTo>
                          <a:lnTo>
                            <a:pt x="275" y="9"/>
                          </a:lnTo>
                          <a:lnTo>
                            <a:pt x="370" y="209"/>
                          </a:lnTo>
                          <a:lnTo>
                            <a:pt x="466" y="4"/>
                          </a:lnTo>
                          <a:lnTo>
                            <a:pt x="562" y="209"/>
                          </a:lnTo>
                          <a:lnTo>
                            <a:pt x="656" y="9"/>
                          </a:lnTo>
                          <a:lnTo>
                            <a:pt x="751" y="209"/>
                          </a:lnTo>
                          <a:lnTo>
                            <a:pt x="844" y="0"/>
                          </a:lnTo>
                          <a:lnTo>
                            <a:pt x="938" y="209"/>
                          </a:lnTo>
                          <a:lnTo>
                            <a:pt x="1034" y="2"/>
                          </a:lnTo>
                          <a:lnTo>
                            <a:pt x="1135" y="211"/>
                          </a:lnTo>
                          <a:lnTo>
                            <a:pt x="1230" y="2"/>
                          </a:lnTo>
                          <a:lnTo>
                            <a:pt x="1329" y="211"/>
                          </a:lnTo>
                          <a:lnTo>
                            <a:pt x="1425" y="4"/>
                          </a:lnTo>
                          <a:lnTo>
                            <a:pt x="1521" y="213"/>
                          </a:lnTo>
                          <a:lnTo>
                            <a:pt x="1616" y="11"/>
                          </a:lnTo>
                          <a:lnTo>
                            <a:pt x="1713" y="213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60606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089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1237" y="2050"/>
                      <a:ext cx="1720" cy="213"/>
                    </a:xfrm>
                    <a:custGeom>
                      <a:avLst/>
                      <a:gdLst>
                        <a:gd name="T0" fmla="*/ 0 w 1720"/>
                        <a:gd name="T1" fmla="*/ 11 h 213"/>
                        <a:gd name="T2" fmla="*/ 88 w 1720"/>
                        <a:gd name="T3" fmla="*/ 212 h 213"/>
                        <a:gd name="T4" fmla="*/ 185 w 1720"/>
                        <a:gd name="T5" fmla="*/ 2 h 213"/>
                        <a:gd name="T6" fmla="*/ 279 w 1720"/>
                        <a:gd name="T7" fmla="*/ 206 h 213"/>
                        <a:gd name="T8" fmla="*/ 375 w 1720"/>
                        <a:gd name="T9" fmla="*/ 2 h 213"/>
                        <a:gd name="T10" fmla="*/ 471 w 1720"/>
                        <a:gd name="T11" fmla="*/ 208 h 213"/>
                        <a:gd name="T12" fmla="*/ 568 w 1720"/>
                        <a:gd name="T13" fmla="*/ 2 h 213"/>
                        <a:gd name="T14" fmla="*/ 662 w 1720"/>
                        <a:gd name="T15" fmla="*/ 206 h 213"/>
                        <a:gd name="T16" fmla="*/ 757 w 1720"/>
                        <a:gd name="T17" fmla="*/ 2 h 213"/>
                        <a:gd name="T18" fmla="*/ 849 w 1720"/>
                        <a:gd name="T19" fmla="*/ 201 h 213"/>
                        <a:gd name="T20" fmla="*/ 943 w 1720"/>
                        <a:gd name="T21" fmla="*/ 2 h 213"/>
                        <a:gd name="T22" fmla="*/ 1040 w 1720"/>
                        <a:gd name="T23" fmla="*/ 212 h 213"/>
                        <a:gd name="T24" fmla="*/ 1141 w 1720"/>
                        <a:gd name="T25" fmla="*/ 2 h 213"/>
                        <a:gd name="T26" fmla="*/ 1236 w 1720"/>
                        <a:gd name="T27" fmla="*/ 212 h 213"/>
                        <a:gd name="T28" fmla="*/ 1335 w 1720"/>
                        <a:gd name="T29" fmla="*/ 2 h 213"/>
                        <a:gd name="T30" fmla="*/ 1431 w 1720"/>
                        <a:gd name="T31" fmla="*/ 208 h 213"/>
                        <a:gd name="T32" fmla="*/ 1527 w 1720"/>
                        <a:gd name="T33" fmla="*/ 0 h 213"/>
                        <a:gd name="T34" fmla="*/ 1623 w 1720"/>
                        <a:gd name="T35" fmla="*/ 203 h 213"/>
                        <a:gd name="T36" fmla="*/ 1719 w 1720"/>
                        <a:gd name="T37" fmla="*/ 0 h 21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</a:cxnLst>
                      <a:rect l="0" t="0" r="r" b="b"/>
                      <a:pathLst>
                        <a:path w="1720" h="213">
                          <a:moveTo>
                            <a:pt x="0" y="11"/>
                          </a:moveTo>
                          <a:lnTo>
                            <a:pt x="88" y="212"/>
                          </a:lnTo>
                          <a:lnTo>
                            <a:pt x="185" y="2"/>
                          </a:lnTo>
                          <a:lnTo>
                            <a:pt x="279" y="206"/>
                          </a:lnTo>
                          <a:lnTo>
                            <a:pt x="375" y="2"/>
                          </a:lnTo>
                          <a:lnTo>
                            <a:pt x="471" y="208"/>
                          </a:lnTo>
                          <a:lnTo>
                            <a:pt x="568" y="2"/>
                          </a:lnTo>
                          <a:lnTo>
                            <a:pt x="662" y="206"/>
                          </a:lnTo>
                          <a:lnTo>
                            <a:pt x="757" y="2"/>
                          </a:lnTo>
                          <a:lnTo>
                            <a:pt x="849" y="201"/>
                          </a:lnTo>
                          <a:lnTo>
                            <a:pt x="943" y="2"/>
                          </a:lnTo>
                          <a:lnTo>
                            <a:pt x="1040" y="212"/>
                          </a:lnTo>
                          <a:lnTo>
                            <a:pt x="1141" y="2"/>
                          </a:lnTo>
                          <a:lnTo>
                            <a:pt x="1236" y="212"/>
                          </a:lnTo>
                          <a:lnTo>
                            <a:pt x="1335" y="2"/>
                          </a:lnTo>
                          <a:lnTo>
                            <a:pt x="1431" y="208"/>
                          </a:lnTo>
                          <a:lnTo>
                            <a:pt x="1527" y="0"/>
                          </a:lnTo>
                          <a:lnTo>
                            <a:pt x="1623" y="203"/>
                          </a:lnTo>
                          <a:lnTo>
                            <a:pt x="1719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60606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  <p:grpSp>
                <p:nvGrpSpPr>
                  <p:cNvPr id="344090" name="Group 26"/>
                  <p:cNvGrpSpPr>
                    <a:grpSpLocks/>
                  </p:cNvGrpSpPr>
                  <p:nvPr/>
                </p:nvGrpSpPr>
                <p:grpSpPr bwMode="auto">
                  <a:xfrm>
                    <a:off x="2956" y="2050"/>
                    <a:ext cx="1723" cy="214"/>
                    <a:chOff x="2956" y="2050"/>
                    <a:chExt cx="1723" cy="214"/>
                  </a:xfrm>
                </p:grpSpPr>
                <p:sp>
                  <p:nvSpPr>
                    <p:cNvPr id="344091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2956" y="2052"/>
                      <a:ext cx="1723" cy="212"/>
                    </a:xfrm>
                    <a:custGeom>
                      <a:avLst/>
                      <a:gdLst>
                        <a:gd name="T0" fmla="*/ 1722 w 1723"/>
                        <a:gd name="T1" fmla="*/ 198 h 212"/>
                        <a:gd name="T2" fmla="*/ 1629 w 1723"/>
                        <a:gd name="T3" fmla="*/ 9 h 212"/>
                        <a:gd name="T4" fmla="*/ 1536 w 1723"/>
                        <a:gd name="T5" fmla="*/ 207 h 212"/>
                        <a:gd name="T6" fmla="*/ 1441 w 1723"/>
                        <a:gd name="T7" fmla="*/ 6 h 212"/>
                        <a:gd name="T8" fmla="*/ 1347 w 1723"/>
                        <a:gd name="T9" fmla="*/ 207 h 212"/>
                        <a:gd name="T10" fmla="*/ 1251 w 1723"/>
                        <a:gd name="T11" fmla="*/ 2 h 212"/>
                        <a:gd name="T12" fmla="*/ 1155 w 1723"/>
                        <a:gd name="T13" fmla="*/ 207 h 212"/>
                        <a:gd name="T14" fmla="*/ 1059 w 1723"/>
                        <a:gd name="T15" fmla="*/ 6 h 212"/>
                        <a:gd name="T16" fmla="*/ 964 w 1723"/>
                        <a:gd name="T17" fmla="*/ 207 h 212"/>
                        <a:gd name="T18" fmla="*/ 871 w 1723"/>
                        <a:gd name="T19" fmla="*/ 11 h 212"/>
                        <a:gd name="T20" fmla="*/ 779 w 1723"/>
                        <a:gd name="T21" fmla="*/ 207 h 212"/>
                        <a:gd name="T22" fmla="*/ 681 w 1723"/>
                        <a:gd name="T23" fmla="*/ 0 h 212"/>
                        <a:gd name="T24" fmla="*/ 579 w 1723"/>
                        <a:gd name="T25" fmla="*/ 209 h 212"/>
                        <a:gd name="T26" fmla="*/ 485 w 1723"/>
                        <a:gd name="T27" fmla="*/ 0 h 212"/>
                        <a:gd name="T28" fmla="*/ 386 w 1723"/>
                        <a:gd name="T29" fmla="*/ 209 h 212"/>
                        <a:gd name="T30" fmla="*/ 289 w 1723"/>
                        <a:gd name="T31" fmla="*/ 2 h 212"/>
                        <a:gd name="T32" fmla="*/ 193 w 1723"/>
                        <a:gd name="T33" fmla="*/ 211 h 212"/>
                        <a:gd name="T34" fmla="*/ 98 w 1723"/>
                        <a:gd name="T35" fmla="*/ 9 h 212"/>
                        <a:gd name="T36" fmla="*/ 0 w 1723"/>
                        <a:gd name="T37" fmla="*/ 211 h 2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</a:cxnLst>
                      <a:rect l="0" t="0" r="r" b="b"/>
                      <a:pathLst>
                        <a:path w="1723" h="212">
                          <a:moveTo>
                            <a:pt x="1722" y="198"/>
                          </a:moveTo>
                          <a:lnTo>
                            <a:pt x="1629" y="9"/>
                          </a:lnTo>
                          <a:lnTo>
                            <a:pt x="1536" y="207"/>
                          </a:lnTo>
                          <a:lnTo>
                            <a:pt x="1441" y="6"/>
                          </a:lnTo>
                          <a:lnTo>
                            <a:pt x="1347" y="207"/>
                          </a:lnTo>
                          <a:lnTo>
                            <a:pt x="1251" y="2"/>
                          </a:lnTo>
                          <a:lnTo>
                            <a:pt x="1155" y="207"/>
                          </a:lnTo>
                          <a:lnTo>
                            <a:pt x="1059" y="6"/>
                          </a:lnTo>
                          <a:lnTo>
                            <a:pt x="964" y="207"/>
                          </a:lnTo>
                          <a:lnTo>
                            <a:pt x="871" y="11"/>
                          </a:lnTo>
                          <a:lnTo>
                            <a:pt x="779" y="207"/>
                          </a:lnTo>
                          <a:lnTo>
                            <a:pt x="681" y="0"/>
                          </a:lnTo>
                          <a:lnTo>
                            <a:pt x="579" y="209"/>
                          </a:lnTo>
                          <a:lnTo>
                            <a:pt x="485" y="0"/>
                          </a:lnTo>
                          <a:lnTo>
                            <a:pt x="386" y="209"/>
                          </a:lnTo>
                          <a:lnTo>
                            <a:pt x="289" y="2"/>
                          </a:lnTo>
                          <a:lnTo>
                            <a:pt x="193" y="211"/>
                          </a:lnTo>
                          <a:lnTo>
                            <a:pt x="98" y="9"/>
                          </a:lnTo>
                          <a:lnTo>
                            <a:pt x="0" y="211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60606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092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2957" y="2050"/>
                      <a:ext cx="1722" cy="214"/>
                    </a:xfrm>
                    <a:custGeom>
                      <a:avLst/>
                      <a:gdLst>
                        <a:gd name="T0" fmla="*/ 1721 w 1722"/>
                        <a:gd name="T1" fmla="*/ 17 h 214"/>
                        <a:gd name="T2" fmla="*/ 1632 w 1722"/>
                        <a:gd name="T3" fmla="*/ 213 h 214"/>
                        <a:gd name="T4" fmla="*/ 1535 w 1722"/>
                        <a:gd name="T5" fmla="*/ 2 h 214"/>
                        <a:gd name="T6" fmla="*/ 1440 w 1722"/>
                        <a:gd name="T7" fmla="*/ 204 h 214"/>
                        <a:gd name="T8" fmla="*/ 1346 w 1722"/>
                        <a:gd name="T9" fmla="*/ 2 h 214"/>
                        <a:gd name="T10" fmla="*/ 1250 w 1722"/>
                        <a:gd name="T11" fmla="*/ 207 h 214"/>
                        <a:gd name="T12" fmla="*/ 1154 w 1722"/>
                        <a:gd name="T13" fmla="*/ 2 h 214"/>
                        <a:gd name="T14" fmla="*/ 1059 w 1722"/>
                        <a:gd name="T15" fmla="*/ 204 h 214"/>
                        <a:gd name="T16" fmla="*/ 963 w 1722"/>
                        <a:gd name="T17" fmla="*/ 2 h 214"/>
                        <a:gd name="T18" fmla="*/ 870 w 1722"/>
                        <a:gd name="T19" fmla="*/ 200 h 214"/>
                        <a:gd name="T20" fmla="*/ 778 w 1722"/>
                        <a:gd name="T21" fmla="*/ 2 h 214"/>
                        <a:gd name="T22" fmla="*/ 680 w 1722"/>
                        <a:gd name="T23" fmla="*/ 211 h 214"/>
                        <a:gd name="T24" fmla="*/ 579 w 1722"/>
                        <a:gd name="T25" fmla="*/ 2 h 214"/>
                        <a:gd name="T26" fmla="*/ 484 w 1722"/>
                        <a:gd name="T27" fmla="*/ 211 h 214"/>
                        <a:gd name="T28" fmla="*/ 385 w 1722"/>
                        <a:gd name="T29" fmla="*/ 2 h 214"/>
                        <a:gd name="T30" fmla="*/ 289 w 1722"/>
                        <a:gd name="T31" fmla="*/ 207 h 214"/>
                        <a:gd name="T32" fmla="*/ 192 w 1722"/>
                        <a:gd name="T33" fmla="*/ 0 h 214"/>
                        <a:gd name="T34" fmla="*/ 97 w 1722"/>
                        <a:gd name="T35" fmla="*/ 202 h 214"/>
                        <a:gd name="T36" fmla="*/ 0 w 1722"/>
                        <a:gd name="T37" fmla="*/ 0 h 21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</a:cxnLst>
                      <a:rect l="0" t="0" r="r" b="b"/>
                      <a:pathLst>
                        <a:path w="1722" h="214">
                          <a:moveTo>
                            <a:pt x="1721" y="17"/>
                          </a:moveTo>
                          <a:lnTo>
                            <a:pt x="1632" y="213"/>
                          </a:lnTo>
                          <a:lnTo>
                            <a:pt x="1535" y="2"/>
                          </a:lnTo>
                          <a:lnTo>
                            <a:pt x="1440" y="204"/>
                          </a:lnTo>
                          <a:lnTo>
                            <a:pt x="1346" y="2"/>
                          </a:lnTo>
                          <a:lnTo>
                            <a:pt x="1250" y="207"/>
                          </a:lnTo>
                          <a:lnTo>
                            <a:pt x="1154" y="2"/>
                          </a:lnTo>
                          <a:lnTo>
                            <a:pt x="1059" y="204"/>
                          </a:lnTo>
                          <a:lnTo>
                            <a:pt x="963" y="2"/>
                          </a:lnTo>
                          <a:lnTo>
                            <a:pt x="870" y="200"/>
                          </a:lnTo>
                          <a:lnTo>
                            <a:pt x="778" y="2"/>
                          </a:lnTo>
                          <a:lnTo>
                            <a:pt x="680" y="211"/>
                          </a:lnTo>
                          <a:lnTo>
                            <a:pt x="579" y="2"/>
                          </a:lnTo>
                          <a:lnTo>
                            <a:pt x="484" y="211"/>
                          </a:lnTo>
                          <a:lnTo>
                            <a:pt x="385" y="2"/>
                          </a:lnTo>
                          <a:lnTo>
                            <a:pt x="289" y="207"/>
                          </a:lnTo>
                          <a:lnTo>
                            <a:pt x="192" y="0"/>
                          </a:lnTo>
                          <a:lnTo>
                            <a:pt x="97" y="202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60606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</p:grpSp>
            <p:grpSp>
              <p:nvGrpSpPr>
                <p:cNvPr id="344093" name="Group 29"/>
                <p:cNvGrpSpPr>
                  <a:grpSpLocks/>
                </p:cNvGrpSpPr>
                <p:nvPr/>
              </p:nvGrpSpPr>
              <p:grpSpPr bwMode="auto">
                <a:xfrm>
                  <a:off x="3839" y="1329"/>
                  <a:ext cx="678" cy="737"/>
                  <a:chOff x="3839" y="1329"/>
                  <a:chExt cx="678" cy="737"/>
                </a:xfrm>
              </p:grpSpPr>
              <p:grpSp>
                <p:nvGrpSpPr>
                  <p:cNvPr id="344094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4393" y="1862"/>
                    <a:ext cx="124" cy="204"/>
                    <a:chOff x="4393" y="1862"/>
                    <a:chExt cx="124" cy="204"/>
                  </a:xfrm>
                </p:grpSpPr>
                <p:sp>
                  <p:nvSpPr>
                    <p:cNvPr id="344095" name="Line 3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393" y="1862"/>
                      <a:ext cx="0" cy="204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096" name="Line 3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411" y="1906"/>
                      <a:ext cx="0" cy="16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097" name="Line 3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428" y="1942"/>
                      <a:ext cx="0" cy="124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098" name="Line 3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446" y="1969"/>
                      <a:ext cx="0" cy="9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099" name="Line 3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464" y="1996"/>
                      <a:ext cx="0" cy="7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00" name="Line 3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482" y="2017"/>
                      <a:ext cx="0" cy="49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01" name="Line 3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498" y="2031"/>
                      <a:ext cx="0" cy="35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02" name="Line 3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517" y="2041"/>
                      <a:ext cx="0" cy="2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</p:grpSp>
              <p:grpSp>
                <p:nvGrpSpPr>
                  <p:cNvPr id="344103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3839" y="1329"/>
                    <a:ext cx="520" cy="737"/>
                    <a:chOff x="3839" y="1329"/>
                    <a:chExt cx="520" cy="737"/>
                  </a:xfrm>
                </p:grpSpPr>
                <p:sp>
                  <p:nvSpPr>
                    <p:cNvPr id="344104" name="Line 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39" y="1329"/>
                      <a:ext cx="0" cy="73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05" name="Line 4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341" y="1829"/>
                      <a:ext cx="0" cy="23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06" name="Line 4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359" y="1825"/>
                      <a:ext cx="0" cy="24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07" name="Line 4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325" y="1834"/>
                      <a:ext cx="0" cy="23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08" name="Line 4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307" y="1835"/>
                      <a:ext cx="0" cy="23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09" name="Line 4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290" y="1835"/>
                      <a:ext cx="0" cy="23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10" name="Line 4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256" y="1838"/>
                      <a:ext cx="0" cy="228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11" name="Line 4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273" y="1835"/>
                      <a:ext cx="0" cy="23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12" name="Line 4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222" y="1829"/>
                      <a:ext cx="0" cy="23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13" name="Line 49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4238" y="1830"/>
                      <a:ext cx="0" cy="234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14" name="Line 50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4205" y="1823"/>
                      <a:ext cx="0" cy="24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15" name="Line 5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86" y="1814"/>
                      <a:ext cx="0" cy="25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16" name="Line 5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67" y="1805"/>
                      <a:ext cx="0" cy="26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17" name="Line 5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51" y="1797"/>
                      <a:ext cx="0" cy="269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18" name="Line 5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35" y="1789"/>
                      <a:ext cx="0" cy="27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19" name="Line 5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099" y="1757"/>
                      <a:ext cx="0" cy="309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20" name="Line 5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16" y="1776"/>
                      <a:ext cx="0" cy="29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21" name="Line 5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082" y="1744"/>
                      <a:ext cx="0" cy="32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22" name="Line 5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065" y="1728"/>
                      <a:ext cx="0" cy="338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23" name="Line 5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048" y="1707"/>
                      <a:ext cx="0" cy="359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24" name="Line 6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030" y="1693"/>
                      <a:ext cx="0" cy="373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25" name="Line 6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015" y="1668"/>
                      <a:ext cx="0" cy="398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26" name="Line 6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979" y="1621"/>
                      <a:ext cx="0" cy="445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27" name="Line 6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996" y="1647"/>
                      <a:ext cx="0" cy="419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28" name="Line 6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961" y="1595"/>
                      <a:ext cx="0" cy="47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29" name="Line 6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943" y="1564"/>
                      <a:ext cx="0" cy="50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30" name="Line 6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927" y="1532"/>
                      <a:ext cx="0" cy="534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31" name="Line 6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909" y="1500"/>
                      <a:ext cx="0" cy="566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32" name="Line 6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94" y="1461"/>
                      <a:ext cx="0" cy="605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33" name="Line 6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57" y="1371"/>
                      <a:ext cx="0" cy="695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34" name="Line 7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74" y="1412"/>
                      <a:ext cx="0" cy="654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</p:grpSp>
            </p:grpSp>
            <p:grpSp>
              <p:nvGrpSpPr>
                <p:cNvPr id="344135" name="Group 71"/>
                <p:cNvGrpSpPr>
                  <a:grpSpLocks/>
                </p:cNvGrpSpPr>
                <p:nvPr/>
              </p:nvGrpSpPr>
              <p:grpSpPr bwMode="auto">
                <a:xfrm>
                  <a:off x="1384" y="1329"/>
                  <a:ext cx="677" cy="737"/>
                  <a:chOff x="1384" y="1329"/>
                  <a:chExt cx="677" cy="737"/>
                </a:xfrm>
              </p:grpSpPr>
              <p:grpSp>
                <p:nvGrpSpPr>
                  <p:cNvPr id="344136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1540" y="1329"/>
                    <a:ext cx="521" cy="737"/>
                    <a:chOff x="1540" y="1329"/>
                    <a:chExt cx="521" cy="737"/>
                  </a:xfrm>
                </p:grpSpPr>
                <p:sp>
                  <p:nvSpPr>
                    <p:cNvPr id="344137" name="Line 7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558" y="1829"/>
                      <a:ext cx="0" cy="23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38" name="Line 7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540" y="1825"/>
                      <a:ext cx="0" cy="24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39" name="Line 7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575" y="1834"/>
                      <a:ext cx="0" cy="23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40" name="Line 7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592" y="1835"/>
                      <a:ext cx="0" cy="23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41" name="Line 7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610" y="1835"/>
                      <a:ext cx="0" cy="23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42" name="Line 7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644" y="1838"/>
                      <a:ext cx="0" cy="228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43" name="Line 7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625" y="1835"/>
                      <a:ext cx="0" cy="23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44" name="Line 8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677" y="1829"/>
                      <a:ext cx="0" cy="23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45" name="Line 81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661" y="1830"/>
                      <a:ext cx="0" cy="234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46" name="Line 82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695" y="1823"/>
                      <a:ext cx="0" cy="24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47" name="Line 8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714" y="1814"/>
                      <a:ext cx="0" cy="25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48" name="Line 8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730" y="1805"/>
                      <a:ext cx="0" cy="26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49" name="Line 8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749" y="1797"/>
                      <a:ext cx="0" cy="269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50" name="Line 8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764" y="1789"/>
                      <a:ext cx="0" cy="27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51" name="Line 8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02" y="1757"/>
                      <a:ext cx="0" cy="309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52" name="Line 8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783" y="1776"/>
                      <a:ext cx="0" cy="29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53" name="Line 8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16" y="1744"/>
                      <a:ext cx="0" cy="32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54" name="Line 9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34" y="1728"/>
                      <a:ext cx="0" cy="338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55" name="Line 9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50" y="1707"/>
                      <a:ext cx="0" cy="359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56" name="Line 9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69" y="1693"/>
                      <a:ext cx="0" cy="373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57" name="Line 9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85" y="1668"/>
                      <a:ext cx="0" cy="398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58" name="Line 9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20" y="1621"/>
                      <a:ext cx="0" cy="445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59" name="Line 9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03" y="1647"/>
                      <a:ext cx="0" cy="419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60" name="Line 9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39" y="1595"/>
                      <a:ext cx="0" cy="47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61" name="Line 9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57" y="1564"/>
                      <a:ext cx="0" cy="50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62" name="Line 9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72" y="1532"/>
                      <a:ext cx="0" cy="534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63" name="Line 9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90" y="1500"/>
                      <a:ext cx="0" cy="566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64" name="Line 10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05" y="1461"/>
                      <a:ext cx="0" cy="605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65" name="Line 10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42" y="1374"/>
                      <a:ext cx="0" cy="69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66" name="Line 10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25" y="1419"/>
                      <a:ext cx="0" cy="64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67" name="Line 10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61" y="1329"/>
                      <a:ext cx="0" cy="73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</p:grpSp>
              <p:grpSp>
                <p:nvGrpSpPr>
                  <p:cNvPr id="344168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1384" y="1862"/>
                    <a:ext cx="122" cy="204"/>
                    <a:chOff x="1384" y="1862"/>
                    <a:chExt cx="122" cy="204"/>
                  </a:xfrm>
                </p:grpSpPr>
                <p:sp>
                  <p:nvSpPr>
                    <p:cNvPr id="344169" name="Line 10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506" y="1862"/>
                      <a:ext cx="0" cy="204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70" name="Line 10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488" y="1906"/>
                      <a:ext cx="0" cy="16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71" name="Line 10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470" y="1942"/>
                      <a:ext cx="0" cy="124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72" name="Line 10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453" y="1969"/>
                      <a:ext cx="0" cy="9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73" name="Line 10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436" y="1996"/>
                      <a:ext cx="0" cy="7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74" name="Line 11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417" y="2017"/>
                      <a:ext cx="0" cy="49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75" name="Line 11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402" y="2031"/>
                      <a:ext cx="0" cy="35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176" name="Line 1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384" y="2041"/>
                      <a:ext cx="0" cy="2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606060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sz="2100"/>
                    </a:p>
                  </p:txBody>
                </p:sp>
              </p:grpSp>
            </p:grpSp>
            <p:grpSp>
              <p:nvGrpSpPr>
                <p:cNvPr id="344177" name="Group 113"/>
                <p:cNvGrpSpPr>
                  <a:grpSpLocks/>
                </p:cNvGrpSpPr>
                <p:nvPr/>
              </p:nvGrpSpPr>
              <p:grpSpPr bwMode="auto">
                <a:xfrm>
                  <a:off x="2129" y="1300"/>
                  <a:ext cx="1650" cy="769"/>
                  <a:chOff x="2129" y="1300"/>
                  <a:chExt cx="1650" cy="769"/>
                </a:xfrm>
              </p:grpSpPr>
              <p:sp>
                <p:nvSpPr>
                  <p:cNvPr id="344178" name="Line 114"/>
                  <p:cNvSpPr>
                    <a:spLocks noChangeShapeType="1"/>
                  </p:cNvSpPr>
                  <p:nvPr/>
                </p:nvSpPr>
                <p:spPr bwMode="auto">
                  <a:xfrm>
                    <a:off x="2129" y="1300"/>
                    <a:ext cx="0" cy="766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79" name="Line 115"/>
                  <p:cNvSpPr>
                    <a:spLocks noChangeShapeType="1"/>
                  </p:cNvSpPr>
                  <p:nvPr/>
                </p:nvSpPr>
                <p:spPr bwMode="auto">
                  <a:xfrm>
                    <a:off x="2146" y="1329"/>
                    <a:ext cx="0" cy="73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80" name="Line 116"/>
                  <p:cNvSpPr>
                    <a:spLocks noChangeShapeType="1"/>
                  </p:cNvSpPr>
                  <p:nvPr/>
                </p:nvSpPr>
                <p:spPr bwMode="auto">
                  <a:xfrm>
                    <a:off x="2163" y="1360"/>
                    <a:ext cx="0" cy="706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81" name="Line 117"/>
                  <p:cNvSpPr>
                    <a:spLocks noChangeShapeType="1"/>
                  </p:cNvSpPr>
                  <p:nvPr/>
                </p:nvSpPr>
                <p:spPr bwMode="auto">
                  <a:xfrm>
                    <a:off x="2183" y="1386"/>
                    <a:ext cx="0" cy="680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82" name="Line 118"/>
                  <p:cNvSpPr>
                    <a:spLocks noChangeShapeType="1"/>
                  </p:cNvSpPr>
                  <p:nvPr/>
                </p:nvSpPr>
                <p:spPr bwMode="auto">
                  <a:xfrm>
                    <a:off x="2200" y="1410"/>
                    <a:ext cx="0" cy="656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83" name="Line 119"/>
                  <p:cNvSpPr>
                    <a:spLocks noChangeShapeType="1"/>
                  </p:cNvSpPr>
                  <p:nvPr/>
                </p:nvSpPr>
                <p:spPr bwMode="auto">
                  <a:xfrm>
                    <a:off x="2216" y="1433"/>
                    <a:ext cx="0" cy="633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84" name="Line 120"/>
                  <p:cNvSpPr>
                    <a:spLocks noChangeShapeType="1"/>
                  </p:cNvSpPr>
                  <p:nvPr/>
                </p:nvSpPr>
                <p:spPr bwMode="auto">
                  <a:xfrm>
                    <a:off x="2235" y="1452"/>
                    <a:ext cx="0" cy="614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85" name="Line 121"/>
                  <p:cNvSpPr>
                    <a:spLocks noChangeShapeType="1"/>
                  </p:cNvSpPr>
                  <p:nvPr/>
                </p:nvSpPr>
                <p:spPr bwMode="auto">
                  <a:xfrm>
                    <a:off x="2251" y="1476"/>
                    <a:ext cx="0" cy="590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86" name="Line 122"/>
                  <p:cNvSpPr>
                    <a:spLocks noChangeShapeType="1"/>
                  </p:cNvSpPr>
                  <p:nvPr/>
                </p:nvSpPr>
                <p:spPr bwMode="auto">
                  <a:xfrm>
                    <a:off x="2268" y="1496"/>
                    <a:ext cx="0" cy="570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87" name="Line 123"/>
                  <p:cNvSpPr>
                    <a:spLocks noChangeShapeType="1"/>
                  </p:cNvSpPr>
                  <p:nvPr/>
                </p:nvSpPr>
                <p:spPr bwMode="auto">
                  <a:xfrm>
                    <a:off x="2283" y="1512"/>
                    <a:ext cx="0" cy="554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88" name="Line 124"/>
                  <p:cNvSpPr>
                    <a:spLocks noChangeShapeType="1"/>
                  </p:cNvSpPr>
                  <p:nvPr/>
                </p:nvSpPr>
                <p:spPr bwMode="auto">
                  <a:xfrm>
                    <a:off x="2301" y="1532"/>
                    <a:ext cx="0" cy="534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89" name="Line 125"/>
                  <p:cNvSpPr>
                    <a:spLocks noChangeShapeType="1"/>
                  </p:cNvSpPr>
                  <p:nvPr/>
                </p:nvSpPr>
                <p:spPr bwMode="auto">
                  <a:xfrm>
                    <a:off x="2319" y="1545"/>
                    <a:ext cx="0" cy="521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90" name="Line 126"/>
                  <p:cNvSpPr>
                    <a:spLocks noChangeShapeType="1"/>
                  </p:cNvSpPr>
                  <p:nvPr/>
                </p:nvSpPr>
                <p:spPr bwMode="auto">
                  <a:xfrm>
                    <a:off x="2335" y="1559"/>
                    <a:ext cx="0" cy="50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91" name="Line 127"/>
                  <p:cNvSpPr>
                    <a:spLocks noChangeShapeType="1"/>
                  </p:cNvSpPr>
                  <p:nvPr/>
                </p:nvSpPr>
                <p:spPr bwMode="auto">
                  <a:xfrm>
                    <a:off x="2356" y="1575"/>
                    <a:ext cx="0" cy="491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92" name="Line 128"/>
                  <p:cNvSpPr>
                    <a:spLocks noChangeShapeType="1"/>
                  </p:cNvSpPr>
                  <p:nvPr/>
                </p:nvSpPr>
                <p:spPr bwMode="auto">
                  <a:xfrm>
                    <a:off x="2371" y="1589"/>
                    <a:ext cx="0" cy="47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93" name="Line 129"/>
                  <p:cNvSpPr>
                    <a:spLocks noChangeShapeType="1"/>
                  </p:cNvSpPr>
                  <p:nvPr/>
                </p:nvSpPr>
                <p:spPr bwMode="auto">
                  <a:xfrm>
                    <a:off x="2390" y="1605"/>
                    <a:ext cx="0" cy="461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94" name="Line 130"/>
                  <p:cNvSpPr>
                    <a:spLocks noChangeShapeType="1"/>
                  </p:cNvSpPr>
                  <p:nvPr/>
                </p:nvSpPr>
                <p:spPr bwMode="auto">
                  <a:xfrm>
                    <a:off x="2406" y="1618"/>
                    <a:ext cx="0" cy="448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95" name="Line 131"/>
                  <p:cNvSpPr>
                    <a:spLocks noChangeShapeType="1"/>
                  </p:cNvSpPr>
                  <p:nvPr/>
                </p:nvSpPr>
                <p:spPr bwMode="auto">
                  <a:xfrm>
                    <a:off x="2425" y="1628"/>
                    <a:ext cx="0" cy="438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96" name="Line 132"/>
                  <p:cNvSpPr>
                    <a:spLocks noChangeShapeType="1"/>
                  </p:cNvSpPr>
                  <p:nvPr/>
                </p:nvSpPr>
                <p:spPr bwMode="auto">
                  <a:xfrm>
                    <a:off x="2441" y="1639"/>
                    <a:ext cx="0" cy="42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97" name="Line 133"/>
                  <p:cNvSpPr>
                    <a:spLocks noChangeShapeType="1"/>
                  </p:cNvSpPr>
                  <p:nvPr/>
                </p:nvSpPr>
                <p:spPr bwMode="auto">
                  <a:xfrm>
                    <a:off x="2459" y="1650"/>
                    <a:ext cx="0" cy="416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98" name="Line 134"/>
                  <p:cNvSpPr>
                    <a:spLocks noChangeShapeType="1"/>
                  </p:cNvSpPr>
                  <p:nvPr/>
                </p:nvSpPr>
                <p:spPr bwMode="auto">
                  <a:xfrm>
                    <a:off x="2476" y="1661"/>
                    <a:ext cx="0" cy="405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199" name="Line 135"/>
                  <p:cNvSpPr>
                    <a:spLocks noChangeShapeType="1"/>
                  </p:cNvSpPr>
                  <p:nvPr/>
                </p:nvSpPr>
                <p:spPr bwMode="auto">
                  <a:xfrm>
                    <a:off x="2494" y="1672"/>
                    <a:ext cx="0" cy="394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00" name="Line 136"/>
                  <p:cNvSpPr>
                    <a:spLocks noChangeShapeType="1"/>
                  </p:cNvSpPr>
                  <p:nvPr/>
                </p:nvSpPr>
                <p:spPr bwMode="auto">
                  <a:xfrm>
                    <a:off x="2511" y="1678"/>
                    <a:ext cx="0" cy="388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01" name="Line 137"/>
                  <p:cNvSpPr>
                    <a:spLocks noChangeShapeType="1"/>
                  </p:cNvSpPr>
                  <p:nvPr/>
                </p:nvSpPr>
                <p:spPr bwMode="auto">
                  <a:xfrm>
                    <a:off x="2528" y="1692"/>
                    <a:ext cx="0" cy="374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02" name="Line 138"/>
                  <p:cNvSpPr>
                    <a:spLocks noChangeShapeType="1"/>
                  </p:cNvSpPr>
                  <p:nvPr/>
                </p:nvSpPr>
                <p:spPr bwMode="auto">
                  <a:xfrm>
                    <a:off x="2545" y="1699"/>
                    <a:ext cx="0" cy="36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03" name="Line 139"/>
                  <p:cNvSpPr>
                    <a:spLocks noChangeShapeType="1"/>
                  </p:cNvSpPr>
                  <p:nvPr/>
                </p:nvSpPr>
                <p:spPr bwMode="auto">
                  <a:xfrm>
                    <a:off x="2561" y="1707"/>
                    <a:ext cx="0" cy="359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04" name="Line 140"/>
                  <p:cNvSpPr>
                    <a:spLocks noChangeShapeType="1"/>
                  </p:cNvSpPr>
                  <p:nvPr/>
                </p:nvSpPr>
                <p:spPr bwMode="auto">
                  <a:xfrm>
                    <a:off x="2580" y="1714"/>
                    <a:ext cx="0" cy="352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05" name="Line 141"/>
                  <p:cNvSpPr>
                    <a:spLocks noChangeShapeType="1"/>
                  </p:cNvSpPr>
                  <p:nvPr/>
                </p:nvSpPr>
                <p:spPr bwMode="auto">
                  <a:xfrm>
                    <a:off x="2597" y="1723"/>
                    <a:ext cx="0" cy="343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06" name="Line 142"/>
                  <p:cNvSpPr>
                    <a:spLocks noChangeShapeType="1"/>
                  </p:cNvSpPr>
                  <p:nvPr/>
                </p:nvSpPr>
                <p:spPr bwMode="auto">
                  <a:xfrm>
                    <a:off x="2615" y="1728"/>
                    <a:ext cx="0" cy="338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07" name="Line 143"/>
                  <p:cNvSpPr>
                    <a:spLocks noChangeShapeType="1"/>
                  </p:cNvSpPr>
                  <p:nvPr/>
                </p:nvSpPr>
                <p:spPr bwMode="auto">
                  <a:xfrm>
                    <a:off x="2631" y="1736"/>
                    <a:ext cx="0" cy="330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08" name="Line 144"/>
                  <p:cNvSpPr>
                    <a:spLocks noChangeShapeType="1"/>
                  </p:cNvSpPr>
                  <p:nvPr/>
                </p:nvSpPr>
                <p:spPr bwMode="auto">
                  <a:xfrm>
                    <a:off x="2650" y="1738"/>
                    <a:ext cx="0" cy="328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09" name="Line 145"/>
                  <p:cNvSpPr>
                    <a:spLocks noChangeShapeType="1"/>
                  </p:cNvSpPr>
                  <p:nvPr/>
                </p:nvSpPr>
                <p:spPr bwMode="auto">
                  <a:xfrm>
                    <a:off x="2668" y="1746"/>
                    <a:ext cx="0" cy="320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10" name="Line 146"/>
                  <p:cNvSpPr>
                    <a:spLocks noChangeShapeType="1"/>
                  </p:cNvSpPr>
                  <p:nvPr/>
                </p:nvSpPr>
                <p:spPr bwMode="auto">
                  <a:xfrm>
                    <a:off x="2684" y="1752"/>
                    <a:ext cx="0" cy="314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11" name="Line 147"/>
                  <p:cNvSpPr>
                    <a:spLocks noChangeShapeType="1"/>
                  </p:cNvSpPr>
                  <p:nvPr/>
                </p:nvSpPr>
                <p:spPr bwMode="auto">
                  <a:xfrm>
                    <a:off x="2700" y="1760"/>
                    <a:ext cx="0" cy="306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12" name="Line 148"/>
                  <p:cNvSpPr>
                    <a:spLocks noChangeShapeType="1"/>
                  </p:cNvSpPr>
                  <p:nvPr/>
                </p:nvSpPr>
                <p:spPr bwMode="auto">
                  <a:xfrm>
                    <a:off x="2718" y="1769"/>
                    <a:ext cx="0" cy="29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13" name="Line 149"/>
                  <p:cNvSpPr>
                    <a:spLocks noChangeShapeType="1"/>
                  </p:cNvSpPr>
                  <p:nvPr/>
                </p:nvSpPr>
                <p:spPr bwMode="auto">
                  <a:xfrm>
                    <a:off x="2736" y="1769"/>
                    <a:ext cx="0" cy="29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14" name="Line 150"/>
                  <p:cNvSpPr>
                    <a:spLocks noChangeShapeType="1"/>
                  </p:cNvSpPr>
                  <p:nvPr/>
                </p:nvSpPr>
                <p:spPr bwMode="auto">
                  <a:xfrm>
                    <a:off x="2753" y="1771"/>
                    <a:ext cx="0" cy="295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15" name="Line 151"/>
                  <p:cNvSpPr>
                    <a:spLocks noChangeShapeType="1"/>
                  </p:cNvSpPr>
                  <p:nvPr/>
                </p:nvSpPr>
                <p:spPr bwMode="auto">
                  <a:xfrm>
                    <a:off x="2772" y="1776"/>
                    <a:ext cx="0" cy="290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16" name="Line 152"/>
                  <p:cNvSpPr>
                    <a:spLocks noChangeShapeType="1"/>
                  </p:cNvSpPr>
                  <p:nvPr/>
                </p:nvSpPr>
                <p:spPr bwMode="auto">
                  <a:xfrm>
                    <a:off x="2789" y="1779"/>
                    <a:ext cx="0" cy="28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17" name="Line 153"/>
                  <p:cNvSpPr>
                    <a:spLocks noChangeShapeType="1"/>
                  </p:cNvSpPr>
                  <p:nvPr/>
                </p:nvSpPr>
                <p:spPr bwMode="auto">
                  <a:xfrm>
                    <a:off x="2807" y="1779"/>
                    <a:ext cx="0" cy="28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18" name="Line 154"/>
                  <p:cNvSpPr>
                    <a:spLocks noChangeShapeType="1"/>
                  </p:cNvSpPr>
                  <p:nvPr/>
                </p:nvSpPr>
                <p:spPr bwMode="auto">
                  <a:xfrm>
                    <a:off x="2824" y="1781"/>
                    <a:ext cx="0" cy="285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19" name="Line 155"/>
                  <p:cNvSpPr>
                    <a:spLocks noChangeShapeType="1"/>
                  </p:cNvSpPr>
                  <p:nvPr/>
                </p:nvSpPr>
                <p:spPr bwMode="auto">
                  <a:xfrm>
                    <a:off x="2840" y="1785"/>
                    <a:ext cx="0" cy="281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20" name="Line 156"/>
                  <p:cNvSpPr>
                    <a:spLocks noChangeShapeType="1"/>
                  </p:cNvSpPr>
                  <p:nvPr/>
                </p:nvSpPr>
                <p:spPr bwMode="auto">
                  <a:xfrm>
                    <a:off x="2858" y="1787"/>
                    <a:ext cx="0" cy="279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21" name="Line 157"/>
                  <p:cNvSpPr>
                    <a:spLocks noChangeShapeType="1"/>
                  </p:cNvSpPr>
                  <p:nvPr/>
                </p:nvSpPr>
                <p:spPr bwMode="auto">
                  <a:xfrm>
                    <a:off x="2874" y="1787"/>
                    <a:ext cx="0" cy="279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22" name="Line 158"/>
                  <p:cNvSpPr>
                    <a:spLocks noChangeShapeType="1"/>
                  </p:cNvSpPr>
                  <p:nvPr/>
                </p:nvSpPr>
                <p:spPr bwMode="auto">
                  <a:xfrm>
                    <a:off x="2893" y="1787"/>
                    <a:ext cx="0" cy="279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23" name="Line 159"/>
                  <p:cNvSpPr>
                    <a:spLocks noChangeShapeType="1"/>
                  </p:cNvSpPr>
                  <p:nvPr/>
                </p:nvSpPr>
                <p:spPr bwMode="auto">
                  <a:xfrm>
                    <a:off x="2910" y="1793"/>
                    <a:ext cx="0" cy="273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24" name="Line 160"/>
                  <p:cNvSpPr>
                    <a:spLocks noChangeShapeType="1"/>
                  </p:cNvSpPr>
                  <p:nvPr/>
                </p:nvSpPr>
                <p:spPr bwMode="auto">
                  <a:xfrm>
                    <a:off x="2924" y="1794"/>
                    <a:ext cx="0" cy="272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25" name="Line 161"/>
                  <p:cNvSpPr>
                    <a:spLocks noChangeShapeType="1"/>
                  </p:cNvSpPr>
                  <p:nvPr/>
                </p:nvSpPr>
                <p:spPr bwMode="auto">
                  <a:xfrm>
                    <a:off x="2943" y="1791"/>
                    <a:ext cx="0" cy="275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26" name="Line 162"/>
                  <p:cNvSpPr>
                    <a:spLocks noChangeShapeType="1"/>
                  </p:cNvSpPr>
                  <p:nvPr/>
                </p:nvSpPr>
                <p:spPr bwMode="auto">
                  <a:xfrm>
                    <a:off x="2960" y="1791"/>
                    <a:ext cx="0" cy="275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27" name="Line 163"/>
                  <p:cNvSpPr>
                    <a:spLocks noChangeShapeType="1"/>
                  </p:cNvSpPr>
                  <p:nvPr/>
                </p:nvSpPr>
                <p:spPr bwMode="auto">
                  <a:xfrm>
                    <a:off x="2979" y="1793"/>
                    <a:ext cx="0" cy="276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28" name="Line 164"/>
                  <p:cNvSpPr>
                    <a:spLocks noChangeShapeType="1"/>
                  </p:cNvSpPr>
                  <p:nvPr/>
                </p:nvSpPr>
                <p:spPr bwMode="auto">
                  <a:xfrm>
                    <a:off x="2998" y="1787"/>
                    <a:ext cx="0" cy="279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29" name="Line 165"/>
                  <p:cNvSpPr>
                    <a:spLocks noChangeShapeType="1"/>
                  </p:cNvSpPr>
                  <p:nvPr/>
                </p:nvSpPr>
                <p:spPr bwMode="auto">
                  <a:xfrm>
                    <a:off x="3014" y="1791"/>
                    <a:ext cx="0" cy="275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30" name="Line 166"/>
                  <p:cNvSpPr>
                    <a:spLocks noChangeShapeType="1"/>
                  </p:cNvSpPr>
                  <p:nvPr/>
                </p:nvSpPr>
                <p:spPr bwMode="auto">
                  <a:xfrm>
                    <a:off x="3031" y="1793"/>
                    <a:ext cx="0" cy="273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31" name="Line 167"/>
                  <p:cNvSpPr>
                    <a:spLocks noChangeShapeType="1"/>
                  </p:cNvSpPr>
                  <p:nvPr/>
                </p:nvSpPr>
                <p:spPr bwMode="auto">
                  <a:xfrm>
                    <a:off x="3763" y="1321"/>
                    <a:ext cx="0" cy="745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32" name="Line 168"/>
                  <p:cNvSpPr>
                    <a:spLocks noChangeShapeType="1"/>
                  </p:cNvSpPr>
                  <p:nvPr/>
                </p:nvSpPr>
                <p:spPr bwMode="auto">
                  <a:xfrm>
                    <a:off x="3743" y="1353"/>
                    <a:ext cx="0" cy="713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33" name="Line 169"/>
                  <p:cNvSpPr>
                    <a:spLocks noChangeShapeType="1"/>
                  </p:cNvSpPr>
                  <p:nvPr/>
                </p:nvSpPr>
                <p:spPr bwMode="auto">
                  <a:xfrm>
                    <a:off x="3728" y="1380"/>
                    <a:ext cx="0" cy="686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34" name="Line 170"/>
                  <p:cNvSpPr>
                    <a:spLocks noChangeShapeType="1"/>
                  </p:cNvSpPr>
                  <p:nvPr/>
                </p:nvSpPr>
                <p:spPr bwMode="auto">
                  <a:xfrm>
                    <a:off x="3709" y="1406"/>
                    <a:ext cx="0" cy="660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35" name="Line 171"/>
                  <p:cNvSpPr>
                    <a:spLocks noChangeShapeType="1"/>
                  </p:cNvSpPr>
                  <p:nvPr/>
                </p:nvSpPr>
                <p:spPr bwMode="auto">
                  <a:xfrm>
                    <a:off x="3693" y="1425"/>
                    <a:ext cx="0" cy="641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36" name="Line 172"/>
                  <p:cNvSpPr>
                    <a:spLocks noChangeShapeType="1"/>
                  </p:cNvSpPr>
                  <p:nvPr/>
                </p:nvSpPr>
                <p:spPr bwMode="auto">
                  <a:xfrm>
                    <a:off x="3674" y="1449"/>
                    <a:ext cx="0" cy="61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37" name="Line 173"/>
                  <p:cNvSpPr>
                    <a:spLocks noChangeShapeType="1"/>
                  </p:cNvSpPr>
                  <p:nvPr/>
                </p:nvSpPr>
                <p:spPr bwMode="auto">
                  <a:xfrm>
                    <a:off x="3658" y="1472"/>
                    <a:ext cx="0" cy="594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38" name="Line 174"/>
                  <p:cNvSpPr>
                    <a:spLocks noChangeShapeType="1"/>
                  </p:cNvSpPr>
                  <p:nvPr/>
                </p:nvSpPr>
                <p:spPr bwMode="auto">
                  <a:xfrm>
                    <a:off x="3640" y="1493"/>
                    <a:ext cx="0" cy="573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39" name="Line 175"/>
                  <p:cNvSpPr>
                    <a:spLocks noChangeShapeType="1"/>
                  </p:cNvSpPr>
                  <p:nvPr/>
                </p:nvSpPr>
                <p:spPr bwMode="auto">
                  <a:xfrm>
                    <a:off x="3624" y="1512"/>
                    <a:ext cx="0" cy="554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40" name="Line 176"/>
                  <p:cNvSpPr>
                    <a:spLocks noChangeShapeType="1"/>
                  </p:cNvSpPr>
                  <p:nvPr/>
                </p:nvSpPr>
                <p:spPr bwMode="auto">
                  <a:xfrm>
                    <a:off x="3606" y="1524"/>
                    <a:ext cx="0" cy="542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41" name="Line 177"/>
                  <p:cNvSpPr>
                    <a:spLocks noChangeShapeType="1"/>
                  </p:cNvSpPr>
                  <p:nvPr/>
                </p:nvSpPr>
                <p:spPr bwMode="auto">
                  <a:xfrm>
                    <a:off x="3589" y="1540"/>
                    <a:ext cx="0" cy="526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42" name="Line 178"/>
                  <p:cNvSpPr>
                    <a:spLocks noChangeShapeType="1"/>
                  </p:cNvSpPr>
                  <p:nvPr/>
                </p:nvSpPr>
                <p:spPr bwMode="auto">
                  <a:xfrm>
                    <a:off x="3573" y="1553"/>
                    <a:ext cx="0" cy="513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43" name="Line 179"/>
                  <p:cNvSpPr>
                    <a:spLocks noChangeShapeType="1"/>
                  </p:cNvSpPr>
                  <p:nvPr/>
                </p:nvSpPr>
                <p:spPr bwMode="auto">
                  <a:xfrm>
                    <a:off x="3554" y="1575"/>
                    <a:ext cx="0" cy="491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44" name="Line 180"/>
                  <p:cNvSpPr>
                    <a:spLocks noChangeShapeType="1"/>
                  </p:cNvSpPr>
                  <p:nvPr/>
                </p:nvSpPr>
                <p:spPr bwMode="auto">
                  <a:xfrm>
                    <a:off x="3538" y="1588"/>
                    <a:ext cx="0" cy="478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45" name="Line 181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1603"/>
                    <a:ext cx="0" cy="463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46" name="Line 182"/>
                  <p:cNvSpPr>
                    <a:spLocks noChangeShapeType="1"/>
                  </p:cNvSpPr>
                  <p:nvPr/>
                </p:nvSpPr>
                <p:spPr bwMode="auto">
                  <a:xfrm>
                    <a:off x="3502" y="1609"/>
                    <a:ext cx="0" cy="45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47" name="Line 183"/>
                  <p:cNvSpPr>
                    <a:spLocks noChangeShapeType="1"/>
                  </p:cNvSpPr>
                  <p:nvPr/>
                </p:nvSpPr>
                <p:spPr bwMode="auto">
                  <a:xfrm>
                    <a:off x="3485" y="1623"/>
                    <a:ext cx="0" cy="443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48" name="Line 184"/>
                  <p:cNvSpPr>
                    <a:spLocks noChangeShapeType="1"/>
                  </p:cNvSpPr>
                  <p:nvPr/>
                </p:nvSpPr>
                <p:spPr bwMode="auto">
                  <a:xfrm>
                    <a:off x="3469" y="1636"/>
                    <a:ext cx="0" cy="430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49" name="Line 185"/>
                  <p:cNvSpPr>
                    <a:spLocks noChangeShapeType="1"/>
                  </p:cNvSpPr>
                  <p:nvPr/>
                </p:nvSpPr>
                <p:spPr bwMode="auto">
                  <a:xfrm>
                    <a:off x="3451" y="1650"/>
                    <a:ext cx="0" cy="416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50" name="Line 186"/>
                  <p:cNvSpPr>
                    <a:spLocks noChangeShapeType="1"/>
                  </p:cNvSpPr>
                  <p:nvPr/>
                </p:nvSpPr>
                <p:spPr bwMode="auto">
                  <a:xfrm>
                    <a:off x="3434" y="1655"/>
                    <a:ext cx="0" cy="411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51" name="Line 187"/>
                  <p:cNvSpPr>
                    <a:spLocks noChangeShapeType="1"/>
                  </p:cNvSpPr>
                  <p:nvPr/>
                </p:nvSpPr>
                <p:spPr bwMode="auto">
                  <a:xfrm>
                    <a:off x="3416" y="1668"/>
                    <a:ext cx="0" cy="398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52" name="Line 188"/>
                  <p:cNvSpPr>
                    <a:spLocks noChangeShapeType="1"/>
                  </p:cNvSpPr>
                  <p:nvPr/>
                </p:nvSpPr>
                <p:spPr bwMode="auto">
                  <a:xfrm>
                    <a:off x="3399" y="1678"/>
                    <a:ext cx="0" cy="388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53" name="Line 189"/>
                  <p:cNvSpPr>
                    <a:spLocks noChangeShapeType="1"/>
                  </p:cNvSpPr>
                  <p:nvPr/>
                </p:nvSpPr>
                <p:spPr bwMode="auto">
                  <a:xfrm>
                    <a:off x="3381" y="1685"/>
                    <a:ext cx="0" cy="381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54" name="Line 190"/>
                  <p:cNvSpPr>
                    <a:spLocks noChangeShapeType="1"/>
                  </p:cNvSpPr>
                  <p:nvPr/>
                </p:nvSpPr>
                <p:spPr bwMode="auto">
                  <a:xfrm>
                    <a:off x="3366" y="1692"/>
                    <a:ext cx="0" cy="374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55" name="Line 191"/>
                  <p:cNvSpPr>
                    <a:spLocks noChangeShapeType="1"/>
                  </p:cNvSpPr>
                  <p:nvPr/>
                </p:nvSpPr>
                <p:spPr bwMode="auto">
                  <a:xfrm>
                    <a:off x="3346" y="1699"/>
                    <a:ext cx="0" cy="36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56" name="Line 192"/>
                  <p:cNvSpPr>
                    <a:spLocks noChangeShapeType="1"/>
                  </p:cNvSpPr>
                  <p:nvPr/>
                </p:nvSpPr>
                <p:spPr bwMode="auto">
                  <a:xfrm>
                    <a:off x="3329" y="1710"/>
                    <a:ext cx="0" cy="356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57" name="Line 193"/>
                  <p:cNvSpPr>
                    <a:spLocks noChangeShapeType="1"/>
                  </p:cNvSpPr>
                  <p:nvPr/>
                </p:nvSpPr>
                <p:spPr bwMode="auto">
                  <a:xfrm>
                    <a:off x="3311" y="1718"/>
                    <a:ext cx="0" cy="348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58" name="Line 194"/>
                  <p:cNvSpPr>
                    <a:spLocks noChangeShapeType="1"/>
                  </p:cNvSpPr>
                  <p:nvPr/>
                </p:nvSpPr>
                <p:spPr bwMode="auto">
                  <a:xfrm>
                    <a:off x="3295" y="1723"/>
                    <a:ext cx="0" cy="343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59" name="Line 195"/>
                  <p:cNvSpPr>
                    <a:spLocks noChangeShapeType="1"/>
                  </p:cNvSpPr>
                  <p:nvPr/>
                </p:nvSpPr>
                <p:spPr bwMode="auto">
                  <a:xfrm>
                    <a:off x="3277" y="1728"/>
                    <a:ext cx="0" cy="338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60" name="Line 196"/>
                  <p:cNvSpPr>
                    <a:spLocks noChangeShapeType="1"/>
                  </p:cNvSpPr>
                  <p:nvPr/>
                </p:nvSpPr>
                <p:spPr bwMode="auto">
                  <a:xfrm>
                    <a:off x="3259" y="1736"/>
                    <a:ext cx="0" cy="330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61" name="Line 197"/>
                  <p:cNvSpPr>
                    <a:spLocks noChangeShapeType="1"/>
                  </p:cNvSpPr>
                  <p:nvPr/>
                </p:nvSpPr>
                <p:spPr bwMode="auto">
                  <a:xfrm>
                    <a:off x="3242" y="1744"/>
                    <a:ext cx="0" cy="322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62" name="Line 198"/>
                  <p:cNvSpPr>
                    <a:spLocks noChangeShapeType="1"/>
                  </p:cNvSpPr>
                  <p:nvPr/>
                </p:nvSpPr>
                <p:spPr bwMode="auto">
                  <a:xfrm>
                    <a:off x="3225" y="1746"/>
                    <a:ext cx="0" cy="320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63" name="Line 199"/>
                  <p:cNvSpPr>
                    <a:spLocks noChangeShapeType="1"/>
                  </p:cNvSpPr>
                  <p:nvPr/>
                </p:nvSpPr>
                <p:spPr bwMode="auto">
                  <a:xfrm>
                    <a:off x="3207" y="1752"/>
                    <a:ext cx="0" cy="314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64" name="Line 200"/>
                  <p:cNvSpPr>
                    <a:spLocks noChangeShapeType="1"/>
                  </p:cNvSpPr>
                  <p:nvPr/>
                </p:nvSpPr>
                <p:spPr bwMode="auto">
                  <a:xfrm>
                    <a:off x="3190" y="1760"/>
                    <a:ext cx="0" cy="306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65" name="Line 201"/>
                  <p:cNvSpPr>
                    <a:spLocks noChangeShapeType="1"/>
                  </p:cNvSpPr>
                  <p:nvPr/>
                </p:nvSpPr>
                <p:spPr bwMode="auto">
                  <a:xfrm>
                    <a:off x="3173" y="1769"/>
                    <a:ext cx="0" cy="29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66" name="Line 202"/>
                  <p:cNvSpPr>
                    <a:spLocks noChangeShapeType="1"/>
                  </p:cNvSpPr>
                  <p:nvPr/>
                </p:nvSpPr>
                <p:spPr bwMode="auto">
                  <a:xfrm>
                    <a:off x="3155" y="1769"/>
                    <a:ext cx="0" cy="29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67" name="Line 203"/>
                  <p:cNvSpPr>
                    <a:spLocks noChangeShapeType="1"/>
                  </p:cNvSpPr>
                  <p:nvPr/>
                </p:nvSpPr>
                <p:spPr bwMode="auto">
                  <a:xfrm>
                    <a:off x="3137" y="1771"/>
                    <a:ext cx="0" cy="295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68" name="Line 204"/>
                  <p:cNvSpPr>
                    <a:spLocks noChangeShapeType="1"/>
                  </p:cNvSpPr>
                  <p:nvPr/>
                </p:nvSpPr>
                <p:spPr bwMode="auto">
                  <a:xfrm>
                    <a:off x="3121" y="1776"/>
                    <a:ext cx="0" cy="290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69" name="Line 205"/>
                  <p:cNvSpPr>
                    <a:spLocks noChangeShapeType="1"/>
                  </p:cNvSpPr>
                  <p:nvPr/>
                </p:nvSpPr>
                <p:spPr bwMode="auto">
                  <a:xfrm>
                    <a:off x="3102" y="1779"/>
                    <a:ext cx="0" cy="28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70" name="Line 206"/>
                  <p:cNvSpPr>
                    <a:spLocks noChangeShapeType="1"/>
                  </p:cNvSpPr>
                  <p:nvPr/>
                </p:nvSpPr>
                <p:spPr bwMode="auto">
                  <a:xfrm>
                    <a:off x="3086" y="1779"/>
                    <a:ext cx="0" cy="287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71" name="Line 207"/>
                  <p:cNvSpPr>
                    <a:spLocks noChangeShapeType="1"/>
                  </p:cNvSpPr>
                  <p:nvPr/>
                </p:nvSpPr>
                <p:spPr bwMode="auto">
                  <a:xfrm>
                    <a:off x="3070" y="1781"/>
                    <a:ext cx="0" cy="285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72" name="Line 208"/>
                  <p:cNvSpPr>
                    <a:spLocks noChangeShapeType="1"/>
                  </p:cNvSpPr>
                  <p:nvPr/>
                </p:nvSpPr>
                <p:spPr bwMode="auto">
                  <a:xfrm>
                    <a:off x="3052" y="1785"/>
                    <a:ext cx="0" cy="281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44273" name="Line 209"/>
                  <p:cNvSpPr>
                    <a:spLocks noChangeShapeType="1"/>
                  </p:cNvSpPr>
                  <p:nvPr/>
                </p:nvSpPr>
                <p:spPr bwMode="auto">
                  <a:xfrm>
                    <a:off x="3779" y="1300"/>
                    <a:ext cx="0" cy="764"/>
                  </a:xfrm>
                  <a:prstGeom prst="line">
                    <a:avLst/>
                  </a:prstGeom>
                  <a:noFill/>
                  <a:ln w="12700">
                    <a:solidFill>
                      <a:srgbClr val="60606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</p:grpSp>
            <p:grpSp>
              <p:nvGrpSpPr>
                <p:cNvPr id="344274" name="Group 210"/>
                <p:cNvGrpSpPr>
                  <a:grpSpLocks/>
                </p:cNvGrpSpPr>
                <p:nvPr/>
              </p:nvGrpSpPr>
              <p:grpSpPr bwMode="auto">
                <a:xfrm>
                  <a:off x="1362" y="1219"/>
                  <a:ext cx="3176" cy="832"/>
                  <a:chOff x="1362" y="1219"/>
                  <a:chExt cx="3176" cy="832"/>
                </a:xfrm>
              </p:grpSpPr>
              <p:grpSp>
                <p:nvGrpSpPr>
                  <p:cNvPr id="344275" name="Group 211"/>
                  <p:cNvGrpSpPr>
                    <a:grpSpLocks/>
                  </p:cNvGrpSpPr>
                  <p:nvPr/>
                </p:nvGrpSpPr>
                <p:grpSpPr bwMode="auto">
                  <a:xfrm>
                    <a:off x="1362" y="1220"/>
                    <a:ext cx="729" cy="831"/>
                    <a:chOff x="1362" y="1220"/>
                    <a:chExt cx="729" cy="831"/>
                  </a:xfrm>
                </p:grpSpPr>
                <p:sp>
                  <p:nvSpPr>
                    <p:cNvPr id="344276" name="Freeform 212"/>
                    <p:cNvSpPr>
                      <a:spLocks/>
                    </p:cNvSpPr>
                    <p:nvPr/>
                  </p:nvSpPr>
                  <p:spPr bwMode="auto">
                    <a:xfrm>
                      <a:off x="1522" y="1220"/>
                      <a:ext cx="569" cy="612"/>
                    </a:xfrm>
                    <a:custGeom>
                      <a:avLst/>
                      <a:gdLst>
                        <a:gd name="T0" fmla="*/ 0 w 569"/>
                        <a:gd name="T1" fmla="*/ 594 h 612"/>
                        <a:gd name="T2" fmla="*/ 11 w 569"/>
                        <a:gd name="T3" fmla="*/ 598 h 612"/>
                        <a:gd name="T4" fmla="*/ 24 w 569"/>
                        <a:gd name="T5" fmla="*/ 602 h 612"/>
                        <a:gd name="T6" fmla="*/ 35 w 569"/>
                        <a:gd name="T7" fmla="*/ 607 h 612"/>
                        <a:gd name="T8" fmla="*/ 55 w 569"/>
                        <a:gd name="T9" fmla="*/ 609 h 612"/>
                        <a:gd name="T10" fmla="*/ 69 w 569"/>
                        <a:gd name="T11" fmla="*/ 609 h 612"/>
                        <a:gd name="T12" fmla="*/ 85 w 569"/>
                        <a:gd name="T13" fmla="*/ 611 h 612"/>
                        <a:gd name="T14" fmla="*/ 102 w 569"/>
                        <a:gd name="T15" fmla="*/ 611 h 612"/>
                        <a:gd name="T16" fmla="*/ 117 w 569"/>
                        <a:gd name="T17" fmla="*/ 609 h 612"/>
                        <a:gd name="T18" fmla="*/ 129 w 569"/>
                        <a:gd name="T19" fmla="*/ 607 h 612"/>
                        <a:gd name="T20" fmla="*/ 139 w 569"/>
                        <a:gd name="T21" fmla="*/ 607 h 612"/>
                        <a:gd name="T22" fmla="*/ 150 w 569"/>
                        <a:gd name="T23" fmla="*/ 605 h 612"/>
                        <a:gd name="T24" fmla="*/ 162 w 569"/>
                        <a:gd name="T25" fmla="*/ 600 h 612"/>
                        <a:gd name="T26" fmla="*/ 172 w 569"/>
                        <a:gd name="T27" fmla="*/ 596 h 612"/>
                        <a:gd name="T28" fmla="*/ 186 w 569"/>
                        <a:gd name="T29" fmla="*/ 590 h 612"/>
                        <a:gd name="T30" fmla="*/ 201 w 569"/>
                        <a:gd name="T31" fmla="*/ 581 h 612"/>
                        <a:gd name="T32" fmla="*/ 220 w 569"/>
                        <a:gd name="T33" fmla="*/ 573 h 612"/>
                        <a:gd name="T34" fmla="*/ 238 w 569"/>
                        <a:gd name="T35" fmla="*/ 562 h 612"/>
                        <a:gd name="T36" fmla="*/ 257 w 569"/>
                        <a:gd name="T37" fmla="*/ 549 h 612"/>
                        <a:gd name="T38" fmla="*/ 273 w 569"/>
                        <a:gd name="T39" fmla="*/ 536 h 612"/>
                        <a:gd name="T40" fmla="*/ 290 w 569"/>
                        <a:gd name="T41" fmla="*/ 521 h 612"/>
                        <a:gd name="T42" fmla="*/ 306 w 569"/>
                        <a:gd name="T43" fmla="*/ 506 h 612"/>
                        <a:gd name="T44" fmla="*/ 324 w 569"/>
                        <a:gd name="T45" fmla="*/ 489 h 612"/>
                        <a:gd name="T46" fmla="*/ 339 w 569"/>
                        <a:gd name="T47" fmla="*/ 472 h 612"/>
                        <a:gd name="T48" fmla="*/ 354 w 569"/>
                        <a:gd name="T49" fmla="*/ 453 h 612"/>
                        <a:gd name="T50" fmla="*/ 369 w 569"/>
                        <a:gd name="T51" fmla="*/ 436 h 612"/>
                        <a:gd name="T52" fmla="*/ 383 w 569"/>
                        <a:gd name="T53" fmla="*/ 417 h 612"/>
                        <a:gd name="T54" fmla="*/ 397 w 569"/>
                        <a:gd name="T55" fmla="*/ 395 h 612"/>
                        <a:gd name="T56" fmla="*/ 407 w 569"/>
                        <a:gd name="T57" fmla="*/ 380 h 612"/>
                        <a:gd name="T58" fmla="*/ 418 w 569"/>
                        <a:gd name="T59" fmla="*/ 361 h 612"/>
                        <a:gd name="T60" fmla="*/ 432 w 569"/>
                        <a:gd name="T61" fmla="*/ 338 h 612"/>
                        <a:gd name="T62" fmla="*/ 446 w 569"/>
                        <a:gd name="T63" fmla="*/ 312 h 612"/>
                        <a:gd name="T64" fmla="*/ 461 w 569"/>
                        <a:gd name="T65" fmla="*/ 284 h 612"/>
                        <a:gd name="T66" fmla="*/ 470 w 569"/>
                        <a:gd name="T67" fmla="*/ 265 h 612"/>
                        <a:gd name="T68" fmla="*/ 484 w 569"/>
                        <a:gd name="T69" fmla="*/ 235 h 612"/>
                        <a:gd name="T70" fmla="*/ 498 w 569"/>
                        <a:gd name="T71" fmla="*/ 199 h 612"/>
                        <a:gd name="T72" fmla="*/ 516 w 569"/>
                        <a:gd name="T73" fmla="*/ 158 h 612"/>
                        <a:gd name="T74" fmla="*/ 526 w 569"/>
                        <a:gd name="T75" fmla="*/ 128 h 612"/>
                        <a:gd name="T76" fmla="*/ 543 w 569"/>
                        <a:gd name="T77" fmla="*/ 83 h 612"/>
                        <a:gd name="T78" fmla="*/ 549 w 569"/>
                        <a:gd name="T79" fmla="*/ 60 h 612"/>
                        <a:gd name="T80" fmla="*/ 556 w 569"/>
                        <a:gd name="T81" fmla="*/ 38 h 612"/>
                        <a:gd name="T82" fmla="*/ 563 w 569"/>
                        <a:gd name="T83" fmla="*/ 19 h 612"/>
                        <a:gd name="T84" fmla="*/ 568 w 569"/>
                        <a:gd name="T85" fmla="*/ 0 h 6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</a:cxnLst>
                      <a:rect l="0" t="0" r="r" b="b"/>
                      <a:pathLst>
                        <a:path w="569" h="612">
                          <a:moveTo>
                            <a:pt x="0" y="594"/>
                          </a:moveTo>
                          <a:lnTo>
                            <a:pt x="11" y="598"/>
                          </a:lnTo>
                          <a:lnTo>
                            <a:pt x="24" y="602"/>
                          </a:lnTo>
                          <a:lnTo>
                            <a:pt x="35" y="607"/>
                          </a:lnTo>
                          <a:lnTo>
                            <a:pt x="55" y="609"/>
                          </a:lnTo>
                          <a:lnTo>
                            <a:pt x="69" y="609"/>
                          </a:lnTo>
                          <a:lnTo>
                            <a:pt x="85" y="611"/>
                          </a:lnTo>
                          <a:lnTo>
                            <a:pt x="102" y="611"/>
                          </a:lnTo>
                          <a:lnTo>
                            <a:pt x="117" y="609"/>
                          </a:lnTo>
                          <a:lnTo>
                            <a:pt x="129" y="607"/>
                          </a:lnTo>
                          <a:lnTo>
                            <a:pt x="139" y="607"/>
                          </a:lnTo>
                          <a:lnTo>
                            <a:pt x="150" y="605"/>
                          </a:lnTo>
                          <a:lnTo>
                            <a:pt x="162" y="600"/>
                          </a:lnTo>
                          <a:lnTo>
                            <a:pt x="172" y="596"/>
                          </a:lnTo>
                          <a:lnTo>
                            <a:pt x="186" y="590"/>
                          </a:lnTo>
                          <a:lnTo>
                            <a:pt x="201" y="581"/>
                          </a:lnTo>
                          <a:lnTo>
                            <a:pt x="220" y="573"/>
                          </a:lnTo>
                          <a:lnTo>
                            <a:pt x="238" y="562"/>
                          </a:lnTo>
                          <a:lnTo>
                            <a:pt x="257" y="549"/>
                          </a:lnTo>
                          <a:lnTo>
                            <a:pt x="273" y="536"/>
                          </a:lnTo>
                          <a:lnTo>
                            <a:pt x="290" y="521"/>
                          </a:lnTo>
                          <a:lnTo>
                            <a:pt x="306" y="506"/>
                          </a:lnTo>
                          <a:lnTo>
                            <a:pt x="324" y="489"/>
                          </a:lnTo>
                          <a:lnTo>
                            <a:pt x="339" y="472"/>
                          </a:lnTo>
                          <a:lnTo>
                            <a:pt x="354" y="453"/>
                          </a:lnTo>
                          <a:lnTo>
                            <a:pt x="369" y="436"/>
                          </a:lnTo>
                          <a:lnTo>
                            <a:pt x="383" y="417"/>
                          </a:lnTo>
                          <a:lnTo>
                            <a:pt x="397" y="395"/>
                          </a:lnTo>
                          <a:lnTo>
                            <a:pt x="407" y="380"/>
                          </a:lnTo>
                          <a:lnTo>
                            <a:pt x="418" y="361"/>
                          </a:lnTo>
                          <a:lnTo>
                            <a:pt x="432" y="338"/>
                          </a:lnTo>
                          <a:lnTo>
                            <a:pt x="446" y="312"/>
                          </a:lnTo>
                          <a:lnTo>
                            <a:pt x="461" y="284"/>
                          </a:lnTo>
                          <a:lnTo>
                            <a:pt x="470" y="265"/>
                          </a:lnTo>
                          <a:lnTo>
                            <a:pt x="484" y="235"/>
                          </a:lnTo>
                          <a:lnTo>
                            <a:pt x="498" y="199"/>
                          </a:lnTo>
                          <a:lnTo>
                            <a:pt x="516" y="158"/>
                          </a:lnTo>
                          <a:lnTo>
                            <a:pt x="526" y="128"/>
                          </a:lnTo>
                          <a:lnTo>
                            <a:pt x="543" y="83"/>
                          </a:lnTo>
                          <a:lnTo>
                            <a:pt x="549" y="60"/>
                          </a:lnTo>
                          <a:lnTo>
                            <a:pt x="556" y="38"/>
                          </a:lnTo>
                          <a:lnTo>
                            <a:pt x="563" y="19"/>
                          </a:lnTo>
                          <a:lnTo>
                            <a:pt x="568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40404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277" name="Freeform 213"/>
                    <p:cNvSpPr>
                      <a:spLocks/>
                    </p:cNvSpPr>
                    <p:nvPr/>
                  </p:nvSpPr>
                  <p:spPr bwMode="auto">
                    <a:xfrm>
                      <a:off x="1362" y="1815"/>
                      <a:ext cx="161" cy="236"/>
                    </a:xfrm>
                    <a:custGeom>
                      <a:avLst/>
                      <a:gdLst>
                        <a:gd name="T0" fmla="*/ 0 w 161"/>
                        <a:gd name="T1" fmla="*/ 235 h 236"/>
                        <a:gd name="T2" fmla="*/ 12 w 161"/>
                        <a:gd name="T3" fmla="*/ 229 h 236"/>
                        <a:gd name="T4" fmla="*/ 24 w 161"/>
                        <a:gd name="T5" fmla="*/ 222 h 236"/>
                        <a:gd name="T6" fmla="*/ 37 w 161"/>
                        <a:gd name="T7" fmla="*/ 212 h 236"/>
                        <a:gd name="T8" fmla="*/ 50 w 161"/>
                        <a:gd name="T9" fmla="*/ 201 h 236"/>
                        <a:gd name="T10" fmla="*/ 58 w 161"/>
                        <a:gd name="T11" fmla="*/ 194 h 236"/>
                        <a:gd name="T12" fmla="*/ 65 w 161"/>
                        <a:gd name="T13" fmla="*/ 184 h 236"/>
                        <a:gd name="T14" fmla="*/ 73 w 161"/>
                        <a:gd name="T15" fmla="*/ 175 h 236"/>
                        <a:gd name="T16" fmla="*/ 77 w 161"/>
                        <a:gd name="T17" fmla="*/ 169 h 236"/>
                        <a:gd name="T18" fmla="*/ 86 w 161"/>
                        <a:gd name="T19" fmla="*/ 160 h 236"/>
                        <a:gd name="T20" fmla="*/ 91 w 161"/>
                        <a:gd name="T21" fmla="*/ 152 h 236"/>
                        <a:gd name="T22" fmla="*/ 106 w 161"/>
                        <a:gd name="T23" fmla="*/ 128 h 236"/>
                        <a:gd name="T24" fmla="*/ 118 w 161"/>
                        <a:gd name="T25" fmla="*/ 105 h 236"/>
                        <a:gd name="T26" fmla="*/ 131 w 161"/>
                        <a:gd name="T27" fmla="*/ 77 h 236"/>
                        <a:gd name="T28" fmla="*/ 140 w 161"/>
                        <a:gd name="T29" fmla="*/ 53 h 236"/>
                        <a:gd name="T30" fmla="*/ 152 w 161"/>
                        <a:gd name="T31" fmla="*/ 21 h 236"/>
                        <a:gd name="T32" fmla="*/ 160 w 161"/>
                        <a:gd name="T33" fmla="*/ 0 h 2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</a:cxnLst>
                      <a:rect l="0" t="0" r="r" b="b"/>
                      <a:pathLst>
                        <a:path w="161" h="236">
                          <a:moveTo>
                            <a:pt x="0" y="235"/>
                          </a:moveTo>
                          <a:lnTo>
                            <a:pt x="12" y="229"/>
                          </a:lnTo>
                          <a:lnTo>
                            <a:pt x="24" y="222"/>
                          </a:lnTo>
                          <a:lnTo>
                            <a:pt x="37" y="212"/>
                          </a:lnTo>
                          <a:lnTo>
                            <a:pt x="50" y="201"/>
                          </a:lnTo>
                          <a:lnTo>
                            <a:pt x="58" y="194"/>
                          </a:lnTo>
                          <a:lnTo>
                            <a:pt x="65" y="184"/>
                          </a:lnTo>
                          <a:lnTo>
                            <a:pt x="73" y="175"/>
                          </a:lnTo>
                          <a:lnTo>
                            <a:pt x="77" y="169"/>
                          </a:lnTo>
                          <a:lnTo>
                            <a:pt x="86" y="160"/>
                          </a:lnTo>
                          <a:lnTo>
                            <a:pt x="91" y="152"/>
                          </a:lnTo>
                          <a:lnTo>
                            <a:pt x="106" y="128"/>
                          </a:lnTo>
                          <a:lnTo>
                            <a:pt x="118" y="105"/>
                          </a:lnTo>
                          <a:lnTo>
                            <a:pt x="131" y="77"/>
                          </a:lnTo>
                          <a:lnTo>
                            <a:pt x="140" y="53"/>
                          </a:lnTo>
                          <a:lnTo>
                            <a:pt x="152" y="21"/>
                          </a:lnTo>
                          <a:lnTo>
                            <a:pt x="160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40404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  <p:sp>
                <p:nvSpPr>
                  <p:cNvPr id="344278" name="Freeform 214"/>
                  <p:cNvSpPr>
                    <a:spLocks/>
                  </p:cNvSpPr>
                  <p:nvPr/>
                </p:nvSpPr>
                <p:spPr bwMode="auto">
                  <a:xfrm>
                    <a:off x="2090" y="1220"/>
                    <a:ext cx="1720" cy="566"/>
                  </a:xfrm>
                  <a:custGeom>
                    <a:avLst/>
                    <a:gdLst>
                      <a:gd name="T0" fmla="*/ 12 w 1720"/>
                      <a:gd name="T1" fmla="*/ 28 h 566"/>
                      <a:gd name="T2" fmla="*/ 47 w 1720"/>
                      <a:gd name="T3" fmla="*/ 94 h 566"/>
                      <a:gd name="T4" fmla="*/ 85 w 1720"/>
                      <a:gd name="T5" fmla="*/ 154 h 566"/>
                      <a:gd name="T6" fmla="*/ 123 w 1720"/>
                      <a:gd name="T7" fmla="*/ 208 h 566"/>
                      <a:gd name="T8" fmla="*/ 167 w 1720"/>
                      <a:gd name="T9" fmla="*/ 259 h 566"/>
                      <a:gd name="T10" fmla="*/ 213 w 1720"/>
                      <a:gd name="T11" fmla="*/ 308 h 566"/>
                      <a:gd name="T12" fmla="*/ 257 w 1720"/>
                      <a:gd name="T13" fmla="*/ 347 h 566"/>
                      <a:gd name="T14" fmla="*/ 309 w 1720"/>
                      <a:gd name="T15" fmla="*/ 387 h 566"/>
                      <a:gd name="T16" fmla="*/ 371 w 1720"/>
                      <a:gd name="T17" fmla="*/ 430 h 566"/>
                      <a:gd name="T18" fmla="*/ 423 w 1720"/>
                      <a:gd name="T19" fmla="*/ 456 h 566"/>
                      <a:gd name="T20" fmla="*/ 468 w 1720"/>
                      <a:gd name="T21" fmla="*/ 477 h 566"/>
                      <a:gd name="T22" fmla="*/ 507 w 1720"/>
                      <a:gd name="T23" fmla="*/ 497 h 566"/>
                      <a:gd name="T24" fmla="*/ 555 w 1720"/>
                      <a:gd name="T25" fmla="*/ 514 h 566"/>
                      <a:gd name="T26" fmla="*/ 605 w 1720"/>
                      <a:gd name="T27" fmla="*/ 529 h 566"/>
                      <a:gd name="T28" fmla="*/ 650 w 1720"/>
                      <a:gd name="T29" fmla="*/ 541 h 566"/>
                      <a:gd name="T30" fmla="*/ 690 w 1720"/>
                      <a:gd name="T31" fmla="*/ 550 h 566"/>
                      <a:gd name="T32" fmla="*/ 738 w 1720"/>
                      <a:gd name="T33" fmla="*/ 556 h 566"/>
                      <a:gd name="T34" fmla="*/ 786 w 1720"/>
                      <a:gd name="T35" fmla="*/ 561 h 566"/>
                      <a:gd name="T36" fmla="*/ 830 w 1720"/>
                      <a:gd name="T37" fmla="*/ 563 h 566"/>
                      <a:gd name="T38" fmla="*/ 871 w 1720"/>
                      <a:gd name="T39" fmla="*/ 563 h 566"/>
                      <a:gd name="T40" fmla="*/ 912 w 1720"/>
                      <a:gd name="T41" fmla="*/ 563 h 566"/>
                      <a:gd name="T42" fmla="*/ 949 w 1720"/>
                      <a:gd name="T43" fmla="*/ 561 h 566"/>
                      <a:gd name="T44" fmla="*/ 980 w 1720"/>
                      <a:gd name="T45" fmla="*/ 556 h 566"/>
                      <a:gd name="T46" fmla="*/ 1012 w 1720"/>
                      <a:gd name="T47" fmla="*/ 552 h 566"/>
                      <a:gd name="T48" fmla="*/ 1030 w 1720"/>
                      <a:gd name="T49" fmla="*/ 550 h 566"/>
                      <a:gd name="T50" fmla="*/ 1058 w 1720"/>
                      <a:gd name="T51" fmla="*/ 544 h 566"/>
                      <a:gd name="T52" fmla="*/ 1094 w 1720"/>
                      <a:gd name="T53" fmla="*/ 535 h 566"/>
                      <a:gd name="T54" fmla="*/ 1130 w 1720"/>
                      <a:gd name="T55" fmla="*/ 524 h 566"/>
                      <a:gd name="T56" fmla="*/ 1165 w 1720"/>
                      <a:gd name="T57" fmla="*/ 514 h 566"/>
                      <a:gd name="T58" fmla="*/ 1193 w 1720"/>
                      <a:gd name="T59" fmla="*/ 503 h 566"/>
                      <a:gd name="T60" fmla="*/ 1225 w 1720"/>
                      <a:gd name="T61" fmla="*/ 492 h 566"/>
                      <a:gd name="T62" fmla="*/ 1257 w 1720"/>
                      <a:gd name="T63" fmla="*/ 477 h 566"/>
                      <a:gd name="T64" fmla="*/ 1284 w 1720"/>
                      <a:gd name="T65" fmla="*/ 464 h 566"/>
                      <a:gd name="T66" fmla="*/ 1301 w 1720"/>
                      <a:gd name="T67" fmla="*/ 456 h 566"/>
                      <a:gd name="T68" fmla="*/ 1328 w 1720"/>
                      <a:gd name="T69" fmla="*/ 441 h 566"/>
                      <a:gd name="T70" fmla="*/ 1351 w 1720"/>
                      <a:gd name="T71" fmla="*/ 428 h 566"/>
                      <a:gd name="T72" fmla="*/ 1375 w 1720"/>
                      <a:gd name="T73" fmla="*/ 413 h 566"/>
                      <a:gd name="T74" fmla="*/ 1398 w 1720"/>
                      <a:gd name="T75" fmla="*/ 396 h 566"/>
                      <a:gd name="T76" fmla="*/ 1422 w 1720"/>
                      <a:gd name="T77" fmla="*/ 379 h 566"/>
                      <a:gd name="T78" fmla="*/ 1446 w 1720"/>
                      <a:gd name="T79" fmla="*/ 360 h 566"/>
                      <a:gd name="T80" fmla="*/ 1468 w 1720"/>
                      <a:gd name="T81" fmla="*/ 345 h 566"/>
                      <a:gd name="T82" fmla="*/ 1488 w 1720"/>
                      <a:gd name="T83" fmla="*/ 325 h 566"/>
                      <a:gd name="T84" fmla="*/ 1513 w 1720"/>
                      <a:gd name="T85" fmla="*/ 302 h 566"/>
                      <a:gd name="T86" fmla="*/ 1532 w 1720"/>
                      <a:gd name="T87" fmla="*/ 283 h 566"/>
                      <a:gd name="T88" fmla="*/ 1554 w 1720"/>
                      <a:gd name="T89" fmla="*/ 259 h 566"/>
                      <a:gd name="T90" fmla="*/ 1575 w 1720"/>
                      <a:gd name="T91" fmla="*/ 235 h 566"/>
                      <a:gd name="T92" fmla="*/ 1593 w 1720"/>
                      <a:gd name="T93" fmla="*/ 214 h 566"/>
                      <a:gd name="T94" fmla="*/ 1610 w 1720"/>
                      <a:gd name="T95" fmla="*/ 193 h 566"/>
                      <a:gd name="T96" fmla="*/ 1628 w 1720"/>
                      <a:gd name="T97" fmla="*/ 167 h 566"/>
                      <a:gd name="T98" fmla="*/ 1643 w 1720"/>
                      <a:gd name="T99" fmla="*/ 143 h 566"/>
                      <a:gd name="T100" fmla="*/ 1658 w 1720"/>
                      <a:gd name="T101" fmla="*/ 120 h 566"/>
                      <a:gd name="T102" fmla="*/ 1671 w 1720"/>
                      <a:gd name="T103" fmla="*/ 98 h 566"/>
                      <a:gd name="T104" fmla="*/ 1686 w 1720"/>
                      <a:gd name="T105" fmla="*/ 68 h 566"/>
                      <a:gd name="T106" fmla="*/ 1700 w 1720"/>
                      <a:gd name="T107" fmla="*/ 43 h 566"/>
                      <a:gd name="T108" fmla="*/ 1712 w 1720"/>
                      <a:gd name="T109" fmla="*/ 17 h 5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1720" h="566">
                        <a:moveTo>
                          <a:pt x="0" y="0"/>
                        </a:moveTo>
                        <a:lnTo>
                          <a:pt x="12" y="28"/>
                        </a:lnTo>
                        <a:lnTo>
                          <a:pt x="26" y="60"/>
                        </a:lnTo>
                        <a:lnTo>
                          <a:pt x="47" y="94"/>
                        </a:lnTo>
                        <a:lnTo>
                          <a:pt x="65" y="124"/>
                        </a:lnTo>
                        <a:lnTo>
                          <a:pt x="85" y="154"/>
                        </a:lnTo>
                        <a:lnTo>
                          <a:pt x="105" y="184"/>
                        </a:lnTo>
                        <a:lnTo>
                          <a:pt x="123" y="208"/>
                        </a:lnTo>
                        <a:lnTo>
                          <a:pt x="145" y="233"/>
                        </a:lnTo>
                        <a:lnTo>
                          <a:pt x="167" y="259"/>
                        </a:lnTo>
                        <a:lnTo>
                          <a:pt x="186" y="280"/>
                        </a:lnTo>
                        <a:lnTo>
                          <a:pt x="213" y="308"/>
                        </a:lnTo>
                        <a:lnTo>
                          <a:pt x="236" y="327"/>
                        </a:lnTo>
                        <a:lnTo>
                          <a:pt x="257" y="347"/>
                        </a:lnTo>
                        <a:lnTo>
                          <a:pt x="284" y="368"/>
                        </a:lnTo>
                        <a:lnTo>
                          <a:pt x="309" y="387"/>
                        </a:lnTo>
                        <a:lnTo>
                          <a:pt x="338" y="409"/>
                        </a:lnTo>
                        <a:lnTo>
                          <a:pt x="371" y="430"/>
                        </a:lnTo>
                        <a:lnTo>
                          <a:pt x="398" y="443"/>
                        </a:lnTo>
                        <a:lnTo>
                          <a:pt x="423" y="456"/>
                        </a:lnTo>
                        <a:lnTo>
                          <a:pt x="447" y="469"/>
                        </a:lnTo>
                        <a:lnTo>
                          <a:pt x="468" y="477"/>
                        </a:lnTo>
                        <a:lnTo>
                          <a:pt x="490" y="488"/>
                        </a:lnTo>
                        <a:lnTo>
                          <a:pt x="507" y="497"/>
                        </a:lnTo>
                        <a:lnTo>
                          <a:pt x="526" y="503"/>
                        </a:lnTo>
                        <a:lnTo>
                          <a:pt x="555" y="514"/>
                        </a:lnTo>
                        <a:lnTo>
                          <a:pt x="577" y="522"/>
                        </a:lnTo>
                        <a:lnTo>
                          <a:pt x="605" y="529"/>
                        </a:lnTo>
                        <a:lnTo>
                          <a:pt x="628" y="535"/>
                        </a:lnTo>
                        <a:lnTo>
                          <a:pt x="650" y="541"/>
                        </a:lnTo>
                        <a:lnTo>
                          <a:pt x="668" y="546"/>
                        </a:lnTo>
                        <a:lnTo>
                          <a:pt x="690" y="550"/>
                        </a:lnTo>
                        <a:lnTo>
                          <a:pt x="714" y="552"/>
                        </a:lnTo>
                        <a:lnTo>
                          <a:pt x="738" y="556"/>
                        </a:lnTo>
                        <a:lnTo>
                          <a:pt x="763" y="561"/>
                        </a:lnTo>
                        <a:lnTo>
                          <a:pt x="786" y="561"/>
                        </a:lnTo>
                        <a:lnTo>
                          <a:pt x="805" y="563"/>
                        </a:lnTo>
                        <a:lnTo>
                          <a:pt x="830" y="563"/>
                        </a:lnTo>
                        <a:lnTo>
                          <a:pt x="848" y="565"/>
                        </a:lnTo>
                        <a:lnTo>
                          <a:pt x="871" y="563"/>
                        </a:lnTo>
                        <a:lnTo>
                          <a:pt x="891" y="563"/>
                        </a:lnTo>
                        <a:lnTo>
                          <a:pt x="912" y="563"/>
                        </a:lnTo>
                        <a:lnTo>
                          <a:pt x="934" y="563"/>
                        </a:lnTo>
                        <a:lnTo>
                          <a:pt x="949" y="561"/>
                        </a:lnTo>
                        <a:lnTo>
                          <a:pt x="965" y="559"/>
                        </a:lnTo>
                        <a:lnTo>
                          <a:pt x="980" y="556"/>
                        </a:lnTo>
                        <a:lnTo>
                          <a:pt x="996" y="554"/>
                        </a:lnTo>
                        <a:lnTo>
                          <a:pt x="1012" y="552"/>
                        </a:lnTo>
                        <a:lnTo>
                          <a:pt x="1021" y="550"/>
                        </a:lnTo>
                        <a:lnTo>
                          <a:pt x="1030" y="550"/>
                        </a:lnTo>
                        <a:lnTo>
                          <a:pt x="1043" y="546"/>
                        </a:lnTo>
                        <a:lnTo>
                          <a:pt x="1058" y="544"/>
                        </a:lnTo>
                        <a:lnTo>
                          <a:pt x="1077" y="541"/>
                        </a:lnTo>
                        <a:lnTo>
                          <a:pt x="1094" y="535"/>
                        </a:lnTo>
                        <a:lnTo>
                          <a:pt x="1113" y="531"/>
                        </a:lnTo>
                        <a:lnTo>
                          <a:pt x="1130" y="524"/>
                        </a:lnTo>
                        <a:lnTo>
                          <a:pt x="1147" y="520"/>
                        </a:lnTo>
                        <a:lnTo>
                          <a:pt x="1165" y="514"/>
                        </a:lnTo>
                        <a:lnTo>
                          <a:pt x="1177" y="509"/>
                        </a:lnTo>
                        <a:lnTo>
                          <a:pt x="1193" y="503"/>
                        </a:lnTo>
                        <a:lnTo>
                          <a:pt x="1208" y="499"/>
                        </a:lnTo>
                        <a:lnTo>
                          <a:pt x="1225" y="492"/>
                        </a:lnTo>
                        <a:lnTo>
                          <a:pt x="1242" y="484"/>
                        </a:lnTo>
                        <a:lnTo>
                          <a:pt x="1257" y="477"/>
                        </a:lnTo>
                        <a:lnTo>
                          <a:pt x="1271" y="469"/>
                        </a:lnTo>
                        <a:lnTo>
                          <a:pt x="1284" y="464"/>
                        </a:lnTo>
                        <a:lnTo>
                          <a:pt x="1294" y="458"/>
                        </a:lnTo>
                        <a:lnTo>
                          <a:pt x="1301" y="456"/>
                        </a:lnTo>
                        <a:lnTo>
                          <a:pt x="1315" y="447"/>
                        </a:lnTo>
                        <a:lnTo>
                          <a:pt x="1328" y="441"/>
                        </a:lnTo>
                        <a:lnTo>
                          <a:pt x="1341" y="432"/>
                        </a:lnTo>
                        <a:lnTo>
                          <a:pt x="1351" y="428"/>
                        </a:lnTo>
                        <a:lnTo>
                          <a:pt x="1365" y="419"/>
                        </a:lnTo>
                        <a:lnTo>
                          <a:pt x="1375" y="413"/>
                        </a:lnTo>
                        <a:lnTo>
                          <a:pt x="1387" y="407"/>
                        </a:lnTo>
                        <a:lnTo>
                          <a:pt x="1398" y="396"/>
                        </a:lnTo>
                        <a:lnTo>
                          <a:pt x="1410" y="390"/>
                        </a:lnTo>
                        <a:lnTo>
                          <a:pt x="1422" y="379"/>
                        </a:lnTo>
                        <a:lnTo>
                          <a:pt x="1435" y="370"/>
                        </a:lnTo>
                        <a:lnTo>
                          <a:pt x="1446" y="360"/>
                        </a:lnTo>
                        <a:lnTo>
                          <a:pt x="1458" y="351"/>
                        </a:lnTo>
                        <a:lnTo>
                          <a:pt x="1468" y="345"/>
                        </a:lnTo>
                        <a:lnTo>
                          <a:pt x="1478" y="334"/>
                        </a:lnTo>
                        <a:lnTo>
                          <a:pt x="1488" y="325"/>
                        </a:lnTo>
                        <a:lnTo>
                          <a:pt x="1501" y="312"/>
                        </a:lnTo>
                        <a:lnTo>
                          <a:pt x="1513" y="302"/>
                        </a:lnTo>
                        <a:lnTo>
                          <a:pt x="1522" y="293"/>
                        </a:lnTo>
                        <a:lnTo>
                          <a:pt x="1532" y="283"/>
                        </a:lnTo>
                        <a:lnTo>
                          <a:pt x="1544" y="272"/>
                        </a:lnTo>
                        <a:lnTo>
                          <a:pt x="1554" y="259"/>
                        </a:lnTo>
                        <a:lnTo>
                          <a:pt x="1564" y="246"/>
                        </a:lnTo>
                        <a:lnTo>
                          <a:pt x="1575" y="235"/>
                        </a:lnTo>
                        <a:lnTo>
                          <a:pt x="1584" y="225"/>
                        </a:lnTo>
                        <a:lnTo>
                          <a:pt x="1593" y="214"/>
                        </a:lnTo>
                        <a:lnTo>
                          <a:pt x="1602" y="201"/>
                        </a:lnTo>
                        <a:lnTo>
                          <a:pt x="1610" y="193"/>
                        </a:lnTo>
                        <a:lnTo>
                          <a:pt x="1619" y="180"/>
                        </a:lnTo>
                        <a:lnTo>
                          <a:pt x="1628" y="167"/>
                        </a:lnTo>
                        <a:lnTo>
                          <a:pt x="1636" y="154"/>
                        </a:lnTo>
                        <a:lnTo>
                          <a:pt x="1643" y="143"/>
                        </a:lnTo>
                        <a:lnTo>
                          <a:pt x="1651" y="133"/>
                        </a:lnTo>
                        <a:lnTo>
                          <a:pt x="1658" y="120"/>
                        </a:lnTo>
                        <a:lnTo>
                          <a:pt x="1664" y="109"/>
                        </a:lnTo>
                        <a:lnTo>
                          <a:pt x="1671" y="98"/>
                        </a:lnTo>
                        <a:lnTo>
                          <a:pt x="1678" y="86"/>
                        </a:lnTo>
                        <a:lnTo>
                          <a:pt x="1686" y="68"/>
                        </a:lnTo>
                        <a:lnTo>
                          <a:pt x="1694" y="58"/>
                        </a:lnTo>
                        <a:lnTo>
                          <a:pt x="1700" y="43"/>
                        </a:lnTo>
                        <a:lnTo>
                          <a:pt x="1706" y="30"/>
                        </a:lnTo>
                        <a:lnTo>
                          <a:pt x="1712" y="17"/>
                        </a:lnTo>
                        <a:lnTo>
                          <a:pt x="1719" y="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40404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grpSp>
                <p:nvGrpSpPr>
                  <p:cNvPr id="344279" name="Group 215"/>
                  <p:cNvGrpSpPr>
                    <a:grpSpLocks/>
                  </p:cNvGrpSpPr>
                  <p:nvPr/>
                </p:nvGrpSpPr>
                <p:grpSpPr bwMode="auto">
                  <a:xfrm>
                    <a:off x="3809" y="1219"/>
                    <a:ext cx="729" cy="829"/>
                    <a:chOff x="3809" y="1219"/>
                    <a:chExt cx="729" cy="829"/>
                  </a:xfrm>
                </p:grpSpPr>
                <p:sp>
                  <p:nvSpPr>
                    <p:cNvPr id="344280" name="Freeform 216"/>
                    <p:cNvSpPr>
                      <a:spLocks/>
                    </p:cNvSpPr>
                    <p:nvPr/>
                  </p:nvSpPr>
                  <p:spPr bwMode="auto">
                    <a:xfrm>
                      <a:off x="3809" y="1219"/>
                      <a:ext cx="570" cy="612"/>
                    </a:xfrm>
                    <a:custGeom>
                      <a:avLst/>
                      <a:gdLst>
                        <a:gd name="T0" fmla="*/ 569 w 570"/>
                        <a:gd name="T1" fmla="*/ 592 h 612"/>
                        <a:gd name="T2" fmla="*/ 557 w 570"/>
                        <a:gd name="T3" fmla="*/ 598 h 612"/>
                        <a:gd name="T4" fmla="*/ 544 w 570"/>
                        <a:gd name="T5" fmla="*/ 602 h 612"/>
                        <a:gd name="T6" fmla="*/ 533 w 570"/>
                        <a:gd name="T7" fmla="*/ 607 h 612"/>
                        <a:gd name="T8" fmla="*/ 514 w 570"/>
                        <a:gd name="T9" fmla="*/ 609 h 612"/>
                        <a:gd name="T10" fmla="*/ 499 w 570"/>
                        <a:gd name="T11" fmla="*/ 609 h 612"/>
                        <a:gd name="T12" fmla="*/ 483 w 570"/>
                        <a:gd name="T13" fmla="*/ 611 h 612"/>
                        <a:gd name="T14" fmla="*/ 465 w 570"/>
                        <a:gd name="T15" fmla="*/ 611 h 612"/>
                        <a:gd name="T16" fmla="*/ 450 w 570"/>
                        <a:gd name="T17" fmla="*/ 609 h 612"/>
                        <a:gd name="T18" fmla="*/ 438 w 570"/>
                        <a:gd name="T19" fmla="*/ 607 h 612"/>
                        <a:gd name="T20" fmla="*/ 428 w 570"/>
                        <a:gd name="T21" fmla="*/ 607 h 612"/>
                        <a:gd name="T22" fmla="*/ 418 w 570"/>
                        <a:gd name="T23" fmla="*/ 602 h 612"/>
                        <a:gd name="T24" fmla="*/ 406 w 570"/>
                        <a:gd name="T25" fmla="*/ 600 h 612"/>
                        <a:gd name="T26" fmla="*/ 397 w 570"/>
                        <a:gd name="T27" fmla="*/ 596 h 612"/>
                        <a:gd name="T28" fmla="*/ 382 w 570"/>
                        <a:gd name="T29" fmla="*/ 590 h 612"/>
                        <a:gd name="T30" fmla="*/ 368 w 570"/>
                        <a:gd name="T31" fmla="*/ 581 h 612"/>
                        <a:gd name="T32" fmla="*/ 348 w 570"/>
                        <a:gd name="T33" fmla="*/ 573 h 612"/>
                        <a:gd name="T34" fmla="*/ 329 w 570"/>
                        <a:gd name="T35" fmla="*/ 562 h 612"/>
                        <a:gd name="T36" fmla="*/ 312 w 570"/>
                        <a:gd name="T37" fmla="*/ 549 h 612"/>
                        <a:gd name="T38" fmla="*/ 294 w 570"/>
                        <a:gd name="T39" fmla="*/ 536 h 612"/>
                        <a:gd name="T40" fmla="*/ 278 w 570"/>
                        <a:gd name="T41" fmla="*/ 521 h 612"/>
                        <a:gd name="T42" fmla="*/ 262 w 570"/>
                        <a:gd name="T43" fmla="*/ 506 h 612"/>
                        <a:gd name="T44" fmla="*/ 245 w 570"/>
                        <a:gd name="T45" fmla="*/ 489 h 612"/>
                        <a:gd name="T46" fmla="*/ 229 w 570"/>
                        <a:gd name="T47" fmla="*/ 470 h 612"/>
                        <a:gd name="T48" fmla="*/ 215 w 570"/>
                        <a:gd name="T49" fmla="*/ 453 h 612"/>
                        <a:gd name="T50" fmla="*/ 200 w 570"/>
                        <a:gd name="T51" fmla="*/ 436 h 612"/>
                        <a:gd name="T52" fmla="*/ 185 w 570"/>
                        <a:gd name="T53" fmla="*/ 417 h 612"/>
                        <a:gd name="T54" fmla="*/ 170 w 570"/>
                        <a:gd name="T55" fmla="*/ 395 h 612"/>
                        <a:gd name="T56" fmla="*/ 160 w 570"/>
                        <a:gd name="T57" fmla="*/ 380 h 612"/>
                        <a:gd name="T58" fmla="*/ 149 w 570"/>
                        <a:gd name="T59" fmla="*/ 361 h 612"/>
                        <a:gd name="T60" fmla="*/ 135 w 570"/>
                        <a:gd name="T61" fmla="*/ 338 h 612"/>
                        <a:gd name="T62" fmla="*/ 121 w 570"/>
                        <a:gd name="T63" fmla="*/ 312 h 612"/>
                        <a:gd name="T64" fmla="*/ 107 w 570"/>
                        <a:gd name="T65" fmla="*/ 284 h 612"/>
                        <a:gd name="T66" fmla="*/ 98 w 570"/>
                        <a:gd name="T67" fmla="*/ 265 h 612"/>
                        <a:gd name="T68" fmla="*/ 84 w 570"/>
                        <a:gd name="T69" fmla="*/ 235 h 612"/>
                        <a:gd name="T70" fmla="*/ 69 w 570"/>
                        <a:gd name="T71" fmla="*/ 199 h 612"/>
                        <a:gd name="T72" fmla="*/ 52 w 570"/>
                        <a:gd name="T73" fmla="*/ 158 h 612"/>
                        <a:gd name="T74" fmla="*/ 41 w 570"/>
                        <a:gd name="T75" fmla="*/ 128 h 612"/>
                        <a:gd name="T76" fmla="*/ 24 w 570"/>
                        <a:gd name="T77" fmla="*/ 81 h 612"/>
                        <a:gd name="T78" fmla="*/ 18 w 570"/>
                        <a:gd name="T79" fmla="*/ 60 h 612"/>
                        <a:gd name="T80" fmla="*/ 11 w 570"/>
                        <a:gd name="T81" fmla="*/ 38 h 612"/>
                        <a:gd name="T82" fmla="*/ 6 w 570"/>
                        <a:gd name="T83" fmla="*/ 19 h 612"/>
                        <a:gd name="T84" fmla="*/ 0 w 570"/>
                        <a:gd name="T85" fmla="*/ 0 h 6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</a:cxnLst>
                      <a:rect l="0" t="0" r="r" b="b"/>
                      <a:pathLst>
                        <a:path w="570" h="612">
                          <a:moveTo>
                            <a:pt x="569" y="592"/>
                          </a:moveTo>
                          <a:lnTo>
                            <a:pt x="557" y="598"/>
                          </a:lnTo>
                          <a:lnTo>
                            <a:pt x="544" y="602"/>
                          </a:lnTo>
                          <a:lnTo>
                            <a:pt x="533" y="607"/>
                          </a:lnTo>
                          <a:lnTo>
                            <a:pt x="514" y="609"/>
                          </a:lnTo>
                          <a:lnTo>
                            <a:pt x="499" y="609"/>
                          </a:lnTo>
                          <a:lnTo>
                            <a:pt x="483" y="611"/>
                          </a:lnTo>
                          <a:lnTo>
                            <a:pt x="465" y="611"/>
                          </a:lnTo>
                          <a:lnTo>
                            <a:pt x="450" y="609"/>
                          </a:lnTo>
                          <a:lnTo>
                            <a:pt x="438" y="607"/>
                          </a:lnTo>
                          <a:lnTo>
                            <a:pt x="428" y="607"/>
                          </a:lnTo>
                          <a:lnTo>
                            <a:pt x="418" y="602"/>
                          </a:lnTo>
                          <a:lnTo>
                            <a:pt x="406" y="600"/>
                          </a:lnTo>
                          <a:lnTo>
                            <a:pt x="397" y="596"/>
                          </a:lnTo>
                          <a:lnTo>
                            <a:pt x="382" y="590"/>
                          </a:lnTo>
                          <a:lnTo>
                            <a:pt x="368" y="581"/>
                          </a:lnTo>
                          <a:lnTo>
                            <a:pt x="348" y="573"/>
                          </a:lnTo>
                          <a:lnTo>
                            <a:pt x="329" y="562"/>
                          </a:lnTo>
                          <a:lnTo>
                            <a:pt x="312" y="549"/>
                          </a:lnTo>
                          <a:lnTo>
                            <a:pt x="294" y="536"/>
                          </a:lnTo>
                          <a:lnTo>
                            <a:pt x="278" y="521"/>
                          </a:lnTo>
                          <a:lnTo>
                            <a:pt x="262" y="506"/>
                          </a:lnTo>
                          <a:lnTo>
                            <a:pt x="245" y="489"/>
                          </a:lnTo>
                          <a:lnTo>
                            <a:pt x="229" y="470"/>
                          </a:lnTo>
                          <a:lnTo>
                            <a:pt x="215" y="453"/>
                          </a:lnTo>
                          <a:lnTo>
                            <a:pt x="200" y="436"/>
                          </a:lnTo>
                          <a:lnTo>
                            <a:pt x="185" y="417"/>
                          </a:lnTo>
                          <a:lnTo>
                            <a:pt x="170" y="395"/>
                          </a:lnTo>
                          <a:lnTo>
                            <a:pt x="160" y="380"/>
                          </a:lnTo>
                          <a:lnTo>
                            <a:pt x="149" y="361"/>
                          </a:lnTo>
                          <a:lnTo>
                            <a:pt x="135" y="338"/>
                          </a:lnTo>
                          <a:lnTo>
                            <a:pt x="121" y="312"/>
                          </a:lnTo>
                          <a:lnTo>
                            <a:pt x="107" y="284"/>
                          </a:lnTo>
                          <a:lnTo>
                            <a:pt x="98" y="265"/>
                          </a:lnTo>
                          <a:lnTo>
                            <a:pt x="84" y="235"/>
                          </a:lnTo>
                          <a:lnTo>
                            <a:pt x="69" y="199"/>
                          </a:lnTo>
                          <a:lnTo>
                            <a:pt x="52" y="158"/>
                          </a:lnTo>
                          <a:lnTo>
                            <a:pt x="41" y="128"/>
                          </a:lnTo>
                          <a:lnTo>
                            <a:pt x="24" y="81"/>
                          </a:lnTo>
                          <a:lnTo>
                            <a:pt x="18" y="60"/>
                          </a:lnTo>
                          <a:lnTo>
                            <a:pt x="11" y="38"/>
                          </a:lnTo>
                          <a:lnTo>
                            <a:pt x="6" y="19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40404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44281" name="Freeform 217"/>
                    <p:cNvSpPr>
                      <a:spLocks/>
                    </p:cNvSpPr>
                    <p:nvPr/>
                  </p:nvSpPr>
                  <p:spPr bwMode="auto">
                    <a:xfrm>
                      <a:off x="4378" y="1812"/>
                      <a:ext cx="160" cy="236"/>
                    </a:xfrm>
                    <a:custGeom>
                      <a:avLst/>
                      <a:gdLst>
                        <a:gd name="T0" fmla="*/ 159 w 160"/>
                        <a:gd name="T1" fmla="*/ 235 h 236"/>
                        <a:gd name="T2" fmla="*/ 146 w 160"/>
                        <a:gd name="T3" fmla="*/ 229 h 236"/>
                        <a:gd name="T4" fmla="*/ 134 w 160"/>
                        <a:gd name="T5" fmla="*/ 222 h 236"/>
                        <a:gd name="T6" fmla="*/ 122 w 160"/>
                        <a:gd name="T7" fmla="*/ 212 h 236"/>
                        <a:gd name="T8" fmla="*/ 109 w 160"/>
                        <a:gd name="T9" fmla="*/ 201 h 236"/>
                        <a:gd name="T10" fmla="*/ 102 w 160"/>
                        <a:gd name="T11" fmla="*/ 194 h 236"/>
                        <a:gd name="T12" fmla="*/ 94 w 160"/>
                        <a:gd name="T13" fmla="*/ 184 h 236"/>
                        <a:gd name="T14" fmla="*/ 85 w 160"/>
                        <a:gd name="T15" fmla="*/ 175 h 236"/>
                        <a:gd name="T16" fmla="*/ 81 w 160"/>
                        <a:gd name="T17" fmla="*/ 169 h 236"/>
                        <a:gd name="T18" fmla="*/ 73 w 160"/>
                        <a:gd name="T19" fmla="*/ 158 h 236"/>
                        <a:gd name="T20" fmla="*/ 68 w 160"/>
                        <a:gd name="T21" fmla="*/ 152 h 236"/>
                        <a:gd name="T22" fmla="*/ 54 w 160"/>
                        <a:gd name="T23" fmla="*/ 128 h 236"/>
                        <a:gd name="T24" fmla="*/ 41 w 160"/>
                        <a:gd name="T25" fmla="*/ 105 h 236"/>
                        <a:gd name="T26" fmla="*/ 28 w 160"/>
                        <a:gd name="T27" fmla="*/ 77 h 236"/>
                        <a:gd name="T28" fmla="*/ 19 w 160"/>
                        <a:gd name="T29" fmla="*/ 53 h 236"/>
                        <a:gd name="T30" fmla="*/ 7 w 160"/>
                        <a:gd name="T31" fmla="*/ 21 h 236"/>
                        <a:gd name="T32" fmla="*/ 0 w 160"/>
                        <a:gd name="T33" fmla="*/ 0 h 2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</a:cxnLst>
                      <a:rect l="0" t="0" r="r" b="b"/>
                      <a:pathLst>
                        <a:path w="160" h="236">
                          <a:moveTo>
                            <a:pt x="159" y="235"/>
                          </a:moveTo>
                          <a:lnTo>
                            <a:pt x="146" y="229"/>
                          </a:lnTo>
                          <a:lnTo>
                            <a:pt x="134" y="222"/>
                          </a:lnTo>
                          <a:lnTo>
                            <a:pt x="122" y="212"/>
                          </a:lnTo>
                          <a:lnTo>
                            <a:pt x="109" y="201"/>
                          </a:lnTo>
                          <a:lnTo>
                            <a:pt x="102" y="194"/>
                          </a:lnTo>
                          <a:lnTo>
                            <a:pt x="94" y="184"/>
                          </a:lnTo>
                          <a:lnTo>
                            <a:pt x="85" y="175"/>
                          </a:lnTo>
                          <a:lnTo>
                            <a:pt x="81" y="169"/>
                          </a:lnTo>
                          <a:lnTo>
                            <a:pt x="73" y="158"/>
                          </a:lnTo>
                          <a:lnTo>
                            <a:pt x="68" y="152"/>
                          </a:lnTo>
                          <a:lnTo>
                            <a:pt x="54" y="128"/>
                          </a:lnTo>
                          <a:lnTo>
                            <a:pt x="41" y="105"/>
                          </a:lnTo>
                          <a:lnTo>
                            <a:pt x="28" y="77"/>
                          </a:lnTo>
                          <a:lnTo>
                            <a:pt x="19" y="53"/>
                          </a:lnTo>
                          <a:lnTo>
                            <a:pt x="7" y="21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40404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</p:grpSp>
            <p:sp>
              <p:nvSpPr>
                <p:cNvPr id="344282" name="Freeform 218"/>
                <p:cNvSpPr>
                  <a:spLocks/>
                </p:cNvSpPr>
                <p:nvPr/>
              </p:nvSpPr>
              <p:spPr bwMode="auto">
                <a:xfrm>
                  <a:off x="1282" y="2050"/>
                  <a:ext cx="3353" cy="58"/>
                </a:xfrm>
                <a:custGeom>
                  <a:avLst/>
                  <a:gdLst>
                    <a:gd name="T0" fmla="*/ 0 w 3353"/>
                    <a:gd name="T1" fmla="*/ 0 h 58"/>
                    <a:gd name="T2" fmla="*/ 3352 w 3353"/>
                    <a:gd name="T3" fmla="*/ 0 h 58"/>
                    <a:gd name="T4" fmla="*/ 3352 w 3353"/>
                    <a:gd name="T5" fmla="*/ 57 h 58"/>
                    <a:gd name="T6" fmla="*/ 0 w 3353"/>
                    <a:gd name="T7" fmla="*/ 57 h 58"/>
                    <a:gd name="T8" fmla="*/ 0 w 3353"/>
                    <a:gd name="T9" fmla="*/ 0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53" h="58">
                      <a:moveTo>
                        <a:pt x="0" y="0"/>
                      </a:moveTo>
                      <a:lnTo>
                        <a:pt x="3352" y="0"/>
                      </a:lnTo>
                      <a:lnTo>
                        <a:pt x="3352" y="57"/>
                      </a:lnTo>
                      <a:lnTo>
                        <a:pt x="0" y="57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A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44283" name="Freeform 219"/>
                <p:cNvSpPr>
                  <a:spLocks/>
                </p:cNvSpPr>
                <p:nvPr/>
              </p:nvSpPr>
              <p:spPr bwMode="auto">
                <a:xfrm>
                  <a:off x="1282" y="2211"/>
                  <a:ext cx="3353" cy="57"/>
                </a:xfrm>
                <a:custGeom>
                  <a:avLst/>
                  <a:gdLst>
                    <a:gd name="T0" fmla="*/ 0 w 3353"/>
                    <a:gd name="T1" fmla="*/ 0 h 57"/>
                    <a:gd name="T2" fmla="*/ 3352 w 3353"/>
                    <a:gd name="T3" fmla="*/ 0 h 57"/>
                    <a:gd name="T4" fmla="*/ 3352 w 3353"/>
                    <a:gd name="T5" fmla="*/ 56 h 57"/>
                    <a:gd name="T6" fmla="*/ 0 w 3353"/>
                    <a:gd name="T7" fmla="*/ 56 h 57"/>
                    <a:gd name="T8" fmla="*/ 0 w 3353"/>
                    <a:gd name="T9" fmla="*/ 0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53" h="57">
                      <a:moveTo>
                        <a:pt x="0" y="0"/>
                      </a:moveTo>
                      <a:lnTo>
                        <a:pt x="3352" y="0"/>
                      </a:lnTo>
                      <a:lnTo>
                        <a:pt x="3352" y="56"/>
                      </a:lnTo>
                      <a:lnTo>
                        <a:pt x="0" y="56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A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grpSp>
              <p:nvGrpSpPr>
                <p:cNvPr id="344284" name="Group 220"/>
                <p:cNvGrpSpPr>
                  <a:grpSpLocks/>
                </p:cNvGrpSpPr>
                <p:nvPr/>
              </p:nvGrpSpPr>
              <p:grpSpPr bwMode="auto">
                <a:xfrm>
                  <a:off x="1515" y="1205"/>
                  <a:ext cx="2871" cy="1108"/>
                  <a:chOff x="1515" y="1205"/>
                  <a:chExt cx="2871" cy="1108"/>
                </a:xfrm>
              </p:grpSpPr>
              <p:sp>
                <p:nvSpPr>
                  <p:cNvPr id="344285" name="Freeform 221"/>
                  <p:cNvSpPr>
                    <a:spLocks/>
                  </p:cNvSpPr>
                  <p:nvPr/>
                </p:nvSpPr>
                <p:spPr bwMode="auto">
                  <a:xfrm>
                    <a:off x="3791" y="1205"/>
                    <a:ext cx="37" cy="1079"/>
                  </a:xfrm>
                  <a:custGeom>
                    <a:avLst/>
                    <a:gdLst>
                      <a:gd name="T0" fmla="*/ 35 w 37"/>
                      <a:gd name="T1" fmla="*/ 0 h 1079"/>
                      <a:gd name="T2" fmla="*/ 36 w 37"/>
                      <a:gd name="T3" fmla="*/ 1076 h 1079"/>
                      <a:gd name="T4" fmla="*/ 0 w 37"/>
                      <a:gd name="T5" fmla="*/ 1078 h 1079"/>
                      <a:gd name="T6" fmla="*/ 0 w 37"/>
                      <a:gd name="T7" fmla="*/ 0 h 1079"/>
                      <a:gd name="T8" fmla="*/ 35 w 37"/>
                      <a:gd name="T9" fmla="*/ 0 h 10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7" h="1079">
                        <a:moveTo>
                          <a:pt x="35" y="0"/>
                        </a:moveTo>
                        <a:lnTo>
                          <a:pt x="36" y="1076"/>
                        </a:lnTo>
                        <a:lnTo>
                          <a:pt x="0" y="1078"/>
                        </a:lnTo>
                        <a:lnTo>
                          <a:pt x="0" y="0"/>
                        </a:lnTo>
                        <a:lnTo>
                          <a:pt x="35" y="0"/>
                        </a:lnTo>
                      </a:path>
                    </a:pathLst>
                  </a:custGeom>
                  <a:solidFill>
                    <a:srgbClr val="C0C0C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44286" name="Freeform 222"/>
                  <p:cNvSpPr>
                    <a:spLocks/>
                  </p:cNvSpPr>
                  <p:nvPr/>
                </p:nvSpPr>
                <p:spPr bwMode="auto">
                  <a:xfrm>
                    <a:off x="2077" y="1205"/>
                    <a:ext cx="37" cy="1074"/>
                  </a:xfrm>
                  <a:custGeom>
                    <a:avLst/>
                    <a:gdLst>
                      <a:gd name="T0" fmla="*/ 0 w 37"/>
                      <a:gd name="T1" fmla="*/ 0 h 1074"/>
                      <a:gd name="T2" fmla="*/ 0 w 37"/>
                      <a:gd name="T3" fmla="*/ 1071 h 1074"/>
                      <a:gd name="T4" fmla="*/ 36 w 37"/>
                      <a:gd name="T5" fmla="*/ 1073 h 1074"/>
                      <a:gd name="T6" fmla="*/ 36 w 37"/>
                      <a:gd name="T7" fmla="*/ 0 h 1074"/>
                      <a:gd name="T8" fmla="*/ 0 w 37"/>
                      <a:gd name="T9" fmla="*/ 0 h 10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7" h="1074">
                        <a:moveTo>
                          <a:pt x="0" y="0"/>
                        </a:moveTo>
                        <a:lnTo>
                          <a:pt x="0" y="1071"/>
                        </a:lnTo>
                        <a:lnTo>
                          <a:pt x="36" y="1073"/>
                        </a:lnTo>
                        <a:lnTo>
                          <a:pt x="36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C0C0C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44287" name="Freeform 223"/>
                  <p:cNvSpPr>
                    <a:spLocks/>
                  </p:cNvSpPr>
                  <p:nvPr/>
                </p:nvSpPr>
                <p:spPr bwMode="auto">
                  <a:xfrm>
                    <a:off x="1515" y="1812"/>
                    <a:ext cx="18" cy="501"/>
                  </a:xfrm>
                  <a:custGeom>
                    <a:avLst/>
                    <a:gdLst>
                      <a:gd name="T0" fmla="*/ 0 w 18"/>
                      <a:gd name="T1" fmla="*/ 0 h 501"/>
                      <a:gd name="T2" fmla="*/ 0 w 18"/>
                      <a:gd name="T3" fmla="*/ 500 h 501"/>
                      <a:gd name="T4" fmla="*/ 17 w 18"/>
                      <a:gd name="T5" fmla="*/ 491 h 501"/>
                      <a:gd name="T6" fmla="*/ 17 w 18"/>
                      <a:gd name="T7" fmla="*/ 0 h 501"/>
                      <a:gd name="T8" fmla="*/ 0 w 18"/>
                      <a:gd name="T9" fmla="*/ 0 h 5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8" h="501">
                        <a:moveTo>
                          <a:pt x="0" y="0"/>
                        </a:moveTo>
                        <a:lnTo>
                          <a:pt x="0" y="500"/>
                        </a:lnTo>
                        <a:lnTo>
                          <a:pt x="17" y="491"/>
                        </a:lnTo>
                        <a:lnTo>
                          <a:pt x="17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C0C0C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44288" name="Freeform 224"/>
                  <p:cNvSpPr>
                    <a:spLocks/>
                  </p:cNvSpPr>
                  <p:nvPr/>
                </p:nvSpPr>
                <p:spPr bwMode="auto">
                  <a:xfrm>
                    <a:off x="4368" y="1810"/>
                    <a:ext cx="18" cy="474"/>
                  </a:xfrm>
                  <a:custGeom>
                    <a:avLst/>
                    <a:gdLst>
                      <a:gd name="T0" fmla="*/ 17 w 18"/>
                      <a:gd name="T1" fmla="*/ 2 h 474"/>
                      <a:gd name="T2" fmla="*/ 16 w 18"/>
                      <a:gd name="T3" fmla="*/ 473 h 474"/>
                      <a:gd name="T4" fmla="*/ 0 w 18"/>
                      <a:gd name="T5" fmla="*/ 473 h 474"/>
                      <a:gd name="T6" fmla="*/ 0 w 18"/>
                      <a:gd name="T7" fmla="*/ 0 h 474"/>
                      <a:gd name="T8" fmla="*/ 17 w 18"/>
                      <a:gd name="T9" fmla="*/ 2 h 4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8" h="474">
                        <a:moveTo>
                          <a:pt x="17" y="2"/>
                        </a:moveTo>
                        <a:lnTo>
                          <a:pt x="16" y="473"/>
                        </a:lnTo>
                        <a:lnTo>
                          <a:pt x="0" y="473"/>
                        </a:lnTo>
                        <a:lnTo>
                          <a:pt x="0" y="0"/>
                        </a:lnTo>
                        <a:lnTo>
                          <a:pt x="17" y="2"/>
                        </a:lnTo>
                      </a:path>
                    </a:pathLst>
                  </a:custGeom>
                  <a:solidFill>
                    <a:srgbClr val="C0C0C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</p:grpSp>
        </p:grpSp>
        <p:sp>
          <p:nvSpPr>
            <p:cNvPr id="344289" name="Rectangle 225"/>
            <p:cNvSpPr>
              <a:spLocks noChangeArrowheads="1"/>
            </p:cNvSpPr>
            <p:nvPr/>
          </p:nvSpPr>
          <p:spPr bwMode="auto">
            <a:xfrm>
              <a:off x="1788319" y="2773320"/>
              <a:ext cx="5372100" cy="854869"/>
            </a:xfrm>
            <a:prstGeom prst="rect">
              <a:avLst/>
            </a:prstGeom>
            <a:gradFill rotWithShape="1">
              <a:gsLst>
                <a:gs pos="0">
                  <a:srgbClr val="99FFFF"/>
                </a:gs>
                <a:gs pos="100000">
                  <a:srgbClr val="99FFFF">
                    <a:gamma/>
                    <a:shade val="8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44290" name="Freeform 226"/>
            <p:cNvSpPr>
              <a:spLocks/>
            </p:cNvSpPr>
            <p:nvPr/>
          </p:nvSpPr>
          <p:spPr bwMode="auto">
            <a:xfrm>
              <a:off x="1309756" y="2147438"/>
              <a:ext cx="2309746" cy="1484322"/>
            </a:xfrm>
            <a:custGeom>
              <a:avLst/>
              <a:gdLst>
                <a:gd name="T0" fmla="*/ 0 w 1573"/>
                <a:gd name="T1" fmla="*/ 0 h 1856"/>
                <a:gd name="T2" fmla="*/ 146 w 1573"/>
                <a:gd name="T3" fmla="*/ 48 h 1856"/>
                <a:gd name="T4" fmla="*/ 216 w 1573"/>
                <a:gd name="T5" fmla="*/ 107 h 1856"/>
                <a:gd name="T6" fmla="*/ 274 w 1573"/>
                <a:gd name="T7" fmla="*/ 123 h 1856"/>
                <a:gd name="T8" fmla="*/ 303 w 1573"/>
                <a:gd name="T9" fmla="*/ 123 h 1856"/>
                <a:gd name="T10" fmla="*/ 345 w 1573"/>
                <a:gd name="T11" fmla="*/ 174 h 1856"/>
                <a:gd name="T12" fmla="*/ 387 w 1573"/>
                <a:gd name="T13" fmla="*/ 209 h 1856"/>
                <a:gd name="T14" fmla="*/ 446 w 1573"/>
                <a:gd name="T15" fmla="*/ 233 h 1856"/>
                <a:gd name="T16" fmla="*/ 501 w 1573"/>
                <a:gd name="T17" fmla="*/ 259 h 1856"/>
                <a:gd name="T18" fmla="*/ 557 w 1573"/>
                <a:gd name="T19" fmla="*/ 318 h 1856"/>
                <a:gd name="T20" fmla="*/ 601 w 1573"/>
                <a:gd name="T21" fmla="*/ 394 h 1856"/>
                <a:gd name="T22" fmla="*/ 687 w 1573"/>
                <a:gd name="T23" fmla="*/ 420 h 1856"/>
                <a:gd name="T24" fmla="*/ 800 w 1573"/>
                <a:gd name="T25" fmla="*/ 522 h 1856"/>
                <a:gd name="T26" fmla="*/ 844 w 1573"/>
                <a:gd name="T27" fmla="*/ 631 h 1856"/>
                <a:gd name="T28" fmla="*/ 899 w 1573"/>
                <a:gd name="T29" fmla="*/ 664 h 1856"/>
                <a:gd name="T30" fmla="*/ 1039 w 1573"/>
                <a:gd name="T31" fmla="*/ 741 h 1856"/>
                <a:gd name="T32" fmla="*/ 1060 w 1573"/>
                <a:gd name="T33" fmla="*/ 807 h 1856"/>
                <a:gd name="T34" fmla="*/ 1114 w 1573"/>
                <a:gd name="T35" fmla="*/ 860 h 1856"/>
                <a:gd name="T36" fmla="*/ 1114 w 1573"/>
                <a:gd name="T37" fmla="*/ 935 h 1856"/>
                <a:gd name="T38" fmla="*/ 1157 w 1573"/>
                <a:gd name="T39" fmla="*/ 994 h 1856"/>
                <a:gd name="T40" fmla="*/ 1272 w 1573"/>
                <a:gd name="T41" fmla="*/ 1063 h 1856"/>
                <a:gd name="T42" fmla="*/ 1314 w 1573"/>
                <a:gd name="T43" fmla="*/ 1112 h 1856"/>
                <a:gd name="T44" fmla="*/ 1357 w 1573"/>
                <a:gd name="T45" fmla="*/ 1145 h 1856"/>
                <a:gd name="T46" fmla="*/ 1486 w 1573"/>
                <a:gd name="T47" fmla="*/ 1189 h 1856"/>
                <a:gd name="T48" fmla="*/ 1513 w 1573"/>
                <a:gd name="T49" fmla="*/ 1206 h 1856"/>
                <a:gd name="T50" fmla="*/ 1559 w 1573"/>
                <a:gd name="T51" fmla="*/ 1231 h 1856"/>
                <a:gd name="T52" fmla="*/ 1572 w 1573"/>
                <a:gd name="T53" fmla="*/ 1265 h 1856"/>
                <a:gd name="T54" fmla="*/ 1529 w 1573"/>
                <a:gd name="T55" fmla="*/ 1289 h 1856"/>
                <a:gd name="T56" fmla="*/ 1400 w 1573"/>
                <a:gd name="T57" fmla="*/ 1307 h 1856"/>
                <a:gd name="T58" fmla="*/ 1272 w 1573"/>
                <a:gd name="T59" fmla="*/ 1348 h 1856"/>
                <a:gd name="T60" fmla="*/ 1200 w 1573"/>
                <a:gd name="T61" fmla="*/ 1332 h 1856"/>
                <a:gd name="T62" fmla="*/ 1056 w 1573"/>
                <a:gd name="T63" fmla="*/ 1340 h 1856"/>
                <a:gd name="T64" fmla="*/ 957 w 1573"/>
                <a:gd name="T65" fmla="*/ 1390 h 1856"/>
                <a:gd name="T66" fmla="*/ 914 w 1573"/>
                <a:gd name="T67" fmla="*/ 1424 h 1856"/>
                <a:gd name="T68" fmla="*/ 871 w 1573"/>
                <a:gd name="T69" fmla="*/ 1484 h 1856"/>
                <a:gd name="T70" fmla="*/ 687 w 1573"/>
                <a:gd name="T71" fmla="*/ 1525 h 1856"/>
                <a:gd name="T72" fmla="*/ 614 w 1573"/>
                <a:gd name="T73" fmla="*/ 1583 h 1856"/>
                <a:gd name="T74" fmla="*/ 501 w 1573"/>
                <a:gd name="T75" fmla="*/ 1627 h 1856"/>
                <a:gd name="T76" fmla="*/ 374 w 1573"/>
                <a:gd name="T77" fmla="*/ 1711 h 1856"/>
                <a:gd name="T78" fmla="*/ 260 w 1573"/>
                <a:gd name="T79" fmla="*/ 1736 h 1856"/>
                <a:gd name="T80" fmla="*/ 117 w 1573"/>
                <a:gd name="T81" fmla="*/ 1804 h 1856"/>
                <a:gd name="T82" fmla="*/ 0 w 1573"/>
                <a:gd name="T83" fmla="*/ 1855 h 1856"/>
                <a:gd name="T84" fmla="*/ 0 w 1573"/>
                <a:gd name="T85" fmla="*/ 0 h 1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73" h="1856">
                  <a:moveTo>
                    <a:pt x="0" y="0"/>
                  </a:moveTo>
                  <a:lnTo>
                    <a:pt x="146" y="48"/>
                  </a:lnTo>
                  <a:lnTo>
                    <a:pt x="216" y="107"/>
                  </a:lnTo>
                  <a:lnTo>
                    <a:pt x="274" y="123"/>
                  </a:lnTo>
                  <a:lnTo>
                    <a:pt x="303" y="123"/>
                  </a:lnTo>
                  <a:lnTo>
                    <a:pt x="345" y="174"/>
                  </a:lnTo>
                  <a:lnTo>
                    <a:pt x="387" y="209"/>
                  </a:lnTo>
                  <a:lnTo>
                    <a:pt x="446" y="233"/>
                  </a:lnTo>
                  <a:lnTo>
                    <a:pt x="501" y="259"/>
                  </a:lnTo>
                  <a:lnTo>
                    <a:pt x="557" y="318"/>
                  </a:lnTo>
                  <a:lnTo>
                    <a:pt x="601" y="394"/>
                  </a:lnTo>
                  <a:lnTo>
                    <a:pt x="687" y="420"/>
                  </a:lnTo>
                  <a:lnTo>
                    <a:pt x="800" y="522"/>
                  </a:lnTo>
                  <a:lnTo>
                    <a:pt x="844" y="631"/>
                  </a:lnTo>
                  <a:lnTo>
                    <a:pt x="899" y="664"/>
                  </a:lnTo>
                  <a:lnTo>
                    <a:pt x="1039" y="741"/>
                  </a:lnTo>
                  <a:lnTo>
                    <a:pt x="1060" y="807"/>
                  </a:lnTo>
                  <a:lnTo>
                    <a:pt x="1114" y="860"/>
                  </a:lnTo>
                  <a:lnTo>
                    <a:pt x="1114" y="935"/>
                  </a:lnTo>
                  <a:lnTo>
                    <a:pt x="1157" y="994"/>
                  </a:lnTo>
                  <a:lnTo>
                    <a:pt x="1272" y="1063"/>
                  </a:lnTo>
                  <a:lnTo>
                    <a:pt x="1314" y="1112"/>
                  </a:lnTo>
                  <a:lnTo>
                    <a:pt x="1357" y="1145"/>
                  </a:lnTo>
                  <a:lnTo>
                    <a:pt x="1486" y="1189"/>
                  </a:lnTo>
                  <a:lnTo>
                    <a:pt x="1513" y="1206"/>
                  </a:lnTo>
                  <a:lnTo>
                    <a:pt x="1559" y="1231"/>
                  </a:lnTo>
                  <a:lnTo>
                    <a:pt x="1572" y="1265"/>
                  </a:lnTo>
                  <a:lnTo>
                    <a:pt x="1529" y="1289"/>
                  </a:lnTo>
                  <a:lnTo>
                    <a:pt x="1400" y="1307"/>
                  </a:lnTo>
                  <a:lnTo>
                    <a:pt x="1272" y="1348"/>
                  </a:lnTo>
                  <a:lnTo>
                    <a:pt x="1200" y="1332"/>
                  </a:lnTo>
                  <a:lnTo>
                    <a:pt x="1056" y="1340"/>
                  </a:lnTo>
                  <a:lnTo>
                    <a:pt x="957" y="1390"/>
                  </a:lnTo>
                  <a:lnTo>
                    <a:pt x="914" y="1424"/>
                  </a:lnTo>
                  <a:lnTo>
                    <a:pt x="871" y="1484"/>
                  </a:lnTo>
                  <a:lnTo>
                    <a:pt x="687" y="1525"/>
                  </a:lnTo>
                  <a:lnTo>
                    <a:pt x="614" y="1583"/>
                  </a:lnTo>
                  <a:lnTo>
                    <a:pt x="501" y="1627"/>
                  </a:lnTo>
                  <a:lnTo>
                    <a:pt x="374" y="1711"/>
                  </a:lnTo>
                  <a:lnTo>
                    <a:pt x="260" y="1736"/>
                  </a:lnTo>
                  <a:lnTo>
                    <a:pt x="117" y="1804"/>
                  </a:lnTo>
                  <a:lnTo>
                    <a:pt x="0" y="1855"/>
                  </a:lnTo>
                  <a:lnTo>
                    <a:pt x="0" y="0"/>
                  </a:lnTo>
                </a:path>
              </a:pathLst>
            </a:custGeom>
            <a:gradFill rotWithShape="1">
              <a:gsLst>
                <a:gs pos="0">
                  <a:srgbClr val="66FF33">
                    <a:gamma/>
                    <a:shade val="76078"/>
                    <a:invGamma/>
                  </a:srgbClr>
                </a:gs>
                <a:gs pos="50000">
                  <a:srgbClr val="66FF33"/>
                </a:gs>
                <a:gs pos="100000">
                  <a:srgbClr val="66FF33">
                    <a:gamma/>
                    <a:shade val="7607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100"/>
            </a:p>
          </p:txBody>
        </p:sp>
        <p:sp>
          <p:nvSpPr>
            <p:cNvPr id="344291" name="Freeform 227"/>
            <p:cNvSpPr>
              <a:spLocks/>
            </p:cNvSpPr>
            <p:nvPr/>
          </p:nvSpPr>
          <p:spPr bwMode="auto">
            <a:xfrm>
              <a:off x="5144691" y="2393511"/>
              <a:ext cx="2162174" cy="1112042"/>
            </a:xfrm>
            <a:custGeom>
              <a:avLst/>
              <a:gdLst>
                <a:gd name="T0" fmla="*/ 1702 w 1703"/>
                <a:gd name="T1" fmla="*/ 0 h 1394"/>
                <a:gd name="T2" fmla="*/ 1470 w 1703"/>
                <a:gd name="T3" fmla="*/ 46 h 1394"/>
                <a:gd name="T4" fmla="*/ 1359 w 1703"/>
                <a:gd name="T5" fmla="*/ 89 h 1394"/>
                <a:gd name="T6" fmla="*/ 1298 w 1703"/>
                <a:gd name="T7" fmla="*/ 147 h 1394"/>
                <a:gd name="T8" fmla="*/ 1187 w 1703"/>
                <a:gd name="T9" fmla="*/ 198 h 1394"/>
                <a:gd name="T10" fmla="*/ 1111 w 1703"/>
                <a:gd name="T11" fmla="*/ 214 h 1394"/>
                <a:gd name="T12" fmla="*/ 1002 w 1703"/>
                <a:gd name="T13" fmla="*/ 257 h 1394"/>
                <a:gd name="T14" fmla="*/ 940 w 1703"/>
                <a:gd name="T15" fmla="*/ 283 h 1394"/>
                <a:gd name="T16" fmla="*/ 908 w 1703"/>
                <a:gd name="T17" fmla="*/ 341 h 1394"/>
                <a:gd name="T18" fmla="*/ 876 w 1703"/>
                <a:gd name="T19" fmla="*/ 391 h 1394"/>
                <a:gd name="T20" fmla="*/ 735 w 1703"/>
                <a:gd name="T21" fmla="*/ 501 h 1394"/>
                <a:gd name="T22" fmla="*/ 659 w 1703"/>
                <a:gd name="T23" fmla="*/ 543 h 1394"/>
                <a:gd name="T24" fmla="*/ 659 w 1703"/>
                <a:gd name="T25" fmla="*/ 602 h 1394"/>
                <a:gd name="T26" fmla="*/ 610 w 1703"/>
                <a:gd name="T27" fmla="*/ 652 h 1394"/>
                <a:gd name="T28" fmla="*/ 531 w 1703"/>
                <a:gd name="T29" fmla="*/ 754 h 1394"/>
                <a:gd name="T30" fmla="*/ 484 w 1703"/>
                <a:gd name="T31" fmla="*/ 780 h 1394"/>
                <a:gd name="T32" fmla="*/ 299 w 1703"/>
                <a:gd name="T33" fmla="*/ 890 h 1394"/>
                <a:gd name="T34" fmla="*/ 157 w 1703"/>
                <a:gd name="T35" fmla="*/ 905 h 1394"/>
                <a:gd name="T36" fmla="*/ 0 w 1703"/>
                <a:gd name="T37" fmla="*/ 973 h 1394"/>
                <a:gd name="T38" fmla="*/ 124 w 1703"/>
                <a:gd name="T39" fmla="*/ 989 h 1394"/>
                <a:gd name="T40" fmla="*/ 265 w 1703"/>
                <a:gd name="T41" fmla="*/ 1015 h 1394"/>
                <a:gd name="T42" fmla="*/ 313 w 1703"/>
                <a:gd name="T43" fmla="*/ 1081 h 1394"/>
                <a:gd name="T44" fmla="*/ 422 w 1703"/>
                <a:gd name="T45" fmla="*/ 1081 h 1394"/>
                <a:gd name="T46" fmla="*/ 659 w 1703"/>
                <a:gd name="T47" fmla="*/ 1149 h 1394"/>
                <a:gd name="T48" fmla="*/ 659 w 1703"/>
                <a:gd name="T49" fmla="*/ 1182 h 1394"/>
                <a:gd name="T50" fmla="*/ 925 w 1703"/>
                <a:gd name="T51" fmla="*/ 1242 h 1394"/>
                <a:gd name="T52" fmla="*/ 1034 w 1703"/>
                <a:gd name="T53" fmla="*/ 1245 h 1394"/>
                <a:gd name="T54" fmla="*/ 1089 w 1703"/>
                <a:gd name="T55" fmla="*/ 1284 h 1394"/>
                <a:gd name="T56" fmla="*/ 1223 w 1703"/>
                <a:gd name="T57" fmla="*/ 1332 h 1394"/>
                <a:gd name="T58" fmla="*/ 1413 w 1703"/>
                <a:gd name="T59" fmla="*/ 1379 h 1394"/>
                <a:gd name="T60" fmla="*/ 1702 w 1703"/>
                <a:gd name="T61" fmla="*/ 1393 h 1394"/>
                <a:gd name="T62" fmla="*/ 1702 w 1703"/>
                <a:gd name="T63" fmla="*/ 0 h 1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03" h="1394">
                  <a:moveTo>
                    <a:pt x="1702" y="0"/>
                  </a:moveTo>
                  <a:lnTo>
                    <a:pt x="1470" y="46"/>
                  </a:lnTo>
                  <a:lnTo>
                    <a:pt x="1359" y="89"/>
                  </a:lnTo>
                  <a:lnTo>
                    <a:pt x="1298" y="147"/>
                  </a:lnTo>
                  <a:lnTo>
                    <a:pt x="1187" y="198"/>
                  </a:lnTo>
                  <a:lnTo>
                    <a:pt x="1111" y="214"/>
                  </a:lnTo>
                  <a:lnTo>
                    <a:pt x="1002" y="257"/>
                  </a:lnTo>
                  <a:lnTo>
                    <a:pt x="940" y="283"/>
                  </a:lnTo>
                  <a:lnTo>
                    <a:pt x="908" y="341"/>
                  </a:lnTo>
                  <a:lnTo>
                    <a:pt x="876" y="391"/>
                  </a:lnTo>
                  <a:lnTo>
                    <a:pt x="735" y="501"/>
                  </a:lnTo>
                  <a:lnTo>
                    <a:pt x="659" y="543"/>
                  </a:lnTo>
                  <a:lnTo>
                    <a:pt x="659" y="602"/>
                  </a:lnTo>
                  <a:lnTo>
                    <a:pt x="610" y="652"/>
                  </a:lnTo>
                  <a:lnTo>
                    <a:pt x="531" y="754"/>
                  </a:lnTo>
                  <a:lnTo>
                    <a:pt x="484" y="780"/>
                  </a:lnTo>
                  <a:lnTo>
                    <a:pt x="299" y="890"/>
                  </a:lnTo>
                  <a:lnTo>
                    <a:pt x="157" y="905"/>
                  </a:lnTo>
                  <a:lnTo>
                    <a:pt x="0" y="973"/>
                  </a:lnTo>
                  <a:lnTo>
                    <a:pt x="124" y="989"/>
                  </a:lnTo>
                  <a:lnTo>
                    <a:pt x="265" y="1015"/>
                  </a:lnTo>
                  <a:lnTo>
                    <a:pt x="313" y="1081"/>
                  </a:lnTo>
                  <a:lnTo>
                    <a:pt x="422" y="1081"/>
                  </a:lnTo>
                  <a:lnTo>
                    <a:pt x="659" y="1149"/>
                  </a:lnTo>
                  <a:lnTo>
                    <a:pt x="659" y="1182"/>
                  </a:lnTo>
                  <a:lnTo>
                    <a:pt x="925" y="1242"/>
                  </a:lnTo>
                  <a:lnTo>
                    <a:pt x="1034" y="1245"/>
                  </a:lnTo>
                  <a:lnTo>
                    <a:pt x="1089" y="1284"/>
                  </a:lnTo>
                  <a:lnTo>
                    <a:pt x="1223" y="1332"/>
                  </a:lnTo>
                  <a:lnTo>
                    <a:pt x="1413" y="1379"/>
                  </a:lnTo>
                  <a:lnTo>
                    <a:pt x="1702" y="1393"/>
                  </a:lnTo>
                  <a:lnTo>
                    <a:pt x="1702" y="0"/>
                  </a:lnTo>
                </a:path>
              </a:pathLst>
            </a:custGeom>
            <a:gradFill rotWithShape="1">
              <a:gsLst>
                <a:gs pos="0">
                  <a:srgbClr val="66FF33">
                    <a:gamma/>
                    <a:shade val="76078"/>
                    <a:invGamma/>
                  </a:srgbClr>
                </a:gs>
                <a:gs pos="50000">
                  <a:srgbClr val="66FF33"/>
                </a:gs>
                <a:gs pos="100000">
                  <a:srgbClr val="66FF33">
                    <a:gamma/>
                    <a:shade val="7607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US" sz="2100"/>
            </a:p>
          </p:txBody>
        </p:sp>
        <p:sp>
          <p:nvSpPr>
            <p:cNvPr id="344292" name="Rectangle 228"/>
            <p:cNvSpPr>
              <a:spLocks noChangeArrowheads="1"/>
            </p:cNvSpPr>
            <p:nvPr/>
          </p:nvSpPr>
          <p:spPr bwMode="auto">
            <a:xfrm>
              <a:off x="5961883" y="2875109"/>
              <a:ext cx="1368965" cy="3159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9056" tIns="34529" rIns="69056" bIns="34529">
              <a:spAutoFit/>
            </a:bodyPr>
            <a:lstStyle/>
            <a:p>
              <a:pPr eaLnBrk="0" hangingPunct="0"/>
              <a:r>
                <a:rPr lang="en-US" sz="1600" b="1" dirty="0">
                  <a:latin typeface="Arial" charset="0"/>
                  <a:cs typeface="Arial" charset="0"/>
                </a:rPr>
                <a:t>Competency</a:t>
              </a:r>
            </a:p>
          </p:txBody>
        </p:sp>
        <p:sp>
          <p:nvSpPr>
            <p:cNvPr id="344293" name="Rectangle 229"/>
            <p:cNvSpPr>
              <a:spLocks noChangeArrowheads="1"/>
            </p:cNvSpPr>
            <p:nvPr/>
          </p:nvSpPr>
          <p:spPr bwMode="auto">
            <a:xfrm>
              <a:off x="1224625" y="2630551"/>
              <a:ext cx="1586973" cy="808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9056" tIns="34529" rIns="69056" bIns="34529">
              <a:spAutoFit/>
            </a:bodyPr>
            <a:lstStyle/>
            <a:p>
              <a:pPr algn="ctr" eaLnBrk="0" hangingPunct="0"/>
              <a:r>
                <a:rPr lang="th-TH" sz="2400" b="1" dirty="0">
                  <a:latin typeface="Arial" charset="0"/>
                </a:rPr>
                <a:t>เป้าประสงค์ทาง</a:t>
              </a:r>
              <a:br>
                <a:rPr lang="th-TH" sz="2400" b="1" dirty="0">
                  <a:latin typeface="Arial" charset="0"/>
                </a:rPr>
              </a:br>
              <a:r>
                <a:rPr lang="th-TH" sz="2400" b="1" dirty="0">
                  <a:latin typeface="Arial" charset="0"/>
                </a:rPr>
                <a:t>กลยุทธ์</a:t>
              </a:r>
              <a:endParaRPr lang="en-US" sz="2400" b="1" dirty="0">
                <a:latin typeface="Arial" charset="0"/>
              </a:endParaRPr>
            </a:p>
          </p:txBody>
        </p:sp>
        <p:sp>
          <p:nvSpPr>
            <p:cNvPr id="344296" name="Text Box 232"/>
            <p:cNvSpPr txBox="1">
              <a:spLocks noChangeArrowheads="1"/>
            </p:cNvSpPr>
            <p:nvPr/>
          </p:nvSpPr>
          <p:spPr bwMode="auto">
            <a:xfrm>
              <a:off x="3641745" y="1588382"/>
              <a:ext cx="1765227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th-TH" b="1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cs typeface="Angsana New" pitchFamily="18" charset="-34"/>
                </a:rPr>
                <a:t>งานที่ต้องปฏิบัติ</a:t>
              </a:r>
              <a:endParaRPr lang="en-US" sz="2000" dirty="0">
                <a:latin typeface="Arial" charset="0"/>
                <a:cs typeface="Angsana New" pitchFamily="18" charset="-34"/>
              </a:endParaRPr>
            </a:p>
          </p:txBody>
        </p:sp>
        <p:sp>
          <p:nvSpPr>
            <p:cNvPr id="344301" name="Rectangle 237"/>
            <p:cNvSpPr>
              <a:spLocks noChangeArrowheads="1"/>
            </p:cNvSpPr>
            <p:nvPr/>
          </p:nvSpPr>
          <p:spPr bwMode="auto">
            <a:xfrm>
              <a:off x="1216653" y="3995273"/>
              <a:ext cx="1802774" cy="663110"/>
            </a:xfrm>
            <a:prstGeom prst="rect">
              <a:avLst/>
            </a:prstGeom>
            <a:gradFill rotWithShape="1">
              <a:gsLst>
                <a:gs pos="0">
                  <a:srgbClr val="FDFF65">
                    <a:gamma/>
                    <a:shade val="96078"/>
                    <a:invGamma/>
                  </a:srgbClr>
                </a:gs>
                <a:gs pos="50000">
                  <a:srgbClr val="FDFF65"/>
                </a:gs>
                <a:gs pos="100000">
                  <a:srgbClr val="FDFF65">
                    <a:gamma/>
                    <a:shade val="96078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9056" tIns="34529" rIns="69056" bIns="34529" anchor="ctr"/>
            <a:lstStyle/>
            <a:p>
              <a:pPr algn="ctr" eaLnBrk="0" hangingPunct="0"/>
              <a:r>
                <a:rPr lang="th-TH" sz="2000" b="1" dirty="0"/>
                <a:t>เป้าประสงค์ทางกลยุทธ์</a:t>
              </a:r>
              <a:endParaRPr lang="en-US" sz="2000" b="1" dirty="0"/>
            </a:p>
          </p:txBody>
        </p:sp>
        <p:sp>
          <p:nvSpPr>
            <p:cNvPr id="344302" name="Rectangle 238"/>
            <p:cNvSpPr>
              <a:spLocks noChangeArrowheads="1"/>
            </p:cNvSpPr>
            <p:nvPr/>
          </p:nvSpPr>
          <p:spPr bwMode="auto">
            <a:xfrm>
              <a:off x="3301862" y="3822365"/>
              <a:ext cx="1538030" cy="995122"/>
            </a:xfrm>
            <a:prstGeom prst="rect">
              <a:avLst/>
            </a:prstGeom>
            <a:gradFill rotWithShape="1">
              <a:gsLst>
                <a:gs pos="0">
                  <a:srgbClr val="FDFF65">
                    <a:gamma/>
                    <a:shade val="96078"/>
                    <a:invGamma/>
                  </a:srgbClr>
                </a:gs>
                <a:gs pos="50000">
                  <a:srgbClr val="FDFF65"/>
                </a:gs>
                <a:gs pos="100000">
                  <a:srgbClr val="FDFF65">
                    <a:gamma/>
                    <a:shade val="96078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9056" tIns="34529" rIns="69056" bIns="34529" anchor="ctr"/>
            <a:lstStyle/>
            <a:p>
              <a:pPr algn="ctr" eaLnBrk="0" hangingPunct="0"/>
              <a:r>
                <a:rPr lang="th-TH" sz="2000" dirty="0"/>
                <a:t>งานที่ต้องปฏิบัติเพื่อ</a:t>
              </a:r>
              <a:br>
                <a:rPr lang="th-TH" sz="2000" dirty="0"/>
              </a:br>
              <a:r>
                <a:rPr lang="th-TH" sz="2000" dirty="0"/>
                <a:t>บรรลุเป้าประสงค์</a:t>
              </a:r>
              <a:br>
                <a:rPr lang="th-TH" sz="2000" dirty="0"/>
              </a:br>
              <a:r>
                <a:rPr lang="th-TH" sz="2000" dirty="0"/>
                <a:t>ทางกลยุทธ์</a:t>
              </a:r>
              <a:endParaRPr lang="en-US" sz="2000" dirty="0"/>
            </a:p>
          </p:txBody>
        </p:sp>
        <p:sp>
          <p:nvSpPr>
            <p:cNvPr id="344303" name="Rectangle 239"/>
            <p:cNvSpPr>
              <a:spLocks noChangeArrowheads="1"/>
            </p:cNvSpPr>
            <p:nvPr/>
          </p:nvSpPr>
          <p:spPr bwMode="auto">
            <a:xfrm>
              <a:off x="5334000" y="3837132"/>
              <a:ext cx="2008243" cy="899057"/>
            </a:xfrm>
            <a:prstGeom prst="rect">
              <a:avLst/>
            </a:prstGeom>
            <a:gradFill rotWithShape="1">
              <a:gsLst>
                <a:gs pos="0">
                  <a:srgbClr val="FDFF65">
                    <a:gamma/>
                    <a:shade val="96078"/>
                    <a:invGamma/>
                  </a:srgbClr>
                </a:gs>
                <a:gs pos="50000">
                  <a:srgbClr val="FDFF65"/>
                </a:gs>
                <a:gs pos="100000">
                  <a:srgbClr val="FDFF65">
                    <a:gamma/>
                    <a:shade val="96078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9056" tIns="34529" rIns="69056" bIns="34529" anchor="ctr"/>
            <a:lstStyle/>
            <a:p>
              <a:pPr algn="ctr" eaLnBrk="0" hangingPunct="0"/>
              <a:r>
                <a:rPr lang="en-US" sz="2000" dirty="0"/>
                <a:t>Competency</a:t>
              </a:r>
            </a:p>
            <a:p>
              <a:pPr algn="ctr" eaLnBrk="0" hangingPunct="0"/>
              <a:r>
                <a:rPr lang="th-TH" sz="2000" dirty="0"/>
                <a:t>ที่ต้องการสำหรับ</a:t>
              </a:r>
              <a:br>
                <a:rPr lang="th-TH" sz="2000" dirty="0"/>
              </a:br>
              <a:r>
                <a:rPr lang="th-TH" sz="2000" dirty="0"/>
                <a:t>ปฏิบัติงาน</a:t>
              </a:r>
              <a:endParaRPr lang="en-US" sz="2000" dirty="0"/>
            </a:p>
          </p:txBody>
        </p:sp>
        <p:sp>
          <p:nvSpPr>
            <p:cNvPr id="344304" name="Line 240"/>
            <p:cNvSpPr>
              <a:spLocks noChangeShapeType="1"/>
            </p:cNvSpPr>
            <p:nvPr/>
          </p:nvSpPr>
          <p:spPr bwMode="auto">
            <a:xfrm>
              <a:off x="3034309" y="4332027"/>
              <a:ext cx="25598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000"/>
            </a:p>
          </p:txBody>
        </p:sp>
        <p:sp>
          <p:nvSpPr>
            <p:cNvPr id="344305" name="Line 241"/>
            <p:cNvSpPr>
              <a:spLocks noChangeShapeType="1"/>
            </p:cNvSpPr>
            <p:nvPr/>
          </p:nvSpPr>
          <p:spPr bwMode="auto">
            <a:xfrm>
              <a:off x="4867787" y="4411923"/>
              <a:ext cx="46621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000"/>
            </a:p>
          </p:txBody>
        </p:sp>
        <p:sp>
          <p:nvSpPr>
            <p:cNvPr id="344306" name="Line 242"/>
            <p:cNvSpPr>
              <a:spLocks noChangeShapeType="1"/>
            </p:cNvSpPr>
            <p:nvPr/>
          </p:nvSpPr>
          <p:spPr bwMode="auto">
            <a:xfrm>
              <a:off x="3126245" y="4332027"/>
              <a:ext cx="0" cy="81081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000"/>
            </a:p>
          </p:txBody>
        </p:sp>
        <p:sp>
          <p:nvSpPr>
            <p:cNvPr id="344307" name="Line 243"/>
            <p:cNvSpPr>
              <a:spLocks noChangeShapeType="1"/>
            </p:cNvSpPr>
            <p:nvPr/>
          </p:nvSpPr>
          <p:spPr bwMode="auto">
            <a:xfrm>
              <a:off x="3114677" y="5142843"/>
              <a:ext cx="42862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000"/>
            </a:p>
          </p:txBody>
        </p:sp>
        <p:sp>
          <p:nvSpPr>
            <p:cNvPr id="344308" name="Rectangle 244"/>
            <p:cNvSpPr>
              <a:spLocks noChangeArrowheads="1"/>
            </p:cNvSpPr>
            <p:nvPr/>
          </p:nvSpPr>
          <p:spPr bwMode="auto">
            <a:xfrm>
              <a:off x="3537690" y="4856787"/>
              <a:ext cx="1045158" cy="685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9056" tIns="34529" rIns="69056" bIns="34529">
              <a:spAutoFit/>
            </a:bodyPr>
            <a:lstStyle/>
            <a:p>
              <a:pPr eaLnBrk="0" hangingPunct="0"/>
              <a:r>
                <a:rPr lang="th-TH" sz="2000" i="1" dirty="0"/>
                <a:t>แปลงกลยุทธ์</a:t>
              </a:r>
              <a:br>
                <a:rPr lang="th-TH" sz="2000" i="1" dirty="0"/>
              </a:br>
              <a:r>
                <a:rPr lang="th-TH" sz="2000" i="1" dirty="0"/>
                <a:t>สู่งาน</a:t>
              </a:r>
              <a:endParaRPr lang="en-US" sz="2000" i="1" dirty="0"/>
            </a:p>
          </p:txBody>
        </p:sp>
        <p:sp>
          <p:nvSpPr>
            <p:cNvPr id="344309" name="Line 245"/>
            <p:cNvSpPr>
              <a:spLocks noChangeShapeType="1"/>
            </p:cNvSpPr>
            <p:nvPr/>
          </p:nvSpPr>
          <p:spPr bwMode="auto">
            <a:xfrm>
              <a:off x="5005861" y="4436750"/>
              <a:ext cx="13607" cy="70221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000"/>
            </a:p>
          </p:txBody>
        </p:sp>
        <p:sp>
          <p:nvSpPr>
            <p:cNvPr id="344310" name="Line 246"/>
            <p:cNvSpPr>
              <a:spLocks noChangeShapeType="1"/>
            </p:cNvSpPr>
            <p:nvPr/>
          </p:nvSpPr>
          <p:spPr bwMode="auto">
            <a:xfrm>
              <a:off x="5006580" y="5127962"/>
              <a:ext cx="42862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000"/>
            </a:p>
          </p:txBody>
        </p:sp>
        <p:sp>
          <p:nvSpPr>
            <p:cNvPr id="344311" name="Rectangle 247"/>
            <p:cNvSpPr>
              <a:spLocks noChangeArrowheads="1"/>
            </p:cNvSpPr>
            <p:nvPr/>
          </p:nvSpPr>
          <p:spPr bwMode="auto">
            <a:xfrm>
              <a:off x="5480451" y="4796320"/>
              <a:ext cx="1581266" cy="685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9056" tIns="34529" rIns="69056" bIns="34529">
              <a:spAutoFit/>
            </a:bodyPr>
            <a:lstStyle/>
            <a:p>
              <a:pPr eaLnBrk="0" hangingPunct="0"/>
              <a:r>
                <a:rPr lang="th-TH" sz="2000" i="1" dirty="0"/>
                <a:t>แปลงงาน</a:t>
              </a:r>
            </a:p>
            <a:p>
              <a:pPr eaLnBrk="0" hangingPunct="0"/>
              <a:r>
                <a:rPr lang="th-TH" sz="2000" i="1" dirty="0"/>
                <a:t>สู่ </a:t>
              </a:r>
              <a:r>
                <a:rPr lang="en-US" sz="2000" i="1" dirty="0"/>
                <a:t>Competency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504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057" name="Rectangle 769"/>
          <p:cNvSpPr>
            <a:spLocks noChangeArrowheads="1"/>
          </p:cNvSpPr>
          <p:nvPr/>
        </p:nvSpPr>
        <p:spPr bwMode="auto">
          <a:xfrm>
            <a:off x="-38701" y="387389"/>
            <a:ext cx="9144000" cy="53139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square" lIns="69056" tIns="34529" rIns="69056" bIns="34529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sz="3000" b="1" dirty="0">
                <a:solidFill>
                  <a:srgbClr val="000000"/>
                </a:solidFill>
                <a:latin typeface="PSL Isara"/>
              </a:rPr>
              <a:t>ประโยชน์ของการนำ </a:t>
            </a:r>
            <a:r>
              <a:rPr lang="en-US" sz="3000" b="1" dirty="0">
                <a:solidFill>
                  <a:srgbClr val="000000"/>
                </a:solidFill>
                <a:latin typeface="PSL Isara"/>
              </a:rPr>
              <a:t>Competency </a:t>
            </a:r>
            <a:r>
              <a:rPr lang="th-TH" sz="3000" b="1" dirty="0">
                <a:solidFill>
                  <a:srgbClr val="000000"/>
                </a:solidFill>
                <a:latin typeface="PSL Isara"/>
              </a:rPr>
              <a:t>มาใช้ในองค์กร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35430" y="1943061"/>
            <a:ext cx="2227197" cy="3890376"/>
            <a:chOff x="435430" y="1943061"/>
            <a:chExt cx="2227197" cy="3890376"/>
          </a:xfrm>
        </p:grpSpPr>
        <p:grpSp>
          <p:nvGrpSpPr>
            <p:cNvPr id="396846" name="Group 558"/>
            <p:cNvGrpSpPr>
              <a:grpSpLocks/>
            </p:cNvGrpSpPr>
            <p:nvPr/>
          </p:nvGrpSpPr>
          <p:grpSpPr bwMode="auto">
            <a:xfrm>
              <a:off x="898968" y="5190499"/>
              <a:ext cx="902494" cy="642938"/>
              <a:chOff x="496" y="2835"/>
              <a:chExt cx="758" cy="540"/>
            </a:xfrm>
          </p:grpSpPr>
          <p:grpSp>
            <p:nvGrpSpPr>
              <p:cNvPr id="396847" name="Group 559"/>
              <p:cNvGrpSpPr>
                <a:grpSpLocks/>
              </p:cNvGrpSpPr>
              <p:nvPr/>
            </p:nvGrpSpPr>
            <p:grpSpPr bwMode="auto">
              <a:xfrm>
                <a:off x="496" y="2835"/>
                <a:ext cx="758" cy="539"/>
                <a:chOff x="496" y="2835"/>
                <a:chExt cx="758" cy="539"/>
              </a:xfrm>
            </p:grpSpPr>
            <p:grpSp>
              <p:nvGrpSpPr>
                <p:cNvPr id="396848" name="Group 560"/>
                <p:cNvGrpSpPr>
                  <a:grpSpLocks/>
                </p:cNvGrpSpPr>
                <p:nvPr/>
              </p:nvGrpSpPr>
              <p:grpSpPr bwMode="auto">
                <a:xfrm>
                  <a:off x="496" y="2835"/>
                  <a:ext cx="758" cy="532"/>
                  <a:chOff x="496" y="2835"/>
                  <a:chExt cx="758" cy="532"/>
                </a:xfrm>
              </p:grpSpPr>
              <p:grpSp>
                <p:nvGrpSpPr>
                  <p:cNvPr id="396849" name="Group 561"/>
                  <p:cNvGrpSpPr>
                    <a:grpSpLocks/>
                  </p:cNvGrpSpPr>
                  <p:nvPr/>
                </p:nvGrpSpPr>
                <p:grpSpPr bwMode="auto">
                  <a:xfrm>
                    <a:off x="496" y="2835"/>
                    <a:ext cx="758" cy="169"/>
                    <a:chOff x="496" y="2835"/>
                    <a:chExt cx="758" cy="169"/>
                  </a:xfrm>
                </p:grpSpPr>
                <p:grpSp>
                  <p:nvGrpSpPr>
                    <p:cNvPr id="396850" name="Group 56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96" y="2835"/>
                      <a:ext cx="758" cy="78"/>
                      <a:chOff x="496" y="2835"/>
                      <a:chExt cx="758" cy="78"/>
                    </a:xfrm>
                  </p:grpSpPr>
                  <p:grpSp>
                    <p:nvGrpSpPr>
                      <p:cNvPr id="396851" name="Group 56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2835"/>
                        <a:ext cx="758" cy="18"/>
                        <a:chOff x="496" y="2835"/>
                        <a:chExt cx="758" cy="18"/>
                      </a:xfrm>
                    </p:grpSpPr>
                    <p:sp>
                      <p:nvSpPr>
                        <p:cNvPr id="396852" name="Rectangle 56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2835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853" name="Rectangle 56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2849"/>
                          <a:ext cx="758" cy="4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  <p:grpSp>
                    <p:nvGrpSpPr>
                      <p:cNvPr id="396854" name="Group 56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2863"/>
                        <a:ext cx="758" cy="19"/>
                        <a:chOff x="496" y="2863"/>
                        <a:chExt cx="758" cy="19"/>
                      </a:xfrm>
                    </p:grpSpPr>
                    <p:sp>
                      <p:nvSpPr>
                        <p:cNvPr id="396855" name="Rectangle 56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2863"/>
                          <a:ext cx="758" cy="4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856" name="Rectangle 56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2879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  <p:grpSp>
                    <p:nvGrpSpPr>
                      <p:cNvPr id="396857" name="Group 56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2896"/>
                        <a:ext cx="758" cy="17"/>
                        <a:chOff x="496" y="2896"/>
                        <a:chExt cx="758" cy="17"/>
                      </a:xfrm>
                    </p:grpSpPr>
                    <p:sp>
                      <p:nvSpPr>
                        <p:cNvPr id="396858" name="Rectangle 57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2896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859" name="Rectangle 57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2910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</p:grpSp>
                <p:grpSp>
                  <p:nvGrpSpPr>
                    <p:cNvPr id="396860" name="Group 57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96" y="2926"/>
                      <a:ext cx="758" cy="78"/>
                      <a:chOff x="496" y="2926"/>
                      <a:chExt cx="758" cy="78"/>
                    </a:xfrm>
                  </p:grpSpPr>
                  <p:grpSp>
                    <p:nvGrpSpPr>
                      <p:cNvPr id="396861" name="Group 57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2926"/>
                        <a:ext cx="758" cy="18"/>
                        <a:chOff x="496" y="2926"/>
                        <a:chExt cx="758" cy="18"/>
                      </a:xfrm>
                    </p:grpSpPr>
                    <p:sp>
                      <p:nvSpPr>
                        <p:cNvPr id="396862" name="Rectangle 57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2926"/>
                          <a:ext cx="758" cy="2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863" name="Rectangle 57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2941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  <p:grpSp>
                    <p:nvGrpSpPr>
                      <p:cNvPr id="396864" name="Group 57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2954"/>
                        <a:ext cx="758" cy="19"/>
                        <a:chOff x="496" y="2954"/>
                        <a:chExt cx="758" cy="19"/>
                      </a:xfrm>
                    </p:grpSpPr>
                    <p:sp>
                      <p:nvSpPr>
                        <p:cNvPr id="396865" name="Rectangle 57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2954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866" name="Rectangle 57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2970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  <p:grpSp>
                    <p:nvGrpSpPr>
                      <p:cNvPr id="396867" name="Group 57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2986"/>
                        <a:ext cx="758" cy="18"/>
                        <a:chOff x="496" y="2986"/>
                        <a:chExt cx="758" cy="18"/>
                      </a:xfrm>
                    </p:grpSpPr>
                    <p:sp>
                      <p:nvSpPr>
                        <p:cNvPr id="396868" name="Rectangle 58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2986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869" name="Rectangle 58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001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</p:grpSp>
              </p:grpSp>
              <p:grpSp>
                <p:nvGrpSpPr>
                  <p:cNvPr id="396870" name="Group 582"/>
                  <p:cNvGrpSpPr>
                    <a:grpSpLocks/>
                  </p:cNvGrpSpPr>
                  <p:nvPr/>
                </p:nvGrpSpPr>
                <p:grpSpPr bwMode="auto">
                  <a:xfrm>
                    <a:off x="496" y="3016"/>
                    <a:ext cx="758" cy="169"/>
                    <a:chOff x="496" y="3016"/>
                    <a:chExt cx="758" cy="169"/>
                  </a:xfrm>
                </p:grpSpPr>
                <p:grpSp>
                  <p:nvGrpSpPr>
                    <p:cNvPr id="396871" name="Group 58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96" y="3016"/>
                      <a:ext cx="758" cy="78"/>
                      <a:chOff x="496" y="3016"/>
                      <a:chExt cx="758" cy="78"/>
                    </a:xfrm>
                  </p:grpSpPr>
                  <p:grpSp>
                    <p:nvGrpSpPr>
                      <p:cNvPr id="396872" name="Group 58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3016"/>
                        <a:ext cx="758" cy="18"/>
                        <a:chOff x="496" y="3016"/>
                        <a:chExt cx="758" cy="18"/>
                      </a:xfrm>
                    </p:grpSpPr>
                    <p:sp>
                      <p:nvSpPr>
                        <p:cNvPr id="396873" name="Rectangle 58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016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874" name="Rectangle 58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031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  <p:grpSp>
                    <p:nvGrpSpPr>
                      <p:cNvPr id="396875" name="Group 58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3045"/>
                        <a:ext cx="758" cy="18"/>
                        <a:chOff x="496" y="3045"/>
                        <a:chExt cx="758" cy="18"/>
                      </a:xfrm>
                    </p:grpSpPr>
                    <p:sp>
                      <p:nvSpPr>
                        <p:cNvPr id="396876" name="Rectangle 58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045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877" name="Rectangle 58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060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  <p:grpSp>
                    <p:nvGrpSpPr>
                      <p:cNvPr id="396878" name="Group 59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3076"/>
                        <a:ext cx="758" cy="18"/>
                        <a:chOff x="496" y="3076"/>
                        <a:chExt cx="758" cy="18"/>
                      </a:xfrm>
                    </p:grpSpPr>
                    <p:sp>
                      <p:nvSpPr>
                        <p:cNvPr id="396879" name="Rectangle 59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076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880" name="Rectangle 592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091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</p:grpSp>
                <p:grpSp>
                  <p:nvGrpSpPr>
                    <p:cNvPr id="396881" name="Group 59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96" y="3108"/>
                      <a:ext cx="758" cy="77"/>
                      <a:chOff x="496" y="3108"/>
                      <a:chExt cx="758" cy="77"/>
                    </a:xfrm>
                  </p:grpSpPr>
                  <p:grpSp>
                    <p:nvGrpSpPr>
                      <p:cNvPr id="396882" name="Group 59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3108"/>
                        <a:ext cx="758" cy="17"/>
                        <a:chOff x="496" y="3108"/>
                        <a:chExt cx="758" cy="17"/>
                      </a:xfrm>
                    </p:grpSpPr>
                    <p:sp>
                      <p:nvSpPr>
                        <p:cNvPr id="396883" name="Rectangle 59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108"/>
                          <a:ext cx="758" cy="2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884" name="Rectangle 59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122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  <p:grpSp>
                    <p:nvGrpSpPr>
                      <p:cNvPr id="396885" name="Group 59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3137"/>
                        <a:ext cx="758" cy="17"/>
                        <a:chOff x="496" y="3137"/>
                        <a:chExt cx="758" cy="17"/>
                      </a:xfrm>
                    </p:grpSpPr>
                    <p:sp>
                      <p:nvSpPr>
                        <p:cNvPr id="396886" name="Rectangle 59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137"/>
                          <a:ext cx="758" cy="1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887" name="Rectangle 59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151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  <p:grpSp>
                    <p:nvGrpSpPr>
                      <p:cNvPr id="396888" name="Group 60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3167"/>
                        <a:ext cx="758" cy="18"/>
                        <a:chOff x="496" y="3167"/>
                        <a:chExt cx="758" cy="18"/>
                      </a:xfrm>
                    </p:grpSpPr>
                    <p:sp>
                      <p:nvSpPr>
                        <p:cNvPr id="396889" name="Rectangle 60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167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890" name="Rectangle 602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182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</p:grpSp>
              </p:grpSp>
              <p:grpSp>
                <p:nvGrpSpPr>
                  <p:cNvPr id="396891" name="Group 603"/>
                  <p:cNvGrpSpPr>
                    <a:grpSpLocks/>
                  </p:cNvGrpSpPr>
                  <p:nvPr/>
                </p:nvGrpSpPr>
                <p:grpSpPr bwMode="auto">
                  <a:xfrm>
                    <a:off x="496" y="3198"/>
                    <a:ext cx="758" cy="169"/>
                    <a:chOff x="496" y="3198"/>
                    <a:chExt cx="758" cy="169"/>
                  </a:xfrm>
                </p:grpSpPr>
                <p:grpSp>
                  <p:nvGrpSpPr>
                    <p:cNvPr id="396892" name="Group 60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96" y="3198"/>
                      <a:ext cx="758" cy="78"/>
                      <a:chOff x="496" y="3198"/>
                      <a:chExt cx="758" cy="78"/>
                    </a:xfrm>
                  </p:grpSpPr>
                  <p:grpSp>
                    <p:nvGrpSpPr>
                      <p:cNvPr id="396893" name="Group 60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3198"/>
                        <a:ext cx="758" cy="18"/>
                        <a:chOff x="496" y="3198"/>
                        <a:chExt cx="758" cy="18"/>
                      </a:xfrm>
                    </p:grpSpPr>
                    <p:sp>
                      <p:nvSpPr>
                        <p:cNvPr id="396894" name="Rectangle 60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198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895" name="Rectangle 60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212"/>
                          <a:ext cx="758" cy="4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  <p:grpSp>
                    <p:nvGrpSpPr>
                      <p:cNvPr id="396896" name="Group 60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3227"/>
                        <a:ext cx="758" cy="18"/>
                        <a:chOff x="496" y="3227"/>
                        <a:chExt cx="758" cy="18"/>
                      </a:xfrm>
                    </p:grpSpPr>
                    <p:sp>
                      <p:nvSpPr>
                        <p:cNvPr id="396897" name="Rectangle 60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227"/>
                          <a:ext cx="758" cy="2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898" name="Rectangle 61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242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  <p:grpSp>
                    <p:nvGrpSpPr>
                      <p:cNvPr id="396899" name="Group 61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3258"/>
                        <a:ext cx="758" cy="18"/>
                        <a:chOff x="496" y="3258"/>
                        <a:chExt cx="758" cy="18"/>
                      </a:xfrm>
                    </p:grpSpPr>
                    <p:sp>
                      <p:nvSpPr>
                        <p:cNvPr id="396900" name="Rectangle 612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258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901" name="Rectangle 61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274"/>
                          <a:ext cx="758" cy="2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</p:grpSp>
                <p:grpSp>
                  <p:nvGrpSpPr>
                    <p:cNvPr id="396902" name="Group 61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96" y="3289"/>
                      <a:ext cx="758" cy="78"/>
                      <a:chOff x="496" y="3289"/>
                      <a:chExt cx="758" cy="78"/>
                    </a:xfrm>
                  </p:grpSpPr>
                  <p:grpSp>
                    <p:nvGrpSpPr>
                      <p:cNvPr id="396903" name="Group 61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3289"/>
                        <a:ext cx="758" cy="17"/>
                        <a:chOff x="496" y="3289"/>
                        <a:chExt cx="758" cy="17"/>
                      </a:xfrm>
                    </p:grpSpPr>
                    <p:sp>
                      <p:nvSpPr>
                        <p:cNvPr id="396904" name="Rectangle 61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289"/>
                          <a:ext cx="758" cy="2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905" name="Rectangle 61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303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  <p:grpSp>
                    <p:nvGrpSpPr>
                      <p:cNvPr id="396906" name="Group 61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3318"/>
                        <a:ext cx="758" cy="17"/>
                        <a:chOff x="496" y="3318"/>
                        <a:chExt cx="758" cy="17"/>
                      </a:xfrm>
                    </p:grpSpPr>
                    <p:sp>
                      <p:nvSpPr>
                        <p:cNvPr id="396907" name="Rectangle 61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318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908" name="Rectangle 62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332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  <p:grpSp>
                    <p:nvGrpSpPr>
                      <p:cNvPr id="396909" name="Group 62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6" y="3349"/>
                        <a:ext cx="758" cy="18"/>
                        <a:chOff x="496" y="3349"/>
                        <a:chExt cx="758" cy="18"/>
                      </a:xfrm>
                    </p:grpSpPr>
                    <p:sp>
                      <p:nvSpPr>
                        <p:cNvPr id="396910" name="Rectangle 622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349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E0E0E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911" name="Rectangle 62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96" y="3364"/>
                          <a:ext cx="758" cy="3"/>
                        </a:xfrm>
                        <a:prstGeom prst="rect">
                          <a:avLst/>
                        </a:prstGeom>
                        <a:solidFill>
                          <a:srgbClr val="C0C0C0"/>
                        </a:solidFill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 sz="2100"/>
                        </a:p>
                      </p:txBody>
                    </p:sp>
                  </p:grpSp>
                </p:grpSp>
              </p:grpSp>
            </p:grpSp>
            <p:sp>
              <p:nvSpPr>
                <p:cNvPr id="396912" name="Line 624"/>
                <p:cNvSpPr>
                  <a:spLocks noChangeShapeType="1"/>
                </p:cNvSpPr>
                <p:nvPr/>
              </p:nvSpPr>
              <p:spPr bwMode="auto">
                <a:xfrm>
                  <a:off x="663" y="2837"/>
                  <a:ext cx="0" cy="5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6913" name="Line 625"/>
                <p:cNvSpPr>
                  <a:spLocks noChangeShapeType="1"/>
                </p:cNvSpPr>
                <p:nvPr/>
              </p:nvSpPr>
              <p:spPr bwMode="auto">
                <a:xfrm>
                  <a:off x="1103" y="2837"/>
                  <a:ext cx="0" cy="5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</p:grpSp>
          <p:grpSp>
            <p:nvGrpSpPr>
              <p:cNvPr id="396914" name="Group 626"/>
              <p:cNvGrpSpPr>
                <a:grpSpLocks/>
              </p:cNvGrpSpPr>
              <p:nvPr/>
            </p:nvGrpSpPr>
            <p:grpSpPr bwMode="auto">
              <a:xfrm>
                <a:off x="532" y="3026"/>
                <a:ext cx="516" cy="349"/>
                <a:chOff x="532" y="3026"/>
                <a:chExt cx="516" cy="349"/>
              </a:xfrm>
            </p:grpSpPr>
            <p:grpSp>
              <p:nvGrpSpPr>
                <p:cNvPr id="396915" name="Group 627"/>
                <p:cNvGrpSpPr>
                  <a:grpSpLocks/>
                </p:cNvGrpSpPr>
                <p:nvPr/>
              </p:nvGrpSpPr>
              <p:grpSpPr bwMode="auto">
                <a:xfrm>
                  <a:off x="579" y="3026"/>
                  <a:ext cx="301" cy="224"/>
                  <a:chOff x="579" y="3026"/>
                  <a:chExt cx="301" cy="224"/>
                </a:xfrm>
              </p:grpSpPr>
              <p:grpSp>
                <p:nvGrpSpPr>
                  <p:cNvPr id="396916" name="Group 628"/>
                  <p:cNvGrpSpPr>
                    <a:grpSpLocks/>
                  </p:cNvGrpSpPr>
                  <p:nvPr/>
                </p:nvGrpSpPr>
                <p:grpSpPr bwMode="auto">
                  <a:xfrm>
                    <a:off x="671" y="3052"/>
                    <a:ext cx="209" cy="198"/>
                    <a:chOff x="671" y="3052"/>
                    <a:chExt cx="209" cy="198"/>
                  </a:xfrm>
                </p:grpSpPr>
                <p:sp>
                  <p:nvSpPr>
                    <p:cNvPr id="396917" name="Freeform 629"/>
                    <p:cNvSpPr>
                      <a:spLocks/>
                    </p:cNvSpPr>
                    <p:nvPr/>
                  </p:nvSpPr>
                  <p:spPr bwMode="auto">
                    <a:xfrm>
                      <a:off x="671" y="3052"/>
                      <a:ext cx="209" cy="198"/>
                    </a:xfrm>
                    <a:custGeom>
                      <a:avLst/>
                      <a:gdLst>
                        <a:gd name="T0" fmla="*/ 75 w 209"/>
                        <a:gd name="T1" fmla="*/ 108 h 198"/>
                        <a:gd name="T2" fmla="*/ 55 w 209"/>
                        <a:gd name="T3" fmla="*/ 112 h 198"/>
                        <a:gd name="T4" fmla="*/ 54 w 209"/>
                        <a:gd name="T5" fmla="*/ 118 h 198"/>
                        <a:gd name="T6" fmla="*/ 77 w 209"/>
                        <a:gd name="T7" fmla="*/ 114 h 198"/>
                        <a:gd name="T8" fmla="*/ 91 w 209"/>
                        <a:gd name="T9" fmla="*/ 113 h 198"/>
                        <a:gd name="T10" fmla="*/ 54 w 209"/>
                        <a:gd name="T11" fmla="*/ 143 h 198"/>
                        <a:gd name="T12" fmla="*/ 13 w 209"/>
                        <a:gd name="T13" fmla="*/ 158 h 198"/>
                        <a:gd name="T14" fmla="*/ 7 w 209"/>
                        <a:gd name="T15" fmla="*/ 179 h 198"/>
                        <a:gd name="T16" fmla="*/ 64 w 209"/>
                        <a:gd name="T17" fmla="*/ 187 h 198"/>
                        <a:gd name="T18" fmla="*/ 111 w 209"/>
                        <a:gd name="T19" fmla="*/ 191 h 198"/>
                        <a:gd name="T20" fmla="*/ 148 w 209"/>
                        <a:gd name="T21" fmla="*/ 180 h 198"/>
                        <a:gd name="T22" fmla="*/ 174 w 209"/>
                        <a:gd name="T23" fmla="*/ 154 h 198"/>
                        <a:gd name="T24" fmla="*/ 201 w 209"/>
                        <a:gd name="T25" fmla="*/ 142 h 198"/>
                        <a:gd name="T26" fmla="*/ 208 w 209"/>
                        <a:gd name="T27" fmla="*/ 130 h 198"/>
                        <a:gd name="T28" fmla="*/ 202 w 209"/>
                        <a:gd name="T29" fmla="*/ 118 h 198"/>
                        <a:gd name="T30" fmla="*/ 193 w 209"/>
                        <a:gd name="T31" fmla="*/ 112 h 198"/>
                        <a:gd name="T32" fmla="*/ 196 w 209"/>
                        <a:gd name="T33" fmla="*/ 104 h 198"/>
                        <a:gd name="T34" fmla="*/ 189 w 209"/>
                        <a:gd name="T35" fmla="*/ 99 h 198"/>
                        <a:gd name="T36" fmla="*/ 187 w 209"/>
                        <a:gd name="T37" fmla="*/ 90 h 198"/>
                        <a:gd name="T38" fmla="*/ 181 w 209"/>
                        <a:gd name="T39" fmla="*/ 83 h 198"/>
                        <a:gd name="T40" fmla="*/ 190 w 209"/>
                        <a:gd name="T41" fmla="*/ 77 h 198"/>
                        <a:gd name="T42" fmla="*/ 198 w 209"/>
                        <a:gd name="T43" fmla="*/ 72 h 198"/>
                        <a:gd name="T44" fmla="*/ 196 w 209"/>
                        <a:gd name="T45" fmla="*/ 65 h 198"/>
                        <a:gd name="T46" fmla="*/ 182 w 209"/>
                        <a:gd name="T47" fmla="*/ 57 h 198"/>
                        <a:gd name="T48" fmla="*/ 162 w 209"/>
                        <a:gd name="T49" fmla="*/ 47 h 198"/>
                        <a:gd name="T50" fmla="*/ 152 w 209"/>
                        <a:gd name="T51" fmla="*/ 46 h 198"/>
                        <a:gd name="T52" fmla="*/ 150 w 209"/>
                        <a:gd name="T53" fmla="*/ 39 h 198"/>
                        <a:gd name="T54" fmla="*/ 148 w 209"/>
                        <a:gd name="T55" fmla="*/ 31 h 198"/>
                        <a:gd name="T56" fmla="*/ 142 w 209"/>
                        <a:gd name="T57" fmla="*/ 26 h 198"/>
                        <a:gd name="T58" fmla="*/ 120 w 209"/>
                        <a:gd name="T59" fmla="*/ 9 h 198"/>
                        <a:gd name="T60" fmla="*/ 108 w 209"/>
                        <a:gd name="T61" fmla="*/ 0 h 198"/>
                        <a:gd name="T62" fmla="*/ 96 w 209"/>
                        <a:gd name="T63" fmla="*/ 17 h 198"/>
                        <a:gd name="T64" fmla="*/ 68 w 209"/>
                        <a:gd name="T65" fmla="*/ 25 h 198"/>
                        <a:gd name="T66" fmla="*/ 78 w 209"/>
                        <a:gd name="T67" fmla="*/ 39 h 198"/>
                        <a:gd name="T68" fmla="*/ 93 w 209"/>
                        <a:gd name="T69" fmla="*/ 58 h 198"/>
                        <a:gd name="T70" fmla="*/ 92 w 209"/>
                        <a:gd name="T71" fmla="*/ 69 h 198"/>
                        <a:gd name="T72" fmla="*/ 96 w 209"/>
                        <a:gd name="T73" fmla="*/ 86 h 198"/>
                        <a:gd name="T74" fmla="*/ 86 w 209"/>
                        <a:gd name="T75" fmla="*/ 105 h 19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</a:cxnLst>
                      <a:rect l="0" t="0" r="r" b="b"/>
                      <a:pathLst>
                        <a:path w="209" h="198">
                          <a:moveTo>
                            <a:pt x="86" y="105"/>
                          </a:moveTo>
                          <a:lnTo>
                            <a:pt x="75" y="108"/>
                          </a:lnTo>
                          <a:lnTo>
                            <a:pt x="62" y="111"/>
                          </a:lnTo>
                          <a:lnTo>
                            <a:pt x="55" y="112"/>
                          </a:lnTo>
                          <a:lnTo>
                            <a:pt x="52" y="115"/>
                          </a:lnTo>
                          <a:lnTo>
                            <a:pt x="54" y="118"/>
                          </a:lnTo>
                          <a:lnTo>
                            <a:pt x="63" y="114"/>
                          </a:lnTo>
                          <a:lnTo>
                            <a:pt x="77" y="114"/>
                          </a:lnTo>
                          <a:lnTo>
                            <a:pt x="85" y="114"/>
                          </a:lnTo>
                          <a:lnTo>
                            <a:pt x="91" y="113"/>
                          </a:lnTo>
                          <a:lnTo>
                            <a:pt x="56" y="131"/>
                          </a:lnTo>
                          <a:lnTo>
                            <a:pt x="54" y="143"/>
                          </a:lnTo>
                          <a:lnTo>
                            <a:pt x="20" y="147"/>
                          </a:lnTo>
                          <a:lnTo>
                            <a:pt x="13" y="158"/>
                          </a:lnTo>
                          <a:lnTo>
                            <a:pt x="7" y="167"/>
                          </a:lnTo>
                          <a:lnTo>
                            <a:pt x="7" y="179"/>
                          </a:lnTo>
                          <a:lnTo>
                            <a:pt x="0" y="185"/>
                          </a:lnTo>
                          <a:lnTo>
                            <a:pt x="64" y="187"/>
                          </a:lnTo>
                          <a:lnTo>
                            <a:pt x="90" y="189"/>
                          </a:lnTo>
                          <a:lnTo>
                            <a:pt x="111" y="191"/>
                          </a:lnTo>
                          <a:lnTo>
                            <a:pt x="144" y="197"/>
                          </a:lnTo>
                          <a:lnTo>
                            <a:pt x="148" y="180"/>
                          </a:lnTo>
                          <a:lnTo>
                            <a:pt x="152" y="160"/>
                          </a:lnTo>
                          <a:lnTo>
                            <a:pt x="174" y="154"/>
                          </a:lnTo>
                          <a:lnTo>
                            <a:pt x="195" y="147"/>
                          </a:lnTo>
                          <a:lnTo>
                            <a:pt x="201" y="142"/>
                          </a:lnTo>
                          <a:lnTo>
                            <a:pt x="208" y="137"/>
                          </a:lnTo>
                          <a:lnTo>
                            <a:pt x="208" y="130"/>
                          </a:lnTo>
                          <a:lnTo>
                            <a:pt x="206" y="122"/>
                          </a:lnTo>
                          <a:lnTo>
                            <a:pt x="202" y="118"/>
                          </a:lnTo>
                          <a:lnTo>
                            <a:pt x="196" y="115"/>
                          </a:lnTo>
                          <a:lnTo>
                            <a:pt x="193" y="112"/>
                          </a:lnTo>
                          <a:lnTo>
                            <a:pt x="194" y="108"/>
                          </a:lnTo>
                          <a:lnTo>
                            <a:pt x="196" y="104"/>
                          </a:lnTo>
                          <a:lnTo>
                            <a:pt x="194" y="100"/>
                          </a:lnTo>
                          <a:lnTo>
                            <a:pt x="189" y="99"/>
                          </a:lnTo>
                          <a:lnTo>
                            <a:pt x="190" y="93"/>
                          </a:lnTo>
                          <a:lnTo>
                            <a:pt x="187" y="90"/>
                          </a:lnTo>
                          <a:lnTo>
                            <a:pt x="182" y="86"/>
                          </a:lnTo>
                          <a:lnTo>
                            <a:pt x="181" y="83"/>
                          </a:lnTo>
                          <a:lnTo>
                            <a:pt x="184" y="79"/>
                          </a:lnTo>
                          <a:lnTo>
                            <a:pt x="190" y="77"/>
                          </a:lnTo>
                          <a:lnTo>
                            <a:pt x="195" y="75"/>
                          </a:lnTo>
                          <a:lnTo>
                            <a:pt x="198" y="72"/>
                          </a:lnTo>
                          <a:lnTo>
                            <a:pt x="198" y="68"/>
                          </a:lnTo>
                          <a:lnTo>
                            <a:pt x="196" y="65"/>
                          </a:lnTo>
                          <a:lnTo>
                            <a:pt x="190" y="62"/>
                          </a:lnTo>
                          <a:lnTo>
                            <a:pt x="182" y="57"/>
                          </a:lnTo>
                          <a:lnTo>
                            <a:pt x="170" y="50"/>
                          </a:lnTo>
                          <a:lnTo>
                            <a:pt x="162" y="47"/>
                          </a:lnTo>
                          <a:lnTo>
                            <a:pt x="156" y="46"/>
                          </a:lnTo>
                          <a:lnTo>
                            <a:pt x="152" y="46"/>
                          </a:lnTo>
                          <a:lnTo>
                            <a:pt x="151" y="42"/>
                          </a:lnTo>
                          <a:lnTo>
                            <a:pt x="150" y="39"/>
                          </a:lnTo>
                          <a:lnTo>
                            <a:pt x="149" y="35"/>
                          </a:lnTo>
                          <a:lnTo>
                            <a:pt x="148" y="31"/>
                          </a:lnTo>
                          <a:lnTo>
                            <a:pt x="144" y="29"/>
                          </a:lnTo>
                          <a:lnTo>
                            <a:pt x="142" y="26"/>
                          </a:lnTo>
                          <a:lnTo>
                            <a:pt x="139" y="25"/>
                          </a:lnTo>
                          <a:lnTo>
                            <a:pt x="120" y="9"/>
                          </a:lnTo>
                          <a:lnTo>
                            <a:pt x="112" y="4"/>
                          </a:lnTo>
                          <a:lnTo>
                            <a:pt x="108" y="0"/>
                          </a:lnTo>
                          <a:lnTo>
                            <a:pt x="104" y="9"/>
                          </a:lnTo>
                          <a:lnTo>
                            <a:pt x="96" y="17"/>
                          </a:lnTo>
                          <a:lnTo>
                            <a:pt x="86" y="24"/>
                          </a:lnTo>
                          <a:lnTo>
                            <a:pt x="68" y="25"/>
                          </a:lnTo>
                          <a:lnTo>
                            <a:pt x="62" y="30"/>
                          </a:lnTo>
                          <a:lnTo>
                            <a:pt x="78" y="39"/>
                          </a:lnTo>
                          <a:lnTo>
                            <a:pt x="90" y="53"/>
                          </a:lnTo>
                          <a:lnTo>
                            <a:pt x="93" y="58"/>
                          </a:lnTo>
                          <a:lnTo>
                            <a:pt x="94" y="63"/>
                          </a:lnTo>
                          <a:lnTo>
                            <a:pt x="92" y="69"/>
                          </a:lnTo>
                          <a:lnTo>
                            <a:pt x="92" y="81"/>
                          </a:lnTo>
                          <a:lnTo>
                            <a:pt x="96" y="86"/>
                          </a:lnTo>
                          <a:lnTo>
                            <a:pt x="95" y="95"/>
                          </a:lnTo>
                          <a:lnTo>
                            <a:pt x="86" y="105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 w="12700" cap="rnd" cmpd="sng">
                      <a:solidFill>
                        <a:srgbClr val="603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18" name="Freeform 630"/>
                    <p:cNvSpPr>
                      <a:spLocks/>
                    </p:cNvSpPr>
                    <p:nvPr/>
                  </p:nvSpPr>
                  <p:spPr bwMode="auto">
                    <a:xfrm>
                      <a:off x="677" y="3061"/>
                      <a:ext cx="176" cy="178"/>
                    </a:xfrm>
                    <a:custGeom>
                      <a:avLst/>
                      <a:gdLst>
                        <a:gd name="T0" fmla="*/ 94 w 176"/>
                        <a:gd name="T1" fmla="*/ 0 h 178"/>
                        <a:gd name="T2" fmla="*/ 90 w 176"/>
                        <a:gd name="T3" fmla="*/ 11 h 178"/>
                        <a:gd name="T4" fmla="*/ 90 w 176"/>
                        <a:gd name="T5" fmla="*/ 15 h 178"/>
                        <a:gd name="T6" fmla="*/ 95 w 176"/>
                        <a:gd name="T7" fmla="*/ 18 h 178"/>
                        <a:gd name="T8" fmla="*/ 109 w 176"/>
                        <a:gd name="T9" fmla="*/ 17 h 178"/>
                        <a:gd name="T10" fmla="*/ 115 w 176"/>
                        <a:gd name="T11" fmla="*/ 20 h 178"/>
                        <a:gd name="T12" fmla="*/ 106 w 176"/>
                        <a:gd name="T13" fmla="*/ 27 h 178"/>
                        <a:gd name="T14" fmla="*/ 98 w 176"/>
                        <a:gd name="T15" fmla="*/ 32 h 178"/>
                        <a:gd name="T16" fmla="*/ 95 w 176"/>
                        <a:gd name="T17" fmla="*/ 37 h 178"/>
                        <a:gd name="T18" fmla="*/ 95 w 176"/>
                        <a:gd name="T19" fmla="*/ 43 h 178"/>
                        <a:gd name="T20" fmla="*/ 101 w 176"/>
                        <a:gd name="T21" fmla="*/ 50 h 178"/>
                        <a:gd name="T22" fmla="*/ 97 w 176"/>
                        <a:gd name="T23" fmla="*/ 58 h 178"/>
                        <a:gd name="T24" fmla="*/ 100 w 176"/>
                        <a:gd name="T25" fmla="*/ 73 h 178"/>
                        <a:gd name="T26" fmla="*/ 117 w 176"/>
                        <a:gd name="T27" fmla="*/ 60 h 178"/>
                        <a:gd name="T28" fmla="*/ 124 w 176"/>
                        <a:gd name="T29" fmla="*/ 53 h 178"/>
                        <a:gd name="T30" fmla="*/ 130 w 176"/>
                        <a:gd name="T31" fmla="*/ 37 h 178"/>
                        <a:gd name="T32" fmla="*/ 132 w 176"/>
                        <a:gd name="T33" fmla="*/ 39 h 178"/>
                        <a:gd name="T34" fmla="*/ 127 w 176"/>
                        <a:gd name="T35" fmla="*/ 52 h 178"/>
                        <a:gd name="T36" fmla="*/ 126 w 176"/>
                        <a:gd name="T37" fmla="*/ 58 h 178"/>
                        <a:gd name="T38" fmla="*/ 127 w 176"/>
                        <a:gd name="T39" fmla="*/ 63 h 178"/>
                        <a:gd name="T40" fmla="*/ 133 w 176"/>
                        <a:gd name="T41" fmla="*/ 61 h 178"/>
                        <a:gd name="T42" fmla="*/ 138 w 176"/>
                        <a:gd name="T43" fmla="*/ 61 h 178"/>
                        <a:gd name="T44" fmla="*/ 142 w 176"/>
                        <a:gd name="T45" fmla="*/ 60 h 178"/>
                        <a:gd name="T46" fmla="*/ 135 w 176"/>
                        <a:gd name="T47" fmla="*/ 64 h 178"/>
                        <a:gd name="T48" fmla="*/ 131 w 176"/>
                        <a:gd name="T49" fmla="*/ 65 h 178"/>
                        <a:gd name="T50" fmla="*/ 127 w 176"/>
                        <a:gd name="T51" fmla="*/ 67 h 178"/>
                        <a:gd name="T52" fmla="*/ 124 w 176"/>
                        <a:gd name="T53" fmla="*/ 76 h 178"/>
                        <a:gd name="T54" fmla="*/ 127 w 176"/>
                        <a:gd name="T55" fmla="*/ 80 h 178"/>
                        <a:gd name="T56" fmla="*/ 133 w 176"/>
                        <a:gd name="T57" fmla="*/ 81 h 178"/>
                        <a:gd name="T58" fmla="*/ 142 w 176"/>
                        <a:gd name="T59" fmla="*/ 81 h 178"/>
                        <a:gd name="T60" fmla="*/ 150 w 176"/>
                        <a:gd name="T61" fmla="*/ 78 h 178"/>
                        <a:gd name="T62" fmla="*/ 148 w 176"/>
                        <a:gd name="T63" fmla="*/ 81 h 178"/>
                        <a:gd name="T64" fmla="*/ 147 w 176"/>
                        <a:gd name="T65" fmla="*/ 85 h 178"/>
                        <a:gd name="T66" fmla="*/ 144 w 176"/>
                        <a:gd name="T67" fmla="*/ 90 h 178"/>
                        <a:gd name="T68" fmla="*/ 144 w 176"/>
                        <a:gd name="T69" fmla="*/ 95 h 178"/>
                        <a:gd name="T70" fmla="*/ 144 w 176"/>
                        <a:gd name="T71" fmla="*/ 104 h 178"/>
                        <a:gd name="T72" fmla="*/ 146 w 176"/>
                        <a:gd name="T73" fmla="*/ 111 h 178"/>
                        <a:gd name="T74" fmla="*/ 150 w 176"/>
                        <a:gd name="T75" fmla="*/ 117 h 178"/>
                        <a:gd name="T76" fmla="*/ 160 w 176"/>
                        <a:gd name="T77" fmla="*/ 125 h 178"/>
                        <a:gd name="T78" fmla="*/ 175 w 176"/>
                        <a:gd name="T79" fmla="*/ 134 h 178"/>
                        <a:gd name="T80" fmla="*/ 159 w 176"/>
                        <a:gd name="T81" fmla="*/ 140 h 178"/>
                        <a:gd name="T82" fmla="*/ 141 w 176"/>
                        <a:gd name="T83" fmla="*/ 144 h 178"/>
                        <a:gd name="T84" fmla="*/ 132 w 176"/>
                        <a:gd name="T85" fmla="*/ 177 h 178"/>
                        <a:gd name="T86" fmla="*/ 79 w 176"/>
                        <a:gd name="T87" fmla="*/ 172 h 178"/>
                        <a:gd name="T88" fmla="*/ 0 w 176"/>
                        <a:gd name="T89" fmla="*/ 168 h 178"/>
                        <a:gd name="T90" fmla="*/ 1 w 176"/>
                        <a:gd name="T91" fmla="*/ 139 h 178"/>
                        <a:gd name="T92" fmla="*/ 44 w 176"/>
                        <a:gd name="T93" fmla="*/ 77 h 178"/>
                        <a:gd name="T94" fmla="*/ 74 w 176"/>
                        <a:gd name="T95" fmla="*/ 77 h 178"/>
                        <a:gd name="T96" fmla="*/ 86 w 176"/>
                        <a:gd name="T97" fmla="*/ 81 h 178"/>
                        <a:gd name="T98" fmla="*/ 86 w 176"/>
                        <a:gd name="T99" fmla="*/ 74 h 178"/>
                        <a:gd name="T100" fmla="*/ 82 w 176"/>
                        <a:gd name="T101" fmla="*/ 68 h 178"/>
                        <a:gd name="T102" fmla="*/ 82 w 176"/>
                        <a:gd name="T103" fmla="*/ 58 h 178"/>
                        <a:gd name="T104" fmla="*/ 84 w 176"/>
                        <a:gd name="T105" fmla="*/ 53 h 178"/>
                        <a:gd name="T106" fmla="*/ 80 w 176"/>
                        <a:gd name="T107" fmla="*/ 39 h 178"/>
                        <a:gd name="T108" fmla="*/ 73 w 176"/>
                        <a:gd name="T109" fmla="*/ 32 h 178"/>
                        <a:gd name="T110" fmla="*/ 67 w 176"/>
                        <a:gd name="T111" fmla="*/ 27 h 178"/>
                        <a:gd name="T112" fmla="*/ 62 w 176"/>
                        <a:gd name="T113" fmla="*/ 25 h 178"/>
                        <a:gd name="T114" fmla="*/ 54 w 176"/>
                        <a:gd name="T115" fmla="*/ 20 h 178"/>
                        <a:gd name="T116" fmla="*/ 60 w 176"/>
                        <a:gd name="T117" fmla="*/ 16 h 178"/>
                        <a:gd name="T118" fmla="*/ 77 w 176"/>
                        <a:gd name="T119" fmla="*/ 16 h 178"/>
                        <a:gd name="T120" fmla="*/ 84 w 176"/>
                        <a:gd name="T121" fmla="*/ 11 h 178"/>
                        <a:gd name="T122" fmla="*/ 89 w 176"/>
                        <a:gd name="T123" fmla="*/ 7 h 178"/>
                        <a:gd name="T124" fmla="*/ 94 w 176"/>
                        <a:gd name="T125" fmla="*/ 0 h 1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  <a:cxn ang="0">
                          <a:pos x="T110" y="T111"/>
                        </a:cxn>
                        <a:cxn ang="0">
                          <a:pos x="T112" y="T113"/>
                        </a:cxn>
                        <a:cxn ang="0">
                          <a:pos x="T114" y="T115"/>
                        </a:cxn>
                        <a:cxn ang="0">
                          <a:pos x="T116" y="T117"/>
                        </a:cxn>
                        <a:cxn ang="0">
                          <a:pos x="T118" y="T119"/>
                        </a:cxn>
                        <a:cxn ang="0">
                          <a:pos x="T120" y="T121"/>
                        </a:cxn>
                        <a:cxn ang="0">
                          <a:pos x="T122" y="T123"/>
                        </a:cxn>
                        <a:cxn ang="0">
                          <a:pos x="T124" y="T125"/>
                        </a:cxn>
                      </a:cxnLst>
                      <a:rect l="0" t="0" r="r" b="b"/>
                      <a:pathLst>
                        <a:path w="176" h="178">
                          <a:moveTo>
                            <a:pt x="94" y="0"/>
                          </a:moveTo>
                          <a:lnTo>
                            <a:pt x="90" y="11"/>
                          </a:lnTo>
                          <a:lnTo>
                            <a:pt x="90" y="15"/>
                          </a:lnTo>
                          <a:lnTo>
                            <a:pt x="95" y="18"/>
                          </a:lnTo>
                          <a:lnTo>
                            <a:pt x="109" y="17"/>
                          </a:lnTo>
                          <a:lnTo>
                            <a:pt x="115" y="20"/>
                          </a:lnTo>
                          <a:lnTo>
                            <a:pt x="106" y="27"/>
                          </a:lnTo>
                          <a:lnTo>
                            <a:pt x="98" y="32"/>
                          </a:lnTo>
                          <a:lnTo>
                            <a:pt x="95" y="37"/>
                          </a:lnTo>
                          <a:lnTo>
                            <a:pt x="95" y="43"/>
                          </a:lnTo>
                          <a:lnTo>
                            <a:pt x="101" y="50"/>
                          </a:lnTo>
                          <a:lnTo>
                            <a:pt x="97" y="58"/>
                          </a:lnTo>
                          <a:lnTo>
                            <a:pt x="100" y="73"/>
                          </a:lnTo>
                          <a:lnTo>
                            <a:pt x="117" y="60"/>
                          </a:lnTo>
                          <a:lnTo>
                            <a:pt x="124" y="53"/>
                          </a:lnTo>
                          <a:lnTo>
                            <a:pt x="130" y="37"/>
                          </a:lnTo>
                          <a:lnTo>
                            <a:pt x="132" y="39"/>
                          </a:lnTo>
                          <a:lnTo>
                            <a:pt x="127" y="52"/>
                          </a:lnTo>
                          <a:lnTo>
                            <a:pt x="126" y="58"/>
                          </a:lnTo>
                          <a:lnTo>
                            <a:pt x="127" y="63"/>
                          </a:lnTo>
                          <a:lnTo>
                            <a:pt x="133" y="61"/>
                          </a:lnTo>
                          <a:lnTo>
                            <a:pt x="138" y="61"/>
                          </a:lnTo>
                          <a:lnTo>
                            <a:pt x="142" y="60"/>
                          </a:lnTo>
                          <a:lnTo>
                            <a:pt x="135" y="64"/>
                          </a:lnTo>
                          <a:lnTo>
                            <a:pt x="131" y="65"/>
                          </a:lnTo>
                          <a:lnTo>
                            <a:pt x="127" y="67"/>
                          </a:lnTo>
                          <a:lnTo>
                            <a:pt x="124" y="76"/>
                          </a:lnTo>
                          <a:lnTo>
                            <a:pt x="127" y="80"/>
                          </a:lnTo>
                          <a:lnTo>
                            <a:pt x="133" y="81"/>
                          </a:lnTo>
                          <a:lnTo>
                            <a:pt x="142" y="81"/>
                          </a:lnTo>
                          <a:lnTo>
                            <a:pt x="150" y="78"/>
                          </a:lnTo>
                          <a:lnTo>
                            <a:pt x="148" y="81"/>
                          </a:lnTo>
                          <a:lnTo>
                            <a:pt x="147" y="85"/>
                          </a:lnTo>
                          <a:lnTo>
                            <a:pt x="144" y="90"/>
                          </a:lnTo>
                          <a:lnTo>
                            <a:pt x="144" y="95"/>
                          </a:lnTo>
                          <a:lnTo>
                            <a:pt x="144" y="104"/>
                          </a:lnTo>
                          <a:lnTo>
                            <a:pt x="146" y="111"/>
                          </a:lnTo>
                          <a:lnTo>
                            <a:pt x="150" y="117"/>
                          </a:lnTo>
                          <a:lnTo>
                            <a:pt x="160" y="125"/>
                          </a:lnTo>
                          <a:lnTo>
                            <a:pt x="175" y="134"/>
                          </a:lnTo>
                          <a:lnTo>
                            <a:pt x="159" y="140"/>
                          </a:lnTo>
                          <a:lnTo>
                            <a:pt x="141" y="144"/>
                          </a:lnTo>
                          <a:lnTo>
                            <a:pt x="132" y="177"/>
                          </a:lnTo>
                          <a:lnTo>
                            <a:pt x="79" y="172"/>
                          </a:lnTo>
                          <a:lnTo>
                            <a:pt x="0" y="168"/>
                          </a:lnTo>
                          <a:lnTo>
                            <a:pt x="1" y="139"/>
                          </a:lnTo>
                          <a:lnTo>
                            <a:pt x="44" y="77"/>
                          </a:lnTo>
                          <a:lnTo>
                            <a:pt x="74" y="77"/>
                          </a:lnTo>
                          <a:lnTo>
                            <a:pt x="86" y="81"/>
                          </a:lnTo>
                          <a:lnTo>
                            <a:pt x="86" y="74"/>
                          </a:lnTo>
                          <a:lnTo>
                            <a:pt x="82" y="68"/>
                          </a:lnTo>
                          <a:lnTo>
                            <a:pt x="82" y="58"/>
                          </a:lnTo>
                          <a:lnTo>
                            <a:pt x="84" y="53"/>
                          </a:lnTo>
                          <a:lnTo>
                            <a:pt x="80" y="39"/>
                          </a:lnTo>
                          <a:lnTo>
                            <a:pt x="73" y="32"/>
                          </a:lnTo>
                          <a:lnTo>
                            <a:pt x="67" y="27"/>
                          </a:lnTo>
                          <a:lnTo>
                            <a:pt x="62" y="25"/>
                          </a:lnTo>
                          <a:lnTo>
                            <a:pt x="54" y="20"/>
                          </a:lnTo>
                          <a:lnTo>
                            <a:pt x="60" y="16"/>
                          </a:lnTo>
                          <a:lnTo>
                            <a:pt x="77" y="16"/>
                          </a:lnTo>
                          <a:lnTo>
                            <a:pt x="84" y="11"/>
                          </a:lnTo>
                          <a:lnTo>
                            <a:pt x="89" y="7"/>
                          </a:lnTo>
                          <a:lnTo>
                            <a:pt x="94" y="0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19" name="Freeform 631"/>
                    <p:cNvSpPr>
                      <a:spLocks/>
                    </p:cNvSpPr>
                    <p:nvPr/>
                  </p:nvSpPr>
                  <p:spPr bwMode="auto">
                    <a:xfrm>
                      <a:off x="819" y="3101"/>
                      <a:ext cx="22" cy="28"/>
                    </a:xfrm>
                    <a:custGeom>
                      <a:avLst/>
                      <a:gdLst>
                        <a:gd name="T0" fmla="*/ 1 w 22"/>
                        <a:gd name="T1" fmla="*/ 0 h 28"/>
                        <a:gd name="T2" fmla="*/ 8 w 22"/>
                        <a:gd name="T3" fmla="*/ 8 h 28"/>
                        <a:gd name="T4" fmla="*/ 18 w 22"/>
                        <a:gd name="T5" fmla="*/ 8 h 28"/>
                        <a:gd name="T6" fmla="*/ 16 w 22"/>
                        <a:gd name="T7" fmla="*/ 11 h 28"/>
                        <a:gd name="T8" fmla="*/ 19 w 22"/>
                        <a:gd name="T9" fmla="*/ 11 h 28"/>
                        <a:gd name="T10" fmla="*/ 17 w 22"/>
                        <a:gd name="T11" fmla="*/ 13 h 28"/>
                        <a:gd name="T12" fmla="*/ 14 w 22"/>
                        <a:gd name="T13" fmla="*/ 16 h 28"/>
                        <a:gd name="T14" fmla="*/ 12 w 22"/>
                        <a:gd name="T15" fmla="*/ 20 h 28"/>
                        <a:gd name="T16" fmla="*/ 14 w 22"/>
                        <a:gd name="T17" fmla="*/ 23 h 28"/>
                        <a:gd name="T18" fmla="*/ 17 w 22"/>
                        <a:gd name="T19" fmla="*/ 24 h 28"/>
                        <a:gd name="T20" fmla="*/ 21 w 22"/>
                        <a:gd name="T21" fmla="*/ 25 h 28"/>
                        <a:gd name="T22" fmla="*/ 16 w 22"/>
                        <a:gd name="T23" fmla="*/ 27 h 28"/>
                        <a:gd name="T24" fmla="*/ 11 w 22"/>
                        <a:gd name="T25" fmla="*/ 24 h 28"/>
                        <a:gd name="T26" fmla="*/ 9 w 22"/>
                        <a:gd name="T27" fmla="*/ 23 h 28"/>
                        <a:gd name="T28" fmla="*/ 11 w 22"/>
                        <a:gd name="T29" fmla="*/ 16 h 28"/>
                        <a:gd name="T30" fmla="*/ 7 w 22"/>
                        <a:gd name="T31" fmla="*/ 16 h 28"/>
                        <a:gd name="T32" fmla="*/ 5 w 22"/>
                        <a:gd name="T33" fmla="*/ 14 h 28"/>
                        <a:gd name="T34" fmla="*/ 2 w 22"/>
                        <a:gd name="T35" fmla="*/ 14 h 28"/>
                        <a:gd name="T36" fmla="*/ 2 w 22"/>
                        <a:gd name="T37" fmla="*/ 10 h 28"/>
                        <a:gd name="T38" fmla="*/ 0 w 22"/>
                        <a:gd name="T39" fmla="*/ 7 h 28"/>
                        <a:gd name="T40" fmla="*/ 1 w 22"/>
                        <a:gd name="T41" fmla="*/ 0 h 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</a:cxnLst>
                      <a:rect l="0" t="0" r="r" b="b"/>
                      <a:pathLst>
                        <a:path w="22" h="28">
                          <a:moveTo>
                            <a:pt x="1" y="0"/>
                          </a:moveTo>
                          <a:lnTo>
                            <a:pt x="8" y="8"/>
                          </a:lnTo>
                          <a:lnTo>
                            <a:pt x="18" y="8"/>
                          </a:lnTo>
                          <a:lnTo>
                            <a:pt x="16" y="11"/>
                          </a:lnTo>
                          <a:lnTo>
                            <a:pt x="19" y="11"/>
                          </a:lnTo>
                          <a:lnTo>
                            <a:pt x="17" y="13"/>
                          </a:lnTo>
                          <a:lnTo>
                            <a:pt x="14" y="16"/>
                          </a:lnTo>
                          <a:lnTo>
                            <a:pt x="12" y="20"/>
                          </a:lnTo>
                          <a:lnTo>
                            <a:pt x="14" y="23"/>
                          </a:lnTo>
                          <a:lnTo>
                            <a:pt x="17" y="24"/>
                          </a:lnTo>
                          <a:lnTo>
                            <a:pt x="21" y="25"/>
                          </a:lnTo>
                          <a:lnTo>
                            <a:pt x="16" y="27"/>
                          </a:lnTo>
                          <a:lnTo>
                            <a:pt x="11" y="24"/>
                          </a:lnTo>
                          <a:lnTo>
                            <a:pt x="9" y="23"/>
                          </a:lnTo>
                          <a:lnTo>
                            <a:pt x="11" y="16"/>
                          </a:lnTo>
                          <a:lnTo>
                            <a:pt x="7" y="16"/>
                          </a:lnTo>
                          <a:lnTo>
                            <a:pt x="5" y="14"/>
                          </a:lnTo>
                          <a:lnTo>
                            <a:pt x="2" y="14"/>
                          </a:lnTo>
                          <a:lnTo>
                            <a:pt x="2" y="10"/>
                          </a:lnTo>
                          <a:lnTo>
                            <a:pt x="0" y="7"/>
                          </a:lnTo>
                          <a:lnTo>
                            <a:pt x="1" y="0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20" name="Freeform 632"/>
                    <p:cNvSpPr>
                      <a:spLocks/>
                    </p:cNvSpPr>
                    <p:nvPr/>
                  </p:nvSpPr>
                  <p:spPr bwMode="auto">
                    <a:xfrm>
                      <a:off x="791" y="3089"/>
                      <a:ext cx="15" cy="14"/>
                    </a:xfrm>
                    <a:custGeom>
                      <a:avLst/>
                      <a:gdLst>
                        <a:gd name="T0" fmla="*/ 13 w 15"/>
                        <a:gd name="T1" fmla="*/ 0 h 14"/>
                        <a:gd name="T2" fmla="*/ 14 w 15"/>
                        <a:gd name="T3" fmla="*/ 4 h 14"/>
                        <a:gd name="T4" fmla="*/ 8 w 15"/>
                        <a:gd name="T5" fmla="*/ 7 h 14"/>
                        <a:gd name="T6" fmla="*/ 3 w 15"/>
                        <a:gd name="T7" fmla="*/ 9 h 14"/>
                        <a:gd name="T8" fmla="*/ 0 w 15"/>
                        <a:gd name="T9" fmla="*/ 13 h 14"/>
                        <a:gd name="T10" fmla="*/ 2 w 15"/>
                        <a:gd name="T11" fmla="*/ 7 h 14"/>
                        <a:gd name="T12" fmla="*/ 6 w 15"/>
                        <a:gd name="T13" fmla="*/ 4 h 14"/>
                        <a:gd name="T14" fmla="*/ 3 w 15"/>
                        <a:gd name="T15" fmla="*/ 6 h 14"/>
                        <a:gd name="T16" fmla="*/ 6 w 15"/>
                        <a:gd name="T17" fmla="*/ 3 h 14"/>
                        <a:gd name="T18" fmla="*/ 10 w 15"/>
                        <a:gd name="T19" fmla="*/ 2 h 14"/>
                        <a:gd name="T20" fmla="*/ 6 w 15"/>
                        <a:gd name="T21" fmla="*/ 2 h 14"/>
                        <a:gd name="T22" fmla="*/ 13 w 15"/>
                        <a:gd name="T23" fmla="*/ 0 h 1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5" h="14">
                          <a:moveTo>
                            <a:pt x="13" y="0"/>
                          </a:moveTo>
                          <a:lnTo>
                            <a:pt x="14" y="4"/>
                          </a:lnTo>
                          <a:lnTo>
                            <a:pt x="8" y="7"/>
                          </a:lnTo>
                          <a:lnTo>
                            <a:pt x="3" y="9"/>
                          </a:lnTo>
                          <a:lnTo>
                            <a:pt x="0" y="13"/>
                          </a:lnTo>
                          <a:lnTo>
                            <a:pt x="2" y="7"/>
                          </a:lnTo>
                          <a:lnTo>
                            <a:pt x="6" y="4"/>
                          </a:lnTo>
                          <a:lnTo>
                            <a:pt x="3" y="6"/>
                          </a:lnTo>
                          <a:lnTo>
                            <a:pt x="6" y="3"/>
                          </a:lnTo>
                          <a:lnTo>
                            <a:pt x="10" y="2"/>
                          </a:lnTo>
                          <a:lnTo>
                            <a:pt x="6" y="2"/>
                          </a:lnTo>
                          <a:lnTo>
                            <a:pt x="13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21" name="Freeform 633"/>
                    <p:cNvSpPr>
                      <a:spLocks/>
                    </p:cNvSpPr>
                    <p:nvPr/>
                  </p:nvSpPr>
                  <p:spPr bwMode="auto">
                    <a:xfrm>
                      <a:off x="808" y="3105"/>
                      <a:ext cx="6" cy="6"/>
                    </a:xfrm>
                    <a:custGeom>
                      <a:avLst/>
                      <a:gdLst>
                        <a:gd name="T0" fmla="*/ 0 w 6"/>
                        <a:gd name="T1" fmla="*/ 0 h 6"/>
                        <a:gd name="T2" fmla="*/ 3 w 6"/>
                        <a:gd name="T3" fmla="*/ 2 h 6"/>
                        <a:gd name="T4" fmla="*/ 5 w 6"/>
                        <a:gd name="T5" fmla="*/ 4 h 6"/>
                        <a:gd name="T6" fmla="*/ 5 w 6"/>
                        <a:gd name="T7" fmla="*/ 5 h 6"/>
                        <a:gd name="T8" fmla="*/ 0 w 6"/>
                        <a:gd name="T9" fmla="*/ 3 h 6"/>
                        <a:gd name="T10" fmla="*/ 0 w 6"/>
                        <a:gd name="T11" fmla="*/ 0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6" h="6">
                          <a:moveTo>
                            <a:pt x="0" y="0"/>
                          </a:moveTo>
                          <a:lnTo>
                            <a:pt x="3" y="2"/>
                          </a:lnTo>
                          <a:lnTo>
                            <a:pt x="5" y="4"/>
                          </a:lnTo>
                          <a:lnTo>
                            <a:pt x="5" y="5"/>
                          </a:lnTo>
                          <a:lnTo>
                            <a:pt x="0" y="3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22" name="Freeform 634"/>
                    <p:cNvSpPr>
                      <a:spLocks/>
                    </p:cNvSpPr>
                    <p:nvPr/>
                  </p:nvSpPr>
                  <p:spPr bwMode="auto">
                    <a:xfrm>
                      <a:off x="849" y="3123"/>
                      <a:ext cx="2" cy="5"/>
                    </a:xfrm>
                    <a:custGeom>
                      <a:avLst/>
                      <a:gdLst>
                        <a:gd name="T0" fmla="*/ 1 w 2"/>
                        <a:gd name="T1" fmla="*/ 4 h 5"/>
                        <a:gd name="T2" fmla="*/ 0 w 2"/>
                        <a:gd name="T3" fmla="*/ 4 h 5"/>
                        <a:gd name="T4" fmla="*/ 0 w 2"/>
                        <a:gd name="T5" fmla="*/ 0 h 5"/>
                        <a:gd name="T6" fmla="*/ 1 w 2"/>
                        <a:gd name="T7" fmla="*/ 4 h 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" h="5">
                          <a:moveTo>
                            <a:pt x="1" y="4"/>
                          </a:moveTo>
                          <a:lnTo>
                            <a:pt x="0" y="4"/>
                          </a:lnTo>
                          <a:lnTo>
                            <a:pt x="0" y="0"/>
                          </a:lnTo>
                          <a:lnTo>
                            <a:pt x="1" y="4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23" name="Freeform 635"/>
                    <p:cNvSpPr>
                      <a:spLocks/>
                    </p:cNvSpPr>
                    <p:nvPr/>
                  </p:nvSpPr>
                  <p:spPr bwMode="auto">
                    <a:xfrm>
                      <a:off x="719" y="3150"/>
                      <a:ext cx="19" cy="33"/>
                    </a:xfrm>
                    <a:custGeom>
                      <a:avLst/>
                      <a:gdLst>
                        <a:gd name="T0" fmla="*/ 15 w 19"/>
                        <a:gd name="T1" fmla="*/ 6 h 33"/>
                        <a:gd name="T2" fmla="*/ 14 w 19"/>
                        <a:gd name="T3" fmla="*/ 1 h 33"/>
                        <a:gd name="T4" fmla="*/ 10 w 19"/>
                        <a:gd name="T5" fmla="*/ 0 h 33"/>
                        <a:gd name="T6" fmla="*/ 5 w 19"/>
                        <a:gd name="T7" fmla="*/ 3 h 33"/>
                        <a:gd name="T8" fmla="*/ 0 w 19"/>
                        <a:gd name="T9" fmla="*/ 10 h 33"/>
                        <a:gd name="T10" fmla="*/ 1 w 19"/>
                        <a:gd name="T11" fmla="*/ 16 h 33"/>
                        <a:gd name="T12" fmla="*/ 5 w 19"/>
                        <a:gd name="T13" fmla="*/ 23 h 33"/>
                        <a:gd name="T14" fmla="*/ 10 w 19"/>
                        <a:gd name="T15" fmla="*/ 30 h 33"/>
                        <a:gd name="T16" fmla="*/ 18 w 19"/>
                        <a:gd name="T17" fmla="*/ 32 h 33"/>
                        <a:gd name="T18" fmla="*/ 7 w 19"/>
                        <a:gd name="T19" fmla="*/ 22 h 33"/>
                        <a:gd name="T20" fmla="*/ 5 w 19"/>
                        <a:gd name="T21" fmla="*/ 11 h 33"/>
                        <a:gd name="T22" fmla="*/ 15 w 19"/>
                        <a:gd name="T23" fmla="*/ 6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9" h="33">
                          <a:moveTo>
                            <a:pt x="15" y="6"/>
                          </a:moveTo>
                          <a:lnTo>
                            <a:pt x="14" y="1"/>
                          </a:lnTo>
                          <a:lnTo>
                            <a:pt x="10" y="0"/>
                          </a:lnTo>
                          <a:lnTo>
                            <a:pt x="5" y="3"/>
                          </a:lnTo>
                          <a:lnTo>
                            <a:pt x="0" y="10"/>
                          </a:lnTo>
                          <a:lnTo>
                            <a:pt x="1" y="16"/>
                          </a:lnTo>
                          <a:lnTo>
                            <a:pt x="5" y="23"/>
                          </a:lnTo>
                          <a:lnTo>
                            <a:pt x="10" y="30"/>
                          </a:lnTo>
                          <a:lnTo>
                            <a:pt x="18" y="32"/>
                          </a:lnTo>
                          <a:lnTo>
                            <a:pt x="7" y="22"/>
                          </a:lnTo>
                          <a:lnTo>
                            <a:pt x="5" y="11"/>
                          </a:lnTo>
                          <a:lnTo>
                            <a:pt x="15" y="6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24" name="Freeform 636"/>
                    <p:cNvSpPr>
                      <a:spLocks/>
                    </p:cNvSpPr>
                    <p:nvPr/>
                  </p:nvSpPr>
                  <p:spPr bwMode="auto">
                    <a:xfrm>
                      <a:off x="741" y="3165"/>
                      <a:ext cx="3" cy="3"/>
                    </a:xfrm>
                    <a:custGeom>
                      <a:avLst/>
                      <a:gdLst>
                        <a:gd name="T0" fmla="*/ 0 w 3"/>
                        <a:gd name="T1" fmla="*/ 0 h 3"/>
                        <a:gd name="T2" fmla="*/ 0 w 3"/>
                        <a:gd name="T3" fmla="*/ 2 h 3"/>
                        <a:gd name="T4" fmla="*/ 2 w 3"/>
                        <a:gd name="T5" fmla="*/ 2 h 3"/>
                        <a:gd name="T6" fmla="*/ 0 w 3"/>
                        <a:gd name="T7" fmla="*/ 0 h 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" h="3">
                          <a:moveTo>
                            <a:pt x="0" y="0"/>
                          </a:moveTo>
                          <a:lnTo>
                            <a:pt x="0" y="2"/>
                          </a:lnTo>
                          <a:lnTo>
                            <a:pt x="2" y="2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25" name="Freeform 637"/>
                    <p:cNvSpPr>
                      <a:spLocks/>
                    </p:cNvSpPr>
                    <p:nvPr/>
                  </p:nvSpPr>
                  <p:spPr bwMode="auto">
                    <a:xfrm>
                      <a:off x="752" y="3175"/>
                      <a:ext cx="9" cy="6"/>
                    </a:xfrm>
                    <a:custGeom>
                      <a:avLst/>
                      <a:gdLst>
                        <a:gd name="T0" fmla="*/ 0 w 9"/>
                        <a:gd name="T1" fmla="*/ 5 h 6"/>
                        <a:gd name="T2" fmla="*/ 4 w 9"/>
                        <a:gd name="T3" fmla="*/ 2 h 6"/>
                        <a:gd name="T4" fmla="*/ 5 w 9"/>
                        <a:gd name="T5" fmla="*/ 0 h 6"/>
                        <a:gd name="T6" fmla="*/ 8 w 9"/>
                        <a:gd name="T7" fmla="*/ 2 h 6"/>
                        <a:gd name="T8" fmla="*/ 7 w 9"/>
                        <a:gd name="T9" fmla="*/ 5 h 6"/>
                        <a:gd name="T10" fmla="*/ 0 w 9"/>
                        <a:gd name="T11" fmla="*/ 5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9" h="6">
                          <a:moveTo>
                            <a:pt x="0" y="5"/>
                          </a:moveTo>
                          <a:lnTo>
                            <a:pt x="4" y="2"/>
                          </a:lnTo>
                          <a:lnTo>
                            <a:pt x="5" y="0"/>
                          </a:lnTo>
                          <a:lnTo>
                            <a:pt x="8" y="2"/>
                          </a:lnTo>
                          <a:lnTo>
                            <a:pt x="7" y="5"/>
                          </a:lnTo>
                          <a:lnTo>
                            <a:pt x="0" y="5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26" name="Freeform 638"/>
                    <p:cNvSpPr>
                      <a:spLocks/>
                    </p:cNvSpPr>
                    <p:nvPr/>
                  </p:nvSpPr>
                  <p:spPr bwMode="auto">
                    <a:xfrm>
                      <a:off x="779" y="3201"/>
                      <a:ext cx="55" cy="2"/>
                    </a:xfrm>
                    <a:custGeom>
                      <a:avLst/>
                      <a:gdLst>
                        <a:gd name="T0" fmla="*/ 18 w 55"/>
                        <a:gd name="T1" fmla="*/ 0 h 2"/>
                        <a:gd name="T2" fmla="*/ 31 w 55"/>
                        <a:gd name="T3" fmla="*/ 0 h 2"/>
                        <a:gd name="T4" fmla="*/ 54 w 55"/>
                        <a:gd name="T5" fmla="*/ 0 h 2"/>
                        <a:gd name="T6" fmla="*/ 38 w 55"/>
                        <a:gd name="T7" fmla="*/ 1 h 2"/>
                        <a:gd name="T8" fmla="*/ 16 w 55"/>
                        <a:gd name="T9" fmla="*/ 1 h 2"/>
                        <a:gd name="T10" fmla="*/ 5 w 55"/>
                        <a:gd name="T11" fmla="*/ 1 h 2"/>
                        <a:gd name="T12" fmla="*/ 0 w 55"/>
                        <a:gd name="T13" fmla="*/ 0 h 2"/>
                        <a:gd name="T14" fmla="*/ 18 w 55"/>
                        <a:gd name="T15" fmla="*/ 0 h 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55" h="2">
                          <a:moveTo>
                            <a:pt x="18" y="0"/>
                          </a:moveTo>
                          <a:lnTo>
                            <a:pt x="31" y="0"/>
                          </a:lnTo>
                          <a:lnTo>
                            <a:pt x="54" y="0"/>
                          </a:lnTo>
                          <a:lnTo>
                            <a:pt x="38" y="1"/>
                          </a:lnTo>
                          <a:lnTo>
                            <a:pt x="16" y="1"/>
                          </a:lnTo>
                          <a:lnTo>
                            <a:pt x="5" y="1"/>
                          </a:lnTo>
                          <a:lnTo>
                            <a:pt x="0" y="0"/>
                          </a:lnTo>
                          <a:lnTo>
                            <a:pt x="18" y="0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27" name="Freeform 639"/>
                    <p:cNvSpPr>
                      <a:spLocks/>
                    </p:cNvSpPr>
                    <p:nvPr/>
                  </p:nvSpPr>
                  <p:spPr bwMode="auto">
                    <a:xfrm>
                      <a:off x="850" y="3150"/>
                      <a:ext cx="6" cy="7"/>
                    </a:xfrm>
                    <a:custGeom>
                      <a:avLst/>
                      <a:gdLst>
                        <a:gd name="T0" fmla="*/ 4 w 6"/>
                        <a:gd name="T1" fmla="*/ 0 h 7"/>
                        <a:gd name="T2" fmla="*/ 3 w 6"/>
                        <a:gd name="T3" fmla="*/ 2 h 7"/>
                        <a:gd name="T4" fmla="*/ 1 w 6"/>
                        <a:gd name="T5" fmla="*/ 4 h 7"/>
                        <a:gd name="T6" fmla="*/ 0 w 6"/>
                        <a:gd name="T7" fmla="*/ 4 h 7"/>
                        <a:gd name="T8" fmla="*/ 0 w 6"/>
                        <a:gd name="T9" fmla="*/ 6 h 7"/>
                        <a:gd name="T10" fmla="*/ 1 w 6"/>
                        <a:gd name="T11" fmla="*/ 4 h 7"/>
                        <a:gd name="T12" fmla="*/ 4 w 6"/>
                        <a:gd name="T13" fmla="*/ 3 h 7"/>
                        <a:gd name="T14" fmla="*/ 5 w 6"/>
                        <a:gd name="T15" fmla="*/ 2 h 7"/>
                        <a:gd name="T16" fmla="*/ 4 w 6"/>
                        <a:gd name="T17" fmla="*/ 0 h 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6" h="7">
                          <a:moveTo>
                            <a:pt x="4" y="0"/>
                          </a:moveTo>
                          <a:lnTo>
                            <a:pt x="3" y="2"/>
                          </a:lnTo>
                          <a:lnTo>
                            <a:pt x="1" y="4"/>
                          </a:lnTo>
                          <a:lnTo>
                            <a:pt x="0" y="4"/>
                          </a:lnTo>
                          <a:lnTo>
                            <a:pt x="0" y="6"/>
                          </a:lnTo>
                          <a:lnTo>
                            <a:pt x="1" y="4"/>
                          </a:lnTo>
                          <a:lnTo>
                            <a:pt x="4" y="3"/>
                          </a:lnTo>
                          <a:lnTo>
                            <a:pt x="5" y="2"/>
                          </a:lnTo>
                          <a:lnTo>
                            <a:pt x="4" y="0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28" name="Freeform 640"/>
                    <p:cNvSpPr>
                      <a:spLocks/>
                    </p:cNvSpPr>
                    <p:nvPr/>
                  </p:nvSpPr>
                  <p:spPr bwMode="auto">
                    <a:xfrm>
                      <a:off x="810" y="3155"/>
                      <a:ext cx="9" cy="26"/>
                    </a:xfrm>
                    <a:custGeom>
                      <a:avLst/>
                      <a:gdLst>
                        <a:gd name="T0" fmla="*/ 2 w 9"/>
                        <a:gd name="T1" fmla="*/ 0 h 26"/>
                        <a:gd name="T2" fmla="*/ 2 w 9"/>
                        <a:gd name="T3" fmla="*/ 8 h 26"/>
                        <a:gd name="T4" fmla="*/ 4 w 9"/>
                        <a:gd name="T5" fmla="*/ 17 h 26"/>
                        <a:gd name="T6" fmla="*/ 8 w 9"/>
                        <a:gd name="T7" fmla="*/ 25 h 26"/>
                        <a:gd name="T8" fmla="*/ 2 w 9"/>
                        <a:gd name="T9" fmla="*/ 17 h 26"/>
                        <a:gd name="T10" fmla="*/ 0 w 9"/>
                        <a:gd name="T11" fmla="*/ 11 h 26"/>
                        <a:gd name="T12" fmla="*/ 2 w 9"/>
                        <a:gd name="T13" fmla="*/ 0 h 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" h="26">
                          <a:moveTo>
                            <a:pt x="2" y="0"/>
                          </a:moveTo>
                          <a:lnTo>
                            <a:pt x="2" y="8"/>
                          </a:lnTo>
                          <a:lnTo>
                            <a:pt x="4" y="17"/>
                          </a:lnTo>
                          <a:lnTo>
                            <a:pt x="8" y="25"/>
                          </a:lnTo>
                          <a:lnTo>
                            <a:pt x="2" y="17"/>
                          </a:lnTo>
                          <a:lnTo>
                            <a:pt x="0" y="11"/>
                          </a:lnTo>
                          <a:lnTo>
                            <a:pt x="2" y="0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  <p:grpSp>
                <p:nvGrpSpPr>
                  <p:cNvPr id="396929" name="Group 641"/>
                  <p:cNvGrpSpPr>
                    <a:grpSpLocks/>
                  </p:cNvGrpSpPr>
                  <p:nvPr/>
                </p:nvGrpSpPr>
                <p:grpSpPr bwMode="auto">
                  <a:xfrm>
                    <a:off x="579" y="3026"/>
                    <a:ext cx="201" cy="213"/>
                    <a:chOff x="579" y="3026"/>
                    <a:chExt cx="201" cy="213"/>
                  </a:xfrm>
                </p:grpSpPr>
                <p:sp>
                  <p:nvSpPr>
                    <p:cNvPr id="396930" name="Freeform 642"/>
                    <p:cNvSpPr>
                      <a:spLocks/>
                    </p:cNvSpPr>
                    <p:nvPr/>
                  </p:nvSpPr>
                  <p:spPr bwMode="auto">
                    <a:xfrm>
                      <a:off x="579" y="3026"/>
                      <a:ext cx="201" cy="213"/>
                    </a:xfrm>
                    <a:custGeom>
                      <a:avLst/>
                      <a:gdLst>
                        <a:gd name="T0" fmla="*/ 159 w 201"/>
                        <a:gd name="T1" fmla="*/ 51 h 213"/>
                        <a:gd name="T2" fmla="*/ 192 w 201"/>
                        <a:gd name="T3" fmla="*/ 40 h 213"/>
                        <a:gd name="T4" fmla="*/ 197 w 201"/>
                        <a:gd name="T5" fmla="*/ 19 h 213"/>
                        <a:gd name="T6" fmla="*/ 189 w 201"/>
                        <a:gd name="T7" fmla="*/ 6 h 213"/>
                        <a:gd name="T8" fmla="*/ 168 w 201"/>
                        <a:gd name="T9" fmla="*/ 3 h 213"/>
                        <a:gd name="T10" fmla="*/ 153 w 201"/>
                        <a:gd name="T11" fmla="*/ 0 h 213"/>
                        <a:gd name="T12" fmla="*/ 137 w 201"/>
                        <a:gd name="T13" fmla="*/ 1 h 213"/>
                        <a:gd name="T14" fmla="*/ 126 w 201"/>
                        <a:gd name="T15" fmla="*/ 5 h 213"/>
                        <a:gd name="T16" fmla="*/ 112 w 201"/>
                        <a:gd name="T17" fmla="*/ 10 h 213"/>
                        <a:gd name="T18" fmla="*/ 96 w 201"/>
                        <a:gd name="T19" fmla="*/ 17 h 213"/>
                        <a:gd name="T20" fmla="*/ 86 w 201"/>
                        <a:gd name="T21" fmla="*/ 19 h 213"/>
                        <a:gd name="T22" fmla="*/ 68 w 201"/>
                        <a:gd name="T23" fmla="*/ 30 h 213"/>
                        <a:gd name="T24" fmla="*/ 47 w 201"/>
                        <a:gd name="T25" fmla="*/ 39 h 213"/>
                        <a:gd name="T26" fmla="*/ 20 w 201"/>
                        <a:gd name="T27" fmla="*/ 67 h 213"/>
                        <a:gd name="T28" fmla="*/ 3 w 201"/>
                        <a:gd name="T29" fmla="*/ 87 h 213"/>
                        <a:gd name="T30" fmla="*/ 0 w 201"/>
                        <a:gd name="T31" fmla="*/ 99 h 213"/>
                        <a:gd name="T32" fmla="*/ 8 w 201"/>
                        <a:gd name="T33" fmla="*/ 113 h 213"/>
                        <a:gd name="T34" fmla="*/ 7 w 201"/>
                        <a:gd name="T35" fmla="*/ 129 h 213"/>
                        <a:gd name="T36" fmla="*/ 8 w 201"/>
                        <a:gd name="T37" fmla="*/ 144 h 213"/>
                        <a:gd name="T38" fmla="*/ 12 w 201"/>
                        <a:gd name="T39" fmla="*/ 158 h 213"/>
                        <a:gd name="T40" fmla="*/ 23 w 201"/>
                        <a:gd name="T41" fmla="*/ 167 h 213"/>
                        <a:gd name="T42" fmla="*/ 38 w 201"/>
                        <a:gd name="T43" fmla="*/ 196 h 213"/>
                        <a:gd name="T44" fmla="*/ 49 w 201"/>
                        <a:gd name="T45" fmla="*/ 201 h 213"/>
                        <a:gd name="T46" fmla="*/ 57 w 201"/>
                        <a:gd name="T47" fmla="*/ 205 h 213"/>
                        <a:gd name="T48" fmla="*/ 70 w 201"/>
                        <a:gd name="T49" fmla="*/ 212 h 213"/>
                        <a:gd name="T50" fmla="*/ 90 w 201"/>
                        <a:gd name="T51" fmla="*/ 209 h 213"/>
                        <a:gd name="T52" fmla="*/ 99 w 201"/>
                        <a:gd name="T53" fmla="*/ 198 h 213"/>
                        <a:gd name="T54" fmla="*/ 112 w 201"/>
                        <a:gd name="T55" fmla="*/ 182 h 213"/>
                        <a:gd name="T56" fmla="*/ 141 w 201"/>
                        <a:gd name="T57" fmla="*/ 160 h 213"/>
                        <a:gd name="T58" fmla="*/ 134 w 201"/>
                        <a:gd name="T59" fmla="*/ 136 h 213"/>
                        <a:gd name="T60" fmla="*/ 150 w 201"/>
                        <a:gd name="T61" fmla="*/ 120 h 213"/>
                        <a:gd name="T62" fmla="*/ 179 w 201"/>
                        <a:gd name="T63" fmla="*/ 132 h 213"/>
                        <a:gd name="T64" fmla="*/ 187 w 201"/>
                        <a:gd name="T65" fmla="*/ 120 h 213"/>
                        <a:gd name="T66" fmla="*/ 184 w 201"/>
                        <a:gd name="T67" fmla="*/ 109 h 213"/>
                        <a:gd name="T68" fmla="*/ 184 w 201"/>
                        <a:gd name="T69" fmla="*/ 91 h 213"/>
                        <a:gd name="T70" fmla="*/ 182 w 201"/>
                        <a:gd name="T71" fmla="*/ 82 h 213"/>
                        <a:gd name="T72" fmla="*/ 166 w 201"/>
                        <a:gd name="T73" fmla="*/ 63 h 21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</a:cxnLst>
                      <a:rect l="0" t="0" r="r" b="b"/>
                      <a:pathLst>
                        <a:path w="201" h="213">
                          <a:moveTo>
                            <a:pt x="154" y="56"/>
                          </a:moveTo>
                          <a:lnTo>
                            <a:pt x="159" y="51"/>
                          </a:lnTo>
                          <a:lnTo>
                            <a:pt x="178" y="51"/>
                          </a:lnTo>
                          <a:lnTo>
                            <a:pt x="192" y="40"/>
                          </a:lnTo>
                          <a:lnTo>
                            <a:pt x="200" y="24"/>
                          </a:lnTo>
                          <a:lnTo>
                            <a:pt x="197" y="19"/>
                          </a:lnTo>
                          <a:lnTo>
                            <a:pt x="192" y="10"/>
                          </a:lnTo>
                          <a:lnTo>
                            <a:pt x="189" y="6"/>
                          </a:lnTo>
                          <a:lnTo>
                            <a:pt x="180" y="5"/>
                          </a:lnTo>
                          <a:lnTo>
                            <a:pt x="168" y="3"/>
                          </a:lnTo>
                          <a:lnTo>
                            <a:pt x="159" y="1"/>
                          </a:lnTo>
                          <a:lnTo>
                            <a:pt x="153" y="0"/>
                          </a:lnTo>
                          <a:lnTo>
                            <a:pt x="146" y="0"/>
                          </a:lnTo>
                          <a:lnTo>
                            <a:pt x="137" y="1"/>
                          </a:lnTo>
                          <a:lnTo>
                            <a:pt x="132" y="3"/>
                          </a:lnTo>
                          <a:lnTo>
                            <a:pt x="126" y="5"/>
                          </a:lnTo>
                          <a:lnTo>
                            <a:pt x="122" y="10"/>
                          </a:lnTo>
                          <a:lnTo>
                            <a:pt x="112" y="10"/>
                          </a:lnTo>
                          <a:lnTo>
                            <a:pt x="106" y="14"/>
                          </a:lnTo>
                          <a:lnTo>
                            <a:pt x="96" y="17"/>
                          </a:lnTo>
                          <a:lnTo>
                            <a:pt x="90" y="18"/>
                          </a:lnTo>
                          <a:lnTo>
                            <a:pt x="86" y="19"/>
                          </a:lnTo>
                          <a:lnTo>
                            <a:pt x="80" y="22"/>
                          </a:lnTo>
                          <a:lnTo>
                            <a:pt x="68" y="30"/>
                          </a:lnTo>
                          <a:lnTo>
                            <a:pt x="57" y="34"/>
                          </a:lnTo>
                          <a:lnTo>
                            <a:pt x="47" y="39"/>
                          </a:lnTo>
                          <a:lnTo>
                            <a:pt x="36" y="53"/>
                          </a:lnTo>
                          <a:lnTo>
                            <a:pt x="20" y="67"/>
                          </a:lnTo>
                          <a:lnTo>
                            <a:pt x="12" y="77"/>
                          </a:lnTo>
                          <a:lnTo>
                            <a:pt x="3" y="87"/>
                          </a:lnTo>
                          <a:lnTo>
                            <a:pt x="0" y="93"/>
                          </a:lnTo>
                          <a:lnTo>
                            <a:pt x="0" y="99"/>
                          </a:lnTo>
                          <a:lnTo>
                            <a:pt x="7" y="107"/>
                          </a:lnTo>
                          <a:lnTo>
                            <a:pt x="8" y="113"/>
                          </a:lnTo>
                          <a:lnTo>
                            <a:pt x="8" y="126"/>
                          </a:lnTo>
                          <a:lnTo>
                            <a:pt x="7" y="129"/>
                          </a:lnTo>
                          <a:lnTo>
                            <a:pt x="8" y="135"/>
                          </a:lnTo>
                          <a:lnTo>
                            <a:pt x="8" y="144"/>
                          </a:lnTo>
                          <a:lnTo>
                            <a:pt x="9" y="151"/>
                          </a:lnTo>
                          <a:lnTo>
                            <a:pt x="12" y="158"/>
                          </a:lnTo>
                          <a:lnTo>
                            <a:pt x="19" y="163"/>
                          </a:lnTo>
                          <a:lnTo>
                            <a:pt x="23" y="167"/>
                          </a:lnTo>
                          <a:lnTo>
                            <a:pt x="33" y="183"/>
                          </a:lnTo>
                          <a:lnTo>
                            <a:pt x="38" y="196"/>
                          </a:lnTo>
                          <a:lnTo>
                            <a:pt x="43" y="198"/>
                          </a:lnTo>
                          <a:lnTo>
                            <a:pt x="49" y="201"/>
                          </a:lnTo>
                          <a:lnTo>
                            <a:pt x="54" y="201"/>
                          </a:lnTo>
                          <a:lnTo>
                            <a:pt x="57" y="205"/>
                          </a:lnTo>
                          <a:lnTo>
                            <a:pt x="62" y="211"/>
                          </a:lnTo>
                          <a:lnTo>
                            <a:pt x="70" y="212"/>
                          </a:lnTo>
                          <a:lnTo>
                            <a:pt x="85" y="211"/>
                          </a:lnTo>
                          <a:lnTo>
                            <a:pt x="90" y="209"/>
                          </a:lnTo>
                          <a:lnTo>
                            <a:pt x="97" y="202"/>
                          </a:lnTo>
                          <a:lnTo>
                            <a:pt x="99" y="198"/>
                          </a:lnTo>
                          <a:lnTo>
                            <a:pt x="103" y="193"/>
                          </a:lnTo>
                          <a:lnTo>
                            <a:pt x="112" y="182"/>
                          </a:lnTo>
                          <a:lnTo>
                            <a:pt x="121" y="170"/>
                          </a:lnTo>
                          <a:lnTo>
                            <a:pt x="141" y="160"/>
                          </a:lnTo>
                          <a:lnTo>
                            <a:pt x="133" y="146"/>
                          </a:lnTo>
                          <a:lnTo>
                            <a:pt x="134" y="136"/>
                          </a:lnTo>
                          <a:lnTo>
                            <a:pt x="141" y="126"/>
                          </a:lnTo>
                          <a:lnTo>
                            <a:pt x="150" y="120"/>
                          </a:lnTo>
                          <a:lnTo>
                            <a:pt x="162" y="120"/>
                          </a:lnTo>
                          <a:lnTo>
                            <a:pt x="179" y="132"/>
                          </a:lnTo>
                          <a:lnTo>
                            <a:pt x="186" y="125"/>
                          </a:lnTo>
                          <a:lnTo>
                            <a:pt x="187" y="120"/>
                          </a:lnTo>
                          <a:lnTo>
                            <a:pt x="187" y="114"/>
                          </a:lnTo>
                          <a:lnTo>
                            <a:pt x="184" y="109"/>
                          </a:lnTo>
                          <a:lnTo>
                            <a:pt x="184" y="103"/>
                          </a:lnTo>
                          <a:lnTo>
                            <a:pt x="184" y="91"/>
                          </a:lnTo>
                          <a:lnTo>
                            <a:pt x="184" y="86"/>
                          </a:lnTo>
                          <a:lnTo>
                            <a:pt x="182" y="82"/>
                          </a:lnTo>
                          <a:lnTo>
                            <a:pt x="174" y="71"/>
                          </a:lnTo>
                          <a:lnTo>
                            <a:pt x="166" y="63"/>
                          </a:lnTo>
                          <a:lnTo>
                            <a:pt x="154" y="56"/>
                          </a:lnTo>
                        </a:path>
                      </a:pathLst>
                    </a:custGeom>
                    <a:solidFill>
                      <a:srgbClr val="201000"/>
                    </a:solidFill>
                    <a:ln w="12700" cap="rnd" cmpd="sng">
                      <a:solidFill>
                        <a:srgbClr val="201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31" name="Freeform 643"/>
                    <p:cNvSpPr>
                      <a:spLocks/>
                    </p:cNvSpPr>
                    <p:nvPr/>
                  </p:nvSpPr>
                  <p:spPr bwMode="auto">
                    <a:xfrm>
                      <a:off x="656" y="3086"/>
                      <a:ext cx="97" cy="70"/>
                    </a:xfrm>
                    <a:custGeom>
                      <a:avLst/>
                      <a:gdLst>
                        <a:gd name="T0" fmla="*/ 57 w 97"/>
                        <a:gd name="T1" fmla="*/ 26 h 70"/>
                        <a:gd name="T2" fmla="*/ 50 w 97"/>
                        <a:gd name="T3" fmla="*/ 33 h 70"/>
                        <a:gd name="T4" fmla="*/ 43 w 97"/>
                        <a:gd name="T5" fmla="*/ 32 h 70"/>
                        <a:gd name="T6" fmla="*/ 42 w 97"/>
                        <a:gd name="T7" fmla="*/ 23 h 70"/>
                        <a:gd name="T8" fmla="*/ 43 w 97"/>
                        <a:gd name="T9" fmla="*/ 11 h 70"/>
                        <a:gd name="T10" fmla="*/ 54 w 97"/>
                        <a:gd name="T11" fmla="*/ 5 h 70"/>
                        <a:gd name="T12" fmla="*/ 66 w 97"/>
                        <a:gd name="T13" fmla="*/ 0 h 70"/>
                        <a:gd name="T14" fmla="*/ 79 w 97"/>
                        <a:gd name="T15" fmla="*/ 7 h 70"/>
                        <a:gd name="T16" fmla="*/ 88 w 97"/>
                        <a:gd name="T17" fmla="*/ 16 h 70"/>
                        <a:gd name="T18" fmla="*/ 93 w 97"/>
                        <a:gd name="T19" fmla="*/ 23 h 70"/>
                        <a:gd name="T20" fmla="*/ 96 w 97"/>
                        <a:gd name="T21" fmla="*/ 31 h 70"/>
                        <a:gd name="T22" fmla="*/ 84 w 97"/>
                        <a:gd name="T23" fmla="*/ 37 h 70"/>
                        <a:gd name="T24" fmla="*/ 88 w 97"/>
                        <a:gd name="T25" fmla="*/ 40 h 70"/>
                        <a:gd name="T26" fmla="*/ 84 w 97"/>
                        <a:gd name="T27" fmla="*/ 48 h 70"/>
                        <a:gd name="T28" fmla="*/ 71 w 97"/>
                        <a:gd name="T29" fmla="*/ 48 h 70"/>
                        <a:gd name="T30" fmla="*/ 65 w 97"/>
                        <a:gd name="T31" fmla="*/ 52 h 70"/>
                        <a:gd name="T32" fmla="*/ 54 w 97"/>
                        <a:gd name="T33" fmla="*/ 62 h 70"/>
                        <a:gd name="T34" fmla="*/ 36 w 97"/>
                        <a:gd name="T35" fmla="*/ 68 h 70"/>
                        <a:gd name="T36" fmla="*/ 14 w 97"/>
                        <a:gd name="T37" fmla="*/ 69 h 70"/>
                        <a:gd name="T38" fmla="*/ 0 w 97"/>
                        <a:gd name="T39" fmla="*/ 62 h 70"/>
                        <a:gd name="T40" fmla="*/ 12 w 97"/>
                        <a:gd name="T41" fmla="*/ 62 h 70"/>
                        <a:gd name="T42" fmla="*/ 33 w 97"/>
                        <a:gd name="T43" fmla="*/ 62 h 70"/>
                        <a:gd name="T44" fmla="*/ 42 w 97"/>
                        <a:gd name="T45" fmla="*/ 57 h 70"/>
                        <a:gd name="T46" fmla="*/ 23 w 97"/>
                        <a:gd name="T47" fmla="*/ 59 h 70"/>
                        <a:gd name="T48" fmla="*/ 10 w 97"/>
                        <a:gd name="T49" fmla="*/ 58 h 70"/>
                        <a:gd name="T50" fmla="*/ 2 w 97"/>
                        <a:gd name="T51" fmla="*/ 52 h 70"/>
                        <a:gd name="T52" fmla="*/ 20 w 97"/>
                        <a:gd name="T53" fmla="*/ 53 h 70"/>
                        <a:gd name="T54" fmla="*/ 38 w 97"/>
                        <a:gd name="T55" fmla="*/ 52 h 70"/>
                        <a:gd name="T56" fmla="*/ 48 w 97"/>
                        <a:gd name="T57" fmla="*/ 47 h 70"/>
                        <a:gd name="T58" fmla="*/ 19 w 97"/>
                        <a:gd name="T59" fmla="*/ 47 h 70"/>
                        <a:gd name="T60" fmla="*/ 54 w 97"/>
                        <a:gd name="T61" fmla="*/ 46 h 70"/>
                        <a:gd name="T62" fmla="*/ 60 w 97"/>
                        <a:gd name="T63" fmla="*/ 38 h 70"/>
                        <a:gd name="T64" fmla="*/ 57 w 97"/>
                        <a:gd name="T65" fmla="*/ 26 h 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</a:cxnLst>
                      <a:rect l="0" t="0" r="r" b="b"/>
                      <a:pathLst>
                        <a:path w="97" h="70">
                          <a:moveTo>
                            <a:pt x="57" y="26"/>
                          </a:moveTo>
                          <a:lnTo>
                            <a:pt x="50" y="33"/>
                          </a:lnTo>
                          <a:lnTo>
                            <a:pt x="43" y="32"/>
                          </a:lnTo>
                          <a:lnTo>
                            <a:pt x="42" y="23"/>
                          </a:lnTo>
                          <a:lnTo>
                            <a:pt x="43" y="11"/>
                          </a:lnTo>
                          <a:lnTo>
                            <a:pt x="54" y="5"/>
                          </a:lnTo>
                          <a:lnTo>
                            <a:pt x="66" y="0"/>
                          </a:lnTo>
                          <a:lnTo>
                            <a:pt x="79" y="7"/>
                          </a:lnTo>
                          <a:lnTo>
                            <a:pt x="88" y="16"/>
                          </a:lnTo>
                          <a:lnTo>
                            <a:pt x="93" y="23"/>
                          </a:lnTo>
                          <a:lnTo>
                            <a:pt x="96" y="31"/>
                          </a:lnTo>
                          <a:lnTo>
                            <a:pt x="84" y="37"/>
                          </a:lnTo>
                          <a:lnTo>
                            <a:pt x="88" y="40"/>
                          </a:lnTo>
                          <a:lnTo>
                            <a:pt x="84" y="48"/>
                          </a:lnTo>
                          <a:lnTo>
                            <a:pt x="71" y="48"/>
                          </a:lnTo>
                          <a:lnTo>
                            <a:pt x="65" y="52"/>
                          </a:lnTo>
                          <a:lnTo>
                            <a:pt x="54" y="62"/>
                          </a:lnTo>
                          <a:lnTo>
                            <a:pt x="36" y="68"/>
                          </a:lnTo>
                          <a:lnTo>
                            <a:pt x="14" y="69"/>
                          </a:lnTo>
                          <a:lnTo>
                            <a:pt x="0" y="62"/>
                          </a:lnTo>
                          <a:lnTo>
                            <a:pt x="12" y="62"/>
                          </a:lnTo>
                          <a:lnTo>
                            <a:pt x="33" y="62"/>
                          </a:lnTo>
                          <a:lnTo>
                            <a:pt x="42" y="57"/>
                          </a:lnTo>
                          <a:lnTo>
                            <a:pt x="23" y="59"/>
                          </a:lnTo>
                          <a:lnTo>
                            <a:pt x="10" y="58"/>
                          </a:lnTo>
                          <a:lnTo>
                            <a:pt x="2" y="52"/>
                          </a:lnTo>
                          <a:lnTo>
                            <a:pt x="20" y="53"/>
                          </a:lnTo>
                          <a:lnTo>
                            <a:pt x="38" y="52"/>
                          </a:lnTo>
                          <a:lnTo>
                            <a:pt x="48" y="47"/>
                          </a:lnTo>
                          <a:lnTo>
                            <a:pt x="19" y="47"/>
                          </a:lnTo>
                          <a:lnTo>
                            <a:pt x="54" y="46"/>
                          </a:lnTo>
                          <a:lnTo>
                            <a:pt x="60" y="38"/>
                          </a:lnTo>
                          <a:lnTo>
                            <a:pt x="57" y="26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32" name="Freeform 644"/>
                    <p:cNvSpPr>
                      <a:spLocks/>
                    </p:cNvSpPr>
                    <p:nvPr/>
                  </p:nvSpPr>
                  <p:spPr bwMode="auto">
                    <a:xfrm>
                      <a:off x="608" y="3028"/>
                      <a:ext cx="150" cy="97"/>
                    </a:xfrm>
                    <a:custGeom>
                      <a:avLst/>
                      <a:gdLst>
                        <a:gd name="T0" fmla="*/ 149 w 150"/>
                        <a:gd name="T1" fmla="*/ 18 h 97"/>
                        <a:gd name="T2" fmla="*/ 147 w 150"/>
                        <a:gd name="T3" fmla="*/ 32 h 97"/>
                        <a:gd name="T4" fmla="*/ 142 w 150"/>
                        <a:gd name="T5" fmla="*/ 41 h 97"/>
                        <a:gd name="T6" fmla="*/ 126 w 150"/>
                        <a:gd name="T7" fmla="*/ 42 h 97"/>
                        <a:gd name="T8" fmla="*/ 102 w 150"/>
                        <a:gd name="T9" fmla="*/ 49 h 97"/>
                        <a:gd name="T10" fmla="*/ 82 w 150"/>
                        <a:gd name="T11" fmla="*/ 58 h 97"/>
                        <a:gd name="T12" fmla="*/ 69 w 150"/>
                        <a:gd name="T13" fmla="*/ 69 h 97"/>
                        <a:gd name="T14" fmla="*/ 51 w 150"/>
                        <a:gd name="T15" fmla="*/ 96 h 97"/>
                        <a:gd name="T16" fmla="*/ 58 w 150"/>
                        <a:gd name="T17" fmla="*/ 71 h 97"/>
                        <a:gd name="T18" fmla="*/ 65 w 150"/>
                        <a:gd name="T19" fmla="*/ 60 h 97"/>
                        <a:gd name="T20" fmla="*/ 77 w 150"/>
                        <a:gd name="T21" fmla="*/ 51 h 97"/>
                        <a:gd name="T22" fmla="*/ 50 w 150"/>
                        <a:gd name="T23" fmla="*/ 58 h 97"/>
                        <a:gd name="T24" fmla="*/ 40 w 150"/>
                        <a:gd name="T25" fmla="*/ 70 h 97"/>
                        <a:gd name="T26" fmla="*/ 31 w 150"/>
                        <a:gd name="T27" fmla="*/ 93 h 97"/>
                        <a:gd name="T28" fmla="*/ 34 w 150"/>
                        <a:gd name="T29" fmla="*/ 66 h 97"/>
                        <a:gd name="T30" fmla="*/ 45 w 150"/>
                        <a:gd name="T31" fmla="*/ 50 h 97"/>
                        <a:gd name="T32" fmla="*/ 58 w 150"/>
                        <a:gd name="T33" fmla="*/ 39 h 97"/>
                        <a:gd name="T34" fmla="*/ 44 w 150"/>
                        <a:gd name="T35" fmla="*/ 42 h 97"/>
                        <a:gd name="T36" fmla="*/ 27 w 150"/>
                        <a:gd name="T37" fmla="*/ 51 h 97"/>
                        <a:gd name="T38" fmla="*/ 11 w 150"/>
                        <a:gd name="T39" fmla="*/ 66 h 97"/>
                        <a:gd name="T40" fmla="*/ 6 w 150"/>
                        <a:gd name="T41" fmla="*/ 82 h 97"/>
                        <a:gd name="T42" fmla="*/ 8 w 150"/>
                        <a:gd name="T43" fmla="*/ 59 h 97"/>
                        <a:gd name="T44" fmla="*/ 18 w 150"/>
                        <a:gd name="T45" fmla="*/ 44 h 97"/>
                        <a:gd name="T46" fmla="*/ 0 w 150"/>
                        <a:gd name="T47" fmla="*/ 56 h 97"/>
                        <a:gd name="T48" fmla="*/ 18 w 150"/>
                        <a:gd name="T49" fmla="*/ 38 h 97"/>
                        <a:gd name="T50" fmla="*/ 32 w 150"/>
                        <a:gd name="T51" fmla="*/ 32 h 97"/>
                        <a:gd name="T52" fmla="*/ 52 w 150"/>
                        <a:gd name="T53" fmla="*/ 24 h 97"/>
                        <a:gd name="T54" fmla="*/ 62 w 150"/>
                        <a:gd name="T55" fmla="*/ 17 h 97"/>
                        <a:gd name="T56" fmla="*/ 78 w 150"/>
                        <a:gd name="T57" fmla="*/ 15 h 97"/>
                        <a:gd name="T58" fmla="*/ 84 w 150"/>
                        <a:gd name="T59" fmla="*/ 18 h 97"/>
                        <a:gd name="T60" fmla="*/ 85 w 150"/>
                        <a:gd name="T61" fmla="*/ 12 h 97"/>
                        <a:gd name="T62" fmla="*/ 93 w 150"/>
                        <a:gd name="T63" fmla="*/ 3 h 97"/>
                        <a:gd name="T64" fmla="*/ 117 w 150"/>
                        <a:gd name="T65" fmla="*/ 0 h 97"/>
                        <a:gd name="T66" fmla="*/ 129 w 150"/>
                        <a:gd name="T67" fmla="*/ 1 h 97"/>
                        <a:gd name="T68" fmla="*/ 117 w 150"/>
                        <a:gd name="T69" fmla="*/ 7 h 97"/>
                        <a:gd name="T70" fmla="*/ 109 w 150"/>
                        <a:gd name="T71" fmla="*/ 16 h 97"/>
                        <a:gd name="T72" fmla="*/ 122 w 150"/>
                        <a:gd name="T73" fmla="*/ 14 h 97"/>
                        <a:gd name="T74" fmla="*/ 136 w 150"/>
                        <a:gd name="T75" fmla="*/ 5 h 97"/>
                        <a:gd name="T76" fmla="*/ 145 w 150"/>
                        <a:gd name="T77" fmla="*/ 8 h 97"/>
                        <a:gd name="T78" fmla="*/ 149 w 150"/>
                        <a:gd name="T79" fmla="*/ 18 h 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</a:cxnLst>
                      <a:rect l="0" t="0" r="r" b="b"/>
                      <a:pathLst>
                        <a:path w="150" h="97">
                          <a:moveTo>
                            <a:pt x="149" y="18"/>
                          </a:moveTo>
                          <a:lnTo>
                            <a:pt x="147" y="32"/>
                          </a:lnTo>
                          <a:lnTo>
                            <a:pt x="142" y="41"/>
                          </a:lnTo>
                          <a:lnTo>
                            <a:pt x="126" y="42"/>
                          </a:lnTo>
                          <a:lnTo>
                            <a:pt x="102" y="49"/>
                          </a:lnTo>
                          <a:lnTo>
                            <a:pt x="82" y="58"/>
                          </a:lnTo>
                          <a:lnTo>
                            <a:pt x="69" y="69"/>
                          </a:lnTo>
                          <a:lnTo>
                            <a:pt x="51" y="96"/>
                          </a:lnTo>
                          <a:lnTo>
                            <a:pt x="58" y="71"/>
                          </a:lnTo>
                          <a:lnTo>
                            <a:pt x="65" y="60"/>
                          </a:lnTo>
                          <a:lnTo>
                            <a:pt x="77" y="51"/>
                          </a:lnTo>
                          <a:lnTo>
                            <a:pt x="50" y="58"/>
                          </a:lnTo>
                          <a:lnTo>
                            <a:pt x="40" y="70"/>
                          </a:lnTo>
                          <a:lnTo>
                            <a:pt x="31" y="93"/>
                          </a:lnTo>
                          <a:lnTo>
                            <a:pt x="34" y="66"/>
                          </a:lnTo>
                          <a:lnTo>
                            <a:pt x="45" y="50"/>
                          </a:lnTo>
                          <a:lnTo>
                            <a:pt x="58" y="39"/>
                          </a:lnTo>
                          <a:lnTo>
                            <a:pt x="44" y="42"/>
                          </a:lnTo>
                          <a:lnTo>
                            <a:pt x="27" y="51"/>
                          </a:lnTo>
                          <a:lnTo>
                            <a:pt x="11" y="66"/>
                          </a:lnTo>
                          <a:lnTo>
                            <a:pt x="6" y="82"/>
                          </a:lnTo>
                          <a:lnTo>
                            <a:pt x="8" y="59"/>
                          </a:lnTo>
                          <a:lnTo>
                            <a:pt x="18" y="44"/>
                          </a:lnTo>
                          <a:lnTo>
                            <a:pt x="0" y="56"/>
                          </a:lnTo>
                          <a:lnTo>
                            <a:pt x="18" y="38"/>
                          </a:lnTo>
                          <a:lnTo>
                            <a:pt x="32" y="32"/>
                          </a:lnTo>
                          <a:lnTo>
                            <a:pt x="52" y="24"/>
                          </a:lnTo>
                          <a:lnTo>
                            <a:pt x="62" y="17"/>
                          </a:lnTo>
                          <a:lnTo>
                            <a:pt x="78" y="15"/>
                          </a:lnTo>
                          <a:lnTo>
                            <a:pt x="84" y="18"/>
                          </a:lnTo>
                          <a:lnTo>
                            <a:pt x="85" y="12"/>
                          </a:lnTo>
                          <a:lnTo>
                            <a:pt x="93" y="3"/>
                          </a:lnTo>
                          <a:lnTo>
                            <a:pt x="117" y="0"/>
                          </a:lnTo>
                          <a:lnTo>
                            <a:pt x="129" y="1"/>
                          </a:lnTo>
                          <a:lnTo>
                            <a:pt x="117" y="7"/>
                          </a:lnTo>
                          <a:lnTo>
                            <a:pt x="109" y="16"/>
                          </a:lnTo>
                          <a:lnTo>
                            <a:pt x="122" y="14"/>
                          </a:lnTo>
                          <a:lnTo>
                            <a:pt x="136" y="5"/>
                          </a:lnTo>
                          <a:lnTo>
                            <a:pt x="145" y="8"/>
                          </a:lnTo>
                          <a:lnTo>
                            <a:pt x="149" y="18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</p:grpSp>
            <p:grpSp>
              <p:nvGrpSpPr>
                <p:cNvPr id="396933" name="Group 645"/>
                <p:cNvGrpSpPr>
                  <a:grpSpLocks/>
                </p:cNvGrpSpPr>
                <p:nvPr/>
              </p:nvGrpSpPr>
              <p:grpSpPr bwMode="auto">
                <a:xfrm>
                  <a:off x="705" y="3137"/>
                  <a:ext cx="231" cy="91"/>
                  <a:chOff x="705" y="3137"/>
                  <a:chExt cx="231" cy="91"/>
                </a:xfrm>
              </p:grpSpPr>
              <p:sp>
                <p:nvSpPr>
                  <p:cNvPr id="396934" name="Freeform 646"/>
                  <p:cNvSpPr>
                    <a:spLocks/>
                  </p:cNvSpPr>
                  <p:nvPr/>
                </p:nvSpPr>
                <p:spPr bwMode="auto">
                  <a:xfrm>
                    <a:off x="705" y="3137"/>
                    <a:ext cx="231" cy="91"/>
                  </a:xfrm>
                  <a:custGeom>
                    <a:avLst/>
                    <a:gdLst>
                      <a:gd name="T0" fmla="*/ 145 w 231"/>
                      <a:gd name="T1" fmla="*/ 33 h 91"/>
                      <a:gd name="T2" fmla="*/ 166 w 231"/>
                      <a:gd name="T3" fmla="*/ 24 h 91"/>
                      <a:gd name="T4" fmla="*/ 166 w 231"/>
                      <a:gd name="T5" fmla="*/ 16 h 91"/>
                      <a:gd name="T6" fmla="*/ 172 w 231"/>
                      <a:gd name="T7" fmla="*/ 8 h 91"/>
                      <a:gd name="T8" fmla="*/ 184 w 231"/>
                      <a:gd name="T9" fmla="*/ 1 h 91"/>
                      <a:gd name="T10" fmla="*/ 197 w 231"/>
                      <a:gd name="T11" fmla="*/ 0 h 91"/>
                      <a:gd name="T12" fmla="*/ 214 w 231"/>
                      <a:gd name="T13" fmla="*/ 2 h 91"/>
                      <a:gd name="T14" fmla="*/ 225 w 231"/>
                      <a:gd name="T15" fmla="*/ 9 h 91"/>
                      <a:gd name="T16" fmla="*/ 230 w 231"/>
                      <a:gd name="T17" fmla="*/ 23 h 91"/>
                      <a:gd name="T18" fmla="*/ 230 w 231"/>
                      <a:gd name="T19" fmla="*/ 42 h 91"/>
                      <a:gd name="T20" fmla="*/ 219 w 231"/>
                      <a:gd name="T21" fmla="*/ 52 h 91"/>
                      <a:gd name="T22" fmla="*/ 166 w 231"/>
                      <a:gd name="T23" fmla="*/ 71 h 91"/>
                      <a:gd name="T24" fmla="*/ 102 w 231"/>
                      <a:gd name="T25" fmla="*/ 85 h 91"/>
                      <a:gd name="T26" fmla="*/ 53 w 231"/>
                      <a:gd name="T27" fmla="*/ 90 h 91"/>
                      <a:gd name="T28" fmla="*/ 30 w 231"/>
                      <a:gd name="T29" fmla="*/ 87 h 91"/>
                      <a:gd name="T30" fmla="*/ 15 w 231"/>
                      <a:gd name="T31" fmla="*/ 80 h 91"/>
                      <a:gd name="T32" fmla="*/ 5 w 231"/>
                      <a:gd name="T33" fmla="*/ 66 h 91"/>
                      <a:gd name="T34" fmla="*/ 0 w 231"/>
                      <a:gd name="T35" fmla="*/ 56 h 91"/>
                      <a:gd name="T36" fmla="*/ 5 w 231"/>
                      <a:gd name="T37" fmla="*/ 47 h 91"/>
                      <a:gd name="T38" fmla="*/ 15 w 231"/>
                      <a:gd name="T39" fmla="*/ 36 h 91"/>
                      <a:gd name="T40" fmla="*/ 24 w 231"/>
                      <a:gd name="T41" fmla="*/ 27 h 91"/>
                      <a:gd name="T42" fmla="*/ 36 w 231"/>
                      <a:gd name="T43" fmla="*/ 25 h 91"/>
                      <a:gd name="T44" fmla="*/ 46 w 231"/>
                      <a:gd name="T45" fmla="*/ 26 h 91"/>
                      <a:gd name="T46" fmla="*/ 56 w 231"/>
                      <a:gd name="T47" fmla="*/ 30 h 91"/>
                      <a:gd name="T48" fmla="*/ 64 w 231"/>
                      <a:gd name="T49" fmla="*/ 41 h 91"/>
                      <a:gd name="T50" fmla="*/ 73 w 231"/>
                      <a:gd name="T51" fmla="*/ 47 h 91"/>
                      <a:gd name="T52" fmla="*/ 92 w 231"/>
                      <a:gd name="T53" fmla="*/ 45 h 91"/>
                      <a:gd name="T54" fmla="*/ 129 w 231"/>
                      <a:gd name="T55" fmla="*/ 39 h 91"/>
                      <a:gd name="T56" fmla="*/ 145 w 231"/>
                      <a:gd name="T57" fmla="*/ 33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31" h="91">
                        <a:moveTo>
                          <a:pt x="145" y="33"/>
                        </a:moveTo>
                        <a:lnTo>
                          <a:pt x="166" y="24"/>
                        </a:lnTo>
                        <a:lnTo>
                          <a:pt x="166" y="16"/>
                        </a:lnTo>
                        <a:lnTo>
                          <a:pt x="172" y="8"/>
                        </a:lnTo>
                        <a:lnTo>
                          <a:pt x="184" y="1"/>
                        </a:lnTo>
                        <a:lnTo>
                          <a:pt x="197" y="0"/>
                        </a:lnTo>
                        <a:lnTo>
                          <a:pt x="214" y="2"/>
                        </a:lnTo>
                        <a:lnTo>
                          <a:pt x="225" y="9"/>
                        </a:lnTo>
                        <a:lnTo>
                          <a:pt x="230" y="23"/>
                        </a:lnTo>
                        <a:lnTo>
                          <a:pt x="230" y="42"/>
                        </a:lnTo>
                        <a:lnTo>
                          <a:pt x="219" y="52"/>
                        </a:lnTo>
                        <a:lnTo>
                          <a:pt x="166" y="71"/>
                        </a:lnTo>
                        <a:lnTo>
                          <a:pt x="102" y="85"/>
                        </a:lnTo>
                        <a:lnTo>
                          <a:pt x="53" y="90"/>
                        </a:lnTo>
                        <a:lnTo>
                          <a:pt x="30" y="87"/>
                        </a:lnTo>
                        <a:lnTo>
                          <a:pt x="15" y="80"/>
                        </a:lnTo>
                        <a:lnTo>
                          <a:pt x="5" y="66"/>
                        </a:lnTo>
                        <a:lnTo>
                          <a:pt x="0" y="56"/>
                        </a:lnTo>
                        <a:lnTo>
                          <a:pt x="5" y="47"/>
                        </a:lnTo>
                        <a:lnTo>
                          <a:pt x="15" y="36"/>
                        </a:lnTo>
                        <a:lnTo>
                          <a:pt x="24" y="27"/>
                        </a:lnTo>
                        <a:lnTo>
                          <a:pt x="36" y="25"/>
                        </a:lnTo>
                        <a:lnTo>
                          <a:pt x="46" y="26"/>
                        </a:lnTo>
                        <a:lnTo>
                          <a:pt x="56" y="30"/>
                        </a:lnTo>
                        <a:lnTo>
                          <a:pt x="64" y="41"/>
                        </a:lnTo>
                        <a:lnTo>
                          <a:pt x="73" y="47"/>
                        </a:lnTo>
                        <a:lnTo>
                          <a:pt x="92" y="45"/>
                        </a:lnTo>
                        <a:lnTo>
                          <a:pt x="129" y="39"/>
                        </a:lnTo>
                        <a:lnTo>
                          <a:pt x="145" y="33"/>
                        </a:lnTo>
                      </a:path>
                    </a:pathLst>
                  </a:custGeom>
                  <a:solidFill>
                    <a:srgbClr val="80808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935" name="Freeform 647"/>
                  <p:cNvSpPr>
                    <a:spLocks/>
                  </p:cNvSpPr>
                  <p:nvPr/>
                </p:nvSpPr>
                <p:spPr bwMode="auto">
                  <a:xfrm>
                    <a:off x="710" y="3165"/>
                    <a:ext cx="43" cy="38"/>
                  </a:xfrm>
                  <a:custGeom>
                    <a:avLst/>
                    <a:gdLst>
                      <a:gd name="T0" fmla="*/ 39 w 43"/>
                      <a:gd name="T1" fmla="*/ 8 h 38"/>
                      <a:gd name="T2" fmla="*/ 42 w 43"/>
                      <a:gd name="T3" fmla="*/ 5 h 38"/>
                      <a:gd name="T4" fmla="*/ 32 w 43"/>
                      <a:gd name="T5" fmla="*/ 0 h 38"/>
                      <a:gd name="T6" fmla="*/ 20 w 43"/>
                      <a:gd name="T7" fmla="*/ 2 h 38"/>
                      <a:gd name="T8" fmla="*/ 12 w 43"/>
                      <a:gd name="T9" fmla="*/ 7 h 38"/>
                      <a:gd name="T10" fmla="*/ 4 w 43"/>
                      <a:gd name="T11" fmla="*/ 16 h 38"/>
                      <a:gd name="T12" fmla="*/ 0 w 43"/>
                      <a:gd name="T13" fmla="*/ 22 h 38"/>
                      <a:gd name="T14" fmla="*/ 3 w 43"/>
                      <a:gd name="T15" fmla="*/ 30 h 38"/>
                      <a:gd name="T16" fmla="*/ 8 w 43"/>
                      <a:gd name="T17" fmla="*/ 37 h 38"/>
                      <a:gd name="T18" fmla="*/ 12 w 43"/>
                      <a:gd name="T19" fmla="*/ 23 h 38"/>
                      <a:gd name="T20" fmla="*/ 18 w 43"/>
                      <a:gd name="T21" fmla="*/ 14 h 38"/>
                      <a:gd name="T22" fmla="*/ 27 w 43"/>
                      <a:gd name="T23" fmla="*/ 9 h 38"/>
                      <a:gd name="T24" fmla="*/ 39 w 43"/>
                      <a:gd name="T25" fmla="*/ 8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43" h="38">
                        <a:moveTo>
                          <a:pt x="39" y="8"/>
                        </a:moveTo>
                        <a:lnTo>
                          <a:pt x="42" y="5"/>
                        </a:lnTo>
                        <a:lnTo>
                          <a:pt x="32" y="0"/>
                        </a:lnTo>
                        <a:lnTo>
                          <a:pt x="20" y="2"/>
                        </a:lnTo>
                        <a:lnTo>
                          <a:pt x="12" y="7"/>
                        </a:lnTo>
                        <a:lnTo>
                          <a:pt x="4" y="16"/>
                        </a:lnTo>
                        <a:lnTo>
                          <a:pt x="0" y="22"/>
                        </a:lnTo>
                        <a:lnTo>
                          <a:pt x="3" y="30"/>
                        </a:lnTo>
                        <a:lnTo>
                          <a:pt x="8" y="37"/>
                        </a:lnTo>
                        <a:lnTo>
                          <a:pt x="12" y="23"/>
                        </a:lnTo>
                        <a:lnTo>
                          <a:pt x="18" y="14"/>
                        </a:lnTo>
                        <a:lnTo>
                          <a:pt x="27" y="9"/>
                        </a:lnTo>
                        <a:lnTo>
                          <a:pt x="39" y="8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936" name="Freeform 648"/>
                  <p:cNvSpPr>
                    <a:spLocks/>
                  </p:cNvSpPr>
                  <p:nvPr/>
                </p:nvSpPr>
                <p:spPr bwMode="auto">
                  <a:xfrm>
                    <a:off x="724" y="3150"/>
                    <a:ext cx="199" cy="65"/>
                  </a:xfrm>
                  <a:custGeom>
                    <a:avLst/>
                    <a:gdLst>
                      <a:gd name="T0" fmla="*/ 0 w 199"/>
                      <a:gd name="T1" fmla="*/ 56 h 65"/>
                      <a:gd name="T2" fmla="*/ 0 w 199"/>
                      <a:gd name="T3" fmla="*/ 46 h 65"/>
                      <a:gd name="T4" fmla="*/ 4 w 199"/>
                      <a:gd name="T5" fmla="*/ 36 h 65"/>
                      <a:gd name="T6" fmla="*/ 10 w 199"/>
                      <a:gd name="T7" fmla="*/ 31 h 65"/>
                      <a:gd name="T8" fmla="*/ 17 w 199"/>
                      <a:gd name="T9" fmla="*/ 26 h 65"/>
                      <a:gd name="T10" fmla="*/ 26 w 199"/>
                      <a:gd name="T11" fmla="*/ 24 h 65"/>
                      <a:gd name="T12" fmla="*/ 35 w 199"/>
                      <a:gd name="T13" fmla="*/ 25 h 65"/>
                      <a:gd name="T14" fmla="*/ 51 w 199"/>
                      <a:gd name="T15" fmla="*/ 34 h 65"/>
                      <a:gd name="T16" fmla="*/ 76 w 199"/>
                      <a:gd name="T17" fmla="*/ 32 h 65"/>
                      <a:gd name="T18" fmla="*/ 102 w 199"/>
                      <a:gd name="T19" fmla="*/ 27 h 65"/>
                      <a:gd name="T20" fmla="*/ 147 w 199"/>
                      <a:gd name="T21" fmla="*/ 12 h 65"/>
                      <a:gd name="T22" fmla="*/ 158 w 199"/>
                      <a:gd name="T23" fmla="*/ 3 h 65"/>
                      <a:gd name="T24" fmla="*/ 173 w 199"/>
                      <a:gd name="T25" fmla="*/ 0 h 65"/>
                      <a:gd name="T26" fmla="*/ 187 w 199"/>
                      <a:gd name="T27" fmla="*/ 3 h 65"/>
                      <a:gd name="T28" fmla="*/ 198 w 199"/>
                      <a:gd name="T29" fmla="*/ 9 h 65"/>
                      <a:gd name="T30" fmla="*/ 197 w 199"/>
                      <a:gd name="T31" fmla="*/ 24 h 65"/>
                      <a:gd name="T32" fmla="*/ 186 w 199"/>
                      <a:gd name="T33" fmla="*/ 32 h 65"/>
                      <a:gd name="T34" fmla="*/ 139 w 199"/>
                      <a:gd name="T35" fmla="*/ 48 h 65"/>
                      <a:gd name="T36" fmla="*/ 62 w 199"/>
                      <a:gd name="T37" fmla="*/ 61 h 65"/>
                      <a:gd name="T38" fmla="*/ 36 w 199"/>
                      <a:gd name="T39" fmla="*/ 64 h 65"/>
                      <a:gd name="T40" fmla="*/ 13 w 199"/>
                      <a:gd name="T41" fmla="*/ 62 h 65"/>
                      <a:gd name="T42" fmla="*/ 0 w 199"/>
                      <a:gd name="T43" fmla="*/ 56 h 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199" h="65">
                        <a:moveTo>
                          <a:pt x="0" y="56"/>
                        </a:moveTo>
                        <a:lnTo>
                          <a:pt x="0" y="46"/>
                        </a:lnTo>
                        <a:lnTo>
                          <a:pt x="4" y="36"/>
                        </a:lnTo>
                        <a:lnTo>
                          <a:pt x="10" y="31"/>
                        </a:lnTo>
                        <a:lnTo>
                          <a:pt x="17" y="26"/>
                        </a:lnTo>
                        <a:lnTo>
                          <a:pt x="26" y="24"/>
                        </a:lnTo>
                        <a:lnTo>
                          <a:pt x="35" y="25"/>
                        </a:lnTo>
                        <a:lnTo>
                          <a:pt x="51" y="34"/>
                        </a:lnTo>
                        <a:lnTo>
                          <a:pt x="76" y="32"/>
                        </a:lnTo>
                        <a:lnTo>
                          <a:pt x="102" y="27"/>
                        </a:lnTo>
                        <a:lnTo>
                          <a:pt x="147" y="12"/>
                        </a:lnTo>
                        <a:lnTo>
                          <a:pt x="158" y="3"/>
                        </a:lnTo>
                        <a:lnTo>
                          <a:pt x="173" y="0"/>
                        </a:lnTo>
                        <a:lnTo>
                          <a:pt x="187" y="3"/>
                        </a:lnTo>
                        <a:lnTo>
                          <a:pt x="198" y="9"/>
                        </a:lnTo>
                        <a:lnTo>
                          <a:pt x="197" y="24"/>
                        </a:lnTo>
                        <a:lnTo>
                          <a:pt x="186" y="32"/>
                        </a:lnTo>
                        <a:lnTo>
                          <a:pt x="139" y="48"/>
                        </a:lnTo>
                        <a:lnTo>
                          <a:pt x="62" y="61"/>
                        </a:lnTo>
                        <a:lnTo>
                          <a:pt x="36" y="64"/>
                        </a:lnTo>
                        <a:lnTo>
                          <a:pt x="13" y="62"/>
                        </a:lnTo>
                        <a:lnTo>
                          <a:pt x="0" y="5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937" name="Freeform 649"/>
                  <p:cNvSpPr>
                    <a:spLocks/>
                  </p:cNvSpPr>
                  <p:nvPr/>
                </p:nvSpPr>
                <p:spPr bwMode="auto">
                  <a:xfrm>
                    <a:off x="875" y="3140"/>
                    <a:ext cx="49" cy="13"/>
                  </a:xfrm>
                  <a:custGeom>
                    <a:avLst/>
                    <a:gdLst>
                      <a:gd name="T0" fmla="*/ 1 w 49"/>
                      <a:gd name="T1" fmla="*/ 12 h 13"/>
                      <a:gd name="T2" fmla="*/ 0 w 49"/>
                      <a:gd name="T3" fmla="*/ 8 h 13"/>
                      <a:gd name="T4" fmla="*/ 3 w 49"/>
                      <a:gd name="T5" fmla="*/ 4 h 13"/>
                      <a:gd name="T6" fmla="*/ 12 w 49"/>
                      <a:gd name="T7" fmla="*/ 2 h 13"/>
                      <a:gd name="T8" fmla="*/ 21 w 49"/>
                      <a:gd name="T9" fmla="*/ 0 h 13"/>
                      <a:gd name="T10" fmla="*/ 34 w 49"/>
                      <a:gd name="T11" fmla="*/ 1 h 13"/>
                      <a:gd name="T12" fmla="*/ 40 w 49"/>
                      <a:gd name="T13" fmla="*/ 2 h 13"/>
                      <a:gd name="T14" fmla="*/ 45 w 49"/>
                      <a:gd name="T15" fmla="*/ 5 h 13"/>
                      <a:gd name="T16" fmla="*/ 48 w 49"/>
                      <a:gd name="T17" fmla="*/ 12 h 13"/>
                      <a:gd name="T18" fmla="*/ 36 w 49"/>
                      <a:gd name="T19" fmla="*/ 6 h 13"/>
                      <a:gd name="T20" fmla="*/ 26 w 49"/>
                      <a:gd name="T21" fmla="*/ 5 h 13"/>
                      <a:gd name="T22" fmla="*/ 13 w 49"/>
                      <a:gd name="T23" fmla="*/ 5 h 13"/>
                      <a:gd name="T24" fmla="*/ 8 w 49"/>
                      <a:gd name="T25" fmla="*/ 7 h 13"/>
                      <a:gd name="T26" fmla="*/ 1 w 49"/>
                      <a:gd name="T27" fmla="*/ 12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49" h="13">
                        <a:moveTo>
                          <a:pt x="1" y="12"/>
                        </a:moveTo>
                        <a:lnTo>
                          <a:pt x="0" y="8"/>
                        </a:lnTo>
                        <a:lnTo>
                          <a:pt x="3" y="4"/>
                        </a:lnTo>
                        <a:lnTo>
                          <a:pt x="12" y="2"/>
                        </a:lnTo>
                        <a:lnTo>
                          <a:pt x="21" y="0"/>
                        </a:lnTo>
                        <a:lnTo>
                          <a:pt x="34" y="1"/>
                        </a:lnTo>
                        <a:lnTo>
                          <a:pt x="40" y="2"/>
                        </a:lnTo>
                        <a:lnTo>
                          <a:pt x="45" y="5"/>
                        </a:lnTo>
                        <a:lnTo>
                          <a:pt x="48" y="12"/>
                        </a:lnTo>
                        <a:lnTo>
                          <a:pt x="36" y="6"/>
                        </a:lnTo>
                        <a:lnTo>
                          <a:pt x="26" y="5"/>
                        </a:lnTo>
                        <a:lnTo>
                          <a:pt x="13" y="5"/>
                        </a:lnTo>
                        <a:lnTo>
                          <a:pt x="8" y="7"/>
                        </a:lnTo>
                        <a:lnTo>
                          <a:pt x="1" y="12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  <p:grpSp>
              <p:nvGrpSpPr>
                <p:cNvPr id="396938" name="Group 650"/>
                <p:cNvGrpSpPr>
                  <a:grpSpLocks/>
                </p:cNvGrpSpPr>
                <p:nvPr/>
              </p:nvGrpSpPr>
              <p:grpSpPr bwMode="auto">
                <a:xfrm>
                  <a:off x="703" y="3136"/>
                  <a:ext cx="263" cy="111"/>
                  <a:chOff x="703" y="3136"/>
                  <a:chExt cx="263" cy="111"/>
                </a:xfrm>
              </p:grpSpPr>
              <p:sp>
                <p:nvSpPr>
                  <p:cNvPr id="396939" name="Freeform 651"/>
                  <p:cNvSpPr>
                    <a:spLocks/>
                  </p:cNvSpPr>
                  <p:nvPr/>
                </p:nvSpPr>
                <p:spPr bwMode="auto">
                  <a:xfrm>
                    <a:off x="703" y="3136"/>
                    <a:ext cx="263" cy="111"/>
                  </a:xfrm>
                  <a:custGeom>
                    <a:avLst/>
                    <a:gdLst>
                      <a:gd name="T0" fmla="*/ 0 w 263"/>
                      <a:gd name="T1" fmla="*/ 61 h 111"/>
                      <a:gd name="T2" fmla="*/ 4 w 263"/>
                      <a:gd name="T3" fmla="*/ 57 h 111"/>
                      <a:gd name="T4" fmla="*/ 14 w 263"/>
                      <a:gd name="T5" fmla="*/ 57 h 111"/>
                      <a:gd name="T6" fmla="*/ 22 w 263"/>
                      <a:gd name="T7" fmla="*/ 57 h 111"/>
                      <a:gd name="T8" fmla="*/ 26 w 263"/>
                      <a:gd name="T9" fmla="*/ 60 h 111"/>
                      <a:gd name="T10" fmla="*/ 30 w 263"/>
                      <a:gd name="T11" fmla="*/ 63 h 111"/>
                      <a:gd name="T12" fmla="*/ 49 w 263"/>
                      <a:gd name="T13" fmla="*/ 64 h 111"/>
                      <a:gd name="T14" fmla="*/ 69 w 263"/>
                      <a:gd name="T15" fmla="*/ 67 h 111"/>
                      <a:gd name="T16" fmla="*/ 82 w 263"/>
                      <a:gd name="T17" fmla="*/ 63 h 111"/>
                      <a:gd name="T18" fmla="*/ 79 w 263"/>
                      <a:gd name="T19" fmla="*/ 56 h 111"/>
                      <a:gd name="T20" fmla="*/ 73 w 263"/>
                      <a:gd name="T21" fmla="*/ 49 h 111"/>
                      <a:gd name="T22" fmla="*/ 60 w 263"/>
                      <a:gd name="T23" fmla="*/ 38 h 111"/>
                      <a:gd name="T24" fmla="*/ 63 w 263"/>
                      <a:gd name="T25" fmla="*/ 32 h 111"/>
                      <a:gd name="T26" fmla="*/ 66 w 263"/>
                      <a:gd name="T27" fmla="*/ 29 h 111"/>
                      <a:gd name="T28" fmla="*/ 77 w 263"/>
                      <a:gd name="T29" fmla="*/ 19 h 111"/>
                      <a:gd name="T30" fmla="*/ 89 w 263"/>
                      <a:gd name="T31" fmla="*/ 21 h 111"/>
                      <a:gd name="T32" fmla="*/ 91 w 263"/>
                      <a:gd name="T33" fmla="*/ 24 h 111"/>
                      <a:gd name="T34" fmla="*/ 88 w 263"/>
                      <a:gd name="T35" fmla="*/ 31 h 111"/>
                      <a:gd name="T36" fmla="*/ 109 w 263"/>
                      <a:gd name="T37" fmla="*/ 43 h 111"/>
                      <a:gd name="T38" fmla="*/ 92 w 263"/>
                      <a:gd name="T39" fmla="*/ 23 h 111"/>
                      <a:gd name="T40" fmla="*/ 93 w 263"/>
                      <a:gd name="T41" fmla="*/ 19 h 111"/>
                      <a:gd name="T42" fmla="*/ 95 w 263"/>
                      <a:gd name="T43" fmla="*/ 14 h 111"/>
                      <a:gd name="T44" fmla="*/ 105 w 263"/>
                      <a:gd name="T45" fmla="*/ 10 h 111"/>
                      <a:gd name="T46" fmla="*/ 111 w 263"/>
                      <a:gd name="T47" fmla="*/ 13 h 111"/>
                      <a:gd name="T48" fmla="*/ 127 w 263"/>
                      <a:gd name="T49" fmla="*/ 23 h 111"/>
                      <a:gd name="T50" fmla="*/ 131 w 263"/>
                      <a:gd name="T51" fmla="*/ 20 h 111"/>
                      <a:gd name="T52" fmla="*/ 131 w 263"/>
                      <a:gd name="T53" fmla="*/ 13 h 111"/>
                      <a:gd name="T54" fmla="*/ 132 w 263"/>
                      <a:gd name="T55" fmla="*/ 9 h 111"/>
                      <a:gd name="T56" fmla="*/ 136 w 263"/>
                      <a:gd name="T57" fmla="*/ 0 h 111"/>
                      <a:gd name="T58" fmla="*/ 145 w 263"/>
                      <a:gd name="T59" fmla="*/ 0 h 111"/>
                      <a:gd name="T60" fmla="*/ 155 w 263"/>
                      <a:gd name="T61" fmla="*/ 1 h 111"/>
                      <a:gd name="T62" fmla="*/ 158 w 263"/>
                      <a:gd name="T63" fmla="*/ 10 h 111"/>
                      <a:gd name="T64" fmla="*/ 156 w 263"/>
                      <a:gd name="T65" fmla="*/ 14 h 111"/>
                      <a:gd name="T66" fmla="*/ 158 w 263"/>
                      <a:gd name="T67" fmla="*/ 19 h 111"/>
                      <a:gd name="T68" fmla="*/ 172 w 263"/>
                      <a:gd name="T69" fmla="*/ 24 h 111"/>
                      <a:gd name="T70" fmla="*/ 193 w 263"/>
                      <a:gd name="T71" fmla="*/ 32 h 111"/>
                      <a:gd name="T72" fmla="*/ 222 w 263"/>
                      <a:gd name="T73" fmla="*/ 47 h 111"/>
                      <a:gd name="T74" fmla="*/ 237 w 263"/>
                      <a:gd name="T75" fmla="*/ 57 h 111"/>
                      <a:gd name="T76" fmla="*/ 251 w 263"/>
                      <a:gd name="T77" fmla="*/ 76 h 111"/>
                      <a:gd name="T78" fmla="*/ 262 w 263"/>
                      <a:gd name="T79" fmla="*/ 88 h 111"/>
                      <a:gd name="T80" fmla="*/ 234 w 263"/>
                      <a:gd name="T81" fmla="*/ 88 h 111"/>
                      <a:gd name="T82" fmla="*/ 210 w 263"/>
                      <a:gd name="T83" fmla="*/ 101 h 111"/>
                      <a:gd name="T84" fmla="*/ 199 w 263"/>
                      <a:gd name="T85" fmla="*/ 110 h 111"/>
                      <a:gd name="T86" fmla="*/ 174 w 263"/>
                      <a:gd name="T87" fmla="*/ 104 h 111"/>
                      <a:gd name="T88" fmla="*/ 142 w 263"/>
                      <a:gd name="T89" fmla="*/ 104 h 111"/>
                      <a:gd name="T90" fmla="*/ 118 w 263"/>
                      <a:gd name="T91" fmla="*/ 96 h 111"/>
                      <a:gd name="T92" fmla="*/ 91 w 263"/>
                      <a:gd name="T93" fmla="*/ 94 h 111"/>
                      <a:gd name="T94" fmla="*/ 72 w 263"/>
                      <a:gd name="T95" fmla="*/ 93 h 111"/>
                      <a:gd name="T96" fmla="*/ 67 w 263"/>
                      <a:gd name="T97" fmla="*/ 95 h 111"/>
                      <a:gd name="T98" fmla="*/ 57 w 263"/>
                      <a:gd name="T99" fmla="*/ 91 h 111"/>
                      <a:gd name="T100" fmla="*/ 32 w 263"/>
                      <a:gd name="T101" fmla="*/ 81 h 111"/>
                      <a:gd name="T102" fmla="*/ 18 w 263"/>
                      <a:gd name="T103" fmla="*/ 77 h 111"/>
                      <a:gd name="T104" fmla="*/ 12 w 263"/>
                      <a:gd name="T105" fmla="*/ 74 h 111"/>
                      <a:gd name="T106" fmla="*/ 0 w 263"/>
                      <a:gd name="T107" fmla="*/ 61 h 1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</a:cxnLst>
                    <a:rect l="0" t="0" r="r" b="b"/>
                    <a:pathLst>
                      <a:path w="263" h="111">
                        <a:moveTo>
                          <a:pt x="0" y="61"/>
                        </a:moveTo>
                        <a:lnTo>
                          <a:pt x="4" y="57"/>
                        </a:lnTo>
                        <a:lnTo>
                          <a:pt x="14" y="57"/>
                        </a:lnTo>
                        <a:lnTo>
                          <a:pt x="22" y="57"/>
                        </a:lnTo>
                        <a:lnTo>
                          <a:pt x="26" y="60"/>
                        </a:lnTo>
                        <a:lnTo>
                          <a:pt x="30" y="63"/>
                        </a:lnTo>
                        <a:lnTo>
                          <a:pt x="49" y="64"/>
                        </a:lnTo>
                        <a:lnTo>
                          <a:pt x="69" y="67"/>
                        </a:lnTo>
                        <a:lnTo>
                          <a:pt x="82" y="63"/>
                        </a:lnTo>
                        <a:lnTo>
                          <a:pt x="79" y="56"/>
                        </a:lnTo>
                        <a:lnTo>
                          <a:pt x="73" y="49"/>
                        </a:lnTo>
                        <a:lnTo>
                          <a:pt x="60" y="38"/>
                        </a:lnTo>
                        <a:lnTo>
                          <a:pt x="63" y="32"/>
                        </a:lnTo>
                        <a:lnTo>
                          <a:pt x="66" y="29"/>
                        </a:lnTo>
                        <a:lnTo>
                          <a:pt x="77" y="19"/>
                        </a:lnTo>
                        <a:lnTo>
                          <a:pt x="89" y="21"/>
                        </a:lnTo>
                        <a:lnTo>
                          <a:pt x="91" y="24"/>
                        </a:lnTo>
                        <a:lnTo>
                          <a:pt x="88" y="31"/>
                        </a:lnTo>
                        <a:lnTo>
                          <a:pt x="109" y="43"/>
                        </a:lnTo>
                        <a:lnTo>
                          <a:pt x="92" y="23"/>
                        </a:lnTo>
                        <a:lnTo>
                          <a:pt x="93" y="19"/>
                        </a:lnTo>
                        <a:lnTo>
                          <a:pt x="95" y="14"/>
                        </a:lnTo>
                        <a:lnTo>
                          <a:pt x="105" y="10"/>
                        </a:lnTo>
                        <a:lnTo>
                          <a:pt x="111" y="13"/>
                        </a:lnTo>
                        <a:lnTo>
                          <a:pt x="127" y="23"/>
                        </a:lnTo>
                        <a:lnTo>
                          <a:pt x="131" y="20"/>
                        </a:lnTo>
                        <a:lnTo>
                          <a:pt x="131" y="13"/>
                        </a:lnTo>
                        <a:lnTo>
                          <a:pt x="132" y="9"/>
                        </a:lnTo>
                        <a:lnTo>
                          <a:pt x="136" y="0"/>
                        </a:lnTo>
                        <a:lnTo>
                          <a:pt x="145" y="0"/>
                        </a:lnTo>
                        <a:lnTo>
                          <a:pt x="155" y="1"/>
                        </a:lnTo>
                        <a:lnTo>
                          <a:pt x="158" y="10"/>
                        </a:lnTo>
                        <a:lnTo>
                          <a:pt x="156" y="14"/>
                        </a:lnTo>
                        <a:lnTo>
                          <a:pt x="158" y="19"/>
                        </a:lnTo>
                        <a:lnTo>
                          <a:pt x="172" y="24"/>
                        </a:lnTo>
                        <a:lnTo>
                          <a:pt x="193" y="32"/>
                        </a:lnTo>
                        <a:lnTo>
                          <a:pt x="222" y="47"/>
                        </a:lnTo>
                        <a:lnTo>
                          <a:pt x="237" y="57"/>
                        </a:lnTo>
                        <a:lnTo>
                          <a:pt x="251" y="76"/>
                        </a:lnTo>
                        <a:lnTo>
                          <a:pt x="262" y="88"/>
                        </a:lnTo>
                        <a:lnTo>
                          <a:pt x="234" y="88"/>
                        </a:lnTo>
                        <a:lnTo>
                          <a:pt x="210" y="101"/>
                        </a:lnTo>
                        <a:lnTo>
                          <a:pt x="199" y="110"/>
                        </a:lnTo>
                        <a:lnTo>
                          <a:pt x="174" y="104"/>
                        </a:lnTo>
                        <a:lnTo>
                          <a:pt x="142" y="104"/>
                        </a:lnTo>
                        <a:lnTo>
                          <a:pt x="118" y="96"/>
                        </a:lnTo>
                        <a:lnTo>
                          <a:pt x="91" y="94"/>
                        </a:lnTo>
                        <a:lnTo>
                          <a:pt x="72" y="93"/>
                        </a:lnTo>
                        <a:lnTo>
                          <a:pt x="67" y="95"/>
                        </a:lnTo>
                        <a:lnTo>
                          <a:pt x="57" y="91"/>
                        </a:lnTo>
                        <a:lnTo>
                          <a:pt x="32" y="81"/>
                        </a:lnTo>
                        <a:lnTo>
                          <a:pt x="18" y="77"/>
                        </a:lnTo>
                        <a:lnTo>
                          <a:pt x="12" y="74"/>
                        </a:lnTo>
                        <a:lnTo>
                          <a:pt x="0" y="61"/>
                        </a:lnTo>
                      </a:path>
                    </a:pathLst>
                  </a:custGeom>
                  <a:solidFill>
                    <a:srgbClr val="FFC080"/>
                  </a:solidFill>
                  <a:ln w="12700" cap="rnd" cmpd="sng">
                    <a:solidFill>
                      <a:srgbClr val="603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940" name="Freeform 652"/>
                  <p:cNvSpPr>
                    <a:spLocks/>
                  </p:cNvSpPr>
                  <p:nvPr/>
                </p:nvSpPr>
                <p:spPr bwMode="auto">
                  <a:xfrm>
                    <a:off x="709" y="3170"/>
                    <a:ext cx="207" cy="66"/>
                  </a:xfrm>
                  <a:custGeom>
                    <a:avLst/>
                    <a:gdLst>
                      <a:gd name="T0" fmla="*/ 0 w 207"/>
                      <a:gd name="T1" fmla="*/ 25 h 66"/>
                      <a:gd name="T2" fmla="*/ 8 w 207"/>
                      <a:gd name="T3" fmla="*/ 36 h 66"/>
                      <a:gd name="T4" fmla="*/ 38 w 207"/>
                      <a:gd name="T5" fmla="*/ 44 h 66"/>
                      <a:gd name="T6" fmla="*/ 59 w 207"/>
                      <a:gd name="T7" fmla="*/ 52 h 66"/>
                      <a:gd name="T8" fmla="*/ 115 w 207"/>
                      <a:gd name="T9" fmla="*/ 53 h 66"/>
                      <a:gd name="T10" fmla="*/ 143 w 207"/>
                      <a:gd name="T11" fmla="*/ 60 h 66"/>
                      <a:gd name="T12" fmla="*/ 175 w 207"/>
                      <a:gd name="T13" fmla="*/ 61 h 66"/>
                      <a:gd name="T14" fmla="*/ 206 w 207"/>
                      <a:gd name="T15" fmla="*/ 54 h 66"/>
                      <a:gd name="T16" fmla="*/ 201 w 207"/>
                      <a:gd name="T17" fmla="*/ 36 h 66"/>
                      <a:gd name="T18" fmla="*/ 204 w 207"/>
                      <a:gd name="T19" fmla="*/ 29 h 66"/>
                      <a:gd name="T20" fmla="*/ 191 w 207"/>
                      <a:gd name="T21" fmla="*/ 27 h 66"/>
                      <a:gd name="T22" fmla="*/ 186 w 207"/>
                      <a:gd name="T23" fmla="*/ 19 h 66"/>
                      <a:gd name="T24" fmla="*/ 186 w 207"/>
                      <a:gd name="T25" fmla="*/ 13 h 66"/>
                      <a:gd name="T26" fmla="*/ 173 w 207"/>
                      <a:gd name="T27" fmla="*/ 11 h 66"/>
                      <a:gd name="T28" fmla="*/ 167 w 207"/>
                      <a:gd name="T29" fmla="*/ 12 h 66"/>
                      <a:gd name="T30" fmla="*/ 159 w 207"/>
                      <a:gd name="T31" fmla="*/ 12 h 66"/>
                      <a:gd name="T32" fmla="*/ 143 w 207"/>
                      <a:gd name="T33" fmla="*/ 6 h 66"/>
                      <a:gd name="T34" fmla="*/ 133 w 207"/>
                      <a:gd name="T35" fmla="*/ 0 h 66"/>
                      <a:gd name="T36" fmla="*/ 128 w 207"/>
                      <a:gd name="T37" fmla="*/ 2 h 66"/>
                      <a:gd name="T38" fmla="*/ 136 w 207"/>
                      <a:gd name="T39" fmla="*/ 12 h 66"/>
                      <a:gd name="T40" fmla="*/ 152 w 207"/>
                      <a:gd name="T41" fmla="*/ 21 h 66"/>
                      <a:gd name="T42" fmla="*/ 147 w 207"/>
                      <a:gd name="T43" fmla="*/ 26 h 66"/>
                      <a:gd name="T44" fmla="*/ 136 w 207"/>
                      <a:gd name="T45" fmla="*/ 16 h 66"/>
                      <a:gd name="T46" fmla="*/ 124 w 207"/>
                      <a:gd name="T47" fmla="*/ 13 h 66"/>
                      <a:gd name="T48" fmla="*/ 112 w 207"/>
                      <a:gd name="T49" fmla="*/ 9 h 66"/>
                      <a:gd name="T50" fmla="*/ 103 w 207"/>
                      <a:gd name="T51" fmla="*/ 5 h 66"/>
                      <a:gd name="T52" fmla="*/ 94 w 207"/>
                      <a:gd name="T53" fmla="*/ 15 h 66"/>
                      <a:gd name="T54" fmla="*/ 96 w 207"/>
                      <a:gd name="T55" fmla="*/ 20 h 66"/>
                      <a:gd name="T56" fmla="*/ 108 w 207"/>
                      <a:gd name="T57" fmla="*/ 27 h 66"/>
                      <a:gd name="T58" fmla="*/ 100 w 207"/>
                      <a:gd name="T59" fmla="*/ 28 h 66"/>
                      <a:gd name="T60" fmla="*/ 89 w 207"/>
                      <a:gd name="T61" fmla="*/ 16 h 66"/>
                      <a:gd name="T62" fmla="*/ 82 w 207"/>
                      <a:gd name="T63" fmla="*/ 10 h 66"/>
                      <a:gd name="T64" fmla="*/ 66 w 207"/>
                      <a:gd name="T65" fmla="*/ 1 h 66"/>
                      <a:gd name="T66" fmla="*/ 56 w 207"/>
                      <a:gd name="T67" fmla="*/ 1 h 66"/>
                      <a:gd name="T68" fmla="*/ 61 w 207"/>
                      <a:gd name="T69" fmla="*/ 8 h 66"/>
                      <a:gd name="T70" fmla="*/ 75 w 207"/>
                      <a:gd name="T71" fmla="*/ 20 h 66"/>
                      <a:gd name="T72" fmla="*/ 78 w 207"/>
                      <a:gd name="T73" fmla="*/ 29 h 66"/>
                      <a:gd name="T74" fmla="*/ 58 w 207"/>
                      <a:gd name="T75" fmla="*/ 33 h 66"/>
                      <a:gd name="T76" fmla="*/ 41 w 207"/>
                      <a:gd name="T77" fmla="*/ 28 h 66"/>
                      <a:gd name="T78" fmla="*/ 50 w 207"/>
                      <a:gd name="T79" fmla="*/ 36 h 66"/>
                      <a:gd name="T80" fmla="*/ 57 w 207"/>
                      <a:gd name="T81" fmla="*/ 44 h 66"/>
                      <a:gd name="T82" fmla="*/ 32 w 207"/>
                      <a:gd name="T83" fmla="*/ 36 h 66"/>
                      <a:gd name="T84" fmla="*/ 14 w 207"/>
                      <a:gd name="T85" fmla="*/ 30 h 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207" h="66">
                        <a:moveTo>
                          <a:pt x="3" y="23"/>
                        </a:moveTo>
                        <a:lnTo>
                          <a:pt x="0" y="25"/>
                        </a:lnTo>
                        <a:lnTo>
                          <a:pt x="0" y="26"/>
                        </a:lnTo>
                        <a:lnTo>
                          <a:pt x="8" y="36"/>
                        </a:lnTo>
                        <a:lnTo>
                          <a:pt x="20" y="37"/>
                        </a:lnTo>
                        <a:lnTo>
                          <a:pt x="38" y="44"/>
                        </a:lnTo>
                        <a:lnTo>
                          <a:pt x="52" y="49"/>
                        </a:lnTo>
                        <a:lnTo>
                          <a:pt x="59" y="52"/>
                        </a:lnTo>
                        <a:lnTo>
                          <a:pt x="68" y="51"/>
                        </a:lnTo>
                        <a:lnTo>
                          <a:pt x="115" y="53"/>
                        </a:lnTo>
                        <a:lnTo>
                          <a:pt x="130" y="60"/>
                        </a:lnTo>
                        <a:lnTo>
                          <a:pt x="143" y="60"/>
                        </a:lnTo>
                        <a:lnTo>
                          <a:pt x="162" y="60"/>
                        </a:lnTo>
                        <a:lnTo>
                          <a:pt x="175" y="61"/>
                        </a:lnTo>
                        <a:lnTo>
                          <a:pt x="189" y="65"/>
                        </a:lnTo>
                        <a:lnTo>
                          <a:pt x="206" y="54"/>
                        </a:lnTo>
                        <a:lnTo>
                          <a:pt x="202" y="39"/>
                        </a:lnTo>
                        <a:lnTo>
                          <a:pt x="201" y="36"/>
                        </a:lnTo>
                        <a:lnTo>
                          <a:pt x="204" y="31"/>
                        </a:lnTo>
                        <a:lnTo>
                          <a:pt x="204" y="29"/>
                        </a:lnTo>
                        <a:lnTo>
                          <a:pt x="196" y="29"/>
                        </a:lnTo>
                        <a:lnTo>
                          <a:pt x="191" y="27"/>
                        </a:lnTo>
                        <a:lnTo>
                          <a:pt x="190" y="22"/>
                        </a:lnTo>
                        <a:lnTo>
                          <a:pt x="186" y="19"/>
                        </a:lnTo>
                        <a:lnTo>
                          <a:pt x="185" y="15"/>
                        </a:lnTo>
                        <a:lnTo>
                          <a:pt x="186" y="13"/>
                        </a:lnTo>
                        <a:lnTo>
                          <a:pt x="181" y="11"/>
                        </a:lnTo>
                        <a:lnTo>
                          <a:pt x="173" y="11"/>
                        </a:lnTo>
                        <a:lnTo>
                          <a:pt x="172" y="11"/>
                        </a:lnTo>
                        <a:lnTo>
                          <a:pt x="167" y="12"/>
                        </a:lnTo>
                        <a:lnTo>
                          <a:pt x="164" y="12"/>
                        </a:lnTo>
                        <a:lnTo>
                          <a:pt x="159" y="12"/>
                        </a:lnTo>
                        <a:lnTo>
                          <a:pt x="153" y="8"/>
                        </a:lnTo>
                        <a:lnTo>
                          <a:pt x="143" y="6"/>
                        </a:lnTo>
                        <a:lnTo>
                          <a:pt x="136" y="2"/>
                        </a:lnTo>
                        <a:lnTo>
                          <a:pt x="133" y="0"/>
                        </a:lnTo>
                        <a:lnTo>
                          <a:pt x="130" y="0"/>
                        </a:lnTo>
                        <a:lnTo>
                          <a:pt x="128" y="2"/>
                        </a:lnTo>
                        <a:lnTo>
                          <a:pt x="129" y="4"/>
                        </a:lnTo>
                        <a:lnTo>
                          <a:pt x="136" y="12"/>
                        </a:lnTo>
                        <a:lnTo>
                          <a:pt x="144" y="19"/>
                        </a:lnTo>
                        <a:lnTo>
                          <a:pt x="152" y="21"/>
                        </a:lnTo>
                        <a:lnTo>
                          <a:pt x="162" y="30"/>
                        </a:lnTo>
                        <a:lnTo>
                          <a:pt x="147" y="26"/>
                        </a:lnTo>
                        <a:lnTo>
                          <a:pt x="144" y="19"/>
                        </a:lnTo>
                        <a:lnTo>
                          <a:pt x="136" y="16"/>
                        </a:lnTo>
                        <a:lnTo>
                          <a:pt x="129" y="14"/>
                        </a:lnTo>
                        <a:lnTo>
                          <a:pt x="124" y="13"/>
                        </a:lnTo>
                        <a:lnTo>
                          <a:pt x="118" y="11"/>
                        </a:lnTo>
                        <a:lnTo>
                          <a:pt x="112" y="9"/>
                        </a:lnTo>
                        <a:lnTo>
                          <a:pt x="110" y="6"/>
                        </a:lnTo>
                        <a:lnTo>
                          <a:pt x="103" y="5"/>
                        </a:lnTo>
                        <a:lnTo>
                          <a:pt x="100" y="11"/>
                        </a:lnTo>
                        <a:lnTo>
                          <a:pt x="94" y="15"/>
                        </a:lnTo>
                        <a:lnTo>
                          <a:pt x="94" y="18"/>
                        </a:lnTo>
                        <a:lnTo>
                          <a:pt x="96" y="20"/>
                        </a:lnTo>
                        <a:lnTo>
                          <a:pt x="105" y="25"/>
                        </a:lnTo>
                        <a:lnTo>
                          <a:pt x="108" y="27"/>
                        </a:lnTo>
                        <a:lnTo>
                          <a:pt x="108" y="29"/>
                        </a:lnTo>
                        <a:lnTo>
                          <a:pt x="100" y="28"/>
                        </a:lnTo>
                        <a:lnTo>
                          <a:pt x="95" y="26"/>
                        </a:lnTo>
                        <a:lnTo>
                          <a:pt x="89" y="16"/>
                        </a:lnTo>
                        <a:lnTo>
                          <a:pt x="90" y="16"/>
                        </a:lnTo>
                        <a:lnTo>
                          <a:pt x="82" y="10"/>
                        </a:lnTo>
                        <a:lnTo>
                          <a:pt x="71" y="2"/>
                        </a:lnTo>
                        <a:lnTo>
                          <a:pt x="66" y="1"/>
                        </a:lnTo>
                        <a:lnTo>
                          <a:pt x="60" y="0"/>
                        </a:lnTo>
                        <a:lnTo>
                          <a:pt x="56" y="1"/>
                        </a:lnTo>
                        <a:lnTo>
                          <a:pt x="55" y="4"/>
                        </a:lnTo>
                        <a:lnTo>
                          <a:pt x="61" y="8"/>
                        </a:lnTo>
                        <a:lnTo>
                          <a:pt x="67" y="12"/>
                        </a:lnTo>
                        <a:lnTo>
                          <a:pt x="75" y="20"/>
                        </a:lnTo>
                        <a:lnTo>
                          <a:pt x="76" y="26"/>
                        </a:lnTo>
                        <a:lnTo>
                          <a:pt x="78" y="29"/>
                        </a:lnTo>
                        <a:lnTo>
                          <a:pt x="67" y="31"/>
                        </a:lnTo>
                        <a:lnTo>
                          <a:pt x="58" y="33"/>
                        </a:lnTo>
                        <a:lnTo>
                          <a:pt x="50" y="31"/>
                        </a:lnTo>
                        <a:lnTo>
                          <a:pt x="41" y="28"/>
                        </a:lnTo>
                        <a:lnTo>
                          <a:pt x="45" y="32"/>
                        </a:lnTo>
                        <a:lnTo>
                          <a:pt x="50" y="36"/>
                        </a:lnTo>
                        <a:lnTo>
                          <a:pt x="51" y="37"/>
                        </a:lnTo>
                        <a:lnTo>
                          <a:pt x="57" y="44"/>
                        </a:lnTo>
                        <a:lnTo>
                          <a:pt x="46" y="38"/>
                        </a:lnTo>
                        <a:lnTo>
                          <a:pt x="32" y="36"/>
                        </a:lnTo>
                        <a:lnTo>
                          <a:pt x="19" y="34"/>
                        </a:lnTo>
                        <a:lnTo>
                          <a:pt x="14" y="30"/>
                        </a:lnTo>
                        <a:lnTo>
                          <a:pt x="3" y="23"/>
                        </a:lnTo>
                      </a:path>
                    </a:pathLst>
                  </a:custGeom>
                  <a:solidFill>
                    <a:srgbClr val="603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941" name="Freeform 653"/>
                  <p:cNvSpPr>
                    <a:spLocks/>
                  </p:cNvSpPr>
                  <p:nvPr/>
                </p:nvSpPr>
                <p:spPr bwMode="auto">
                  <a:xfrm>
                    <a:off x="798" y="3151"/>
                    <a:ext cx="17" cy="19"/>
                  </a:xfrm>
                  <a:custGeom>
                    <a:avLst/>
                    <a:gdLst>
                      <a:gd name="T0" fmla="*/ 9 w 17"/>
                      <a:gd name="T1" fmla="*/ 15 h 19"/>
                      <a:gd name="T2" fmla="*/ 11 w 17"/>
                      <a:gd name="T3" fmla="*/ 18 h 19"/>
                      <a:gd name="T4" fmla="*/ 14 w 17"/>
                      <a:gd name="T5" fmla="*/ 13 h 19"/>
                      <a:gd name="T6" fmla="*/ 16 w 17"/>
                      <a:gd name="T7" fmla="*/ 12 h 19"/>
                      <a:gd name="T8" fmla="*/ 10 w 17"/>
                      <a:gd name="T9" fmla="*/ 6 h 19"/>
                      <a:gd name="T10" fmla="*/ 7 w 17"/>
                      <a:gd name="T11" fmla="*/ 2 h 19"/>
                      <a:gd name="T12" fmla="*/ 6 w 17"/>
                      <a:gd name="T13" fmla="*/ 1 h 19"/>
                      <a:gd name="T14" fmla="*/ 3 w 17"/>
                      <a:gd name="T15" fmla="*/ 0 h 19"/>
                      <a:gd name="T16" fmla="*/ 0 w 17"/>
                      <a:gd name="T17" fmla="*/ 5 h 19"/>
                      <a:gd name="T18" fmla="*/ 3 w 17"/>
                      <a:gd name="T19" fmla="*/ 8 h 19"/>
                      <a:gd name="T20" fmla="*/ 9 w 17"/>
                      <a:gd name="T21" fmla="*/ 15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7" h="19">
                        <a:moveTo>
                          <a:pt x="9" y="15"/>
                        </a:moveTo>
                        <a:lnTo>
                          <a:pt x="11" y="18"/>
                        </a:lnTo>
                        <a:lnTo>
                          <a:pt x="14" y="13"/>
                        </a:lnTo>
                        <a:lnTo>
                          <a:pt x="16" y="12"/>
                        </a:lnTo>
                        <a:lnTo>
                          <a:pt x="10" y="6"/>
                        </a:lnTo>
                        <a:lnTo>
                          <a:pt x="7" y="2"/>
                        </a:lnTo>
                        <a:lnTo>
                          <a:pt x="6" y="1"/>
                        </a:lnTo>
                        <a:lnTo>
                          <a:pt x="3" y="0"/>
                        </a:lnTo>
                        <a:lnTo>
                          <a:pt x="0" y="5"/>
                        </a:lnTo>
                        <a:lnTo>
                          <a:pt x="3" y="8"/>
                        </a:lnTo>
                        <a:lnTo>
                          <a:pt x="9" y="15"/>
                        </a:lnTo>
                      </a:path>
                    </a:pathLst>
                  </a:custGeom>
                  <a:solidFill>
                    <a:srgbClr val="603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  <p:grpSp>
              <p:nvGrpSpPr>
                <p:cNvPr id="396942" name="Group 654"/>
                <p:cNvGrpSpPr>
                  <a:grpSpLocks/>
                </p:cNvGrpSpPr>
                <p:nvPr/>
              </p:nvGrpSpPr>
              <p:grpSpPr bwMode="auto">
                <a:xfrm>
                  <a:off x="633" y="3225"/>
                  <a:ext cx="392" cy="150"/>
                  <a:chOff x="633" y="3225"/>
                  <a:chExt cx="392" cy="150"/>
                </a:xfrm>
              </p:grpSpPr>
              <p:sp>
                <p:nvSpPr>
                  <p:cNvPr id="396943" name="Freeform 655"/>
                  <p:cNvSpPr>
                    <a:spLocks/>
                  </p:cNvSpPr>
                  <p:nvPr/>
                </p:nvSpPr>
                <p:spPr bwMode="auto">
                  <a:xfrm>
                    <a:off x="812" y="3250"/>
                    <a:ext cx="122" cy="112"/>
                  </a:xfrm>
                  <a:custGeom>
                    <a:avLst/>
                    <a:gdLst>
                      <a:gd name="T0" fmla="*/ 4 w 122"/>
                      <a:gd name="T1" fmla="*/ 0 h 112"/>
                      <a:gd name="T2" fmla="*/ 29 w 122"/>
                      <a:gd name="T3" fmla="*/ 5 h 112"/>
                      <a:gd name="T4" fmla="*/ 42 w 122"/>
                      <a:gd name="T5" fmla="*/ 15 h 112"/>
                      <a:gd name="T6" fmla="*/ 48 w 122"/>
                      <a:gd name="T7" fmla="*/ 33 h 112"/>
                      <a:gd name="T8" fmla="*/ 67 w 122"/>
                      <a:gd name="T9" fmla="*/ 43 h 112"/>
                      <a:gd name="T10" fmla="*/ 93 w 122"/>
                      <a:gd name="T11" fmla="*/ 60 h 112"/>
                      <a:gd name="T12" fmla="*/ 121 w 122"/>
                      <a:gd name="T13" fmla="*/ 87 h 112"/>
                      <a:gd name="T14" fmla="*/ 97 w 122"/>
                      <a:gd name="T15" fmla="*/ 111 h 112"/>
                      <a:gd name="T16" fmla="*/ 10 w 122"/>
                      <a:gd name="T17" fmla="*/ 51 h 112"/>
                      <a:gd name="T18" fmla="*/ 0 w 122"/>
                      <a:gd name="T19" fmla="*/ 20 h 112"/>
                      <a:gd name="T20" fmla="*/ 4 w 122"/>
                      <a:gd name="T21" fmla="*/ 0 h 1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22" h="112">
                        <a:moveTo>
                          <a:pt x="4" y="0"/>
                        </a:moveTo>
                        <a:lnTo>
                          <a:pt x="29" y="5"/>
                        </a:lnTo>
                        <a:lnTo>
                          <a:pt x="42" y="15"/>
                        </a:lnTo>
                        <a:lnTo>
                          <a:pt x="48" y="33"/>
                        </a:lnTo>
                        <a:lnTo>
                          <a:pt x="67" y="43"/>
                        </a:lnTo>
                        <a:lnTo>
                          <a:pt x="93" y="60"/>
                        </a:lnTo>
                        <a:lnTo>
                          <a:pt x="121" y="87"/>
                        </a:lnTo>
                        <a:lnTo>
                          <a:pt x="97" y="111"/>
                        </a:lnTo>
                        <a:lnTo>
                          <a:pt x="10" y="51"/>
                        </a:lnTo>
                        <a:lnTo>
                          <a:pt x="0" y="20"/>
                        </a:lnTo>
                        <a:lnTo>
                          <a:pt x="4" y="0"/>
                        </a:lnTo>
                      </a:path>
                    </a:pathLst>
                  </a:custGeom>
                  <a:solidFill>
                    <a:srgbClr val="80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944" name="Freeform 656"/>
                  <p:cNvSpPr>
                    <a:spLocks/>
                  </p:cNvSpPr>
                  <p:nvPr/>
                </p:nvSpPr>
                <p:spPr bwMode="auto">
                  <a:xfrm>
                    <a:off x="633" y="3225"/>
                    <a:ext cx="392" cy="150"/>
                  </a:xfrm>
                  <a:custGeom>
                    <a:avLst/>
                    <a:gdLst>
                      <a:gd name="T0" fmla="*/ 23 w 392"/>
                      <a:gd name="T1" fmla="*/ 45 h 150"/>
                      <a:gd name="T2" fmla="*/ 20 w 392"/>
                      <a:gd name="T3" fmla="*/ 43 h 150"/>
                      <a:gd name="T4" fmla="*/ 19 w 392"/>
                      <a:gd name="T5" fmla="*/ 34 h 150"/>
                      <a:gd name="T6" fmla="*/ 36 w 392"/>
                      <a:gd name="T7" fmla="*/ 18 h 150"/>
                      <a:gd name="T8" fmla="*/ 38 w 392"/>
                      <a:gd name="T9" fmla="*/ 11 h 150"/>
                      <a:gd name="T10" fmla="*/ 48 w 392"/>
                      <a:gd name="T11" fmla="*/ 12 h 150"/>
                      <a:gd name="T12" fmla="*/ 88 w 392"/>
                      <a:gd name="T13" fmla="*/ 13 h 150"/>
                      <a:gd name="T14" fmla="*/ 136 w 392"/>
                      <a:gd name="T15" fmla="*/ 16 h 150"/>
                      <a:gd name="T16" fmla="*/ 173 w 392"/>
                      <a:gd name="T17" fmla="*/ 21 h 150"/>
                      <a:gd name="T18" fmla="*/ 182 w 392"/>
                      <a:gd name="T19" fmla="*/ 22 h 150"/>
                      <a:gd name="T20" fmla="*/ 185 w 392"/>
                      <a:gd name="T21" fmla="*/ 37 h 150"/>
                      <a:gd name="T22" fmla="*/ 189 w 392"/>
                      <a:gd name="T23" fmla="*/ 49 h 150"/>
                      <a:gd name="T24" fmla="*/ 190 w 392"/>
                      <a:gd name="T25" fmla="*/ 58 h 150"/>
                      <a:gd name="T26" fmla="*/ 202 w 392"/>
                      <a:gd name="T27" fmla="*/ 64 h 150"/>
                      <a:gd name="T28" fmla="*/ 213 w 392"/>
                      <a:gd name="T29" fmla="*/ 74 h 150"/>
                      <a:gd name="T30" fmla="*/ 224 w 392"/>
                      <a:gd name="T31" fmla="*/ 84 h 150"/>
                      <a:gd name="T32" fmla="*/ 236 w 392"/>
                      <a:gd name="T33" fmla="*/ 91 h 150"/>
                      <a:gd name="T34" fmla="*/ 246 w 392"/>
                      <a:gd name="T35" fmla="*/ 97 h 150"/>
                      <a:gd name="T36" fmla="*/ 248 w 392"/>
                      <a:gd name="T37" fmla="*/ 101 h 150"/>
                      <a:gd name="T38" fmla="*/ 249 w 392"/>
                      <a:gd name="T39" fmla="*/ 108 h 150"/>
                      <a:gd name="T40" fmla="*/ 257 w 392"/>
                      <a:gd name="T41" fmla="*/ 112 h 150"/>
                      <a:gd name="T42" fmla="*/ 272 w 392"/>
                      <a:gd name="T43" fmla="*/ 122 h 150"/>
                      <a:gd name="T44" fmla="*/ 279 w 392"/>
                      <a:gd name="T45" fmla="*/ 117 h 150"/>
                      <a:gd name="T46" fmla="*/ 280 w 392"/>
                      <a:gd name="T47" fmla="*/ 111 h 150"/>
                      <a:gd name="T48" fmla="*/ 279 w 392"/>
                      <a:gd name="T49" fmla="*/ 109 h 150"/>
                      <a:gd name="T50" fmla="*/ 279 w 392"/>
                      <a:gd name="T51" fmla="*/ 98 h 150"/>
                      <a:gd name="T52" fmla="*/ 282 w 392"/>
                      <a:gd name="T53" fmla="*/ 94 h 150"/>
                      <a:gd name="T54" fmla="*/ 272 w 392"/>
                      <a:gd name="T55" fmla="*/ 80 h 150"/>
                      <a:gd name="T56" fmla="*/ 272 w 392"/>
                      <a:gd name="T57" fmla="*/ 72 h 150"/>
                      <a:gd name="T58" fmla="*/ 274 w 392"/>
                      <a:gd name="T59" fmla="*/ 62 h 150"/>
                      <a:gd name="T60" fmla="*/ 273 w 392"/>
                      <a:gd name="T61" fmla="*/ 55 h 150"/>
                      <a:gd name="T62" fmla="*/ 274 w 392"/>
                      <a:gd name="T63" fmla="*/ 50 h 150"/>
                      <a:gd name="T64" fmla="*/ 269 w 392"/>
                      <a:gd name="T65" fmla="*/ 45 h 150"/>
                      <a:gd name="T66" fmla="*/ 268 w 392"/>
                      <a:gd name="T67" fmla="*/ 35 h 150"/>
                      <a:gd name="T68" fmla="*/ 266 w 392"/>
                      <a:gd name="T69" fmla="*/ 23 h 150"/>
                      <a:gd name="T70" fmla="*/ 283 w 392"/>
                      <a:gd name="T71" fmla="*/ 10 h 150"/>
                      <a:gd name="T72" fmla="*/ 302 w 392"/>
                      <a:gd name="T73" fmla="*/ 0 h 150"/>
                      <a:gd name="T74" fmla="*/ 335 w 392"/>
                      <a:gd name="T75" fmla="*/ 0 h 150"/>
                      <a:gd name="T76" fmla="*/ 355 w 392"/>
                      <a:gd name="T77" fmla="*/ 40 h 150"/>
                      <a:gd name="T78" fmla="*/ 355 w 392"/>
                      <a:gd name="T79" fmla="*/ 46 h 150"/>
                      <a:gd name="T80" fmla="*/ 359 w 392"/>
                      <a:gd name="T81" fmla="*/ 53 h 150"/>
                      <a:gd name="T82" fmla="*/ 361 w 392"/>
                      <a:gd name="T83" fmla="*/ 66 h 150"/>
                      <a:gd name="T84" fmla="*/ 361 w 392"/>
                      <a:gd name="T85" fmla="*/ 71 h 150"/>
                      <a:gd name="T86" fmla="*/ 365 w 392"/>
                      <a:gd name="T87" fmla="*/ 77 h 150"/>
                      <a:gd name="T88" fmla="*/ 378 w 392"/>
                      <a:gd name="T89" fmla="*/ 113 h 150"/>
                      <a:gd name="T90" fmla="*/ 386 w 392"/>
                      <a:gd name="T91" fmla="*/ 132 h 150"/>
                      <a:gd name="T92" fmla="*/ 391 w 392"/>
                      <a:gd name="T93" fmla="*/ 149 h 150"/>
                      <a:gd name="T94" fmla="*/ 8 w 392"/>
                      <a:gd name="T95" fmla="*/ 149 h 150"/>
                      <a:gd name="T96" fmla="*/ 9 w 392"/>
                      <a:gd name="T97" fmla="*/ 119 h 150"/>
                      <a:gd name="T98" fmla="*/ 2 w 392"/>
                      <a:gd name="T99" fmla="*/ 95 h 150"/>
                      <a:gd name="T100" fmla="*/ 0 w 392"/>
                      <a:gd name="T101" fmla="*/ 79 h 150"/>
                      <a:gd name="T102" fmla="*/ 3 w 392"/>
                      <a:gd name="T103" fmla="*/ 67 h 150"/>
                      <a:gd name="T104" fmla="*/ 9 w 392"/>
                      <a:gd name="T105" fmla="*/ 54 h 150"/>
                      <a:gd name="T106" fmla="*/ 23 w 392"/>
                      <a:gd name="T107" fmla="*/ 45 h 15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</a:cxnLst>
                    <a:rect l="0" t="0" r="r" b="b"/>
                    <a:pathLst>
                      <a:path w="392" h="150">
                        <a:moveTo>
                          <a:pt x="23" y="45"/>
                        </a:moveTo>
                        <a:lnTo>
                          <a:pt x="20" y="43"/>
                        </a:lnTo>
                        <a:lnTo>
                          <a:pt x="19" y="34"/>
                        </a:lnTo>
                        <a:lnTo>
                          <a:pt x="36" y="18"/>
                        </a:lnTo>
                        <a:lnTo>
                          <a:pt x="38" y="11"/>
                        </a:lnTo>
                        <a:lnTo>
                          <a:pt x="48" y="12"/>
                        </a:lnTo>
                        <a:lnTo>
                          <a:pt x="88" y="13"/>
                        </a:lnTo>
                        <a:lnTo>
                          <a:pt x="136" y="16"/>
                        </a:lnTo>
                        <a:lnTo>
                          <a:pt x="173" y="21"/>
                        </a:lnTo>
                        <a:lnTo>
                          <a:pt x="182" y="22"/>
                        </a:lnTo>
                        <a:lnTo>
                          <a:pt x="185" y="37"/>
                        </a:lnTo>
                        <a:lnTo>
                          <a:pt x="189" y="49"/>
                        </a:lnTo>
                        <a:lnTo>
                          <a:pt x="190" y="58"/>
                        </a:lnTo>
                        <a:lnTo>
                          <a:pt x="202" y="64"/>
                        </a:lnTo>
                        <a:lnTo>
                          <a:pt x="213" y="74"/>
                        </a:lnTo>
                        <a:lnTo>
                          <a:pt x="224" y="84"/>
                        </a:lnTo>
                        <a:lnTo>
                          <a:pt x="236" y="91"/>
                        </a:lnTo>
                        <a:lnTo>
                          <a:pt x="246" y="97"/>
                        </a:lnTo>
                        <a:lnTo>
                          <a:pt x="248" y="101"/>
                        </a:lnTo>
                        <a:lnTo>
                          <a:pt x="249" y="108"/>
                        </a:lnTo>
                        <a:lnTo>
                          <a:pt x="257" y="112"/>
                        </a:lnTo>
                        <a:lnTo>
                          <a:pt x="272" y="122"/>
                        </a:lnTo>
                        <a:lnTo>
                          <a:pt x="279" y="117"/>
                        </a:lnTo>
                        <a:lnTo>
                          <a:pt x="280" y="111"/>
                        </a:lnTo>
                        <a:lnTo>
                          <a:pt x="279" y="109"/>
                        </a:lnTo>
                        <a:lnTo>
                          <a:pt x="279" y="98"/>
                        </a:lnTo>
                        <a:lnTo>
                          <a:pt x="282" y="94"/>
                        </a:lnTo>
                        <a:lnTo>
                          <a:pt x="272" y="80"/>
                        </a:lnTo>
                        <a:lnTo>
                          <a:pt x="272" y="72"/>
                        </a:lnTo>
                        <a:lnTo>
                          <a:pt x="274" y="62"/>
                        </a:lnTo>
                        <a:lnTo>
                          <a:pt x="273" y="55"/>
                        </a:lnTo>
                        <a:lnTo>
                          <a:pt x="274" y="50"/>
                        </a:lnTo>
                        <a:lnTo>
                          <a:pt x="269" y="45"/>
                        </a:lnTo>
                        <a:lnTo>
                          <a:pt x="268" y="35"/>
                        </a:lnTo>
                        <a:lnTo>
                          <a:pt x="266" y="23"/>
                        </a:lnTo>
                        <a:lnTo>
                          <a:pt x="283" y="10"/>
                        </a:lnTo>
                        <a:lnTo>
                          <a:pt x="302" y="0"/>
                        </a:lnTo>
                        <a:lnTo>
                          <a:pt x="335" y="0"/>
                        </a:lnTo>
                        <a:lnTo>
                          <a:pt x="355" y="40"/>
                        </a:lnTo>
                        <a:lnTo>
                          <a:pt x="355" y="46"/>
                        </a:lnTo>
                        <a:lnTo>
                          <a:pt x="359" y="53"/>
                        </a:lnTo>
                        <a:lnTo>
                          <a:pt x="361" y="66"/>
                        </a:lnTo>
                        <a:lnTo>
                          <a:pt x="361" y="71"/>
                        </a:lnTo>
                        <a:lnTo>
                          <a:pt x="365" y="77"/>
                        </a:lnTo>
                        <a:lnTo>
                          <a:pt x="378" y="113"/>
                        </a:lnTo>
                        <a:lnTo>
                          <a:pt x="386" y="132"/>
                        </a:lnTo>
                        <a:lnTo>
                          <a:pt x="391" y="149"/>
                        </a:lnTo>
                        <a:lnTo>
                          <a:pt x="8" y="149"/>
                        </a:lnTo>
                        <a:lnTo>
                          <a:pt x="9" y="119"/>
                        </a:lnTo>
                        <a:lnTo>
                          <a:pt x="2" y="95"/>
                        </a:lnTo>
                        <a:lnTo>
                          <a:pt x="0" y="79"/>
                        </a:lnTo>
                        <a:lnTo>
                          <a:pt x="3" y="67"/>
                        </a:lnTo>
                        <a:lnTo>
                          <a:pt x="9" y="54"/>
                        </a:lnTo>
                        <a:lnTo>
                          <a:pt x="23" y="45"/>
                        </a:lnTo>
                      </a:path>
                    </a:pathLst>
                  </a:custGeom>
                  <a:solidFill>
                    <a:srgbClr val="C0C0C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945" name="Freeform 657"/>
                  <p:cNvSpPr>
                    <a:spLocks/>
                  </p:cNvSpPr>
                  <p:nvPr/>
                </p:nvSpPr>
                <p:spPr bwMode="auto">
                  <a:xfrm>
                    <a:off x="653" y="3265"/>
                    <a:ext cx="253" cy="98"/>
                  </a:xfrm>
                  <a:custGeom>
                    <a:avLst/>
                    <a:gdLst>
                      <a:gd name="T0" fmla="*/ 28 w 253"/>
                      <a:gd name="T1" fmla="*/ 0 h 98"/>
                      <a:gd name="T2" fmla="*/ 105 w 253"/>
                      <a:gd name="T3" fmla="*/ 18 h 98"/>
                      <a:gd name="T4" fmla="*/ 155 w 253"/>
                      <a:gd name="T5" fmla="*/ 31 h 98"/>
                      <a:gd name="T6" fmla="*/ 176 w 253"/>
                      <a:gd name="T7" fmla="*/ 29 h 98"/>
                      <a:gd name="T8" fmla="*/ 215 w 253"/>
                      <a:gd name="T9" fmla="*/ 56 h 98"/>
                      <a:gd name="T10" fmla="*/ 164 w 253"/>
                      <a:gd name="T11" fmla="*/ 44 h 98"/>
                      <a:gd name="T12" fmla="*/ 105 w 253"/>
                      <a:gd name="T13" fmla="*/ 30 h 98"/>
                      <a:gd name="T14" fmla="*/ 143 w 253"/>
                      <a:gd name="T15" fmla="*/ 43 h 98"/>
                      <a:gd name="T16" fmla="*/ 155 w 253"/>
                      <a:gd name="T17" fmla="*/ 66 h 98"/>
                      <a:gd name="T18" fmla="*/ 155 w 253"/>
                      <a:gd name="T19" fmla="*/ 44 h 98"/>
                      <a:gd name="T20" fmla="*/ 205 w 253"/>
                      <a:gd name="T21" fmla="*/ 63 h 98"/>
                      <a:gd name="T22" fmla="*/ 231 w 253"/>
                      <a:gd name="T23" fmla="*/ 70 h 98"/>
                      <a:gd name="T24" fmla="*/ 244 w 253"/>
                      <a:gd name="T25" fmla="*/ 78 h 98"/>
                      <a:gd name="T26" fmla="*/ 252 w 253"/>
                      <a:gd name="T27" fmla="*/ 97 h 98"/>
                      <a:gd name="T28" fmla="*/ 238 w 253"/>
                      <a:gd name="T29" fmla="*/ 89 h 98"/>
                      <a:gd name="T30" fmla="*/ 236 w 253"/>
                      <a:gd name="T31" fmla="*/ 96 h 98"/>
                      <a:gd name="T32" fmla="*/ 132 w 253"/>
                      <a:gd name="T33" fmla="*/ 88 h 98"/>
                      <a:gd name="T34" fmla="*/ 119 w 253"/>
                      <a:gd name="T35" fmla="*/ 69 h 98"/>
                      <a:gd name="T36" fmla="*/ 120 w 253"/>
                      <a:gd name="T37" fmla="*/ 89 h 98"/>
                      <a:gd name="T38" fmla="*/ 116 w 253"/>
                      <a:gd name="T39" fmla="*/ 95 h 98"/>
                      <a:gd name="T40" fmla="*/ 111 w 253"/>
                      <a:gd name="T41" fmla="*/ 89 h 98"/>
                      <a:gd name="T42" fmla="*/ 91 w 253"/>
                      <a:gd name="T43" fmla="*/ 79 h 98"/>
                      <a:gd name="T44" fmla="*/ 74 w 253"/>
                      <a:gd name="T45" fmla="*/ 58 h 98"/>
                      <a:gd name="T46" fmla="*/ 61 w 253"/>
                      <a:gd name="T47" fmla="*/ 57 h 98"/>
                      <a:gd name="T48" fmla="*/ 69 w 253"/>
                      <a:gd name="T49" fmla="*/ 74 h 98"/>
                      <a:gd name="T50" fmla="*/ 63 w 253"/>
                      <a:gd name="T51" fmla="*/ 79 h 98"/>
                      <a:gd name="T52" fmla="*/ 48 w 253"/>
                      <a:gd name="T53" fmla="*/ 59 h 98"/>
                      <a:gd name="T54" fmla="*/ 35 w 253"/>
                      <a:gd name="T55" fmla="*/ 35 h 98"/>
                      <a:gd name="T56" fmla="*/ 44 w 253"/>
                      <a:gd name="T57" fmla="*/ 25 h 98"/>
                      <a:gd name="T58" fmla="*/ 46 w 253"/>
                      <a:gd name="T59" fmla="*/ 23 h 98"/>
                      <a:gd name="T60" fmla="*/ 24 w 253"/>
                      <a:gd name="T61" fmla="*/ 40 h 98"/>
                      <a:gd name="T62" fmla="*/ 10 w 253"/>
                      <a:gd name="T63" fmla="*/ 56 h 98"/>
                      <a:gd name="T64" fmla="*/ 0 w 253"/>
                      <a:gd name="T65" fmla="*/ 30 h 98"/>
                      <a:gd name="T66" fmla="*/ 19 w 253"/>
                      <a:gd name="T67" fmla="*/ 14 h 98"/>
                      <a:gd name="T68" fmla="*/ 9 w 253"/>
                      <a:gd name="T69" fmla="*/ 2 h 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253" h="98">
                        <a:moveTo>
                          <a:pt x="9" y="2"/>
                        </a:moveTo>
                        <a:lnTo>
                          <a:pt x="28" y="0"/>
                        </a:lnTo>
                        <a:lnTo>
                          <a:pt x="74" y="5"/>
                        </a:lnTo>
                        <a:lnTo>
                          <a:pt x="105" y="18"/>
                        </a:lnTo>
                        <a:lnTo>
                          <a:pt x="128" y="28"/>
                        </a:lnTo>
                        <a:lnTo>
                          <a:pt x="155" y="31"/>
                        </a:lnTo>
                        <a:lnTo>
                          <a:pt x="165" y="32"/>
                        </a:lnTo>
                        <a:lnTo>
                          <a:pt x="176" y="29"/>
                        </a:lnTo>
                        <a:lnTo>
                          <a:pt x="185" y="40"/>
                        </a:lnTo>
                        <a:lnTo>
                          <a:pt x="215" y="56"/>
                        </a:lnTo>
                        <a:lnTo>
                          <a:pt x="217" y="63"/>
                        </a:lnTo>
                        <a:lnTo>
                          <a:pt x="164" y="44"/>
                        </a:lnTo>
                        <a:lnTo>
                          <a:pt x="127" y="33"/>
                        </a:lnTo>
                        <a:lnTo>
                          <a:pt x="105" y="30"/>
                        </a:lnTo>
                        <a:lnTo>
                          <a:pt x="124" y="38"/>
                        </a:lnTo>
                        <a:lnTo>
                          <a:pt x="143" y="43"/>
                        </a:lnTo>
                        <a:lnTo>
                          <a:pt x="153" y="53"/>
                        </a:lnTo>
                        <a:lnTo>
                          <a:pt x="155" y="66"/>
                        </a:lnTo>
                        <a:lnTo>
                          <a:pt x="156" y="50"/>
                        </a:lnTo>
                        <a:lnTo>
                          <a:pt x="155" y="44"/>
                        </a:lnTo>
                        <a:lnTo>
                          <a:pt x="179" y="55"/>
                        </a:lnTo>
                        <a:lnTo>
                          <a:pt x="205" y="63"/>
                        </a:lnTo>
                        <a:lnTo>
                          <a:pt x="218" y="68"/>
                        </a:lnTo>
                        <a:lnTo>
                          <a:pt x="231" y="70"/>
                        </a:lnTo>
                        <a:lnTo>
                          <a:pt x="237" y="74"/>
                        </a:lnTo>
                        <a:lnTo>
                          <a:pt x="244" y="78"/>
                        </a:lnTo>
                        <a:lnTo>
                          <a:pt x="243" y="91"/>
                        </a:lnTo>
                        <a:lnTo>
                          <a:pt x="252" y="97"/>
                        </a:lnTo>
                        <a:lnTo>
                          <a:pt x="243" y="97"/>
                        </a:lnTo>
                        <a:lnTo>
                          <a:pt x="238" y="89"/>
                        </a:lnTo>
                        <a:lnTo>
                          <a:pt x="223" y="78"/>
                        </a:lnTo>
                        <a:lnTo>
                          <a:pt x="236" y="96"/>
                        </a:lnTo>
                        <a:lnTo>
                          <a:pt x="144" y="96"/>
                        </a:lnTo>
                        <a:lnTo>
                          <a:pt x="132" y="88"/>
                        </a:lnTo>
                        <a:lnTo>
                          <a:pt x="126" y="80"/>
                        </a:lnTo>
                        <a:lnTo>
                          <a:pt x="119" y="69"/>
                        </a:lnTo>
                        <a:lnTo>
                          <a:pt x="117" y="76"/>
                        </a:lnTo>
                        <a:lnTo>
                          <a:pt x="120" y="89"/>
                        </a:lnTo>
                        <a:lnTo>
                          <a:pt x="123" y="92"/>
                        </a:lnTo>
                        <a:lnTo>
                          <a:pt x="116" y="95"/>
                        </a:lnTo>
                        <a:lnTo>
                          <a:pt x="112" y="97"/>
                        </a:lnTo>
                        <a:lnTo>
                          <a:pt x="111" y="89"/>
                        </a:lnTo>
                        <a:lnTo>
                          <a:pt x="102" y="87"/>
                        </a:lnTo>
                        <a:lnTo>
                          <a:pt x="91" y="79"/>
                        </a:lnTo>
                        <a:lnTo>
                          <a:pt x="80" y="67"/>
                        </a:lnTo>
                        <a:lnTo>
                          <a:pt x="74" y="58"/>
                        </a:lnTo>
                        <a:lnTo>
                          <a:pt x="62" y="47"/>
                        </a:lnTo>
                        <a:lnTo>
                          <a:pt x="61" y="57"/>
                        </a:lnTo>
                        <a:lnTo>
                          <a:pt x="71" y="67"/>
                        </a:lnTo>
                        <a:lnTo>
                          <a:pt x="69" y="74"/>
                        </a:lnTo>
                        <a:lnTo>
                          <a:pt x="78" y="84"/>
                        </a:lnTo>
                        <a:lnTo>
                          <a:pt x="63" y="79"/>
                        </a:lnTo>
                        <a:lnTo>
                          <a:pt x="59" y="67"/>
                        </a:lnTo>
                        <a:lnTo>
                          <a:pt x="48" y="59"/>
                        </a:lnTo>
                        <a:lnTo>
                          <a:pt x="41" y="53"/>
                        </a:lnTo>
                        <a:lnTo>
                          <a:pt x="35" y="35"/>
                        </a:lnTo>
                        <a:lnTo>
                          <a:pt x="37" y="30"/>
                        </a:lnTo>
                        <a:lnTo>
                          <a:pt x="44" y="25"/>
                        </a:lnTo>
                        <a:lnTo>
                          <a:pt x="55" y="25"/>
                        </a:lnTo>
                        <a:lnTo>
                          <a:pt x="46" y="23"/>
                        </a:lnTo>
                        <a:lnTo>
                          <a:pt x="28" y="28"/>
                        </a:lnTo>
                        <a:lnTo>
                          <a:pt x="24" y="40"/>
                        </a:lnTo>
                        <a:lnTo>
                          <a:pt x="16" y="44"/>
                        </a:lnTo>
                        <a:lnTo>
                          <a:pt x="10" y="56"/>
                        </a:lnTo>
                        <a:lnTo>
                          <a:pt x="5" y="42"/>
                        </a:lnTo>
                        <a:lnTo>
                          <a:pt x="0" y="30"/>
                        </a:lnTo>
                        <a:lnTo>
                          <a:pt x="4" y="17"/>
                        </a:lnTo>
                        <a:lnTo>
                          <a:pt x="19" y="14"/>
                        </a:lnTo>
                        <a:lnTo>
                          <a:pt x="39" y="10"/>
                        </a:lnTo>
                        <a:lnTo>
                          <a:pt x="9" y="2"/>
                        </a:lnTo>
                      </a:path>
                    </a:pathLst>
                  </a:custGeom>
                  <a:solidFill>
                    <a:srgbClr val="E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946" name="Freeform 658"/>
                  <p:cNvSpPr>
                    <a:spLocks/>
                  </p:cNvSpPr>
                  <p:nvPr/>
                </p:nvSpPr>
                <p:spPr bwMode="auto">
                  <a:xfrm>
                    <a:off x="656" y="3239"/>
                    <a:ext cx="155" cy="46"/>
                  </a:xfrm>
                  <a:custGeom>
                    <a:avLst/>
                    <a:gdLst>
                      <a:gd name="T0" fmla="*/ 0 w 155"/>
                      <a:gd name="T1" fmla="*/ 20 h 46"/>
                      <a:gd name="T2" fmla="*/ 21 w 155"/>
                      <a:gd name="T3" fmla="*/ 21 h 46"/>
                      <a:gd name="T4" fmla="*/ 55 w 155"/>
                      <a:gd name="T5" fmla="*/ 22 h 46"/>
                      <a:gd name="T6" fmla="*/ 80 w 155"/>
                      <a:gd name="T7" fmla="*/ 26 h 46"/>
                      <a:gd name="T8" fmla="*/ 101 w 155"/>
                      <a:gd name="T9" fmla="*/ 35 h 46"/>
                      <a:gd name="T10" fmla="*/ 125 w 155"/>
                      <a:gd name="T11" fmla="*/ 40 h 46"/>
                      <a:gd name="T12" fmla="*/ 154 w 155"/>
                      <a:gd name="T13" fmla="*/ 45 h 46"/>
                      <a:gd name="T14" fmla="*/ 154 w 155"/>
                      <a:gd name="T15" fmla="*/ 35 h 46"/>
                      <a:gd name="T16" fmla="*/ 149 w 155"/>
                      <a:gd name="T17" fmla="*/ 21 h 46"/>
                      <a:gd name="T18" fmla="*/ 149 w 155"/>
                      <a:gd name="T19" fmla="*/ 9 h 46"/>
                      <a:gd name="T20" fmla="*/ 80 w 155"/>
                      <a:gd name="T21" fmla="*/ 3 h 46"/>
                      <a:gd name="T22" fmla="*/ 48 w 155"/>
                      <a:gd name="T23" fmla="*/ 2 h 46"/>
                      <a:gd name="T24" fmla="*/ 20 w 155"/>
                      <a:gd name="T25" fmla="*/ 0 h 46"/>
                      <a:gd name="T26" fmla="*/ 18 w 155"/>
                      <a:gd name="T27" fmla="*/ 3 h 46"/>
                      <a:gd name="T28" fmla="*/ 29 w 155"/>
                      <a:gd name="T29" fmla="*/ 6 h 46"/>
                      <a:gd name="T30" fmla="*/ 16 w 155"/>
                      <a:gd name="T31" fmla="*/ 6 h 46"/>
                      <a:gd name="T32" fmla="*/ 0 w 155"/>
                      <a:gd name="T33" fmla="*/ 20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155" h="46">
                        <a:moveTo>
                          <a:pt x="0" y="20"/>
                        </a:moveTo>
                        <a:lnTo>
                          <a:pt x="21" y="21"/>
                        </a:lnTo>
                        <a:lnTo>
                          <a:pt x="55" y="22"/>
                        </a:lnTo>
                        <a:lnTo>
                          <a:pt x="80" y="26"/>
                        </a:lnTo>
                        <a:lnTo>
                          <a:pt x="101" y="35"/>
                        </a:lnTo>
                        <a:lnTo>
                          <a:pt x="125" y="40"/>
                        </a:lnTo>
                        <a:lnTo>
                          <a:pt x="154" y="45"/>
                        </a:lnTo>
                        <a:lnTo>
                          <a:pt x="154" y="35"/>
                        </a:lnTo>
                        <a:lnTo>
                          <a:pt x="149" y="21"/>
                        </a:lnTo>
                        <a:lnTo>
                          <a:pt x="149" y="9"/>
                        </a:lnTo>
                        <a:lnTo>
                          <a:pt x="80" y="3"/>
                        </a:lnTo>
                        <a:lnTo>
                          <a:pt x="48" y="2"/>
                        </a:lnTo>
                        <a:lnTo>
                          <a:pt x="20" y="0"/>
                        </a:lnTo>
                        <a:lnTo>
                          <a:pt x="18" y="3"/>
                        </a:lnTo>
                        <a:lnTo>
                          <a:pt x="29" y="6"/>
                        </a:lnTo>
                        <a:lnTo>
                          <a:pt x="16" y="6"/>
                        </a:lnTo>
                        <a:lnTo>
                          <a:pt x="0" y="20"/>
                        </a:lnTo>
                      </a:path>
                    </a:pathLst>
                  </a:custGeom>
                  <a:solidFill>
                    <a:srgbClr val="E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947" name="Freeform 659"/>
                  <p:cNvSpPr>
                    <a:spLocks/>
                  </p:cNvSpPr>
                  <p:nvPr/>
                </p:nvSpPr>
                <p:spPr bwMode="auto">
                  <a:xfrm>
                    <a:off x="907" y="3229"/>
                    <a:ext cx="104" cy="135"/>
                  </a:xfrm>
                  <a:custGeom>
                    <a:avLst/>
                    <a:gdLst>
                      <a:gd name="T0" fmla="*/ 17 w 104"/>
                      <a:gd name="T1" fmla="*/ 134 h 135"/>
                      <a:gd name="T2" fmla="*/ 20 w 104"/>
                      <a:gd name="T3" fmla="*/ 123 h 135"/>
                      <a:gd name="T4" fmla="*/ 9 w 104"/>
                      <a:gd name="T5" fmla="*/ 122 h 135"/>
                      <a:gd name="T6" fmla="*/ 9 w 104"/>
                      <a:gd name="T7" fmla="*/ 116 h 135"/>
                      <a:gd name="T8" fmla="*/ 14 w 104"/>
                      <a:gd name="T9" fmla="*/ 111 h 135"/>
                      <a:gd name="T10" fmla="*/ 43 w 104"/>
                      <a:gd name="T11" fmla="*/ 115 h 135"/>
                      <a:gd name="T12" fmla="*/ 71 w 104"/>
                      <a:gd name="T13" fmla="*/ 128 h 135"/>
                      <a:gd name="T14" fmla="*/ 52 w 104"/>
                      <a:gd name="T15" fmla="*/ 115 h 135"/>
                      <a:gd name="T16" fmla="*/ 33 w 104"/>
                      <a:gd name="T17" fmla="*/ 108 h 135"/>
                      <a:gd name="T18" fmla="*/ 13 w 104"/>
                      <a:gd name="T19" fmla="*/ 107 h 135"/>
                      <a:gd name="T20" fmla="*/ 13 w 104"/>
                      <a:gd name="T21" fmla="*/ 98 h 135"/>
                      <a:gd name="T22" fmla="*/ 26 w 104"/>
                      <a:gd name="T23" fmla="*/ 94 h 135"/>
                      <a:gd name="T24" fmla="*/ 35 w 104"/>
                      <a:gd name="T25" fmla="*/ 89 h 135"/>
                      <a:gd name="T26" fmla="*/ 20 w 104"/>
                      <a:gd name="T27" fmla="*/ 90 h 135"/>
                      <a:gd name="T28" fmla="*/ 11 w 104"/>
                      <a:gd name="T29" fmla="*/ 93 h 135"/>
                      <a:gd name="T30" fmla="*/ 17 w 104"/>
                      <a:gd name="T31" fmla="*/ 85 h 135"/>
                      <a:gd name="T32" fmla="*/ 30 w 104"/>
                      <a:gd name="T33" fmla="*/ 78 h 135"/>
                      <a:gd name="T34" fmla="*/ 17 w 104"/>
                      <a:gd name="T35" fmla="*/ 77 h 135"/>
                      <a:gd name="T36" fmla="*/ 9 w 104"/>
                      <a:gd name="T37" fmla="*/ 80 h 135"/>
                      <a:gd name="T38" fmla="*/ 17 w 104"/>
                      <a:gd name="T39" fmla="*/ 70 h 135"/>
                      <a:gd name="T40" fmla="*/ 38 w 104"/>
                      <a:gd name="T41" fmla="*/ 70 h 135"/>
                      <a:gd name="T42" fmla="*/ 52 w 104"/>
                      <a:gd name="T43" fmla="*/ 74 h 135"/>
                      <a:gd name="T44" fmla="*/ 55 w 104"/>
                      <a:gd name="T45" fmla="*/ 76 h 135"/>
                      <a:gd name="T46" fmla="*/ 70 w 104"/>
                      <a:gd name="T47" fmla="*/ 80 h 135"/>
                      <a:gd name="T48" fmla="*/ 76 w 104"/>
                      <a:gd name="T49" fmla="*/ 78 h 135"/>
                      <a:gd name="T50" fmla="*/ 64 w 104"/>
                      <a:gd name="T51" fmla="*/ 72 h 135"/>
                      <a:gd name="T52" fmla="*/ 60 w 104"/>
                      <a:gd name="T53" fmla="*/ 66 h 135"/>
                      <a:gd name="T54" fmla="*/ 48 w 104"/>
                      <a:gd name="T55" fmla="*/ 61 h 135"/>
                      <a:gd name="T56" fmla="*/ 35 w 104"/>
                      <a:gd name="T57" fmla="*/ 59 h 135"/>
                      <a:gd name="T58" fmla="*/ 20 w 104"/>
                      <a:gd name="T59" fmla="*/ 60 h 135"/>
                      <a:gd name="T60" fmla="*/ 11 w 104"/>
                      <a:gd name="T61" fmla="*/ 63 h 135"/>
                      <a:gd name="T62" fmla="*/ 7 w 104"/>
                      <a:gd name="T63" fmla="*/ 68 h 135"/>
                      <a:gd name="T64" fmla="*/ 0 w 104"/>
                      <a:gd name="T65" fmla="*/ 66 h 135"/>
                      <a:gd name="T66" fmla="*/ 4 w 104"/>
                      <a:gd name="T67" fmla="*/ 59 h 135"/>
                      <a:gd name="T68" fmla="*/ 9 w 104"/>
                      <a:gd name="T69" fmla="*/ 48 h 135"/>
                      <a:gd name="T70" fmla="*/ 27 w 104"/>
                      <a:gd name="T71" fmla="*/ 41 h 135"/>
                      <a:gd name="T72" fmla="*/ 16 w 104"/>
                      <a:gd name="T73" fmla="*/ 39 h 135"/>
                      <a:gd name="T74" fmla="*/ 5 w 104"/>
                      <a:gd name="T75" fmla="*/ 42 h 135"/>
                      <a:gd name="T76" fmla="*/ 22 w 104"/>
                      <a:gd name="T77" fmla="*/ 32 h 135"/>
                      <a:gd name="T78" fmla="*/ 11 w 104"/>
                      <a:gd name="T79" fmla="*/ 30 h 135"/>
                      <a:gd name="T80" fmla="*/ 16 w 104"/>
                      <a:gd name="T81" fmla="*/ 21 h 135"/>
                      <a:gd name="T82" fmla="*/ 14 w 104"/>
                      <a:gd name="T83" fmla="*/ 16 h 135"/>
                      <a:gd name="T84" fmla="*/ 9 w 104"/>
                      <a:gd name="T85" fmla="*/ 10 h 135"/>
                      <a:gd name="T86" fmla="*/ 22 w 104"/>
                      <a:gd name="T87" fmla="*/ 3 h 135"/>
                      <a:gd name="T88" fmla="*/ 27 w 104"/>
                      <a:gd name="T89" fmla="*/ 0 h 135"/>
                      <a:gd name="T90" fmla="*/ 44 w 104"/>
                      <a:gd name="T91" fmla="*/ 0 h 135"/>
                      <a:gd name="T92" fmla="*/ 55 w 104"/>
                      <a:gd name="T93" fmla="*/ 0 h 135"/>
                      <a:gd name="T94" fmla="*/ 60 w 104"/>
                      <a:gd name="T95" fmla="*/ 17 h 135"/>
                      <a:gd name="T96" fmla="*/ 70 w 104"/>
                      <a:gd name="T97" fmla="*/ 31 h 135"/>
                      <a:gd name="T98" fmla="*/ 68 w 104"/>
                      <a:gd name="T99" fmla="*/ 39 h 135"/>
                      <a:gd name="T100" fmla="*/ 74 w 104"/>
                      <a:gd name="T101" fmla="*/ 45 h 135"/>
                      <a:gd name="T102" fmla="*/ 77 w 104"/>
                      <a:gd name="T103" fmla="*/ 53 h 135"/>
                      <a:gd name="T104" fmla="*/ 76 w 104"/>
                      <a:gd name="T105" fmla="*/ 61 h 135"/>
                      <a:gd name="T106" fmla="*/ 77 w 104"/>
                      <a:gd name="T107" fmla="*/ 64 h 135"/>
                      <a:gd name="T108" fmla="*/ 78 w 104"/>
                      <a:gd name="T109" fmla="*/ 69 h 135"/>
                      <a:gd name="T110" fmla="*/ 83 w 104"/>
                      <a:gd name="T111" fmla="*/ 76 h 135"/>
                      <a:gd name="T112" fmla="*/ 89 w 104"/>
                      <a:gd name="T113" fmla="*/ 91 h 135"/>
                      <a:gd name="T114" fmla="*/ 93 w 104"/>
                      <a:gd name="T115" fmla="*/ 107 h 135"/>
                      <a:gd name="T116" fmla="*/ 101 w 104"/>
                      <a:gd name="T117" fmla="*/ 122 h 135"/>
                      <a:gd name="T118" fmla="*/ 103 w 104"/>
                      <a:gd name="T119" fmla="*/ 134 h 135"/>
                      <a:gd name="T120" fmla="*/ 71 w 104"/>
                      <a:gd name="T121" fmla="*/ 134 h 135"/>
                      <a:gd name="T122" fmla="*/ 17 w 104"/>
                      <a:gd name="T123" fmla="*/ 134 h 1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104" h="135">
                        <a:moveTo>
                          <a:pt x="17" y="134"/>
                        </a:moveTo>
                        <a:lnTo>
                          <a:pt x="20" y="123"/>
                        </a:lnTo>
                        <a:lnTo>
                          <a:pt x="9" y="122"/>
                        </a:lnTo>
                        <a:lnTo>
                          <a:pt x="9" y="116"/>
                        </a:lnTo>
                        <a:lnTo>
                          <a:pt x="14" y="111"/>
                        </a:lnTo>
                        <a:lnTo>
                          <a:pt x="43" y="115"/>
                        </a:lnTo>
                        <a:lnTo>
                          <a:pt x="71" y="128"/>
                        </a:lnTo>
                        <a:lnTo>
                          <a:pt x="52" y="115"/>
                        </a:lnTo>
                        <a:lnTo>
                          <a:pt x="33" y="108"/>
                        </a:lnTo>
                        <a:lnTo>
                          <a:pt x="13" y="107"/>
                        </a:lnTo>
                        <a:lnTo>
                          <a:pt x="13" y="98"/>
                        </a:lnTo>
                        <a:lnTo>
                          <a:pt x="26" y="94"/>
                        </a:lnTo>
                        <a:lnTo>
                          <a:pt x="35" y="89"/>
                        </a:lnTo>
                        <a:lnTo>
                          <a:pt x="20" y="90"/>
                        </a:lnTo>
                        <a:lnTo>
                          <a:pt x="11" y="93"/>
                        </a:lnTo>
                        <a:lnTo>
                          <a:pt x="17" y="85"/>
                        </a:lnTo>
                        <a:lnTo>
                          <a:pt x="30" y="78"/>
                        </a:lnTo>
                        <a:lnTo>
                          <a:pt x="17" y="77"/>
                        </a:lnTo>
                        <a:lnTo>
                          <a:pt x="9" y="80"/>
                        </a:lnTo>
                        <a:lnTo>
                          <a:pt x="17" y="70"/>
                        </a:lnTo>
                        <a:lnTo>
                          <a:pt x="38" y="70"/>
                        </a:lnTo>
                        <a:lnTo>
                          <a:pt x="52" y="74"/>
                        </a:lnTo>
                        <a:lnTo>
                          <a:pt x="55" y="76"/>
                        </a:lnTo>
                        <a:lnTo>
                          <a:pt x="70" y="80"/>
                        </a:lnTo>
                        <a:lnTo>
                          <a:pt x="76" y="78"/>
                        </a:lnTo>
                        <a:lnTo>
                          <a:pt x="64" y="72"/>
                        </a:lnTo>
                        <a:lnTo>
                          <a:pt x="60" y="66"/>
                        </a:lnTo>
                        <a:lnTo>
                          <a:pt x="48" y="61"/>
                        </a:lnTo>
                        <a:lnTo>
                          <a:pt x="35" y="59"/>
                        </a:lnTo>
                        <a:lnTo>
                          <a:pt x="20" y="60"/>
                        </a:lnTo>
                        <a:lnTo>
                          <a:pt x="11" y="63"/>
                        </a:lnTo>
                        <a:lnTo>
                          <a:pt x="7" y="68"/>
                        </a:lnTo>
                        <a:lnTo>
                          <a:pt x="0" y="66"/>
                        </a:lnTo>
                        <a:lnTo>
                          <a:pt x="4" y="59"/>
                        </a:lnTo>
                        <a:lnTo>
                          <a:pt x="9" y="48"/>
                        </a:lnTo>
                        <a:lnTo>
                          <a:pt x="27" y="41"/>
                        </a:lnTo>
                        <a:lnTo>
                          <a:pt x="16" y="39"/>
                        </a:lnTo>
                        <a:lnTo>
                          <a:pt x="5" y="42"/>
                        </a:lnTo>
                        <a:lnTo>
                          <a:pt x="22" y="32"/>
                        </a:lnTo>
                        <a:lnTo>
                          <a:pt x="11" y="30"/>
                        </a:lnTo>
                        <a:lnTo>
                          <a:pt x="16" y="21"/>
                        </a:lnTo>
                        <a:lnTo>
                          <a:pt x="14" y="16"/>
                        </a:lnTo>
                        <a:lnTo>
                          <a:pt x="9" y="10"/>
                        </a:lnTo>
                        <a:lnTo>
                          <a:pt x="22" y="3"/>
                        </a:lnTo>
                        <a:lnTo>
                          <a:pt x="27" y="0"/>
                        </a:lnTo>
                        <a:lnTo>
                          <a:pt x="44" y="0"/>
                        </a:lnTo>
                        <a:lnTo>
                          <a:pt x="55" y="0"/>
                        </a:lnTo>
                        <a:lnTo>
                          <a:pt x="60" y="17"/>
                        </a:lnTo>
                        <a:lnTo>
                          <a:pt x="70" y="31"/>
                        </a:lnTo>
                        <a:lnTo>
                          <a:pt x="68" y="39"/>
                        </a:lnTo>
                        <a:lnTo>
                          <a:pt x="74" y="45"/>
                        </a:lnTo>
                        <a:lnTo>
                          <a:pt x="77" y="53"/>
                        </a:lnTo>
                        <a:lnTo>
                          <a:pt x="76" y="61"/>
                        </a:lnTo>
                        <a:lnTo>
                          <a:pt x="77" y="64"/>
                        </a:lnTo>
                        <a:lnTo>
                          <a:pt x="78" y="69"/>
                        </a:lnTo>
                        <a:lnTo>
                          <a:pt x="83" y="76"/>
                        </a:lnTo>
                        <a:lnTo>
                          <a:pt x="89" y="91"/>
                        </a:lnTo>
                        <a:lnTo>
                          <a:pt x="93" y="107"/>
                        </a:lnTo>
                        <a:lnTo>
                          <a:pt x="101" y="122"/>
                        </a:lnTo>
                        <a:lnTo>
                          <a:pt x="103" y="134"/>
                        </a:lnTo>
                        <a:lnTo>
                          <a:pt x="71" y="134"/>
                        </a:lnTo>
                        <a:lnTo>
                          <a:pt x="17" y="134"/>
                        </a:lnTo>
                      </a:path>
                    </a:pathLst>
                  </a:custGeom>
                  <a:solidFill>
                    <a:srgbClr val="E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  <p:grpSp>
              <p:nvGrpSpPr>
                <p:cNvPr id="396948" name="Group 660"/>
                <p:cNvGrpSpPr>
                  <a:grpSpLocks/>
                </p:cNvGrpSpPr>
                <p:nvPr/>
              </p:nvGrpSpPr>
              <p:grpSpPr bwMode="auto">
                <a:xfrm>
                  <a:off x="532" y="3245"/>
                  <a:ext cx="98" cy="130"/>
                  <a:chOff x="532" y="3245"/>
                  <a:chExt cx="98" cy="130"/>
                </a:xfrm>
              </p:grpSpPr>
              <p:sp>
                <p:nvSpPr>
                  <p:cNvPr id="396949" name="Freeform 661"/>
                  <p:cNvSpPr>
                    <a:spLocks/>
                  </p:cNvSpPr>
                  <p:nvPr/>
                </p:nvSpPr>
                <p:spPr bwMode="auto">
                  <a:xfrm>
                    <a:off x="532" y="3245"/>
                    <a:ext cx="98" cy="130"/>
                  </a:xfrm>
                  <a:custGeom>
                    <a:avLst/>
                    <a:gdLst>
                      <a:gd name="T0" fmla="*/ 0 w 98"/>
                      <a:gd name="T1" fmla="*/ 129 h 130"/>
                      <a:gd name="T2" fmla="*/ 97 w 98"/>
                      <a:gd name="T3" fmla="*/ 129 h 130"/>
                      <a:gd name="T4" fmla="*/ 96 w 98"/>
                      <a:gd name="T5" fmla="*/ 99 h 130"/>
                      <a:gd name="T6" fmla="*/ 91 w 98"/>
                      <a:gd name="T7" fmla="*/ 71 h 130"/>
                      <a:gd name="T8" fmla="*/ 84 w 98"/>
                      <a:gd name="T9" fmla="*/ 47 h 130"/>
                      <a:gd name="T10" fmla="*/ 75 w 98"/>
                      <a:gd name="T11" fmla="*/ 33 h 130"/>
                      <a:gd name="T12" fmla="*/ 58 w 98"/>
                      <a:gd name="T13" fmla="*/ 16 h 130"/>
                      <a:gd name="T14" fmla="*/ 45 w 98"/>
                      <a:gd name="T15" fmla="*/ 4 h 130"/>
                      <a:gd name="T16" fmla="*/ 38 w 98"/>
                      <a:gd name="T17" fmla="*/ 1 h 130"/>
                      <a:gd name="T18" fmla="*/ 29 w 98"/>
                      <a:gd name="T19" fmla="*/ 0 h 130"/>
                      <a:gd name="T20" fmla="*/ 20 w 98"/>
                      <a:gd name="T21" fmla="*/ 0 h 130"/>
                      <a:gd name="T22" fmla="*/ 11 w 98"/>
                      <a:gd name="T23" fmla="*/ 1 h 130"/>
                      <a:gd name="T24" fmla="*/ 8 w 98"/>
                      <a:gd name="T25" fmla="*/ 6 h 130"/>
                      <a:gd name="T26" fmla="*/ 8 w 98"/>
                      <a:gd name="T27" fmla="*/ 13 h 130"/>
                      <a:gd name="T28" fmla="*/ 0 w 98"/>
                      <a:gd name="T29" fmla="*/ 129 h 1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98" h="130">
                        <a:moveTo>
                          <a:pt x="0" y="129"/>
                        </a:moveTo>
                        <a:lnTo>
                          <a:pt x="97" y="129"/>
                        </a:lnTo>
                        <a:lnTo>
                          <a:pt x="96" y="99"/>
                        </a:lnTo>
                        <a:lnTo>
                          <a:pt x="91" y="71"/>
                        </a:lnTo>
                        <a:lnTo>
                          <a:pt x="84" y="47"/>
                        </a:lnTo>
                        <a:lnTo>
                          <a:pt x="75" y="33"/>
                        </a:lnTo>
                        <a:lnTo>
                          <a:pt x="58" y="16"/>
                        </a:lnTo>
                        <a:lnTo>
                          <a:pt x="45" y="4"/>
                        </a:lnTo>
                        <a:lnTo>
                          <a:pt x="38" y="1"/>
                        </a:lnTo>
                        <a:lnTo>
                          <a:pt x="29" y="0"/>
                        </a:lnTo>
                        <a:lnTo>
                          <a:pt x="20" y="0"/>
                        </a:lnTo>
                        <a:lnTo>
                          <a:pt x="11" y="1"/>
                        </a:lnTo>
                        <a:lnTo>
                          <a:pt x="8" y="6"/>
                        </a:lnTo>
                        <a:lnTo>
                          <a:pt x="8" y="13"/>
                        </a:lnTo>
                        <a:lnTo>
                          <a:pt x="0" y="129"/>
                        </a:lnTo>
                      </a:path>
                    </a:pathLst>
                  </a:custGeom>
                  <a:solidFill>
                    <a:srgbClr val="60606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950" name="Freeform 662"/>
                  <p:cNvSpPr>
                    <a:spLocks/>
                  </p:cNvSpPr>
                  <p:nvPr/>
                </p:nvSpPr>
                <p:spPr bwMode="auto">
                  <a:xfrm>
                    <a:off x="543" y="3250"/>
                    <a:ext cx="73" cy="113"/>
                  </a:xfrm>
                  <a:custGeom>
                    <a:avLst/>
                    <a:gdLst>
                      <a:gd name="T0" fmla="*/ 0 w 73"/>
                      <a:gd name="T1" fmla="*/ 112 h 113"/>
                      <a:gd name="T2" fmla="*/ 7 w 73"/>
                      <a:gd name="T3" fmla="*/ 57 h 113"/>
                      <a:gd name="T4" fmla="*/ 7 w 73"/>
                      <a:gd name="T5" fmla="*/ 2 h 113"/>
                      <a:gd name="T6" fmla="*/ 14 w 73"/>
                      <a:gd name="T7" fmla="*/ 0 h 113"/>
                      <a:gd name="T8" fmla="*/ 24 w 73"/>
                      <a:gd name="T9" fmla="*/ 4 h 113"/>
                      <a:gd name="T10" fmla="*/ 41 w 73"/>
                      <a:gd name="T11" fmla="*/ 20 h 113"/>
                      <a:gd name="T12" fmla="*/ 53 w 73"/>
                      <a:gd name="T13" fmla="*/ 36 h 113"/>
                      <a:gd name="T14" fmla="*/ 64 w 73"/>
                      <a:gd name="T15" fmla="*/ 54 h 113"/>
                      <a:gd name="T16" fmla="*/ 68 w 73"/>
                      <a:gd name="T17" fmla="*/ 79 h 113"/>
                      <a:gd name="T18" fmla="*/ 72 w 73"/>
                      <a:gd name="T19" fmla="*/ 112 h 113"/>
                      <a:gd name="T20" fmla="*/ 0 w 73"/>
                      <a:gd name="T21" fmla="*/ 112 h 1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73" h="113">
                        <a:moveTo>
                          <a:pt x="0" y="112"/>
                        </a:moveTo>
                        <a:lnTo>
                          <a:pt x="7" y="57"/>
                        </a:lnTo>
                        <a:lnTo>
                          <a:pt x="7" y="2"/>
                        </a:lnTo>
                        <a:lnTo>
                          <a:pt x="14" y="0"/>
                        </a:lnTo>
                        <a:lnTo>
                          <a:pt x="24" y="4"/>
                        </a:lnTo>
                        <a:lnTo>
                          <a:pt x="41" y="20"/>
                        </a:lnTo>
                        <a:lnTo>
                          <a:pt x="53" y="36"/>
                        </a:lnTo>
                        <a:lnTo>
                          <a:pt x="64" y="54"/>
                        </a:lnTo>
                        <a:lnTo>
                          <a:pt x="68" y="79"/>
                        </a:lnTo>
                        <a:lnTo>
                          <a:pt x="72" y="112"/>
                        </a:lnTo>
                        <a:lnTo>
                          <a:pt x="0" y="112"/>
                        </a:lnTo>
                      </a:path>
                    </a:pathLst>
                  </a:custGeom>
                  <a:solidFill>
                    <a:srgbClr val="A0A0A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  <p:sp>
              <p:nvSpPr>
                <p:cNvPr id="396951" name="Freeform 663"/>
                <p:cNvSpPr>
                  <a:spLocks/>
                </p:cNvSpPr>
                <p:nvPr/>
              </p:nvSpPr>
              <p:spPr bwMode="auto">
                <a:xfrm>
                  <a:off x="935" y="3170"/>
                  <a:ext cx="113" cy="205"/>
                </a:xfrm>
                <a:custGeom>
                  <a:avLst/>
                  <a:gdLst>
                    <a:gd name="T0" fmla="*/ 0 w 113"/>
                    <a:gd name="T1" fmla="*/ 0 h 205"/>
                    <a:gd name="T2" fmla="*/ 17 w 113"/>
                    <a:gd name="T3" fmla="*/ 14 h 205"/>
                    <a:gd name="T4" fmla="*/ 35 w 113"/>
                    <a:gd name="T5" fmla="*/ 14 h 205"/>
                    <a:gd name="T6" fmla="*/ 17 w 113"/>
                    <a:gd name="T7" fmla="*/ 23 h 205"/>
                    <a:gd name="T8" fmla="*/ 44 w 113"/>
                    <a:gd name="T9" fmla="*/ 23 h 205"/>
                    <a:gd name="T10" fmla="*/ 29 w 113"/>
                    <a:gd name="T11" fmla="*/ 36 h 205"/>
                    <a:gd name="T12" fmla="*/ 51 w 113"/>
                    <a:gd name="T13" fmla="*/ 36 h 205"/>
                    <a:gd name="T14" fmla="*/ 35 w 113"/>
                    <a:gd name="T15" fmla="*/ 47 h 205"/>
                    <a:gd name="T16" fmla="*/ 57 w 113"/>
                    <a:gd name="T17" fmla="*/ 47 h 205"/>
                    <a:gd name="T18" fmla="*/ 37 w 113"/>
                    <a:gd name="T19" fmla="*/ 57 h 205"/>
                    <a:gd name="T20" fmla="*/ 71 w 113"/>
                    <a:gd name="T21" fmla="*/ 59 h 205"/>
                    <a:gd name="T22" fmla="*/ 47 w 113"/>
                    <a:gd name="T23" fmla="*/ 70 h 205"/>
                    <a:gd name="T24" fmla="*/ 75 w 113"/>
                    <a:gd name="T25" fmla="*/ 74 h 205"/>
                    <a:gd name="T26" fmla="*/ 56 w 113"/>
                    <a:gd name="T27" fmla="*/ 85 h 205"/>
                    <a:gd name="T28" fmla="*/ 80 w 113"/>
                    <a:gd name="T29" fmla="*/ 89 h 205"/>
                    <a:gd name="T30" fmla="*/ 60 w 113"/>
                    <a:gd name="T31" fmla="*/ 95 h 205"/>
                    <a:gd name="T32" fmla="*/ 84 w 113"/>
                    <a:gd name="T33" fmla="*/ 101 h 205"/>
                    <a:gd name="T34" fmla="*/ 67 w 113"/>
                    <a:gd name="T35" fmla="*/ 111 h 205"/>
                    <a:gd name="T36" fmla="*/ 89 w 113"/>
                    <a:gd name="T37" fmla="*/ 113 h 205"/>
                    <a:gd name="T38" fmla="*/ 69 w 113"/>
                    <a:gd name="T39" fmla="*/ 125 h 205"/>
                    <a:gd name="T40" fmla="*/ 93 w 113"/>
                    <a:gd name="T41" fmla="*/ 129 h 205"/>
                    <a:gd name="T42" fmla="*/ 74 w 113"/>
                    <a:gd name="T43" fmla="*/ 139 h 205"/>
                    <a:gd name="T44" fmla="*/ 96 w 113"/>
                    <a:gd name="T45" fmla="*/ 144 h 205"/>
                    <a:gd name="T46" fmla="*/ 76 w 113"/>
                    <a:gd name="T47" fmla="*/ 152 h 205"/>
                    <a:gd name="T48" fmla="*/ 100 w 113"/>
                    <a:gd name="T49" fmla="*/ 157 h 205"/>
                    <a:gd name="T50" fmla="*/ 82 w 113"/>
                    <a:gd name="T51" fmla="*/ 167 h 205"/>
                    <a:gd name="T52" fmla="*/ 107 w 113"/>
                    <a:gd name="T53" fmla="*/ 172 h 205"/>
                    <a:gd name="T54" fmla="*/ 87 w 113"/>
                    <a:gd name="T55" fmla="*/ 180 h 205"/>
                    <a:gd name="T56" fmla="*/ 112 w 113"/>
                    <a:gd name="T57" fmla="*/ 183 h 205"/>
                    <a:gd name="T58" fmla="*/ 93 w 113"/>
                    <a:gd name="T59" fmla="*/ 193 h 205"/>
                    <a:gd name="T60" fmla="*/ 112 w 113"/>
                    <a:gd name="T61" fmla="*/ 195 h 205"/>
                    <a:gd name="T62" fmla="*/ 91 w 113"/>
                    <a:gd name="T63" fmla="*/ 204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13" h="205">
                      <a:moveTo>
                        <a:pt x="0" y="0"/>
                      </a:moveTo>
                      <a:lnTo>
                        <a:pt x="17" y="14"/>
                      </a:lnTo>
                      <a:lnTo>
                        <a:pt x="35" y="14"/>
                      </a:lnTo>
                      <a:lnTo>
                        <a:pt x="17" y="23"/>
                      </a:lnTo>
                      <a:lnTo>
                        <a:pt x="44" y="23"/>
                      </a:lnTo>
                      <a:lnTo>
                        <a:pt x="29" y="36"/>
                      </a:lnTo>
                      <a:lnTo>
                        <a:pt x="51" y="36"/>
                      </a:lnTo>
                      <a:lnTo>
                        <a:pt x="35" y="47"/>
                      </a:lnTo>
                      <a:lnTo>
                        <a:pt x="57" y="47"/>
                      </a:lnTo>
                      <a:lnTo>
                        <a:pt x="37" y="57"/>
                      </a:lnTo>
                      <a:lnTo>
                        <a:pt x="71" y="59"/>
                      </a:lnTo>
                      <a:lnTo>
                        <a:pt x="47" y="70"/>
                      </a:lnTo>
                      <a:lnTo>
                        <a:pt x="75" y="74"/>
                      </a:lnTo>
                      <a:lnTo>
                        <a:pt x="56" y="85"/>
                      </a:lnTo>
                      <a:lnTo>
                        <a:pt x="80" y="89"/>
                      </a:lnTo>
                      <a:lnTo>
                        <a:pt x="60" y="95"/>
                      </a:lnTo>
                      <a:lnTo>
                        <a:pt x="84" y="101"/>
                      </a:lnTo>
                      <a:lnTo>
                        <a:pt x="67" y="111"/>
                      </a:lnTo>
                      <a:lnTo>
                        <a:pt x="89" y="113"/>
                      </a:lnTo>
                      <a:lnTo>
                        <a:pt x="69" y="125"/>
                      </a:lnTo>
                      <a:lnTo>
                        <a:pt x="93" y="129"/>
                      </a:lnTo>
                      <a:lnTo>
                        <a:pt x="74" y="139"/>
                      </a:lnTo>
                      <a:lnTo>
                        <a:pt x="96" y="144"/>
                      </a:lnTo>
                      <a:lnTo>
                        <a:pt x="76" y="152"/>
                      </a:lnTo>
                      <a:lnTo>
                        <a:pt x="100" y="157"/>
                      </a:lnTo>
                      <a:lnTo>
                        <a:pt x="82" y="167"/>
                      </a:lnTo>
                      <a:lnTo>
                        <a:pt x="107" y="172"/>
                      </a:lnTo>
                      <a:lnTo>
                        <a:pt x="87" y="180"/>
                      </a:lnTo>
                      <a:lnTo>
                        <a:pt x="112" y="183"/>
                      </a:lnTo>
                      <a:lnTo>
                        <a:pt x="93" y="193"/>
                      </a:lnTo>
                      <a:lnTo>
                        <a:pt x="112" y="195"/>
                      </a:lnTo>
                      <a:lnTo>
                        <a:pt x="91" y="204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</p:grpSp>
        </p:grpSp>
        <p:sp>
          <p:nvSpPr>
            <p:cNvPr id="397056" name="Rectangle 768"/>
            <p:cNvSpPr>
              <a:spLocks noChangeArrowheads="1"/>
            </p:cNvSpPr>
            <p:nvPr/>
          </p:nvSpPr>
          <p:spPr bwMode="auto">
            <a:xfrm>
              <a:off x="1350215" y="1943061"/>
              <a:ext cx="1177407" cy="4058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7866" tIns="33338" rIns="67866" bIns="33338">
              <a:spAutoFit/>
            </a:bodyPr>
            <a:lstStyle/>
            <a:p>
              <a:pPr eaLnBrk="0" hangingPunct="0"/>
              <a:r>
                <a:rPr lang="th-TH" sz="2200" b="1" dirty="0">
                  <a:solidFill>
                    <a:srgbClr val="000000"/>
                  </a:solidFill>
                </a:rPr>
                <a:t>ผู้อำนวยการ</a:t>
              </a:r>
              <a:endParaRPr lang="en-US" sz="2200" b="1" dirty="0">
                <a:solidFill>
                  <a:srgbClr val="000000"/>
                </a:solidFill>
              </a:endParaRPr>
            </a:p>
          </p:txBody>
        </p:sp>
        <p:sp>
          <p:nvSpPr>
            <p:cNvPr id="397058" name="AutoShape 770"/>
            <p:cNvSpPr>
              <a:spLocks noChangeArrowheads="1"/>
            </p:cNvSpPr>
            <p:nvPr/>
          </p:nvSpPr>
          <p:spPr bwMode="auto">
            <a:xfrm>
              <a:off x="435430" y="2426374"/>
              <a:ext cx="2227197" cy="1970398"/>
            </a:xfrm>
            <a:prstGeom prst="wedgeRoundRectCallout">
              <a:avLst>
                <a:gd name="adj1" fmla="val -5356"/>
                <a:gd name="adj2" fmla="val 87806"/>
                <a:gd name="adj3" fmla="val 16667"/>
              </a:avLst>
            </a:prstGeom>
            <a:noFill/>
            <a:ln w="19050">
              <a:solidFill>
                <a:srgbClr val="3333CC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6633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hangingPunct="0">
                <a:lnSpc>
                  <a:spcPct val="80000"/>
                </a:lnSpc>
                <a:buFontTx/>
                <a:buChar char="•"/>
              </a:pPr>
              <a:r>
                <a:rPr lang="th-TH" sz="1600" dirty="0">
                  <a:solidFill>
                    <a:srgbClr val="000000"/>
                  </a:solidFill>
                  <a:latin typeface="PSL Isara"/>
                </a:rPr>
                <a:t> ทราบถึงทักษะ คุณลักษณะ </a:t>
              </a:r>
              <a:r>
                <a:rPr lang="en-US" sz="1600" dirty="0">
                  <a:solidFill>
                    <a:srgbClr val="000000"/>
                  </a:solidFill>
                  <a:latin typeface="PSL Isara"/>
                </a:rPr>
                <a:t>(Competencies) </a:t>
              </a:r>
              <a:r>
                <a:rPr lang="th-TH" sz="1600" dirty="0">
                  <a:solidFill>
                    <a:srgbClr val="000000"/>
                  </a:solidFill>
                  <a:latin typeface="PSL Isara"/>
                </a:rPr>
                <a:t>ที่ต้องการของบุคลากรในฝ่ายตน</a:t>
              </a:r>
            </a:p>
            <a:p>
              <a:pPr eaLnBrk="0" hangingPunct="0">
                <a:lnSpc>
                  <a:spcPct val="80000"/>
                </a:lnSpc>
                <a:buFontTx/>
                <a:buChar char="•"/>
              </a:pPr>
              <a:r>
                <a:rPr lang="th-TH" sz="1600" dirty="0">
                  <a:solidFill>
                    <a:srgbClr val="000000"/>
                  </a:solidFill>
                  <a:latin typeface="PSL Isara"/>
                </a:rPr>
                <a:t> เป็นข้อมูลพื้นฐานในการวางแผนการพัฒนาบุคลากรในฝ่าย</a:t>
              </a:r>
            </a:p>
            <a:p>
              <a:pPr eaLnBrk="0" hangingPunct="0">
                <a:lnSpc>
                  <a:spcPct val="80000"/>
                </a:lnSpc>
                <a:buFontTx/>
                <a:buChar char="•"/>
              </a:pPr>
              <a:r>
                <a:rPr lang="th-TH" sz="1600" dirty="0">
                  <a:solidFill>
                    <a:srgbClr val="000000"/>
                  </a:solidFill>
                  <a:latin typeface="PSL Isara"/>
                </a:rPr>
                <a:t> ใช้เป็นปัจจัยในการพิจารณาสรรหา คัดเลือกบุคลากรให้ตรงกับคุณสมบัติของตำแหน่งงานนั้นๆ</a:t>
              </a:r>
              <a:endParaRPr lang="en-US" sz="1600" dirty="0">
                <a:solidFill>
                  <a:srgbClr val="000000"/>
                </a:solidFill>
                <a:latin typeface="PSL Isara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26752" y="1516918"/>
            <a:ext cx="2439396" cy="3715136"/>
            <a:chOff x="2926752" y="1516918"/>
            <a:chExt cx="2439396" cy="3715136"/>
          </a:xfrm>
        </p:grpSpPr>
        <p:grpSp>
          <p:nvGrpSpPr>
            <p:cNvPr id="396770" name="Group 482"/>
            <p:cNvGrpSpPr>
              <a:grpSpLocks/>
            </p:cNvGrpSpPr>
            <p:nvPr/>
          </p:nvGrpSpPr>
          <p:grpSpPr bwMode="auto">
            <a:xfrm>
              <a:off x="2926752" y="3902125"/>
              <a:ext cx="822722" cy="1329929"/>
              <a:chOff x="1759" y="2184"/>
              <a:chExt cx="433" cy="696"/>
            </a:xfrm>
          </p:grpSpPr>
          <p:grpSp>
            <p:nvGrpSpPr>
              <p:cNvPr id="396771" name="Group 483"/>
              <p:cNvGrpSpPr>
                <a:grpSpLocks/>
              </p:cNvGrpSpPr>
              <p:nvPr/>
            </p:nvGrpSpPr>
            <p:grpSpPr bwMode="auto">
              <a:xfrm>
                <a:off x="1759" y="2184"/>
                <a:ext cx="433" cy="669"/>
                <a:chOff x="1759" y="2184"/>
                <a:chExt cx="433" cy="669"/>
              </a:xfrm>
            </p:grpSpPr>
            <p:grpSp>
              <p:nvGrpSpPr>
                <p:cNvPr id="396772" name="Group 484"/>
                <p:cNvGrpSpPr>
                  <a:grpSpLocks/>
                </p:cNvGrpSpPr>
                <p:nvPr/>
              </p:nvGrpSpPr>
              <p:grpSpPr bwMode="auto">
                <a:xfrm>
                  <a:off x="1959" y="2774"/>
                  <a:ext cx="167" cy="79"/>
                  <a:chOff x="1959" y="2774"/>
                  <a:chExt cx="167" cy="79"/>
                </a:xfrm>
              </p:grpSpPr>
              <p:sp>
                <p:nvSpPr>
                  <p:cNvPr id="396773" name="Freeform 485"/>
                  <p:cNvSpPr>
                    <a:spLocks/>
                  </p:cNvSpPr>
                  <p:nvPr/>
                </p:nvSpPr>
                <p:spPr bwMode="auto">
                  <a:xfrm>
                    <a:off x="1959" y="2774"/>
                    <a:ext cx="167" cy="79"/>
                  </a:xfrm>
                  <a:custGeom>
                    <a:avLst/>
                    <a:gdLst>
                      <a:gd name="T0" fmla="*/ 57 w 167"/>
                      <a:gd name="T1" fmla="*/ 9 h 79"/>
                      <a:gd name="T2" fmla="*/ 36 w 167"/>
                      <a:gd name="T3" fmla="*/ 22 h 79"/>
                      <a:gd name="T4" fmla="*/ 0 w 167"/>
                      <a:gd name="T5" fmla="*/ 36 h 79"/>
                      <a:gd name="T6" fmla="*/ 0 w 167"/>
                      <a:gd name="T7" fmla="*/ 45 h 79"/>
                      <a:gd name="T8" fmla="*/ 18 w 167"/>
                      <a:gd name="T9" fmla="*/ 49 h 79"/>
                      <a:gd name="T10" fmla="*/ 52 w 167"/>
                      <a:gd name="T11" fmla="*/ 49 h 79"/>
                      <a:gd name="T12" fmla="*/ 85 w 167"/>
                      <a:gd name="T13" fmla="*/ 43 h 79"/>
                      <a:gd name="T14" fmla="*/ 108 w 167"/>
                      <a:gd name="T15" fmla="*/ 40 h 79"/>
                      <a:gd name="T16" fmla="*/ 102 w 167"/>
                      <a:gd name="T17" fmla="*/ 59 h 79"/>
                      <a:gd name="T18" fmla="*/ 99 w 167"/>
                      <a:gd name="T19" fmla="*/ 68 h 79"/>
                      <a:gd name="T20" fmla="*/ 101 w 167"/>
                      <a:gd name="T21" fmla="*/ 74 h 79"/>
                      <a:gd name="T22" fmla="*/ 126 w 167"/>
                      <a:gd name="T23" fmla="*/ 78 h 79"/>
                      <a:gd name="T24" fmla="*/ 153 w 167"/>
                      <a:gd name="T25" fmla="*/ 68 h 79"/>
                      <a:gd name="T26" fmla="*/ 159 w 167"/>
                      <a:gd name="T27" fmla="*/ 56 h 79"/>
                      <a:gd name="T28" fmla="*/ 159 w 167"/>
                      <a:gd name="T29" fmla="*/ 46 h 79"/>
                      <a:gd name="T30" fmla="*/ 166 w 167"/>
                      <a:gd name="T31" fmla="*/ 38 h 79"/>
                      <a:gd name="T32" fmla="*/ 163 w 167"/>
                      <a:gd name="T33" fmla="*/ 0 h 79"/>
                      <a:gd name="T34" fmla="*/ 57 w 167"/>
                      <a:gd name="T35" fmla="*/ 9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167" h="79">
                        <a:moveTo>
                          <a:pt x="57" y="9"/>
                        </a:moveTo>
                        <a:lnTo>
                          <a:pt x="36" y="22"/>
                        </a:lnTo>
                        <a:lnTo>
                          <a:pt x="0" y="36"/>
                        </a:lnTo>
                        <a:lnTo>
                          <a:pt x="0" y="45"/>
                        </a:lnTo>
                        <a:lnTo>
                          <a:pt x="18" y="49"/>
                        </a:lnTo>
                        <a:lnTo>
                          <a:pt x="52" y="49"/>
                        </a:lnTo>
                        <a:lnTo>
                          <a:pt x="85" y="43"/>
                        </a:lnTo>
                        <a:lnTo>
                          <a:pt x="108" y="40"/>
                        </a:lnTo>
                        <a:lnTo>
                          <a:pt x="102" y="59"/>
                        </a:lnTo>
                        <a:lnTo>
                          <a:pt x="99" y="68"/>
                        </a:lnTo>
                        <a:lnTo>
                          <a:pt x="101" y="74"/>
                        </a:lnTo>
                        <a:lnTo>
                          <a:pt x="126" y="78"/>
                        </a:lnTo>
                        <a:lnTo>
                          <a:pt x="153" y="68"/>
                        </a:lnTo>
                        <a:lnTo>
                          <a:pt x="159" y="56"/>
                        </a:lnTo>
                        <a:lnTo>
                          <a:pt x="159" y="46"/>
                        </a:lnTo>
                        <a:lnTo>
                          <a:pt x="166" y="38"/>
                        </a:lnTo>
                        <a:lnTo>
                          <a:pt x="163" y="0"/>
                        </a:lnTo>
                        <a:lnTo>
                          <a:pt x="57" y="9"/>
                        </a:lnTo>
                      </a:path>
                    </a:pathLst>
                  </a:custGeom>
                  <a:solidFill>
                    <a:srgbClr val="4040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grpSp>
                <p:nvGrpSpPr>
                  <p:cNvPr id="396774" name="Group 486"/>
                  <p:cNvGrpSpPr>
                    <a:grpSpLocks/>
                  </p:cNvGrpSpPr>
                  <p:nvPr/>
                </p:nvGrpSpPr>
                <p:grpSpPr bwMode="auto">
                  <a:xfrm>
                    <a:off x="1963" y="2790"/>
                    <a:ext cx="141" cy="47"/>
                    <a:chOff x="1963" y="2790"/>
                    <a:chExt cx="141" cy="47"/>
                  </a:xfrm>
                </p:grpSpPr>
                <p:sp>
                  <p:nvSpPr>
                    <p:cNvPr id="396775" name="Freeform 487"/>
                    <p:cNvSpPr>
                      <a:spLocks/>
                    </p:cNvSpPr>
                    <p:nvPr/>
                  </p:nvSpPr>
                  <p:spPr bwMode="auto">
                    <a:xfrm>
                      <a:off x="1963" y="2798"/>
                      <a:ext cx="45" cy="6"/>
                    </a:xfrm>
                    <a:custGeom>
                      <a:avLst/>
                      <a:gdLst>
                        <a:gd name="T0" fmla="*/ 0 w 45"/>
                        <a:gd name="T1" fmla="*/ 5 h 6"/>
                        <a:gd name="T2" fmla="*/ 24 w 45"/>
                        <a:gd name="T3" fmla="*/ 5 h 6"/>
                        <a:gd name="T4" fmla="*/ 44 w 45"/>
                        <a:gd name="T5" fmla="*/ 3 h 6"/>
                        <a:gd name="T6" fmla="*/ 28 w 45"/>
                        <a:gd name="T7" fmla="*/ 0 h 6"/>
                        <a:gd name="T8" fmla="*/ 0 w 45"/>
                        <a:gd name="T9" fmla="*/ 5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5" h="6">
                          <a:moveTo>
                            <a:pt x="0" y="5"/>
                          </a:moveTo>
                          <a:lnTo>
                            <a:pt x="24" y="5"/>
                          </a:lnTo>
                          <a:lnTo>
                            <a:pt x="44" y="3"/>
                          </a:lnTo>
                          <a:lnTo>
                            <a:pt x="28" y="0"/>
                          </a:lnTo>
                          <a:lnTo>
                            <a:pt x="0" y="5"/>
                          </a:lnTo>
                        </a:path>
                      </a:pathLst>
                    </a:custGeom>
                    <a:solidFill>
                      <a:srgbClr val="60606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776" name="Freeform 488"/>
                    <p:cNvSpPr>
                      <a:spLocks/>
                    </p:cNvSpPr>
                    <p:nvPr/>
                  </p:nvSpPr>
                  <p:spPr bwMode="auto">
                    <a:xfrm>
                      <a:off x="1997" y="2790"/>
                      <a:ext cx="51" cy="8"/>
                    </a:xfrm>
                    <a:custGeom>
                      <a:avLst/>
                      <a:gdLst>
                        <a:gd name="T0" fmla="*/ 11 w 51"/>
                        <a:gd name="T1" fmla="*/ 0 h 8"/>
                        <a:gd name="T2" fmla="*/ 0 w 51"/>
                        <a:gd name="T3" fmla="*/ 3 h 8"/>
                        <a:gd name="T4" fmla="*/ 15 w 51"/>
                        <a:gd name="T5" fmla="*/ 7 h 8"/>
                        <a:gd name="T6" fmla="*/ 27 w 51"/>
                        <a:gd name="T7" fmla="*/ 6 h 8"/>
                        <a:gd name="T8" fmla="*/ 39 w 51"/>
                        <a:gd name="T9" fmla="*/ 5 h 8"/>
                        <a:gd name="T10" fmla="*/ 50 w 51"/>
                        <a:gd name="T11" fmla="*/ 3 h 8"/>
                        <a:gd name="T12" fmla="*/ 28 w 51"/>
                        <a:gd name="T13" fmla="*/ 2 h 8"/>
                        <a:gd name="T14" fmla="*/ 11 w 51"/>
                        <a:gd name="T15" fmla="*/ 0 h 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51" h="8">
                          <a:moveTo>
                            <a:pt x="11" y="0"/>
                          </a:moveTo>
                          <a:lnTo>
                            <a:pt x="0" y="3"/>
                          </a:lnTo>
                          <a:lnTo>
                            <a:pt x="15" y="7"/>
                          </a:lnTo>
                          <a:lnTo>
                            <a:pt x="27" y="6"/>
                          </a:lnTo>
                          <a:lnTo>
                            <a:pt x="39" y="5"/>
                          </a:lnTo>
                          <a:lnTo>
                            <a:pt x="50" y="3"/>
                          </a:lnTo>
                          <a:lnTo>
                            <a:pt x="28" y="2"/>
                          </a:lnTo>
                          <a:lnTo>
                            <a:pt x="11" y="0"/>
                          </a:lnTo>
                        </a:path>
                      </a:pathLst>
                    </a:custGeom>
                    <a:solidFill>
                      <a:srgbClr val="60606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777" name="Freeform 489"/>
                    <p:cNvSpPr>
                      <a:spLocks/>
                    </p:cNvSpPr>
                    <p:nvPr/>
                  </p:nvSpPr>
                  <p:spPr bwMode="auto">
                    <a:xfrm>
                      <a:off x="2061" y="2819"/>
                      <a:ext cx="43" cy="18"/>
                    </a:xfrm>
                    <a:custGeom>
                      <a:avLst/>
                      <a:gdLst>
                        <a:gd name="T0" fmla="*/ 8 w 43"/>
                        <a:gd name="T1" fmla="*/ 5 h 18"/>
                        <a:gd name="T2" fmla="*/ 6 w 43"/>
                        <a:gd name="T3" fmla="*/ 10 h 18"/>
                        <a:gd name="T4" fmla="*/ 0 w 43"/>
                        <a:gd name="T5" fmla="*/ 15 h 18"/>
                        <a:gd name="T6" fmla="*/ 13 w 43"/>
                        <a:gd name="T7" fmla="*/ 17 h 18"/>
                        <a:gd name="T8" fmla="*/ 24 w 43"/>
                        <a:gd name="T9" fmla="*/ 17 h 18"/>
                        <a:gd name="T10" fmla="*/ 35 w 43"/>
                        <a:gd name="T11" fmla="*/ 14 h 18"/>
                        <a:gd name="T12" fmla="*/ 39 w 43"/>
                        <a:gd name="T13" fmla="*/ 10 h 18"/>
                        <a:gd name="T14" fmla="*/ 42 w 43"/>
                        <a:gd name="T15" fmla="*/ 1 h 18"/>
                        <a:gd name="T16" fmla="*/ 31 w 43"/>
                        <a:gd name="T17" fmla="*/ 3 h 18"/>
                        <a:gd name="T18" fmla="*/ 18 w 43"/>
                        <a:gd name="T19" fmla="*/ 3 h 18"/>
                        <a:gd name="T20" fmla="*/ 8 w 43"/>
                        <a:gd name="T21" fmla="*/ 0 h 18"/>
                        <a:gd name="T22" fmla="*/ 8 w 43"/>
                        <a:gd name="T23" fmla="*/ 5 h 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43" h="18">
                          <a:moveTo>
                            <a:pt x="8" y="5"/>
                          </a:moveTo>
                          <a:lnTo>
                            <a:pt x="6" y="10"/>
                          </a:lnTo>
                          <a:lnTo>
                            <a:pt x="0" y="15"/>
                          </a:lnTo>
                          <a:lnTo>
                            <a:pt x="13" y="17"/>
                          </a:lnTo>
                          <a:lnTo>
                            <a:pt x="24" y="17"/>
                          </a:lnTo>
                          <a:lnTo>
                            <a:pt x="35" y="14"/>
                          </a:lnTo>
                          <a:lnTo>
                            <a:pt x="39" y="10"/>
                          </a:lnTo>
                          <a:lnTo>
                            <a:pt x="42" y="1"/>
                          </a:lnTo>
                          <a:lnTo>
                            <a:pt x="31" y="3"/>
                          </a:lnTo>
                          <a:lnTo>
                            <a:pt x="18" y="3"/>
                          </a:lnTo>
                          <a:lnTo>
                            <a:pt x="8" y="0"/>
                          </a:lnTo>
                          <a:lnTo>
                            <a:pt x="8" y="5"/>
                          </a:lnTo>
                        </a:path>
                      </a:pathLst>
                    </a:custGeom>
                    <a:solidFill>
                      <a:srgbClr val="60606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778" name="Freeform 490"/>
                    <p:cNvSpPr>
                      <a:spLocks/>
                    </p:cNvSpPr>
                    <p:nvPr/>
                  </p:nvSpPr>
                  <p:spPr bwMode="auto">
                    <a:xfrm>
                      <a:off x="2070" y="2804"/>
                      <a:ext cx="34" cy="12"/>
                    </a:xfrm>
                    <a:custGeom>
                      <a:avLst/>
                      <a:gdLst>
                        <a:gd name="T0" fmla="*/ 0 w 34"/>
                        <a:gd name="T1" fmla="*/ 8 h 12"/>
                        <a:gd name="T2" fmla="*/ 10 w 34"/>
                        <a:gd name="T3" fmla="*/ 10 h 12"/>
                        <a:gd name="T4" fmla="*/ 23 w 34"/>
                        <a:gd name="T5" fmla="*/ 11 h 12"/>
                        <a:gd name="T6" fmla="*/ 33 w 34"/>
                        <a:gd name="T7" fmla="*/ 9 h 12"/>
                        <a:gd name="T8" fmla="*/ 31 w 34"/>
                        <a:gd name="T9" fmla="*/ 4 h 12"/>
                        <a:gd name="T10" fmla="*/ 31 w 34"/>
                        <a:gd name="T11" fmla="*/ 0 h 12"/>
                        <a:gd name="T12" fmla="*/ 26 w 34"/>
                        <a:gd name="T13" fmla="*/ 1 h 12"/>
                        <a:gd name="T14" fmla="*/ 7 w 34"/>
                        <a:gd name="T15" fmla="*/ 3 h 12"/>
                        <a:gd name="T16" fmla="*/ 3 w 34"/>
                        <a:gd name="T17" fmla="*/ 2 h 12"/>
                        <a:gd name="T18" fmla="*/ 0 w 34"/>
                        <a:gd name="T19" fmla="*/ 8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0" t="0" r="r" b="b"/>
                      <a:pathLst>
                        <a:path w="34" h="12">
                          <a:moveTo>
                            <a:pt x="0" y="8"/>
                          </a:moveTo>
                          <a:lnTo>
                            <a:pt x="10" y="10"/>
                          </a:lnTo>
                          <a:lnTo>
                            <a:pt x="23" y="11"/>
                          </a:lnTo>
                          <a:lnTo>
                            <a:pt x="33" y="9"/>
                          </a:lnTo>
                          <a:lnTo>
                            <a:pt x="31" y="4"/>
                          </a:lnTo>
                          <a:lnTo>
                            <a:pt x="31" y="0"/>
                          </a:lnTo>
                          <a:lnTo>
                            <a:pt x="26" y="1"/>
                          </a:lnTo>
                          <a:lnTo>
                            <a:pt x="7" y="3"/>
                          </a:lnTo>
                          <a:lnTo>
                            <a:pt x="3" y="2"/>
                          </a:lnTo>
                          <a:lnTo>
                            <a:pt x="0" y="8"/>
                          </a:lnTo>
                        </a:path>
                      </a:pathLst>
                    </a:custGeom>
                    <a:solidFill>
                      <a:srgbClr val="60606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</p:grpSp>
            <p:grpSp>
              <p:nvGrpSpPr>
                <p:cNvPr id="396779" name="Group 491"/>
                <p:cNvGrpSpPr>
                  <a:grpSpLocks/>
                </p:cNvGrpSpPr>
                <p:nvPr/>
              </p:nvGrpSpPr>
              <p:grpSpPr bwMode="auto">
                <a:xfrm>
                  <a:off x="1821" y="2254"/>
                  <a:ext cx="371" cy="555"/>
                  <a:chOff x="1821" y="2254"/>
                  <a:chExt cx="371" cy="555"/>
                </a:xfrm>
              </p:grpSpPr>
              <p:sp>
                <p:nvSpPr>
                  <p:cNvPr id="396780" name="Freeform 492"/>
                  <p:cNvSpPr>
                    <a:spLocks/>
                  </p:cNvSpPr>
                  <p:nvPr/>
                </p:nvSpPr>
                <p:spPr bwMode="auto">
                  <a:xfrm>
                    <a:off x="1821" y="2263"/>
                    <a:ext cx="371" cy="546"/>
                  </a:xfrm>
                  <a:custGeom>
                    <a:avLst/>
                    <a:gdLst>
                      <a:gd name="T0" fmla="*/ 0 w 371"/>
                      <a:gd name="T1" fmla="*/ 61 h 546"/>
                      <a:gd name="T2" fmla="*/ 18 w 371"/>
                      <a:gd name="T3" fmla="*/ 55 h 546"/>
                      <a:gd name="T4" fmla="*/ 25 w 371"/>
                      <a:gd name="T5" fmla="*/ 41 h 546"/>
                      <a:gd name="T6" fmla="*/ 28 w 371"/>
                      <a:gd name="T7" fmla="*/ 38 h 546"/>
                      <a:gd name="T8" fmla="*/ 91 w 371"/>
                      <a:gd name="T9" fmla="*/ 72 h 546"/>
                      <a:gd name="T10" fmla="*/ 100 w 371"/>
                      <a:gd name="T11" fmla="*/ 70 h 546"/>
                      <a:gd name="T12" fmla="*/ 107 w 371"/>
                      <a:gd name="T13" fmla="*/ 68 h 546"/>
                      <a:gd name="T14" fmla="*/ 136 w 371"/>
                      <a:gd name="T15" fmla="*/ 41 h 546"/>
                      <a:gd name="T16" fmla="*/ 147 w 371"/>
                      <a:gd name="T17" fmla="*/ 28 h 546"/>
                      <a:gd name="T18" fmla="*/ 160 w 371"/>
                      <a:gd name="T19" fmla="*/ 18 h 546"/>
                      <a:gd name="T20" fmla="*/ 186 w 371"/>
                      <a:gd name="T21" fmla="*/ 12 h 546"/>
                      <a:gd name="T22" fmla="*/ 277 w 371"/>
                      <a:gd name="T23" fmla="*/ 0 h 546"/>
                      <a:gd name="T24" fmla="*/ 303 w 371"/>
                      <a:gd name="T25" fmla="*/ 16 h 546"/>
                      <a:gd name="T26" fmla="*/ 339 w 371"/>
                      <a:gd name="T27" fmla="*/ 27 h 546"/>
                      <a:gd name="T28" fmla="*/ 346 w 371"/>
                      <a:gd name="T29" fmla="*/ 54 h 546"/>
                      <a:gd name="T30" fmla="*/ 360 w 371"/>
                      <a:gd name="T31" fmla="*/ 99 h 546"/>
                      <a:gd name="T32" fmla="*/ 370 w 371"/>
                      <a:gd name="T33" fmla="*/ 144 h 546"/>
                      <a:gd name="T34" fmla="*/ 365 w 371"/>
                      <a:gd name="T35" fmla="*/ 195 h 546"/>
                      <a:gd name="T36" fmla="*/ 339 w 371"/>
                      <a:gd name="T37" fmla="*/ 226 h 546"/>
                      <a:gd name="T38" fmla="*/ 325 w 371"/>
                      <a:gd name="T39" fmla="*/ 279 h 546"/>
                      <a:gd name="T40" fmla="*/ 311 w 371"/>
                      <a:gd name="T41" fmla="*/ 456 h 546"/>
                      <a:gd name="T42" fmla="*/ 307 w 371"/>
                      <a:gd name="T43" fmla="*/ 513 h 546"/>
                      <a:gd name="T44" fmla="*/ 279 w 371"/>
                      <a:gd name="T45" fmla="*/ 542 h 546"/>
                      <a:gd name="T46" fmla="*/ 248 w 371"/>
                      <a:gd name="T47" fmla="*/ 532 h 546"/>
                      <a:gd name="T48" fmla="*/ 207 w 371"/>
                      <a:gd name="T49" fmla="*/ 531 h 546"/>
                      <a:gd name="T50" fmla="*/ 183 w 371"/>
                      <a:gd name="T51" fmla="*/ 507 h 546"/>
                      <a:gd name="T52" fmla="*/ 165 w 371"/>
                      <a:gd name="T53" fmla="*/ 388 h 546"/>
                      <a:gd name="T54" fmla="*/ 147 w 371"/>
                      <a:gd name="T55" fmla="*/ 259 h 546"/>
                      <a:gd name="T56" fmla="*/ 162 w 371"/>
                      <a:gd name="T57" fmla="*/ 145 h 546"/>
                      <a:gd name="T58" fmla="*/ 122 w 371"/>
                      <a:gd name="T59" fmla="*/ 122 h 546"/>
                      <a:gd name="T60" fmla="*/ 94 w 371"/>
                      <a:gd name="T61" fmla="*/ 126 h 546"/>
                      <a:gd name="T62" fmla="*/ 48 w 371"/>
                      <a:gd name="T63" fmla="*/ 100 h 5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371" h="546">
                        <a:moveTo>
                          <a:pt x="1" y="64"/>
                        </a:moveTo>
                        <a:lnTo>
                          <a:pt x="0" y="61"/>
                        </a:lnTo>
                        <a:lnTo>
                          <a:pt x="10" y="61"/>
                        </a:lnTo>
                        <a:lnTo>
                          <a:pt x="18" y="55"/>
                        </a:lnTo>
                        <a:lnTo>
                          <a:pt x="25" y="47"/>
                        </a:lnTo>
                        <a:lnTo>
                          <a:pt x="25" y="41"/>
                        </a:lnTo>
                        <a:lnTo>
                          <a:pt x="24" y="39"/>
                        </a:lnTo>
                        <a:lnTo>
                          <a:pt x="28" y="38"/>
                        </a:lnTo>
                        <a:lnTo>
                          <a:pt x="88" y="73"/>
                        </a:lnTo>
                        <a:lnTo>
                          <a:pt x="91" y="72"/>
                        </a:lnTo>
                        <a:lnTo>
                          <a:pt x="100" y="73"/>
                        </a:lnTo>
                        <a:lnTo>
                          <a:pt x="100" y="70"/>
                        </a:lnTo>
                        <a:lnTo>
                          <a:pt x="107" y="70"/>
                        </a:lnTo>
                        <a:lnTo>
                          <a:pt x="107" y="68"/>
                        </a:lnTo>
                        <a:lnTo>
                          <a:pt x="118" y="58"/>
                        </a:lnTo>
                        <a:lnTo>
                          <a:pt x="136" y="41"/>
                        </a:lnTo>
                        <a:lnTo>
                          <a:pt x="140" y="38"/>
                        </a:lnTo>
                        <a:lnTo>
                          <a:pt x="147" y="28"/>
                        </a:lnTo>
                        <a:lnTo>
                          <a:pt x="153" y="21"/>
                        </a:lnTo>
                        <a:lnTo>
                          <a:pt x="160" y="18"/>
                        </a:lnTo>
                        <a:lnTo>
                          <a:pt x="175" y="14"/>
                        </a:lnTo>
                        <a:lnTo>
                          <a:pt x="186" y="12"/>
                        </a:lnTo>
                        <a:lnTo>
                          <a:pt x="199" y="6"/>
                        </a:lnTo>
                        <a:lnTo>
                          <a:pt x="277" y="0"/>
                        </a:lnTo>
                        <a:lnTo>
                          <a:pt x="280" y="6"/>
                        </a:lnTo>
                        <a:lnTo>
                          <a:pt x="303" y="16"/>
                        </a:lnTo>
                        <a:lnTo>
                          <a:pt x="327" y="21"/>
                        </a:lnTo>
                        <a:lnTo>
                          <a:pt x="339" y="27"/>
                        </a:lnTo>
                        <a:lnTo>
                          <a:pt x="343" y="33"/>
                        </a:lnTo>
                        <a:lnTo>
                          <a:pt x="346" y="54"/>
                        </a:lnTo>
                        <a:lnTo>
                          <a:pt x="351" y="76"/>
                        </a:lnTo>
                        <a:lnTo>
                          <a:pt x="360" y="99"/>
                        </a:lnTo>
                        <a:lnTo>
                          <a:pt x="369" y="123"/>
                        </a:lnTo>
                        <a:lnTo>
                          <a:pt x="370" y="144"/>
                        </a:lnTo>
                        <a:lnTo>
                          <a:pt x="367" y="170"/>
                        </a:lnTo>
                        <a:lnTo>
                          <a:pt x="365" y="195"/>
                        </a:lnTo>
                        <a:lnTo>
                          <a:pt x="356" y="230"/>
                        </a:lnTo>
                        <a:lnTo>
                          <a:pt x="339" y="226"/>
                        </a:lnTo>
                        <a:lnTo>
                          <a:pt x="341" y="269"/>
                        </a:lnTo>
                        <a:lnTo>
                          <a:pt x="325" y="279"/>
                        </a:lnTo>
                        <a:lnTo>
                          <a:pt x="319" y="391"/>
                        </a:lnTo>
                        <a:lnTo>
                          <a:pt x="311" y="456"/>
                        </a:lnTo>
                        <a:lnTo>
                          <a:pt x="306" y="496"/>
                        </a:lnTo>
                        <a:lnTo>
                          <a:pt x="307" y="513"/>
                        </a:lnTo>
                        <a:lnTo>
                          <a:pt x="306" y="532"/>
                        </a:lnTo>
                        <a:lnTo>
                          <a:pt x="279" y="542"/>
                        </a:lnTo>
                        <a:lnTo>
                          <a:pt x="258" y="545"/>
                        </a:lnTo>
                        <a:lnTo>
                          <a:pt x="248" y="532"/>
                        </a:lnTo>
                        <a:lnTo>
                          <a:pt x="235" y="532"/>
                        </a:lnTo>
                        <a:lnTo>
                          <a:pt x="207" y="531"/>
                        </a:lnTo>
                        <a:lnTo>
                          <a:pt x="187" y="524"/>
                        </a:lnTo>
                        <a:lnTo>
                          <a:pt x="183" y="507"/>
                        </a:lnTo>
                        <a:lnTo>
                          <a:pt x="184" y="493"/>
                        </a:lnTo>
                        <a:lnTo>
                          <a:pt x="165" y="388"/>
                        </a:lnTo>
                        <a:lnTo>
                          <a:pt x="166" y="278"/>
                        </a:lnTo>
                        <a:lnTo>
                          <a:pt x="147" y="259"/>
                        </a:lnTo>
                        <a:lnTo>
                          <a:pt x="165" y="167"/>
                        </a:lnTo>
                        <a:lnTo>
                          <a:pt x="162" y="145"/>
                        </a:lnTo>
                        <a:lnTo>
                          <a:pt x="163" y="102"/>
                        </a:lnTo>
                        <a:lnTo>
                          <a:pt x="122" y="122"/>
                        </a:lnTo>
                        <a:lnTo>
                          <a:pt x="109" y="126"/>
                        </a:lnTo>
                        <a:lnTo>
                          <a:pt x="94" y="126"/>
                        </a:lnTo>
                        <a:lnTo>
                          <a:pt x="69" y="116"/>
                        </a:lnTo>
                        <a:lnTo>
                          <a:pt x="48" y="100"/>
                        </a:lnTo>
                        <a:lnTo>
                          <a:pt x="1" y="64"/>
                        </a:lnTo>
                      </a:path>
                    </a:pathLst>
                  </a:custGeom>
                  <a:solidFill>
                    <a:srgbClr val="60606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81" name="Freeform 493"/>
                  <p:cNvSpPr>
                    <a:spLocks/>
                  </p:cNvSpPr>
                  <p:nvPr/>
                </p:nvSpPr>
                <p:spPr bwMode="auto">
                  <a:xfrm>
                    <a:off x="2029" y="2254"/>
                    <a:ext cx="68" cy="139"/>
                  </a:xfrm>
                  <a:custGeom>
                    <a:avLst/>
                    <a:gdLst>
                      <a:gd name="T0" fmla="*/ 0 w 68"/>
                      <a:gd name="T1" fmla="*/ 28 h 139"/>
                      <a:gd name="T2" fmla="*/ 0 w 68"/>
                      <a:gd name="T3" fmla="*/ 52 h 139"/>
                      <a:gd name="T4" fmla="*/ 2 w 68"/>
                      <a:gd name="T5" fmla="*/ 92 h 139"/>
                      <a:gd name="T6" fmla="*/ 12 w 68"/>
                      <a:gd name="T7" fmla="*/ 126 h 139"/>
                      <a:gd name="T8" fmla="*/ 15 w 68"/>
                      <a:gd name="T9" fmla="*/ 138 h 139"/>
                      <a:gd name="T10" fmla="*/ 21 w 68"/>
                      <a:gd name="T11" fmla="*/ 106 h 139"/>
                      <a:gd name="T12" fmla="*/ 28 w 68"/>
                      <a:gd name="T13" fmla="*/ 73 h 139"/>
                      <a:gd name="T14" fmla="*/ 39 w 68"/>
                      <a:gd name="T15" fmla="*/ 52 h 139"/>
                      <a:gd name="T16" fmla="*/ 49 w 68"/>
                      <a:gd name="T17" fmla="*/ 35 h 139"/>
                      <a:gd name="T18" fmla="*/ 53 w 68"/>
                      <a:gd name="T19" fmla="*/ 30 h 139"/>
                      <a:gd name="T20" fmla="*/ 67 w 68"/>
                      <a:gd name="T21" fmla="*/ 11 h 139"/>
                      <a:gd name="T22" fmla="*/ 62 w 68"/>
                      <a:gd name="T23" fmla="*/ 0 h 139"/>
                      <a:gd name="T24" fmla="*/ 1 w 68"/>
                      <a:gd name="T25" fmla="*/ 11 h 139"/>
                      <a:gd name="T26" fmla="*/ 0 w 68"/>
                      <a:gd name="T27" fmla="*/ 28 h 1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68" h="139">
                        <a:moveTo>
                          <a:pt x="0" y="28"/>
                        </a:moveTo>
                        <a:lnTo>
                          <a:pt x="0" y="52"/>
                        </a:lnTo>
                        <a:lnTo>
                          <a:pt x="2" y="92"/>
                        </a:lnTo>
                        <a:lnTo>
                          <a:pt x="12" y="126"/>
                        </a:lnTo>
                        <a:lnTo>
                          <a:pt x="15" y="138"/>
                        </a:lnTo>
                        <a:lnTo>
                          <a:pt x="21" y="106"/>
                        </a:lnTo>
                        <a:lnTo>
                          <a:pt x="28" y="73"/>
                        </a:lnTo>
                        <a:lnTo>
                          <a:pt x="39" y="52"/>
                        </a:lnTo>
                        <a:lnTo>
                          <a:pt x="49" y="35"/>
                        </a:lnTo>
                        <a:lnTo>
                          <a:pt x="53" y="30"/>
                        </a:lnTo>
                        <a:lnTo>
                          <a:pt x="67" y="11"/>
                        </a:lnTo>
                        <a:lnTo>
                          <a:pt x="62" y="0"/>
                        </a:lnTo>
                        <a:lnTo>
                          <a:pt x="1" y="11"/>
                        </a:lnTo>
                        <a:lnTo>
                          <a:pt x="0" y="28"/>
                        </a:lnTo>
                      </a:path>
                    </a:pathLst>
                  </a:custGeom>
                  <a:solidFill>
                    <a:srgbClr val="C0C0C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82" name="Freeform 494"/>
                  <p:cNvSpPr>
                    <a:spLocks/>
                  </p:cNvSpPr>
                  <p:nvPr/>
                </p:nvSpPr>
                <p:spPr bwMode="auto">
                  <a:xfrm>
                    <a:off x="2033" y="2288"/>
                    <a:ext cx="27" cy="97"/>
                  </a:xfrm>
                  <a:custGeom>
                    <a:avLst/>
                    <a:gdLst>
                      <a:gd name="T0" fmla="*/ 13 w 27"/>
                      <a:gd name="T1" fmla="*/ 1 h 97"/>
                      <a:gd name="T2" fmla="*/ 9 w 27"/>
                      <a:gd name="T3" fmla="*/ 9 h 97"/>
                      <a:gd name="T4" fmla="*/ 11 w 27"/>
                      <a:gd name="T5" fmla="*/ 15 h 97"/>
                      <a:gd name="T6" fmla="*/ 5 w 27"/>
                      <a:gd name="T7" fmla="*/ 30 h 97"/>
                      <a:gd name="T8" fmla="*/ 0 w 27"/>
                      <a:gd name="T9" fmla="*/ 43 h 97"/>
                      <a:gd name="T10" fmla="*/ 0 w 27"/>
                      <a:gd name="T11" fmla="*/ 54 h 97"/>
                      <a:gd name="T12" fmla="*/ 2 w 27"/>
                      <a:gd name="T13" fmla="*/ 63 h 97"/>
                      <a:gd name="T14" fmla="*/ 10 w 27"/>
                      <a:gd name="T15" fmla="*/ 96 h 97"/>
                      <a:gd name="T16" fmla="*/ 16 w 27"/>
                      <a:gd name="T17" fmla="*/ 65 h 97"/>
                      <a:gd name="T18" fmla="*/ 19 w 27"/>
                      <a:gd name="T19" fmla="*/ 50 h 97"/>
                      <a:gd name="T20" fmla="*/ 19 w 27"/>
                      <a:gd name="T21" fmla="*/ 32 h 97"/>
                      <a:gd name="T22" fmla="*/ 19 w 27"/>
                      <a:gd name="T23" fmla="*/ 14 h 97"/>
                      <a:gd name="T24" fmla="*/ 26 w 27"/>
                      <a:gd name="T25" fmla="*/ 12 h 97"/>
                      <a:gd name="T26" fmla="*/ 24 w 27"/>
                      <a:gd name="T27" fmla="*/ 3 h 97"/>
                      <a:gd name="T28" fmla="*/ 19 w 27"/>
                      <a:gd name="T29" fmla="*/ 0 h 97"/>
                      <a:gd name="T30" fmla="*/ 13 w 27"/>
                      <a:gd name="T31" fmla="*/ 1 h 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27" h="97">
                        <a:moveTo>
                          <a:pt x="13" y="1"/>
                        </a:moveTo>
                        <a:lnTo>
                          <a:pt x="9" y="9"/>
                        </a:lnTo>
                        <a:lnTo>
                          <a:pt x="11" y="15"/>
                        </a:lnTo>
                        <a:lnTo>
                          <a:pt x="5" y="30"/>
                        </a:lnTo>
                        <a:lnTo>
                          <a:pt x="0" y="43"/>
                        </a:lnTo>
                        <a:lnTo>
                          <a:pt x="0" y="54"/>
                        </a:lnTo>
                        <a:lnTo>
                          <a:pt x="2" y="63"/>
                        </a:lnTo>
                        <a:lnTo>
                          <a:pt x="10" y="96"/>
                        </a:lnTo>
                        <a:lnTo>
                          <a:pt x="16" y="65"/>
                        </a:lnTo>
                        <a:lnTo>
                          <a:pt x="19" y="50"/>
                        </a:lnTo>
                        <a:lnTo>
                          <a:pt x="19" y="32"/>
                        </a:lnTo>
                        <a:lnTo>
                          <a:pt x="19" y="14"/>
                        </a:lnTo>
                        <a:lnTo>
                          <a:pt x="26" y="12"/>
                        </a:lnTo>
                        <a:lnTo>
                          <a:pt x="24" y="3"/>
                        </a:lnTo>
                        <a:lnTo>
                          <a:pt x="19" y="0"/>
                        </a:lnTo>
                        <a:lnTo>
                          <a:pt x="13" y="1"/>
                        </a:lnTo>
                      </a:path>
                    </a:pathLst>
                  </a:custGeom>
                  <a:solidFill>
                    <a:srgbClr val="80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83" name="Freeform 495"/>
                  <p:cNvSpPr>
                    <a:spLocks/>
                  </p:cNvSpPr>
                  <p:nvPr/>
                </p:nvSpPr>
                <p:spPr bwMode="auto">
                  <a:xfrm>
                    <a:off x="1996" y="2273"/>
                    <a:ext cx="43" cy="160"/>
                  </a:xfrm>
                  <a:custGeom>
                    <a:avLst/>
                    <a:gdLst>
                      <a:gd name="T0" fmla="*/ 18 w 43"/>
                      <a:gd name="T1" fmla="*/ 0 h 160"/>
                      <a:gd name="T2" fmla="*/ 8 w 43"/>
                      <a:gd name="T3" fmla="*/ 6 h 160"/>
                      <a:gd name="T4" fmla="*/ 4 w 43"/>
                      <a:gd name="T5" fmla="*/ 10 h 160"/>
                      <a:gd name="T6" fmla="*/ 0 w 43"/>
                      <a:gd name="T7" fmla="*/ 24 h 160"/>
                      <a:gd name="T8" fmla="*/ 8 w 43"/>
                      <a:gd name="T9" fmla="*/ 29 h 160"/>
                      <a:gd name="T10" fmla="*/ 2 w 43"/>
                      <a:gd name="T11" fmla="*/ 36 h 160"/>
                      <a:gd name="T12" fmla="*/ 5 w 43"/>
                      <a:gd name="T13" fmla="*/ 51 h 160"/>
                      <a:gd name="T14" fmla="*/ 8 w 43"/>
                      <a:gd name="T15" fmla="*/ 65 h 160"/>
                      <a:gd name="T16" fmla="*/ 13 w 43"/>
                      <a:gd name="T17" fmla="*/ 86 h 160"/>
                      <a:gd name="T18" fmla="*/ 15 w 43"/>
                      <a:gd name="T19" fmla="*/ 97 h 160"/>
                      <a:gd name="T20" fmla="*/ 18 w 43"/>
                      <a:gd name="T21" fmla="*/ 111 h 160"/>
                      <a:gd name="T22" fmla="*/ 34 w 43"/>
                      <a:gd name="T23" fmla="*/ 159 h 160"/>
                      <a:gd name="T24" fmla="*/ 42 w 43"/>
                      <a:gd name="T25" fmla="*/ 141 h 160"/>
                      <a:gd name="T26" fmla="*/ 32 w 43"/>
                      <a:gd name="T27" fmla="*/ 102 h 160"/>
                      <a:gd name="T28" fmla="*/ 27 w 43"/>
                      <a:gd name="T29" fmla="*/ 80 h 160"/>
                      <a:gd name="T30" fmla="*/ 24 w 43"/>
                      <a:gd name="T31" fmla="*/ 59 h 160"/>
                      <a:gd name="T32" fmla="*/ 24 w 43"/>
                      <a:gd name="T33" fmla="*/ 33 h 160"/>
                      <a:gd name="T34" fmla="*/ 24 w 43"/>
                      <a:gd name="T35" fmla="*/ 19 h 160"/>
                      <a:gd name="T36" fmla="*/ 25 w 43"/>
                      <a:gd name="T37" fmla="*/ 11 h 160"/>
                      <a:gd name="T38" fmla="*/ 23 w 43"/>
                      <a:gd name="T39" fmla="*/ 7 h 160"/>
                      <a:gd name="T40" fmla="*/ 21 w 43"/>
                      <a:gd name="T41" fmla="*/ 4 h 160"/>
                      <a:gd name="T42" fmla="*/ 18 w 43"/>
                      <a:gd name="T43" fmla="*/ 0 h 1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43" h="160">
                        <a:moveTo>
                          <a:pt x="18" y="0"/>
                        </a:moveTo>
                        <a:lnTo>
                          <a:pt x="8" y="6"/>
                        </a:lnTo>
                        <a:lnTo>
                          <a:pt x="4" y="10"/>
                        </a:lnTo>
                        <a:lnTo>
                          <a:pt x="0" y="24"/>
                        </a:lnTo>
                        <a:lnTo>
                          <a:pt x="8" y="29"/>
                        </a:lnTo>
                        <a:lnTo>
                          <a:pt x="2" y="36"/>
                        </a:lnTo>
                        <a:lnTo>
                          <a:pt x="5" y="51"/>
                        </a:lnTo>
                        <a:lnTo>
                          <a:pt x="8" y="65"/>
                        </a:lnTo>
                        <a:lnTo>
                          <a:pt x="13" y="86"/>
                        </a:lnTo>
                        <a:lnTo>
                          <a:pt x="15" y="97"/>
                        </a:lnTo>
                        <a:lnTo>
                          <a:pt x="18" y="111"/>
                        </a:lnTo>
                        <a:lnTo>
                          <a:pt x="34" y="159"/>
                        </a:lnTo>
                        <a:lnTo>
                          <a:pt x="42" y="141"/>
                        </a:lnTo>
                        <a:lnTo>
                          <a:pt x="32" y="102"/>
                        </a:lnTo>
                        <a:lnTo>
                          <a:pt x="27" y="80"/>
                        </a:lnTo>
                        <a:lnTo>
                          <a:pt x="24" y="59"/>
                        </a:lnTo>
                        <a:lnTo>
                          <a:pt x="24" y="33"/>
                        </a:lnTo>
                        <a:lnTo>
                          <a:pt x="24" y="19"/>
                        </a:lnTo>
                        <a:lnTo>
                          <a:pt x="25" y="11"/>
                        </a:lnTo>
                        <a:lnTo>
                          <a:pt x="23" y="7"/>
                        </a:lnTo>
                        <a:lnTo>
                          <a:pt x="21" y="4"/>
                        </a:lnTo>
                        <a:lnTo>
                          <a:pt x="18" y="0"/>
                        </a:lnTo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84" name="Freeform 496"/>
                  <p:cNvSpPr>
                    <a:spLocks/>
                  </p:cNvSpPr>
                  <p:nvPr/>
                </p:nvSpPr>
                <p:spPr bwMode="auto">
                  <a:xfrm>
                    <a:off x="2038" y="2267"/>
                    <a:ext cx="66" cy="160"/>
                  </a:xfrm>
                  <a:custGeom>
                    <a:avLst/>
                    <a:gdLst>
                      <a:gd name="T0" fmla="*/ 53 w 66"/>
                      <a:gd name="T1" fmla="*/ 0 h 160"/>
                      <a:gd name="T2" fmla="*/ 54 w 66"/>
                      <a:gd name="T3" fmla="*/ 4 h 160"/>
                      <a:gd name="T4" fmla="*/ 65 w 66"/>
                      <a:gd name="T5" fmla="*/ 9 h 160"/>
                      <a:gd name="T6" fmla="*/ 61 w 66"/>
                      <a:gd name="T7" fmla="*/ 18 h 160"/>
                      <a:gd name="T8" fmla="*/ 59 w 66"/>
                      <a:gd name="T9" fmla="*/ 30 h 160"/>
                      <a:gd name="T10" fmla="*/ 46 w 66"/>
                      <a:gd name="T11" fmla="*/ 30 h 160"/>
                      <a:gd name="T12" fmla="*/ 57 w 66"/>
                      <a:gd name="T13" fmla="*/ 39 h 160"/>
                      <a:gd name="T14" fmla="*/ 48 w 66"/>
                      <a:gd name="T15" fmla="*/ 46 h 160"/>
                      <a:gd name="T16" fmla="*/ 38 w 66"/>
                      <a:gd name="T17" fmla="*/ 60 h 160"/>
                      <a:gd name="T18" fmla="*/ 32 w 66"/>
                      <a:gd name="T19" fmla="*/ 76 h 160"/>
                      <a:gd name="T20" fmla="*/ 28 w 66"/>
                      <a:gd name="T21" fmla="*/ 94 h 160"/>
                      <a:gd name="T22" fmla="*/ 21 w 66"/>
                      <a:gd name="T23" fmla="*/ 114 h 160"/>
                      <a:gd name="T24" fmla="*/ 12 w 66"/>
                      <a:gd name="T25" fmla="*/ 159 h 160"/>
                      <a:gd name="T26" fmla="*/ 0 w 66"/>
                      <a:gd name="T27" fmla="*/ 140 h 160"/>
                      <a:gd name="T28" fmla="*/ 12 w 66"/>
                      <a:gd name="T29" fmla="*/ 111 h 160"/>
                      <a:gd name="T30" fmla="*/ 12 w 66"/>
                      <a:gd name="T31" fmla="*/ 93 h 160"/>
                      <a:gd name="T32" fmla="*/ 17 w 66"/>
                      <a:gd name="T33" fmla="*/ 75 h 160"/>
                      <a:gd name="T34" fmla="*/ 20 w 66"/>
                      <a:gd name="T35" fmla="*/ 60 h 160"/>
                      <a:gd name="T36" fmla="*/ 28 w 66"/>
                      <a:gd name="T37" fmla="*/ 43 h 160"/>
                      <a:gd name="T38" fmla="*/ 36 w 66"/>
                      <a:gd name="T39" fmla="*/ 30 h 160"/>
                      <a:gd name="T40" fmla="*/ 45 w 66"/>
                      <a:gd name="T41" fmla="*/ 15 h 160"/>
                      <a:gd name="T42" fmla="*/ 53 w 66"/>
                      <a:gd name="T43" fmla="*/ 0 h 1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66" h="160">
                        <a:moveTo>
                          <a:pt x="53" y="0"/>
                        </a:moveTo>
                        <a:lnTo>
                          <a:pt x="54" y="4"/>
                        </a:lnTo>
                        <a:lnTo>
                          <a:pt x="65" y="9"/>
                        </a:lnTo>
                        <a:lnTo>
                          <a:pt x="61" y="18"/>
                        </a:lnTo>
                        <a:lnTo>
                          <a:pt x="59" y="30"/>
                        </a:lnTo>
                        <a:lnTo>
                          <a:pt x="46" y="30"/>
                        </a:lnTo>
                        <a:lnTo>
                          <a:pt x="57" y="39"/>
                        </a:lnTo>
                        <a:lnTo>
                          <a:pt x="48" y="46"/>
                        </a:lnTo>
                        <a:lnTo>
                          <a:pt x="38" y="60"/>
                        </a:lnTo>
                        <a:lnTo>
                          <a:pt x="32" y="76"/>
                        </a:lnTo>
                        <a:lnTo>
                          <a:pt x="28" y="94"/>
                        </a:lnTo>
                        <a:lnTo>
                          <a:pt x="21" y="114"/>
                        </a:lnTo>
                        <a:lnTo>
                          <a:pt x="12" y="159"/>
                        </a:lnTo>
                        <a:lnTo>
                          <a:pt x="0" y="140"/>
                        </a:lnTo>
                        <a:lnTo>
                          <a:pt x="12" y="111"/>
                        </a:lnTo>
                        <a:lnTo>
                          <a:pt x="12" y="93"/>
                        </a:lnTo>
                        <a:lnTo>
                          <a:pt x="17" y="75"/>
                        </a:lnTo>
                        <a:lnTo>
                          <a:pt x="20" y="60"/>
                        </a:lnTo>
                        <a:lnTo>
                          <a:pt x="28" y="43"/>
                        </a:lnTo>
                        <a:lnTo>
                          <a:pt x="36" y="30"/>
                        </a:lnTo>
                        <a:lnTo>
                          <a:pt x="45" y="15"/>
                        </a:lnTo>
                        <a:lnTo>
                          <a:pt x="53" y="0"/>
                        </a:lnTo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85" name="Freeform 497"/>
                  <p:cNvSpPr>
                    <a:spLocks/>
                  </p:cNvSpPr>
                  <p:nvPr/>
                </p:nvSpPr>
                <p:spPr bwMode="auto">
                  <a:xfrm>
                    <a:off x="2038" y="2277"/>
                    <a:ext cx="111" cy="265"/>
                  </a:xfrm>
                  <a:custGeom>
                    <a:avLst/>
                    <a:gdLst>
                      <a:gd name="T0" fmla="*/ 70 w 111"/>
                      <a:gd name="T1" fmla="*/ 0 h 265"/>
                      <a:gd name="T2" fmla="*/ 65 w 111"/>
                      <a:gd name="T3" fmla="*/ 11 h 265"/>
                      <a:gd name="T4" fmla="*/ 65 w 111"/>
                      <a:gd name="T5" fmla="*/ 20 h 265"/>
                      <a:gd name="T6" fmla="*/ 63 w 111"/>
                      <a:gd name="T7" fmla="*/ 23 h 265"/>
                      <a:gd name="T8" fmla="*/ 55 w 111"/>
                      <a:gd name="T9" fmla="*/ 21 h 265"/>
                      <a:gd name="T10" fmla="*/ 59 w 111"/>
                      <a:gd name="T11" fmla="*/ 25 h 265"/>
                      <a:gd name="T12" fmla="*/ 62 w 111"/>
                      <a:gd name="T13" fmla="*/ 29 h 265"/>
                      <a:gd name="T14" fmla="*/ 62 w 111"/>
                      <a:gd name="T15" fmla="*/ 32 h 265"/>
                      <a:gd name="T16" fmla="*/ 57 w 111"/>
                      <a:gd name="T17" fmla="*/ 34 h 265"/>
                      <a:gd name="T18" fmla="*/ 48 w 111"/>
                      <a:gd name="T19" fmla="*/ 44 h 265"/>
                      <a:gd name="T20" fmla="*/ 43 w 111"/>
                      <a:gd name="T21" fmla="*/ 51 h 265"/>
                      <a:gd name="T22" fmla="*/ 39 w 111"/>
                      <a:gd name="T23" fmla="*/ 63 h 265"/>
                      <a:gd name="T24" fmla="*/ 34 w 111"/>
                      <a:gd name="T25" fmla="*/ 78 h 265"/>
                      <a:gd name="T26" fmla="*/ 30 w 111"/>
                      <a:gd name="T27" fmla="*/ 96 h 265"/>
                      <a:gd name="T28" fmla="*/ 22 w 111"/>
                      <a:gd name="T29" fmla="*/ 109 h 265"/>
                      <a:gd name="T30" fmla="*/ 15 w 111"/>
                      <a:gd name="T31" fmla="*/ 122 h 265"/>
                      <a:gd name="T32" fmla="*/ 0 w 111"/>
                      <a:gd name="T33" fmla="*/ 149 h 265"/>
                      <a:gd name="T34" fmla="*/ 0 w 111"/>
                      <a:gd name="T35" fmla="*/ 175 h 265"/>
                      <a:gd name="T36" fmla="*/ 2 w 111"/>
                      <a:gd name="T37" fmla="*/ 229 h 265"/>
                      <a:gd name="T38" fmla="*/ 10 w 111"/>
                      <a:gd name="T39" fmla="*/ 264 h 265"/>
                      <a:gd name="T40" fmla="*/ 38 w 111"/>
                      <a:gd name="T41" fmla="*/ 263 h 265"/>
                      <a:gd name="T42" fmla="*/ 83 w 111"/>
                      <a:gd name="T43" fmla="*/ 261 h 265"/>
                      <a:gd name="T44" fmla="*/ 110 w 111"/>
                      <a:gd name="T45" fmla="*/ 247 h 265"/>
                      <a:gd name="T46" fmla="*/ 106 w 111"/>
                      <a:gd name="T47" fmla="*/ 199 h 265"/>
                      <a:gd name="T48" fmla="*/ 78 w 111"/>
                      <a:gd name="T49" fmla="*/ 195 h 265"/>
                      <a:gd name="T50" fmla="*/ 80 w 111"/>
                      <a:gd name="T51" fmla="*/ 182 h 265"/>
                      <a:gd name="T52" fmla="*/ 87 w 111"/>
                      <a:gd name="T53" fmla="*/ 149 h 265"/>
                      <a:gd name="T54" fmla="*/ 89 w 111"/>
                      <a:gd name="T55" fmla="*/ 123 h 265"/>
                      <a:gd name="T56" fmla="*/ 89 w 111"/>
                      <a:gd name="T57" fmla="*/ 115 h 265"/>
                      <a:gd name="T58" fmla="*/ 84 w 111"/>
                      <a:gd name="T59" fmla="*/ 109 h 265"/>
                      <a:gd name="T60" fmla="*/ 88 w 111"/>
                      <a:gd name="T61" fmla="*/ 105 h 265"/>
                      <a:gd name="T62" fmla="*/ 84 w 111"/>
                      <a:gd name="T63" fmla="*/ 97 h 265"/>
                      <a:gd name="T64" fmla="*/ 80 w 111"/>
                      <a:gd name="T65" fmla="*/ 79 h 265"/>
                      <a:gd name="T66" fmla="*/ 76 w 111"/>
                      <a:gd name="T67" fmla="*/ 67 h 265"/>
                      <a:gd name="T68" fmla="*/ 70 w 111"/>
                      <a:gd name="T69" fmla="*/ 57 h 265"/>
                      <a:gd name="T70" fmla="*/ 76 w 111"/>
                      <a:gd name="T71" fmla="*/ 60 h 265"/>
                      <a:gd name="T72" fmla="*/ 76 w 111"/>
                      <a:gd name="T73" fmla="*/ 49 h 265"/>
                      <a:gd name="T74" fmla="*/ 79 w 111"/>
                      <a:gd name="T75" fmla="*/ 35 h 265"/>
                      <a:gd name="T76" fmla="*/ 84 w 111"/>
                      <a:gd name="T77" fmla="*/ 24 h 265"/>
                      <a:gd name="T78" fmla="*/ 91 w 111"/>
                      <a:gd name="T79" fmla="*/ 17 h 265"/>
                      <a:gd name="T80" fmla="*/ 97 w 111"/>
                      <a:gd name="T81" fmla="*/ 12 h 265"/>
                      <a:gd name="T82" fmla="*/ 101 w 111"/>
                      <a:gd name="T83" fmla="*/ 9 h 265"/>
                      <a:gd name="T84" fmla="*/ 92 w 111"/>
                      <a:gd name="T85" fmla="*/ 7 h 265"/>
                      <a:gd name="T86" fmla="*/ 83 w 111"/>
                      <a:gd name="T87" fmla="*/ 5 h 265"/>
                      <a:gd name="T88" fmla="*/ 70 w 111"/>
                      <a:gd name="T89" fmla="*/ 0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</a:cxnLst>
                    <a:rect l="0" t="0" r="r" b="b"/>
                    <a:pathLst>
                      <a:path w="111" h="265">
                        <a:moveTo>
                          <a:pt x="70" y="0"/>
                        </a:moveTo>
                        <a:lnTo>
                          <a:pt x="65" y="11"/>
                        </a:lnTo>
                        <a:lnTo>
                          <a:pt x="65" y="20"/>
                        </a:lnTo>
                        <a:lnTo>
                          <a:pt x="63" y="23"/>
                        </a:lnTo>
                        <a:lnTo>
                          <a:pt x="55" y="21"/>
                        </a:lnTo>
                        <a:lnTo>
                          <a:pt x="59" y="25"/>
                        </a:lnTo>
                        <a:lnTo>
                          <a:pt x="62" y="29"/>
                        </a:lnTo>
                        <a:lnTo>
                          <a:pt x="62" y="32"/>
                        </a:lnTo>
                        <a:lnTo>
                          <a:pt x="57" y="34"/>
                        </a:lnTo>
                        <a:lnTo>
                          <a:pt x="48" y="44"/>
                        </a:lnTo>
                        <a:lnTo>
                          <a:pt x="43" y="51"/>
                        </a:lnTo>
                        <a:lnTo>
                          <a:pt x="39" y="63"/>
                        </a:lnTo>
                        <a:lnTo>
                          <a:pt x="34" y="78"/>
                        </a:lnTo>
                        <a:lnTo>
                          <a:pt x="30" y="96"/>
                        </a:lnTo>
                        <a:lnTo>
                          <a:pt x="22" y="109"/>
                        </a:lnTo>
                        <a:lnTo>
                          <a:pt x="15" y="122"/>
                        </a:lnTo>
                        <a:lnTo>
                          <a:pt x="0" y="149"/>
                        </a:lnTo>
                        <a:lnTo>
                          <a:pt x="0" y="175"/>
                        </a:lnTo>
                        <a:lnTo>
                          <a:pt x="2" y="229"/>
                        </a:lnTo>
                        <a:lnTo>
                          <a:pt x="10" y="264"/>
                        </a:lnTo>
                        <a:lnTo>
                          <a:pt x="38" y="263"/>
                        </a:lnTo>
                        <a:lnTo>
                          <a:pt x="83" y="261"/>
                        </a:lnTo>
                        <a:lnTo>
                          <a:pt x="110" y="247"/>
                        </a:lnTo>
                        <a:lnTo>
                          <a:pt x="106" y="199"/>
                        </a:lnTo>
                        <a:lnTo>
                          <a:pt x="78" y="195"/>
                        </a:lnTo>
                        <a:lnTo>
                          <a:pt x="80" y="182"/>
                        </a:lnTo>
                        <a:lnTo>
                          <a:pt x="87" y="149"/>
                        </a:lnTo>
                        <a:lnTo>
                          <a:pt x="89" y="123"/>
                        </a:lnTo>
                        <a:lnTo>
                          <a:pt x="89" y="115"/>
                        </a:lnTo>
                        <a:lnTo>
                          <a:pt x="84" y="109"/>
                        </a:lnTo>
                        <a:lnTo>
                          <a:pt x="88" y="105"/>
                        </a:lnTo>
                        <a:lnTo>
                          <a:pt x="84" y="97"/>
                        </a:lnTo>
                        <a:lnTo>
                          <a:pt x="80" y="79"/>
                        </a:lnTo>
                        <a:lnTo>
                          <a:pt x="76" y="67"/>
                        </a:lnTo>
                        <a:lnTo>
                          <a:pt x="70" y="57"/>
                        </a:lnTo>
                        <a:lnTo>
                          <a:pt x="76" y="60"/>
                        </a:lnTo>
                        <a:lnTo>
                          <a:pt x="76" y="49"/>
                        </a:lnTo>
                        <a:lnTo>
                          <a:pt x="79" y="35"/>
                        </a:lnTo>
                        <a:lnTo>
                          <a:pt x="84" y="24"/>
                        </a:lnTo>
                        <a:lnTo>
                          <a:pt x="91" y="17"/>
                        </a:lnTo>
                        <a:lnTo>
                          <a:pt x="97" y="12"/>
                        </a:lnTo>
                        <a:lnTo>
                          <a:pt x="101" y="9"/>
                        </a:lnTo>
                        <a:lnTo>
                          <a:pt x="92" y="7"/>
                        </a:lnTo>
                        <a:lnTo>
                          <a:pt x="83" y="5"/>
                        </a:lnTo>
                        <a:lnTo>
                          <a:pt x="70" y="0"/>
                        </a:lnTo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86" name="Freeform 498"/>
                  <p:cNvSpPr>
                    <a:spLocks/>
                  </p:cNvSpPr>
                  <p:nvPr/>
                </p:nvSpPr>
                <p:spPr bwMode="auto">
                  <a:xfrm>
                    <a:off x="2122" y="2287"/>
                    <a:ext cx="59" cy="194"/>
                  </a:xfrm>
                  <a:custGeom>
                    <a:avLst/>
                    <a:gdLst>
                      <a:gd name="T0" fmla="*/ 23 w 59"/>
                      <a:gd name="T1" fmla="*/ 0 h 194"/>
                      <a:gd name="T2" fmla="*/ 13 w 59"/>
                      <a:gd name="T3" fmla="*/ 10 h 194"/>
                      <a:gd name="T4" fmla="*/ 6 w 59"/>
                      <a:gd name="T5" fmla="*/ 18 h 194"/>
                      <a:gd name="T6" fmla="*/ 3 w 59"/>
                      <a:gd name="T7" fmla="*/ 27 h 194"/>
                      <a:gd name="T8" fmla="*/ 1 w 59"/>
                      <a:gd name="T9" fmla="*/ 34 h 194"/>
                      <a:gd name="T10" fmla="*/ 0 w 59"/>
                      <a:gd name="T11" fmla="*/ 42 h 194"/>
                      <a:gd name="T12" fmla="*/ 1 w 59"/>
                      <a:gd name="T13" fmla="*/ 50 h 194"/>
                      <a:gd name="T14" fmla="*/ 3 w 59"/>
                      <a:gd name="T15" fmla="*/ 55 h 194"/>
                      <a:gd name="T16" fmla="*/ 4 w 59"/>
                      <a:gd name="T17" fmla="*/ 68 h 194"/>
                      <a:gd name="T18" fmla="*/ 8 w 59"/>
                      <a:gd name="T19" fmla="*/ 82 h 194"/>
                      <a:gd name="T20" fmla="*/ 12 w 59"/>
                      <a:gd name="T21" fmla="*/ 93 h 194"/>
                      <a:gd name="T22" fmla="*/ 31 w 59"/>
                      <a:gd name="T23" fmla="*/ 97 h 194"/>
                      <a:gd name="T24" fmla="*/ 12 w 59"/>
                      <a:gd name="T25" fmla="*/ 98 h 194"/>
                      <a:gd name="T26" fmla="*/ 14 w 59"/>
                      <a:gd name="T27" fmla="*/ 102 h 194"/>
                      <a:gd name="T28" fmla="*/ 25 w 59"/>
                      <a:gd name="T29" fmla="*/ 104 h 194"/>
                      <a:gd name="T30" fmla="*/ 38 w 59"/>
                      <a:gd name="T31" fmla="*/ 109 h 194"/>
                      <a:gd name="T32" fmla="*/ 20 w 59"/>
                      <a:gd name="T33" fmla="*/ 107 h 194"/>
                      <a:gd name="T34" fmla="*/ 12 w 59"/>
                      <a:gd name="T35" fmla="*/ 107 h 194"/>
                      <a:gd name="T36" fmla="*/ 14 w 59"/>
                      <a:gd name="T37" fmla="*/ 112 h 194"/>
                      <a:gd name="T38" fmla="*/ 12 w 59"/>
                      <a:gd name="T39" fmla="*/ 125 h 194"/>
                      <a:gd name="T40" fmla="*/ 11 w 59"/>
                      <a:gd name="T41" fmla="*/ 144 h 194"/>
                      <a:gd name="T42" fmla="*/ 2 w 59"/>
                      <a:gd name="T43" fmla="*/ 181 h 194"/>
                      <a:gd name="T44" fmla="*/ 13 w 59"/>
                      <a:gd name="T45" fmla="*/ 181 h 194"/>
                      <a:gd name="T46" fmla="*/ 29 w 59"/>
                      <a:gd name="T47" fmla="*/ 183 h 194"/>
                      <a:gd name="T48" fmla="*/ 39 w 59"/>
                      <a:gd name="T49" fmla="*/ 186 h 194"/>
                      <a:gd name="T50" fmla="*/ 46 w 59"/>
                      <a:gd name="T51" fmla="*/ 193 h 194"/>
                      <a:gd name="T52" fmla="*/ 52 w 59"/>
                      <a:gd name="T53" fmla="*/ 162 h 194"/>
                      <a:gd name="T54" fmla="*/ 53 w 59"/>
                      <a:gd name="T55" fmla="*/ 137 h 194"/>
                      <a:gd name="T56" fmla="*/ 58 w 59"/>
                      <a:gd name="T57" fmla="*/ 109 h 194"/>
                      <a:gd name="T58" fmla="*/ 55 w 59"/>
                      <a:gd name="T59" fmla="*/ 94 h 194"/>
                      <a:gd name="T60" fmla="*/ 50 w 59"/>
                      <a:gd name="T61" fmla="*/ 76 h 194"/>
                      <a:gd name="T62" fmla="*/ 43 w 59"/>
                      <a:gd name="T63" fmla="*/ 55 h 194"/>
                      <a:gd name="T64" fmla="*/ 40 w 59"/>
                      <a:gd name="T65" fmla="*/ 40 h 194"/>
                      <a:gd name="T66" fmla="*/ 37 w 59"/>
                      <a:gd name="T67" fmla="*/ 29 h 194"/>
                      <a:gd name="T68" fmla="*/ 35 w 59"/>
                      <a:gd name="T69" fmla="*/ 17 h 194"/>
                      <a:gd name="T70" fmla="*/ 35 w 59"/>
                      <a:gd name="T71" fmla="*/ 11 h 194"/>
                      <a:gd name="T72" fmla="*/ 32 w 59"/>
                      <a:gd name="T73" fmla="*/ 6 h 194"/>
                      <a:gd name="T74" fmla="*/ 23 w 59"/>
                      <a:gd name="T75" fmla="*/ 0 h 19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59" h="194">
                        <a:moveTo>
                          <a:pt x="23" y="0"/>
                        </a:moveTo>
                        <a:lnTo>
                          <a:pt x="13" y="10"/>
                        </a:lnTo>
                        <a:lnTo>
                          <a:pt x="6" y="18"/>
                        </a:lnTo>
                        <a:lnTo>
                          <a:pt x="3" y="27"/>
                        </a:lnTo>
                        <a:lnTo>
                          <a:pt x="1" y="34"/>
                        </a:lnTo>
                        <a:lnTo>
                          <a:pt x="0" y="42"/>
                        </a:lnTo>
                        <a:lnTo>
                          <a:pt x="1" y="50"/>
                        </a:lnTo>
                        <a:lnTo>
                          <a:pt x="3" y="55"/>
                        </a:lnTo>
                        <a:lnTo>
                          <a:pt x="4" y="68"/>
                        </a:lnTo>
                        <a:lnTo>
                          <a:pt x="8" y="82"/>
                        </a:lnTo>
                        <a:lnTo>
                          <a:pt x="12" y="93"/>
                        </a:lnTo>
                        <a:lnTo>
                          <a:pt x="31" y="97"/>
                        </a:lnTo>
                        <a:lnTo>
                          <a:pt x="12" y="98"/>
                        </a:lnTo>
                        <a:lnTo>
                          <a:pt x="14" y="102"/>
                        </a:lnTo>
                        <a:lnTo>
                          <a:pt x="25" y="104"/>
                        </a:lnTo>
                        <a:lnTo>
                          <a:pt x="38" y="109"/>
                        </a:lnTo>
                        <a:lnTo>
                          <a:pt x="20" y="107"/>
                        </a:lnTo>
                        <a:lnTo>
                          <a:pt x="12" y="107"/>
                        </a:lnTo>
                        <a:lnTo>
                          <a:pt x="14" y="112"/>
                        </a:lnTo>
                        <a:lnTo>
                          <a:pt x="12" y="125"/>
                        </a:lnTo>
                        <a:lnTo>
                          <a:pt x="11" y="144"/>
                        </a:lnTo>
                        <a:lnTo>
                          <a:pt x="2" y="181"/>
                        </a:lnTo>
                        <a:lnTo>
                          <a:pt x="13" y="181"/>
                        </a:lnTo>
                        <a:lnTo>
                          <a:pt x="29" y="183"/>
                        </a:lnTo>
                        <a:lnTo>
                          <a:pt x="39" y="186"/>
                        </a:lnTo>
                        <a:lnTo>
                          <a:pt x="46" y="193"/>
                        </a:lnTo>
                        <a:lnTo>
                          <a:pt x="52" y="162"/>
                        </a:lnTo>
                        <a:lnTo>
                          <a:pt x="53" y="137"/>
                        </a:lnTo>
                        <a:lnTo>
                          <a:pt x="58" y="109"/>
                        </a:lnTo>
                        <a:lnTo>
                          <a:pt x="55" y="94"/>
                        </a:lnTo>
                        <a:lnTo>
                          <a:pt x="50" y="76"/>
                        </a:lnTo>
                        <a:lnTo>
                          <a:pt x="43" y="55"/>
                        </a:lnTo>
                        <a:lnTo>
                          <a:pt x="40" y="40"/>
                        </a:lnTo>
                        <a:lnTo>
                          <a:pt x="37" y="29"/>
                        </a:lnTo>
                        <a:lnTo>
                          <a:pt x="35" y="17"/>
                        </a:lnTo>
                        <a:lnTo>
                          <a:pt x="35" y="11"/>
                        </a:lnTo>
                        <a:lnTo>
                          <a:pt x="32" y="6"/>
                        </a:lnTo>
                        <a:lnTo>
                          <a:pt x="23" y="0"/>
                        </a:lnTo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87" name="Freeform 499"/>
                  <p:cNvSpPr>
                    <a:spLocks/>
                  </p:cNvSpPr>
                  <p:nvPr/>
                </p:nvSpPr>
                <p:spPr bwMode="auto">
                  <a:xfrm>
                    <a:off x="1825" y="2281"/>
                    <a:ext cx="160" cy="98"/>
                  </a:xfrm>
                  <a:custGeom>
                    <a:avLst/>
                    <a:gdLst>
                      <a:gd name="T0" fmla="*/ 159 w 160"/>
                      <a:gd name="T1" fmla="*/ 0 h 98"/>
                      <a:gd name="T2" fmla="*/ 153 w 160"/>
                      <a:gd name="T3" fmla="*/ 11 h 98"/>
                      <a:gd name="T4" fmla="*/ 150 w 160"/>
                      <a:gd name="T5" fmla="*/ 26 h 98"/>
                      <a:gd name="T6" fmla="*/ 150 w 160"/>
                      <a:gd name="T7" fmla="*/ 38 h 98"/>
                      <a:gd name="T8" fmla="*/ 149 w 160"/>
                      <a:gd name="T9" fmla="*/ 55 h 98"/>
                      <a:gd name="T10" fmla="*/ 151 w 160"/>
                      <a:gd name="T11" fmla="*/ 62 h 98"/>
                      <a:gd name="T12" fmla="*/ 151 w 160"/>
                      <a:gd name="T13" fmla="*/ 73 h 98"/>
                      <a:gd name="T14" fmla="*/ 112 w 160"/>
                      <a:gd name="T15" fmla="*/ 94 h 98"/>
                      <a:gd name="T16" fmla="*/ 93 w 160"/>
                      <a:gd name="T17" fmla="*/ 97 h 98"/>
                      <a:gd name="T18" fmla="*/ 81 w 160"/>
                      <a:gd name="T19" fmla="*/ 94 h 98"/>
                      <a:gd name="T20" fmla="*/ 64 w 160"/>
                      <a:gd name="T21" fmla="*/ 88 h 98"/>
                      <a:gd name="T22" fmla="*/ 38 w 160"/>
                      <a:gd name="T23" fmla="*/ 68 h 98"/>
                      <a:gd name="T24" fmla="*/ 18 w 160"/>
                      <a:gd name="T25" fmla="*/ 55 h 98"/>
                      <a:gd name="T26" fmla="*/ 13 w 160"/>
                      <a:gd name="T27" fmla="*/ 51 h 98"/>
                      <a:gd name="T28" fmla="*/ 0 w 160"/>
                      <a:gd name="T29" fmla="*/ 42 h 98"/>
                      <a:gd name="T30" fmla="*/ 6 w 160"/>
                      <a:gd name="T31" fmla="*/ 42 h 98"/>
                      <a:gd name="T32" fmla="*/ 11 w 160"/>
                      <a:gd name="T33" fmla="*/ 39 h 98"/>
                      <a:gd name="T34" fmla="*/ 18 w 160"/>
                      <a:gd name="T35" fmla="*/ 34 h 98"/>
                      <a:gd name="T36" fmla="*/ 23 w 160"/>
                      <a:gd name="T37" fmla="*/ 26 h 98"/>
                      <a:gd name="T38" fmla="*/ 22 w 160"/>
                      <a:gd name="T39" fmla="*/ 19 h 98"/>
                      <a:gd name="T40" fmla="*/ 73 w 160"/>
                      <a:gd name="T41" fmla="*/ 48 h 98"/>
                      <a:gd name="T42" fmla="*/ 74 w 160"/>
                      <a:gd name="T43" fmla="*/ 55 h 98"/>
                      <a:gd name="T44" fmla="*/ 75 w 160"/>
                      <a:gd name="T45" fmla="*/ 65 h 98"/>
                      <a:gd name="T46" fmla="*/ 77 w 160"/>
                      <a:gd name="T47" fmla="*/ 55 h 98"/>
                      <a:gd name="T48" fmla="*/ 80 w 160"/>
                      <a:gd name="T49" fmla="*/ 53 h 98"/>
                      <a:gd name="T50" fmla="*/ 89 w 160"/>
                      <a:gd name="T51" fmla="*/ 53 h 98"/>
                      <a:gd name="T52" fmla="*/ 91 w 160"/>
                      <a:gd name="T53" fmla="*/ 60 h 98"/>
                      <a:gd name="T54" fmla="*/ 99 w 160"/>
                      <a:gd name="T55" fmla="*/ 67 h 98"/>
                      <a:gd name="T56" fmla="*/ 94 w 160"/>
                      <a:gd name="T57" fmla="*/ 60 h 98"/>
                      <a:gd name="T58" fmla="*/ 93 w 160"/>
                      <a:gd name="T59" fmla="*/ 51 h 98"/>
                      <a:gd name="T60" fmla="*/ 98 w 160"/>
                      <a:gd name="T61" fmla="*/ 51 h 98"/>
                      <a:gd name="T62" fmla="*/ 103 w 160"/>
                      <a:gd name="T63" fmla="*/ 54 h 98"/>
                      <a:gd name="T64" fmla="*/ 112 w 160"/>
                      <a:gd name="T65" fmla="*/ 58 h 98"/>
                      <a:gd name="T66" fmla="*/ 109 w 160"/>
                      <a:gd name="T67" fmla="*/ 54 h 98"/>
                      <a:gd name="T68" fmla="*/ 102 w 160"/>
                      <a:gd name="T69" fmla="*/ 48 h 98"/>
                      <a:gd name="T70" fmla="*/ 109 w 160"/>
                      <a:gd name="T71" fmla="*/ 42 h 98"/>
                      <a:gd name="T72" fmla="*/ 115 w 160"/>
                      <a:gd name="T73" fmla="*/ 41 h 98"/>
                      <a:gd name="T74" fmla="*/ 126 w 160"/>
                      <a:gd name="T75" fmla="*/ 28 h 98"/>
                      <a:gd name="T76" fmla="*/ 129 w 160"/>
                      <a:gd name="T77" fmla="*/ 24 h 98"/>
                      <a:gd name="T78" fmla="*/ 139 w 160"/>
                      <a:gd name="T79" fmla="*/ 29 h 98"/>
                      <a:gd name="T80" fmla="*/ 135 w 160"/>
                      <a:gd name="T81" fmla="*/ 23 h 98"/>
                      <a:gd name="T82" fmla="*/ 133 w 160"/>
                      <a:gd name="T83" fmla="*/ 18 h 98"/>
                      <a:gd name="T84" fmla="*/ 136 w 160"/>
                      <a:gd name="T85" fmla="*/ 13 h 98"/>
                      <a:gd name="T86" fmla="*/ 140 w 160"/>
                      <a:gd name="T87" fmla="*/ 16 h 98"/>
                      <a:gd name="T88" fmla="*/ 141 w 160"/>
                      <a:gd name="T89" fmla="*/ 10 h 98"/>
                      <a:gd name="T90" fmla="*/ 146 w 160"/>
                      <a:gd name="T91" fmla="*/ 3 h 98"/>
                      <a:gd name="T92" fmla="*/ 159 w 160"/>
                      <a:gd name="T93" fmla="*/ 0 h 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160" h="98">
                        <a:moveTo>
                          <a:pt x="159" y="0"/>
                        </a:moveTo>
                        <a:lnTo>
                          <a:pt x="153" y="11"/>
                        </a:lnTo>
                        <a:lnTo>
                          <a:pt x="150" y="26"/>
                        </a:lnTo>
                        <a:lnTo>
                          <a:pt x="150" y="38"/>
                        </a:lnTo>
                        <a:lnTo>
                          <a:pt x="149" y="55"/>
                        </a:lnTo>
                        <a:lnTo>
                          <a:pt x="151" y="62"/>
                        </a:lnTo>
                        <a:lnTo>
                          <a:pt x="151" y="73"/>
                        </a:lnTo>
                        <a:lnTo>
                          <a:pt x="112" y="94"/>
                        </a:lnTo>
                        <a:lnTo>
                          <a:pt x="93" y="97"/>
                        </a:lnTo>
                        <a:lnTo>
                          <a:pt x="81" y="94"/>
                        </a:lnTo>
                        <a:lnTo>
                          <a:pt x="64" y="88"/>
                        </a:lnTo>
                        <a:lnTo>
                          <a:pt x="38" y="68"/>
                        </a:lnTo>
                        <a:lnTo>
                          <a:pt x="18" y="55"/>
                        </a:lnTo>
                        <a:lnTo>
                          <a:pt x="13" y="51"/>
                        </a:lnTo>
                        <a:lnTo>
                          <a:pt x="0" y="42"/>
                        </a:lnTo>
                        <a:lnTo>
                          <a:pt x="6" y="42"/>
                        </a:lnTo>
                        <a:lnTo>
                          <a:pt x="11" y="39"/>
                        </a:lnTo>
                        <a:lnTo>
                          <a:pt x="18" y="34"/>
                        </a:lnTo>
                        <a:lnTo>
                          <a:pt x="23" y="26"/>
                        </a:lnTo>
                        <a:lnTo>
                          <a:pt x="22" y="19"/>
                        </a:lnTo>
                        <a:lnTo>
                          <a:pt x="73" y="48"/>
                        </a:lnTo>
                        <a:lnTo>
                          <a:pt x="74" y="55"/>
                        </a:lnTo>
                        <a:lnTo>
                          <a:pt x="75" y="65"/>
                        </a:lnTo>
                        <a:lnTo>
                          <a:pt x="77" y="55"/>
                        </a:lnTo>
                        <a:lnTo>
                          <a:pt x="80" y="53"/>
                        </a:lnTo>
                        <a:lnTo>
                          <a:pt x="89" y="53"/>
                        </a:lnTo>
                        <a:lnTo>
                          <a:pt x="91" y="60"/>
                        </a:lnTo>
                        <a:lnTo>
                          <a:pt x="99" y="67"/>
                        </a:lnTo>
                        <a:lnTo>
                          <a:pt x="94" y="60"/>
                        </a:lnTo>
                        <a:lnTo>
                          <a:pt x="93" y="51"/>
                        </a:lnTo>
                        <a:lnTo>
                          <a:pt x="98" y="51"/>
                        </a:lnTo>
                        <a:lnTo>
                          <a:pt x="103" y="54"/>
                        </a:lnTo>
                        <a:lnTo>
                          <a:pt x="112" y="58"/>
                        </a:lnTo>
                        <a:lnTo>
                          <a:pt x="109" y="54"/>
                        </a:lnTo>
                        <a:lnTo>
                          <a:pt x="102" y="48"/>
                        </a:lnTo>
                        <a:lnTo>
                          <a:pt x="109" y="42"/>
                        </a:lnTo>
                        <a:lnTo>
                          <a:pt x="115" y="41"/>
                        </a:lnTo>
                        <a:lnTo>
                          <a:pt x="126" y="28"/>
                        </a:lnTo>
                        <a:lnTo>
                          <a:pt x="129" y="24"/>
                        </a:lnTo>
                        <a:lnTo>
                          <a:pt x="139" y="29"/>
                        </a:lnTo>
                        <a:lnTo>
                          <a:pt x="135" y="23"/>
                        </a:lnTo>
                        <a:lnTo>
                          <a:pt x="133" y="18"/>
                        </a:lnTo>
                        <a:lnTo>
                          <a:pt x="136" y="13"/>
                        </a:lnTo>
                        <a:lnTo>
                          <a:pt x="140" y="16"/>
                        </a:lnTo>
                        <a:lnTo>
                          <a:pt x="141" y="10"/>
                        </a:lnTo>
                        <a:lnTo>
                          <a:pt x="146" y="3"/>
                        </a:lnTo>
                        <a:lnTo>
                          <a:pt x="159" y="0"/>
                        </a:lnTo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88" name="Freeform 500"/>
                  <p:cNvSpPr>
                    <a:spLocks/>
                  </p:cNvSpPr>
                  <p:nvPr/>
                </p:nvSpPr>
                <p:spPr bwMode="auto">
                  <a:xfrm>
                    <a:off x="1973" y="2279"/>
                    <a:ext cx="62" cy="261"/>
                  </a:xfrm>
                  <a:custGeom>
                    <a:avLst/>
                    <a:gdLst>
                      <a:gd name="T0" fmla="*/ 26 w 62"/>
                      <a:gd name="T1" fmla="*/ 0 h 261"/>
                      <a:gd name="T2" fmla="*/ 20 w 62"/>
                      <a:gd name="T3" fmla="*/ 9 h 261"/>
                      <a:gd name="T4" fmla="*/ 15 w 62"/>
                      <a:gd name="T5" fmla="*/ 18 h 261"/>
                      <a:gd name="T6" fmla="*/ 25 w 62"/>
                      <a:gd name="T7" fmla="*/ 23 h 261"/>
                      <a:gd name="T8" fmla="*/ 19 w 62"/>
                      <a:gd name="T9" fmla="*/ 33 h 261"/>
                      <a:gd name="T10" fmla="*/ 20 w 62"/>
                      <a:gd name="T11" fmla="*/ 37 h 261"/>
                      <a:gd name="T12" fmla="*/ 26 w 62"/>
                      <a:gd name="T13" fmla="*/ 63 h 261"/>
                      <a:gd name="T14" fmla="*/ 31 w 62"/>
                      <a:gd name="T15" fmla="*/ 84 h 261"/>
                      <a:gd name="T16" fmla="*/ 37 w 62"/>
                      <a:gd name="T17" fmla="*/ 106 h 261"/>
                      <a:gd name="T18" fmla="*/ 61 w 62"/>
                      <a:gd name="T19" fmla="*/ 146 h 261"/>
                      <a:gd name="T20" fmla="*/ 47 w 62"/>
                      <a:gd name="T21" fmla="*/ 260 h 261"/>
                      <a:gd name="T22" fmla="*/ 16 w 62"/>
                      <a:gd name="T23" fmla="*/ 253 h 261"/>
                      <a:gd name="T24" fmla="*/ 0 w 62"/>
                      <a:gd name="T25" fmla="*/ 236 h 261"/>
                      <a:gd name="T26" fmla="*/ 14 w 62"/>
                      <a:gd name="T27" fmla="*/ 146 h 261"/>
                      <a:gd name="T28" fmla="*/ 11 w 62"/>
                      <a:gd name="T29" fmla="*/ 103 h 261"/>
                      <a:gd name="T30" fmla="*/ 11 w 62"/>
                      <a:gd name="T31" fmla="*/ 86 h 261"/>
                      <a:gd name="T32" fmla="*/ 12 w 62"/>
                      <a:gd name="T33" fmla="*/ 67 h 261"/>
                      <a:gd name="T34" fmla="*/ 11 w 62"/>
                      <a:gd name="T35" fmla="*/ 55 h 261"/>
                      <a:gd name="T36" fmla="*/ 11 w 62"/>
                      <a:gd name="T37" fmla="*/ 37 h 261"/>
                      <a:gd name="T38" fmla="*/ 11 w 62"/>
                      <a:gd name="T39" fmla="*/ 25 h 261"/>
                      <a:gd name="T40" fmla="*/ 12 w 62"/>
                      <a:gd name="T41" fmla="*/ 14 h 261"/>
                      <a:gd name="T42" fmla="*/ 11 w 62"/>
                      <a:gd name="T43" fmla="*/ 4 h 261"/>
                      <a:gd name="T44" fmla="*/ 17 w 62"/>
                      <a:gd name="T45" fmla="*/ 0 h 261"/>
                      <a:gd name="T46" fmla="*/ 26 w 62"/>
                      <a:gd name="T47" fmla="*/ 0 h 2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62" h="261">
                        <a:moveTo>
                          <a:pt x="26" y="0"/>
                        </a:moveTo>
                        <a:lnTo>
                          <a:pt x="20" y="9"/>
                        </a:lnTo>
                        <a:lnTo>
                          <a:pt x="15" y="18"/>
                        </a:lnTo>
                        <a:lnTo>
                          <a:pt x="25" y="23"/>
                        </a:lnTo>
                        <a:lnTo>
                          <a:pt x="19" y="33"/>
                        </a:lnTo>
                        <a:lnTo>
                          <a:pt x="20" y="37"/>
                        </a:lnTo>
                        <a:lnTo>
                          <a:pt x="26" y="63"/>
                        </a:lnTo>
                        <a:lnTo>
                          <a:pt x="31" y="84"/>
                        </a:lnTo>
                        <a:lnTo>
                          <a:pt x="37" y="106"/>
                        </a:lnTo>
                        <a:lnTo>
                          <a:pt x="61" y="146"/>
                        </a:lnTo>
                        <a:lnTo>
                          <a:pt x="47" y="260"/>
                        </a:lnTo>
                        <a:lnTo>
                          <a:pt x="16" y="253"/>
                        </a:lnTo>
                        <a:lnTo>
                          <a:pt x="0" y="236"/>
                        </a:lnTo>
                        <a:lnTo>
                          <a:pt x="14" y="146"/>
                        </a:lnTo>
                        <a:lnTo>
                          <a:pt x="11" y="103"/>
                        </a:lnTo>
                        <a:lnTo>
                          <a:pt x="11" y="86"/>
                        </a:lnTo>
                        <a:lnTo>
                          <a:pt x="12" y="67"/>
                        </a:lnTo>
                        <a:lnTo>
                          <a:pt x="11" y="55"/>
                        </a:lnTo>
                        <a:lnTo>
                          <a:pt x="11" y="37"/>
                        </a:lnTo>
                        <a:lnTo>
                          <a:pt x="11" y="25"/>
                        </a:lnTo>
                        <a:lnTo>
                          <a:pt x="12" y="14"/>
                        </a:lnTo>
                        <a:lnTo>
                          <a:pt x="11" y="4"/>
                        </a:lnTo>
                        <a:lnTo>
                          <a:pt x="17" y="0"/>
                        </a:lnTo>
                        <a:lnTo>
                          <a:pt x="26" y="0"/>
                        </a:lnTo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89" name="Freeform 501"/>
                  <p:cNvSpPr>
                    <a:spLocks/>
                  </p:cNvSpPr>
                  <p:nvPr/>
                </p:nvSpPr>
                <p:spPr bwMode="auto">
                  <a:xfrm>
                    <a:off x="2052" y="2257"/>
                    <a:ext cx="34" cy="39"/>
                  </a:xfrm>
                  <a:custGeom>
                    <a:avLst/>
                    <a:gdLst>
                      <a:gd name="T0" fmla="*/ 0 w 34"/>
                      <a:gd name="T1" fmla="*/ 23 h 39"/>
                      <a:gd name="T2" fmla="*/ 6 w 34"/>
                      <a:gd name="T3" fmla="*/ 27 h 39"/>
                      <a:gd name="T4" fmla="*/ 6 w 34"/>
                      <a:gd name="T5" fmla="*/ 31 h 39"/>
                      <a:gd name="T6" fmla="*/ 6 w 34"/>
                      <a:gd name="T7" fmla="*/ 36 h 39"/>
                      <a:gd name="T8" fmla="*/ 10 w 34"/>
                      <a:gd name="T9" fmla="*/ 38 h 39"/>
                      <a:gd name="T10" fmla="*/ 14 w 34"/>
                      <a:gd name="T11" fmla="*/ 34 h 39"/>
                      <a:gd name="T12" fmla="*/ 19 w 34"/>
                      <a:gd name="T13" fmla="*/ 26 h 39"/>
                      <a:gd name="T14" fmla="*/ 22 w 34"/>
                      <a:gd name="T15" fmla="*/ 21 h 39"/>
                      <a:gd name="T16" fmla="*/ 28 w 34"/>
                      <a:gd name="T17" fmla="*/ 14 h 39"/>
                      <a:gd name="T18" fmla="*/ 31 w 34"/>
                      <a:gd name="T19" fmla="*/ 8 h 39"/>
                      <a:gd name="T20" fmla="*/ 33 w 34"/>
                      <a:gd name="T21" fmla="*/ 7 h 39"/>
                      <a:gd name="T22" fmla="*/ 31 w 34"/>
                      <a:gd name="T23" fmla="*/ 0 h 39"/>
                      <a:gd name="T24" fmla="*/ 24 w 34"/>
                      <a:gd name="T25" fmla="*/ 8 h 39"/>
                      <a:gd name="T26" fmla="*/ 20 w 34"/>
                      <a:gd name="T27" fmla="*/ 15 h 39"/>
                      <a:gd name="T28" fmla="*/ 14 w 34"/>
                      <a:gd name="T29" fmla="*/ 20 h 39"/>
                      <a:gd name="T30" fmla="*/ 8 w 34"/>
                      <a:gd name="T31" fmla="*/ 21 h 39"/>
                      <a:gd name="T32" fmla="*/ 0 w 34"/>
                      <a:gd name="T33" fmla="*/ 23 h 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34" h="39">
                        <a:moveTo>
                          <a:pt x="0" y="23"/>
                        </a:moveTo>
                        <a:lnTo>
                          <a:pt x="6" y="27"/>
                        </a:lnTo>
                        <a:lnTo>
                          <a:pt x="6" y="31"/>
                        </a:lnTo>
                        <a:lnTo>
                          <a:pt x="6" y="36"/>
                        </a:lnTo>
                        <a:lnTo>
                          <a:pt x="10" y="38"/>
                        </a:lnTo>
                        <a:lnTo>
                          <a:pt x="14" y="34"/>
                        </a:lnTo>
                        <a:lnTo>
                          <a:pt x="19" y="26"/>
                        </a:lnTo>
                        <a:lnTo>
                          <a:pt x="22" y="21"/>
                        </a:lnTo>
                        <a:lnTo>
                          <a:pt x="28" y="14"/>
                        </a:lnTo>
                        <a:lnTo>
                          <a:pt x="31" y="8"/>
                        </a:lnTo>
                        <a:lnTo>
                          <a:pt x="33" y="7"/>
                        </a:lnTo>
                        <a:lnTo>
                          <a:pt x="31" y="0"/>
                        </a:lnTo>
                        <a:lnTo>
                          <a:pt x="24" y="8"/>
                        </a:lnTo>
                        <a:lnTo>
                          <a:pt x="20" y="15"/>
                        </a:lnTo>
                        <a:lnTo>
                          <a:pt x="14" y="20"/>
                        </a:lnTo>
                        <a:lnTo>
                          <a:pt x="8" y="21"/>
                        </a:lnTo>
                        <a:lnTo>
                          <a:pt x="0" y="23"/>
                        </a:lnTo>
                      </a:path>
                    </a:pathLst>
                  </a:custGeom>
                  <a:solidFill>
                    <a:srgbClr val="E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90" name="Freeform 502"/>
                  <p:cNvSpPr>
                    <a:spLocks/>
                  </p:cNvSpPr>
                  <p:nvPr/>
                </p:nvSpPr>
                <p:spPr bwMode="auto">
                  <a:xfrm>
                    <a:off x="2032" y="2280"/>
                    <a:ext cx="11" cy="15"/>
                  </a:xfrm>
                  <a:custGeom>
                    <a:avLst/>
                    <a:gdLst>
                      <a:gd name="T0" fmla="*/ 10 w 11"/>
                      <a:gd name="T1" fmla="*/ 3 h 15"/>
                      <a:gd name="T2" fmla="*/ 6 w 11"/>
                      <a:gd name="T3" fmla="*/ 5 h 15"/>
                      <a:gd name="T4" fmla="*/ 6 w 11"/>
                      <a:gd name="T5" fmla="*/ 8 h 15"/>
                      <a:gd name="T6" fmla="*/ 4 w 11"/>
                      <a:gd name="T7" fmla="*/ 11 h 15"/>
                      <a:gd name="T8" fmla="*/ 4 w 11"/>
                      <a:gd name="T9" fmla="*/ 14 h 15"/>
                      <a:gd name="T10" fmla="*/ 2 w 11"/>
                      <a:gd name="T11" fmla="*/ 11 h 15"/>
                      <a:gd name="T12" fmla="*/ 0 w 11"/>
                      <a:gd name="T13" fmla="*/ 10 h 15"/>
                      <a:gd name="T14" fmla="*/ 0 w 11"/>
                      <a:gd name="T15" fmla="*/ 5 h 15"/>
                      <a:gd name="T16" fmla="*/ 0 w 11"/>
                      <a:gd name="T17" fmla="*/ 1 h 15"/>
                      <a:gd name="T18" fmla="*/ 2 w 11"/>
                      <a:gd name="T19" fmla="*/ 0 h 15"/>
                      <a:gd name="T20" fmla="*/ 6 w 11"/>
                      <a:gd name="T21" fmla="*/ 0 h 15"/>
                      <a:gd name="T22" fmla="*/ 10 w 11"/>
                      <a:gd name="T23" fmla="*/ 3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1" h="15">
                        <a:moveTo>
                          <a:pt x="10" y="3"/>
                        </a:moveTo>
                        <a:lnTo>
                          <a:pt x="6" y="5"/>
                        </a:lnTo>
                        <a:lnTo>
                          <a:pt x="6" y="8"/>
                        </a:lnTo>
                        <a:lnTo>
                          <a:pt x="4" y="11"/>
                        </a:lnTo>
                        <a:lnTo>
                          <a:pt x="4" y="14"/>
                        </a:lnTo>
                        <a:lnTo>
                          <a:pt x="2" y="11"/>
                        </a:lnTo>
                        <a:lnTo>
                          <a:pt x="0" y="10"/>
                        </a:lnTo>
                        <a:lnTo>
                          <a:pt x="0" y="5"/>
                        </a:lnTo>
                        <a:lnTo>
                          <a:pt x="0" y="1"/>
                        </a:lnTo>
                        <a:lnTo>
                          <a:pt x="2" y="0"/>
                        </a:lnTo>
                        <a:lnTo>
                          <a:pt x="6" y="0"/>
                        </a:lnTo>
                        <a:lnTo>
                          <a:pt x="10" y="3"/>
                        </a:lnTo>
                      </a:path>
                    </a:pathLst>
                  </a:custGeom>
                  <a:solidFill>
                    <a:srgbClr val="E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91" name="Freeform 503"/>
                  <p:cNvSpPr>
                    <a:spLocks/>
                  </p:cNvSpPr>
                  <p:nvPr/>
                </p:nvSpPr>
                <p:spPr bwMode="auto">
                  <a:xfrm>
                    <a:off x="2053" y="2302"/>
                    <a:ext cx="3" cy="22"/>
                  </a:xfrm>
                  <a:custGeom>
                    <a:avLst/>
                    <a:gdLst>
                      <a:gd name="T0" fmla="*/ 2 w 3"/>
                      <a:gd name="T1" fmla="*/ 3 h 22"/>
                      <a:gd name="T2" fmla="*/ 1 w 3"/>
                      <a:gd name="T3" fmla="*/ 0 h 22"/>
                      <a:gd name="T4" fmla="*/ 0 w 3"/>
                      <a:gd name="T5" fmla="*/ 1 h 22"/>
                      <a:gd name="T6" fmla="*/ 0 w 3"/>
                      <a:gd name="T7" fmla="*/ 7 h 22"/>
                      <a:gd name="T8" fmla="*/ 0 w 3"/>
                      <a:gd name="T9" fmla="*/ 14 h 22"/>
                      <a:gd name="T10" fmla="*/ 0 w 3"/>
                      <a:gd name="T11" fmla="*/ 21 h 22"/>
                      <a:gd name="T12" fmla="*/ 0 w 3"/>
                      <a:gd name="T13" fmla="*/ 17 h 22"/>
                      <a:gd name="T14" fmla="*/ 1 w 3"/>
                      <a:gd name="T15" fmla="*/ 11 h 22"/>
                      <a:gd name="T16" fmla="*/ 2 w 3"/>
                      <a:gd name="T17" fmla="*/ 3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3" h="22">
                        <a:moveTo>
                          <a:pt x="2" y="3"/>
                        </a:moveTo>
                        <a:lnTo>
                          <a:pt x="1" y="0"/>
                        </a:lnTo>
                        <a:lnTo>
                          <a:pt x="0" y="1"/>
                        </a:lnTo>
                        <a:lnTo>
                          <a:pt x="0" y="7"/>
                        </a:lnTo>
                        <a:lnTo>
                          <a:pt x="0" y="14"/>
                        </a:lnTo>
                        <a:lnTo>
                          <a:pt x="0" y="21"/>
                        </a:lnTo>
                        <a:lnTo>
                          <a:pt x="0" y="17"/>
                        </a:lnTo>
                        <a:lnTo>
                          <a:pt x="1" y="11"/>
                        </a:lnTo>
                        <a:lnTo>
                          <a:pt x="2" y="3"/>
                        </a:lnTo>
                      </a:path>
                    </a:pathLst>
                  </a:custGeom>
                  <a:solidFill>
                    <a:srgbClr val="E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92" name="Freeform 504"/>
                  <p:cNvSpPr>
                    <a:spLocks/>
                  </p:cNvSpPr>
                  <p:nvPr/>
                </p:nvSpPr>
                <p:spPr bwMode="auto">
                  <a:xfrm>
                    <a:off x="2031" y="2297"/>
                    <a:ext cx="3" cy="26"/>
                  </a:xfrm>
                  <a:custGeom>
                    <a:avLst/>
                    <a:gdLst>
                      <a:gd name="T0" fmla="*/ 0 w 3"/>
                      <a:gd name="T1" fmla="*/ 0 h 26"/>
                      <a:gd name="T2" fmla="*/ 1 w 3"/>
                      <a:gd name="T3" fmla="*/ 4 h 26"/>
                      <a:gd name="T4" fmla="*/ 2 w 3"/>
                      <a:gd name="T5" fmla="*/ 5 h 26"/>
                      <a:gd name="T6" fmla="*/ 2 w 3"/>
                      <a:gd name="T7" fmla="*/ 5 h 26"/>
                      <a:gd name="T8" fmla="*/ 1 w 3"/>
                      <a:gd name="T9" fmla="*/ 10 h 26"/>
                      <a:gd name="T10" fmla="*/ 1 w 3"/>
                      <a:gd name="T11" fmla="*/ 16 h 26"/>
                      <a:gd name="T12" fmla="*/ 0 w 3"/>
                      <a:gd name="T13" fmla="*/ 25 h 26"/>
                      <a:gd name="T14" fmla="*/ 0 w 3"/>
                      <a:gd name="T15" fmla="*/ 22 h 26"/>
                      <a:gd name="T16" fmla="*/ 0 w 3"/>
                      <a:gd name="T17" fmla="*/ 15 h 26"/>
                      <a:gd name="T18" fmla="*/ 0 w 3"/>
                      <a:gd name="T19" fmla="*/ 8 h 26"/>
                      <a:gd name="T20" fmla="*/ 0 w 3"/>
                      <a:gd name="T21" fmla="*/ 0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" h="26">
                        <a:moveTo>
                          <a:pt x="0" y="0"/>
                        </a:moveTo>
                        <a:lnTo>
                          <a:pt x="1" y="4"/>
                        </a:lnTo>
                        <a:lnTo>
                          <a:pt x="2" y="5"/>
                        </a:lnTo>
                        <a:lnTo>
                          <a:pt x="2" y="5"/>
                        </a:lnTo>
                        <a:lnTo>
                          <a:pt x="1" y="10"/>
                        </a:lnTo>
                        <a:lnTo>
                          <a:pt x="1" y="16"/>
                        </a:lnTo>
                        <a:lnTo>
                          <a:pt x="0" y="25"/>
                        </a:lnTo>
                        <a:lnTo>
                          <a:pt x="0" y="22"/>
                        </a:lnTo>
                        <a:lnTo>
                          <a:pt x="0" y="15"/>
                        </a:lnTo>
                        <a:lnTo>
                          <a:pt x="0" y="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E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93" name="Freeform 505"/>
                  <p:cNvSpPr>
                    <a:spLocks/>
                  </p:cNvSpPr>
                  <p:nvPr/>
                </p:nvSpPr>
                <p:spPr bwMode="auto">
                  <a:xfrm>
                    <a:off x="2144" y="2331"/>
                    <a:ext cx="14" cy="23"/>
                  </a:xfrm>
                  <a:custGeom>
                    <a:avLst/>
                    <a:gdLst>
                      <a:gd name="T0" fmla="*/ 13 w 14"/>
                      <a:gd name="T1" fmla="*/ 0 h 23"/>
                      <a:gd name="T2" fmla="*/ 6 w 14"/>
                      <a:gd name="T3" fmla="*/ 14 h 23"/>
                      <a:gd name="T4" fmla="*/ 0 w 14"/>
                      <a:gd name="T5" fmla="*/ 22 h 23"/>
                      <a:gd name="T6" fmla="*/ 4 w 14"/>
                      <a:gd name="T7" fmla="*/ 12 h 23"/>
                      <a:gd name="T8" fmla="*/ 7 w 14"/>
                      <a:gd name="T9" fmla="*/ 10 h 23"/>
                      <a:gd name="T10" fmla="*/ 13 w 14"/>
                      <a:gd name="T11" fmla="*/ 0 h 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4" h="23">
                        <a:moveTo>
                          <a:pt x="13" y="0"/>
                        </a:moveTo>
                        <a:lnTo>
                          <a:pt x="6" y="14"/>
                        </a:lnTo>
                        <a:lnTo>
                          <a:pt x="0" y="22"/>
                        </a:lnTo>
                        <a:lnTo>
                          <a:pt x="4" y="12"/>
                        </a:lnTo>
                        <a:lnTo>
                          <a:pt x="7" y="10"/>
                        </a:lnTo>
                        <a:lnTo>
                          <a:pt x="13" y="0"/>
                        </a:lnTo>
                      </a:path>
                    </a:pathLst>
                  </a:custGeom>
                  <a:solidFill>
                    <a:srgbClr val="60606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94" name="Oval 506"/>
                  <p:cNvSpPr>
                    <a:spLocks noChangeArrowheads="1"/>
                  </p:cNvSpPr>
                  <p:nvPr/>
                </p:nvSpPr>
                <p:spPr bwMode="auto">
                  <a:xfrm>
                    <a:off x="2038" y="2421"/>
                    <a:ext cx="1" cy="1"/>
                  </a:xfrm>
                  <a:prstGeom prst="ellipse">
                    <a:avLst/>
                  </a:prstGeom>
                  <a:solidFill>
                    <a:srgbClr val="60606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96795" name="Oval 507"/>
                  <p:cNvSpPr>
                    <a:spLocks noChangeArrowheads="1"/>
                  </p:cNvSpPr>
                  <p:nvPr/>
                </p:nvSpPr>
                <p:spPr bwMode="auto">
                  <a:xfrm>
                    <a:off x="2038" y="2446"/>
                    <a:ext cx="1" cy="1"/>
                  </a:xfrm>
                  <a:prstGeom prst="ellipse">
                    <a:avLst/>
                  </a:prstGeom>
                  <a:solidFill>
                    <a:srgbClr val="60606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2100"/>
                  </a:p>
                </p:txBody>
              </p:sp>
              <p:sp>
                <p:nvSpPr>
                  <p:cNvPr id="396796" name="Freeform 508"/>
                  <p:cNvSpPr>
                    <a:spLocks/>
                  </p:cNvSpPr>
                  <p:nvPr/>
                </p:nvSpPr>
                <p:spPr bwMode="auto">
                  <a:xfrm>
                    <a:off x="1989" y="2485"/>
                    <a:ext cx="148" cy="311"/>
                  </a:xfrm>
                  <a:custGeom>
                    <a:avLst/>
                    <a:gdLst>
                      <a:gd name="T0" fmla="*/ 47 w 148"/>
                      <a:gd name="T1" fmla="*/ 101 h 311"/>
                      <a:gd name="T2" fmla="*/ 62 w 148"/>
                      <a:gd name="T3" fmla="*/ 183 h 311"/>
                      <a:gd name="T4" fmla="*/ 67 w 148"/>
                      <a:gd name="T5" fmla="*/ 218 h 311"/>
                      <a:gd name="T6" fmla="*/ 78 w 148"/>
                      <a:gd name="T7" fmla="*/ 277 h 311"/>
                      <a:gd name="T8" fmla="*/ 77 w 148"/>
                      <a:gd name="T9" fmla="*/ 293 h 311"/>
                      <a:gd name="T10" fmla="*/ 85 w 148"/>
                      <a:gd name="T11" fmla="*/ 310 h 311"/>
                      <a:gd name="T12" fmla="*/ 100 w 148"/>
                      <a:gd name="T13" fmla="*/ 310 h 311"/>
                      <a:gd name="T14" fmla="*/ 126 w 148"/>
                      <a:gd name="T15" fmla="*/ 302 h 311"/>
                      <a:gd name="T16" fmla="*/ 131 w 148"/>
                      <a:gd name="T17" fmla="*/ 277 h 311"/>
                      <a:gd name="T18" fmla="*/ 119 w 148"/>
                      <a:gd name="T19" fmla="*/ 277 h 311"/>
                      <a:gd name="T20" fmla="*/ 100 w 148"/>
                      <a:gd name="T21" fmla="*/ 274 h 311"/>
                      <a:gd name="T22" fmla="*/ 120 w 148"/>
                      <a:gd name="T23" fmla="*/ 274 h 311"/>
                      <a:gd name="T24" fmla="*/ 129 w 148"/>
                      <a:gd name="T25" fmla="*/ 270 h 311"/>
                      <a:gd name="T26" fmla="*/ 131 w 148"/>
                      <a:gd name="T27" fmla="*/ 216 h 311"/>
                      <a:gd name="T28" fmla="*/ 138 w 148"/>
                      <a:gd name="T29" fmla="*/ 170 h 311"/>
                      <a:gd name="T30" fmla="*/ 140 w 148"/>
                      <a:gd name="T31" fmla="*/ 141 h 311"/>
                      <a:gd name="T32" fmla="*/ 141 w 148"/>
                      <a:gd name="T33" fmla="*/ 107 h 311"/>
                      <a:gd name="T34" fmla="*/ 147 w 148"/>
                      <a:gd name="T35" fmla="*/ 60 h 311"/>
                      <a:gd name="T36" fmla="*/ 123 w 148"/>
                      <a:gd name="T37" fmla="*/ 61 h 311"/>
                      <a:gd name="T38" fmla="*/ 83 w 148"/>
                      <a:gd name="T39" fmla="*/ 63 h 311"/>
                      <a:gd name="T40" fmla="*/ 53 w 148"/>
                      <a:gd name="T41" fmla="*/ 63 h 311"/>
                      <a:gd name="T42" fmla="*/ 46 w 148"/>
                      <a:gd name="T43" fmla="*/ 27 h 311"/>
                      <a:gd name="T44" fmla="*/ 45 w 148"/>
                      <a:gd name="T45" fmla="*/ 0 h 311"/>
                      <a:gd name="T46" fmla="*/ 43 w 148"/>
                      <a:gd name="T47" fmla="*/ 19 h 311"/>
                      <a:gd name="T48" fmla="*/ 37 w 148"/>
                      <a:gd name="T49" fmla="*/ 62 h 311"/>
                      <a:gd name="T50" fmla="*/ 2 w 148"/>
                      <a:gd name="T51" fmla="*/ 55 h 311"/>
                      <a:gd name="T52" fmla="*/ 0 w 148"/>
                      <a:gd name="T53" fmla="*/ 87 h 311"/>
                      <a:gd name="T54" fmla="*/ 4 w 148"/>
                      <a:gd name="T55" fmla="*/ 136 h 311"/>
                      <a:gd name="T56" fmla="*/ 0 w 148"/>
                      <a:gd name="T57" fmla="*/ 164 h 311"/>
                      <a:gd name="T58" fmla="*/ 7 w 148"/>
                      <a:gd name="T59" fmla="*/ 191 h 311"/>
                      <a:gd name="T60" fmla="*/ 21 w 148"/>
                      <a:gd name="T61" fmla="*/ 260 h 311"/>
                      <a:gd name="T62" fmla="*/ 35 w 148"/>
                      <a:gd name="T63" fmla="*/ 269 h 311"/>
                      <a:gd name="T64" fmla="*/ 23 w 148"/>
                      <a:gd name="T65" fmla="*/ 269 h 311"/>
                      <a:gd name="T66" fmla="*/ 23 w 148"/>
                      <a:gd name="T67" fmla="*/ 287 h 311"/>
                      <a:gd name="T68" fmla="*/ 37 w 148"/>
                      <a:gd name="T69" fmla="*/ 297 h 311"/>
                      <a:gd name="T70" fmla="*/ 68 w 148"/>
                      <a:gd name="T71" fmla="*/ 298 h 311"/>
                      <a:gd name="T72" fmla="*/ 70 w 148"/>
                      <a:gd name="T73" fmla="*/ 287 h 311"/>
                      <a:gd name="T74" fmla="*/ 74 w 148"/>
                      <a:gd name="T75" fmla="*/ 283 h 311"/>
                      <a:gd name="T76" fmla="*/ 64 w 148"/>
                      <a:gd name="T77" fmla="*/ 227 h 311"/>
                      <a:gd name="T78" fmla="*/ 57 w 148"/>
                      <a:gd name="T79" fmla="*/ 190 h 311"/>
                      <a:gd name="T80" fmla="*/ 51 w 148"/>
                      <a:gd name="T81" fmla="*/ 158 h 311"/>
                      <a:gd name="T82" fmla="*/ 47 w 148"/>
                      <a:gd name="T83" fmla="*/ 101 h 3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148" h="311">
                        <a:moveTo>
                          <a:pt x="47" y="101"/>
                        </a:moveTo>
                        <a:lnTo>
                          <a:pt x="62" y="183"/>
                        </a:lnTo>
                        <a:lnTo>
                          <a:pt x="67" y="218"/>
                        </a:lnTo>
                        <a:lnTo>
                          <a:pt x="78" y="277"/>
                        </a:lnTo>
                        <a:lnTo>
                          <a:pt x="77" y="293"/>
                        </a:lnTo>
                        <a:lnTo>
                          <a:pt x="85" y="310"/>
                        </a:lnTo>
                        <a:lnTo>
                          <a:pt x="100" y="310"/>
                        </a:lnTo>
                        <a:lnTo>
                          <a:pt x="126" y="302"/>
                        </a:lnTo>
                        <a:lnTo>
                          <a:pt x="131" y="277"/>
                        </a:lnTo>
                        <a:lnTo>
                          <a:pt x="119" y="277"/>
                        </a:lnTo>
                        <a:lnTo>
                          <a:pt x="100" y="274"/>
                        </a:lnTo>
                        <a:lnTo>
                          <a:pt x="120" y="274"/>
                        </a:lnTo>
                        <a:lnTo>
                          <a:pt x="129" y="270"/>
                        </a:lnTo>
                        <a:lnTo>
                          <a:pt x="131" y="216"/>
                        </a:lnTo>
                        <a:lnTo>
                          <a:pt x="138" y="170"/>
                        </a:lnTo>
                        <a:lnTo>
                          <a:pt x="140" y="141"/>
                        </a:lnTo>
                        <a:lnTo>
                          <a:pt x="141" y="107"/>
                        </a:lnTo>
                        <a:lnTo>
                          <a:pt x="147" y="60"/>
                        </a:lnTo>
                        <a:lnTo>
                          <a:pt x="123" y="61"/>
                        </a:lnTo>
                        <a:lnTo>
                          <a:pt x="83" y="63"/>
                        </a:lnTo>
                        <a:lnTo>
                          <a:pt x="53" y="63"/>
                        </a:lnTo>
                        <a:lnTo>
                          <a:pt x="46" y="27"/>
                        </a:lnTo>
                        <a:lnTo>
                          <a:pt x="45" y="0"/>
                        </a:lnTo>
                        <a:lnTo>
                          <a:pt x="43" y="19"/>
                        </a:lnTo>
                        <a:lnTo>
                          <a:pt x="37" y="62"/>
                        </a:lnTo>
                        <a:lnTo>
                          <a:pt x="2" y="55"/>
                        </a:lnTo>
                        <a:lnTo>
                          <a:pt x="0" y="87"/>
                        </a:lnTo>
                        <a:lnTo>
                          <a:pt x="4" y="136"/>
                        </a:lnTo>
                        <a:lnTo>
                          <a:pt x="0" y="164"/>
                        </a:lnTo>
                        <a:lnTo>
                          <a:pt x="7" y="191"/>
                        </a:lnTo>
                        <a:lnTo>
                          <a:pt x="21" y="260"/>
                        </a:lnTo>
                        <a:lnTo>
                          <a:pt x="35" y="269"/>
                        </a:lnTo>
                        <a:lnTo>
                          <a:pt x="23" y="269"/>
                        </a:lnTo>
                        <a:lnTo>
                          <a:pt x="23" y="287"/>
                        </a:lnTo>
                        <a:lnTo>
                          <a:pt x="37" y="297"/>
                        </a:lnTo>
                        <a:lnTo>
                          <a:pt x="68" y="298"/>
                        </a:lnTo>
                        <a:lnTo>
                          <a:pt x="70" y="287"/>
                        </a:lnTo>
                        <a:lnTo>
                          <a:pt x="74" y="283"/>
                        </a:lnTo>
                        <a:lnTo>
                          <a:pt x="64" y="227"/>
                        </a:lnTo>
                        <a:lnTo>
                          <a:pt x="57" y="190"/>
                        </a:lnTo>
                        <a:lnTo>
                          <a:pt x="51" y="158"/>
                        </a:lnTo>
                        <a:lnTo>
                          <a:pt x="47" y="101"/>
                        </a:lnTo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97" name="Freeform 509"/>
                  <p:cNvSpPr>
                    <a:spLocks/>
                  </p:cNvSpPr>
                  <p:nvPr/>
                </p:nvSpPr>
                <p:spPr bwMode="auto">
                  <a:xfrm>
                    <a:off x="2038" y="2554"/>
                    <a:ext cx="14" cy="14"/>
                  </a:xfrm>
                  <a:custGeom>
                    <a:avLst/>
                    <a:gdLst>
                      <a:gd name="T0" fmla="*/ 13 w 14"/>
                      <a:gd name="T1" fmla="*/ 0 h 14"/>
                      <a:gd name="T2" fmla="*/ 2 w 14"/>
                      <a:gd name="T3" fmla="*/ 4 h 14"/>
                      <a:gd name="T4" fmla="*/ 0 w 14"/>
                      <a:gd name="T5" fmla="*/ 13 h 14"/>
                      <a:gd name="T6" fmla="*/ 2 w 14"/>
                      <a:gd name="T7" fmla="*/ 6 h 14"/>
                      <a:gd name="T8" fmla="*/ 13 w 14"/>
                      <a:gd name="T9" fmla="*/ 0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14">
                        <a:moveTo>
                          <a:pt x="13" y="0"/>
                        </a:moveTo>
                        <a:lnTo>
                          <a:pt x="2" y="4"/>
                        </a:lnTo>
                        <a:lnTo>
                          <a:pt x="0" y="13"/>
                        </a:lnTo>
                        <a:lnTo>
                          <a:pt x="2" y="6"/>
                        </a:lnTo>
                        <a:lnTo>
                          <a:pt x="13" y="0"/>
                        </a:lnTo>
                      </a:path>
                    </a:pathLst>
                  </a:custGeom>
                  <a:solidFill>
                    <a:srgbClr val="60606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798" name="Freeform 510"/>
                  <p:cNvSpPr>
                    <a:spLocks/>
                  </p:cNvSpPr>
                  <p:nvPr/>
                </p:nvSpPr>
                <p:spPr bwMode="auto">
                  <a:xfrm>
                    <a:off x="2063" y="2613"/>
                    <a:ext cx="10" cy="144"/>
                  </a:xfrm>
                  <a:custGeom>
                    <a:avLst/>
                    <a:gdLst>
                      <a:gd name="T0" fmla="*/ 2 w 10"/>
                      <a:gd name="T1" fmla="*/ 0 h 144"/>
                      <a:gd name="T2" fmla="*/ 5 w 10"/>
                      <a:gd name="T3" fmla="*/ 80 h 144"/>
                      <a:gd name="T4" fmla="*/ 9 w 10"/>
                      <a:gd name="T5" fmla="*/ 119 h 144"/>
                      <a:gd name="T6" fmla="*/ 9 w 10"/>
                      <a:gd name="T7" fmla="*/ 143 h 144"/>
                      <a:gd name="T8" fmla="*/ 7 w 10"/>
                      <a:gd name="T9" fmla="*/ 118 h 144"/>
                      <a:gd name="T10" fmla="*/ 4 w 10"/>
                      <a:gd name="T11" fmla="*/ 80 h 144"/>
                      <a:gd name="T12" fmla="*/ 0 w 10"/>
                      <a:gd name="T13" fmla="*/ 38 h 144"/>
                      <a:gd name="T14" fmla="*/ 2 w 10"/>
                      <a:gd name="T15" fmla="*/ 0 h 1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0" h="144">
                        <a:moveTo>
                          <a:pt x="2" y="0"/>
                        </a:moveTo>
                        <a:lnTo>
                          <a:pt x="5" y="80"/>
                        </a:lnTo>
                        <a:lnTo>
                          <a:pt x="9" y="119"/>
                        </a:lnTo>
                        <a:lnTo>
                          <a:pt x="9" y="143"/>
                        </a:lnTo>
                        <a:lnTo>
                          <a:pt x="7" y="118"/>
                        </a:lnTo>
                        <a:lnTo>
                          <a:pt x="4" y="80"/>
                        </a:lnTo>
                        <a:lnTo>
                          <a:pt x="0" y="38"/>
                        </a:lnTo>
                        <a:lnTo>
                          <a:pt x="2" y="0"/>
                        </a:lnTo>
                      </a:path>
                    </a:pathLst>
                  </a:custGeom>
                  <a:solidFill>
                    <a:srgbClr val="60606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  <p:grpSp>
              <p:nvGrpSpPr>
                <p:cNvPr id="396799" name="Group 511"/>
                <p:cNvGrpSpPr>
                  <a:grpSpLocks/>
                </p:cNvGrpSpPr>
                <p:nvPr/>
              </p:nvGrpSpPr>
              <p:grpSpPr bwMode="auto">
                <a:xfrm>
                  <a:off x="1759" y="2282"/>
                  <a:ext cx="90" cy="45"/>
                  <a:chOff x="1759" y="2282"/>
                  <a:chExt cx="90" cy="45"/>
                </a:xfrm>
              </p:grpSpPr>
              <p:grpSp>
                <p:nvGrpSpPr>
                  <p:cNvPr id="396800" name="Group 512"/>
                  <p:cNvGrpSpPr>
                    <a:grpSpLocks/>
                  </p:cNvGrpSpPr>
                  <p:nvPr/>
                </p:nvGrpSpPr>
                <p:grpSpPr bwMode="auto">
                  <a:xfrm>
                    <a:off x="1759" y="2282"/>
                    <a:ext cx="81" cy="40"/>
                    <a:chOff x="1759" y="2282"/>
                    <a:chExt cx="81" cy="40"/>
                  </a:xfrm>
                </p:grpSpPr>
                <p:sp>
                  <p:nvSpPr>
                    <p:cNvPr id="396801" name="Freeform 513"/>
                    <p:cNvSpPr>
                      <a:spLocks/>
                    </p:cNvSpPr>
                    <p:nvPr/>
                  </p:nvSpPr>
                  <p:spPr bwMode="auto">
                    <a:xfrm>
                      <a:off x="1759" y="2282"/>
                      <a:ext cx="81" cy="40"/>
                    </a:xfrm>
                    <a:custGeom>
                      <a:avLst/>
                      <a:gdLst>
                        <a:gd name="T0" fmla="*/ 77 w 81"/>
                        <a:gd name="T1" fmla="*/ 18 h 40"/>
                        <a:gd name="T2" fmla="*/ 73 w 81"/>
                        <a:gd name="T3" fmla="*/ 13 h 40"/>
                        <a:gd name="T4" fmla="*/ 69 w 81"/>
                        <a:gd name="T5" fmla="*/ 11 h 40"/>
                        <a:gd name="T6" fmla="*/ 59 w 81"/>
                        <a:gd name="T7" fmla="*/ 5 h 40"/>
                        <a:gd name="T8" fmla="*/ 46 w 81"/>
                        <a:gd name="T9" fmla="*/ 2 h 40"/>
                        <a:gd name="T10" fmla="*/ 38 w 81"/>
                        <a:gd name="T11" fmla="*/ 1 h 40"/>
                        <a:gd name="T12" fmla="*/ 33 w 81"/>
                        <a:gd name="T13" fmla="*/ 1 h 40"/>
                        <a:gd name="T14" fmla="*/ 25 w 81"/>
                        <a:gd name="T15" fmla="*/ 0 h 40"/>
                        <a:gd name="T16" fmla="*/ 17 w 81"/>
                        <a:gd name="T17" fmla="*/ 0 h 40"/>
                        <a:gd name="T18" fmla="*/ 11 w 81"/>
                        <a:gd name="T19" fmla="*/ 0 h 40"/>
                        <a:gd name="T20" fmla="*/ 6 w 81"/>
                        <a:gd name="T21" fmla="*/ 2 h 40"/>
                        <a:gd name="T22" fmla="*/ 1 w 81"/>
                        <a:gd name="T23" fmla="*/ 2 h 40"/>
                        <a:gd name="T24" fmla="*/ 0 w 81"/>
                        <a:gd name="T25" fmla="*/ 4 h 40"/>
                        <a:gd name="T26" fmla="*/ 0 w 81"/>
                        <a:gd name="T27" fmla="*/ 6 h 40"/>
                        <a:gd name="T28" fmla="*/ 2 w 81"/>
                        <a:gd name="T29" fmla="*/ 7 h 40"/>
                        <a:gd name="T30" fmla="*/ 7 w 81"/>
                        <a:gd name="T31" fmla="*/ 7 h 40"/>
                        <a:gd name="T32" fmla="*/ 12 w 81"/>
                        <a:gd name="T33" fmla="*/ 6 h 40"/>
                        <a:gd name="T34" fmla="*/ 20 w 81"/>
                        <a:gd name="T35" fmla="*/ 6 h 40"/>
                        <a:gd name="T36" fmla="*/ 26 w 81"/>
                        <a:gd name="T37" fmla="*/ 8 h 40"/>
                        <a:gd name="T38" fmla="*/ 30 w 81"/>
                        <a:gd name="T39" fmla="*/ 11 h 40"/>
                        <a:gd name="T40" fmla="*/ 24 w 81"/>
                        <a:gd name="T41" fmla="*/ 12 h 40"/>
                        <a:gd name="T42" fmla="*/ 22 w 81"/>
                        <a:gd name="T43" fmla="*/ 15 h 40"/>
                        <a:gd name="T44" fmla="*/ 24 w 81"/>
                        <a:gd name="T45" fmla="*/ 16 h 40"/>
                        <a:gd name="T46" fmla="*/ 25 w 81"/>
                        <a:gd name="T47" fmla="*/ 18 h 40"/>
                        <a:gd name="T48" fmla="*/ 23 w 81"/>
                        <a:gd name="T49" fmla="*/ 20 h 40"/>
                        <a:gd name="T50" fmla="*/ 25 w 81"/>
                        <a:gd name="T51" fmla="*/ 24 h 40"/>
                        <a:gd name="T52" fmla="*/ 24 w 81"/>
                        <a:gd name="T53" fmla="*/ 27 h 40"/>
                        <a:gd name="T54" fmla="*/ 26 w 81"/>
                        <a:gd name="T55" fmla="*/ 30 h 40"/>
                        <a:gd name="T56" fmla="*/ 29 w 81"/>
                        <a:gd name="T57" fmla="*/ 35 h 40"/>
                        <a:gd name="T58" fmla="*/ 36 w 81"/>
                        <a:gd name="T59" fmla="*/ 35 h 40"/>
                        <a:gd name="T60" fmla="*/ 43 w 81"/>
                        <a:gd name="T61" fmla="*/ 35 h 40"/>
                        <a:gd name="T62" fmla="*/ 46 w 81"/>
                        <a:gd name="T63" fmla="*/ 33 h 40"/>
                        <a:gd name="T64" fmla="*/ 51 w 81"/>
                        <a:gd name="T65" fmla="*/ 36 h 40"/>
                        <a:gd name="T66" fmla="*/ 59 w 81"/>
                        <a:gd name="T67" fmla="*/ 37 h 40"/>
                        <a:gd name="T68" fmla="*/ 62 w 81"/>
                        <a:gd name="T69" fmla="*/ 38 h 40"/>
                        <a:gd name="T70" fmla="*/ 68 w 81"/>
                        <a:gd name="T71" fmla="*/ 39 h 40"/>
                        <a:gd name="T72" fmla="*/ 74 w 81"/>
                        <a:gd name="T73" fmla="*/ 35 h 40"/>
                        <a:gd name="T74" fmla="*/ 78 w 81"/>
                        <a:gd name="T75" fmla="*/ 32 h 40"/>
                        <a:gd name="T76" fmla="*/ 80 w 81"/>
                        <a:gd name="T77" fmla="*/ 25 h 40"/>
                        <a:gd name="T78" fmla="*/ 78 w 81"/>
                        <a:gd name="T79" fmla="*/ 21 h 40"/>
                        <a:gd name="T80" fmla="*/ 77 w 81"/>
                        <a:gd name="T81" fmla="*/ 18 h 4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</a:cxnLst>
                      <a:rect l="0" t="0" r="r" b="b"/>
                      <a:pathLst>
                        <a:path w="81" h="40">
                          <a:moveTo>
                            <a:pt x="77" y="18"/>
                          </a:moveTo>
                          <a:lnTo>
                            <a:pt x="73" y="13"/>
                          </a:lnTo>
                          <a:lnTo>
                            <a:pt x="69" y="11"/>
                          </a:lnTo>
                          <a:lnTo>
                            <a:pt x="59" y="5"/>
                          </a:lnTo>
                          <a:lnTo>
                            <a:pt x="46" y="2"/>
                          </a:lnTo>
                          <a:lnTo>
                            <a:pt x="38" y="1"/>
                          </a:lnTo>
                          <a:lnTo>
                            <a:pt x="33" y="1"/>
                          </a:lnTo>
                          <a:lnTo>
                            <a:pt x="25" y="0"/>
                          </a:lnTo>
                          <a:lnTo>
                            <a:pt x="17" y="0"/>
                          </a:lnTo>
                          <a:lnTo>
                            <a:pt x="11" y="0"/>
                          </a:lnTo>
                          <a:lnTo>
                            <a:pt x="6" y="2"/>
                          </a:lnTo>
                          <a:lnTo>
                            <a:pt x="1" y="2"/>
                          </a:lnTo>
                          <a:lnTo>
                            <a:pt x="0" y="4"/>
                          </a:lnTo>
                          <a:lnTo>
                            <a:pt x="0" y="6"/>
                          </a:lnTo>
                          <a:lnTo>
                            <a:pt x="2" y="7"/>
                          </a:lnTo>
                          <a:lnTo>
                            <a:pt x="7" y="7"/>
                          </a:lnTo>
                          <a:lnTo>
                            <a:pt x="12" y="6"/>
                          </a:lnTo>
                          <a:lnTo>
                            <a:pt x="20" y="6"/>
                          </a:lnTo>
                          <a:lnTo>
                            <a:pt x="26" y="8"/>
                          </a:lnTo>
                          <a:lnTo>
                            <a:pt x="30" y="11"/>
                          </a:lnTo>
                          <a:lnTo>
                            <a:pt x="24" y="12"/>
                          </a:lnTo>
                          <a:lnTo>
                            <a:pt x="22" y="15"/>
                          </a:lnTo>
                          <a:lnTo>
                            <a:pt x="24" y="16"/>
                          </a:lnTo>
                          <a:lnTo>
                            <a:pt x="25" y="18"/>
                          </a:lnTo>
                          <a:lnTo>
                            <a:pt x="23" y="20"/>
                          </a:lnTo>
                          <a:lnTo>
                            <a:pt x="25" y="24"/>
                          </a:lnTo>
                          <a:lnTo>
                            <a:pt x="24" y="27"/>
                          </a:lnTo>
                          <a:lnTo>
                            <a:pt x="26" y="30"/>
                          </a:lnTo>
                          <a:lnTo>
                            <a:pt x="29" y="35"/>
                          </a:lnTo>
                          <a:lnTo>
                            <a:pt x="36" y="35"/>
                          </a:lnTo>
                          <a:lnTo>
                            <a:pt x="43" y="35"/>
                          </a:lnTo>
                          <a:lnTo>
                            <a:pt x="46" y="33"/>
                          </a:lnTo>
                          <a:lnTo>
                            <a:pt x="51" y="36"/>
                          </a:lnTo>
                          <a:lnTo>
                            <a:pt x="59" y="37"/>
                          </a:lnTo>
                          <a:lnTo>
                            <a:pt x="62" y="38"/>
                          </a:lnTo>
                          <a:lnTo>
                            <a:pt x="68" y="39"/>
                          </a:lnTo>
                          <a:lnTo>
                            <a:pt x="74" y="35"/>
                          </a:lnTo>
                          <a:lnTo>
                            <a:pt x="78" y="32"/>
                          </a:lnTo>
                          <a:lnTo>
                            <a:pt x="80" y="25"/>
                          </a:lnTo>
                          <a:lnTo>
                            <a:pt x="78" y="21"/>
                          </a:lnTo>
                          <a:lnTo>
                            <a:pt x="77" y="18"/>
                          </a:lnTo>
                        </a:path>
                      </a:pathLst>
                    </a:custGeom>
                    <a:solidFill>
                      <a:srgbClr val="FFA040"/>
                    </a:solidFill>
                    <a:ln w="12700" cap="rnd" cmpd="sng">
                      <a:solidFill>
                        <a:srgbClr val="402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802" name="Freeform 514"/>
                    <p:cNvSpPr>
                      <a:spLocks/>
                    </p:cNvSpPr>
                    <p:nvPr/>
                  </p:nvSpPr>
                  <p:spPr bwMode="auto">
                    <a:xfrm>
                      <a:off x="1791" y="2286"/>
                      <a:ext cx="20" cy="10"/>
                    </a:xfrm>
                    <a:custGeom>
                      <a:avLst/>
                      <a:gdLst>
                        <a:gd name="T0" fmla="*/ 19 w 20"/>
                        <a:gd name="T1" fmla="*/ 4 h 10"/>
                        <a:gd name="T2" fmla="*/ 9 w 20"/>
                        <a:gd name="T3" fmla="*/ 4 h 10"/>
                        <a:gd name="T4" fmla="*/ 8 w 20"/>
                        <a:gd name="T5" fmla="*/ 4 h 10"/>
                        <a:gd name="T6" fmla="*/ 4 w 20"/>
                        <a:gd name="T7" fmla="*/ 4 h 10"/>
                        <a:gd name="T8" fmla="*/ 4 w 20"/>
                        <a:gd name="T9" fmla="*/ 5 h 10"/>
                        <a:gd name="T10" fmla="*/ 1 w 20"/>
                        <a:gd name="T11" fmla="*/ 8 h 10"/>
                        <a:gd name="T12" fmla="*/ 1 w 20"/>
                        <a:gd name="T13" fmla="*/ 9 h 10"/>
                        <a:gd name="T14" fmla="*/ 6 w 20"/>
                        <a:gd name="T15" fmla="*/ 8 h 10"/>
                        <a:gd name="T16" fmla="*/ 7 w 20"/>
                        <a:gd name="T17" fmla="*/ 8 h 10"/>
                        <a:gd name="T18" fmla="*/ 9 w 20"/>
                        <a:gd name="T19" fmla="*/ 7 h 10"/>
                        <a:gd name="T20" fmla="*/ 13 w 20"/>
                        <a:gd name="T21" fmla="*/ 7 h 10"/>
                        <a:gd name="T22" fmla="*/ 13 w 20"/>
                        <a:gd name="T23" fmla="*/ 8 h 10"/>
                        <a:gd name="T24" fmla="*/ 8 w 20"/>
                        <a:gd name="T25" fmla="*/ 8 h 10"/>
                        <a:gd name="T26" fmla="*/ 6 w 20"/>
                        <a:gd name="T27" fmla="*/ 8 h 10"/>
                        <a:gd name="T28" fmla="*/ 3 w 20"/>
                        <a:gd name="T29" fmla="*/ 9 h 10"/>
                        <a:gd name="T30" fmla="*/ 1 w 20"/>
                        <a:gd name="T31" fmla="*/ 9 h 10"/>
                        <a:gd name="T32" fmla="*/ 0 w 20"/>
                        <a:gd name="T33" fmla="*/ 8 h 10"/>
                        <a:gd name="T34" fmla="*/ 0 w 20"/>
                        <a:gd name="T35" fmla="*/ 7 h 10"/>
                        <a:gd name="T36" fmla="*/ 2 w 20"/>
                        <a:gd name="T37" fmla="*/ 6 h 10"/>
                        <a:gd name="T38" fmla="*/ 3 w 20"/>
                        <a:gd name="T39" fmla="*/ 5 h 10"/>
                        <a:gd name="T40" fmla="*/ 3 w 20"/>
                        <a:gd name="T41" fmla="*/ 4 h 10"/>
                        <a:gd name="T42" fmla="*/ 4 w 20"/>
                        <a:gd name="T43" fmla="*/ 4 h 10"/>
                        <a:gd name="T44" fmla="*/ 6 w 20"/>
                        <a:gd name="T45" fmla="*/ 4 h 10"/>
                        <a:gd name="T46" fmla="*/ 11 w 20"/>
                        <a:gd name="T47" fmla="*/ 4 h 10"/>
                        <a:gd name="T48" fmla="*/ 10 w 20"/>
                        <a:gd name="T49" fmla="*/ 1 h 10"/>
                        <a:gd name="T50" fmla="*/ 9 w 20"/>
                        <a:gd name="T51" fmla="*/ 0 h 10"/>
                        <a:gd name="T52" fmla="*/ 10 w 20"/>
                        <a:gd name="T53" fmla="*/ 1 h 10"/>
                        <a:gd name="T54" fmla="*/ 12 w 20"/>
                        <a:gd name="T55" fmla="*/ 4 h 10"/>
                        <a:gd name="T56" fmla="*/ 14 w 20"/>
                        <a:gd name="T57" fmla="*/ 4 h 10"/>
                        <a:gd name="T58" fmla="*/ 17 w 20"/>
                        <a:gd name="T59" fmla="*/ 4 h 10"/>
                        <a:gd name="T60" fmla="*/ 19 w 20"/>
                        <a:gd name="T61" fmla="*/ 4 h 1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</a:cxnLst>
                      <a:rect l="0" t="0" r="r" b="b"/>
                      <a:pathLst>
                        <a:path w="20" h="10">
                          <a:moveTo>
                            <a:pt x="19" y="4"/>
                          </a:moveTo>
                          <a:lnTo>
                            <a:pt x="9" y="4"/>
                          </a:lnTo>
                          <a:lnTo>
                            <a:pt x="8" y="4"/>
                          </a:lnTo>
                          <a:lnTo>
                            <a:pt x="4" y="4"/>
                          </a:lnTo>
                          <a:lnTo>
                            <a:pt x="4" y="5"/>
                          </a:lnTo>
                          <a:lnTo>
                            <a:pt x="1" y="8"/>
                          </a:lnTo>
                          <a:lnTo>
                            <a:pt x="1" y="9"/>
                          </a:lnTo>
                          <a:lnTo>
                            <a:pt x="6" y="8"/>
                          </a:lnTo>
                          <a:lnTo>
                            <a:pt x="7" y="8"/>
                          </a:lnTo>
                          <a:lnTo>
                            <a:pt x="9" y="7"/>
                          </a:lnTo>
                          <a:lnTo>
                            <a:pt x="13" y="7"/>
                          </a:lnTo>
                          <a:lnTo>
                            <a:pt x="13" y="8"/>
                          </a:lnTo>
                          <a:lnTo>
                            <a:pt x="8" y="8"/>
                          </a:lnTo>
                          <a:lnTo>
                            <a:pt x="6" y="8"/>
                          </a:lnTo>
                          <a:lnTo>
                            <a:pt x="3" y="9"/>
                          </a:lnTo>
                          <a:lnTo>
                            <a:pt x="1" y="9"/>
                          </a:lnTo>
                          <a:lnTo>
                            <a:pt x="0" y="8"/>
                          </a:lnTo>
                          <a:lnTo>
                            <a:pt x="0" y="7"/>
                          </a:lnTo>
                          <a:lnTo>
                            <a:pt x="2" y="6"/>
                          </a:lnTo>
                          <a:lnTo>
                            <a:pt x="3" y="5"/>
                          </a:lnTo>
                          <a:lnTo>
                            <a:pt x="3" y="4"/>
                          </a:lnTo>
                          <a:lnTo>
                            <a:pt x="4" y="4"/>
                          </a:lnTo>
                          <a:lnTo>
                            <a:pt x="6" y="4"/>
                          </a:lnTo>
                          <a:lnTo>
                            <a:pt x="11" y="4"/>
                          </a:lnTo>
                          <a:lnTo>
                            <a:pt x="10" y="1"/>
                          </a:lnTo>
                          <a:lnTo>
                            <a:pt x="9" y="0"/>
                          </a:lnTo>
                          <a:lnTo>
                            <a:pt x="10" y="1"/>
                          </a:lnTo>
                          <a:lnTo>
                            <a:pt x="12" y="4"/>
                          </a:lnTo>
                          <a:lnTo>
                            <a:pt x="14" y="4"/>
                          </a:lnTo>
                          <a:lnTo>
                            <a:pt x="17" y="4"/>
                          </a:lnTo>
                          <a:lnTo>
                            <a:pt x="19" y="4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803" name="Freeform 515"/>
                    <p:cNvSpPr>
                      <a:spLocks/>
                    </p:cNvSpPr>
                    <p:nvPr/>
                  </p:nvSpPr>
                  <p:spPr bwMode="auto">
                    <a:xfrm>
                      <a:off x="1804" y="2302"/>
                      <a:ext cx="1" cy="6"/>
                    </a:xfrm>
                    <a:custGeom>
                      <a:avLst/>
                      <a:gdLst>
                        <a:gd name="T0" fmla="*/ 0 w 1"/>
                        <a:gd name="T1" fmla="*/ 0 h 6"/>
                        <a:gd name="T2" fmla="*/ 0 w 1"/>
                        <a:gd name="T3" fmla="*/ 0 h 6"/>
                        <a:gd name="T4" fmla="*/ 0 w 1"/>
                        <a:gd name="T5" fmla="*/ 1 h 6"/>
                        <a:gd name="T6" fmla="*/ 0 w 1"/>
                        <a:gd name="T7" fmla="*/ 2 h 6"/>
                        <a:gd name="T8" fmla="*/ 0 w 1"/>
                        <a:gd name="T9" fmla="*/ 2 h 6"/>
                        <a:gd name="T10" fmla="*/ 0 w 1"/>
                        <a:gd name="T11" fmla="*/ 2 h 6"/>
                        <a:gd name="T12" fmla="*/ 0 w 1"/>
                        <a:gd name="T13" fmla="*/ 3 h 6"/>
                        <a:gd name="T14" fmla="*/ 0 w 1"/>
                        <a:gd name="T15" fmla="*/ 3 h 6"/>
                        <a:gd name="T16" fmla="*/ 0 w 1"/>
                        <a:gd name="T17" fmla="*/ 4 h 6"/>
                        <a:gd name="T18" fmla="*/ 0 w 1"/>
                        <a:gd name="T19" fmla="*/ 4 h 6"/>
                        <a:gd name="T20" fmla="*/ 0 w 1"/>
                        <a:gd name="T21" fmla="*/ 5 h 6"/>
                        <a:gd name="T22" fmla="*/ 0 w 1"/>
                        <a:gd name="T23" fmla="*/ 5 h 6"/>
                        <a:gd name="T24" fmla="*/ 0 w 1"/>
                        <a:gd name="T25" fmla="*/ 5 h 6"/>
                        <a:gd name="T26" fmla="*/ 0 w 1"/>
                        <a:gd name="T27" fmla="*/ 4 h 6"/>
                        <a:gd name="T28" fmla="*/ 0 w 1"/>
                        <a:gd name="T29" fmla="*/ 4 h 6"/>
                        <a:gd name="T30" fmla="*/ 0 w 1"/>
                        <a:gd name="T31" fmla="*/ 4 h 6"/>
                        <a:gd name="T32" fmla="*/ 0 w 1"/>
                        <a:gd name="T33" fmla="*/ 2 h 6"/>
                        <a:gd name="T34" fmla="*/ 0 w 1"/>
                        <a:gd name="T35" fmla="*/ 2 h 6"/>
                        <a:gd name="T36" fmla="*/ 0 w 1"/>
                        <a:gd name="T37" fmla="*/ 2 h 6"/>
                        <a:gd name="T38" fmla="*/ 0 w 1"/>
                        <a:gd name="T39" fmla="*/ 1 h 6"/>
                        <a:gd name="T40" fmla="*/ 0 w 1"/>
                        <a:gd name="T41" fmla="*/ 0 h 6"/>
                        <a:gd name="T42" fmla="*/ 0 w 1"/>
                        <a:gd name="T43" fmla="*/ 0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</a:cxnLst>
                      <a:rect l="0" t="0" r="r" b="b"/>
                      <a:pathLst>
                        <a:path w="1" h="6">
                          <a:moveTo>
                            <a:pt x="0" y="0"/>
                          </a:moveTo>
                          <a:lnTo>
                            <a:pt x="0" y="0"/>
                          </a:lnTo>
                          <a:lnTo>
                            <a:pt x="0" y="1"/>
                          </a:lnTo>
                          <a:lnTo>
                            <a:pt x="0" y="2"/>
                          </a:lnTo>
                          <a:lnTo>
                            <a:pt x="0" y="2"/>
                          </a:lnTo>
                          <a:lnTo>
                            <a:pt x="0" y="2"/>
                          </a:lnTo>
                          <a:lnTo>
                            <a:pt x="0" y="3"/>
                          </a:lnTo>
                          <a:lnTo>
                            <a:pt x="0" y="3"/>
                          </a:lnTo>
                          <a:lnTo>
                            <a:pt x="0" y="4"/>
                          </a:lnTo>
                          <a:lnTo>
                            <a:pt x="0" y="4"/>
                          </a:lnTo>
                          <a:lnTo>
                            <a:pt x="0" y="5"/>
                          </a:lnTo>
                          <a:lnTo>
                            <a:pt x="0" y="5"/>
                          </a:lnTo>
                          <a:lnTo>
                            <a:pt x="0" y="5"/>
                          </a:lnTo>
                          <a:lnTo>
                            <a:pt x="0" y="4"/>
                          </a:lnTo>
                          <a:lnTo>
                            <a:pt x="0" y="4"/>
                          </a:lnTo>
                          <a:lnTo>
                            <a:pt x="0" y="4"/>
                          </a:lnTo>
                          <a:lnTo>
                            <a:pt x="0" y="2"/>
                          </a:lnTo>
                          <a:lnTo>
                            <a:pt x="0" y="2"/>
                          </a:lnTo>
                          <a:lnTo>
                            <a:pt x="0" y="2"/>
                          </a:lnTo>
                          <a:lnTo>
                            <a:pt x="0" y="1"/>
                          </a:lnTo>
                          <a:lnTo>
                            <a:pt x="0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804" name="Freeform 516"/>
                    <p:cNvSpPr>
                      <a:spLocks/>
                    </p:cNvSpPr>
                    <p:nvPr/>
                  </p:nvSpPr>
                  <p:spPr bwMode="auto">
                    <a:xfrm>
                      <a:off x="1795" y="2299"/>
                      <a:ext cx="6" cy="5"/>
                    </a:xfrm>
                    <a:custGeom>
                      <a:avLst/>
                      <a:gdLst>
                        <a:gd name="T0" fmla="*/ 2 w 6"/>
                        <a:gd name="T1" fmla="*/ 4 h 5"/>
                        <a:gd name="T2" fmla="*/ 3 w 6"/>
                        <a:gd name="T3" fmla="*/ 3 h 5"/>
                        <a:gd name="T4" fmla="*/ 2 w 6"/>
                        <a:gd name="T5" fmla="*/ 1 h 5"/>
                        <a:gd name="T6" fmla="*/ 0 w 6"/>
                        <a:gd name="T7" fmla="*/ 0 h 5"/>
                        <a:gd name="T8" fmla="*/ 5 w 6"/>
                        <a:gd name="T9" fmla="*/ 1 h 5"/>
                        <a:gd name="T10" fmla="*/ 2 w 6"/>
                        <a:gd name="T11" fmla="*/ 4 h 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6" h="5">
                          <a:moveTo>
                            <a:pt x="2" y="4"/>
                          </a:moveTo>
                          <a:lnTo>
                            <a:pt x="3" y="3"/>
                          </a:lnTo>
                          <a:lnTo>
                            <a:pt x="2" y="1"/>
                          </a:lnTo>
                          <a:lnTo>
                            <a:pt x="0" y="0"/>
                          </a:lnTo>
                          <a:lnTo>
                            <a:pt x="5" y="1"/>
                          </a:lnTo>
                          <a:lnTo>
                            <a:pt x="2" y="4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805" name="Freeform 517"/>
                    <p:cNvSpPr>
                      <a:spLocks/>
                    </p:cNvSpPr>
                    <p:nvPr/>
                  </p:nvSpPr>
                  <p:spPr bwMode="auto">
                    <a:xfrm>
                      <a:off x="1800" y="2303"/>
                      <a:ext cx="4" cy="6"/>
                    </a:xfrm>
                    <a:custGeom>
                      <a:avLst/>
                      <a:gdLst>
                        <a:gd name="T0" fmla="*/ 2 w 4"/>
                        <a:gd name="T1" fmla="*/ 5 h 6"/>
                        <a:gd name="T2" fmla="*/ 3 w 4"/>
                        <a:gd name="T3" fmla="*/ 3 h 6"/>
                        <a:gd name="T4" fmla="*/ 2 w 4"/>
                        <a:gd name="T5" fmla="*/ 0 h 6"/>
                        <a:gd name="T6" fmla="*/ 1 w 4"/>
                        <a:gd name="T7" fmla="*/ 0 h 6"/>
                        <a:gd name="T8" fmla="*/ 0 w 4"/>
                        <a:gd name="T9" fmla="*/ 0 h 6"/>
                        <a:gd name="T10" fmla="*/ 1 w 4"/>
                        <a:gd name="T11" fmla="*/ 2 h 6"/>
                        <a:gd name="T12" fmla="*/ 2 w 4"/>
                        <a:gd name="T13" fmla="*/ 5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" h="6">
                          <a:moveTo>
                            <a:pt x="2" y="5"/>
                          </a:moveTo>
                          <a:lnTo>
                            <a:pt x="3" y="3"/>
                          </a:lnTo>
                          <a:lnTo>
                            <a:pt x="2" y="0"/>
                          </a:lnTo>
                          <a:lnTo>
                            <a:pt x="1" y="0"/>
                          </a:lnTo>
                          <a:lnTo>
                            <a:pt x="0" y="0"/>
                          </a:lnTo>
                          <a:lnTo>
                            <a:pt x="1" y="2"/>
                          </a:lnTo>
                          <a:lnTo>
                            <a:pt x="2" y="5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806" name="Freeform 518"/>
                    <p:cNvSpPr>
                      <a:spLocks/>
                    </p:cNvSpPr>
                    <p:nvPr/>
                  </p:nvSpPr>
                  <p:spPr bwMode="auto">
                    <a:xfrm>
                      <a:off x="1796" y="2308"/>
                      <a:ext cx="8" cy="5"/>
                    </a:xfrm>
                    <a:custGeom>
                      <a:avLst/>
                      <a:gdLst>
                        <a:gd name="T0" fmla="*/ 7 w 8"/>
                        <a:gd name="T1" fmla="*/ 4 h 5"/>
                        <a:gd name="T2" fmla="*/ 7 w 8"/>
                        <a:gd name="T3" fmla="*/ 2 h 5"/>
                        <a:gd name="T4" fmla="*/ 7 w 8"/>
                        <a:gd name="T5" fmla="*/ 0 h 5"/>
                        <a:gd name="T6" fmla="*/ 0 w 8"/>
                        <a:gd name="T7" fmla="*/ 1 h 5"/>
                        <a:gd name="T8" fmla="*/ 7 w 8"/>
                        <a:gd name="T9" fmla="*/ 4 h 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8" h="5">
                          <a:moveTo>
                            <a:pt x="7" y="4"/>
                          </a:moveTo>
                          <a:lnTo>
                            <a:pt x="7" y="2"/>
                          </a:lnTo>
                          <a:lnTo>
                            <a:pt x="7" y="0"/>
                          </a:lnTo>
                          <a:lnTo>
                            <a:pt x="0" y="1"/>
                          </a:lnTo>
                          <a:lnTo>
                            <a:pt x="7" y="4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807" name="Freeform 519"/>
                    <p:cNvSpPr>
                      <a:spLocks/>
                    </p:cNvSpPr>
                    <p:nvPr/>
                  </p:nvSpPr>
                  <p:spPr bwMode="auto">
                    <a:xfrm>
                      <a:off x="1789" y="2312"/>
                      <a:ext cx="6" cy="1"/>
                    </a:xfrm>
                    <a:custGeom>
                      <a:avLst/>
                      <a:gdLst>
                        <a:gd name="T0" fmla="*/ 5 w 6"/>
                        <a:gd name="T1" fmla="*/ 0 h 1"/>
                        <a:gd name="T2" fmla="*/ 3 w 6"/>
                        <a:gd name="T3" fmla="*/ 0 h 1"/>
                        <a:gd name="T4" fmla="*/ 0 w 6"/>
                        <a:gd name="T5" fmla="*/ 0 h 1"/>
                        <a:gd name="T6" fmla="*/ 2 w 6"/>
                        <a:gd name="T7" fmla="*/ 0 h 1"/>
                        <a:gd name="T8" fmla="*/ 4 w 6"/>
                        <a:gd name="T9" fmla="*/ 0 h 1"/>
                        <a:gd name="T10" fmla="*/ 5 w 6"/>
                        <a:gd name="T11" fmla="*/ 0 h 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6" h="1">
                          <a:moveTo>
                            <a:pt x="5" y="0"/>
                          </a:moveTo>
                          <a:lnTo>
                            <a:pt x="3" y="0"/>
                          </a:lnTo>
                          <a:lnTo>
                            <a:pt x="0" y="0"/>
                          </a:lnTo>
                          <a:lnTo>
                            <a:pt x="2" y="0"/>
                          </a:lnTo>
                          <a:lnTo>
                            <a:pt x="4" y="0"/>
                          </a:lnTo>
                          <a:lnTo>
                            <a:pt x="5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808" name="Freeform 520"/>
                    <p:cNvSpPr>
                      <a:spLocks/>
                    </p:cNvSpPr>
                    <p:nvPr/>
                  </p:nvSpPr>
                  <p:spPr bwMode="auto">
                    <a:xfrm>
                      <a:off x="1787" y="2301"/>
                      <a:ext cx="12" cy="6"/>
                    </a:xfrm>
                    <a:custGeom>
                      <a:avLst/>
                      <a:gdLst>
                        <a:gd name="T0" fmla="*/ 11 w 12"/>
                        <a:gd name="T1" fmla="*/ 3 h 6"/>
                        <a:gd name="T2" fmla="*/ 9 w 12"/>
                        <a:gd name="T3" fmla="*/ 2 h 6"/>
                        <a:gd name="T4" fmla="*/ 6 w 12"/>
                        <a:gd name="T5" fmla="*/ 2 h 6"/>
                        <a:gd name="T6" fmla="*/ 3 w 12"/>
                        <a:gd name="T7" fmla="*/ 3 h 6"/>
                        <a:gd name="T8" fmla="*/ 0 w 12"/>
                        <a:gd name="T9" fmla="*/ 5 h 6"/>
                        <a:gd name="T10" fmla="*/ 4 w 12"/>
                        <a:gd name="T11" fmla="*/ 2 h 6"/>
                        <a:gd name="T12" fmla="*/ 7 w 12"/>
                        <a:gd name="T13" fmla="*/ 0 h 6"/>
                        <a:gd name="T14" fmla="*/ 9 w 12"/>
                        <a:gd name="T15" fmla="*/ 0 h 6"/>
                        <a:gd name="T16" fmla="*/ 11 w 12"/>
                        <a:gd name="T17" fmla="*/ 3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12" h="6">
                          <a:moveTo>
                            <a:pt x="11" y="3"/>
                          </a:moveTo>
                          <a:lnTo>
                            <a:pt x="9" y="2"/>
                          </a:lnTo>
                          <a:lnTo>
                            <a:pt x="6" y="2"/>
                          </a:lnTo>
                          <a:lnTo>
                            <a:pt x="3" y="3"/>
                          </a:lnTo>
                          <a:lnTo>
                            <a:pt x="0" y="5"/>
                          </a:lnTo>
                          <a:lnTo>
                            <a:pt x="4" y="2"/>
                          </a:lnTo>
                          <a:lnTo>
                            <a:pt x="7" y="0"/>
                          </a:lnTo>
                          <a:lnTo>
                            <a:pt x="9" y="0"/>
                          </a:lnTo>
                          <a:lnTo>
                            <a:pt x="11" y="3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809" name="Freeform 521"/>
                    <p:cNvSpPr>
                      <a:spLocks/>
                    </p:cNvSpPr>
                    <p:nvPr/>
                  </p:nvSpPr>
                  <p:spPr bwMode="auto">
                    <a:xfrm>
                      <a:off x="1791" y="2294"/>
                      <a:ext cx="4" cy="5"/>
                    </a:xfrm>
                    <a:custGeom>
                      <a:avLst/>
                      <a:gdLst>
                        <a:gd name="T0" fmla="*/ 2 w 4"/>
                        <a:gd name="T1" fmla="*/ 4 h 5"/>
                        <a:gd name="T2" fmla="*/ 1 w 4"/>
                        <a:gd name="T3" fmla="*/ 2 h 5"/>
                        <a:gd name="T4" fmla="*/ 2 w 4"/>
                        <a:gd name="T5" fmla="*/ 0 h 5"/>
                        <a:gd name="T6" fmla="*/ 3 w 4"/>
                        <a:gd name="T7" fmla="*/ 0 h 5"/>
                        <a:gd name="T8" fmla="*/ 2 w 4"/>
                        <a:gd name="T9" fmla="*/ 0 h 5"/>
                        <a:gd name="T10" fmla="*/ 1 w 4"/>
                        <a:gd name="T11" fmla="*/ 0 h 5"/>
                        <a:gd name="T12" fmla="*/ 0 w 4"/>
                        <a:gd name="T13" fmla="*/ 2 h 5"/>
                        <a:gd name="T14" fmla="*/ 2 w 4"/>
                        <a:gd name="T15" fmla="*/ 4 h 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4" h="5">
                          <a:moveTo>
                            <a:pt x="2" y="4"/>
                          </a:moveTo>
                          <a:lnTo>
                            <a:pt x="1" y="2"/>
                          </a:lnTo>
                          <a:lnTo>
                            <a:pt x="2" y="0"/>
                          </a:lnTo>
                          <a:lnTo>
                            <a:pt x="3" y="0"/>
                          </a:lnTo>
                          <a:lnTo>
                            <a:pt x="2" y="0"/>
                          </a:lnTo>
                          <a:lnTo>
                            <a:pt x="1" y="0"/>
                          </a:lnTo>
                          <a:lnTo>
                            <a:pt x="0" y="2"/>
                          </a:lnTo>
                          <a:lnTo>
                            <a:pt x="2" y="4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  <p:sp>
                <p:nvSpPr>
                  <p:cNvPr id="396810" name="Freeform 522"/>
                  <p:cNvSpPr>
                    <a:spLocks/>
                  </p:cNvSpPr>
                  <p:nvPr/>
                </p:nvSpPr>
                <p:spPr bwMode="auto">
                  <a:xfrm>
                    <a:off x="1821" y="2302"/>
                    <a:ext cx="28" cy="25"/>
                  </a:xfrm>
                  <a:custGeom>
                    <a:avLst/>
                    <a:gdLst>
                      <a:gd name="T0" fmla="*/ 2 w 28"/>
                      <a:gd name="T1" fmla="*/ 21 h 25"/>
                      <a:gd name="T2" fmla="*/ 6 w 28"/>
                      <a:gd name="T3" fmla="*/ 24 h 25"/>
                      <a:gd name="T4" fmla="*/ 21 w 28"/>
                      <a:gd name="T5" fmla="*/ 18 h 25"/>
                      <a:gd name="T6" fmla="*/ 27 w 28"/>
                      <a:gd name="T7" fmla="*/ 10 h 25"/>
                      <a:gd name="T8" fmla="*/ 26 w 28"/>
                      <a:gd name="T9" fmla="*/ 3 h 25"/>
                      <a:gd name="T10" fmla="*/ 19 w 28"/>
                      <a:gd name="T11" fmla="*/ 0 h 25"/>
                      <a:gd name="T12" fmla="*/ 17 w 28"/>
                      <a:gd name="T13" fmla="*/ 0 h 25"/>
                      <a:gd name="T14" fmla="*/ 18 w 28"/>
                      <a:gd name="T15" fmla="*/ 4 h 25"/>
                      <a:gd name="T16" fmla="*/ 18 w 28"/>
                      <a:gd name="T17" fmla="*/ 7 h 25"/>
                      <a:gd name="T18" fmla="*/ 15 w 28"/>
                      <a:gd name="T19" fmla="*/ 10 h 25"/>
                      <a:gd name="T20" fmla="*/ 10 w 28"/>
                      <a:gd name="T21" fmla="*/ 14 h 25"/>
                      <a:gd name="T22" fmla="*/ 6 w 28"/>
                      <a:gd name="T23" fmla="*/ 18 h 25"/>
                      <a:gd name="T24" fmla="*/ 0 w 28"/>
                      <a:gd name="T25" fmla="*/ 19 h 25"/>
                      <a:gd name="T26" fmla="*/ 2 w 28"/>
                      <a:gd name="T27" fmla="*/ 21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28" h="25">
                        <a:moveTo>
                          <a:pt x="2" y="21"/>
                        </a:moveTo>
                        <a:lnTo>
                          <a:pt x="6" y="24"/>
                        </a:lnTo>
                        <a:lnTo>
                          <a:pt x="21" y="18"/>
                        </a:lnTo>
                        <a:lnTo>
                          <a:pt x="27" y="10"/>
                        </a:lnTo>
                        <a:lnTo>
                          <a:pt x="26" y="3"/>
                        </a:lnTo>
                        <a:lnTo>
                          <a:pt x="19" y="0"/>
                        </a:lnTo>
                        <a:lnTo>
                          <a:pt x="17" y="0"/>
                        </a:lnTo>
                        <a:lnTo>
                          <a:pt x="18" y="4"/>
                        </a:lnTo>
                        <a:lnTo>
                          <a:pt x="18" y="7"/>
                        </a:lnTo>
                        <a:lnTo>
                          <a:pt x="15" y="10"/>
                        </a:lnTo>
                        <a:lnTo>
                          <a:pt x="10" y="14"/>
                        </a:lnTo>
                        <a:lnTo>
                          <a:pt x="6" y="18"/>
                        </a:lnTo>
                        <a:lnTo>
                          <a:pt x="0" y="19"/>
                        </a:lnTo>
                        <a:lnTo>
                          <a:pt x="2" y="21"/>
                        </a:lnTo>
                      </a:path>
                    </a:pathLst>
                  </a:custGeom>
                  <a:solidFill>
                    <a:srgbClr val="E0E0E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  <p:grpSp>
              <p:nvGrpSpPr>
                <p:cNvPr id="396811" name="Group 523"/>
                <p:cNvGrpSpPr>
                  <a:grpSpLocks/>
                </p:cNvGrpSpPr>
                <p:nvPr/>
              </p:nvGrpSpPr>
              <p:grpSpPr bwMode="auto">
                <a:xfrm>
                  <a:off x="2005" y="2184"/>
                  <a:ext cx="92" cy="100"/>
                  <a:chOff x="2005" y="2184"/>
                  <a:chExt cx="92" cy="100"/>
                </a:xfrm>
              </p:grpSpPr>
              <p:sp>
                <p:nvSpPr>
                  <p:cNvPr id="396812" name="Freeform 524"/>
                  <p:cNvSpPr>
                    <a:spLocks/>
                  </p:cNvSpPr>
                  <p:nvPr/>
                </p:nvSpPr>
                <p:spPr bwMode="auto">
                  <a:xfrm>
                    <a:off x="2006" y="2193"/>
                    <a:ext cx="86" cy="91"/>
                  </a:xfrm>
                  <a:custGeom>
                    <a:avLst/>
                    <a:gdLst>
                      <a:gd name="T0" fmla="*/ 36 w 86"/>
                      <a:gd name="T1" fmla="*/ 4 h 91"/>
                      <a:gd name="T2" fmla="*/ 18 w 86"/>
                      <a:gd name="T3" fmla="*/ 9 h 91"/>
                      <a:gd name="T4" fmla="*/ 1 w 86"/>
                      <a:gd name="T5" fmla="*/ 18 h 91"/>
                      <a:gd name="T6" fmla="*/ 1 w 86"/>
                      <a:gd name="T7" fmla="*/ 27 h 91"/>
                      <a:gd name="T8" fmla="*/ 0 w 86"/>
                      <a:gd name="T9" fmla="*/ 38 h 91"/>
                      <a:gd name="T10" fmla="*/ 2 w 86"/>
                      <a:gd name="T11" fmla="*/ 41 h 91"/>
                      <a:gd name="T12" fmla="*/ 6 w 86"/>
                      <a:gd name="T13" fmla="*/ 44 h 91"/>
                      <a:gd name="T14" fmla="*/ 8 w 86"/>
                      <a:gd name="T15" fmla="*/ 55 h 91"/>
                      <a:gd name="T16" fmla="*/ 10 w 86"/>
                      <a:gd name="T17" fmla="*/ 62 h 91"/>
                      <a:gd name="T18" fmla="*/ 13 w 86"/>
                      <a:gd name="T19" fmla="*/ 69 h 91"/>
                      <a:gd name="T20" fmla="*/ 17 w 86"/>
                      <a:gd name="T21" fmla="*/ 74 h 91"/>
                      <a:gd name="T22" fmla="*/ 18 w 86"/>
                      <a:gd name="T23" fmla="*/ 78 h 91"/>
                      <a:gd name="T24" fmla="*/ 22 w 86"/>
                      <a:gd name="T25" fmla="*/ 85 h 91"/>
                      <a:gd name="T26" fmla="*/ 30 w 86"/>
                      <a:gd name="T27" fmla="*/ 86 h 91"/>
                      <a:gd name="T28" fmla="*/ 34 w 86"/>
                      <a:gd name="T29" fmla="*/ 85 h 91"/>
                      <a:gd name="T30" fmla="*/ 40 w 86"/>
                      <a:gd name="T31" fmla="*/ 87 h 91"/>
                      <a:gd name="T32" fmla="*/ 47 w 86"/>
                      <a:gd name="T33" fmla="*/ 90 h 91"/>
                      <a:gd name="T34" fmla="*/ 64 w 86"/>
                      <a:gd name="T35" fmla="*/ 85 h 91"/>
                      <a:gd name="T36" fmla="*/ 77 w 86"/>
                      <a:gd name="T37" fmla="*/ 70 h 91"/>
                      <a:gd name="T38" fmla="*/ 83 w 86"/>
                      <a:gd name="T39" fmla="*/ 61 h 91"/>
                      <a:gd name="T40" fmla="*/ 83 w 86"/>
                      <a:gd name="T41" fmla="*/ 56 h 91"/>
                      <a:gd name="T42" fmla="*/ 81 w 86"/>
                      <a:gd name="T43" fmla="*/ 50 h 91"/>
                      <a:gd name="T44" fmla="*/ 84 w 86"/>
                      <a:gd name="T45" fmla="*/ 43 h 91"/>
                      <a:gd name="T46" fmla="*/ 85 w 86"/>
                      <a:gd name="T47" fmla="*/ 36 h 91"/>
                      <a:gd name="T48" fmla="*/ 82 w 86"/>
                      <a:gd name="T49" fmla="*/ 27 h 91"/>
                      <a:gd name="T50" fmla="*/ 77 w 86"/>
                      <a:gd name="T51" fmla="*/ 26 h 91"/>
                      <a:gd name="T52" fmla="*/ 73 w 86"/>
                      <a:gd name="T53" fmla="*/ 28 h 91"/>
                      <a:gd name="T54" fmla="*/ 71 w 86"/>
                      <a:gd name="T55" fmla="*/ 33 h 91"/>
                      <a:gd name="T56" fmla="*/ 70 w 86"/>
                      <a:gd name="T57" fmla="*/ 39 h 91"/>
                      <a:gd name="T58" fmla="*/ 67 w 86"/>
                      <a:gd name="T59" fmla="*/ 45 h 91"/>
                      <a:gd name="T60" fmla="*/ 60 w 86"/>
                      <a:gd name="T61" fmla="*/ 43 h 91"/>
                      <a:gd name="T62" fmla="*/ 59 w 86"/>
                      <a:gd name="T63" fmla="*/ 35 h 91"/>
                      <a:gd name="T64" fmla="*/ 54 w 86"/>
                      <a:gd name="T65" fmla="*/ 24 h 91"/>
                      <a:gd name="T66" fmla="*/ 46 w 86"/>
                      <a:gd name="T67" fmla="*/ 18 h 91"/>
                      <a:gd name="T68" fmla="*/ 44 w 86"/>
                      <a:gd name="T69" fmla="*/ 7 h 91"/>
                      <a:gd name="T70" fmla="*/ 39 w 86"/>
                      <a:gd name="T71" fmla="*/ 6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86" h="91">
                        <a:moveTo>
                          <a:pt x="46" y="0"/>
                        </a:moveTo>
                        <a:lnTo>
                          <a:pt x="36" y="4"/>
                        </a:lnTo>
                        <a:lnTo>
                          <a:pt x="27" y="7"/>
                        </a:lnTo>
                        <a:lnTo>
                          <a:pt x="18" y="9"/>
                        </a:lnTo>
                        <a:lnTo>
                          <a:pt x="8" y="13"/>
                        </a:lnTo>
                        <a:lnTo>
                          <a:pt x="1" y="18"/>
                        </a:lnTo>
                        <a:lnTo>
                          <a:pt x="0" y="22"/>
                        </a:lnTo>
                        <a:lnTo>
                          <a:pt x="1" y="27"/>
                        </a:lnTo>
                        <a:lnTo>
                          <a:pt x="0" y="33"/>
                        </a:lnTo>
                        <a:lnTo>
                          <a:pt x="0" y="38"/>
                        </a:lnTo>
                        <a:lnTo>
                          <a:pt x="1" y="39"/>
                        </a:lnTo>
                        <a:lnTo>
                          <a:pt x="2" y="41"/>
                        </a:lnTo>
                        <a:lnTo>
                          <a:pt x="5" y="43"/>
                        </a:lnTo>
                        <a:lnTo>
                          <a:pt x="6" y="44"/>
                        </a:lnTo>
                        <a:lnTo>
                          <a:pt x="6" y="50"/>
                        </a:lnTo>
                        <a:lnTo>
                          <a:pt x="8" y="55"/>
                        </a:lnTo>
                        <a:lnTo>
                          <a:pt x="8" y="56"/>
                        </a:lnTo>
                        <a:lnTo>
                          <a:pt x="10" y="62"/>
                        </a:lnTo>
                        <a:lnTo>
                          <a:pt x="10" y="64"/>
                        </a:lnTo>
                        <a:lnTo>
                          <a:pt x="13" y="69"/>
                        </a:lnTo>
                        <a:lnTo>
                          <a:pt x="15" y="72"/>
                        </a:lnTo>
                        <a:lnTo>
                          <a:pt x="17" y="74"/>
                        </a:lnTo>
                        <a:lnTo>
                          <a:pt x="18" y="76"/>
                        </a:lnTo>
                        <a:lnTo>
                          <a:pt x="18" y="78"/>
                        </a:lnTo>
                        <a:lnTo>
                          <a:pt x="19" y="82"/>
                        </a:lnTo>
                        <a:lnTo>
                          <a:pt x="22" y="85"/>
                        </a:lnTo>
                        <a:lnTo>
                          <a:pt x="26" y="86"/>
                        </a:lnTo>
                        <a:lnTo>
                          <a:pt x="30" y="86"/>
                        </a:lnTo>
                        <a:lnTo>
                          <a:pt x="33" y="86"/>
                        </a:lnTo>
                        <a:lnTo>
                          <a:pt x="34" y="85"/>
                        </a:lnTo>
                        <a:lnTo>
                          <a:pt x="37" y="85"/>
                        </a:lnTo>
                        <a:lnTo>
                          <a:pt x="40" y="87"/>
                        </a:lnTo>
                        <a:lnTo>
                          <a:pt x="44" y="89"/>
                        </a:lnTo>
                        <a:lnTo>
                          <a:pt x="47" y="90"/>
                        </a:lnTo>
                        <a:lnTo>
                          <a:pt x="55" y="88"/>
                        </a:lnTo>
                        <a:lnTo>
                          <a:pt x="64" y="85"/>
                        </a:lnTo>
                        <a:lnTo>
                          <a:pt x="70" y="79"/>
                        </a:lnTo>
                        <a:lnTo>
                          <a:pt x="77" y="70"/>
                        </a:lnTo>
                        <a:lnTo>
                          <a:pt x="80" y="66"/>
                        </a:lnTo>
                        <a:lnTo>
                          <a:pt x="83" y="61"/>
                        </a:lnTo>
                        <a:lnTo>
                          <a:pt x="83" y="58"/>
                        </a:lnTo>
                        <a:lnTo>
                          <a:pt x="83" y="56"/>
                        </a:lnTo>
                        <a:lnTo>
                          <a:pt x="83" y="55"/>
                        </a:lnTo>
                        <a:lnTo>
                          <a:pt x="81" y="50"/>
                        </a:lnTo>
                        <a:lnTo>
                          <a:pt x="82" y="47"/>
                        </a:lnTo>
                        <a:lnTo>
                          <a:pt x="84" y="43"/>
                        </a:lnTo>
                        <a:lnTo>
                          <a:pt x="85" y="39"/>
                        </a:lnTo>
                        <a:lnTo>
                          <a:pt x="85" y="36"/>
                        </a:lnTo>
                        <a:lnTo>
                          <a:pt x="83" y="31"/>
                        </a:lnTo>
                        <a:lnTo>
                          <a:pt x="82" y="27"/>
                        </a:lnTo>
                        <a:lnTo>
                          <a:pt x="80" y="26"/>
                        </a:lnTo>
                        <a:lnTo>
                          <a:pt x="77" y="26"/>
                        </a:lnTo>
                        <a:lnTo>
                          <a:pt x="75" y="27"/>
                        </a:lnTo>
                        <a:lnTo>
                          <a:pt x="73" y="28"/>
                        </a:lnTo>
                        <a:lnTo>
                          <a:pt x="72" y="32"/>
                        </a:lnTo>
                        <a:lnTo>
                          <a:pt x="71" y="33"/>
                        </a:lnTo>
                        <a:lnTo>
                          <a:pt x="71" y="36"/>
                        </a:lnTo>
                        <a:lnTo>
                          <a:pt x="70" y="39"/>
                        </a:lnTo>
                        <a:lnTo>
                          <a:pt x="70" y="41"/>
                        </a:lnTo>
                        <a:lnTo>
                          <a:pt x="67" y="45"/>
                        </a:lnTo>
                        <a:lnTo>
                          <a:pt x="63" y="46"/>
                        </a:lnTo>
                        <a:lnTo>
                          <a:pt x="60" y="43"/>
                        </a:lnTo>
                        <a:lnTo>
                          <a:pt x="61" y="38"/>
                        </a:lnTo>
                        <a:lnTo>
                          <a:pt x="59" y="35"/>
                        </a:lnTo>
                        <a:lnTo>
                          <a:pt x="54" y="28"/>
                        </a:lnTo>
                        <a:lnTo>
                          <a:pt x="54" y="24"/>
                        </a:lnTo>
                        <a:lnTo>
                          <a:pt x="48" y="19"/>
                        </a:lnTo>
                        <a:lnTo>
                          <a:pt x="46" y="18"/>
                        </a:lnTo>
                        <a:lnTo>
                          <a:pt x="44" y="9"/>
                        </a:lnTo>
                        <a:lnTo>
                          <a:pt x="44" y="7"/>
                        </a:lnTo>
                        <a:lnTo>
                          <a:pt x="45" y="4"/>
                        </a:lnTo>
                        <a:lnTo>
                          <a:pt x="39" y="6"/>
                        </a:lnTo>
                        <a:lnTo>
                          <a:pt x="46" y="0"/>
                        </a:lnTo>
                      </a:path>
                    </a:pathLst>
                  </a:custGeom>
                  <a:solidFill>
                    <a:srgbClr val="FFA040"/>
                  </a:solidFill>
                  <a:ln w="12700" cap="rnd" cmpd="sng">
                    <a:solidFill>
                      <a:srgbClr val="402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13" name="Freeform 525"/>
                  <p:cNvSpPr>
                    <a:spLocks/>
                  </p:cNvSpPr>
                  <p:nvPr/>
                </p:nvSpPr>
                <p:spPr bwMode="auto">
                  <a:xfrm>
                    <a:off x="2025" y="2269"/>
                    <a:ext cx="9" cy="1"/>
                  </a:xfrm>
                  <a:custGeom>
                    <a:avLst/>
                    <a:gdLst>
                      <a:gd name="T0" fmla="*/ 0 w 9"/>
                      <a:gd name="T1" fmla="*/ 0 h 1"/>
                      <a:gd name="T2" fmla="*/ 2 w 9"/>
                      <a:gd name="T3" fmla="*/ 0 h 1"/>
                      <a:gd name="T4" fmla="*/ 3 w 9"/>
                      <a:gd name="T5" fmla="*/ 0 h 1"/>
                      <a:gd name="T6" fmla="*/ 5 w 9"/>
                      <a:gd name="T7" fmla="*/ 0 h 1"/>
                      <a:gd name="T8" fmla="*/ 6 w 9"/>
                      <a:gd name="T9" fmla="*/ 0 h 1"/>
                      <a:gd name="T10" fmla="*/ 7 w 9"/>
                      <a:gd name="T11" fmla="*/ 0 h 1"/>
                      <a:gd name="T12" fmla="*/ 7 w 9"/>
                      <a:gd name="T13" fmla="*/ 0 h 1"/>
                      <a:gd name="T14" fmla="*/ 8 w 9"/>
                      <a:gd name="T15" fmla="*/ 0 h 1"/>
                      <a:gd name="T16" fmla="*/ 7 w 9"/>
                      <a:gd name="T17" fmla="*/ 0 h 1"/>
                      <a:gd name="T18" fmla="*/ 6 w 9"/>
                      <a:gd name="T19" fmla="*/ 0 h 1"/>
                      <a:gd name="T20" fmla="*/ 4 w 9"/>
                      <a:gd name="T21" fmla="*/ 0 h 1"/>
                      <a:gd name="T22" fmla="*/ 4 w 9"/>
                      <a:gd name="T23" fmla="*/ 0 h 1"/>
                      <a:gd name="T24" fmla="*/ 2 w 9"/>
                      <a:gd name="T25" fmla="*/ 0 h 1"/>
                      <a:gd name="T26" fmla="*/ 1 w 9"/>
                      <a:gd name="T27" fmla="*/ 0 h 1"/>
                      <a:gd name="T28" fmla="*/ 0 w 9"/>
                      <a:gd name="T29" fmla="*/ 0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9" h="1">
                        <a:moveTo>
                          <a:pt x="0" y="0"/>
                        </a:moveTo>
                        <a:lnTo>
                          <a:pt x="2" y="0"/>
                        </a:lnTo>
                        <a:lnTo>
                          <a:pt x="3" y="0"/>
                        </a:lnTo>
                        <a:lnTo>
                          <a:pt x="5" y="0"/>
                        </a:lnTo>
                        <a:lnTo>
                          <a:pt x="6" y="0"/>
                        </a:lnTo>
                        <a:lnTo>
                          <a:pt x="7" y="0"/>
                        </a:lnTo>
                        <a:lnTo>
                          <a:pt x="7" y="0"/>
                        </a:lnTo>
                        <a:lnTo>
                          <a:pt x="8" y="0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4" y="0"/>
                        </a:lnTo>
                        <a:lnTo>
                          <a:pt x="4" y="0"/>
                        </a:lnTo>
                        <a:lnTo>
                          <a:pt x="2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FFC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14" name="Freeform 526"/>
                  <p:cNvSpPr>
                    <a:spLocks/>
                  </p:cNvSpPr>
                  <p:nvPr/>
                </p:nvSpPr>
                <p:spPr bwMode="auto">
                  <a:xfrm>
                    <a:off x="2022" y="2260"/>
                    <a:ext cx="10" cy="3"/>
                  </a:xfrm>
                  <a:custGeom>
                    <a:avLst/>
                    <a:gdLst>
                      <a:gd name="T0" fmla="*/ 1 w 10"/>
                      <a:gd name="T1" fmla="*/ 0 h 3"/>
                      <a:gd name="T2" fmla="*/ 2 w 10"/>
                      <a:gd name="T3" fmla="*/ 0 h 3"/>
                      <a:gd name="T4" fmla="*/ 1 w 10"/>
                      <a:gd name="T5" fmla="*/ 1 h 3"/>
                      <a:gd name="T6" fmla="*/ 2 w 10"/>
                      <a:gd name="T7" fmla="*/ 1 h 3"/>
                      <a:gd name="T8" fmla="*/ 4 w 10"/>
                      <a:gd name="T9" fmla="*/ 1 h 3"/>
                      <a:gd name="T10" fmla="*/ 5 w 10"/>
                      <a:gd name="T11" fmla="*/ 1 h 3"/>
                      <a:gd name="T12" fmla="*/ 6 w 10"/>
                      <a:gd name="T13" fmla="*/ 1 h 3"/>
                      <a:gd name="T14" fmla="*/ 7 w 10"/>
                      <a:gd name="T15" fmla="*/ 1 h 3"/>
                      <a:gd name="T16" fmla="*/ 8 w 10"/>
                      <a:gd name="T17" fmla="*/ 2 h 3"/>
                      <a:gd name="T18" fmla="*/ 9 w 10"/>
                      <a:gd name="T19" fmla="*/ 2 h 3"/>
                      <a:gd name="T20" fmla="*/ 7 w 10"/>
                      <a:gd name="T21" fmla="*/ 2 h 3"/>
                      <a:gd name="T22" fmla="*/ 6 w 10"/>
                      <a:gd name="T23" fmla="*/ 2 h 3"/>
                      <a:gd name="T24" fmla="*/ 3 w 10"/>
                      <a:gd name="T25" fmla="*/ 2 h 3"/>
                      <a:gd name="T26" fmla="*/ 2 w 10"/>
                      <a:gd name="T27" fmla="*/ 1 h 3"/>
                      <a:gd name="T28" fmla="*/ 2 w 10"/>
                      <a:gd name="T29" fmla="*/ 2 h 3"/>
                      <a:gd name="T30" fmla="*/ 1 w 10"/>
                      <a:gd name="T31" fmla="*/ 2 h 3"/>
                      <a:gd name="T32" fmla="*/ 1 w 10"/>
                      <a:gd name="T33" fmla="*/ 2 h 3"/>
                      <a:gd name="T34" fmla="*/ 0 w 10"/>
                      <a:gd name="T35" fmla="*/ 1 h 3"/>
                      <a:gd name="T36" fmla="*/ 1 w 10"/>
                      <a:gd name="T37" fmla="*/ 1 h 3"/>
                      <a:gd name="T38" fmla="*/ 1 w 10"/>
                      <a:gd name="T39" fmla="*/ 1 h 3"/>
                      <a:gd name="T40" fmla="*/ 1 w 10"/>
                      <a:gd name="T41" fmla="*/ 0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10" h="3">
                        <a:moveTo>
                          <a:pt x="1" y="0"/>
                        </a:moveTo>
                        <a:lnTo>
                          <a:pt x="2" y="0"/>
                        </a:lnTo>
                        <a:lnTo>
                          <a:pt x="1" y="1"/>
                        </a:lnTo>
                        <a:lnTo>
                          <a:pt x="2" y="1"/>
                        </a:lnTo>
                        <a:lnTo>
                          <a:pt x="4" y="1"/>
                        </a:lnTo>
                        <a:lnTo>
                          <a:pt x="5" y="1"/>
                        </a:lnTo>
                        <a:lnTo>
                          <a:pt x="6" y="1"/>
                        </a:lnTo>
                        <a:lnTo>
                          <a:pt x="7" y="1"/>
                        </a:lnTo>
                        <a:lnTo>
                          <a:pt x="8" y="2"/>
                        </a:lnTo>
                        <a:lnTo>
                          <a:pt x="9" y="2"/>
                        </a:lnTo>
                        <a:lnTo>
                          <a:pt x="7" y="2"/>
                        </a:lnTo>
                        <a:lnTo>
                          <a:pt x="6" y="2"/>
                        </a:lnTo>
                        <a:lnTo>
                          <a:pt x="3" y="2"/>
                        </a:lnTo>
                        <a:lnTo>
                          <a:pt x="2" y="1"/>
                        </a:lnTo>
                        <a:lnTo>
                          <a:pt x="2" y="2"/>
                        </a:lnTo>
                        <a:lnTo>
                          <a:pt x="1" y="2"/>
                        </a:lnTo>
                        <a:lnTo>
                          <a:pt x="1" y="2"/>
                        </a:lnTo>
                        <a:lnTo>
                          <a:pt x="0" y="1"/>
                        </a:lnTo>
                        <a:lnTo>
                          <a:pt x="1" y="1"/>
                        </a:lnTo>
                        <a:lnTo>
                          <a:pt x="1" y="1"/>
                        </a:lnTo>
                        <a:lnTo>
                          <a:pt x="1" y="0"/>
                        </a:lnTo>
                      </a:path>
                    </a:pathLst>
                  </a:custGeom>
                  <a:solidFill>
                    <a:srgbClr val="FFC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15" name="Freeform 527"/>
                  <p:cNvSpPr>
                    <a:spLocks/>
                  </p:cNvSpPr>
                  <p:nvPr/>
                </p:nvSpPr>
                <p:spPr bwMode="auto">
                  <a:xfrm>
                    <a:off x="2012" y="2233"/>
                    <a:ext cx="42" cy="22"/>
                  </a:xfrm>
                  <a:custGeom>
                    <a:avLst/>
                    <a:gdLst>
                      <a:gd name="T0" fmla="*/ 5 w 42"/>
                      <a:gd name="T1" fmla="*/ 12 h 22"/>
                      <a:gd name="T2" fmla="*/ 11 w 42"/>
                      <a:gd name="T3" fmla="*/ 11 h 22"/>
                      <a:gd name="T4" fmla="*/ 10 w 42"/>
                      <a:gd name="T5" fmla="*/ 9 h 22"/>
                      <a:gd name="T6" fmla="*/ 11 w 42"/>
                      <a:gd name="T7" fmla="*/ 5 h 22"/>
                      <a:gd name="T8" fmla="*/ 8 w 42"/>
                      <a:gd name="T9" fmla="*/ 0 h 22"/>
                      <a:gd name="T10" fmla="*/ 6 w 42"/>
                      <a:gd name="T11" fmla="*/ 4 h 22"/>
                      <a:gd name="T12" fmla="*/ 6 w 42"/>
                      <a:gd name="T13" fmla="*/ 7 h 22"/>
                      <a:gd name="T14" fmla="*/ 5 w 42"/>
                      <a:gd name="T15" fmla="*/ 7 h 22"/>
                      <a:gd name="T16" fmla="*/ 3 w 42"/>
                      <a:gd name="T17" fmla="*/ 5 h 22"/>
                      <a:gd name="T18" fmla="*/ 2 w 42"/>
                      <a:gd name="T19" fmla="*/ 2 h 22"/>
                      <a:gd name="T20" fmla="*/ 1 w 42"/>
                      <a:gd name="T21" fmla="*/ 6 h 22"/>
                      <a:gd name="T22" fmla="*/ 2 w 42"/>
                      <a:gd name="T23" fmla="*/ 11 h 22"/>
                      <a:gd name="T24" fmla="*/ 3 w 42"/>
                      <a:gd name="T25" fmla="*/ 15 h 22"/>
                      <a:gd name="T26" fmla="*/ 7 w 42"/>
                      <a:gd name="T27" fmla="*/ 20 h 22"/>
                      <a:gd name="T28" fmla="*/ 10 w 42"/>
                      <a:gd name="T29" fmla="*/ 20 h 22"/>
                      <a:gd name="T30" fmla="*/ 17 w 42"/>
                      <a:gd name="T31" fmla="*/ 20 h 22"/>
                      <a:gd name="T32" fmla="*/ 22 w 42"/>
                      <a:gd name="T33" fmla="*/ 20 h 22"/>
                      <a:gd name="T34" fmla="*/ 22 w 42"/>
                      <a:gd name="T35" fmla="*/ 17 h 22"/>
                      <a:gd name="T36" fmla="*/ 25 w 42"/>
                      <a:gd name="T37" fmla="*/ 16 h 22"/>
                      <a:gd name="T38" fmla="*/ 22 w 42"/>
                      <a:gd name="T39" fmla="*/ 14 h 22"/>
                      <a:gd name="T40" fmla="*/ 27 w 42"/>
                      <a:gd name="T41" fmla="*/ 14 h 22"/>
                      <a:gd name="T42" fmla="*/ 25 w 42"/>
                      <a:gd name="T43" fmla="*/ 12 h 22"/>
                      <a:gd name="T44" fmla="*/ 25 w 42"/>
                      <a:gd name="T45" fmla="*/ 9 h 22"/>
                      <a:gd name="T46" fmla="*/ 29 w 42"/>
                      <a:gd name="T47" fmla="*/ 9 h 22"/>
                      <a:gd name="T48" fmla="*/ 41 w 42"/>
                      <a:gd name="T49" fmla="*/ 1 h 22"/>
                      <a:gd name="T50" fmla="*/ 33 w 42"/>
                      <a:gd name="T51" fmla="*/ 0 h 22"/>
                      <a:gd name="T52" fmla="*/ 25 w 42"/>
                      <a:gd name="T53" fmla="*/ 5 h 22"/>
                      <a:gd name="T54" fmla="*/ 21 w 42"/>
                      <a:gd name="T55" fmla="*/ 5 h 22"/>
                      <a:gd name="T56" fmla="*/ 18 w 42"/>
                      <a:gd name="T57" fmla="*/ 3 h 22"/>
                      <a:gd name="T58" fmla="*/ 15 w 42"/>
                      <a:gd name="T59" fmla="*/ 3 h 22"/>
                      <a:gd name="T60" fmla="*/ 14 w 42"/>
                      <a:gd name="T61" fmla="*/ 5 h 22"/>
                      <a:gd name="T62" fmla="*/ 16 w 42"/>
                      <a:gd name="T63" fmla="*/ 7 h 22"/>
                      <a:gd name="T64" fmla="*/ 18 w 42"/>
                      <a:gd name="T65" fmla="*/ 10 h 22"/>
                      <a:gd name="T66" fmla="*/ 20 w 42"/>
                      <a:gd name="T67" fmla="*/ 12 h 22"/>
                      <a:gd name="T68" fmla="*/ 12 w 42"/>
                      <a:gd name="T69" fmla="*/ 14 h 22"/>
                      <a:gd name="T70" fmla="*/ 5 w 42"/>
                      <a:gd name="T71" fmla="*/ 12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42" h="22">
                        <a:moveTo>
                          <a:pt x="5" y="12"/>
                        </a:moveTo>
                        <a:lnTo>
                          <a:pt x="5" y="12"/>
                        </a:lnTo>
                        <a:lnTo>
                          <a:pt x="9" y="12"/>
                        </a:lnTo>
                        <a:lnTo>
                          <a:pt x="11" y="11"/>
                        </a:lnTo>
                        <a:lnTo>
                          <a:pt x="12" y="9"/>
                        </a:lnTo>
                        <a:lnTo>
                          <a:pt x="10" y="9"/>
                        </a:lnTo>
                        <a:lnTo>
                          <a:pt x="11" y="7"/>
                        </a:lnTo>
                        <a:lnTo>
                          <a:pt x="11" y="5"/>
                        </a:lnTo>
                        <a:lnTo>
                          <a:pt x="11" y="1"/>
                        </a:lnTo>
                        <a:lnTo>
                          <a:pt x="8" y="0"/>
                        </a:lnTo>
                        <a:lnTo>
                          <a:pt x="7" y="4"/>
                        </a:lnTo>
                        <a:lnTo>
                          <a:pt x="6" y="4"/>
                        </a:lnTo>
                        <a:lnTo>
                          <a:pt x="7" y="7"/>
                        </a:lnTo>
                        <a:lnTo>
                          <a:pt x="6" y="7"/>
                        </a:lnTo>
                        <a:lnTo>
                          <a:pt x="4" y="7"/>
                        </a:lnTo>
                        <a:lnTo>
                          <a:pt x="5" y="7"/>
                        </a:lnTo>
                        <a:lnTo>
                          <a:pt x="5" y="5"/>
                        </a:lnTo>
                        <a:lnTo>
                          <a:pt x="3" y="5"/>
                        </a:lnTo>
                        <a:lnTo>
                          <a:pt x="2" y="4"/>
                        </a:lnTo>
                        <a:lnTo>
                          <a:pt x="2" y="2"/>
                        </a:lnTo>
                        <a:lnTo>
                          <a:pt x="0" y="2"/>
                        </a:lnTo>
                        <a:lnTo>
                          <a:pt x="1" y="6"/>
                        </a:lnTo>
                        <a:lnTo>
                          <a:pt x="1" y="9"/>
                        </a:lnTo>
                        <a:lnTo>
                          <a:pt x="2" y="11"/>
                        </a:lnTo>
                        <a:lnTo>
                          <a:pt x="3" y="12"/>
                        </a:lnTo>
                        <a:lnTo>
                          <a:pt x="3" y="15"/>
                        </a:lnTo>
                        <a:lnTo>
                          <a:pt x="4" y="17"/>
                        </a:lnTo>
                        <a:lnTo>
                          <a:pt x="7" y="20"/>
                        </a:lnTo>
                        <a:lnTo>
                          <a:pt x="8" y="21"/>
                        </a:lnTo>
                        <a:lnTo>
                          <a:pt x="10" y="20"/>
                        </a:lnTo>
                        <a:lnTo>
                          <a:pt x="13" y="20"/>
                        </a:lnTo>
                        <a:lnTo>
                          <a:pt x="17" y="20"/>
                        </a:lnTo>
                        <a:lnTo>
                          <a:pt x="19" y="20"/>
                        </a:lnTo>
                        <a:lnTo>
                          <a:pt x="22" y="20"/>
                        </a:lnTo>
                        <a:lnTo>
                          <a:pt x="23" y="19"/>
                        </a:lnTo>
                        <a:lnTo>
                          <a:pt x="22" y="17"/>
                        </a:lnTo>
                        <a:lnTo>
                          <a:pt x="25" y="17"/>
                        </a:lnTo>
                        <a:lnTo>
                          <a:pt x="25" y="16"/>
                        </a:lnTo>
                        <a:lnTo>
                          <a:pt x="24" y="14"/>
                        </a:lnTo>
                        <a:lnTo>
                          <a:pt x="22" y="14"/>
                        </a:lnTo>
                        <a:lnTo>
                          <a:pt x="25" y="13"/>
                        </a:lnTo>
                        <a:lnTo>
                          <a:pt x="27" y="14"/>
                        </a:lnTo>
                        <a:lnTo>
                          <a:pt x="30" y="14"/>
                        </a:lnTo>
                        <a:lnTo>
                          <a:pt x="25" y="12"/>
                        </a:lnTo>
                        <a:lnTo>
                          <a:pt x="28" y="11"/>
                        </a:lnTo>
                        <a:lnTo>
                          <a:pt x="25" y="9"/>
                        </a:lnTo>
                        <a:lnTo>
                          <a:pt x="25" y="9"/>
                        </a:lnTo>
                        <a:lnTo>
                          <a:pt x="29" y="9"/>
                        </a:lnTo>
                        <a:lnTo>
                          <a:pt x="39" y="7"/>
                        </a:lnTo>
                        <a:lnTo>
                          <a:pt x="41" y="1"/>
                        </a:lnTo>
                        <a:lnTo>
                          <a:pt x="38" y="0"/>
                        </a:lnTo>
                        <a:lnTo>
                          <a:pt x="33" y="0"/>
                        </a:lnTo>
                        <a:lnTo>
                          <a:pt x="29" y="3"/>
                        </a:lnTo>
                        <a:lnTo>
                          <a:pt x="25" y="5"/>
                        </a:lnTo>
                        <a:lnTo>
                          <a:pt x="22" y="6"/>
                        </a:lnTo>
                        <a:lnTo>
                          <a:pt x="21" y="5"/>
                        </a:lnTo>
                        <a:lnTo>
                          <a:pt x="18" y="4"/>
                        </a:lnTo>
                        <a:lnTo>
                          <a:pt x="18" y="3"/>
                        </a:lnTo>
                        <a:lnTo>
                          <a:pt x="18" y="1"/>
                        </a:lnTo>
                        <a:lnTo>
                          <a:pt x="15" y="3"/>
                        </a:lnTo>
                        <a:lnTo>
                          <a:pt x="16" y="4"/>
                        </a:lnTo>
                        <a:lnTo>
                          <a:pt x="14" y="5"/>
                        </a:lnTo>
                        <a:lnTo>
                          <a:pt x="15" y="6"/>
                        </a:lnTo>
                        <a:lnTo>
                          <a:pt x="16" y="7"/>
                        </a:lnTo>
                        <a:lnTo>
                          <a:pt x="18" y="9"/>
                        </a:lnTo>
                        <a:lnTo>
                          <a:pt x="18" y="10"/>
                        </a:lnTo>
                        <a:lnTo>
                          <a:pt x="20" y="12"/>
                        </a:lnTo>
                        <a:lnTo>
                          <a:pt x="20" y="12"/>
                        </a:lnTo>
                        <a:lnTo>
                          <a:pt x="17" y="14"/>
                        </a:lnTo>
                        <a:lnTo>
                          <a:pt x="12" y="14"/>
                        </a:lnTo>
                        <a:lnTo>
                          <a:pt x="8" y="14"/>
                        </a:lnTo>
                        <a:lnTo>
                          <a:pt x="5" y="12"/>
                        </a:lnTo>
                      </a:path>
                    </a:pathLst>
                  </a:custGeom>
                  <a:solidFill>
                    <a:srgbClr val="FFC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16" name="Freeform 528"/>
                  <p:cNvSpPr>
                    <a:spLocks/>
                  </p:cNvSpPr>
                  <p:nvPr/>
                </p:nvSpPr>
                <p:spPr bwMode="auto">
                  <a:xfrm>
                    <a:off x="2034" y="2233"/>
                    <a:ext cx="8" cy="3"/>
                  </a:xfrm>
                  <a:custGeom>
                    <a:avLst/>
                    <a:gdLst>
                      <a:gd name="T0" fmla="*/ 0 w 8"/>
                      <a:gd name="T1" fmla="*/ 1 h 3"/>
                      <a:gd name="T2" fmla="*/ 1 w 8"/>
                      <a:gd name="T3" fmla="*/ 1 h 3"/>
                      <a:gd name="T4" fmla="*/ 2 w 8"/>
                      <a:gd name="T5" fmla="*/ 0 h 3"/>
                      <a:gd name="T6" fmla="*/ 2 w 8"/>
                      <a:gd name="T7" fmla="*/ 0 h 3"/>
                      <a:gd name="T8" fmla="*/ 3 w 8"/>
                      <a:gd name="T9" fmla="*/ 0 h 3"/>
                      <a:gd name="T10" fmla="*/ 4 w 8"/>
                      <a:gd name="T11" fmla="*/ 1 h 3"/>
                      <a:gd name="T12" fmla="*/ 5 w 8"/>
                      <a:gd name="T13" fmla="*/ 1 h 3"/>
                      <a:gd name="T14" fmla="*/ 7 w 8"/>
                      <a:gd name="T15" fmla="*/ 2 h 3"/>
                      <a:gd name="T16" fmla="*/ 7 w 8"/>
                      <a:gd name="T17" fmla="*/ 2 h 3"/>
                      <a:gd name="T18" fmla="*/ 5 w 8"/>
                      <a:gd name="T19" fmla="*/ 1 h 3"/>
                      <a:gd name="T20" fmla="*/ 4 w 8"/>
                      <a:gd name="T21" fmla="*/ 0 h 3"/>
                      <a:gd name="T22" fmla="*/ 4 w 8"/>
                      <a:gd name="T23" fmla="*/ 0 h 3"/>
                      <a:gd name="T24" fmla="*/ 3 w 8"/>
                      <a:gd name="T25" fmla="*/ 0 h 3"/>
                      <a:gd name="T26" fmla="*/ 2 w 8"/>
                      <a:gd name="T27" fmla="*/ 0 h 3"/>
                      <a:gd name="T28" fmla="*/ 1 w 8"/>
                      <a:gd name="T29" fmla="*/ 0 h 3"/>
                      <a:gd name="T30" fmla="*/ 0 w 8"/>
                      <a:gd name="T31" fmla="*/ 1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8" h="3">
                        <a:moveTo>
                          <a:pt x="0" y="1"/>
                        </a:moveTo>
                        <a:lnTo>
                          <a:pt x="1" y="1"/>
                        </a:lnTo>
                        <a:lnTo>
                          <a:pt x="2" y="0"/>
                        </a:lnTo>
                        <a:lnTo>
                          <a:pt x="2" y="0"/>
                        </a:lnTo>
                        <a:lnTo>
                          <a:pt x="3" y="0"/>
                        </a:lnTo>
                        <a:lnTo>
                          <a:pt x="4" y="1"/>
                        </a:lnTo>
                        <a:lnTo>
                          <a:pt x="5" y="1"/>
                        </a:lnTo>
                        <a:lnTo>
                          <a:pt x="7" y="2"/>
                        </a:lnTo>
                        <a:lnTo>
                          <a:pt x="7" y="2"/>
                        </a:lnTo>
                        <a:lnTo>
                          <a:pt x="5" y="1"/>
                        </a:lnTo>
                        <a:lnTo>
                          <a:pt x="4" y="0"/>
                        </a:lnTo>
                        <a:lnTo>
                          <a:pt x="4" y="0"/>
                        </a:lnTo>
                        <a:lnTo>
                          <a:pt x="3" y="0"/>
                        </a:lnTo>
                        <a:lnTo>
                          <a:pt x="2" y="0"/>
                        </a:lnTo>
                        <a:lnTo>
                          <a:pt x="1" y="0"/>
                        </a:lnTo>
                        <a:lnTo>
                          <a:pt x="0" y="1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17" name="Freeform 529"/>
                  <p:cNvSpPr>
                    <a:spLocks/>
                  </p:cNvSpPr>
                  <p:nvPr/>
                </p:nvSpPr>
                <p:spPr bwMode="auto">
                  <a:xfrm>
                    <a:off x="2007" y="2202"/>
                    <a:ext cx="20" cy="23"/>
                  </a:xfrm>
                  <a:custGeom>
                    <a:avLst/>
                    <a:gdLst>
                      <a:gd name="T0" fmla="*/ 1 w 20"/>
                      <a:gd name="T1" fmla="*/ 22 h 23"/>
                      <a:gd name="T2" fmla="*/ 4 w 20"/>
                      <a:gd name="T3" fmla="*/ 21 h 23"/>
                      <a:gd name="T4" fmla="*/ 5 w 20"/>
                      <a:gd name="T5" fmla="*/ 21 h 23"/>
                      <a:gd name="T6" fmla="*/ 6 w 20"/>
                      <a:gd name="T7" fmla="*/ 21 h 23"/>
                      <a:gd name="T8" fmla="*/ 8 w 20"/>
                      <a:gd name="T9" fmla="*/ 20 h 23"/>
                      <a:gd name="T10" fmla="*/ 9 w 20"/>
                      <a:gd name="T11" fmla="*/ 21 h 23"/>
                      <a:gd name="T12" fmla="*/ 11 w 20"/>
                      <a:gd name="T13" fmla="*/ 18 h 23"/>
                      <a:gd name="T14" fmla="*/ 11 w 20"/>
                      <a:gd name="T15" fmla="*/ 18 h 23"/>
                      <a:gd name="T16" fmla="*/ 12 w 20"/>
                      <a:gd name="T17" fmla="*/ 18 h 23"/>
                      <a:gd name="T18" fmla="*/ 12 w 20"/>
                      <a:gd name="T19" fmla="*/ 19 h 23"/>
                      <a:gd name="T20" fmla="*/ 15 w 20"/>
                      <a:gd name="T21" fmla="*/ 19 h 23"/>
                      <a:gd name="T22" fmla="*/ 15 w 20"/>
                      <a:gd name="T23" fmla="*/ 20 h 23"/>
                      <a:gd name="T24" fmla="*/ 18 w 20"/>
                      <a:gd name="T25" fmla="*/ 20 h 23"/>
                      <a:gd name="T26" fmla="*/ 18 w 20"/>
                      <a:gd name="T27" fmla="*/ 19 h 23"/>
                      <a:gd name="T28" fmla="*/ 19 w 20"/>
                      <a:gd name="T29" fmla="*/ 20 h 23"/>
                      <a:gd name="T30" fmla="*/ 18 w 20"/>
                      <a:gd name="T31" fmla="*/ 18 h 23"/>
                      <a:gd name="T32" fmla="*/ 18 w 20"/>
                      <a:gd name="T33" fmla="*/ 16 h 23"/>
                      <a:gd name="T34" fmla="*/ 18 w 20"/>
                      <a:gd name="T35" fmla="*/ 14 h 23"/>
                      <a:gd name="T36" fmla="*/ 18 w 20"/>
                      <a:gd name="T37" fmla="*/ 11 h 23"/>
                      <a:gd name="T38" fmla="*/ 19 w 20"/>
                      <a:gd name="T39" fmla="*/ 10 h 23"/>
                      <a:gd name="T40" fmla="*/ 19 w 20"/>
                      <a:gd name="T41" fmla="*/ 7 h 23"/>
                      <a:gd name="T42" fmla="*/ 18 w 20"/>
                      <a:gd name="T43" fmla="*/ 5 h 23"/>
                      <a:gd name="T44" fmla="*/ 16 w 20"/>
                      <a:gd name="T45" fmla="*/ 4 h 23"/>
                      <a:gd name="T46" fmla="*/ 13 w 20"/>
                      <a:gd name="T47" fmla="*/ 4 h 23"/>
                      <a:gd name="T48" fmla="*/ 12 w 20"/>
                      <a:gd name="T49" fmla="*/ 2 h 23"/>
                      <a:gd name="T50" fmla="*/ 12 w 20"/>
                      <a:gd name="T51" fmla="*/ 0 h 23"/>
                      <a:gd name="T52" fmla="*/ 8 w 20"/>
                      <a:gd name="T53" fmla="*/ 1 h 23"/>
                      <a:gd name="T54" fmla="*/ 4 w 20"/>
                      <a:gd name="T55" fmla="*/ 4 h 23"/>
                      <a:gd name="T56" fmla="*/ 1 w 20"/>
                      <a:gd name="T57" fmla="*/ 6 h 23"/>
                      <a:gd name="T58" fmla="*/ 0 w 20"/>
                      <a:gd name="T59" fmla="*/ 6 h 23"/>
                      <a:gd name="T60" fmla="*/ 1 w 20"/>
                      <a:gd name="T61" fmla="*/ 8 h 23"/>
                      <a:gd name="T62" fmla="*/ 1 w 20"/>
                      <a:gd name="T63" fmla="*/ 10 h 23"/>
                      <a:gd name="T64" fmla="*/ 1 w 20"/>
                      <a:gd name="T65" fmla="*/ 13 h 23"/>
                      <a:gd name="T66" fmla="*/ 1 w 20"/>
                      <a:gd name="T67" fmla="*/ 15 h 23"/>
                      <a:gd name="T68" fmla="*/ 1 w 20"/>
                      <a:gd name="T69" fmla="*/ 18 h 23"/>
                      <a:gd name="T70" fmla="*/ 1 w 20"/>
                      <a:gd name="T71" fmla="*/ 20 h 23"/>
                      <a:gd name="T72" fmla="*/ 1 w 20"/>
                      <a:gd name="T73" fmla="*/ 22 h 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20" h="23">
                        <a:moveTo>
                          <a:pt x="1" y="22"/>
                        </a:moveTo>
                        <a:lnTo>
                          <a:pt x="4" y="21"/>
                        </a:lnTo>
                        <a:lnTo>
                          <a:pt x="5" y="21"/>
                        </a:lnTo>
                        <a:lnTo>
                          <a:pt x="6" y="21"/>
                        </a:lnTo>
                        <a:lnTo>
                          <a:pt x="8" y="20"/>
                        </a:lnTo>
                        <a:lnTo>
                          <a:pt x="9" y="21"/>
                        </a:lnTo>
                        <a:lnTo>
                          <a:pt x="11" y="18"/>
                        </a:lnTo>
                        <a:lnTo>
                          <a:pt x="11" y="18"/>
                        </a:lnTo>
                        <a:lnTo>
                          <a:pt x="12" y="18"/>
                        </a:lnTo>
                        <a:lnTo>
                          <a:pt x="12" y="19"/>
                        </a:lnTo>
                        <a:lnTo>
                          <a:pt x="15" y="19"/>
                        </a:lnTo>
                        <a:lnTo>
                          <a:pt x="15" y="20"/>
                        </a:lnTo>
                        <a:lnTo>
                          <a:pt x="18" y="20"/>
                        </a:lnTo>
                        <a:lnTo>
                          <a:pt x="18" y="19"/>
                        </a:lnTo>
                        <a:lnTo>
                          <a:pt x="19" y="20"/>
                        </a:lnTo>
                        <a:lnTo>
                          <a:pt x="18" y="18"/>
                        </a:lnTo>
                        <a:lnTo>
                          <a:pt x="18" y="16"/>
                        </a:lnTo>
                        <a:lnTo>
                          <a:pt x="18" y="14"/>
                        </a:lnTo>
                        <a:lnTo>
                          <a:pt x="18" y="11"/>
                        </a:lnTo>
                        <a:lnTo>
                          <a:pt x="19" y="10"/>
                        </a:lnTo>
                        <a:lnTo>
                          <a:pt x="19" y="7"/>
                        </a:lnTo>
                        <a:lnTo>
                          <a:pt x="18" y="5"/>
                        </a:lnTo>
                        <a:lnTo>
                          <a:pt x="16" y="4"/>
                        </a:lnTo>
                        <a:lnTo>
                          <a:pt x="13" y="4"/>
                        </a:lnTo>
                        <a:lnTo>
                          <a:pt x="12" y="2"/>
                        </a:lnTo>
                        <a:lnTo>
                          <a:pt x="12" y="0"/>
                        </a:lnTo>
                        <a:lnTo>
                          <a:pt x="8" y="1"/>
                        </a:lnTo>
                        <a:lnTo>
                          <a:pt x="4" y="4"/>
                        </a:lnTo>
                        <a:lnTo>
                          <a:pt x="1" y="6"/>
                        </a:lnTo>
                        <a:lnTo>
                          <a:pt x="0" y="6"/>
                        </a:lnTo>
                        <a:lnTo>
                          <a:pt x="1" y="8"/>
                        </a:lnTo>
                        <a:lnTo>
                          <a:pt x="1" y="10"/>
                        </a:lnTo>
                        <a:lnTo>
                          <a:pt x="1" y="13"/>
                        </a:lnTo>
                        <a:lnTo>
                          <a:pt x="1" y="15"/>
                        </a:lnTo>
                        <a:lnTo>
                          <a:pt x="1" y="18"/>
                        </a:lnTo>
                        <a:lnTo>
                          <a:pt x="1" y="20"/>
                        </a:lnTo>
                        <a:lnTo>
                          <a:pt x="1" y="22"/>
                        </a:lnTo>
                      </a:path>
                    </a:pathLst>
                  </a:custGeom>
                  <a:solidFill>
                    <a:srgbClr val="FFC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18" name="Freeform 530"/>
                  <p:cNvSpPr>
                    <a:spLocks/>
                  </p:cNvSpPr>
                  <p:nvPr/>
                </p:nvSpPr>
                <p:spPr bwMode="auto">
                  <a:xfrm>
                    <a:off x="2024" y="2229"/>
                    <a:ext cx="21" cy="3"/>
                  </a:xfrm>
                  <a:custGeom>
                    <a:avLst/>
                    <a:gdLst>
                      <a:gd name="T0" fmla="*/ 10 w 21"/>
                      <a:gd name="T1" fmla="*/ 1 h 3"/>
                      <a:gd name="T2" fmla="*/ 11 w 21"/>
                      <a:gd name="T3" fmla="*/ 0 h 3"/>
                      <a:gd name="T4" fmla="*/ 9 w 21"/>
                      <a:gd name="T5" fmla="*/ 0 h 3"/>
                      <a:gd name="T6" fmla="*/ 7 w 21"/>
                      <a:gd name="T7" fmla="*/ 1 h 3"/>
                      <a:gd name="T8" fmla="*/ 6 w 21"/>
                      <a:gd name="T9" fmla="*/ 0 h 3"/>
                      <a:gd name="T10" fmla="*/ 6 w 21"/>
                      <a:gd name="T11" fmla="*/ 0 h 3"/>
                      <a:gd name="T12" fmla="*/ 6 w 21"/>
                      <a:gd name="T13" fmla="*/ 0 h 3"/>
                      <a:gd name="T14" fmla="*/ 3 w 21"/>
                      <a:gd name="T15" fmla="*/ 0 h 3"/>
                      <a:gd name="T16" fmla="*/ 2 w 21"/>
                      <a:gd name="T17" fmla="*/ 1 h 3"/>
                      <a:gd name="T18" fmla="*/ 0 w 21"/>
                      <a:gd name="T19" fmla="*/ 1 h 3"/>
                      <a:gd name="T20" fmla="*/ 1 w 21"/>
                      <a:gd name="T21" fmla="*/ 2 h 3"/>
                      <a:gd name="T22" fmla="*/ 1 w 21"/>
                      <a:gd name="T23" fmla="*/ 2 h 3"/>
                      <a:gd name="T24" fmla="*/ 6 w 21"/>
                      <a:gd name="T25" fmla="*/ 2 h 3"/>
                      <a:gd name="T26" fmla="*/ 7 w 21"/>
                      <a:gd name="T27" fmla="*/ 2 h 3"/>
                      <a:gd name="T28" fmla="*/ 10 w 21"/>
                      <a:gd name="T29" fmla="*/ 2 h 3"/>
                      <a:gd name="T30" fmla="*/ 14 w 21"/>
                      <a:gd name="T31" fmla="*/ 2 h 3"/>
                      <a:gd name="T32" fmla="*/ 17 w 21"/>
                      <a:gd name="T33" fmla="*/ 2 h 3"/>
                      <a:gd name="T34" fmla="*/ 19 w 21"/>
                      <a:gd name="T35" fmla="*/ 2 h 3"/>
                      <a:gd name="T36" fmla="*/ 20 w 21"/>
                      <a:gd name="T37" fmla="*/ 1 h 3"/>
                      <a:gd name="T38" fmla="*/ 18 w 21"/>
                      <a:gd name="T39" fmla="*/ 1 h 3"/>
                      <a:gd name="T40" fmla="*/ 14 w 21"/>
                      <a:gd name="T41" fmla="*/ 1 h 3"/>
                      <a:gd name="T42" fmla="*/ 17 w 21"/>
                      <a:gd name="T43" fmla="*/ 2 h 3"/>
                      <a:gd name="T44" fmla="*/ 16 w 21"/>
                      <a:gd name="T45" fmla="*/ 2 h 3"/>
                      <a:gd name="T46" fmla="*/ 13 w 21"/>
                      <a:gd name="T47" fmla="*/ 2 h 3"/>
                      <a:gd name="T48" fmla="*/ 7 w 21"/>
                      <a:gd name="T49" fmla="*/ 2 h 3"/>
                      <a:gd name="T50" fmla="*/ 10 w 21"/>
                      <a:gd name="T51" fmla="*/ 1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21" h="3">
                        <a:moveTo>
                          <a:pt x="10" y="1"/>
                        </a:moveTo>
                        <a:lnTo>
                          <a:pt x="11" y="0"/>
                        </a:lnTo>
                        <a:lnTo>
                          <a:pt x="9" y="0"/>
                        </a:lnTo>
                        <a:lnTo>
                          <a:pt x="7" y="1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3" y="0"/>
                        </a:lnTo>
                        <a:lnTo>
                          <a:pt x="2" y="1"/>
                        </a:lnTo>
                        <a:lnTo>
                          <a:pt x="0" y="1"/>
                        </a:lnTo>
                        <a:lnTo>
                          <a:pt x="1" y="2"/>
                        </a:lnTo>
                        <a:lnTo>
                          <a:pt x="1" y="2"/>
                        </a:lnTo>
                        <a:lnTo>
                          <a:pt x="6" y="2"/>
                        </a:lnTo>
                        <a:lnTo>
                          <a:pt x="7" y="2"/>
                        </a:lnTo>
                        <a:lnTo>
                          <a:pt x="10" y="2"/>
                        </a:lnTo>
                        <a:lnTo>
                          <a:pt x="14" y="2"/>
                        </a:lnTo>
                        <a:lnTo>
                          <a:pt x="17" y="2"/>
                        </a:lnTo>
                        <a:lnTo>
                          <a:pt x="19" y="2"/>
                        </a:lnTo>
                        <a:lnTo>
                          <a:pt x="20" y="1"/>
                        </a:lnTo>
                        <a:lnTo>
                          <a:pt x="18" y="1"/>
                        </a:lnTo>
                        <a:lnTo>
                          <a:pt x="14" y="1"/>
                        </a:lnTo>
                        <a:lnTo>
                          <a:pt x="17" y="2"/>
                        </a:lnTo>
                        <a:lnTo>
                          <a:pt x="16" y="2"/>
                        </a:lnTo>
                        <a:lnTo>
                          <a:pt x="13" y="2"/>
                        </a:lnTo>
                        <a:lnTo>
                          <a:pt x="7" y="2"/>
                        </a:lnTo>
                        <a:lnTo>
                          <a:pt x="10" y="1"/>
                        </a:lnTo>
                      </a:path>
                    </a:pathLst>
                  </a:custGeom>
                  <a:solidFill>
                    <a:srgbClr val="603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19" name="Freeform 531"/>
                  <p:cNvSpPr>
                    <a:spLocks/>
                  </p:cNvSpPr>
                  <p:nvPr/>
                </p:nvSpPr>
                <p:spPr bwMode="auto">
                  <a:xfrm>
                    <a:off x="2011" y="2229"/>
                    <a:ext cx="3" cy="4"/>
                  </a:xfrm>
                  <a:custGeom>
                    <a:avLst/>
                    <a:gdLst>
                      <a:gd name="T0" fmla="*/ 0 w 3"/>
                      <a:gd name="T1" fmla="*/ 1 h 4"/>
                      <a:gd name="T2" fmla="*/ 1 w 3"/>
                      <a:gd name="T3" fmla="*/ 0 h 4"/>
                      <a:gd name="T4" fmla="*/ 1 w 3"/>
                      <a:gd name="T5" fmla="*/ 0 h 4"/>
                      <a:gd name="T6" fmla="*/ 1 w 3"/>
                      <a:gd name="T7" fmla="*/ 1 h 4"/>
                      <a:gd name="T8" fmla="*/ 1 w 3"/>
                      <a:gd name="T9" fmla="*/ 1 h 4"/>
                      <a:gd name="T10" fmla="*/ 2 w 3"/>
                      <a:gd name="T11" fmla="*/ 0 h 4"/>
                      <a:gd name="T12" fmla="*/ 2 w 3"/>
                      <a:gd name="T13" fmla="*/ 0 h 4"/>
                      <a:gd name="T14" fmla="*/ 2 w 3"/>
                      <a:gd name="T15" fmla="*/ 1 h 4"/>
                      <a:gd name="T16" fmla="*/ 2 w 3"/>
                      <a:gd name="T17" fmla="*/ 2 h 4"/>
                      <a:gd name="T18" fmla="*/ 1 w 3"/>
                      <a:gd name="T19" fmla="*/ 3 h 4"/>
                      <a:gd name="T20" fmla="*/ 0 w 3"/>
                      <a:gd name="T21" fmla="*/ 3 h 4"/>
                      <a:gd name="T22" fmla="*/ 1 w 3"/>
                      <a:gd name="T23" fmla="*/ 2 h 4"/>
                      <a:gd name="T24" fmla="*/ 0 w 3"/>
                      <a:gd name="T25" fmla="*/ 1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3" h="4">
                        <a:moveTo>
                          <a:pt x="0" y="1"/>
                        </a:moveTo>
                        <a:lnTo>
                          <a:pt x="1" y="0"/>
                        </a:lnTo>
                        <a:lnTo>
                          <a:pt x="1" y="0"/>
                        </a:lnTo>
                        <a:lnTo>
                          <a:pt x="1" y="1"/>
                        </a:lnTo>
                        <a:lnTo>
                          <a:pt x="1" y="1"/>
                        </a:lnTo>
                        <a:lnTo>
                          <a:pt x="2" y="0"/>
                        </a:lnTo>
                        <a:lnTo>
                          <a:pt x="2" y="0"/>
                        </a:lnTo>
                        <a:lnTo>
                          <a:pt x="2" y="1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0" y="3"/>
                        </a:lnTo>
                        <a:lnTo>
                          <a:pt x="1" y="2"/>
                        </a:lnTo>
                        <a:lnTo>
                          <a:pt x="0" y="1"/>
                        </a:lnTo>
                      </a:path>
                    </a:pathLst>
                  </a:custGeom>
                  <a:solidFill>
                    <a:srgbClr val="603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20" name="Freeform 532"/>
                  <p:cNvSpPr>
                    <a:spLocks/>
                  </p:cNvSpPr>
                  <p:nvPr/>
                </p:nvSpPr>
                <p:spPr bwMode="auto">
                  <a:xfrm>
                    <a:off x="2018" y="2246"/>
                    <a:ext cx="14" cy="2"/>
                  </a:xfrm>
                  <a:custGeom>
                    <a:avLst/>
                    <a:gdLst>
                      <a:gd name="T0" fmla="*/ 0 w 14"/>
                      <a:gd name="T1" fmla="*/ 0 h 2"/>
                      <a:gd name="T2" fmla="*/ 2 w 14"/>
                      <a:gd name="T3" fmla="*/ 1 h 2"/>
                      <a:gd name="T4" fmla="*/ 4 w 14"/>
                      <a:gd name="T5" fmla="*/ 1 h 2"/>
                      <a:gd name="T6" fmla="*/ 5 w 14"/>
                      <a:gd name="T7" fmla="*/ 0 h 2"/>
                      <a:gd name="T8" fmla="*/ 7 w 14"/>
                      <a:gd name="T9" fmla="*/ 0 h 2"/>
                      <a:gd name="T10" fmla="*/ 9 w 14"/>
                      <a:gd name="T11" fmla="*/ 0 h 2"/>
                      <a:gd name="T12" fmla="*/ 10 w 14"/>
                      <a:gd name="T13" fmla="*/ 0 h 2"/>
                      <a:gd name="T14" fmla="*/ 11 w 14"/>
                      <a:gd name="T15" fmla="*/ 0 h 2"/>
                      <a:gd name="T16" fmla="*/ 11 w 14"/>
                      <a:gd name="T17" fmla="*/ 0 h 2"/>
                      <a:gd name="T18" fmla="*/ 10 w 14"/>
                      <a:gd name="T19" fmla="*/ 0 h 2"/>
                      <a:gd name="T20" fmla="*/ 11 w 14"/>
                      <a:gd name="T21" fmla="*/ 0 h 2"/>
                      <a:gd name="T22" fmla="*/ 12 w 14"/>
                      <a:gd name="T23" fmla="*/ 0 h 2"/>
                      <a:gd name="T24" fmla="*/ 12 w 14"/>
                      <a:gd name="T25" fmla="*/ 0 h 2"/>
                      <a:gd name="T26" fmla="*/ 13 w 14"/>
                      <a:gd name="T27" fmla="*/ 0 h 2"/>
                      <a:gd name="T28" fmla="*/ 12 w 14"/>
                      <a:gd name="T29" fmla="*/ 0 h 2"/>
                      <a:gd name="T30" fmla="*/ 9 w 14"/>
                      <a:gd name="T31" fmla="*/ 1 h 2"/>
                      <a:gd name="T32" fmla="*/ 8 w 14"/>
                      <a:gd name="T33" fmla="*/ 1 h 2"/>
                      <a:gd name="T34" fmla="*/ 6 w 14"/>
                      <a:gd name="T35" fmla="*/ 1 h 2"/>
                      <a:gd name="T36" fmla="*/ 5 w 14"/>
                      <a:gd name="T37" fmla="*/ 1 h 2"/>
                      <a:gd name="T38" fmla="*/ 4 w 14"/>
                      <a:gd name="T39" fmla="*/ 1 h 2"/>
                      <a:gd name="T40" fmla="*/ 3 w 14"/>
                      <a:gd name="T41" fmla="*/ 1 h 2"/>
                      <a:gd name="T42" fmla="*/ 0 w 14"/>
                      <a:gd name="T43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14" h="2">
                        <a:moveTo>
                          <a:pt x="0" y="0"/>
                        </a:moveTo>
                        <a:lnTo>
                          <a:pt x="2" y="1"/>
                        </a:lnTo>
                        <a:lnTo>
                          <a:pt x="4" y="1"/>
                        </a:lnTo>
                        <a:lnTo>
                          <a:pt x="5" y="0"/>
                        </a:lnTo>
                        <a:lnTo>
                          <a:pt x="7" y="0"/>
                        </a:lnTo>
                        <a:lnTo>
                          <a:pt x="9" y="0"/>
                        </a:lnTo>
                        <a:lnTo>
                          <a:pt x="10" y="0"/>
                        </a:lnTo>
                        <a:lnTo>
                          <a:pt x="11" y="0"/>
                        </a:lnTo>
                        <a:lnTo>
                          <a:pt x="11" y="0"/>
                        </a:lnTo>
                        <a:lnTo>
                          <a:pt x="10" y="0"/>
                        </a:lnTo>
                        <a:lnTo>
                          <a:pt x="11" y="0"/>
                        </a:lnTo>
                        <a:lnTo>
                          <a:pt x="12" y="0"/>
                        </a:lnTo>
                        <a:lnTo>
                          <a:pt x="12" y="0"/>
                        </a:lnTo>
                        <a:lnTo>
                          <a:pt x="13" y="0"/>
                        </a:lnTo>
                        <a:lnTo>
                          <a:pt x="12" y="0"/>
                        </a:lnTo>
                        <a:lnTo>
                          <a:pt x="9" y="1"/>
                        </a:lnTo>
                        <a:lnTo>
                          <a:pt x="8" y="1"/>
                        </a:lnTo>
                        <a:lnTo>
                          <a:pt x="6" y="1"/>
                        </a:lnTo>
                        <a:lnTo>
                          <a:pt x="5" y="1"/>
                        </a:lnTo>
                        <a:lnTo>
                          <a:pt x="4" y="1"/>
                        </a:lnTo>
                        <a:lnTo>
                          <a:pt x="3" y="1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603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21" name="Freeform 533"/>
                  <p:cNvSpPr>
                    <a:spLocks/>
                  </p:cNvSpPr>
                  <p:nvPr/>
                </p:nvSpPr>
                <p:spPr bwMode="auto">
                  <a:xfrm>
                    <a:off x="2021" y="2257"/>
                    <a:ext cx="13" cy="3"/>
                  </a:xfrm>
                  <a:custGeom>
                    <a:avLst/>
                    <a:gdLst>
                      <a:gd name="T0" fmla="*/ 0 w 13"/>
                      <a:gd name="T1" fmla="*/ 2 h 3"/>
                      <a:gd name="T2" fmla="*/ 1 w 13"/>
                      <a:gd name="T3" fmla="*/ 1 h 3"/>
                      <a:gd name="T4" fmla="*/ 2 w 13"/>
                      <a:gd name="T5" fmla="*/ 2 h 3"/>
                      <a:gd name="T6" fmla="*/ 2 w 13"/>
                      <a:gd name="T7" fmla="*/ 2 h 3"/>
                      <a:gd name="T8" fmla="*/ 4 w 13"/>
                      <a:gd name="T9" fmla="*/ 2 h 3"/>
                      <a:gd name="T10" fmla="*/ 5 w 13"/>
                      <a:gd name="T11" fmla="*/ 2 h 3"/>
                      <a:gd name="T12" fmla="*/ 5 w 13"/>
                      <a:gd name="T13" fmla="*/ 2 h 3"/>
                      <a:gd name="T14" fmla="*/ 7 w 13"/>
                      <a:gd name="T15" fmla="*/ 1 h 3"/>
                      <a:gd name="T16" fmla="*/ 10 w 13"/>
                      <a:gd name="T17" fmla="*/ 1 h 3"/>
                      <a:gd name="T18" fmla="*/ 11 w 13"/>
                      <a:gd name="T19" fmla="*/ 1 h 3"/>
                      <a:gd name="T20" fmla="*/ 11 w 13"/>
                      <a:gd name="T21" fmla="*/ 2 h 3"/>
                      <a:gd name="T22" fmla="*/ 12 w 13"/>
                      <a:gd name="T23" fmla="*/ 1 h 3"/>
                      <a:gd name="T24" fmla="*/ 10 w 13"/>
                      <a:gd name="T25" fmla="*/ 1 h 3"/>
                      <a:gd name="T26" fmla="*/ 8 w 13"/>
                      <a:gd name="T27" fmla="*/ 1 h 3"/>
                      <a:gd name="T28" fmla="*/ 7 w 13"/>
                      <a:gd name="T29" fmla="*/ 1 h 3"/>
                      <a:gd name="T30" fmla="*/ 5 w 13"/>
                      <a:gd name="T31" fmla="*/ 1 h 3"/>
                      <a:gd name="T32" fmla="*/ 4 w 13"/>
                      <a:gd name="T33" fmla="*/ 0 h 3"/>
                      <a:gd name="T34" fmla="*/ 2 w 13"/>
                      <a:gd name="T35" fmla="*/ 1 h 3"/>
                      <a:gd name="T36" fmla="*/ 2 w 13"/>
                      <a:gd name="T37" fmla="*/ 1 h 3"/>
                      <a:gd name="T38" fmla="*/ 0 w 13"/>
                      <a:gd name="T39" fmla="*/ 2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13" h="3">
                        <a:moveTo>
                          <a:pt x="0" y="2"/>
                        </a:moveTo>
                        <a:lnTo>
                          <a:pt x="1" y="1"/>
                        </a:lnTo>
                        <a:lnTo>
                          <a:pt x="2" y="2"/>
                        </a:lnTo>
                        <a:lnTo>
                          <a:pt x="2" y="2"/>
                        </a:lnTo>
                        <a:lnTo>
                          <a:pt x="4" y="2"/>
                        </a:lnTo>
                        <a:lnTo>
                          <a:pt x="5" y="2"/>
                        </a:lnTo>
                        <a:lnTo>
                          <a:pt x="5" y="2"/>
                        </a:lnTo>
                        <a:lnTo>
                          <a:pt x="7" y="1"/>
                        </a:lnTo>
                        <a:lnTo>
                          <a:pt x="10" y="1"/>
                        </a:lnTo>
                        <a:lnTo>
                          <a:pt x="11" y="1"/>
                        </a:lnTo>
                        <a:lnTo>
                          <a:pt x="11" y="2"/>
                        </a:lnTo>
                        <a:lnTo>
                          <a:pt x="12" y="1"/>
                        </a:lnTo>
                        <a:lnTo>
                          <a:pt x="10" y="1"/>
                        </a:lnTo>
                        <a:lnTo>
                          <a:pt x="8" y="1"/>
                        </a:lnTo>
                        <a:lnTo>
                          <a:pt x="7" y="1"/>
                        </a:lnTo>
                        <a:lnTo>
                          <a:pt x="5" y="1"/>
                        </a:lnTo>
                        <a:lnTo>
                          <a:pt x="4" y="0"/>
                        </a:lnTo>
                        <a:lnTo>
                          <a:pt x="2" y="1"/>
                        </a:lnTo>
                        <a:lnTo>
                          <a:pt x="2" y="1"/>
                        </a:lnTo>
                        <a:lnTo>
                          <a:pt x="0" y="2"/>
                        </a:lnTo>
                      </a:path>
                    </a:pathLst>
                  </a:custGeom>
                  <a:solidFill>
                    <a:srgbClr val="603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22" name="Freeform 534"/>
                  <p:cNvSpPr>
                    <a:spLocks/>
                  </p:cNvSpPr>
                  <p:nvPr/>
                </p:nvSpPr>
                <p:spPr bwMode="auto">
                  <a:xfrm>
                    <a:off x="2033" y="2198"/>
                    <a:ext cx="51" cy="71"/>
                  </a:xfrm>
                  <a:custGeom>
                    <a:avLst/>
                    <a:gdLst>
                      <a:gd name="T0" fmla="*/ 5 w 51"/>
                      <a:gd name="T1" fmla="*/ 35 h 71"/>
                      <a:gd name="T2" fmla="*/ 7 w 51"/>
                      <a:gd name="T3" fmla="*/ 31 h 71"/>
                      <a:gd name="T4" fmla="*/ 4 w 51"/>
                      <a:gd name="T5" fmla="*/ 30 h 71"/>
                      <a:gd name="T6" fmla="*/ 10 w 51"/>
                      <a:gd name="T7" fmla="*/ 29 h 71"/>
                      <a:gd name="T8" fmla="*/ 10 w 51"/>
                      <a:gd name="T9" fmla="*/ 26 h 71"/>
                      <a:gd name="T10" fmla="*/ 17 w 51"/>
                      <a:gd name="T11" fmla="*/ 26 h 71"/>
                      <a:gd name="T12" fmla="*/ 11 w 51"/>
                      <a:gd name="T13" fmla="*/ 25 h 71"/>
                      <a:gd name="T14" fmla="*/ 15 w 51"/>
                      <a:gd name="T15" fmla="*/ 22 h 71"/>
                      <a:gd name="T16" fmla="*/ 9 w 51"/>
                      <a:gd name="T17" fmla="*/ 20 h 71"/>
                      <a:gd name="T18" fmla="*/ 9 w 51"/>
                      <a:gd name="T19" fmla="*/ 15 h 71"/>
                      <a:gd name="T20" fmla="*/ 9 w 51"/>
                      <a:gd name="T21" fmla="*/ 7 h 71"/>
                      <a:gd name="T22" fmla="*/ 15 w 51"/>
                      <a:gd name="T23" fmla="*/ 4 h 71"/>
                      <a:gd name="T24" fmla="*/ 23 w 51"/>
                      <a:gd name="T25" fmla="*/ 20 h 71"/>
                      <a:gd name="T26" fmla="*/ 29 w 51"/>
                      <a:gd name="T27" fmla="*/ 33 h 71"/>
                      <a:gd name="T28" fmla="*/ 34 w 51"/>
                      <a:gd name="T29" fmla="*/ 36 h 71"/>
                      <a:gd name="T30" fmla="*/ 37 w 51"/>
                      <a:gd name="T31" fmla="*/ 25 h 71"/>
                      <a:gd name="T32" fmla="*/ 45 w 51"/>
                      <a:gd name="T33" fmla="*/ 18 h 71"/>
                      <a:gd name="T34" fmla="*/ 50 w 51"/>
                      <a:gd name="T35" fmla="*/ 28 h 71"/>
                      <a:gd name="T36" fmla="*/ 47 w 51"/>
                      <a:gd name="T37" fmla="*/ 39 h 71"/>
                      <a:gd name="T38" fmla="*/ 42 w 51"/>
                      <a:gd name="T39" fmla="*/ 45 h 71"/>
                      <a:gd name="T40" fmla="*/ 38 w 51"/>
                      <a:gd name="T41" fmla="*/ 45 h 71"/>
                      <a:gd name="T42" fmla="*/ 38 w 51"/>
                      <a:gd name="T43" fmla="*/ 49 h 71"/>
                      <a:gd name="T44" fmla="*/ 40 w 51"/>
                      <a:gd name="T45" fmla="*/ 53 h 71"/>
                      <a:gd name="T46" fmla="*/ 42 w 51"/>
                      <a:gd name="T47" fmla="*/ 54 h 71"/>
                      <a:gd name="T48" fmla="*/ 32 w 51"/>
                      <a:gd name="T49" fmla="*/ 70 h 71"/>
                      <a:gd name="T50" fmla="*/ 36 w 51"/>
                      <a:gd name="T51" fmla="*/ 59 h 71"/>
                      <a:gd name="T52" fmla="*/ 32 w 51"/>
                      <a:gd name="T53" fmla="*/ 51 h 71"/>
                      <a:gd name="T54" fmla="*/ 24 w 51"/>
                      <a:gd name="T55" fmla="*/ 57 h 71"/>
                      <a:gd name="T56" fmla="*/ 21 w 51"/>
                      <a:gd name="T57" fmla="*/ 64 h 71"/>
                      <a:gd name="T58" fmla="*/ 12 w 51"/>
                      <a:gd name="T59" fmla="*/ 60 h 71"/>
                      <a:gd name="T60" fmla="*/ 16 w 51"/>
                      <a:gd name="T61" fmla="*/ 58 h 71"/>
                      <a:gd name="T62" fmla="*/ 14 w 51"/>
                      <a:gd name="T63" fmla="*/ 53 h 71"/>
                      <a:gd name="T64" fmla="*/ 19 w 51"/>
                      <a:gd name="T65" fmla="*/ 52 h 71"/>
                      <a:gd name="T66" fmla="*/ 18 w 51"/>
                      <a:gd name="T67" fmla="*/ 47 h 71"/>
                      <a:gd name="T68" fmla="*/ 16 w 51"/>
                      <a:gd name="T69" fmla="*/ 43 h 71"/>
                      <a:gd name="T70" fmla="*/ 9 w 51"/>
                      <a:gd name="T71" fmla="*/ 42 h 71"/>
                      <a:gd name="T72" fmla="*/ 18 w 51"/>
                      <a:gd name="T73" fmla="*/ 38 h 71"/>
                      <a:gd name="T74" fmla="*/ 22 w 51"/>
                      <a:gd name="T75" fmla="*/ 36 h 71"/>
                      <a:gd name="T76" fmla="*/ 23 w 51"/>
                      <a:gd name="T77" fmla="*/ 29 h 71"/>
                      <a:gd name="T78" fmla="*/ 18 w 51"/>
                      <a:gd name="T79" fmla="*/ 31 h 71"/>
                      <a:gd name="T80" fmla="*/ 10 w 51"/>
                      <a:gd name="T81" fmla="*/ 33 h 71"/>
                      <a:gd name="T82" fmla="*/ 8 w 51"/>
                      <a:gd name="T83" fmla="*/ 36 h 71"/>
                      <a:gd name="T84" fmla="*/ 0 w 51"/>
                      <a:gd name="T85" fmla="*/ 34 h 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51" h="71">
                        <a:moveTo>
                          <a:pt x="0" y="34"/>
                        </a:moveTo>
                        <a:lnTo>
                          <a:pt x="3" y="35"/>
                        </a:lnTo>
                        <a:lnTo>
                          <a:pt x="5" y="35"/>
                        </a:lnTo>
                        <a:lnTo>
                          <a:pt x="8" y="34"/>
                        </a:lnTo>
                        <a:lnTo>
                          <a:pt x="8" y="32"/>
                        </a:lnTo>
                        <a:lnTo>
                          <a:pt x="7" y="31"/>
                        </a:lnTo>
                        <a:lnTo>
                          <a:pt x="4" y="31"/>
                        </a:lnTo>
                        <a:lnTo>
                          <a:pt x="4" y="31"/>
                        </a:lnTo>
                        <a:lnTo>
                          <a:pt x="4" y="30"/>
                        </a:lnTo>
                        <a:lnTo>
                          <a:pt x="8" y="30"/>
                        </a:lnTo>
                        <a:lnTo>
                          <a:pt x="8" y="29"/>
                        </a:lnTo>
                        <a:lnTo>
                          <a:pt x="10" y="29"/>
                        </a:lnTo>
                        <a:lnTo>
                          <a:pt x="9" y="28"/>
                        </a:lnTo>
                        <a:lnTo>
                          <a:pt x="9" y="27"/>
                        </a:lnTo>
                        <a:lnTo>
                          <a:pt x="10" y="26"/>
                        </a:lnTo>
                        <a:lnTo>
                          <a:pt x="15" y="27"/>
                        </a:lnTo>
                        <a:lnTo>
                          <a:pt x="15" y="26"/>
                        </a:lnTo>
                        <a:lnTo>
                          <a:pt x="17" y="26"/>
                        </a:lnTo>
                        <a:lnTo>
                          <a:pt x="16" y="25"/>
                        </a:lnTo>
                        <a:lnTo>
                          <a:pt x="12" y="25"/>
                        </a:lnTo>
                        <a:lnTo>
                          <a:pt x="11" y="25"/>
                        </a:lnTo>
                        <a:lnTo>
                          <a:pt x="13" y="24"/>
                        </a:lnTo>
                        <a:lnTo>
                          <a:pt x="15" y="23"/>
                        </a:lnTo>
                        <a:lnTo>
                          <a:pt x="15" y="22"/>
                        </a:lnTo>
                        <a:lnTo>
                          <a:pt x="11" y="21"/>
                        </a:lnTo>
                        <a:lnTo>
                          <a:pt x="9" y="21"/>
                        </a:lnTo>
                        <a:lnTo>
                          <a:pt x="9" y="20"/>
                        </a:lnTo>
                        <a:lnTo>
                          <a:pt x="11" y="20"/>
                        </a:lnTo>
                        <a:lnTo>
                          <a:pt x="9" y="17"/>
                        </a:lnTo>
                        <a:lnTo>
                          <a:pt x="9" y="15"/>
                        </a:lnTo>
                        <a:lnTo>
                          <a:pt x="15" y="14"/>
                        </a:lnTo>
                        <a:lnTo>
                          <a:pt x="10" y="12"/>
                        </a:lnTo>
                        <a:lnTo>
                          <a:pt x="9" y="7"/>
                        </a:lnTo>
                        <a:lnTo>
                          <a:pt x="10" y="1"/>
                        </a:lnTo>
                        <a:lnTo>
                          <a:pt x="15" y="0"/>
                        </a:lnTo>
                        <a:lnTo>
                          <a:pt x="15" y="4"/>
                        </a:lnTo>
                        <a:lnTo>
                          <a:pt x="16" y="12"/>
                        </a:lnTo>
                        <a:lnTo>
                          <a:pt x="22" y="16"/>
                        </a:lnTo>
                        <a:lnTo>
                          <a:pt x="23" y="20"/>
                        </a:lnTo>
                        <a:lnTo>
                          <a:pt x="28" y="26"/>
                        </a:lnTo>
                        <a:lnTo>
                          <a:pt x="29" y="30"/>
                        </a:lnTo>
                        <a:lnTo>
                          <a:pt x="29" y="33"/>
                        </a:lnTo>
                        <a:lnTo>
                          <a:pt x="28" y="34"/>
                        </a:lnTo>
                        <a:lnTo>
                          <a:pt x="31" y="37"/>
                        </a:lnTo>
                        <a:lnTo>
                          <a:pt x="34" y="36"/>
                        </a:lnTo>
                        <a:lnTo>
                          <a:pt x="37" y="31"/>
                        </a:lnTo>
                        <a:lnTo>
                          <a:pt x="37" y="28"/>
                        </a:lnTo>
                        <a:lnTo>
                          <a:pt x="37" y="25"/>
                        </a:lnTo>
                        <a:lnTo>
                          <a:pt x="40" y="21"/>
                        </a:lnTo>
                        <a:lnTo>
                          <a:pt x="42" y="19"/>
                        </a:lnTo>
                        <a:lnTo>
                          <a:pt x="45" y="18"/>
                        </a:lnTo>
                        <a:lnTo>
                          <a:pt x="48" y="20"/>
                        </a:lnTo>
                        <a:lnTo>
                          <a:pt x="48" y="22"/>
                        </a:lnTo>
                        <a:lnTo>
                          <a:pt x="50" y="28"/>
                        </a:lnTo>
                        <a:lnTo>
                          <a:pt x="50" y="32"/>
                        </a:lnTo>
                        <a:lnTo>
                          <a:pt x="48" y="38"/>
                        </a:lnTo>
                        <a:lnTo>
                          <a:pt x="47" y="39"/>
                        </a:lnTo>
                        <a:lnTo>
                          <a:pt x="47" y="42"/>
                        </a:lnTo>
                        <a:lnTo>
                          <a:pt x="46" y="42"/>
                        </a:lnTo>
                        <a:lnTo>
                          <a:pt x="42" y="45"/>
                        </a:lnTo>
                        <a:lnTo>
                          <a:pt x="40" y="45"/>
                        </a:lnTo>
                        <a:lnTo>
                          <a:pt x="39" y="45"/>
                        </a:lnTo>
                        <a:lnTo>
                          <a:pt x="38" y="45"/>
                        </a:lnTo>
                        <a:lnTo>
                          <a:pt x="38" y="47"/>
                        </a:lnTo>
                        <a:lnTo>
                          <a:pt x="37" y="48"/>
                        </a:lnTo>
                        <a:lnTo>
                          <a:pt x="38" y="49"/>
                        </a:lnTo>
                        <a:lnTo>
                          <a:pt x="40" y="48"/>
                        </a:lnTo>
                        <a:lnTo>
                          <a:pt x="40" y="51"/>
                        </a:lnTo>
                        <a:lnTo>
                          <a:pt x="40" y="53"/>
                        </a:lnTo>
                        <a:lnTo>
                          <a:pt x="41" y="54"/>
                        </a:lnTo>
                        <a:lnTo>
                          <a:pt x="42" y="52"/>
                        </a:lnTo>
                        <a:lnTo>
                          <a:pt x="42" y="54"/>
                        </a:lnTo>
                        <a:lnTo>
                          <a:pt x="42" y="57"/>
                        </a:lnTo>
                        <a:lnTo>
                          <a:pt x="36" y="66"/>
                        </a:lnTo>
                        <a:lnTo>
                          <a:pt x="32" y="70"/>
                        </a:lnTo>
                        <a:lnTo>
                          <a:pt x="26" y="69"/>
                        </a:lnTo>
                        <a:lnTo>
                          <a:pt x="33" y="63"/>
                        </a:lnTo>
                        <a:lnTo>
                          <a:pt x="36" y="59"/>
                        </a:lnTo>
                        <a:lnTo>
                          <a:pt x="36" y="55"/>
                        </a:lnTo>
                        <a:lnTo>
                          <a:pt x="35" y="51"/>
                        </a:lnTo>
                        <a:lnTo>
                          <a:pt x="32" y="51"/>
                        </a:lnTo>
                        <a:lnTo>
                          <a:pt x="29" y="51"/>
                        </a:lnTo>
                        <a:lnTo>
                          <a:pt x="27" y="53"/>
                        </a:lnTo>
                        <a:lnTo>
                          <a:pt x="24" y="57"/>
                        </a:lnTo>
                        <a:lnTo>
                          <a:pt x="23" y="61"/>
                        </a:lnTo>
                        <a:lnTo>
                          <a:pt x="23" y="62"/>
                        </a:lnTo>
                        <a:lnTo>
                          <a:pt x="21" y="64"/>
                        </a:lnTo>
                        <a:lnTo>
                          <a:pt x="16" y="64"/>
                        </a:lnTo>
                        <a:lnTo>
                          <a:pt x="15" y="61"/>
                        </a:lnTo>
                        <a:lnTo>
                          <a:pt x="12" y="60"/>
                        </a:lnTo>
                        <a:lnTo>
                          <a:pt x="12" y="59"/>
                        </a:lnTo>
                        <a:lnTo>
                          <a:pt x="13" y="58"/>
                        </a:lnTo>
                        <a:lnTo>
                          <a:pt x="16" y="58"/>
                        </a:lnTo>
                        <a:lnTo>
                          <a:pt x="14" y="57"/>
                        </a:lnTo>
                        <a:lnTo>
                          <a:pt x="15" y="55"/>
                        </a:lnTo>
                        <a:lnTo>
                          <a:pt x="14" y="53"/>
                        </a:lnTo>
                        <a:lnTo>
                          <a:pt x="16" y="52"/>
                        </a:lnTo>
                        <a:lnTo>
                          <a:pt x="17" y="51"/>
                        </a:lnTo>
                        <a:lnTo>
                          <a:pt x="19" y="52"/>
                        </a:lnTo>
                        <a:lnTo>
                          <a:pt x="18" y="50"/>
                        </a:lnTo>
                        <a:lnTo>
                          <a:pt x="18" y="48"/>
                        </a:lnTo>
                        <a:lnTo>
                          <a:pt x="18" y="47"/>
                        </a:lnTo>
                        <a:lnTo>
                          <a:pt x="22" y="46"/>
                        </a:lnTo>
                        <a:lnTo>
                          <a:pt x="17" y="45"/>
                        </a:lnTo>
                        <a:lnTo>
                          <a:pt x="16" y="43"/>
                        </a:lnTo>
                        <a:lnTo>
                          <a:pt x="16" y="42"/>
                        </a:lnTo>
                        <a:lnTo>
                          <a:pt x="13" y="42"/>
                        </a:lnTo>
                        <a:lnTo>
                          <a:pt x="9" y="42"/>
                        </a:lnTo>
                        <a:lnTo>
                          <a:pt x="13" y="41"/>
                        </a:lnTo>
                        <a:lnTo>
                          <a:pt x="16" y="39"/>
                        </a:lnTo>
                        <a:lnTo>
                          <a:pt x="18" y="38"/>
                        </a:lnTo>
                        <a:lnTo>
                          <a:pt x="22" y="38"/>
                        </a:lnTo>
                        <a:lnTo>
                          <a:pt x="20" y="36"/>
                        </a:lnTo>
                        <a:lnTo>
                          <a:pt x="22" y="36"/>
                        </a:lnTo>
                        <a:lnTo>
                          <a:pt x="22" y="34"/>
                        </a:lnTo>
                        <a:lnTo>
                          <a:pt x="23" y="31"/>
                        </a:lnTo>
                        <a:lnTo>
                          <a:pt x="23" y="29"/>
                        </a:lnTo>
                        <a:lnTo>
                          <a:pt x="22" y="26"/>
                        </a:lnTo>
                        <a:lnTo>
                          <a:pt x="20" y="28"/>
                        </a:lnTo>
                        <a:lnTo>
                          <a:pt x="18" y="31"/>
                        </a:lnTo>
                        <a:lnTo>
                          <a:pt x="16" y="32"/>
                        </a:lnTo>
                        <a:lnTo>
                          <a:pt x="14" y="34"/>
                        </a:lnTo>
                        <a:lnTo>
                          <a:pt x="10" y="33"/>
                        </a:lnTo>
                        <a:lnTo>
                          <a:pt x="9" y="32"/>
                        </a:lnTo>
                        <a:lnTo>
                          <a:pt x="9" y="34"/>
                        </a:lnTo>
                        <a:lnTo>
                          <a:pt x="8" y="36"/>
                        </a:lnTo>
                        <a:lnTo>
                          <a:pt x="4" y="37"/>
                        </a:lnTo>
                        <a:lnTo>
                          <a:pt x="0" y="36"/>
                        </a:lnTo>
                        <a:lnTo>
                          <a:pt x="0" y="34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23" name="Freeform 535"/>
                  <p:cNvSpPr>
                    <a:spLocks/>
                  </p:cNvSpPr>
                  <p:nvPr/>
                </p:nvSpPr>
                <p:spPr bwMode="auto">
                  <a:xfrm>
                    <a:off x="2013" y="2236"/>
                    <a:ext cx="2" cy="2"/>
                  </a:xfrm>
                  <a:custGeom>
                    <a:avLst/>
                    <a:gdLst>
                      <a:gd name="T0" fmla="*/ 1 w 2"/>
                      <a:gd name="T1" fmla="*/ 1 h 2"/>
                      <a:gd name="T2" fmla="*/ 1 w 2"/>
                      <a:gd name="T3" fmla="*/ 1 h 2"/>
                      <a:gd name="T4" fmla="*/ 1 w 2"/>
                      <a:gd name="T5" fmla="*/ 1 h 2"/>
                      <a:gd name="T6" fmla="*/ 0 w 2"/>
                      <a:gd name="T7" fmla="*/ 1 h 2"/>
                      <a:gd name="T8" fmla="*/ 0 w 2"/>
                      <a:gd name="T9" fmla="*/ 1 h 2"/>
                      <a:gd name="T10" fmla="*/ 0 w 2"/>
                      <a:gd name="T11" fmla="*/ 1 h 2"/>
                      <a:gd name="T12" fmla="*/ 0 w 2"/>
                      <a:gd name="T13" fmla="*/ 1 h 2"/>
                      <a:gd name="T14" fmla="*/ 0 w 2"/>
                      <a:gd name="T15" fmla="*/ 1 h 2"/>
                      <a:gd name="T16" fmla="*/ 0 w 2"/>
                      <a:gd name="T17" fmla="*/ 0 h 2"/>
                      <a:gd name="T18" fmla="*/ 0 w 2"/>
                      <a:gd name="T19" fmla="*/ 0 h 2"/>
                      <a:gd name="T20" fmla="*/ 0 w 2"/>
                      <a:gd name="T21" fmla="*/ 0 h 2"/>
                      <a:gd name="T22" fmla="*/ 1 w 2"/>
                      <a:gd name="T23" fmla="*/ 0 h 2"/>
                      <a:gd name="T24" fmla="*/ 1 w 2"/>
                      <a:gd name="T25" fmla="*/ 0 h 2"/>
                      <a:gd name="T26" fmla="*/ 0 w 2"/>
                      <a:gd name="T27" fmla="*/ 0 h 2"/>
                      <a:gd name="T28" fmla="*/ 1 w 2"/>
                      <a:gd name="T29" fmla="*/ 1 h 2"/>
                      <a:gd name="T30" fmla="*/ 1 w 2"/>
                      <a:gd name="T31" fmla="*/ 1 h 2"/>
                      <a:gd name="T32" fmla="*/ 1 w 2"/>
                      <a:gd name="T33" fmla="*/ 1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2" h="2">
                        <a:moveTo>
                          <a:pt x="1" y="1"/>
                        </a:moveTo>
                        <a:lnTo>
                          <a:pt x="1" y="1"/>
                        </a:lnTo>
                        <a:lnTo>
                          <a:pt x="1" y="1"/>
                        </a:lnTo>
                        <a:lnTo>
                          <a:pt x="0" y="1"/>
                        </a:lnTo>
                        <a:lnTo>
                          <a:pt x="0" y="1"/>
                        </a:lnTo>
                        <a:lnTo>
                          <a:pt x="0" y="1"/>
                        </a:lnTo>
                        <a:lnTo>
                          <a:pt x="0" y="1"/>
                        </a:lnTo>
                        <a:lnTo>
                          <a:pt x="0" y="1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1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  <a:lnTo>
                          <a:pt x="1" y="1"/>
                        </a:lnTo>
                        <a:lnTo>
                          <a:pt x="1" y="1"/>
                        </a:lnTo>
                        <a:lnTo>
                          <a:pt x="1" y="1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24" name="Freeform 536"/>
                  <p:cNvSpPr>
                    <a:spLocks/>
                  </p:cNvSpPr>
                  <p:nvPr/>
                </p:nvSpPr>
                <p:spPr bwMode="auto">
                  <a:xfrm>
                    <a:off x="2024" y="2261"/>
                    <a:ext cx="11" cy="2"/>
                  </a:xfrm>
                  <a:custGeom>
                    <a:avLst/>
                    <a:gdLst>
                      <a:gd name="T0" fmla="*/ 0 w 11"/>
                      <a:gd name="T1" fmla="*/ 1 h 2"/>
                      <a:gd name="T2" fmla="*/ 2 w 11"/>
                      <a:gd name="T3" fmla="*/ 1 h 2"/>
                      <a:gd name="T4" fmla="*/ 3 w 11"/>
                      <a:gd name="T5" fmla="*/ 1 h 2"/>
                      <a:gd name="T6" fmla="*/ 5 w 11"/>
                      <a:gd name="T7" fmla="*/ 1 h 2"/>
                      <a:gd name="T8" fmla="*/ 6 w 11"/>
                      <a:gd name="T9" fmla="*/ 1 h 2"/>
                      <a:gd name="T10" fmla="*/ 7 w 11"/>
                      <a:gd name="T11" fmla="*/ 1 h 2"/>
                      <a:gd name="T12" fmla="*/ 8 w 11"/>
                      <a:gd name="T13" fmla="*/ 1 h 2"/>
                      <a:gd name="T14" fmla="*/ 10 w 11"/>
                      <a:gd name="T15" fmla="*/ 1 h 2"/>
                      <a:gd name="T16" fmla="*/ 10 w 11"/>
                      <a:gd name="T17" fmla="*/ 1 h 2"/>
                      <a:gd name="T18" fmla="*/ 8 w 11"/>
                      <a:gd name="T19" fmla="*/ 1 h 2"/>
                      <a:gd name="T20" fmla="*/ 7 w 11"/>
                      <a:gd name="T21" fmla="*/ 1 h 2"/>
                      <a:gd name="T22" fmla="*/ 6 w 11"/>
                      <a:gd name="T23" fmla="*/ 0 h 2"/>
                      <a:gd name="T24" fmla="*/ 5 w 11"/>
                      <a:gd name="T25" fmla="*/ 0 h 2"/>
                      <a:gd name="T26" fmla="*/ 5 w 11"/>
                      <a:gd name="T27" fmla="*/ 0 h 2"/>
                      <a:gd name="T28" fmla="*/ 3 w 11"/>
                      <a:gd name="T29" fmla="*/ 0 h 2"/>
                      <a:gd name="T30" fmla="*/ 1 w 11"/>
                      <a:gd name="T31" fmla="*/ 0 h 2"/>
                      <a:gd name="T32" fmla="*/ 1 w 11"/>
                      <a:gd name="T33" fmla="*/ 0 h 2"/>
                      <a:gd name="T34" fmla="*/ 0 w 11"/>
                      <a:gd name="T35" fmla="*/ 1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11" h="2">
                        <a:moveTo>
                          <a:pt x="0" y="1"/>
                        </a:moveTo>
                        <a:lnTo>
                          <a:pt x="2" y="1"/>
                        </a:lnTo>
                        <a:lnTo>
                          <a:pt x="3" y="1"/>
                        </a:lnTo>
                        <a:lnTo>
                          <a:pt x="5" y="1"/>
                        </a:lnTo>
                        <a:lnTo>
                          <a:pt x="6" y="1"/>
                        </a:lnTo>
                        <a:lnTo>
                          <a:pt x="7" y="1"/>
                        </a:lnTo>
                        <a:lnTo>
                          <a:pt x="8" y="1"/>
                        </a:lnTo>
                        <a:lnTo>
                          <a:pt x="10" y="1"/>
                        </a:lnTo>
                        <a:lnTo>
                          <a:pt x="10" y="1"/>
                        </a:lnTo>
                        <a:lnTo>
                          <a:pt x="8" y="1"/>
                        </a:lnTo>
                        <a:lnTo>
                          <a:pt x="7" y="1"/>
                        </a:lnTo>
                        <a:lnTo>
                          <a:pt x="6" y="0"/>
                        </a:lnTo>
                        <a:lnTo>
                          <a:pt x="5" y="0"/>
                        </a:lnTo>
                        <a:lnTo>
                          <a:pt x="5" y="0"/>
                        </a:lnTo>
                        <a:lnTo>
                          <a:pt x="3" y="0"/>
                        </a:lnTo>
                        <a:lnTo>
                          <a:pt x="1" y="0"/>
                        </a:lnTo>
                        <a:lnTo>
                          <a:pt x="1" y="0"/>
                        </a:lnTo>
                        <a:lnTo>
                          <a:pt x="0" y="1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25" name="Freeform 537"/>
                  <p:cNvSpPr>
                    <a:spLocks/>
                  </p:cNvSpPr>
                  <p:nvPr/>
                </p:nvSpPr>
                <p:spPr bwMode="auto">
                  <a:xfrm>
                    <a:off x="2078" y="2228"/>
                    <a:ext cx="3" cy="3"/>
                  </a:xfrm>
                  <a:custGeom>
                    <a:avLst/>
                    <a:gdLst>
                      <a:gd name="T0" fmla="*/ 2 w 3"/>
                      <a:gd name="T1" fmla="*/ 0 h 3"/>
                      <a:gd name="T2" fmla="*/ 2 w 3"/>
                      <a:gd name="T3" fmla="*/ 0 h 3"/>
                      <a:gd name="T4" fmla="*/ 2 w 3"/>
                      <a:gd name="T5" fmla="*/ 1 h 3"/>
                      <a:gd name="T6" fmla="*/ 1 w 3"/>
                      <a:gd name="T7" fmla="*/ 1 h 3"/>
                      <a:gd name="T8" fmla="*/ 1 w 3"/>
                      <a:gd name="T9" fmla="*/ 1 h 3"/>
                      <a:gd name="T10" fmla="*/ 1 w 3"/>
                      <a:gd name="T11" fmla="*/ 2 h 3"/>
                      <a:gd name="T12" fmla="*/ 1 w 3"/>
                      <a:gd name="T13" fmla="*/ 2 h 3"/>
                      <a:gd name="T14" fmla="*/ 0 w 3"/>
                      <a:gd name="T15" fmla="*/ 2 h 3"/>
                      <a:gd name="T16" fmla="*/ 0 w 3"/>
                      <a:gd name="T17" fmla="*/ 2 h 3"/>
                      <a:gd name="T18" fmla="*/ 0 w 3"/>
                      <a:gd name="T19" fmla="*/ 1 h 3"/>
                      <a:gd name="T20" fmla="*/ 1 w 3"/>
                      <a:gd name="T21" fmla="*/ 1 h 3"/>
                      <a:gd name="T22" fmla="*/ 1 w 3"/>
                      <a:gd name="T23" fmla="*/ 1 h 3"/>
                      <a:gd name="T24" fmla="*/ 2 w 3"/>
                      <a:gd name="T25" fmla="*/ 1 h 3"/>
                      <a:gd name="T26" fmla="*/ 2 w 3"/>
                      <a:gd name="T27" fmla="*/ 0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3" h="3">
                        <a:moveTo>
                          <a:pt x="2" y="0"/>
                        </a:moveTo>
                        <a:lnTo>
                          <a:pt x="2" y="0"/>
                        </a:lnTo>
                        <a:lnTo>
                          <a:pt x="2" y="1"/>
                        </a:lnTo>
                        <a:lnTo>
                          <a:pt x="1" y="1"/>
                        </a:lnTo>
                        <a:lnTo>
                          <a:pt x="1" y="1"/>
                        </a:lnTo>
                        <a:lnTo>
                          <a:pt x="1" y="2"/>
                        </a:lnTo>
                        <a:lnTo>
                          <a:pt x="1" y="2"/>
                        </a:lnTo>
                        <a:lnTo>
                          <a:pt x="0" y="2"/>
                        </a:lnTo>
                        <a:lnTo>
                          <a:pt x="0" y="2"/>
                        </a:lnTo>
                        <a:lnTo>
                          <a:pt x="0" y="1"/>
                        </a:lnTo>
                        <a:lnTo>
                          <a:pt x="1" y="1"/>
                        </a:lnTo>
                        <a:lnTo>
                          <a:pt x="1" y="1"/>
                        </a:lnTo>
                        <a:lnTo>
                          <a:pt x="2" y="1"/>
                        </a:lnTo>
                        <a:lnTo>
                          <a:pt x="2" y="0"/>
                        </a:lnTo>
                      </a:path>
                    </a:pathLst>
                  </a:custGeom>
                  <a:solidFill>
                    <a:srgbClr val="603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26" name="Freeform 538"/>
                  <p:cNvSpPr>
                    <a:spLocks/>
                  </p:cNvSpPr>
                  <p:nvPr/>
                </p:nvSpPr>
                <p:spPr bwMode="auto">
                  <a:xfrm>
                    <a:off x="2081" y="2222"/>
                    <a:ext cx="2" cy="11"/>
                  </a:xfrm>
                  <a:custGeom>
                    <a:avLst/>
                    <a:gdLst>
                      <a:gd name="T0" fmla="*/ 1 w 2"/>
                      <a:gd name="T1" fmla="*/ 2 h 11"/>
                      <a:gd name="T2" fmla="*/ 1 w 2"/>
                      <a:gd name="T3" fmla="*/ 0 h 11"/>
                      <a:gd name="T4" fmla="*/ 0 w 2"/>
                      <a:gd name="T5" fmla="*/ 1 h 11"/>
                      <a:gd name="T6" fmla="*/ 0 w 2"/>
                      <a:gd name="T7" fmla="*/ 1 h 11"/>
                      <a:gd name="T8" fmla="*/ 0 w 2"/>
                      <a:gd name="T9" fmla="*/ 3 h 11"/>
                      <a:gd name="T10" fmla="*/ 0 w 2"/>
                      <a:gd name="T11" fmla="*/ 5 h 11"/>
                      <a:gd name="T12" fmla="*/ 0 w 2"/>
                      <a:gd name="T13" fmla="*/ 7 h 11"/>
                      <a:gd name="T14" fmla="*/ 0 w 2"/>
                      <a:gd name="T15" fmla="*/ 9 h 11"/>
                      <a:gd name="T16" fmla="*/ 1 w 2"/>
                      <a:gd name="T17" fmla="*/ 10 h 11"/>
                      <a:gd name="T18" fmla="*/ 0 w 2"/>
                      <a:gd name="T19" fmla="*/ 9 h 11"/>
                      <a:gd name="T20" fmla="*/ 0 w 2"/>
                      <a:gd name="T21" fmla="*/ 7 h 11"/>
                      <a:gd name="T22" fmla="*/ 0 w 2"/>
                      <a:gd name="T23" fmla="*/ 5 h 11"/>
                      <a:gd name="T24" fmla="*/ 0 w 2"/>
                      <a:gd name="T25" fmla="*/ 3 h 11"/>
                      <a:gd name="T26" fmla="*/ 0 w 2"/>
                      <a:gd name="T27" fmla="*/ 2 h 11"/>
                      <a:gd name="T28" fmla="*/ 1 w 2"/>
                      <a:gd name="T29" fmla="*/ 2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2" h="11">
                        <a:moveTo>
                          <a:pt x="1" y="2"/>
                        </a:moveTo>
                        <a:lnTo>
                          <a:pt x="1" y="0"/>
                        </a:lnTo>
                        <a:lnTo>
                          <a:pt x="0" y="1"/>
                        </a:lnTo>
                        <a:lnTo>
                          <a:pt x="0" y="1"/>
                        </a:lnTo>
                        <a:lnTo>
                          <a:pt x="0" y="3"/>
                        </a:lnTo>
                        <a:lnTo>
                          <a:pt x="0" y="5"/>
                        </a:lnTo>
                        <a:lnTo>
                          <a:pt x="0" y="7"/>
                        </a:lnTo>
                        <a:lnTo>
                          <a:pt x="0" y="9"/>
                        </a:lnTo>
                        <a:lnTo>
                          <a:pt x="1" y="10"/>
                        </a:lnTo>
                        <a:lnTo>
                          <a:pt x="0" y="9"/>
                        </a:lnTo>
                        <a:lnTo>
                          <a:pt x="0" y="7"/>
                        </a:lnTo>
                        <a:lnTo>
                          <a:pt x="0" y="5"/>
                        </a:lnTo>
                        <a:lnTo>
                          <a:pt x="0" y="3"/>
                        </a:lnTo>
                        <a:lnTo>
                          <a:pt x="0" y="2"/>
                        </a:lnTo>
                        <a:lnTo>
                          <a:pt x="1" y="2"/>
                        </a:lnTo>
                      </a:path>
                    </a:pathLst>
                  </a:custGeom>
                  <a:solidFill>
                    <a:srgbClr val="603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27" name="Freeform 539"/>
                  <p:cNvSpPr>
                    <a:spLocks/>
                  </p:cNvSpPr>
                  <p:nvPr/>
                </p:nvSpPr>
                <p:spPr bwMode="auto">
                  <a:xfrm>
                    <a:off x="2005" y="2184"/>
                    <a:ext cx="92" cy="66"/>
                  </a:xfrm>
                  <a:custGeom>
                    <a:avLst/>
                    <a:gdLst>
                      <a:gd name="T0" fmla="*/ 1 w 92"/>
                      <a:gd name="T1" fmla="*/ 27 h 66"/>
                      <a:gd name="T2" fmla="*/ 8 w 92"/>
                      <a:gd name="T3" fmla="*/ 24 h 66"/>
                      <a:gd name="T4" fmla="*/ 18 w 92"/>
                      <a:gd name="T5" fmla="*/ 19 h 66"/>
                      <a:gd name="T6" fmla="*/ 23 w 92"/>
                      <a:gd name="T7" fmla="*/ 18 h 66"/>
                      <a:gd name="T8" fmla="*/ 33 w 92"/>
                      <a:gd name="T9" fmla="*/ 15 h 66"/>
                      <a:gd name="T10" fmla="*/ 41 w 92"/>
                      <a:gd name="T11" fmla="*/ 13 h 66"/>
                      <a:gd name="T12" fmla="*/ 47 w 92"/>
                      <a:gd name="T13" fmla="*/ 9 h 66"/>
                      <a:gd name="T14" fmla="*/ 39 w 92"/>
                      <a:gd name="T15" fmla="*/ 15 h 66"/>
                      <a:gd name="T16" fmla="*/ 44 w 92"/>
                      <a:gd name="T17" fmla="*/ 15 h 66"/>
                      <a:gd name="T18" fmla="*/ 44 w 92"/>
                      <a:gd name="T19" fmla="*/ 18 h 66"/>
                      <a:gd name="T20" fmla="*/ 47 w 92"/>
                      <a:gd name="T21" fmla="*/ 25 h 66"/>
                      <a:gd name="T22" fmla="*/ 48 w 92"/>
                      <a:gd name="T23" fmla="*/ 29 h 66"/>
                      <a:gd name="T24" fmla="*/ 53 w 92"/>
                      <a:gd name="T25" fmla="*/ 33 h 66"/>
                      <a:gd name="T26" fmla="*/ 54 w 92"/>
                      <a:gd name="T27" fmla="*/ 36 h 66"/>
                      <a:gd name="T28" fmla="*/ 55 w 92"/>
                      <a:gd name="T29" fmla="*/ 37 h 66"/>
                      <a:gd name="T30" fmla="*/ 58 w 92"/>
                      <a:gd name="T31" fmla="*/ 42 h 66"/>
                      <a:gd name="T32" fmla="*/ 60 w 92"/>
                      <a:gd name="T33" fmla="*/ 45 h 66"/>
                      <a:gd name="T34" fmla="*/ 61 w 92"/>
                      <a:gd name="T35" fmla="*/ 48 h 66"/>
                      <a:gd name="T36" fmla="*/ 61 w 92"/>
                      <a:gd name="T37" fmla="*/ 52 h 66"/>
                      <a:gd name="T38" fmla="*/ 60 w 92"/>
                      <a:gd name="T39" fmla="*/ 53 h 66"/>
                      <a:gd name="T40" fmla="*/ 64 w 92"/>
                      <a:gd name="T41" fmla="*/ 55 h 66"/>
                      <a:gd name="T42" fmla="*/ 68 w 92"/>
                      <a:gd name="T43" fmla="*/ 54 h 66"/>
                      <a:gd name="T44" fmla="*/ 71 w 92"/>
                      <a:gd name="T45" fmla="*/ 50 h 66"/>
                      <a:gd name="T46" fmla="*/ 72 w 92"/>
                      <a:gd name="T47" fmla="*/ 45 h 66"/>
                      <a:gd name="T48" fmla="*/ 73 w 92"/>
                      <a:gd name="T49" fmla="*/ 41 h 66"/>
                      <a:gd name="T50" fmla="*/ 75 w 92"/>
                      <a:gd name="T51" fmla="*/ 36 h 66"/>
                      <a:gd name="T52" fmla="*/ 79 w 92"/>
                      <a:gd name="T53" fmla="*/ 35 h 66"/>
                      <a:gd name="T54" fmla="*/ 83 w 92"/>
                      <a:gd name="T55" fmla="*/ 36 h 66"/>
                      <a:gd name="T56" fmla="*/ 84 w 92"/>
                      <a:gd name="T57" fmla="*/ 39 h 66"/>
                      <a:gd name="T58" fmla="*/ 85 w 92"/>
                      <a:gd name="T59" fmla="*/ 43 h 66"/>
                      <a:gd name="T60" fmla="*/ 86 w 92"/>
                      <a:gd name="T61" fmla="*/ 46 h 66"/>
                      <a:gd name="T62" fmla="*/ 86 w 92"/>
                      <a:gd name="T63" fmla="*/ 49 h 66"/>
                      <a:gd name="T64" fmla="*/ 85 w 92"/>
                      <a:gd name="T65" fmla="*/ 53 h 66"/>
                      <a:gd name="T66" fmla="*/ 84 w 92"/>
                      <a:gd name="T67" fmla="*/ 56 h 66"/>
                      <a:gd name="T68" fmla="*/ 82 w 92"/>
                      <a:gd name="T69" fmla="*/ 60 h 66"/>
                      <a:gd name="T70" fmla="*/ 84 w 92"/>
                      <a:gd name="T71" fmla="*/ 65 h 66"/>
                      <a:gd name="T72" fmla="*/ 89 w 92"/>
                      <a:gd name="T73" fmla="*/ 60 h 66"/>
                      <a:gd name="T74" fmla="*/ 89 w 92"/>
                      <a:gd name="T75" fmla="*/ 54 h 66"/>
                      <a:gd name="T76" fmla="*/ 89 w 92"/>
                      <a:gd name="T77" fmla="*/ 45 h 66"/>
                      <a:gd name="T78" fmla="*/ 91 w 92"/>
                      <a:gd name="T79" fmla="*/ 40 h 66"/>
                      <a:gd name="T80" fmla="*/ 91 w 92"/>
                      <a:gd name="T81" fmla="*/ 31 h 66"/>
                      <a:gd name="T82" fmla="*/ 89 w 92"/>
                      <a:gd name="T83" fmla="*/ 22 h 66"/>
                      <a:gd name="T84" fmla="*/ 87 w 92"/>
                      <a:gd name="T85" fmla="*/ 15 h 66"/>
                      <a:gd name="T86" fmla="*/ 83 w 92"/>
                      <a:gd name="T87" fmla="*/ 9 h 66"/>
                      <a:gd name="T88" fmla="*/ 77 w 92"/>
                      <a:gd name="T89" fmla="*/ 6 h 66"/>
                      <a:gd name="T90" fmla="*/ 69 w 92"/>
                      <a:gd name="T91" fmla="*/ 3 h 66"/>
                      <a:gd name="T92" fmla="*/ 63 w 92"/>
                      <a:gd name="T93" fmla="*/ 2 h 66"/>
                      <a:gd name="T94" fmla="*/ 58 w 92"/>
                      <a:gd name="T95" fmla="*/ 2 h 66"/>
                      <a:gd name="T96" fmla="*/ 54 w 92"/>
                      <a:gd name="T97" fmla="*/ 0 h 66"/>
                      <a:gd name="T98" fmla="*/ 45 w 92"/>
                      <a:gd name="T99" fmla="*/ 0 h 66"/>
                      <a:gd name="T100" fmla="*/ 31 w 92"/>
                      <a:gd name="T101" fmla="*/ 2 h 66"/>
                      <a:gd name="T102" fmla="*/ 20 w 92"/>
                      <a:gd name="T103" fmla="*/ 4 h 66"/>
                      <a:gd name="T104" fmla="*/ 12 w 92"/>
                      <a:gd name="T105" fmla="*/ 8 h 66"/>
                      <a:gd name="T106" fmla="*/ 8 w 92"/>
                      <a:gd name="T107" fmla="*/ 11 h 66"/>
                      <a:gd name="T108" fmla="*/ 2 w 92"/>
                      <a:gd name="T109" fmla="*/ 16 h 66"/>
                      <a:gd name="T110" fmla="*/ 0 w 92"/>
                      <a:gd name="T111" fmla="*/ 23 h 66"/>
                      <a:gd name="T112" fmla="*/ 1 w 92"/>
                      <a:gd name="T113" fmla="*/ 27 h 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92" h="66">
                        <a:moveTo>
                          <a:pt x="1" y="27"/>
                        </a:moveTo>
                        <a:lnTo>
                          <a:pt x="8" y="24"/>
                        </a:lnTo>
                        <a:lnTo>
                          <a:pt x="18" y="19"/>
                        </a:lnTo>
                        <a:lnTo>
                          <a:pt x="23" y="18"/>
                        </a:lnTo>
                        <a:lnTo>
                          <a:pt x="33" y="15"/>
                        </a:lnTo>
                        <a:lnTo>
                          <a:pt x="41" y="13"/>
                        </a:lnTo>
                        <a:lnTo>
                          <a:pt x="47" y="9"/>
                        </a:lnTo>
                        <a:lnTo>
                          <a:pt x="39" y="15"/>
                        </a:lnTo>
                        <a:lnTo>
                          <a:pt x="44" y="15"/>
                        </a:lnTo>
                        <a:lnTo>
                          <a:pt x="44" y="18"/>
                        </a:lnTo>
                        <a:lnTo>
                          <a:pt x="47" y="25"/>
                        </a:lnTo>
                        <a:lnTo>
                          <a:pt x="48" y="29"/>
                        </a:lnTo>
                        <a:lnTo>
                          <a:pt x="53" y="33"/>
                        </a:lnTo>
                        <a:lnTo>
                          <a:pt x="54" y="36"/>
                        </a:lnTo>
                        <a:lnTo>
                          <a:pt x="55" y="37"/>
                        </a:lnTo>
                        <a:lnTo>
                          <a:pt x="58" y="42"/>
                        </a:lnTo>
                        <a:lnTo>
                          <a:pt x="60" y="45"/>
                        </a:lnTo>
                        <a:lnTo>
                          <a:pt x="61" y="48"/>
                        </a:lnTo>
                        <a:lnTo>
                          <a:pt x="61" y="52"/>
                        </a:lnTo>
                        <a:lnTo>
                          <a:pt x="60" y="53"/>
                        </a:lnTo>
                        <a:lnTo>
                          <a:pt x="64" y="55"/>
                        </a:lnTo>
                        <a:lnTo>
                          <a:pt x="68" y="54"/>
                        </a:lnTo>
                        <a:lnTo>
                          <a:pt x="71" y="50"/>
                        </a:lnTo>
                        <a:lnTo>
                          <a:pt x="72" y="45"/>
                        </a:lnTo>
                        <a:lnTo>
                          <a:pt x="73" y="41"/>
                        </a:lnTo>
                        <a:lnTo>
                          <a:pt x="75" y="36"/>
                        </a:lnTo>
                        <a:lnTo>
                          <a:pt x="79" y="35"/>
                        </a:lnTo>
                        <a:lnTo>
                          <a:pt x="83" y="36"/>
                        </a:lnTo>
                        <a:lnTo>
                          <a:pt x="84" y="39"/>
                        </a:lnTo>
                        <a:lnTo>
                          <a:pt x="85" y="43"/>
                        </a:lnTo>
                        <a:lnTo>
                          <a:pt x="86" y="46"/>
                        </a:lnTo>
                        <a:lnTo>
                          <a:pt x="86" y="49"/>
                        </a:lnTo>
                        <a:lnTo>
                          <a:pt x="85" y="53"/>
                        </a:lnTo>
                        <a:lnTo>
                          <a:pt x="84" y="56"/>
                        </a:lnTo>
                        <a:lnTo>
                          <a:pt x="82" y="60"/>
                        </a:lnTo>
                        <a:lnTo>
                          <a:pt x="84" y="65"/>
                        </a:lnTo>
                        <a:lnTo>
                          <a:pt x="89" y="60"/>
                        </a:lnTo>
                        <a:lnTo>
                          <a:pt x="89" y="54"/>
                        </a:lnTo>
                        <a:lnTo>
                          <a:pt x="89" y="45"/>
                        </a:lnTo>
                        <a:lnTo>
                          <a:pt x="91" y="40"/>
                        </a:lnTo>
                        <a:lnTo>
                          <a:pt x="91" y="31"/>
                        </a:lnTo>
                        <a:lnTo>
                          <a:pt x="89" y="22"/>
                        </a:lnTo>
                        <a:lnTo>
                          <a:pt x="87" y="15"/>
                        </a:lnTo>
                        <a:lnTo>
                          <a:pt x="83" y="9"/>
                        </a:lnTo>
                        <a:lnTo>
                          <a:pt x="77" y="6"/>
                        </a:lnTo>
                        <a:lnTo>
                          <a:pt x="69" y="3"/>
                        </a:lnTo>
                        <a:lnTo>
                          <a:pt x="63" y="2"/>
                        </a:lnTo>
                        <a:lnTo>
                          <a:pt x="58" y="2"/>
                        </a:lnTo>
                        <a:lnTo>
                          <a:pt x="54" y="0"/>
                        </a:lnTo>
                        <a:lnTo>
                          <a:pt x="45" y="0"/>
                        </a:lnTo>
                        <a:lnTo>
                          <a:pt x="31" y="2"/>
                        </a:lnTo>
                        <a:lnTo>
                          <a:pt x="20" y="4"/>
                        </a:lnTo>
                        <a:lnTo>
                          <a:pt x="12" y="8"/>
                        </a:lnTo>
                        <a:lnTo>
                          <a:pt x="8" y="11"/>
                        </a:lnTo>
                        <a:lnTo>
                          <a:pt x="2" y="16"/>
                        </a:lnTo>
                        <a:lnTo>
                          <a:pt x="0" y="23"/>
                        </a:lnTo>
                        <a:lnTo>
                          <a:pt x="1" y="27"/>
                        </a:lnTo>
                      </a:path>
                    </a:pathLst>
                  </a:custGeom>
                  <a:solidFill>
                    <a:srgbClr val="4040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28" name="Freeform 540"/>
                  <p:cNvSpPr>
                    <a:spLocks/>
                  </p:cNvSpPr>
                  <p:nvPr/>
                </p:nvSpPr>
                <p:spPr bwMode="auto">
                  <a:xfrm>
                    <a:off x="2008" y="2184"/>
                    <a:ext cx="43" cy="12"/>
                  </a:xfrm>
                  <a:custGeom>
                    <a:avLst/>
                    <a:gdLst>
                      <a:gd name="T0" fmla="*/ 42 w 43"/>
                      <a:gd name="T1" fmla="*/ 1 h 12"/>
                      <a:gd name="T2" fmla="*/ 37 w 43"/>
                      <a:gd name="T3" fmla="*/ 4 h 12"/>
                      <a:gd name="T4" fmla="*/ 31 w 43"/>
                      <a:gd name="T5" fmla="*/ 6 h 12"/>
                      <a:gd name="T6" fmla="*/ 21 w 43"/>
                      <a:gd name="T7" fmla="*/ 8 h 12"/>
                      <a:gd name="T8" fmla="*/ 10 w 43"/>
                      <a:gd name="T9" fmla="*/ 9 h 12"/>
                      <a:gd name="T10" fmla="*/ 3 w 43"/>
                      <a:gd name="T11" fmla="*/ 10 h 12"/>
                      <a:gd name="T12" fmla="*/ 0 w 43"/>
                      <a:gd name="T13" fmla="*/ 11 h 12"/>
                      <a:gd name="T14" fmla="*/ 5 w 43"/>
                      <a:gd name="T15" fmla="*/ 9 h 12"/>
                      <a:gd name="T16" fmla="*/ 10 w 43"/>
                      <a:gd name="T17" fmla="*/ 8 h 12"/>
                      <a:gd name="T18" fmla="*/ 16 w 43"/>
                      <a:gd name="T19" fmla="*/ 5 h 12"/>
                      <a:gd name="T20" fmla="*/ 13 w 43"/>
                      <a:gd name="T21" fmla="*/ 5 h 12"/>
                      <a:gd name="T22" fmla="*/ 7 w 43"/>
                      <a:gd name="T23" fmla="*/ 6 h 12"/>
                      <a:gd name="T24" fmla="*/ 5 w 43"/>
                      <a:gd name="T25" fmla="*/ 8 h 12"/>
                      <a:gd name="T26" fmla="*/ 11 w 43"/>
                      <a:gd name="T27" fmla="*/ 5 h 12"/>
                      <a:gd name="T28" fmla="*/ 16 w 43"/>
                      <a:gd name="T29" fmla="*/ 4 h 12"/>
                      <a:gd name="T30" fmla="*/ 24 w 43"/>
                      <a:gd name="T31" fmla="*/ 2 h 12"/>
                      <a:gd name="T32" fmla="*/ 24 w 43"/>
                      <a:gd name="T33" fmla="*/ 2 h 12"/>
                      <a:gd name="T34" fmla="*/ 29 w 43"/>
                      <a:gd name="T35" fmla="*/ 2 h 12"/>
                      <a:gd name="T36" fmla="*/ 29 w 43"/>
                      <a:gd name="T37" fmla="*/ 1 h 12"/>
                      <a:gd name="T38" fmla="*/ 33 w 43"/>
                      <a:gd name="T39" fmla="*/ 0 h 12"/>
                      <a:gd name="T40" fmla="*/ 37 w 43"/>
                      <a:gd name="T41" fmla="*/ 0 h 12"/>
                      <a:gd name="T42" fmla="*/ 42 w 43"/>
                      <a:gd name="T43" fmla="*/ 1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43" h="12">
                        <a:moveTo>
                          <a:pt x="42" y="1"/>
                        </a:moveTo>
                        <a:lnTo>
                          <a:pt x="37" y="4"/>
                        </a:lnTo>
                        <a:lnTo>
                          <a:pt x="31" y="6"/>
                        </a:lnTo>
                        <a:lnTo>
                          <a:pt x="21" y="8"/>
                        </a:lnTo>
                        <a:lnTo>
                          <a:pt x="10" y="9"/>
                        </a:lnTo>
                        <a:lnTo>
                          <a:pt x="3" y="10"/>
                        </a:lnTo>
                        <a:lnTo>
                          <a:pt x="0" y="11"/>
                        </a:lnTo>
                        <a:lnTo>
                          <a:pt x="5" y="9"/>
                        </a:lnTo>
                        <a:lnTo>
                          <a:pt x="10" y="8"/>
                        </a:lnTo>
                        <a:lnTo>
                          <a:pt x="16" y="5"/>
                        </a:lnTo>
                        <a:lnTo>
                          <a:pt x="13" y="5"/>
                        </a:lnTo>
                        <a:lnTo>
                          <a:pt x="7" y="6"/>
                        </a:lnTo>
                        <a:lnTo>
                          <a:pt x="5" y="8"/>
                        </a:lnTo>
                        <a:lnTo>
                          <a:pt x="11" y="5"/>
                        </a:lnTo>
                        <a:lnTo>
                          <a:pt x="16" y="4"/>
                        </a:lnTo>
                        <a:lnTo>
                          <a:pt x="24" y="2"/>
                        </a:lnTo>
                        <a:lnTo>
                          <a:pt x="24" y="2"/>
                        </a:lnTo>
                        <a:lnTo>
                          <a:pt x="29" y="2"/>
                        </a:lnTo>
                        <a:lnTo>
                          <a:pt x="29" y="1"/>
                        </a:lnTo>
                        <a:lnTo>
                          <a:pt x="33" y="0"/>
                        </a:lnTo>
                        <a:lnTo>
                          <a:pt x="37" y="0"/>
                        </a:lnTo>
                        <a:lnTo>
                          <a:pt x="42" y="1"/>
                        </a:lnTo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29" name="Freeform 541"/>
                  <p:cNvSpPr>
                    <a:spLocks/>
                  </p:cNvSpPr>
                  <p:nvPr/>
                </p:nvSpPr>
                <p:spPr bwMode="auto">
                  <a:xfrm>
                    <a:off x="2051" y="2187"/>
                    <a:ext cx="31" cy="29"/>
                  </a:xfrm>
                  <a:custGeom>
                    <a:avLst/>
                    <a:gdLst>
                      <a:gd name="T0" fmla="*/ 9 w 31"/>
                      <a:gd name="T1" fmla="*/ 0 h 29"/>
                      <a:gd name="T2" fmla="*/ 4 w 31"/>
                      <a:gd name="T3" fmla="*/ 5 h 29"/>
                      <a:gd name="T4" fmla="*/ 0 w 31"/>
                      <a:gd name="T5" fmla="*/ 8 h 29"/>
                      <a:gd name="T6" fmla="*/ 1 w 31"/>
                      <a:gd name="T7" fmla="*/ 7 h 29"/>
                      <a:gd name="T8" fmla="*/ 1 w 31"/>
                      <a:gd name="T9" fmla="*/ 9 h 29"/>
                      <a:gd name="T10" fmla="*/ 1 w 31"/>
                      <a:gd name="T11" fmla="*/ 11 h 29"/>
                      <a:gd name="T12" fmla="*/ 1 w 31"/>
                      <a:gd name="T13" fmla="*/ 13 h 29"/>
                      <a:gd name="T14" fmla="*/ 2 w 31"/>
                      <a:gd name="T15" fmla="*/ 18 h 29"/>
                      <a:gd name="T16" fmla="*/ 6 w 31"/>
                      <a:gd name="T17" fmla="*/ 19 h 29"/>
                      <a:gd name="T18" fmla="*/ 9 w 31"/>
                      <a:gd name="T19" fmla="*/ 23 h 29"/>
                      <a:gd name="T20" fmla="*/ 7 w 31"/>
                      <a:gd name="T21" fmla="*/ 19 h 29"/>
                      <a:gd name="T22" fmla="*/ 13 w 31"/>
                      <a:gd name="T23" fmla="*/ 19 h 29"/>
                      <a:gd name="T24" fmla="*/ 14 w 31"/>
                      <a:gd name="T25" fmla="*/ 23 h 29"/>
                      <a:gd name="T26" fmla="*/ 15 w 31"/>
                      <a:gd name="T27" fmla="*/ 28 h 29"/>
                      <a:gd name="T28" fmla="*/ 15 w 31"/>
                      <a:gd name="T29" fmla="*/ 23 h 29"/>
                      <a:gd name="T30" fmla="*/ 15 w 31"/>
                      <a:gd name="T31" fmla="*/ 19 h 29"/>
                      <a:gd name="T32" fmla="*/ 19 w 31"/>
                      <a:gd name="T33" fmla="*/ 23 h 29"/>
                      <a:gd name="T34" fmla="*/ 19 w 31"/>
                      <a:gd name="T35" fmla="*/ 27 h 29"/>
                      <a:gd name="T36" fmla="*/ 22 w 31"/>
                      <a:gd name="T37" fmla="*/ 23 h 29"/>
                      <a:gd name="T38" fmla="*/ 22 w 31"/>
                      <a:gd name="T39" fmla="*/ 18 h 29"/>
                      <a:gd name="T40" fmla="*/ 24 w 31"/>
                      <a:gd name="T41" fmla="*/ 19 h 29"/>
                      <a:gd name="T42" fmla="*/ 24 w 31"/>
                      <a:gd name="T43" fmla="*/ 23 h 29"/>
                      <a:gd name="T44" fmla="*/ 25 w 31"/>
                      <a:gd name="T45" fmla="*/ 16 h 29"/>
                      <a:gd name="T46" fmla="*/ 24 w 31"/>
                      <a:gd name="T47" fmla="*/ 12 h 29"/>
                      <a:gd name="T48" fmla="*/ 28 w 31"/>
                      <a:gd name="T49" fmla="*/ 12 h 29"/>
                      <a:gd name="T50" fmla="*/ 28 w 31"/>
                      <a:gd name="T51" fmla="*/ 16 h 29"/>
                      <a:gd name="T52" fmla="*/ 29 w 31"/>
                      <a:gd name="T53" fmla="*/ 12 h 29"/>
                      <a:gd name="T54" fmla="*/ 29 w 31"/>
                      <a:gd name="T55" fmla="*/ 9 h 29"/>
                      <a:gd name="T56" fmla="*/ 30 w 31"/>
                      <a:gd name="T57" fmla="*/ 9 h 29"/>
                      <a:gd name="T58" fmla="*/ 29 w 31"/>
                      <a:gd name="T59" fmla="*/ 8 h 29"/>
                      <a:gd name="T60" fmla="*/ 27 w 31"/>
                      <a:gd name="T61" fmla="*/ 5 h 29"/>
                      <a:gd name="T62" fmla="*/ 23 w 31"/>
                      <a:gd name="T63" fmla="*/ 4 h 29"/>
                      <a:gd name="T64" fmla="*/ 18 w 31"/>
                      <a:gd name="T65" fmla="*/ 1 h 29"/>
                      <a:gd name="T66" fmla="*/ 14 w 31"/>
                      <a:gd name="T67" fmla="*/ 1 h 29"/>
                      <a:gd name="T68" fmla="*/ 9 w 31"/>
                      <a:gd name="T69" fmla="*/ 0 h 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31" h="29">
                        <a:moveTo>
                          <a:pt x="9" y="0"/>
                        </a:moveTo>
                        <a:lnTo>
                          <a:pt x="4" y="5"/>
                        </a:lnTo>
                        <a:lnTo>
                          <a:pt x="0" y="8"/>
                        </a:lnTo>
                        <a:lnTo>
                          <a:pt x="1" y="7"/>
                        </a:lnTo>
                        <a:lnTo>
                          <a:pt x="1" y="9"/>
                        </a:lnTo>
                        <a:lnTo>
                          <a:pt x="1" y="11"/>
                        </a:lnTo>
                        <a:lnTo>
                          <a:pt x="1" y="13"/>
                        </a:lnTo>
                        <a:lnTo>
                          <a:pt x="2" y="18"/>
                        </a:lnTo>
                        <a:lnTo>
                          <a:pt x="6" y="19"/>
                        </a:lnTo>
                        <a:lnTo>
                          <a:pt x="9" y="23"/>
                        </a:lnTo>
                        <a:lnTo>
                          <a:pt x="7" y="19"/>
                        </a:lnTo>
                        <a:lnTo>
                          <a:pt x="13" y="19"/>
                        </a:lnTo>
                        <a:lnTo>
                          <a:pt x="14" y="23"/>
                        </a:lnTo>
                        <a:lnTo>
                          <a:pt x="15" y="28"/>
                        </a:lnTo>
                        <a:lnTo>
                          <a:pt x="15" y="23"/>
                        </a:lnTo>
                        <a:lnTo>
                          <a:pt x="15" y="19"/>
                        </a:lnTo>
                        <a:lnTo>
                          <a:pt x="19" y="23"/>
                        </a:lnTo>
                        <a:lnTo>
                          <a:pt x="19" y="27"/>
                        </a:lnTo>
                        <a:lnTo>
                          <a:pt x="22" y="23"/>
                        </a:lnTo>
                        <a:lnTo>
                          <a:pt x="22" y="18"/>
                        </a:lnTo>
                        <a:lnTo>
                          <a:pt x="24" y="19"/>
                        </a:lnTo>
                        <a:lnTo>
                          <a:pt x="24" y="23"/>
                        </a:lnTo>
                        <a:lnTo>
                          <a:pt x="25" y="16"/>
                        </a:lnTo>
                        <a:lnTo>
                          <a:pt x="24" y="12"/>
                        </a:lnTo>
                        <a:lnTo>
                          <a:pt x="28" y="12"/>
                        </a:lnTo>
                        <a:lnTo>
                          <a:pt x="28" y="16"/>
                        </a:lnTo>
                        <a:lnTo>
                          <a:pt x="29" y="12"/>
                        </a:lnTo>
                        <a:lnTo>
                          <a:pt x="29" y="9"/>
                        </a:lnTo>
                        <a:lnTo>
                          <a:pt x="30" y="9"/>
                        </a:lnTo>
                        <a:lnTo>
                          <a:pt x="29" y="8"/>
                        </a:lnTo>
                        <a:lnTo>
                          <a:pt x="27" y="5"/>
                        </a:lnTo>
                        <a:lnTo>
                          <a:pt x="23" y="4"/>
                        </a:lnTo>
                        <a:lnTo>
                          <a:pt x="18" y="1"/>
                        </a:lnTo>
                        <a:lnTo>
                          <a:pt x="14" y="1"/>
                        </a:lnTo>
                        <a:lnTo>
                          <a:pt x="9" y="0"/>
                        </a:lnTo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830" name="Freeform 542"/>
                  <p:cNvSpPr>
                    <a:spLocks/>
                  </p:cNvSpPr>
                  <p:nvPr/>
                </p:nvSpPr>
                <p:spPr bwMode="auto">
                  <a:xfrm>
                    <a:off x="2078" y="2239"/>
                    <a:ext cx="2" cy="2"/>
                  </a:xfrm>
                  <a:custGeom>
                    <a:avLst/>
                    <a:gdLst>
                      <a:gd name="T0" fmla="*/ 1 w 2"/>
                      <a:gd name="T1" fmla="*/ 1 h 2"/>
                      <a:gd name="T2" fmla="*/ 1 w 2"/>
                      <a:gd name="T3" fmla="*/ 1 h 2"/>
                      <a:gd name="T4" fmla="*/ 0 w 2"/>
                      <a:gd name="T5" fmla="*/ 1 h 2"/>
                      <a:gd name="T6" fmla="*/ 0 w 2"/>
                      <a:gd name="T7" fmla="*/ 0 h 2"/>
                      <a:gd name="T8" fmla="*/ 1 w 2"/>
                      <a:gd name="T9" fmla="*/ 0 h 2"/>
                      <a:gd name="T10" fmla="*/ 1 w 2"/>
                      <a:gd name="T11" fmla="*/ 0 h 2"/>
                      <a:gd name="T12" fmla="*/ 1 w 2"/>
                      <a:gd name="T13" fmla="*/ 0 h 2"/>
                      <a:gd name="T14" fmla="*/ 1 w 2"/>
                      <a:gd name="T15" fmla="*/ 1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" h="2">
                        <a:moveTo>
                          <a:pt x="1" y="1"/>
                        </a:moveTo>
                        <a:lnTo>
                          <a:pt x="1" y="1"/>
                        </a:lnTo>
                        <a:lnTo>
                          <a:pt x="0" y="1"/>
                        </a:lnTo>
                        <a:lnTo>
                          <a:pt x="0" y="0"/>
                        </a:lnTo>
                        <a:lnTo>
                          <a:pt x="1" y="0"/>
                        </a:lnTo>
                        <a:lnTo>
                          <a:pt x="1" y="0"/>
                        </a:lnTo>
                        <a:lnTo>
                          <a:pt x="1" y="0"/>
                        </a:lnTo>
                        <a:lnTo>
                          <a:pt x="1" y="1"/>
                        </a:lnTo>
                      </a:path>
                    </a:pathLst>
                  </a:custGeom>
                  <a:solidFill>
                    <a:srgbClr val="FFA04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  <p:grpSp>
              <p:nvGrpSpPr>
                <p:cNvPr id="396831" name="Group 543"/>
                <p:cNvGrpSpPr>
                  <a:grpSpLocks/>
                </p:cNvGrpSpPr>
                <p:nvPr/>
              </p:nvGrpSpPr>
              <p:grpSpPr bwMode="auto">
                <a:xfrm>
                  <a:off x="2114" y="2478"/>
                  <a:ext cx="52" cy="68"/>
                  <a:chOff x="2114" y="2478"/>
                  <a:chExt cx="52" cy="68"/>
                </a:xfrm>
              </p:grpSpPr>
              <p:grpSp>
                <p:nvGrpSpPr>
                  <p:cNvPr id="396832" name="Group 544"/>
                  <p:cNvGrpSpPr>
                    <a:grpSpLocks/>
                  </p:cNvGrpSpPr>
                  <p:nvPr/>
                </p:nvGrpSpPr>
                <p:grpSpPr bwMode="auto">
                  <a:xfrm>
                    <a:off x="2114" y="2484"/>
                    <a:ext cx="47" cy="62"/>
                    <a:chOff x="2114" y="2484"/>
                    <a:chExt cx="47" cy="62"/>
                  </a:xfrm>
                </p:grpSpPr>
                <p:sp>
                  <p:nvSpPr>
                    <p:cNvPr id="396833" name="Freeform 545"/>
                    <p:cNvSpPr>
                      <a:spLocks/>
                    </p:cNvSpPr>
                    <p:nvPr/>
                  </p:nvSpPr>
                  <p:spPr bwMode="auto">
                    <a:xfrm>
                      <a:off x="2115" y="2484"/>
                      <a:ext cx="46" cy="62"/>
                    </a:xfrm>
                    <a:custGeom>
                      <a:avLst/>
                      <a:gdLst>
                        <a:gd name="T0" fmla="*/ 24 w 46"/>
                        <a:gd name="T1" fmla="*/ 0 h 62"/>
                        <a:gd name="T2" fmla="*/ 17 w 46"/>
                        <a:gd name="T3" fmla="*/ 10 h 62"/>
                        <a:gd name="T4" fmla="*/ 12 w 46"/>
                        <a:gd name="T5" fmla="*/ 15 h 62"/>
                        <a:gd name="T6" fmla="*/ 9 w 46"/>
                        <a:gd name="T7" fmla="*/ 19 h 62"/>
                        <a:gd name="T8" fmla="*/ 5 w 46"/>
                        <a:gd name="T9" fmla="*/ 22 h 62"/>
                        <a:gd name="T10" fmla="*/ 3 w 46"/>
                        <a:gd name="T11" fmla="*/ 27 h 62"/>
                        <a:gd name="T12" fmla="*/ 2 w 46"/>
                        <a:gd name="T13" fmla="*/ 29 h 62"/>
                        <a:gd name="T14" fmla="*/ 0 w 46"/>
                        <a:gd name="T15" fmla="*/ 36 h 62"/>
                        <a:gd name="T16" fmla="*/ 2 w 46"/>
                        <a:gd name="T17" fmla="*/ 40 h 62"/>
                        <a:gd name="T18" fmla="*/ 2 w 46"/>
                        <a:gd name="T19" fmla="*/ 47 h 62"/>
                        <a:gd name="T20" fmla="*/ 4 w 46"/>
                        <a:gd name="T21" fmla="*/ 47 h 62"/>
                        <a:gd name="T22" fmla="*/ 8 w 46"/>
                        <a:gd name="T23" fmla="*/ 46 h 62"/>
                        <a:gd name="T24" fmla="*/ 10 w 46"/>
                        <a:gd name="T25" fmla="*/ 42 h 62"/>
                        <a:gd name="T26" fmla="*/ 10 w 46"/>
                        <a:gd name="T27" fmla="*/ 38 h 62"/>
                        <a:gd name="T28" fmla="*/ 12 w 46"/>
                        <a:gd name="T29" fmla="*/ 34 h 62"/>
                        <a:gd name="T30" fmla="*/ 13 w 46"/>
                        <a:gd name="T31" fmla="*/ 38 h 62"/>
                        <a:gd name="T32" fmla="*/ 14 w 46"/>
                        <a:gd name="T33" fmla="*/ 43 h 62"/>
                        <a:gd name="T34" fmla="*/ 12 w 46"/>
                        <a:gd name="T35" fmla="*/ 47 h 62"/>
                        <a:gd name="T36" fmla="*/ 9 w 46"/>
                        <a:gd name="T37" fmla="*/ 50 h 62"/>
                        <a:gd name="T38" fmla="*/ 6 w 46"/>
                        <a:gd name="T39" fmla="*/ 53 h 62"/>
                        <a:gd name="T40" fmla="*/ 5 w 46"/>
                        <a:gd name="T41" fmla="*/ 56 h 62"/>
                        <a:gd name="T42" fmla="*/ 7 w 46"/>
                        <a:gd name="T43" fmla="*/ 57 h 62"/>
                        <a:gd name="T44" fmla="*/ 9 w 46"/>
                        <a:gd name="T45" fmla="*/ 57 h 62"/>
                        <a:gd name="T46" fmla="*/ 8 w 46"/>
                        <a:gd name="T47" fmla="*/ 59 h 62"/>
                        <a:gd name="T48" fmla="*/ 10 w 46"/>
                        <a:gd name="T49" fmla="*/ 61 h 62"/>
                        <a:gd name="T50" fmla="*/ 12 w 46"/>
                        <a:gd name="T51" fmla="*/ 61 h 62"/>
                        <a:gd name="T52" fmla="*/ 15 w 46"/>
                        <a:gd name="T53" fmla="*/ 59 h 62"/>
                        <a:gd name="T54" fmla="*/ 19 w 46"/>
                        <a:gd name="T55" fmla="*/ 59 h 62"/>
                        <a:gd name="T56" fmla="*/ 23 w 46"/>
                        <a:gd name="T57" fmla="*/ 57 h 62"/>
                        <a:gd name="T58" fmla="*/ 29 w 46"/>
                        <a:gd name="T59" fmla="*/ 56 h 62"/>
                        <a:gd name="T60" fmla="*/ 30 w 46"/>
                        <a:gd name="T61" fmla="*/ 54 h 62"/>
                        <a:gd name="T62" fmla="*/ 34 w 46"/>
                        <a:gd name="T63" fmla="*/ 49 h 62"/>
                        <a:gd name="T64" fmla="*/ 42 w 46"/>
                        <a:gd name="T65" fmla="*/ 43 h 62"/>
                        <a:gd name="T66" fmla="*/ 43 w 46"/>
                        <a:gd name="T67" fmla="*/ 34 h 62"/>
                        <a:gd name="T68" fmla="*/ 45 w 46"/>
                        <a:gd name="T69" fmla="*/ 28 h 62"/>
                        <a:gd name="T70" fmla="*/ 44 w 46"/>
                        <a:gd name="T71" fmla="*/ 20 h 62"/>
                        <a:gd name="T72" fmla="*/ 43 w 46"/>
                        <a:gd name="T73" fmla="*/ 15 h 62"/>
                        <a:gd name="T74" fmla="*/ 45 w 46"/>
                        <a:gd name="T75" fmla="*/ 2 h 62"/>
                        <a:gd name="T76" fmla="*/ 37 w 46"/>
                        <a:gd name="T77" fmla="*/ 1 h 62"/>
                        <a:gd name="T78" fmla="*/ 24 w 46"/>
                        <a:gd name="T79" fmla="*/ 0 h 6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</a:cxnLst>
                      <a:rect l="0" t="0" r="r" b="b"/>
                      <a:pathLst>
                        <a:path w="46" h="62">
                          <a:moveTo>
                            <a:pt x="24" y="0"/>
                          </a:moveTo>
                          <a:lnTo>
                            <a:pt x="17" y="10"/>
                          </a:lnTo>
                          <a:lnTo>
                            <a:pt x="12" y="15"/>
                          </a:lnTo>
                          <a:lnTo>
                            <a:pt x="9" y="19"/>
                          </a:lnTo>
                          <a:lnTo>
                            <a:pt x="5" y="22"/>
                          </a:lnTo>
                          <a:lnTo>
                            <a:pt x="3" y="27"/>
                          </a:lnTo>
                          <a:lnTo>
                            <a:pt x="2" y="29"/>
                          </a:lnTo>
                          <a:lnTo>
                            <a:pt x="0" y="36"/>
                          </a:lnTo>
                          <a:lnTo>
                            <a:pt x="2" y="40"/>
                          </a:lnTo>
                          <a:lnTo>
                            <a:pt x="2" y="47"/>
                          </a:lnTo>
                          <a:lnTo>
                            <a:pt x="4" y="47"/>
                          </a:lnTo>
                          <a:lnTo>
                            <a:pt x="8" y="46"/>
                          </a:lnTo>
                          <a:lnTo>
                            <a:pt x="10" y="42"/>
                          </a:lnTo>
                          <a:lnTo>
                            <a:pt x="10" y="38"/>
                          </a:lnTo>
                          <a:lnTo>
                            <a:pt x="12" y="34"/>
                          </a:lnTo>
                          <a:lnTo>
                            <a:pt x="13" y="38"/>
                          </a:lnTo>
                          <a:lnTo>
                            <a:pt x="14" y="43"/>
                          </a:lnTo>
                          <a:lnTo>
                            <a:pt x="12" y="47"/>
                          </a:lnTo>
                          <a:lnTo>
                            <a:pt x="9" y="50"/>
                          </a:lnTo>
                          <a:lnTo>
                            <a:pt x="6" y="53"/>
                          </a:lnTo>
                          <a:lnTo>
                            <a:pt x="5" y="56"/>
                          </a:lnTo>
                          <a:lnTo>
                            <a:pt x="7" y="57"/>
                          </a:lnTo>
                          <a:lnTo>
                            <a:pt x="9" y="57"/>
                          </a:lnTo>
                          <a:lnTo>
                            <a:pt x="8" y="59"/>
                          </a:lnTo>
                          <a:lnTo>
                            <a:pt x="10" y="61"/>
                          </a:lnTo>
                          <a:lnTo>
                            <a:pt x="12" y="61"/>
                          </a:lnTo>
                          <a:lnTo>
                            <a:pt x="15" y="59"/>
                          </a:lnTo>
                          <a:lnTo>
                            <a:pt x="19" y="59"/>
                          </a:lnTo>
                          <a:lnTo>
                            <a:pt x="23" y="57"/>
                          </a:lnTo>
                          <a:lnTo>
                            <a:pt x="29" y="56"/>
                          </a:lnTo>
                          <a:lnTo>
                            <a:pt x="30" y="54"/>
                          </a:lnTo>
                          <a:lnTo>
                            <a:pt x="34" y="49"/>
                          </a:lnTo>
                          <a:lnTo>
                            <a:pt x="42" y="43"/>
                          </a:lnTo>
                          <a:lnTo>
                            <a:pt x="43" y="34"/>
                          </a:lnTo>
                          <a:lnTo>
                            <a:pt x="45" y="28"/>
                          </a:lnTo>
                          <a:lnTo>
                            <a:pt x="44" y="20"/>
                          </a:lnTo>
                          <a:lnTo>
                            <a:pt x="43" y="15"/>
                          </a:lnTo>
                          <a:lnTo>
                            <a:pt x="45" y="2"/>
                          </a:lnTo>
                          <a:lnTo>
                            <a:pt x="37" y="1"/>
                          </a:lnTo>
                          <a:lnTo>
                            <a:pt x="24" y="0"/>
                          </a:lnTo>
                        </a:path>
                      </a:pathLst>
                    </a:custGeom>
                    <a:solidFill>
                      <a:srgbClr val="FFA040"/>
                    </a:solidFill>
                    <a:ln w="12700" cap="rnd" cmpd="sng">
                      <a:solidFill>
                        <a:srgbClr val="402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834" name="Freeform 546"/>
                    <p:cNvSpPr>
                      <a:spLocks/>
                    </p:cNvSpPr>
                    <p:nvPr/>
                  </p:nvSpPr>
                  <p:spPr bwMode="auto">
                    <a:xfrm>
                      <a:off x="2127" y="2526"/>
                      <a:ext cx="6" cy="7"/>
                    </a:xfrm>
                    <a:custGeom>
                      <a:avLst/>
                      <a:gdLst>
                        <a:gd name="T0" fmla="*/ 5 w 6"/>
                        <a:gd name="T1" fmla="*/ 0 h 7"/>
                        <a:gd name="T2" fmla="*/ 4 w 6"/>
                        <a:gd name="T3" fmla="*/ 2 h 7"/>
                        <a:gd name="T4" fmla="*/ 3 w 6"/>
                        <a:gd name="T5" fmla="*/ 3 h 7"/>
                        <a:gd name="T6" fmla="*/ 2 w 6"/>
                        <a:gd name="T7" fmla="*/ 4 h 7"/>
                        <a:gd name="T8" fmla="*/ 0 w 6"/>
                        <a:gd name="T9" fmla="*/ 6 h 7"/>
                        <a:gd name="T10" fmla="*/ 3 w 6"/>
                        <a:gd name="T11" fmla="*/ 5 h 7"/>
                        <a:gd name="T12" fmla="*/ 4 w 6"/>
                        <a:gd name="T13" fmla="*/ 2 h 7"/>
                        <a:gd name="T14" fmla="*/ 5 w 6"/>
                        <a:gd name="T15" fmla="*/ 0 h 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6" h="7">
                          <a:moveTo>
                            <a:pt x="5" y="0"/>
                          </a:moveTo>
                          <a:lnTo>
                            <a:pt x="4" y="2"/>
                          </a:lnTo>
                          <a:lnTo>
                            <a:pt x="3" y="3"/>
                          </a:lnTo>
                          <a:lnTo>
                            <a:pt x="2" y="4"/>
                          </a:lnTo>
                          <a:lnTo>
                            <a:pt x="0" y="6"/>
                          </a:lnTo>
                          <a:lnTo>
                            <a:pt x="3" y="5"/>
                          </a:lnTo>
                          <a:lnTo>
                            <a:pt x="4" y="2"/>
                          </a:lnTo>
                          <a:lnTo>
                            <a:pt x="5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835" name="Freeform 547"/>
                    <p:cNvSpPr>
                      <a:spLocks/>
                    </p:cNvSpPr>
                    <p:nvPr/>
                  </p:nvSpPr>
                  <p:spPr bwMode="auto">
                    <a:xfrm>
                      <a:off x="2142" y="2526"/>
                      <a:ext cx="1" cy="5"/>
                    </a:xfrm>
                    <a:custGeom>
                      <a:avLst/>
                      <a:gdLst>
                        <a:gd name="T0" fmla="*/ 0 w 1"/>
                        <a:gd name="T1" fmla="*/ 0 h 5"/>
                        <a:gd name="T2" fmla="*/ 0 w 1"/>
                        <a:gd name="T3" fmla="*/ 2 h 5"/>
                        <a:gd name="T4" fmla="*/ 0 w 1"/>
                        <a:gd name="T5" fmla="*/ 2 h 5"/>
                        <a:gd name="T6" fmla="*/ 0 w 1"/>
                        <a:gd name="T7" fmla="*/ 4 h 5"/>
                        <a:gd name="T8" fmla="*/ 0 w 1"/>
                        <a:gd name="T9" fmla="*/ 2 h 5"/>
                        <a:gd name="T10" fmla="*/ 0 w 1"/>
                        <a:gd name="T11" fmla="*/ 0 h 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" h="5">
                          <a:moveTo>
                            <a:pt x="0" y="0"/>
                          </a:moveTo>
                          <a:lnTo>
                            <a:pt x="0" y="2"/>
                          </a:lnTo>
                          <a:lnTo>
                            <a:pt x="0" y="2"/>
                          </a:lnTo>
                          <a:lnTo>
                            <a:pt x="0" y="4"/>
                          </a:lnTo>
                          <a:lnTo>
                            <a:pt x="0" y="2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836" name="Freeform 548"/>
                    <p:cNvSpPr>
                      <a:spLocks/>
                    </p:cNvSpPr>
                    <p:nvPr/>
                  </p:nvSpPr>
                  <p:spPr bwMode="auto">
                    <a:xfrm>
                      <a:off x="2119" y="2510"/>
                      <a:ext cx="7" cy="2"/>
                    </a:xfrm>
                    <a:custGeom>
                      <a:avLst/>
                      <a:gdLst>
                        <a:gd name="T0" fmla="*/ 6 w 7"/>
                        <a:gd name="T1" fmla="*/ 1 h 2"/>
                        <a:gd name="T2" fmla="*/ 6 w 7"/>
                        <a:gd name="T3" fmla="*/ 1 h 2"/>
                        <a:gd name="T4" fmla="*/ 6 w 7"/>
                        <a:gd name="T5" fmla="*/ 0 h 2"/>
                        <a:gd name="T6" fmla="*/ 0 w 7"/>
                        <a:gd name="T7" fmla="*/ 0 h 2"/>
                        <a:gd name="T8" fmla="*/ 3 w 7"/>
                        <a:gd name="T9" fmla="*/ 1 h 2"/>
                        <a:gd name="T10" fmla="*/ 6 w 7"/>
                        <a:gd name="T11" fmla="*/ 1 h 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7" h="2">
                          <a:moveTo>
                            <a:pt x="6" y="1"/>
                          </a:moveTo>
                          <a:lnTo>
                            <a:pt x="6" y="1"/>
                          </a:lnTo>
                          <a:lnTo>
                            <a:pt x="6" y="0"/>
                          </a:lnTo>
                          <a:lnTo>
                            <a:pt x="0" y="0"/>
                          </a:lnTo>
                          <a:lnTo>
                            <a:pt x="3" y="1"/>
                          </a:lnTo>
                          <a:lnTo>
                            <a:pt x="6" y="1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837" name="Freeform 549"/>
                    <p:cNvSpPr>
                      <a:spLocks/>
                    </p:cNvSpPr>
                    <p:nvPr/>
                  </p:nvSpPr>
                  <p:spPr bwMode="auto">
                    <a:xfrm>
                      <a:off x="2136" y="2518"/>
                      <a:ext cx="5" cy="2"/>
                    </a:xfrm>
                    <a:custGeom>
                      <a:avLst/>
                      <a:gdLst>
                        <a:gd name="T0" fmla="*/ 2 w 5"/>
                        <a:gd name="T1" fmla="*/ 0 h 2"/>
                        <a:gd name="T2" fmla="*/ 4 w 5"/>
                        <a:gd name="T3" fmla="*/ 0 h 2"/>
                        <a:gd name="T4" fmla="*/ 4 w 5"/>
                        <a:gd name="T5" fmla="*/ 1 h 2"/>
                        <a:gd name="T6" fmla="*/ 2 w 5"/>
                        <a:gd name="T7" fmla="*/ 1 h 2"/>
                        <a:gd name="T8" fmla="*/ 0 w 5"/>
                        <a:gd name="T9" fmla="*/ 0 h 2"/>
                        <a:gd name="T10" fmla="*/ 2 w 5"/>
                        <a:gd name="T11" fmla="*/ 0 h 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5" h="2">
                          <a:moveTo>
                            <a:pt x="2" y="0"/>
                          </a:moveTo>
                          <a:lnTo>
                            <a:pt x="4" y="0"/>
                          </a:lnTo>
                          <a:lnTo>
                            <a:pt x="4" y="1"/>
                          </a:lnTo>
                          <a:lnTo>
                            <a:pt x="2" y="1"/>
                          </a:lnTo>
                          <a:lnTo>
                            <a:pt x="0" y="0"/>
                          </a:lnTo>
                          <a:lnTo>
                            <a:pt x="2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838" name="Freeform 550"/>
                    <p:cNvSpPr>
                      <a:spLocks/>
                    </p:cNvSpPr>
                    <p:nvPr/>
                  </p:nvSpPr>
                  <p:spPr bwMode="auto">
                    <a:xfrm>
                      <a:off x="2144" y="2518"/>
                      <a:ext cx="6" cy="2"/>
                    </a:xfrm>
                    <a:custGeom>
                      <a:avLst/>
                      <a:gdLst>
                        <a:gd name="T0" fmla="*/ 0 w 6"/>
                        <a:gd name="T1" fmla="*/ 0 h 2"/>
                        <a:gd name="T2" fmla="*/ 3 w 6"/>
                        <a:gd name="T3" fmla="*/ 0 h 2"/>
                        <a:gd name="T4" fmla="*/ 5 w 6"/>
                        <a:gd name="T5" fmla="*/ 1 h 2"/>
                        <a:gd name="T6" fmla="*/ 0 w 6"/>
                        <a:gd name="T7" fmla="*/ 0 h 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6" h="2">
                          <a:moveTo>
                            <a:pt x="0" y="0"/>
                          </a:moveTo>
                          <a:lnTo>
                            <a:pt x="3" y="0"/>
                          </a:lnTo>
                          <a:lnTo>
                            <a:pt x="5" y="1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839" name="Freeform 551"/>
                    <p:cNvSpPr>
                      <a:spLocks/>
                    </p:cNvSpPr>
                    <p:nvPr/>
                  </p:nvSpPr>
                  <p:spPr bwMode="auto">
                    <a:xfrm>
                      <a:off x="2114" y="2519"/>
                      <a:ext cx="5" cy="6"/>
                    </a:xfrm>
                    <a:custGeom>
                      <a:avLst/>
                      <a:gdLst>
                        <a:gd name="T0" fmla="*/ 4 w 5"/>
                        <a:gd name="T1" fmla="*/ 5 h 6"/>
                        <a:gd name="T2" fmla="*/ 2 w 5"/>
                        <a:gd name="T3" fmla="*/ 3 h 6"/>
                        <a:gd name="T4" fmla="*/ 2 w 5"/>
                        <a:gd name="T5" fmla="*/ 0 h 6"/>
                        <a:gd name="T6" fmla="*/ 0 w 5"/>
                        <a:gd name="T7" fmla="*/ 5 h 6"/>
                        <a:gd name="T8" fmla="*/ 4 w 5"/>
                        <a:gd name="T9" fmla="*/ 5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" h="6">
                          <a:moveTo>
                            <a:pt x="4" y="5"/>
                          </a:moveTo>
                          <a:lnTo>
                            <a:pt x="2" y="3"/>
                          </a:lnTo>
                          <a:lnTo>
                            <a:pt x="2" y="0"/>
                          </a:lnTo>
                          <a:lnTo>
                            <a:pt x="0" y="5"/>
                          </a:lnTo>
                          <a:lnTo>
                            <a:pt x="4" y="5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  <p:sp>
                <p:nvSpPr>
                  <p:cNvPr id="396840" name="Freeform 552"/>
                  <p:cNvSpPr>
                    <a:spLocks/>
                  </p:cNvSpPr>
                  <p:nvPr/>
                </p:nvSpPr>
                <p:spPr bwMode="auto">
                  <a:xfrm>
                    <a:off x="2132" y="2478"/>
                    <a:ext cx="34" cy="18"/>
                  </a:xfrm>
                  <a:custGeom>
                    <a:avLst/>
                    <a:gdLst>
                      <a:gd name="T0" fmla="*/ 0 w 34"/>
                      <a:gd name="T1" fmla="*/ 11 h 18"/>
                      <a:gd name="T2" fmla="*/ 4 w 34"/>
                      <a:gd name="T3" fmla="*/ 11 h 18"/>
                      <a:gd name="T4" fmla="*/ 11 w 34"/>
                      <a:gd name="T5" fmla="*/ 11 h 18"/>
                      <a:gd name="T6" fmla="*/ 15 w 34"/>
                      <a:gd name="T7" fmla="*/ 12 h 18"/>
                      <a:gd name="T8" fmla="*/ 23 w 34"/>
                      <a:gd name="T9" fmla="*/ 14 h 18"/>
                      <a:gd name="T10" fmla="*/ 29 w 34"/>
                      <a:gd name="T11" fmla="*/ 16 h 18"/>
                      <a:gd name="T12" fmla="*/ 30 w 34"/>
                      <a:gd name="T13" fmla="*/ 17 h 18"/>
                      <a:gd name="T14" fmla="*/ 33 w 34"/>
                      <a:gd name="T15" fmla="*/ 7 h 18"/>
                      <a:gd name="T16" fmla="*/ 29 w 34"/>
                      <a:gd name="T17" fmla="*/ 4 h 18"/>
                      <a:gd name="T18" fmla="*/ 21 w 34"/>
                      <a:gd name="T19" fmla="*/ 1 h 18"/>
                      <a:gd name="T20" fmla="*/ 15 w 34"/>
                      <a:gd name="T21" fmla="*/ 0 h 18"/>
                      <a:gd name="T22" fmla="*/ 10 w 34"/>
                      <a:gd name="T23" fmla="*/ 0 h 18"/>
                      <a:gd name="T24" fmla="*/ 4 w 34"/>
                      <a:gd name="T25" fmla="*/ 1 h 18"/>
                      <a:gd name="T26" fmla="*/ 0 w 34"/>
                      <a:gd name="T27" fmla="*/ 11 h 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34" h="18">
                        <a:moveTo>
                          <a:pt x="0" y="11"/>
                        </a:moveTo>
                        <a:lnTo>
                          <a:pt x="4" y="11"/>
                        </a:lnTo>
                        <a:lnTo>
                          <a:pt x="11" y="11"/>
                        </a:lnTo>
                        <a:lnTo>
                          <a:pt x="15" y="12"/>
                        </a:lnTo>
                        <a:lnTo>
                          <a:pt x="23" y="14"/>
                        </a:lnTo>
                        <a:lnTo>
                          <a:pt x="29" y="16"/>
                        </a:lnTo>
                        <a:lnTo>
                          <a:pt x="30" y="17"/>
                        </a:lnTo>
                        <a:lnTo>
                          <a:pt x="33" y="7"/>
                        </a:lnTo>
                        <a:lnTo>
                          <a:pt x="29" y="4"/>
                        </a:lnTo>
                        <a:lnTo>
                          <a:pt x="21" y="1"/>
                        </a:lnTo>
                        <a:lnTo>
                          <a:pt x="15" y="0"/>
                        </a:lnTo>
                        <a:lnTo>
                          <a:pt x="10" y="0"/>
                        </a:lnTo>
                        <a:lnTo>
                          <a:pt x="4" y="1"/>
                        </a:lnTo>
                        <a:lnTo>
                          <a:pt x="0" y="11"/>
                        </a:lnTo>
                      </a:path>
                    </a:pathLst>
                  </a:custGeom>
                  <a:solidFill>
                    <a:srgbClr val="FFFFFF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</p:grpSp>
          <p:grpSp>
            <p:nvGrpSpPr>
              <p:cNvPr id="396841" name="Group 553"/>
              <p:cNvGrpSpPr>
                <a:grpSpLocks/>
              </p:cNvGrpSpPr>
              <p:nvPr/>
            </p:nvGrpSpPr>
            <p:grpSpPr bwMode="auto">
              <a:xfrm>
                <a:off x="1759" y="2373"/>
                <a:ext cx="356" cy="507"/>
                <a:chOff x="1759" y="2373"/>
                <a:chExt cx="356" cy="507"/>
              </a:xfrm>
            </p:grpSpPr>
            <p:sp>
              <p:nvSpPr>
                <p:cNvPr id="396842" name="Freeform 554"/>
                <p:cNvSpPr>
                  <a:spLocks/>
                </p:cNvSpPr>
                <p:nvPr/>
              </p:nvSpPr>
              <p:spPr bwMode="auto">
                <a:xfrm>
                  <a:off x="1759" y="2373"/>
                  <a:ext cx="256" cy="95"/>
                </a:xfrm>
                <a:custGeom>
                  <a:avLst/>
                  <a:gdLst>
                    <a:gd name="T0" fmla="*/ 56 w 256"/>
                    <a:gd name="T1" fmla="*/ 62 h 95"/>
                    <a:gd name="T2" fmla="*/ 0 w 256"/>
                    <a:gd name="T3" fmla="*/ 0 h 95"/>
                    <a:gd name="T4" fmla="*/ 179 w 256"/>
                    <a:gd name="T5" fmla="*/ 17 h 95"/>
                    <a:gd name="T6" fmla="*/ 255 w 256"/>
                    <a:gd name="T7" fmla="*/ 94 h 95"/>
                    <a:gd name="T8" fmla="*/ 56 w 256"/>
                    <a:gd name="T9" fmla="*/ 62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6" h="95">
                      <a:moveTo>
                        <a:pt x="56" y="62"/>
                      </a:moveTo>
                      <a:lnTo>
                        <a:pt x="0" y="0"/>
                      </a:lnTo>
                      <a:lnTo>
                        <a:pt x="179" y="17"/>
                      </a:lnTo>
                      <a:lnTo>
                        <a:pt x="255" y="94"/>
                      </a:lnTo>
                      <a:lnTo>
                        <a:pt x="56" y="62"/>
                      </a:lnTo>
                    </a:path>
                  </a:pathLst>
                </a:custGeom>
                <a:solidFill>
                  <a:srgbClr val="603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6843" name="Freeform 555"/>
                <p:cNvSpPr>
                  <a:spLocks/>
                </p:cNvSpPr>
                <p:nvPr/>
              </p:nvSpPr>
              <p:spPr bwMode="auto">
                <a:xfrm>
                  <a:off x="1939" y="2390"/>
                  <a:ext cx="176" cy="78"/>
                </a:xfrm>
                <a:custGeom>
                  <a:avLst/>
                  <a:gdLst>
                    <a:gd name="T0" fmla="*/ 0 w 176"/>
                    <a:gd name="T1" fmla="*/ 0 h 78"/>
                    <a:gd name="T2" fmla="*/ 75 w 176"/>
                    <a:gd name="T3" fmla="*/ 77 h 78"/>
                    <a:gd name="T4" fmla="*/ 175 w 176"/>
                    <a:gd name="T5" fmla="*/ 66 h 78"/>
                    <a:gd name="T6" fmla="*/ 0 w 176"/>
                    <a:gd name="T7" fmla="*/ 0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6" h="78">
                      <a:moveTo>
                        <a:pt x="0" y="0"/>
                      </a:moveTo>
                      <a:lnTo>
                        <a:pt x="75" y="77"/>
                      </a:lnTo>
                      <a:lnTo>
                        <a:pt x="175" y="66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402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6844" name="Freeform 556"/>
                <p:cNvSpPr>
                  <a:spLocks/>
                </p:cNvSpPr>
                <p:nvPr/>
              </p:nvSpPr>
              <p:spPr bwMode="auto">
                <a:xfrm>
                  <a:off x="1814" y="2435"/>
                  <a:ext cx="202" cy="445"/>
                </a:xfrm>
                <a:custGeom>
                  <a:avLst/>
                  <a:gdLst>
                    <a:gd name="T0" fmla="*/ 0 w 202"/>
                    <a:gd name="T1" fmla="*/ 0 h 445"/>
                    <a:gd name="T2" fmla="*/ 201 w 202"/>
                    <a:gd name="T3" fmla="*/ 32 h 445"/>
                    <a:gd name="T4" fmla="*/ 201 w 202"/>
                    <a:gd name="T5" fmla="*/ 444 h 445"/>
                    <a:gd name="T6" fmla="*/ 1 w 202"/>
                    <a:gd name="T7" fmla="*/ 385 h 445"/>
                    <a:gd name="T8" fmla="*/ 0 w 202"/>
                    <a:gd name="T9" fmla="*/ 0 h 4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2" h="445">
                      <a:moveTo>
                        <a:pt x="0" y="0"/>
                      </a:moveTo>
                      <a:lnTo>
                        <a:pt x="201" y="32"/>
                      </a:lnTo>
                      <a:lnTo>
                        <a:pt x="201" y="444"/>
                      </a:lnTo>
                      <a:lnTo>
                        <a:pt x="1" y="385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804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6845" name="Freeform 557"/>
                <p:cNvSpPr>
                  <a:spLocks/>
                </p:cNvSpPr>
                <p:nvPr/>
              </p:nvSpPr>
              <p:spPr bwMode="auto">
                <a:xfrm>
                  <a:off x="2015" y="2456"/>
                  <a:ext cx="100" cy="423"/>
                </a:xfrm>
                <a:custGeom>
                  <a:avLst/>
                  <a:gdLst>
                    <a:gd name="T0" fmla="*/ 0 w 100"/>
                    <a:gd name="T1" fmla="*/ 422 h 423"/>
                    <a:gd name="T2" fmla="*/ 0 w 100"/>
                    <a:gd name="T3" fmla="*/ 11 h 423"/>
                    <a:gd name="T4" fmla="*/ 99 w 100"/>
                    <a:gd name="T5" fmla="*/ 0 h 423"/>
                    <a:gd name="T6" fmla="*/ 99 w 100"/>
                    <a:gd name="T7" fmla="*/ 388 h 423"/>
                    <a:gd name="T8" fmla="*/ 0 w 100"/>
                    <a:gd name="T9" fmla="*/ 422 h 4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423">
                      <a:moveTo>
                        <a:pt x="0" y="422"/>
                      </a:moveTo>
                      <a:lnTo>
                        <a:pt x="0" y="11"/>
                      </a:lnTo>
                      <a:lnTo>
                        <a:pt x="99" y="0"/>
                      </a:lnTo>
                      <a:lnTo>
                        <a:pt x="99" y="388"/>
                      </a:lnTo>
                      <a:lnTo>
                        <a:pt x="0" y="422"/>
                      </a:lnTo>
                    </a:path>
                  </a:pathLst>
                </a:custGeom>
                <a:solidFill>
                  <a:srgbClr val="201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</p:grpSp>
        </p:grpSp>
        <p:sp>
          <p:nvSpPr>
            <p:cNvPr id="397054" name="Rectangle 766"/>
            <p:cNvSpPr>
              <a:spLocks noChangeArrowheads="1"/>
            </p:cNvSpPr>
            <p:nvPr/>
          </p:nvSpPr>
          <p:spPr bwMode="auto">
            <a:xfrm>
              <a:off x="3676902" y="1516918"/>
              <a:ext cx="1533274" cy="4058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7866" tIns="33338" rIns="67866" bIns="33338">
              <a:spAutoFit/>
            </a:bodyPr>
            <a:lstStyle/>
            <a:p>
              <a:pPr eaLnBrk="0" hangingPunct="0"/>
              <a:r>
                <a:rPr lang="th-TH" sz="2200" b="1" dirty="0">
                  <a:solidFill>
                    <a:srgbClr val="000000"/>
                  </a:solidFill>
                </a:rPr>
                <a:t>ผู้บริหารระดับสูง</a:t>
              </a:r>
              <a:endParaRPr lang="en-US" sz="2200" b="1" dirty="0">
                <a:solidFill>
                  <a:srgbClr val="000000"/>
                </a:solidFill>
              </a:endParaRPr>
            </a:p>
          </p:txBody>
        </p:sp>
        <p:sp>
          <p:nvSpPr>
            <p:cNvPr id="397059" name="AutoShape 771"/>
            <p:cNvSpPr>
              <a:spLocks noChangeArrowheads="1"/>
            </p:cNvSpPr>
            <p:nvPr/>
          </p:nvSpPr>
          <p:spPr bwMode="auto">
            <a:xfrm>
              <a:off x="3026229" y="1844812"/>
              <a:ext cx="2339919" cy="1717114"/>
            </a:xfrm>
            <a:prstGeom prst="wedgeRoundRectCallout">
              <a:avLst>
                <a:gd name="adj1" fmla="val -27603"/>
                <a:gd name="adj2" fmla="val 66961"/>
                <a:gd name="adj3" fmla="val 16667"/>
              </a:avLst>
            </a:prstGeom>
            <a:noFill/>
            <a:ln w="19050">
              <a:solidFill>
                <a:srgbClr val="3333CC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6633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82154" indent="-82154" eaLnBrk="0" hangingPunct="0">
                <a:lnSpc>
                  <a:spcPct val="80000"/>
                </a:lnSpc>
                <a:buFontTx/>
                <a:buChar char="•"/>
              </a:pPr>
              <a:r>
                <a:rPr lang="th-TH" sz="1600" dirty="0">
                  <a:solidFill>
                    <a:srgbClr val="000000"/>
                  </a:solidFill>
                </a:rPr>
                <a:t> เชื่อมโยงกลยุทธ์กับรูปแบบการพัฒนาบุคลากร</a:t>
              </a:r>
            </a:p>
            <a:p>
              <a:pPr marL="82154" indent="-82154" eaLnBrk="0" hangingPunct="0">
                <a:lnSpc>
                  <a:spcPct val="80000"/>
                </a:lnSpc>
                <a:buFontTx/>
                <a:buChar char="•"/>
              </a:pPr>
              <a:r>
                <a:rPr lang="th-TH" sz="1600" dirty="0">
                  <a:solidFill>
                    <a:srgbClr val="000000"/>
                  </a:solidFill>
                </a:rPr>
                <a:t> ช่วยให้องค์กรสามารถประเมินจุดแข็งและจุดอ่อนของศักยภาพของทรัพยากรในองค์กร เพื่อใช้ในการกำหนดแผนเชิงกลยุทธ์ทั้งในระยะสั้นและระยะยาว</a:t>
              </a:r>
            </a:p>
            <a:p>
              <a:pPr marL="82154" indent="-82154" eaLnBrk="0" hangingPunct="0">
                <a:lnSpc>
                  <a:spcPct val="80000"/>
                </a:lnSpc>
                <a:buFontTx/>
                <a:buChar char="•"/>
              </a:pPr>
              <a:r>
                <a:rPr lang="th-TH" sz="1600" dirty="0">
                  <a:solidFill>
                    <a:srgbClr val="000000"/>
                  </a:solidFill>
                </a:rPr>
                <a:t> สามารถวัดผลได้ชัดเจน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272231" y="4456897"/>
            <a:ext cx="4301477" cy="2303132"/>
            <a:chOff x="4272231" y="4456897"/>
            <a:chExt cx="4301477" cy="2303132"/>
          </a:xfrm>
        </p:grpSpPr>
        <p:grpSp>
          <p:nvGrpSpPr>
            <p:cNvPr id="396952" name="Group 664"/>
            <p:cNvGrpSpPr>
              <a:grpSpLocks/>
            </p:cNvGrpSpPr>
            <p:nvPr/>
          </p:nvGrpSpPr>
          <p:grpSpPr bwMode="auto">
            <a:xfrm>
              <a:off x="4272231" y="5781453"/>
              <a:ext cx="735806" cy="583406"/>
              <a:chOff x="2284" y="3024"/>
              <a:chExt cx="692" cy="427"/>
            </a:xfrm>
          </p:grpSpPr>
          <p:grpSp>
            <p:nvGrpSpPr>
              <p:cNvPr id="396953" name="Group 665"/>
              <p:cNvGrpSpPr>
                <a:grpSpLocks/>
              </p:cNvGrpSpPr>
              <p:nvPr/>
            </p:nvGrpSpPr>
            <p:grpSpPr bwMode="auto">
              <a:xfrm>
                <a:off x="2513" y="3082"/>
                <a:ext cx="463" cy="258"/>
                <a:chOff x="2513" y="3082"/>
                <a:chExt cx="463" cy="258"/>
              </a:xfrm>
            </p:grpSpPr>
            <p:grpSp>
              <p:nvGrpSpPr>
                <p:cNvPr id="396954" name="Group 666"/>
                <p:cNvGrpSpPr>
                  <a:grpSpLocks/>
                </p:cNvGrpSpPr>
                <p:nvPr/>
              </p:nvGrpSpPr>
              <p:grpSpPr bwMode="auto">
                <a:xfrm>
                  <a:off x="2618" y="3082"/>
                  <a:ext cx="358" cy="233"/>
                  <a:chOff x="2618" y="3082"/>
                  <a:chExt cx="358" cy="233"/>
                </a:xfrm>
              </p:grpSpPr>
              <p:grpSp>
                <p:nvGrpSpPr>
                  <p:cNvPr id="396955" name="Group 667"/>
                  <p:cNvGrpSpPr>
                    <a:grpSpLocks/>
                  </p:cNvGrpSpPr>
                  <p:nvPr/>
                </p:nvGrpSpPr>
                <p:grpSpPr bwMode="auto">
                  <a:xfrm>
                    <a:off x="2618" y="3082"/>
                    <a:ext cx="358" cy="233"/>
                    <a:chOff x="2618" y="3082"/>
                    <a:chExt cx="358" cy="233"/>
                  </a:xfrm>
                </p:grpSpPr>
                <p:grpSp>
                  <p:nvGrpSpPr>
                    <p:cNvPr id="396956" name="Group 66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618" y="3213"/>
                      <a:ext cx="358" cy="102"/>
                      <a:chOff x="2618" y="3213"/>
                      <a:chExt cx="358" cy="102"/>
                    </a:xfrm>
                  </p:grpSpPr>
                  <p:sp>
                    <p:nvSpPr>
                      <p:cNvPr id="396957" name="Freeform 66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18" y="3213"/>
                        <a:ext cx="206" cy="102"/>
                      </a:xfrm>
                      <a:custGeom>
                        <a:avLst/>
                        <a:gdLst>
                          <a:gd name="T0" fmla="*/ 205 w 206"/>
                          <a:gd name="T1" fmla="*/ 31 h 102"/>
                          <a:gd name="T2" fmla="*/ 205 w 206"/>
                          <a:gd name="T3" fmla="*/ 101 h 102"/>
                          <a:gd name="T4" fmla="*/ 0 w 206"/>
                          <a:gd name="T5" fmla="*/ 50 h 102"/>
                          <a:gd name="T6" fmla="*/ 0 w 206"/>
                          <a:gd name="T7" fmla="*/ 0 h 102"/>
                          <a:gd name="T8" fmla="*/ 205 w 206"/>
                          <a:gd name="T9" fmla="*/ 31 h 10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206" h="102">
                            <a:moveTo>
                              <a:pt x="205" y="31"/>
                            </a:moveTo>
                            <a:lnTo>
                              <a:pt x="205" y="101"/>
                            </a:lnTo>
                            <a:lnTo>
                              <a:pt x="0" y="50"/>
                            </a:lnTo>
                            <a:lnTo>
                              <a:pt x="0" y="0"/>
                            </a:lnTo>
                            <a:lnTo>
                              <a:pt x="205" y="31"/>
                            </a:lnTo>
                          </a:path>
                        </a:pathLst>
                      </a:custGeom>
                      <a:solidFill>
                        <a:srgbClr val="A0A0A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958" name="Freeform 67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823" y="3237"/>
                        <a:ext cx="153" cy="78"/>
                      </a:xfrm>
                      <a:custGeom>
                        <a:avLst/>
                        <a:gdLst>
                          <a:gd name="T0" fmla="*/ 0 w 153"/>
                          <a:gd name="T1" fmla="*/ 7 h 78"/>
                          <a:gd name="T2" fmla="*/ 0 w 153"/>
                          <a:gd name="T3" fmla="*/ 77 h 78"/>
                          <a:gd name="T4" fmla="*/ 152 w 153"/>
                          <a:gd name="T5" fmla="*/ 60 h 78"/>
                          <a:gd name="T6" fmla="*/ 152 w 153"/>
                          <a:gd name="T7" fmla="*/ 0 h 78"/>
                          <a:gd name="T8" fmla="*/ 0 w 153"/>
                          <a:gd name="T9" fmla="*/ 7 h 7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153" h="78">
                            <a:moveTo>
                              <a:pt x="0" y="7"/>
                            </a:moveTo>
                            <a:lnTo>
                              <a:pt x="0" y="77"/>
                            </a:lnTo>
                            <a:lnTo>
                              <a:pt x="152" y="60"/>
                            </a:lnTo>
                            <a:lnTo>
                              <a:pt x="152" y="0"/>
                            </a:lnTo>
                            <a:lnTo>
                              <a:pt x="0" y="7"/>
                            </a:lnTo>
                          </a:path>
                        </a:pathLst>
                      </a:custGeom>
                      <a:solidFill>
                        <a:srgbClr val="808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959" name="Freeform 67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18" y="3213"/>
                        <a:ext cx="358" cy="32"/>
                      </a:xfrm>
                      <a:custGeom>
                        <a:avLst/>
                        <a:gdLst>
                          <a:gd name="T0" fmla="*/ 357 w 358"/>
                          <a:gd name="T1" fmla="*/ 24 h 32"/>
                          <a:gd name="T2" fmla="*/ 204 w 358"/>
                          <a:gd name="T3" fmla="*/ 31 h 32"/>
                          <a:gd name="T4" fmla="*/ 0 w 358"/>
                          <a:gd name="T5" fmla="*/ 0 h 32"/>
                          <a:gd name="T6" fmla="*/ 149 w 358"/>
                          <a:gd name="T7" fmla="*/ 0 h 32"/>
                          <a:gd name="T8" fmla="*/ 357 w 358"/>
                          <a:gd name="T9" fmla="*/ 24 h 3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358" h="32">
                            <a:moveTo>
                              <a:pt x="357" y="24"/>
                            </a:moveTo>
                            <a:lnTo>
                              <a:pt x="204" y="31"/>
                            </a:lnTo>
                            <a:lnTo>
                              <a:pt x="0" y="0"/>
                            </a:lnTo>
                            <a:lnTo>
                              <a:pt x="149" y="0"/>
                            </a:lnTo>
                            <a:lnTo>
                              <a:pt x="357" y="24"/>
                            </a:lnTo>
                          </a:path>
                        </a:pathLst>
                      </a:custGeom>
                      <a:solidFill>
                        <a:srgbClr val="C0C0C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</p:grpSp>
                <p:sp>
                  <p:nvSpPr>
                    <p:cNvPr id="396960" name="Freeform 672"/>
                    <p:cNvSpPr>
                      <a:spLocks/>
                    </p:cNvSpPr>
                    <p:nvPr/>
                  </p:nvSpPr>
                  <p:spPr bwMode="auto">
                    <a:xfrm>
                      <a:off x="2730" y="3204"/>
                      <a:ext cx="130" cy="30"/>
                    </a:xfrm>
                    <a:custGeom>
                      <a:avLst/>
                      <a:gdLst>
                        <a:gd name="T0" fmla="*/ 129 w 130"/>
                        <a:gd name="T1" fmla="*/ 17 h 30"/>
                        <a:gd name="T2" fmla="*/ 129 w 130"/>
                        <a:gd name="T3" fmla="*/ 27 h 30"/>
                        <a:gd name="T4" fmla="*/ 69 w 130"/>
                        <a:gd name="T5" fmla="*/ 29 h 30"/>
                        <a:gd name="T6" fmla="*/ 0 w 130"/>
                        <a:gd name="T7" fmla="*/ 19 h 30"/>
                        <a:gd name="T8" fmla="*/ 0 w 130"/>
                        <a:gd name="T9" fmla="*/ 0 h 30"/>
                        <a:gd name="T10" fmla="*/ 129 w 130"/>
                        <a:gd name="T11" fmla="*/ 17 h 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30" h="30">
                          <a:moveTo>
                            <a:pt x="129" y="17"/>
                          </a:moveTo>
                          <a:lnTo>
                            <a:pt x="129" y="27"/>
                          </a:lnTo>
                          <a:lnTo>
                            <a:pt x="69" y="29"/>
                          </a:lnTo>
                          <a:lnTo>
                            <a:pt x="0" y="19"/>
                          </a:lnTo>
                          <a:lnTo>
                            <a:pt x="0" y="0"/>
                          </a:lnTo>
                          <a:lnTo>
                            <a:pt x="129" y="17"/>
                          </a:lnTo>
                        </a:path>
                      </a:pathLst>
                    </a:custGeom>
                    <a:solidFill>
                      <a:srgbClr val="60606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grpSp>
                  <p:nvGrpSpPr>
                    <p:cNvPr id="396961" name="Group 67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658" y="3082"/>
                      <a:ext cx="290" cy="146"/>
                      <a:chOff x="2658" y="3082"/>
                      <a:chExt cx="290" cy="146"/>
                    </a:xfrm>
                  </p:grpSpPr>
                  <p:sp>
                    <p:nvSpPr>
                      <p:cNvPr id="396962" name="Freeform 67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58" y="3082"/>
                        <a:ext cx="168" cy="142"/>
                      </a:xfrm>
                      <a:custGeom>
                        <a:avLst/>
                        <a:gdLst>
                          <a:gd name="T0" fmla="*/ 143 w 168"/>
                          <a:gd name="T1" fmla="*/ 141 h 142"/>
                          <a:gd name="T2" fmla="*/ 167 w 168"/>
                          <a:gd name="T3" fmla="*/ 4 h 142"/>
                          <a:gd name="T4" fmla="*/ 24 w 168"/>
                          <a:gd name="T5" fmla="*/ 0 h 142"/>
                          <a:gd name="T6" fmla="*/ 0 w 168"/>
                          <a:gd name="T7" fmla="*/ 122 h 142"/>
                          <a:gd name="T8" fmla="*/ 143 w 168"/>
                          <a:gd name="T9" fmla="*/ 141 h 14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168" h="142">
                            <a:moveTo>
                              <a:pt x="143" y="141"/>
                            </a:moveTo>
                            <a:lnTo>
                              <a:pt x="167" y="4"/>
                            </a:lnTo>
                            <a:lnTo>
                              <a:pt x="24" y="0"/>
                            </a:lnTo>
                            <a:lnTo>
                              <a:pt x="0" y="122"/>
                            </a:lnTo>
                            <a:lnTo>
                              <a:pt x="143" y="141"/>
                            </a:lnTo>
                          </a:path>
                        </a:pathLst>
                      </a:custGeom>
                      <a:solidFill>
                        <a:srgbClr val="A0A0A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963" name="Freeform 67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801" y="3085"/>
                        <a:ext cx="147" cy="143"/>
                      </a:xfrm>
                      <a:custGeom>
                        <a:avLst/>
                        <a:gdLst>
                          <a:gd name="T0" fmla="*/ 24 w 147"/>
                          <a:gd name="T1" fmla="*/ 0 h 143"/>
                          <a:gd name="T2" fmla="*/ 146 w 147"/>
                          <a:gd name="T3" fmla="*/ 32 h 143"/>
                          <a:gd name="T4" fmla="*/ 129 w 147"/>
                          <a:gd name="T5" fmla="*/ 142 h 143"/>
                          <a:gd name="T6" fmla="*/ 0 w 147"/>
                          <a:gd name="T7" fmla="*/ 138 h 143"/>
                          <a:gd name="T8" fmla="*/ 24 w 147"/>
                          <a:gd name="T9" fmla="*/ 0 h 14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147" h="143">
                            <a:moveTo>
                              <a:pt x="24" y="0"/>
                            </a:moveTo>
                            <a:lnTo>
                              <a:pt x="146" y="32"/>
                            </a:lnTo>
                            <a:lnTo>
                              <a:pt x="129" y="142"/>
                            </a:lnTo>
                            <a:lnTo>
                              <a:pt x="0" y="138"/>
                            </a:lnTo>
                            <a:lnTo>
                              <a:pt x="24" y="0"/>
                            </a:lnTo>
                          </a:path>
                        </a:pathLst>
                      </a:custGeom>
                      <a:solidFill>
                        <a:srgbClr val="808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964" name="Freeform 67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77" y="3096"/>
                        <a:ext cx="121" cy="107"/>
                      </a:xfrm>
                      <a:custGeom>
                        <a:avLst/>
                        <a:gdLst>
                          <a:gd name="T0" fmla="*/ 120 w 121"/>
                          <a:gd name="T1" fmla="*/ 4 h 107"/>
                          <a:gd name="T2" fmla="*/ 102 w 121"/>
                          <a:gd name="T3" fmla="*/ 106 h 107"/>
                          <a:gd name="T4" fmla="*/ 0 w 121"/>
                          <a:gd name="T5" fmla="*/ 94 h 107"/>
                          <a:gd name="T6" fmla="*/ 17 w 121"/>
                          <a:gd name="T7" fmla="*/ 0 h 107"/>
                          <a:gd name="T8" fmla="*/ 120 w 121"/>
                          <a:gd name="T9" fmla="*/ 4 h 10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121" h="107">
                            <a:moveTo>
                              <a:pt x="120" y="4"/>
                            </a:moveTo>
                            <a:lnTo>
                              <a:pt x="102" y="106"/>
                            </a:lnTo>
                            <a:lnTo>
                              <a:pt x="0" y="94"/>
                            </a:lnTo>
                            <a:lnTo>
                              <a:pt x="17" y="0"/>
                            </a:lnTo>
                            <a:lnTo>
                              <a:pt x="120" y="4"/>
                            </a:lnTo>
                          </a:path>
                        </a:pathLst>
                      </a:custGeom>
                      <a:solidFill>
                        <a:srgbClr val="00C0C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</p:grpSp>
              </p:grpSp>
              <p:grpSp>
                <p:nvGrpSpPr>
                  <p:cNvPr id="396965" name="Group 677"/>
                  <p:cNvGrpSpPr>
                    <a:grpSpLocks/>
                  </p:cNvGrpSpPr>
                  <p:nvPr/>
                </p:nvGrpSpPr>
                <p:grpSpPr bwMode="auto">
                  <a:xfrm>
                    <a:off x="2632" y="3223"/>
                    <a:ext cx="118" cy="68"/>
                    <a:chOff x="2632" y="3223"/>
                    <a:chExt cx="118" cy="68"/>
                  </a:xfrm>
                </p:grpSpPr>
                <p:sp>
                  <p:nvSpPr>
                    <p:cNvPr id="396966" name="Freeform 678"/>
                    <p:cNvSpPr>
                      <a:spLocks/>
                    </p:cNvSpPr>
                    <p:nvPr/>
                  </p:nvSpPr>
                  <p:spPr bwMode="auto">
                    <a:xfrm>
                      <a:off x="2632" y="3223"/>
                      <a:ext cx="118" cy="68"/>
                    </a:xfrm>
                    <a:custGeom>
                      <a:avLst/>
                      <a:gdLst>
                        <a:gd name="T0" fmla="*/ 0 w 118"/>
                        <a:gd name="T1" fmla="*/ 0 h 68"/>
                        <a:gd name="T2" fmla="*/ 117 w 118"/>
                        <a:gd name="T3" fmla="*/ 21 h 68"/>
                        <a:gd name="T4" fmla="*/ 117 w 118"/>
                        <a:gd name="T5" fmla="*/ 67 h 68"/>
                        <a:gd name="T6" fmla="*/ 0 w 118"/>
                        <a:gd name="T7" fmla="*/ 38 h 68"/>
                        <a:gd name="T8" fmla="*/ 0 w 118"/>
                        <a:gd name="T9" fmla="*/ 0 h 6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8" h="68">
                          <a:moveTo>
                            <a:pt x="0" y="0"/>
                          </a:moveTo>
                          <a:lnTo>
                            <a:pt x="117" y="21"/>
                          </a:lnTo>
                          <a:lnTo>
                            <a:pt x="117" y="67"/>
                          </a:lnTo>
                          <a:lnTo>
                            <a:pt x="0" y="38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40404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67" name="Line 679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2643" y="3240"/>
                      <a:ext cx="31" cy="6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68" name="Line 68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90" y="3248"/>
                      <a:ext cx="41" cy="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69" name="Line 68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82" y="3231"/>
                      <a:ext cx="0" cy="44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70" name="Line 68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738" y="3241"/>
                      <a:ext cx="0" cy="4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71" name="Line 68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33" y="3240"/>
                      <a:ext cx="106" cy="2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72" name="Line 684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2632" y="3235"/>
                      <a:ext cx="107" cy="19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</p:grpSp>
            <p:grpSp>
              <p:nvGrpSpPr>
                <p:cNvPr id="396973" name="Group 685"/>
                <p:cNvGrpSpPr>
                  <a:grpSpLocks/>
                </p:cNvGrpSpPr>
                <p:nvPr/>
              </p:nvGrpSpPr>
              <p:grpSpPr bwMode="auto">
                <a:xfrm>
                  <a:off x="2513" y="3225"/>
                  <a:ext cx="280" cy="115"/>
                  <a:chOff x="2513" y="3225"/>
                  <a:chExt cx="280" cy="115"/>
                </a:xfrm>
              </p:grpSpPr>
              <p:grpSp>
                <p:nvGrpSpPr>
                  <p:cNvPr id="396974" name="Group 686"/>
                  <p:cNvGrpSpPr>
                    <a:grpSpLocks/>
                  </p:cNvGrpSpPr>
                  <p:nvPr/>
                </p:nvGrpSpPr>
                <p:grpSpPr bwMode="auto">
                  <a:xfrm>
                    <a:off x="2729" y="3287"/>
                    <a:ext cx="46" cy="28"/>
                    <a:chOff x="2729" y="3287"/>
                    <a:chExt cx="46" cy="28"/>
                  </a:xfrm>
                </p:grpSpPr>
                <p:sp>
                  <p:nvSpPr>
                    <p:cNvPr id="396975" name="Freeform 687"/>
                    <p:cNvSpPr>
                      <a:spLocks/>
                    </p:cNvSpPr>
                    <p:nvPr/>
                  </p:nvSpPr>
                  <p:spPr bwMode="auto">
                    <a:xfrm>
                      <a:off x="2759" y="3287"/>
                      <a:ext cx="16" cy="28"/>
                    </a:xfrm>
                    <a:custGeom>
                      <a:avLst/>
                      <a:gdLst>
                        <a:gd name="T0" fmla="*/ 10 w 16"/>
                        <a:gd name="T1" fmla="*/ 0 h 28"/>
                        <a:gd name="T2" fmla="*/ 15 w 16"/>
                        <a:gd name="T3" fmla="*/ 25 h 28"/>
                        <a:gd name="T4" fmla="*/ 5 w 16"/>
                        <a:gd name="T5" fmla="*/ 27 h 28"/>
                        <a:gd name="T6" fmla="*/ 0 w 16"/>
                        <a:gd name="T7" fmla="*/ 0 h 28"/>
                        <a:gd name="T8" fmla="*/ 10 w 16"/>
                        <a:gd name="T9" fmla="*/ 0 h 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28">
                          <a:moveTo>
                            <a:pt x="10" y="0"/>
                          </a:moveTo>
                          <a:lnTo>
                            <a:pt x="15" y="25"/>
                          </a:lnTo>
                          <a:lnTo>
                            <a:pt x="5" y="27"/>
                          </a:lnTo>
                          <a:lnTo>
                            <a:pt x="0" y="0"/>
                          </a:lnTo>
                          <a:lnTo>
                            <a:pt x="10" y="0"/>
                          </a:lnTo>
                        </a:path>
                      </a:pathLst>
                    </a:custGeom>
                    <a:solidFill>
                      <a:srgbClr val="60606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76" name="Freeform 688"/>
                    <p:cNvSpPr>
                      <a:spLocks/>
                    </p:cNvSpPr>
                    <p:nvPr/>
                  </p:nvSpPr>
                  <p:spPr bwMode="auto">
                    <a:xfrm>
                      <a:off x="2729" y="3290"/>
                      <a:ext cx="36" cy="25"/>
                    </a:xfrm>
                    <a:custGeom>
                      <a:avLst/>
                      <a:gdLst>
                        <a:gd name="T0" fmla="*/ 31 w 36"/>
                        <a:gd name="T1" fmla="*/ 2 h 25"/>
                        <a:gd name="T2" fmla="*/ 35 w 36"/>
                        <a:gd name="T3" fmla="*/ 24 h 25"/>
                        <a:gd name="T4" fmla="*/ 0 w 36"/>
                        <a:gd name="T5" fmla="*/ 12 h 25"/>
                        <a:gd name="T6" fmla="*/ 13 w 36"/>
                        <a:gd name="T7" fmla="*/ 8 h 25"/>
                        <a:gd name="T8" fmla="*/ 26 w 36"/>
                        <a:gd name="T9" fmla="*/ 14 h 25"/>
                        <a:gd name="T10" fmla="*/ 22 w 36"/>
                        <a:gd name="T11" fmla="*/ 0 h 25"/>
                        <a:gd name="T12" fmla="*/ 31 w 36"/>
                        <a:gd name="T13" fmla="*/ 2 h 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6" h="25">
                          <a:moveTo>
                            <a:pt x="31" y="2"/>
                          </a:moveTo>
                          <a:lnTo>
                            <a:pt x="35" y="24"/>
                          </a:lnTo>
                          <a:lnTo>
                            <a:pt x="0" y="12"/>
                          </a:lnTo>
                          <a:lnTo>
                            <a:pt x="13" y="8"/>
                          </a:lnTo>
                          <a:lnTo>
                            <a:pt x="26" y="14"/>
                          </a:lnTo>
                          <a:lnTo>
                            <a:pt x="22" y="0"/>
                          </a:lnTo>
                          <a:lnTo>
                            <a:pt x="31" y="2"/>
                          </a:lnTo>
                        </a:path>
                      </a:pathLst>
                    </a:custGeom>
                    <a:solidFill>
                      <a:srgbClr val="40404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  <p:grpSp>
                <p:nvGrpSpPr>
                  <p:cNvPr id="396977" name="Group 689"/>
                  <p:cNvGrpSpPr>
                    <a:grpSpLocks/>
                  </p:cNvGrpSpPr>
                  <p:nvPr/>
                </p:nvGrpSpPr>
                <p:grpSpPr bwMode="auto">
                  <a:xfrm>
                    <a:off x="2513" y="3225"/>
                    <a:ext cx="280" cy="115"/>
                    <a:chOff x="2513" y="3225"/>
                    <a:chExt cx="280" cy="115"/>
                  </a:xfrm>
                </p:grpSpPr>
                <p:sp>
                  <p:nvSpPr>
                    <p:cNvPr id="396978" name="Freeform 690"/>
                    <p:cNvSpPr>
                      <a:spLocks/>
                    </p:cNvSpPr>
                    <p:nvPr/>
                  </p:nvSpPr>
                  <p:spPr bwMode="auto">
                    <a:xfrm>
                      <a:off x="2514" y="3225"/>
                      <a:ext cx="273" cy="101"/>
                    </a:xfrm>
                    <a:custGeom>
                      <a:avLst/>
                      <a:gdLst>
                        <a:gd name="T0" fmla="*/ 272 w 273"/>
                        <a:gd name="T1" fmla="*/ 43 h 101"/>
                        <a:gd name="T2" fmla="*/ 142 w 273"/>
                        <a:gd name="T3" fmla="*/ 100 h 101"/>
                        <a:gd name="T4" fmla="*/ 0 w 273"/>
                        <a:gd name="T5" fmla="*/ 43 h 101"/>
                        <a:gd name="T6" fmla="*/ 108 w 273"/>
                        <a:gd name="T7" fmla="*/ 0 h 101"/>
                        <a:gd name="T8" fmla="*/ 272 w 273"/>
                        <a:gd name="T9" fmla="*/ 43 h 10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73" h="101">
                          <a:moveTo>
                            <a:pt x="272" y="43"/>
                          </a:moveTo>
                          <a:lnTo>
                            <a:pt x="142" y="100"/>
                          </a:lnTo>
                          <a:lnTo>
                            <a:pt x="0" y="43"/>
                          </a:lnTo>
                          <a:lnTo>
                            <a:pt x="108" y="0"/>
                          </a:lnTo>
                          <a:lnTo>
                            <a:pt x="272" y="43"/>
                          </a:lnTo>
                        </a:path>
                      </a:pathLst>
                    </a:custGeom>
                    <a:solidFill>
                      <a:srgbClr val="80808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79" name="Freeform 691"/>
                    <p:cNvSpPr>
                      <a:spLocks/>
                    </p:cNvSpPr>
                    <p:nvPr/>
                  </p:nvSpPr>
                  <p:spPr bwMode="auto">
                    <a:xfrm>
                      <a:off x="2655" y="3268"/>
                      <a:ext cx="138" cy="72"/>
                    </a:xfrm>
                    <a:custGeom>
                      <a:avLst/>
                      <a:gdLst>
                        <a:gd name="T0" fmla="*/ 131 w 138"/>
                        <a:gd name="T1" fmla="*/ 0 h 72"/>
                        <a:gd name="T2" fmla="*/ 0 w 138"/>
                        <a:gd name="T3" fmla="*/ 58 h 72"/>
                        <a:gd name="T4" fmla="*/ 3 w 138"/>
                        <a:gd name="T5" fmla="*/ 71 h 72"/>
                        <a:gd name="T6" fmla="*/ 137 w 138"/>
                        <a:gd name="T7" fmla="*/ 10 h 72"/>
                        <a:gd name="T8" fmla="*/ 131 w 138"/>
                        <a:gd name="T9" fmla="*/ 0 h 7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38" h="72">
                          <a:moveTo>
                            <a:pt x="131" y="0"/>
                          </a:moveTo>
                          <a:lnTo>
                            <a:pt x="0" y="58"/>
                          </a:lnTo>
                          <a:lnTo>
                            <a:pt x="3" y="71"/>
                          </a:lnTo>
                          <a:lnTo>
                            <a:pt x="137" y="10"/>
                          </a:lnTo>
                          <a:lnTo>
                            <a:pt x="131" y="0"/>
                          </a:lnTo>
                        </a:path>
                      </a:pathLst>
                    </a:custGeom>
                    <a:solidFill>
                      <a:srgbClr val="60606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80" name="Freeform 692"/>
                    <p:cNvSpPr>
                      <a:spLocks/>
                    </p:cNvSpPr>
                    <p:nvPr/>
                  </p:nvSpPr>
                  <p:spPr bwMode="auto">
                    <a:xfrm>
                      <a:off x="2513" y="3268"/>
                      <a:ext cx="146" cy="72"/>
                    </a:xfrm>
                    <a:custGeom>
                      <a:avLst/>
                      <a:gdLst>
                        <a:gd name="T0" fmla="*/ 145 w 146"/>
                        <a:gd name="T1" fmla="*/ 71 h 72"/>
                        <a:gd name="T2" fmla="*/ 141 w 146"/>
                        <a:gd name="T3" fmla="*/ 57 h 72"/>
                        <a:gd name="T4" fmla="*/ 0 w 146"/>
                        <a:gd name="T5" fmla="*/ 0 h 72"/>
                        <a:gd name="T6" fmla="*/ 4 w 146"/>
                        <a:gd name="T7" fmla="*/ 11 h 72"/>
                        <a:gd name="T8" fmla="*/ 145 w 146"/>
                        <a:gd name="T9" fmla="*/ 71 h 7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46" h="72">
                          <a:moveTo>
                            <a:pt x="145" y="71"/>
                          </a:moveTo>
                          <a:lnTo>
                            <a:pt x="141" y="57"/>
                          </a:lnTo>
                          <a:lnTo>
                            <a:pt x="0" y="0"/>
                          </a:lnTo>
                          <a:lnTo>
                            <a:pt x="4" y="11"/>
                          </a:lnTo>
                          <a:lnTo>
                            <a:pt x="145" y="71"/>
                          </a:lnTo>
                        </a:path>
                      </a:pathLst>
                    </a:custGeom>
                    <a:solidFill>
                      <a:srgbClr val="40404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81" name="Freeform 693"/>
                    <p:cNvSpPr>
                      <a:spLocks/>
                    </p:cNvSpPr>
                    <p:nvPr/>
                  </p:nvSpPr>
                  <p:spPr bwMode="auto">
                    <a:xfrm>
                      <a:off x="2623" y="3273"/>
                      <a:ext cx="103" cy="36"/>
                    </a:xfrm>
                    <a:custGeom>
                      <a:avLst/>
                      <a:gdLst>
                        <a:gd name="T0" fmla="*/ 102 w 103"/>
                        <a:gd name="T1" fmla="*/ 9 h 36"/>
                        <a:gd name="T2" fmla="*/ 66 w 103"/>
                        <a:gd name="T3" fmla="*/ 0 h 36"/>
                        <a:gd name="T4" fmla="*/ 0 w 103"/>
                        <a:gd name="T5" fmla="*/ 25 h 36"/>
                        <a:gd name="T6" fmla="*/ 33 w 103"/>
                        <a:gd name="T7" fmla="*/ 35 h 36"/>
                        <a:gd name="T8" fmla="*/ 102 w 103"/>
                        <a:gd name="T9" fmla="*/ 9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3" h="36">
                          <a:moveTo>
                            <a:pt x="102" y="9"/>
                          </a:moveTo>
                          <a:lnTo>
                            <a:pt x="66" y="0"/>
                          </a:lnTo>
                          <a:lnTo>
                            <a:pt x="0" y="25"/>
                          </a:lnTo>
                          <a:lnTo>
                            <a:pt x="33" y="35"/>
                          </a:lnTo>
                          <a:lnTo>
                            <a:pt x="102" y="9"/>
                          </a:lnTo>
                        </a:path>
                      </a:pathLst>
                    </a:custGeom>
                    <a:solidFill>
                      <a:srgbClr val="A0A0A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82" name="Freeform 694"/>
                    <p:cNvSpPr>
                      <a:spLocks/>
                    </p:cNvSpPr>
                    <p:nvPr/>
                  </p:nvSpPr>
                  <p:spPr bwMode="auto">
                    <a:xfrm>
                      <a:off x="2526" y="3241"/>
                      <a:ext cx="155" cy="53"/>
                    </a:xfrm>
                    <a:custGeom>
                      <a:avLst/>
                      <a:gdLst>
                        <a:gd name="T0" fmla="*/ 154 w 155"/>
                        <a:gd name="T1" fmla="*/ 25 h 53"/>
                        <a:gd name="T2" fmla="*/ 87 w 155"/>
                        <a:gd name="T3" fmla="*/ 52 h 53"/>
                        <a:gd name="T4" fmla="*/ 0 w 155"/>
                        <a:gd name="T5" fmla="*/ 23 h 53"/>
                        <a:gd name="T6" fmla="*/ 63 w 155"/>
                        <a:gd name="T7" fmla="*/ 0 h 53"/>
                        <a:gd name="T8" fmla="*/ 154 w 155"/>
                        <a:gd name="T9" fmla="*/ 25 h 5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55" h="53">
                          <a:moveTo>
                            <a:pt x="154" y="25"/>
                          </a:moveTo>
                          <a:lnTo>
                            <a:pt x="87" y="52"/>
                          </a:lnTo>
                          <a:lnTo>
                            <a:pt x="0" y="23"/>
                          </a:lnTo>
                          <a:lnTo>
                            <a:pt x="63" y="0"/>
                          </a:lnTo>
                          <a:lnTo>
                            <a:pt x="154" y="25"/>
                          </a:lnTo>
                        </a:path>
                      </a:pathLst>
                    </a:custGeom>
                    <a:solidFill>
                      <a:srgbClr val="A0A0A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83" name="Freeform 695"/>
                    <p:cNvSpPr>
                      <a:spLocks/>
                    </p:cNvSpPr>
                    <p:nvPr/>
                  </p:nvSpPr>
                  <p:spPr bwMode="auto">
                    <a:xfrm>
                      <a:off x="2595" y="3229"/>
                      <a:ext cx="171" cy="47"/>
                    </a:xfrm>
                    <a:custGeom>
                      <a:avLst/>
                      <a:gdLst>
                        <a:gd name="T0" fmla="*/ 136 w 171"/>
                        <a:gd name="T1" fmla="*/ 46 h 47"/>
                        <a:gd name="T2" fmla="*/ 170 w 171"/>
                        <a:gd name="T3" fmla="*/ 33 h 47"/>
                        <a:gd name="T4" fmla="*/ 28 w 171"/>
                        <a:gd name="T5" fmla="*/ 0 h 47"/>
                        <a:gd name="T6" fmla="*/ 0 w 171"/>
                        <a:gd name="T7" fmla="*/ 9 h 47"/>
                        <a:gd name="T8" fmla="*/ 136 w 171"/>
                        <a:gd name="T9" fmla="*/ 46 h 4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71" h="47">
                          <a:moveTo>
                            <a:pt x="136" y="46"/>
                          </a:moveTo>
                          <a:lnTo>
                            <a:pt x="170" y="33"/>
                          </a:lnTo>
                          <a:lnTo>
                            <a:pt x="28" y="0"/>
                          </a:lnTo>
                          <a:lnTo>
                            <a:pt x="0" y="9"/>
                          </a:lnTo>
                          <a:lnTo>
                            <a:pt x="136" y="46"/>
                          </a:lnTo>
                        </a:path>
                      </a:pathLst>
                    </a:custGeom>
                    <a:solidFill>
                      <a:srgbClr val="A0A0A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84" name="Line 696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2616" y="3230"/>
                      <a:ext cx="154" cy="43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85" name="Line 697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2608" y="3234"/>
                      <a:ext cx="150" cy="43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86" name="Line 698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2602" y="3238"/>
                      <a:ext cx="146" cy="44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87" name="Line 699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2583" y="3245"/>
                      <a:ext cx="143" cy="45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88" name="Line 700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2572" y="3249"/>
                      <a:ext cx="142" cy="46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89" name="Line 701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2561" y="3254"/>
                      <a:ext cx="137" cy="46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90" name="Line 702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2558" y="3259"/>
                      <a:ext cx="127" cy="45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91" name="Line 703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2548" y="3265"/>
                      <a:ext cx="125" cy="45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92" name="Line 704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648" y="3280"/>
                      <a:ext cx="74" cy="33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93" name="Line 70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634" y="3277"/>
                      <a:ext cx="69" cy="3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94" name="Line 706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604" y="3266"/>
                      <a:ext cx="67" cy="28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95" name="Line 707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588" y="3261"/>
                      <a:ext cx="68" cy="29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96" name="Line 708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573" y="3256"/>
                      <a:ext cx="66" cy="29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97" name="Line 709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560" y="3251"/>
                      <a:ext cx="64" cy="2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98" name="Line 71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544" y="3247"/>
                      <a:ext cx="65" cy="26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999" name="Line 71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716" y="3262"/>
                      <a:ext cx="35" cy="14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7000" name="Line 712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695" y="3256"/>
                      <a:ext cx="30" cy="13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7001" name="Line 71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675" y="3250"/>
                      <a:ext cx="31" cy="13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7002" name="Line 714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655" y="3245"/>
                      <a:ext cx="31" cy="1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7003" name="Line 71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636" y="3240"/>
                      <a:ext cx="27" cy="1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7004" name="Line 716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613" y="3233"/>
                      <a:ext cx="31" cy="1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80808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</p:grpSp>
          </p:grpSp>
          <p:grpSp>
            <p:nvGrpSpPr>
              <p:cNvPr id="397005" name="Group 717"/>
              <p:cNvGrpSpPr>
                <a:grpSpLocks/>
              </p:cNvGrpSpPr>
              <p:nvPr/>
            </p:nvGrpSpPr>
            <p:grpSpPr bwMode="auto">
              <a:xfrm>
                <a:off x="2284" y="3024"/>
                <a:ext cx="372" cy="427"/>
                <a:chOff x="2284" y="3024"/>
                <a:chExt cx="372" cy="427"/>
              </a:xfrm>
            </p:grpSpPr>
            <p:grpSp>
              <p:nvGrpSpPr>
                <p:cNvPr id="397006" name="Group 718"/>
                <p:cNvGrpSpPr>
                  <a:grpSpLocks/>
                </p:cNvGrpSpPr>
                <p:nvPr/>
              </p:nvGrpSpPr>
              <p:grpSpPr bwMode="auto">
                <a:xfrm>
                  <a:off x="2320" y="3024"/>
                  <a:ext cx="336" cy="427"/>
                  <a:chOff x="2320" y="3024"/>
                  <a:chExt cx="336" cy="427"/>
                </a:xfrm>
              </p:grpSpPr>
              <p:grpSp>
                <p:nvGrpSpPr>
                  <p:cNvPr id="397007" name="Group 719"/>
                  <p:cNvGrpSpPr>
                    <a:grpSpLocks/>
                  </p:cNvGrpSpPr>
                  <p:nvPr/>
                </p:nvGrpSpPr>
                <p:grpSpPr bwMode="auto">
                  <a:xfrm>
                    <a:off x="2353" y="3034"/>
                    <a:ext cx="124" cy="116"/>
                    <a:chOff x="2353" y="3034"/>
                    <a:chExt cx="124" cy="116"/>
                  </a:xfrm>
                </p:grpSpPr>
                <p:grpSp>
                  <p:nvGrpSpPr>
                    <p:cNvPr id="397008" name="Group 72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353" y="3034"/>
                      <a:ext cx="124" cy="116"/>
                      <a:chOff x="2353" y="3034"/>
                      <a:chExt cx="124" cy="116"/>
                    </a:xfrm>
                  </p:grpSpPr>
                  <p:sp>
                    <p:nvSpPr>
                      <p:cNvPr id="397009" name="Freeform 72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353" y="3034"/>
                        <a:ext cx="124" cy="116"/>
                      </a:xfrm>
                      <a:custGeom>
                        <a:avLst/>
                        <a:gdLst>
                          <a:gd name="T0" fmla="*/ 86 w 124"/>
                          <a:gd name="T1" fmla="*/ 3 h 116"/>
                          <a:gd name="T2" fmla="*/ 101 w 124"/>
                          <a:gd name="T3" fmla="*/ 7 h 116"/>
                          <a:gd name="T4" fmla="*/ 107 w 124"/>
                          <a:gd name="T5" fmla="*/ 16 h 116"/>
                          <a:gd name="T6" fmla="*/ 112 w 124"/>
                          <a:gd name="T7" fmla="*/ 30 h 116"/>
                          <a:gd name="T8" fmla="*/ 113 w 124"/>
                          <a:gd name="T9" fmla="*/ 34 h 116"/>
                          <a:gd name="T10" fmla="*/ 112 w 124"/>
                          <a:gd name="T11" fmla="*/ 40 h 116"/>
                          <a:gd name="T12" fmla="*/ 111 w 124"/>
                          <a:gd name="T13" fmla="*/ 43 h 116"/>
                          <a:gd name="T14" fmla="*/ 114 w 124"/>
                          <a:gd name="T15" fmla="*/ 51 h 116"/>
                          <a:gd name="T16" fmla="*/ 118 w 124"/>
                          <a:gd name="T17" fmla="*/ 58 h 116"/>
                          <a:gd name="T18" fmla="*/ 120 w 124"/>
                          <a:gd name="T19" fmla="*/ 60 h 116"/>
                          <a:gd name="T20" fmla="*/ 121 w 124"/>
                          <a:gd name="T21" fmla="*/ 61 h 116"/>
                          <a:gd name="T22" fmla="*/ 122 w 124"/>
                          <a:gd name="T23" fmla="*/ 62 h 116"/>
                          <a:gd name="T24" fmla="*/ 123 w 124"/>
                          <a:gd name="T25" fmla="*/ 65 h 116"/>
                          <a:gd name="T26" fmla="*/ 122 w 124"/>
                          <a:gd name="T27" fmla="*/ 67 h 116"/>
                          <a:gd name="T28" fmla="*/ 120 w 124"/>
                          <a:gd name="T29" fmla="*/ 67 h 116"/>
                          <a:gd name="T30" fmla="*/ 116 w 124"/>
                          <a:gd name="T31" fmla="*/ 68 h 116"/>
                          <a:gd name="T32" fmla="*/ 114 w 124"/>
                          <a:gd name="T33" fmla="*/ 69 h 116"/>
                          <a:gd name="T34" fmla="*/ 113 w 124"/>
                          <a:gd name="T35" fmla="*/ 72 h 116"/>
                          <a:gd name="T36" fmla="*/ 114 w 124"/>
                          <a:gd name="T37" fmla="*/ 75 h 116"/>
                          <a:gd name="T38" fmla="*/ 116 w 124"/>
                          <a:gd name="T39" fmla="*/ 79 h 116"/>
                          <a:gd name="T40" fmla="*/ 115 w 124"/>
                          <a:gd name="T41" fmla="*/ 81 h 116"/>
                          <a:gd name="T42" fmla="*/ 112 w 124"/>
                          <a:gd name="T43" fmla="*/ 82 h 116"/>
                          <a:gd name="T44" fmla="*/ 113 w 124"/>
                          <a:gd name="T45" fmla="*/ 84 h 116"/>
                          <a:gd name="T46" fmla="*/ 114 w 124"/>
                          <a:gd name="T47" fmla="*/ 86 h 116"/>
                          <a:gd name="T48" fmla="*/ 112 w 124"/>
                          <a:gd name="T49" fmla="*/ 88 h 116"/>
                          <a:gd name="T50" fmla="*/ 111 w 124"/>
                          <a:gd name="T51" fmla="*/ 88 h 116"/>
                          <a:gd name="T52" fmla="*/ 109 w 124"/>
                          <a:gd name="T53" fmla="*/ 91 h 116"/>
                          <a:gd name="T54" fmla="*/ 109 w 124"/>
                          <a:gd name="T55" fmla="*/ 94 h 116"/>
                          <a:gd name="T56" fmla="*/ 107 w 124"/>
                          <a:gd name="T57" fmla="*/ 96 h 116"/>
                          <a:gd name="T58" fmla="*/ 106 w 124"/>
                          <a:gd name="T59" fmla="*/ 98 h 116"/>
                          <a:gd name="T60" fmla="*/ 103 w 124"/>
                          <a:gd name="T61" fmla="*/ 99 h 116"/>
                          <a:gd name="T62" fmla="*/ 100 w 124"/>
                          <a:gd name="T63" fmla="*/ 100 h 116"/>
                          <a:gd name="T64" fmla="*/ 97 w 124"/>
                          <a:gd name="T65" fmla="*/ 100 h 116"/>
                          <a:gd name="T66" fmla="*/ 87 w 124"/>
                          <a:gd name="T67" fmla="*/ 100 h 116"/>
                          <a:gd name="T68" fmla="*/ 78 w 124"/>
                          <a:gd name="T69" fmla="*/ 99 h 116"/>
                          <a:gd name="T70" fmla="*/ 67 w 124"/>
                          <a:gd name="T71" fmla="*/ 115 h 116"/>
                          <a:gd name="T72" fmla="*/ 16 w 124"/>
                          <a:gd name="T73" fmla="*/ 96 h 116"/>
                          <a:gd name="T74" fmla="*/ 21 w 124"/>
                          <a:gd name="T75" fmla="*/ 90 h 116"/>
                          <a:gd name="T76" fmla="*/ 23 w 124"/>
                          <a:gd name="T77" fmla="*/ 84 h 116"/>
                          <a:gd name="T78" fmla="*/ 23 w 124"/>
                          <a:gd name="T79" fmla="*/ 77 h 116"/>
                          <a:gd name="T80" fmla="*/ 0 w 124"/>
                          <a:gd name="T81" fmla="*/ 60 h 116"/>
                          <a:gd name="T82" fmla="*/ 0 w 124"/>
                          <a:gd name="T83" fmla="*/ 20 h 116"/>
                          <a:gd name="T84" fmla="*/ 12 w 124"/>
                          <a:gd name="T85" fmla="*/ 10 h 116"/>
                          <a:gd name="T86" fmla="*/ 29 w 124"/>
                          <a:gd name="T87" fmla="*/ 5 h 116"/>
                          <a:gd name="T88" fmla="*/ 44 w 124"/>
                          <a:gd name="T89" fmla="*/ 0 h 116"/>
                          <a:gd name="T90" fmla="*/ 66 w 124"/>
                          <a:gd name="T91" fmla="*/ 1 h 116"/>
                          <a:gd name="T92" fmla="*/ 86 w 124"/>
                          <a:gd name="T93" fmla="*/ 3 h 11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  <a:cxn ang="0">
                            <a:pos x="T54" y="T55"/>
                          </a:cxn>
                          <a:cxn ang="0">
                            <a:pos x="T56" y="T57"/>
                          </a:cxn>
                          <a:cxn ang="0">
                            <a:pos x="T58" y="T59"/>
                          </a:cxn>
                          <a:cxn ang="0">
                            <a:pos x="T60" y="T61"/>
                          </a:cxn>
                          <a:cxn ang="0">
                            <a:pos x="T62" y="T63"/>
                          </a:cxn>
                          <a:cxn ang="0">
                            <a:pos x="T64" y="T65"/>
                          </a:cxn>
                          <a:cxn ang="0">
                            <a:pos x="T66" y="T67"/>
                          </a:cxn>
                          <a:cxn ang="0">
                            <a:pos x="T68" y="T69"/>
                          </a:cxn>
                          <a:cxn ang="0">
                            <a:pos x="T70" y="T71"/>
                          </a:cxn>
                          <a:cxn ang="0">
                            <a:pos x="T72" y="T73"/>
                          </a:cxn>
                          <a:cxn ang="0">
                            <a:pos x="T74" y="T75"/>
                          </a:cxn>
                          <a:cxn ang="0">
                            <a:pos x="T76" y="T77"/>
                          </a:cxn>
                          <a:cxn ang="0">
                            <a:pos x="T78" y="T79"/>
                          </a:cxn>
                          <a:cxn ang="0">
                            <a:pos x="T80" y="T81"/>
                          </a:cxn>
                          <a:cxn ang="0">
                            <a:pos x="T82" y="T83"/>
                          </a:cxn>
                          <a:cxn ang="0">
                            <a:pos x="T84" y="T85"/>
                          </a:cxn>
                          <a:cxn ang="0">
                            <a:pos x="T86" y="T87"/>
                          </a:cxn>
                          <a:cxn ang="0">
                            <a:pos x="T88" y="T89"/>
                          </a:cxn>
                          <a:cxn ang="0">
                            <a:pos x="T90" y="T91"/>
                          </a:cxn>
                          <a:cxn ang="0">
                            <a:pos x="T92" y="T93"/>
                          </a:cxn>
                        </a:cxnLst>
                        <a:rect l="0" t="0" r="r" b="b"/>
                        <a:pathLst>
                          <a:path w="124" h="116">
                            <a:moveTo>
                              <a:pt x="86" y="3"/>
                            </a:moveTo>
                            <a:lnTo>
                              <a:pt x="101" y="7"/>
                            </a:lnTo>
                            <a:lnTo>
                              <a:pt x="107" y="16"/>
                            </a:lnTo>
                            <a:lnTo>
                              <a:pt x="112" y="30"/>
                            </a:lnTo>
                            <a:lnTo>
                              <a:pt x="113" y="34"/>
                            </a:lnTo>
                            <a:lnTo>
                              <a:pt x="112" y="40"/>
                            </a:lnTo>
                            <a:lnTo>
                              <a:pt x="111" y="43"/>
                            </a:lnTo>
                            <a:lnTo>
                              <a:pt x="114" y="51"/>
                            </a:lnTo>
                            <a:lnTo>
                              <a:pt x="118" y="58"/>
                            </a:lnTo>
                            <a:lnTo>
                              <a:pt x="120" y="60"/>
                            </a:lnTo>
                            <a:lnTo>
                              <a:pt x="121" y="61"/>
                            </a:lnTo>
                            <a:lnTo>
                              <a:pt x="122" y="62"/>
                            </a:lnTo>
                            <a:lnTo>
                              <a:pt x="123" y="65"/>
                            </a:lnTo>
                            <a:lnTo>
                              <a:pt x="122" y="67"/>
                            </a:lnTo>
                            <a:lnTo>
                              <a:pt x="120" y="67"/>
                            </a:lnTo>
                            <a:lnTo>
                              <a:pt x="116" y="68"/>
                            </a:lnTo>
                            <a:lnTo>
                              <a:pt x="114" y="69"/>
                            </a:lnTo>
                            <a:lnTo>
                              <a:pt x="113" y="72"/>
                            </a:lnTo>
                            <a:lnTo>
                              <a:pt x="114" y="75"/>
                            </a:lnTo>
                            <a:lnTo>
                              <a:pt x="116" y="79"/>
                            </a:lnTo>
                            <a:lnTo>
                              <a:pt x="115" y="81"/>
                            </a:lnTo>
                            <a:lnTo>
                              <a:pt x="112" y="82"/>
                            </a:lnTo>
                            <a:lnTo>
                              <a:pt x="113" y="84"/>
                            </a:lnTo>
                            <a:lnTo>
                              <a:pt x="114" y="86"/>
                            </a:lnTo>
                            <a:lnTo>
                              <a:pt x="112" y="88"/>
                            </a:lnTo>
                            <a:lnTo>
                              <a:pt x="111" y="88"/>
                            </a:lnTo>
                            <a:lnTo>
                              <a:pt x="109" y="91"/>
                            </a:lnTo>
                            <a:lnTo>
                              <a:pt x="109" y="94"/>
                            </a:lnTo>
                            <a:lnTo>
                              <a:pt x="107" y="96"/>
                            </a:lnTo>
                            <a:lnTo>
                              <a:pt x="106" y="98"/>
                            </a:lnTo>
                            <a:lnTo>
                              <a:pt x="103" y="99"/>
                            </a:lnTo>
                            <a:lnTo>
                              <a:pt x="100" y="100"/>
                            </a:lnTo>
                            <a:lnTo>
                              <a:pt x="97" y="100"/>
                            </a:lnTo>
                            <a:lnTo>
                              <a:pt x="87" y="100"/>
                            </a:lnTo>
                            <a:lnTo>
                              <a:pt x="78" y="99"/>
                            </a:lnTo>
                            <a:lnTo>
                              <a:pt x="67" y="115"/>
                            </a:lnTo>
                            <a:lnTo>
                              <a:pt x="16" y="96"/>
                            </a:lnTo>
                            <a:lnTo>
                              <a:pt x="21" y="90"/>
                            </a:lnTo>
                            <a:lnTo>
                              <a:pt x="23" y="84"/>
                            </a:lnTo>
                            <a:lnTo>
                              <a:pt x="23" y="77"/>
                            </a:lnTo>
                            <a:lnTo>
                              <a:pt x="0" y="60"/>
                            </a:lnTo>
                            <a:lnTo>
                              <a:pt x="0" y="20"/>
                            </a:lnTo>
                            <a:lnTo>
                              <a:pt x="12" y="10"/>
                            </a:lnTo>
                            <a:lnTo>
                              <a:pt x="29" y="5"/>
                            </a:lnTo>
                            <a:lnTo>
                              <a:pt x="44" y="0"/>
                            </a:lnTo>
                            <a:lnTo>
                              <a:pt x="66" y="1"/>
                            </a:lnTo>
                            <a:lnTo>
                              <a:pt x="86" y="3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402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10" name="Freeform 72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05" y="3105"/>
                        <a:ext cx="7" cy="11"/>
                      </a:xfrm>
                      <a:custGeom>
                        <a:avLst/>
                        <a:gdLst>
                          <a:gd name="T0" fmla="*/ 0 w 7"/>
                          <a:gd name="T1" fmla="*/ 0 h 11"/>
                          <a:gd name="T2" fmla="*/ 1 w 7"/>
                          <a:gd name="T3" fmla="*/ 5 h 11"/>
                          <a:gd name="T4" fmla="*/ 3 w 7"/>
                          <a:gd name="T5" fmla="*/ 7 h 11"/>
                          <a:gd name="T6" fmla="*/ 6 w 7"/>
                          <a:gd name="T7" fmla="*/ 10 h 11"/>
                          <a:gd name="T8" fmla="*/ 2 w 7"/>
                          <a:gd name="T9" fmla="*/ 8 h 11"/>
                          <a:gd name="T10" fmla="*/ 0 w 7"/>
                          <a:gd name="T11" fmla="*/ 5 h 11"/>
                          <a:gd name="T12" fmla="*/ 0 w 7"/>
                          <a:gd name="T13" fmla="*/ 0 h 1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7" h="11">
                            <a:moveTo>
                              <a:pt x="0" y="0"/>
                            </a:moveTo>
                            <a:lnTo>
                              <a:pt x="1" y="5"/>
                            </a:lnTo>
                            <a:lnTo>
                              <a:pt x="3" y="7"/>
                            </a:lnTo>
                            <a:lnTo>
                              <a:pt x="6" y="10"/>
                            </a:lnTo>
                            <a:lnTo>
                              <a:pt x="2" y="8"/>
                            </a:lnTo>
                            <a:lnTo>
                              <a:pt x="0" y="5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</p:grpSp>
                <p:grpSp>
                  <p:nvGrpSpPr>
                    <p:cNvPr id="397011" name="Group 72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433" y="3068"/>
                      <a:ext cx="33" cy="53"/>
                      <a:chOff x="2433" y="3068"/>
                      <a:chExt cx="33" cy="53"/>
                    </a:xfrm>
                  </p:grpSpPr>
                  <p:sp>
                    <p:nvSpPr>
                      <p:cNvPr id="397012" name="Freeform 72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41" y="3077"/>
                        <a:ext cx="8" cy="3"/>
                      </a:xfrm>
                      <a:custGeom>
                        <a:avLst/>
                        <a:gdLst>
                          <a:gd name="T0" fmla="*/ 6 w 8"/>
                          <a:gd name="T1" fmla="*/ 2 h 3"/>
                          <a:gd name="T2" fmla="*/ 6 w 8"/>
                          <a:gd name="T3" fmla="*/ 2 h 3"/>
                          <a:gd name="T4" fmla="*/ 7 w 8"/>
                          <a:gd name="T5" fmla="*/ 1 h 3"/>
                          <a:gd name="T6" fmla="*/ 6 w 8"/>
                          <a:gd name="T7" fmla="*/ 1 h 3"/>
                          <a:gd name="T8" fmla="*/ 5 w 8"/>
                          <a:gd name="T9" fmla="*/ 1 h 3"/>
                          <a:gd name="T10" fmla="*/ 6 w 8"/>
                          <a:gd name="T11" fmla="*/ 1 h 3"/>
                          <a:gd name="T12" fmla="*/ 5 w 8"/>
                          <a:gd name="T13" fmla="*/ 1 h 3"/>
                          <a:gd name="T14" fmla="*/ 6 w 8"/>
                          <a:gd name="T15" fmla="*/ 0 h 3"/>
                          <a:gd name="T16" fmla="*/ 5 w 8"/>
                          <a:gd name="T17" fmla="*/ 1 h 3"/>
                          <a:gd name="T18" fmla="*/ 4 w 8"/>
                          <a:gd name="T19" fmla="*/ 1 h 3"/>
                          <a:gd name="T20" fmla="*/ 2 w 8"/>
                          <a:gd name="T21" fmla="*/ 1 h 3"/>
                          <a:gd name="T22" fmla="*/ 0 w 8"/>
                          <a:gd name="T23" fmla="*/ 1 h 3"/>
                          <a:gd name="T24" fmla="*/ 2 w 8"/>
                          <a:gd name="T25" fmla="*/ 2 h 3"/>
                          <a:gd name="T26" fmla="*/ 6 w 8"/>
                          <a:gd name="T27" fmla="*/ 2 h 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</a:cxnLst>
                        <a:rect l="0" t="0" r="r" b="b"/>
                        <a:pathLst>
                          <a:path w="8" h="3">
                            <a:moveTo>
                              <a:pt x="6" y="2"/>
                            </a:moveTo>
                            <a:lnTo>
                              <a:pt x="6" y="2"/>
                            </a:lnTo>
                            <a:lnTo>
                              <a:pt x="7" y="1"/>
                            </a:lnTo>
                            <a:lnTo>
                              <a:pt x="6" y="1"/>
                            </a:lnTo>
                            <a:lnTo>
                              <a:pt x="5" y="1"/>
                            </a:lnTo>
                            <a:lnTo>
                              <a:pt x="6" y="1"/>
                            </a:lnTo>
                            <a:lnTo>
                              <a:pt x="5" y="1"/>
                            </a:lnTo>
                            <a:lnTo>
                              <a:pt x="6" y="0"/>
                            </a:lnTo>
                            <a:lnTo>
                              <a:pt x="5" y="1"/>
                            </a:lnTo>
                            <a:lnTo>
                              <a:pt x="4" y="1"/>
                            </a:lnTo>
                            <a:lnTo>
                              <a:pt x="2" y="1"/>
                            </a:lnTo>
                            <a:lnTo>
                              <a:pt x="0" y="1"/>
                            </a:lnTo>
                            <a:lnTo>
                              <a:pt x="2" y="2"/>
                            </a:lnTo>
                            <a:lnTo>
                              <a:pt x="6" y="2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13" name="Freeform 72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33" y="3068"/>
                        <a:ext cx="19" cy="3"/>
                      </a:xfrm>
                      <a:custGeom>
                        <a:avLst/>
                        <a:gdLst>
                          <a:gd name="T0" fmla="*/ 18 w 19"/>
                          <a:gd name="T1" fmla="*/ 1 h 3"/>
                          <a:gd name="T2" fmla="*/ 18 w 19"/>
                          <a:gd name="T3" fmla="*/ 0 h 3"/>
                          <a:gd name="T4" fmla="*/ 15 w 19"/>
                          <a:gd name="T5" fmla="*/ 0 h 3"/>
                          <a:gd name="T6" fmla="*/ 12 w 19"/>
                          <a:gd name="T7" fmla="*/ 1 h 3"/>
                          <a:gd name="T8" fmla="*/ 9 w 19"/>
                          <a:gd name="T9" fmla="*/ 1 h 3"/>
                          <a:gd name="T10" fmla="*/ 3 w 19"/>
                          <a:gd name="T11" fmla="*/ 1 h 3"/>
                          <a:gd name="T12" fmla="*/ 0 w 19"/>
                          <a:gd name="T13" fmla="*/ 1 h 3"/>
                          <a:gd name="T14" fmla="*/ 5 w 19"/>
                          <a:gd name="T15" fmla="*/ 1 h 3"/>
                          <a:gd name="T16" fmla="*/ 8 w 19"/>
                          <a:gd name="T17" fmla="*/ 2 h 3"/>
                          <a:gd name="T18" fmla="*/ 8 w 19"/>
                          <a:gd name="T19" fmla="*/ 2 h 3"/>
                          <a:gd name="T20" fmla="*/ 11 w 19"/>
                          <a:gd name="T21" fmla="*/ 2 h 3"/>
                          <a:gd name="T22" fmla="*/ 12 w 19"/>
                          <a:gd name="T23" fmla="*/ 1 h 3"/>
                          <a:gd name="T24" fmla="*/ 15 w 19"/>
                          <a:gd name="T25" fmla="*/ 1 h 3"/>
                          <a:gd name="T26" fmla="*/ 18 w 19"/>
                          <a:gd name="T27" fmla="*/ 1 h 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</a:cxnLst>
                        <a:rect l="0" t="0" r="r" b="b"/>
                        <a:pathLst>
                          <a:path w="19" h="3">
                            <a:moveTo>
                              <a:pt x="18" y="1"/>
                            </a:moveTo>
                            <a:lnTo>
                              <a:pt x="18" y="0"/>
                            </a:lnTo>
                            <a:lnTo>
                              <a:pt x="15" y="0"/>
                            </a:lnTo>
                            <a:lnTo>
                              <a:pt x="12" y="1"/>
                            </a:lnTo>
                            <a:lnTo>
                              <a:pt x="9" y="1"/>
                            </a:lnTo>
                            <a:lnTo>
                              <a:pt x="3" y="1"/>
                            </a:lnTo>
                            <a:lnTo>
                              <a:pt x="0" y="1"/>
                            </a:lnTo>
                            <a:lnTo>
                              <a:pt x="5" y="1"/>
                            </a:lnTo>
                            <a:lnTo>
                              <a:pt x="8" y="2"/>
                            </a:lnTo>
                            <a:lnTo>
                              <a:pt x="8" y="2"/>
                            </a:lnTo>
                            <a:lnTo>
                              <a:pt x="11" y="2"/>
                            </a:lnTo>
                            <a:lnTo>
                              <a:pt x="12" y="1"/>
                            </a:lnTo>
                            <a:lnTo>
                              <a:pt x="15" y="1"/>
                            </a:lnTo>
                            <a:lnTo>
                              <a:pt x="18" y="1"/>
                            </a:lnTo>
                          </a:path>
                        </a:pathLst>
                      </a:custGeom>
                      <a:solidFill>
                        <a:srgbClr val="000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14" name="Freeform 72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55" y="3112"/>
                        <a:ext cx="7" cy="1"/>
                      </a:xfrm>
                      <a:custGeom>
                        <a:avLst/>
                        <a:gdLst>
                          <a:gd name="T0" fmla="*/ 6 w 7"/>
                          <a:gd name="T1" fmla="*/ 0 h 1"/>
                          <a:gd name="T2" fmla="*/ 5 w 7"/>
                          <a:gd name="T3" fmla="*/ 0 h 1"/>
                          <a:gd name="T4" fmla="*/ 4 w 7"/>
                          <a:gd name="T5" fmla="*/ 0 h 1"/>
                          <a:gd name="T6" fmla="*/ 3 w 7"/>
                          <a:gd name="T7" fmla="*/ 0 h 1"/>
                          <a:gd name="T8" fmla="*/ 3 w 7"/>
                          <a:gd name="T9" fmla="*/ 0 h 1"/>
                          <a:gd name="T10" fmla="*/ 2 w 7"/>
                          <a:gd name="T11" fmla="*/ 0 h 1"/>
                          <a:gd name="T12" fmla="*/ 1 w 7"/>
                          <a:gd name="T13" fmla="*/ 0 h 1"/>
                          <a:gd name="T14" fmla="*/ 0 w 7"/>
                          <a:gd name="T15" fmla="*/ 0 h 1"/>
                          <a:gd name="T16" fmla="*/ 0 w 7"/>
                          <a:gd name="T17" fmla="*/ 0 h 1"/>
                          <a:gd name="T18" fmla="*/ 0 w 7"/>
                          <a:gd name="T19" fmla="*/ 0 h 1"/>
                          <a:gd name="T20" fmla="*/ 0 w 7"/>
                          <a:gd name="T21" fmla="*/ 0 h 1"/>
                          <a:gd name="T22" fmla="*/ 0 w 7"/>
                          <a:gd name="T23" fmla="*/ 0 h 1"/>
                          <a:gd name="T24" fmla="*/ 0 w 7"/>
                          <a:gd name="T25" fmla="*/ 0 h 1"/>
                          <a:gd name="T26" fmla="*/ 1 w 7"/>
                          <a:gd name="T27" fmla="*/ 0 h 1"/>
                          <a:gd name="T28" fmla="*/ 3 w 7"/>
                          <a:gd name="T29" fmla="*/ 0 h 1"/>
                          <a:gd name="T30" fmla="*/ 3 w 7"/>
                          <a:gd name="T31" fmla="*/ 0 h 1"/>
                          <a:gd name="T32" fmla="*/ 4 w 7"/>
                          <a:gd name="T33" fmla="*/ 0 h 1"/>
                          <a:gd name="T34" fmla="*/ 6 w 7"/>
                          <a:gd name="T35" fmla="*/ 0 h 1"/>
                          <a:gd name="T36" fmla="*/ 6 w 7"/>
                          <a:gd name="T37" fmla="*/ 0 h 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</a:cxnLst>
                        <a:rect l="0" t="0" r="r" b="b"/>
                        <a:pathLst>
                          <a:path w="7" h="1">
                            <a:moveTo>
                              <a:pt x="6" y="0"/>
                            </a:moveTo>
                            <a:lnTo>
                              <a:pt x="5" y="0"/>
                            </a:lnTo>
                            <a:lnTo>
                              <a:pt x="4" y="0"/>
                            </a:lnTo>
                            <a:lnTo>
                              <a:pt x="3" y="0"/>
                            </a:lnTo>
                            <a:lnTo>
                              <a:pt x="3" y="0"/>
                            </a:lnTo>
                            <a:lnTo>
                              <a:pt x="2" y="0"/>
                            </a:lnTo>
                            <a:lnTo>
                              <a:pt x="1" y="0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lnTo>
                              <a:pt x="1" y="0"/>
                            </a:lnTo>
                            <a:lnTo>
                              <a:pt x="3" y="0"/>
                            </a:lnTo>
                            <a:lnTo>
                              <a:pt x="3" y="0"/>
                            </a:lnTo>
                            <a:lnTo>
                              <a:pt x="4" y="0"/>
                            </a:lnTo>
                            <a:lnTo>
                              <a:pt x="6" y="0"/>
                            </a:lnTo>
                            <a:lnTo>
                              <a:pt x="6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15" name="Freeform 72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57" y="3114"/>
                        <a:ext cx="4" cy="7"/>
                      </a:xfrm>
                      <a:custGeom>
                        <a:avLst/>
                        <a:gdLst>
                          <a:gd name="T0" fmla="*/ 0 w 4"/>
                          <a:gd name="T1" fmla="*/ 3 h 7"/>
                          <a:gd name="T2" fmla="*/ 1 w 4"/>
                          <a:gd name="T3" fmla="*/ 6 h 7"/>
                          <a:gd name="T4" fmla="*/ 3 w 4"/>
                          <a:gd name="T5" fmla="*/ 3 h 7"/>
                          <a:gd name="T6" fmla="*/ 1 w 4"/>
                          <a:gd name="T7" fmla="*/ 0 h 7"/>
                          <a:gd name="T8" fmla="*/ 0 w 4"/>
                          <a:gd name="T9" fmla="*/ 3 h 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4" h="7">
                            <a:moveTo>
                              <a:pt x="0" y="3"/>
                            </a:moveTo>
                            <a:lnTo>
                              <a:pt x="1" y="6"/>
                            </a:lnTo>
                            <a:lnTo>
                              <a:pt x="3" y="3"/>
                            </a:lnTo>
                            <a:lnTo>
                              <a:pt x="1" y="0"/>
                            </a:lnTo>
                            <a:lnTo>
                              <a:pt x="0" y="3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16" name="Freeform 72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62" y="3093"/>
                        <a:ext cx="4" cy="8"/>
                      </a:xfrm>
                      <a:custGeom>
                        <a:avLst/>
                        <a:gdLst>
                          <a:gd name="T0" fmla="*/ 0 w 4"/>
                          <a:gd name="T1" fmla="*/ 7 h 8"/>
                          <a:gd name="T2" fmla="*/ 1 w 4"/>
                          <a:gd name="T3" fmla="*/ 7 h 8"/>
                          <a:gd name="T4" fmla="*/ 3 w 4"/>
                          <a:gd name="T5" fmla="*/ 0 h 8"/>
                          <a:gd name="T6" fmla="*/ 2 w 4"/>
                          <a:gd name="T7" fmla="*/ 0 h 8"/>
                          <a:gd name="T8" fmla="*/ 1 w 4"/>
                          <a:gd name="T9" fmla="*/ 0 h 8"/>
                          <a:gd name="T10" fmla="*/ 0 w 4"/>
                          <a:gd name="T11" fmla="*/ 7 h 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4" h="8">
                            <a:moveTo>
                              <a:pt x="0" y="7"/>
                            </a:moveTo>
                            <a:lnTo>
                              <a:pt x="1" y="7"/>
                            </a:lnTo>
                            <a:lnTo>
                              <a:pt x="3" y="0"/>
                            </a:lnTo>
                            <a:lnTo>
                              <a:pt x="2" y="0"/>
                            </a:lnTo>
                            <a:lnTo>
                              <a:pt x="1" y="0"/>
                            </a:lnTo>
                            <a:lnTo>
                              <a:pt x="0" y="7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17" name="Freeform 72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54" y="3094"/>
                        <a:ext cx="6" cy="6"/>
                      </a:xfrm>
                      <a:custGeom>
                        <a:avLst/>
                        <a:gdLst>
                          <a:gd name="T0" fmla="*/ 2 w 6"/>
                          <a:gd name="T1" fmla="*/ 5 h 6"/>
                          <a:gd name="T2" fmla="*/ 3 w 6"/>
                          <a:gd name="T3" fmla="*/ 3 h 6"/>
                          <a:gd name="T4" fmla="*/ 2 w 6"/>
                          <a:gd name="T5" fmla="*/ 2 h 6"/>
                          <a:gd name="T6" fmla="*/ 0 w 6"/>
                          <a:gd name="T7" fmla="*/ 0 h 6"/>
                          <a:gd name="T8" fmla="*/ 3 w 6"/>
                          <a:gd name="T9" fmla="*/ 2 h 6"/>
                          <a:gd name="T10" fmla="*/ 5 w 6"/>
                          <a:gd name="T11" fmla="*/ 2 h 6"/>
                          <a:gd name="T12" fmla="*/ 5 w 6"/>
                          <a:gd name="T13" fmla="*/ 3 h 6"/>
                          <a:gd name="T14" fmla="*/ 2 w 6"/>
                          <a:gd name="T15" fmla="*/ 5 h 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</a:cxnLst>
                        <a:rect l="0" t="0" r="r" b="b"/>
                        <a:pathLst>
                          <a:path w="6" h="6">
                            <a:moveTo>
                              <a:pt x="2" y="5"/>
                            </a:moveTo>
                            <a:lnTo>
                              <a:pt x="3" y="3"/>
                            </a:lnTo>
                            <a:lnTo>
                              <a:pt x="2" y="2"/>
                            </a:lnTo>
                            <a:lnTo>
                              <a:pt x="0" y="0"/>
                            </a:lnTo>
                            <a:lnTo>
                              <a:pt x="3" y="2"/>
                            </a:lnTo>
                            <a:lnTo>
                              <a:pt x="5" y="2"/>
                            </a:lnTo>
                            <a:lnTo>
                              <a:pt x="5" y="3"/>
                            </a:lnTo>
                            <a:lnTo>
                              <a:pt x="2" y="5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18" name="Freeform 73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42" y="3082"/>
                        <a:ext cx="5" cy="1"/>
                      </a:xfrm>
                      <a:custGeom>
                        <a:avLst/>
                        <a:gdLst>
                          <a:gd name="T0" fmla="*/ 0 w 5"/>
                          <a:gd name="T1" fmla="*/ 0 h 1"/>
                          <a:gd name="T2" fmla="*/ 0 w 5"/>
                          <a:gd name="T3" fmla="*/ 0 h 1"/>
                          <a:gd name="T4" fmla="*/ 2 w 5"/>
                          <a:gd name="T5" fmla="*/ 0 h 1"/>
                          <a:gd name="T6" fmla="*/ 3 w 5"/>
                          <a:gd name="T7" fmla="*/ 0 h 1"/>
                          <a:gd name="T8" fmla="*/ 4 w 5"/>
                          <a:gd name="T9" fmla="*/ 0 h 1"/>
                          <a:gd name="T10" fmla="*/ 3 w 5"/>
                          <a:gd name="T11" fmla="*/ 0 h 1"/>
                          <a:gd name="T12" fmla="*/ 0 w 5"/>
                          <a:gd name="T13" fmla="*/ 0 h 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" h="1">
                            <a:moveTo>
                              <a:pt x="0" y="0"/>
                            </a:moveTo>
                            <a:lnTo>
                              <a:pt x="0" y="0"/>
                            </a:lnTo>
                            <a:lnTo>
                              <a:pt x="2" y="0"/>
                            </a:lnTo>
                            <a:lnTo>
                              <a:pt x="3" y="0"/>
                            </a:lnTo>
                            <a:lnTo>
                              <a:pt x="4" y="0"/>
                            </a:lnTo>
                            <a:lnTo>
                              <a:pt x="3" y="0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</p:grpSp>
                <p:grpSp>
                  <p:nvGrpSpPr>
                    <p:cNvPr id="397019" name="Group 73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391" y="3075"/>
                      <a:ext cx="10" cy="17"/>
                      <a:chOff x="2391" y="3075"/>
                      <a:chExt cx="10" cy="17"/>
                    </a:xfrm>
                  </p:grpSpPr>
                  <p:sp>
                    <p:nvSpPr>
                      <p:cNvPr id="397020" name="Freeform 73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395" y="3077"/>
                        <a:ext cx="4" cy="11"/>
                      </a:xfrm>
                      <a:custGeom>
                        <a:avLst/>
                        <a:gdLst>
                          <a:gd name="T0" fmla="*/ 3 w 4"/>
                          <a:gd name="T1" fmla="*/ 2 h 11"/>
                          <a:gd name="T2" fmla="*/ 2 w 4"/>
                          <a:gd name="T3" fmla="*/ 1 h 11"/>
                          <a:gd name="T4" fmla="*/ 1 w 4"/>
                          <a:gd name="T5" fmla="*/ 1 h 11"/>
                          <a:gd name="T6" fmla="*/ 1 w 4"/>
                          <a:gd name="T7" fmla="*/ 3 h 11"/>
                          <a:gd name="T8" fmla="*/ 0 w 4"/>
                          <a:gd name="T9" fmla="*/ 4 h 11"/>
                          <a:gd name="T10" fmla="*/ 1 w 4"/>
                          <a:gd name="T11" fmla="*/ 7 h 11"/>
                          <a:gd name="T12" fmla="*/ 1 w 4"/>
                          <a:gd name="T13" fmla="*/ 8 h 11"/>
                          <a:gd name="T14" fmla="*/ 1 w 4"/>
                          <a:gd name="T15" fmla="*/ 6 h 11"/>
                          <a:gd name="T16" fmla="*/ 2 w 4"/>
                          <a:gd name="T17" fmla="*/ 4 h 11"/>
                          <a:gd name="T18" fmla="*/ 3 w 4"/>
                          <a:gd name="T19" fmla="*/ 4 h 11"/>
                          <a:gd name="T20" fmla="*/ 2 w 4"/>
                          <a:gd name="T21" fmla="*/ 5 h 11"/>
                          <a:gd name="T22" fmla="*/ 1 w 4"/>
                          <a:gd name="T23" fmla="*/ 7 h 11"/>
                          <a:gd name="T24" fmla="*/ 1 w 4"/>
                          <a:gd name="T25" fmla="*/ 9 h 11"/>
                          <a:gd name="T26" fmla="*/ 2 w 4"/>
                          <a:gd name="T27" fmla="*/ 10 h 11"/>
                          <a:gd name="T28" fmla="*/ 2 w 4"/>
                          <a:gd name="T29" fmla="*/ 10 h 11"/>
                          <a:gd name="T30" fmla="*/ 1 w 4"/>
                          <a:gd name="T31" fmla="*/ 9 h 11"/>
                          <a:gd name="T32" fmla="*/ 0 w 4"/>
                          <a:gd name="T33" fmla="*/ 8 h 11"/>
                          <a:gd name="T34" fmla="*/ 0 w 4"/>
                          <a:gd name="T35" fmla="*/ 4 h 11"/>
                          <a:gd name="T36" fmla="*/ 0 w 4"/>
                          <a:gd name="T37" fmla="*/ 3 h 11"/>
                          <a:gd name="T38" fmla="*/ 1 w 4"/>
                          <a:gd name="T39" fmla="*/ 1 h 11"/>
                          <a:gd name="T40" fmla="*/ 2 w 4"/>
                          <a:gd name="T41" fmla="*/ 0 h 11"/>
                          <a:gd name="T42" fmla="*/ 3 w 4"/>
                          <a:gd name="T43" fmla="*/ 0 h 11"/>
                          <a:gd name="T44" fmla="*/ 3 w 4"/>
                          <a:gd name="T45" fmla="*/ 2 h 1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</a:cxnLst>
                        <a:rect l="0" t="0" r="r" b="b"/>
                        <a:pathLst>
                          <a:path w="4" h="11">
                            <a:moveTo>
                              <a:pt x="3" y="2"/>
                            </a:moveTo>
                            <a:lnTo>
                              <a:pt x="2" y="1"/>
                            </a:lnTo>
                            <a:lnTo>
                              <a:pt x="1" y="1"/>
                            </a:lnTo>
                            <a:lnTo>
                              <a:pt x="1" y="3"/>
                            </a:lnTo>
                            <a:lnTo>
                              <a:pt x="0" y="4"/>
                            </a:lnTo>
                            <a:lnTo>
                              <a:pt x="1" y="7"/>
                            </a:lnTo>
                            <a:lnTo>
                              <a:pt x="1" y="8"/>
                            </a:lnTo>
                            <a:lnTo>
                              <a:pt x="1" y="6"/>
                            </a:lnTo>
                            <a:lnTo>
                              <a:pt x="2" y="4"/>
                            </a:lnTo>
                            <a:lnTo>
                              <a:pt x="3" y="4"/>
                            </a:lnTo>
                            <a:lnTo>
                              <a:pt x="2" y="5"/>
                            </a:lnTo>
                            <a:lnTo>
                              <a:pt x="1" y="7"/>
                            </a:lnTo>
                            <a:lnTo>
                              <a:pt x="1" y="9"/>
                            </a:lnTo>
                            <a:lnTo>
                              <a:pt x="2" y="10"/>
                            </a:lnTo>
                            <a:lnTo>
                              <a:pt x="2" y="10"/>
                            </a:lnTo>
                            <a:lnTo>
                              <a:pt x="1" y="9"/>
                            </a:lnTo>
                            <a:lnTo>
                              <a:pt x="0" y="8"/>
                            </a:lnTo>
                            <a:lnTo>
                              <a:pt x="0" y="4"/>
                            </a:lnTo>
                            <a:lnTo>
                              <a:pt x="0" y="3"/>
                            </a:lnTo>
                            <a:lnTo>
                              <a:pt x="1" y="1"/>
                            </a:lnTo>
                            <a:lnTo>
                              <a:pt x="2" y="0"/>
                            </a:lnTo>
                            <a:lnTo>
                              <a:pt x="3" y="0"/>
                            </a:lnTo>
                            <a:lnTo>
                              <a:pt x="3" y="2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21" name="Freeform 73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391" y="3075"/>
                        <a:ext cx="10" cy="17"/>
                      </a:xfrm>
                      <a:custGeom>
                        <a:avLst/>
                        <a:gdLst>
                          <a:gd name="T0" fmla="*/ 9 w 10"/>
                          <a:gd name="T1" fmla="*/ 4 h 17"/>
                          <a:gd name="T2" fmla="*/ 8 w 10"/>
                          <a:gd name="T3" fmla="*/ 1 h 17"/>
                          <a:gd name="T4" fmla="*/ 6 w 10"/>
                          <a:gd name="T5" fmla="*/ 1 h 17"/>
                          <a:gd name="T6" fmla="*/ 3 w 10"/>
                          <a:gd name="T7" fmla="*/ 1 h 17"/>
                          <a:gd name="T8" fmla="*/ 2 w 10"/>
                          <a:gd name="T9" fmla="*/ 2 h 17"/>
                          <a:gd name="T10" fmla="*/ 1 w 10"/>
                          <a:gd name="T11" fmla="*/ 5 h 17"/>
                          <a:gd name="T12" fmla="*/ 1 w 10"/>
                          <a:gd name="T13" fmla="*/ 7 h 17"/>
                          <a:gd name="T14" fmla="*/ 2 w 10"/>
                          <a:gd name="T15" fmla="*/ 7 h 17"/>
                          <a:gd name="T16" fmla="*/ 2 w 10"/>
                          <a:gd name="T17" fmla="*/ 10 h 17"/>
                          <a:gd name="T18" fmla="*/ 2 w 10"/>
                          <a:gd name="T19" fmla="*/ 13 h 17"/>
                          <a:gd name="T20" fmla="*/ 4 w 10"/>
                          <a:gd name="T21" fmla="*/ 14 h 17"/>
                          <a:gd name="T22" fmla="*/ 5 w 10"/>
                          <a:gd name="T23" fmla="*/ 14 h 17"/>
                          <a:gd name="T24" fmla="*/ 7 w 10"/>
                          <a:gd name="T25" fmla="*/ 14 h 17"/>
                          <a:gd name="T26" fmla="*/ 7 w 10"/>
                          <a:gd name="T27" fmla="*/ 15 h 17"/>
                          <a:gd name="T28" fmla="*/ 6 w 10"/>
                          <a:gd name="T29" fmla="*/ 16 h 17"/>
                          <a:gd name="T30" fmla="*/ 4 w 10"/>
                          <a:gd name="T31" fmla="*/ 16 h 17"/>
                          <a:gd name="T32" fmla="*/ 2 w 10"/>
                          <a:gd name="T33" fmla="*/ 15 h 17"/>
                          <a:gd name="T34" fmla="*/ 1 w 10"/>
                          <a:gd name="T35" fmla="*/ 13 h 17"/>
                          <a:gd name="T36" fmla="*/ 1 w 10"/>
                          <a:gd name="T37" fmla="*/ 8 h 17"/>
                          <a:gd name="T38" fmla="*/ 0 w 10"/>
                          <a:gd name="T39" fmla="*/ 6 h 17"/>
                          <a:gd name="T40" fmla="*/ 0 w 10"/>
                          <a:gd name="T41" fmla="*/ 5 h 17"/>
                          <a:gd name="T42" fmla="*/ 2 w 10"/>
                          <a:gd name="T43" fmla="*/ 1 h 17"/>
                          <a:gd name="T44" fmla="*/ 2 w 10"/>
                          <a:gd name="T45" fmla="*/ 1 h 17"/>
                          <a:gd name="T46" fmla="*/ 5 w 10"/>
                          <a:gd name="T47" fmla="*/ 0 h 17"/>
                          <a:gd name="T48" fmla="*/ 8 w 10"/>
                          <a:gd name="T49" fmla="*/ 0 h 17"/>
                          <a:gd name="T50" fmla="*/ 9 w 10"/>
                          <a:gd name="T51" fmla="*/ 1 h 17"/>
                          <a:gd name="T52" fmla="*/ 9 w 10"/>
                          <a:gd name="T53" fmla="*/ 4 h 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</a:cxnLst>
                        <a:rect l="0" t="0" r="r" b="b"/>
                        <a:pathLst>
                          <a:path w="10" h="17">
                            <a:moveTo>
                              <a:pt x="9" y="4"/>
                            </a:moveTo>
                            <a:lnTo>
                              <a:pt x="8" y="1"/>
                            </a:lnTo>
                            <a:lnTo>
                              <a:pt x="6" y="1"/>
                            </a:lnTo>
                            <a:lnTo>
                              <a:pt x="3" y="1"/>
                            </a:lnTo>
                            <a:lnTo>
                              <a:pt x="2" y="2"/>
                            </a:lnTo>
                            <a:lnTo>
                              <a:pt x="1" y="5"/>
                            </a:lnTo>
                            <a:lnTo>
                              <a:pt x="1" y="7"/>
                            </a:lnTo>
                            <a:lnTo>
                              <a:pt x="2" y="7"/>
                            </a:lnTo>
                            <a:lnTo>
                              <a:pt x="2" y="10"/>
                            </a:lnTo>
                            <a:lnTo>
                              <a:pt x="2" y="13"/>
                            </a:lnTo>
                            <a:lnTo>
                              <a:pt x="4" y="14"/>
                            </a:lnTo>
                            <a:lnTo>
                              <a:pt x="5" y="14"/>
                            </a:lnTo>
                            <a:lnTo>
                              <a:pt x="7" y="14"/>
                            </a:lnTo>
                            <a:lnTo>
                              <a:pt x="7" y="15"/>
                            </a:lnTo>
                            <a:lnTo>
                              <a:pt x="6" y="16"/>
                            </a:lnTo>
                            <a:lnTo>
                              <a:pt x="4" y="16"/>
                            </a:lnTo>
                            <a:lnTo>
                              <a:pt x="2" y="15"/>
                            </a:lnTo>
                            <a:lnTo>
                              <a:pt x="1" y="13"/>
                            </a:lnTo>
                            <a:lnTo>
                              <a:pt x="1" y="8"/>
                            </a:lnTo>
                            <a:lnTo>
                              <a:pt x="0" y="6"/>
                            </a:lnTo>
                            <a:lnTo>
                              <a:pt x="0" y="5"/>
                            </a:lnTo>
                            <a:lnTo>
                              <a:pt x="2" y="1"/>
                            </a:lnTo>
                            <a:lnTo>
                              <a:pt x="2" y="1"/>
                            </a:lnTo>
                            <a:lnTo>
                              <a:pt x="5" y="0"/>
                            </a:lnTo>
                            <a:lnTo>
                              <a:pt x="8" y="0"/>
                            </a:lnTo>
                            <a:lnTo>
                              <a:pt x="9" y="1"/>
                            </a:lnTo>
                            <a:lnTo>
                              <a:pt x="9" y="4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</p:grpSp>
              </p:grpSp>
              <p:sp>
                <p:nvSpPr>
                  <p:cNvPr id="397022" name="Freeform 734"/>
                  <p:cNvSpPr>
                    <a:spLocks/>
                  </p:cNvSpPr>
                  <p:nvPr/>
                </p:nvSpPr>
                <p:spPr bwMode="auto">
                  <a:xfrm>
                    <a:off x="2320" y="3124"/>
                    <a:ext cx="327" cy="327"/>
                  </a:xfrm>
                  <a:custGeom>
                    <a:avLst/>
                    <a:gdLst>
                      <a:gd name="T0" fmla="*/ 49 w 327"/>
                      <a:gd name="T1" fmla="*/ 0 h 327"/>
                      <a:gd name="T2" fmla="*/ 98 w 327"/>
                      <a:gd name="T3" fmla="*/ 34 h 327"/>
                      <a:gd name="T4" fmla="*/ 114 w 327"/>
                      <a:gd name="T5" fmla="*/ 60 h 327"/>
                      <a:gd name="T6" fmla="*/ 143 w 327"/>
                      <a:gd name="T7" fmla="*/ 98 h 327"/>
                      <a:gd name="T8" fmla="*/ 149 w 327"/>
                      <a:gd name="T9" fmla="*/ 116 h 327"/>
                      <a:gd name="T10" fmla="*/ 146 w 327"/>
                      <a:gd name="T11" fmla="*/ 131 h 327"/>
                      <a:gd name="T12" fmla="*/ 144 w 327"/>
                      <a:gd name="T13" fmla="*/ 145 h 327"/>
                      <a:gd name="T14" fmla="*/ 225 w 327"/>
                      <a:gd name="T15" fmla="*/ 158 h 327"/>
                      <a:gd name="T16" fmla="*/ 250 w 327"/>
                      <a:gd name="T17" fmla="*/ 163 h 327"/>
                      <a:gd name="T18" fmla="*/ 253 w 327"/>
                      <a:gd name="T19" fmla="*/ 178 h 327"/>
                      <a:gd name="T20" fmla="*/ 207 w 327"/>
                      <a:gd name="T21" fmla="*/ 186 h 327"/>
                      <a:gd name="T22" fmla="*/ 162 w 327"/>
                      <a:gd name="T23" fmla="*/ 188 h 327"/>
                      <a:gd name="T24" fmla="*/ 146 w 327"/>
                      <a:gd name="T25" fmla="*/ 201 h 327"/>
                      <a:gd name="T26" fmla="*/ 143 w 327"/>
                      <a:gd name="T27" fmla="*/ 221 h 327"/>
                      <a:gd name="T28" fmla="*/ 150 w 327"/>
                      <a:gd name="T29" fmla="*/ 226 h 327"/>
                      <a:gd name="T30" fmla="*/ 170 w 327"/>
                      <a:gd name="T31" fmla="*/ 231 h 327"/>
                      <a:gd name="T32" fmla="*/ 191 w 327"/>
                      <a:gd name="T33" fmla="*/ 240 h 327"/>
                      <a:gd name="T34" fmla="*/ 280 w 327"/>
                      <a:gd name="T35" fmla="*/ 264 h 327"/>
                      <a:gd name="T36" fmla="*/ 303 w 327"/>
                      <a:gd name="T37" fmla="*/ 281 h 327"/>
                      <a:gd name="T38" fmla="*/ 326 w 327"/>
                      <a:gd name="T39" fmla="*/ 326 h 327"/>
                      <a:gd name="T40" fmla="*/ 163 w 327"/>
                      <a:gd name="T41" fmla="*/ 318 h 327"/>
                      <a:gd name="T42" fmla="*/ 71 w 327"/>
                      <a:gd name="T43" fmla="*/ 317 h 327"/>
                      <a:gd name="T44" fmla="*/ 28 w 327"/>
                      <a:gd name="T45" fmla="*/ 313 h 327"/>
                      <a:gd name="T46" fmla="*/ 9 w 327"/>
                      <a:gd name="T47" fmla="*/ 301 h 327"/>
                      <a:gd name="T48" fmla="*/ 3 w 327"/>
                      <a:gd name="T49" fmla="*/ 281 h 327"/>
                      <a:gd name="T50" fmla="*/ 14 w 327"/>
                      <a:gd name="T51" fmla="*/ 249 h 327"/>
                      <a:gd name="T52" fmla="*/ 24 w 327"/>
                      <a:gd name="T53" fmla="*/ 220 h 327"/>
                      <a:gd name="T54" fmla="*/ 23 w 327"/>
                      <a:gd name="T55" fmla="*/ 197 h 327"/>
                      <a:gd name="T56" fmla="*/ 24 w 327"/>
                      <a:gd name="T57" fmla="*/ 175 h 327"/>
                      <a:gd name="T58" fmla="*/ 6 w 327"/>
                      <a:gd name="T59" fmla="*/ 126 h 327"/>
                      <a:gd name="T60" fmla="*/ 0 w 327"/>
                      <a:gd name="T61" fmla="*/ 79 h 327"/>
                      <a:gd name="T62" fmla="*/ 8 w 327"/>
                      <a:gd name="T63" fmla="*/ 54 h 327"/>
                      <a:gd name="T64" fmla="*/ 21 w 327"/>
                      <a:gd name="T65" fmla="*/ 31 h 3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327" h="327">
                        <a:moveTo>
                          <a:pt x="43" y="17"/>
                        </a:moveTo>
                        <a:lnTo>
                          <a:pt x="49" y="0"/>
                        </a:lnTo>
                        <a:lnTo>
                          <a:pt x="104" y="22"/>
                        </a:lnTo>
                        <a:lnTo>
                          <a:pt x="98" y="34"/>
                        </a:lnTo>
                        <a:lnTo>
                          <a:pt x="106" y="48"/>
                        </a:lnTo>
                        <a:lnTo>
                          <a:pt x="114" y="60"/>
                        </a:lnTo>
                        <a:lnTo>
                          <a:pt x="127" y="80"/>
                        </a:lnTo>
                        <a:lnTo>
                          <a:pt x="143" y="98"/>
                        </a:lnTo>
                        <a:lnTo>
                          <a:pt x="148" y="108"/>
                        </a:lnTo>
                        <a:lnTo>
                          <a:pt x="149" y="116"/>
                        </a:lnTo>
                        <a:lnTo>
                          <a:pt x="149" y="125"/>
                        </a:lnTo>
                        <a:lnTo>
                          <a:pt x="146" y="131"/>
                        </a:lnTo>
                        <a:lnTo>
                          <a:pt x="144" y="138"/>
                        </a:lnTo>
                        <a:lnTo>
                          <a:pt x="144" y="145"/>
                        </a:lnTo>
                        <a:lnTo>
                          <a:pt x="196" y="156"/>
                        </a:lnTo>
                        <a:lnTo>
                          <a:pt x="225" y="158"/>
                        </a:lnTo>
                        <a:lnTo>
                          <a:pt x="246" y="158"/>
                        </a:lnTo>
                        <a:lnTo>
                          <a:pt x="250" y="163"/>
                        </a:lnTo>
                        <a:lnTo>
                          <a:pt x="252" y="170"/>
                        </a:lnTo>
                        <a:lnTo>
                          <a:pt x="253" y="178"/>
                        </a:lnTo>
                        <a:lnTo>
                          <a:pt x="232" y="183"/>
                        </a:lnTo>
                        <a:lnTo>
                          <a:pt x="207" y="186"/>
                        </a:lnTo>
                        <a:lnTo>
                          <a:pt x="186" y="186"/>
                        </a:lnTo>
                        <a:lnTo>
                          <a:pt x="162" y="188"/>
                        </a:lnTo>
                        <a:lnTo>
                          <a:pt x="146" y="186"/>
                        </a:lnTo>
                        <a:lnTo>
                          <a:pt x="146" y="201"/>
                        </a:lnTo>
                        <a:lnTo>
                          <a:pt x="141" y="211"/>
                        </a:lnTo>
                        <a:lnTo>
                          <a:pt x="143" y="221"/>
                        </a:lnTo>
                        <a:lnTo>
                          <a:pt x="141" y="226"/>
                        </a:lnTo>
                        <a:lnTo>
                          <a:pt x="150" y="226"/>
                        </a:lnTo>
                        <a:lnTo>
                          <a:pt x="155" y="230"/>
                        </a:lnTo>
                        <a:lnTo>
                          <a:pt x="170" y="231"/>
                        </a:lnTo>
                        <a:lnTo>
                          <a:pt x="180" y="237"/>
                        </a:lnTo>
                        <a:lnTo>
                          <a:pt x="191" y="240"/>
                        </a:lnTo>
                        <a:lnTo>
                          <a:pt x="257" y="258"/>
                        </a:lnTo>
                        <a:lnTo>
                          <a:pt x="280" y="264"/>
                        </a:lnTo>
                        <a:lnTo>
                          <a:pt x="293" y="270"/>
                        </a:lnTo>
                        <a:lnTo>
                          <a:pt x="303" y="281"/>
                        </a:lnTo>
                        <a:lnTo>
                          <a:pt x="314" y="298"/>
                        </a:lnTo>
                        <a:lnTo>
                          <a:pt x="326" y="326"/>
                        </a:lnTo>
                        <a:lnTo>
                          <a:pt x="201" y="326"/>
                        </a:lnTo>
                        <a:lnTo>
                          <a:pt x="163" y="318"/>
                        </a:lnTo>
                        <a:lnTo>
                          <a:pt x="108" y="317"/>
                        </a:lnTo>
                        <a:lnTo>
                          <a:pt x="71" y="317"/>
                        </a:lnTo>
                        <a:lnTo>
                          <a:pt x="52" y="318"/>
                        </a:lnTo>
                        <a:lnTo>
                          <a:pt x="28" y="313"/>
                        </a:lnTo>
                        <a:lnTo>
                          <a:pt x="20" y="309"/>
                        </a:lnTo>
                        <a:lnTo>
                          <a:pt x="9" y="301"/>
                        </a:lnTo>
                        <a:lnTo>
                          <a:pt x="6" y="294"/>
                        </a:lnTo>
                        <a:lnTo>
                          <a:pt x="3" y="281"/>
                        </a:lnTo>
                        <a:lnTo>
                          <a:pt x="6" y="269"/>
                        </a:lnTo>
                        <a:lnTo>
                          <a:pt x="14" y="249"/>
                        </a:lnTo>
                        <a:lnTo>
                          <a:pt x="23" y="227"/>
                        </a:lnTo>
                        <a:lnTo>
                          <a:pt x="24" y="220"/>
                        </a:lnTo>
                        <a:lnTo>
                          <a:pt x="21" y="214"/>
                        </a:lnTo>
                        <a:lnTo>
                          <a:pt x="23" y="197"/>
                        </a:lnTo>
                        <a:lnTo>
                          <a:pt x="26" y="190"/>
                        </a:lnTo>
                        <a:lnTo>
                          <a:pt x="24" y="175"/>
                        </a:lnTo>
                        <a:lnTo>
                          <a:pt x="17" y="155"/>
                        </a:lnTo>
                        <a:lnTo>
                          <a:pt x="6" y="126"/>
                        </a:lnTo>
                        <a:lnTo>
                          <a:pt x="0" y="101"/>
                        </a:lnTo>
                        <a:lnTo>
                          <a:pt x="0" y="79"/>
                        </a:lnTo>
                        <a:lnTo>
                          <a:pt x="4" y="63"/>
                        </a:lnTo>
                        <a:lnTo>
                          <a:pt x="8" y="54"/>
                        </a:lnTo>
                        <a:lnTo>
                          <a:pt x="15" y="43"/>
                        </a:lnTo>
                        <a:lnTo>
                          <a:pt x="21" y="31"/>
                        </a:lnTo>
                        <a:lnTo>
                          <a:pt x="43" y="17"/>
                        </a:lnTo>
                      </a:path>
                    </a:pathLst>
                  </a:custGeom>
                  <a:solidFill>
                    <a:srgbClr val="00006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grpSp>
                <p:nvGrpSpPr>
                  <p:cNvPr id="397023" name="Group 735"/>
                  <p:cNvGrpSpPr>
                    <a:grpSpLocks/>
                  </p:cNvGrpSpPr>
                  <p:nvPr/>
                </p:nvGrpSpPr>
                <p:grpSpPr bwMode="auto">
                  <a:xfrm>
                    <a:off x="2323" y="3141"/>
                    <a:ext cx="333" cy="301"/>
                    <a:chOff x="2323" y="3141"/>
                    <a:chExt cx="333" cy="301"/>
                  </a:xfrm>
                </p:grpSpPr>
                <p:grpSp>
                  <p:nvGrpSpPr>
                    <p:cNvPr id="397024" name="Group 7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557" y="3257"/>
                      <a:ext cx="99" cy="43"/>
                      <a:chOff x="2557" y="3257"/>
                      <a:chExt cx="99" cy="43"/>
                    </a:xfrm>
                  </p:grpSpPr>
                  <p:sp>
                    <p:nvSpPr>
                      <p:cNvPr id="397025" name="Freeform 73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557" y="3259"/>
                        <a:ext cx="99" cy="41"/>
                      </a:xfrm>
                      <a:custGeom>
                        <a:avLst/>
                        <a:gdLst>
                          <a:gd name="T0" fmla="*/ 0 w 99"/>
                          <a:gd name="T1" fmla="*/ 24 h 41"/>
                          <a:gd name="T2" fmla="*/ 12 w 99"/>
                          <a:gd name="T3" fmla="*/ 23 h 41"/>
                          <a:gd name="T4" fmla="*/ 17 w 99"/>
                          <a:gd name="T5" fmla="*/ 22 h 41"/>
                          <a:gd name="T6" fmla="*/ 19 w 99"/>
                          <a:gd name="T7" fmla="*/ 20 h 41"/>
                          <a:gd name="T8" fmla="*/ 23 w 99"/>
                          <a:gd name="T9" fmla="*/ 18 h 41"/>
                          <a:gd name="T10" fmla="*/ 27 w 99"/>
                          <a:gd name="T11" fmla="*/ 14 h 41"/>
                          <a:gd name="T12" fmla="*/ 38 w 99"/>
                          <a:gd name="T13" fmla="*/ 8 h 41"/>
                          <a:gd name="T14" fmla="*/ 41 w 99"/>
                          <a:gd name="T15" fmla="*/ 6 h 41"/>
                          <a:gd name="T16" fmla="*/ 43 w 99"/>
                          <a:gd name="T17" fmla="*/ 5 h 41"/>
                          <a:gd name="T18" fmla="*/ 49 w 99"/>
                          <a:gd name="T19" fmla="*/ 4 h 41"/>
                          <a:gd name="T20" fmla="*/ 66 w 99"/>
                          <a:gd name="T21" fmla="*/ 1 h 41"/>
                          <a:gd name="T22" fmla="*/ 71 w 99"/>
                          <a:gd name="T23" fmla="*/ 0 h 41"/>
                          <a:gd name="T24" fmla="*/ 74 w 99"/>
                          <a:gd name="T25" fmla="*/ 2 h 41"/>
                          <a:gd name="T26" fmla="*/ 77 w 99"/>
                          <a:gd name="T27" fmla="*/ 3 h 41"/>
                          <a:gd name="T28" fmla="*/ 82 w 99"/>
                          <a:gd name="T29" fmla="*/ 5 h 41"/>
                          <a:gd name="T30" fmla="*/ 86 w 99"/>
                          <a:gd name="T31" fmla="*/ 6 h 41"/>
                          <a:gd name="T32" fmla="*/ 90 w 99"/>
                          <a:gd name="T33" fmla="*/ 6 h 41"/>
                          <a:gd name="T34" fmla="*/ 91 w 99"/>
                          <a:gd name="T35" fmla="*/ 8 h 41"/>
                          <a:gd name="T36" fmla="*/ 92 w 99"/>
                          <a:gd name="T37" fmla="*/ 9 h 41"/>
                          <a:gd name="T38" fmla="*/ 94 w 99"/>
                          <a:gd name="T39" fmla="*/ 11 h 41"/>
                          <a:gd name="T40" fmla="*/ 95 w 99"/>
                          <a:gd name="T41" fmla="*/ 14 h 41"/>
                          <a:gd name="T42" fmla="*/ 96 w 99"/>
                          <a:gd name="T43" fmla="*/ 14 h 41"/>
                          <a:gd name="T44" fmla="*/ 98 w 99"/>
                          <a:gd name="T45" fmla="*/ 16 h 41"/>
                          <a:gd name="T46" fmla="*/ 96 w 99"/>
                          <a:gd name="T47" fmla="*/ 18 h 41"/>
                          <a:gd name="T48" fmla="*/ 94 w 99"/>
                          <a:gd name="T49" fmla="*/ 18 h 41"/>
                          <a:gd name="T50" fmla="*/ 91 w 99"/>
                          <a:gd name="T51" fmla="*/ 18 h 41"/>
                          <a:gd name="T52" fmla="*/ 89 w 99"/>
                          <a:gd name="T53" fmla="*/ 18 h 41"/>
                          <a:gd name="T54" fmla="*/ 86 w 99"/>
                          <a:gd name="T55" fmla="*/ 16 h 41"/>
                          <a:gd name="T56" fmla="*/ 83 w 99"/>
                          <a:gd name="T57" fmla="*/ 16 h 41"/>
                          <a:gd name="T58" fmla="*/ 80 w 99"/>
                          <a:gd name="T59" fmla="*/ 15 h 41"/>
                          <a:gd name="T60" fmla="*/ 77 w 99"/>
                          <a:gd name="T61" fmla="*/ 14 h 41"/>
                          <a:gd name="T62" fmla="*/ 72 w 99"/>
                          <a:gd name="T63" fmla="*/ 15 h 41"/>
                          <a:gd name="T64" fmla="*/ 71 w 99"/>
                          <a:gd name="T65" fmla="*/ 16 h 41"/>
                          <a:gd name="T66" fmla="*/ 77 w 99"/>
                          <a:gd name="T67" fmla="*/ 18 h 41"/>
                          <a:gd name="T68" fmla="*/ 82 w 99"/>
                          <a:gd name="T69" fmla="*/ 18 h 41"/>
                          <a:gd name="T70" fmla="*/ 90 w 99"/>
                          <a:gd name="T71" fmla="*/ 20 h 41"/>
                          <a:gd name="T72" fmla="*/ 91 w 99"/>
                          <a:gd name="T73" fmla="*/ 22 h 41"/>
                          <a:gd name="T74" fmla="*/ 91 w 99"/>
                          <a:gd name="T75" fmla="*/ 23 h 41"/>
                          <a:gd name="T76" fmla="*/ 90 w 99"/>
                          <a:gd name="T77" fmla="*/ 23 h 41"/>
                          <a:gd name="T78" fmla="*/ 88 w 99"/>
                          <a:gd name="T79" fmla="*/ 24 h 41"/>
                          <a:gd name="T80" fmla="*/ 85 w 99"/>
                          <a:gd name="T81" fmla="*/ 24 h 41"/>
                          <a:gd name="T82" fmla="*/ 76 w 99"/>
                          <a:gd name="T83" fmla="*/ 23 h 41"/>
                          <a:gd name="T84" fmla="*/ 69 w 99"/>
                          <a:gd name="T85" fmla="*/ 23 h 41"/>
                          <a:gd name="T86" fmla="*/ 63 w 99"/>
                          <a:gd name="T87" fmla="*/ 23 h 41"/>
                          <a:gd name="T88" fmla="*/ 60 w 99"/>
                          <a:gd name="T89" fmla="*/ 24 h 41"/>
                          <a:gd name="T90" fmla="*/ 55 w 99"/>
                          <a:gd name="T91" fmla="*/ 26 h 41"/>
                          <a:gd name="T92" fmla="*/ 52 w 99"/>
                          <a:gd name="T93" fmla="*/ 28 h 41"/>
                          <a:gd name="T94" fmla="*/ 49 w 99"/>
                          <a:gd name="T95" fmla="*/ 32 h 41"/>
                          <a:gd name="T96" fmla="*/ 46 w 99"/>
                          <a:gd name="T97" fmla="*/ 35 h 41"/>
                          <a:gd name="T98" fmla="*/ 43 w 99"/>
                          <a:gd name="T99" fmla="*/ 36 h 41"/>
                          <a:gd name="T100" fmla="*/ 37 w 99"/>
                          <a:gd name="T101" fmla="*/ 36 h 41"/>
                          <a:gd name="T102" fmla="*/ 33 w 99"/>
                          <a:gd name="T103" fmla="*/ 36 h 41"/>
                          <a:gd name="T104" fmla="*/ 26 w 99"/>
                          <a:gd name="T105" fmla="*/ 37 h 41"/>
                          <a:gd name="T106" fmla="*/ 21 w 99"/>
                          <a:gd name="T107" fmla="*/ 37 h 41"/>
                          <a:gd name="T108" fmla="*/ 16 w 99"/>
                          <a:gd name="T109" fmla="*/ 38 h 41"/>
                          <a:gd name="T110" fmla="*/ 0 w 99"/>
                          <a:gd name="T111" fmla="*/ 40 h 41"/>
                          <a:gd name="T112" fmla="*/ 0 w 99"/>
                          <a:gd name="T113" fmla="*/ 24 h 4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  <a:cxn ang="0">
                            <a:pos x="T54" y="T55"/>
                          </a:cxn>
                          <a:cxn ang="0">
                            <a:pos x="T56" y="T57"/>
                          </a:cxn>
                          <a:cxn ang="0">
                            <a:pos x="T58" y="T59"/>
                          </a:cxn>
                          <a:cxn ang="0">
                            <a:pos x="T60" y="T61"/>
                          </a:cxn>
                          <a:cxn ang="0">
                            <a:pos x="T62" y="T63"/>
                          </a:cxn>
                          <a:cxn ang="0">
                            <a:pos x="T64" y="T65"/>
                          </a:cxn>
                          <a:cxn ang="0">
                            <a:pos x="T66" y="T67"/>
                          </a:cxn>
                          <a:cxn ang="0">
                            <a:pos x="T68" y="T69"/>
                          </a:cxn>
                          <a:cxn ang="0">
                            <a:pos x="T70" y="T71"/>
                          </a:cxn>
                          <a:cxn ang="0">
                            <a:pos x="T72" y="T73"/>
                          </a:cxn>
                          <a:cxn ang="0">
                            <a:pos x="T74" y="T75"/>
                          </a:cxn>
                          <a:cxn ang="0">
                            <a:pos x="T76" y="T77"/>
                          </a:cxn>
                          <a:cxn ang="0">
                            <a:pos x="T78" y="T79"/>
                          </a:cxn>
                          <a:cxn ang="0">
                            <a:pos x="T80" y="T81"/>
                          </a:cxn>
                          <a:cxn ang="0">
                            <a:pos x="T82" y="T83"/>
                          </a:cxn>
                          <a:cxn ang="0">
                            <a:pos x="T84" y="T85"/>
                          </a:cxn>
                          <a:cxn ang="0">
                            <a:pos x="T86" y="T87"/>
                          </a:cxn>
                          <a:cxn ang="0">
                            <a:pos x="T88" y="T89"/>
                          </a:cxn>
                          <a:cxn ang="0">
                            <a:pos x="T90" y="T91"/>
                          </a:cxn>
                          <a:cxn ang="0">
                            <a:pos x="T92" y="T93"/>
                          </a:cxn>
                          <a:cxn ang="0">
                            <a:pos x="T94" y="T95"/>
                          </a:cxn>
                          <a:cxn ang="0">
                            <a:pos x="T96" y="T97"/>
                          </a:cxn>
                          <a:cxn ang="0">
                            <a:pos x="T98" y="T99"/>
                          </a:cxn>
                          <a:cxn ang="0">
                            <a:pos x="T100" y="T101"/>
                          </a:cxn>
                          <a:cxn ang="0">
                            <a:pos x="T102" y="T103"/>
                          </a:cxn>
                          <a:cxn ang="0">
                            <a:pos x="T104" y="T105"/>
                          </a:cxn>
                          <a:cxn ang="0">
                            <a:pos x="T106" y="T107"/>
                          </a:cxn>
                          <a:cxn ang="0">
                            <a:pos x="T108" y="T109"/>
                          </a:cxn>
                          <a:cxn ang="0">
                            <a:pos x="T110" y="T111"/>
                          </a:cxn>
                          <a:cxn ang="0">
                            <a:pos x="T112" y="T113"/>
                          </a:cxn>
                        </a:cxnLst>
                        <a:rect l="0" t="0" r="r" b="b"/>
                        <a:pathLst>
                          <a:path w="99" h="41">
                            <a:moveTo>
                              <a:pt x="0" y="24"/>
                            </a:moveTo>
                            <a:lnTo>
                              <a:pt x="12" y="23"/>
                            </a:lnTo>
                            <a:lnTo>
                              <a:pt x="17" y="22"/>
                            </a:lnTo>
                            <a:lnTo>
                              <a:pt x="19" y="20"/>
                            </a:lnTo>
                            <a:lnTo>
                              <a:pt x="23" y="18"/>
                            </a:lnTo>
                            <a:lnTo>
                              <a:pt x="27" y="14"/>
                            </a:lnTo>
                            <a:lnTo>
                              <a:pt x="38" y="8"/>
                            </a:lnTo>
                            <a:lnTo>
                              <a:pt x="41" y="6"/>
                            </a:lnTo>
                            <a:lnTo>
                              <a:pt x="43" y="5"/>
                            </a:lnTo>
                            <a:lnTo>
                              <a:pt x="49" y="4"/>
                            </a:lnTo>
                            <a:lnTo>
                              <a:pt x="66" y="1"/>
                            </a:lnTo>
                            <a:lnTo>
                              <a:pt x="71" y="0"/>
                            </a:lnTo>
                            <a:lnTo>
                              <a:pt x="74" y="2"/>
                            </a:lnTo>
                            <a:lnTo>
                              <a:pt x="77" y="3"/>
                            </a:lnTo>
                            <a:lnTo>
                              <a:pt x="82" y="5"/>
                            </a:lnTo>
                            <a:lnTo>
                              <a:pt x="86" y="6"/>
                            </a:lnTo>
                            <a:lnTo>
                              <a:pt x="90" y="6"/>
                            </a:lnTo>
                            <a:lnTo>
                              <a:pt x="91" y="8"/>
                            </a:lnTo>
                            <a:lnTo>
                              <a:pt x="92" y="9"/>
                            </a:lnTo>
                            <a:lnTo>
                              <a:pt x="94" y="11"/>
                            </a:lnTo>
                            <a:lnTo>
                              <a:pt x="95" y="14"/>
                            </a:lnTo>
                            <a:lnTo>
                              <a:pt x="96" y="14"/>
                            </a:lnTo>
                            <a:lnTo>
                              <a:pt x="98" y="16"/>
                            </a:lnTo>
                            <a:lnTo>
                              <a:pt x="96" y="18"/>
                            </a:lnTo>
                            <a:lnTo>
                              <a:pt x="94" y="18"/>
                            </a:lnTo>
                            <a:lnTo>
                              <a:pt x="91" y="18"/>
                            </a:lnTo>
                            <a:lnTo>
                              <a:pt x="89" y="18"/>
                            </a:lnTo>
                            <a:lnTo>
                              <a:pt x="86" y="16"/>
                            </a:lnTo>
                            <a:lnTo>
                              <a:pt x="83" y="16"/>
                            </a:lnTo>
                            <a:lnTo>
                              <a:pt x="80" y="15"/>
                            </a:lnTo>
                            <a:lnTo>
                              <a:pt x="77" y="14"/>
                            </a:lnTo>
                            <a:lnTo>
                              <a:pt x="72" y="15"/>
                            </a:lnTo>
                            <a:lnTo>
                              <a:pt x="71" y="16"/>
                            </a:lnTo>
                            <a:lnTo>
                              <a:pt x="77" y="18"/>
                            </a:lnTo>
                            <a:lnTo>
                              <a:pt x="82" y="18"/>
                            </a:lnTo>
                            <a:lnTo>
                              <a:pt x="90" y="20"/>
                            </a:lnTo>
                            <a:lnTo>
                              <a:pt x="91" y="22"/>
                            </a:lnTo>
                            <a:lnTo>
                              <a:pt x="91" y="23"/>
                            </a:lnTo>
                            <a:lnTo>
                              <a:pt x="90" y="23"/>
                            </a:lnTo>
                            <a:lnTo>
                              <a:pt x="88" y="24"/>
                            </a:lnTo>
                            <a:lnTo>
                              <a:pt x="85" y="24"/>
                            </a:lnTo>
                            <a:lnTo>
                              <a:pt x="76" y="23"/>
                            </a:lnTo>
                            <a:lnTo>
                              <a:pt x="69" y="23"/>
                            </a:lnTo>
                            <a:lnTo>
                              <a:pt x="63" y="23"/>
                            </a:lnTo>
                            <a:lnTo>
                              <a:pt x="60" y="24"/>
                            </a:lnTo>
                            <a:lnTo>
                              <a:pt x="55" y="26"/>
                            </a:lnTo>
                            <a:lnTo>
                              <a:pt x="52" y="28"/>
                            </a:lnTo>
                            <a:lnTo>
                              <a:pt x="49" y="32"/>
                            </a:lnTo>
                            <a:lnTo>
                              <a:pt x="46" y="35"/>
                            </a:lnTo>
                            <a:lnTo>
                              <a:pt x="43" y="36"/>
                            </a:lnTo>
                            <a:lnTo>
                              <a:pt x="37" y="36"/>
                            </a:lnTo>
                            <a:lnTo>
                              <a:pt x="33" y="36"/>
                            </a:lnTo>
                            <a:lnTo>
                              <a:pt x="26" y="37"/>
                            </a:lnTo>
                            <a:lnTo>
                              <a:pt x="21" y="37"/>
                            </a:lnTo>
                            <a:lnTo>
                              <a:pt x="16" y="38"/>
                            </a:lnTo>
                            <a:lnTo>
                              <a:pt x="0" y="40"/>
                            </a:lnTo>
                            <a:lnTo>
                              <a:pt x="0" y="24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402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26" name="Freeform 73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18" y="3264"/>
                        <a:ext cx="24" cy="4"/>
                      </a:xfrm>
                      <a:custGeom>
                        <a:avLst/>
                        <a:gdLst>
                          <a:gd name="T0" fmla="*/ 23 w 24"/>
                          <a:gd name="T1" fmla="*/ 0 h 4"/>
                          <a:gd name="T2" fmla="*/ 20 w 24"/>
                          <a:gd name="T3" fmla="*/ 2 h 4"/>
                          <a:gd name="T4" fmla="*/ 16 w 24"/>
                          <a:gd name="T5" fmla="*/ 2 h 4"/>
                          <a:gd name="T6" fmla="*/ 13 w 24"/>
                          <a:gd name="T7" fmla="*/ 2 h 4"/>
                          <a:gd name="T8" fmla="*/ 8 w 24"/>
                          <a:gd name="T9" fmla="*/ 2 h 4"/>
                          <a:gd name="T10" fmla="*/ 4 w 24"/>
                          <a:gd name="T11" fmla="*/ 2 h 4"/>
                          <a:gd name="T12" fmla="*/ 0 w 24"/>
                          <a:gd name="T13" fmla="*/ 2 h 4"/>
                          <a:gd name="T14" fmla="*/ 6 w 24"/>
                          <a:gd name="T15" fmla="*/ 2 h 4"/>
                          <a:gd name="T16" fmla="*/ 10 w 24"/>
                          <a:gd name="T17" fmla="*/ 3 h 4"/>
                          <a:gd name="T18" fmla="*/ 16 w 24"/>
                          <a:gd name="T19" fmla="*/ 2 h 4"/>
                          <a:gd name="T20" fmla="*/ 19 w 24"/>
                          <a:gd name="T21" fmla="*/ 2 h 4"/>
                          <a:gd name="T22" fmla="*/ 23 w 24"/>
                          <a:gd name="T23" fmla="*/ 1 h 4"/>
                          <a:gd name="T24" fmla="*/ 23 w 24"/>
                          <a:gd name="T25" fmla="*/ 0 h 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</a:cxnLst>
                        <a:rect l="0" t="0" r="r" b="b"/>
                        <a:pathLst>
                          <a:path w="24" h="4">
                            <a:moveTo>
                              <a:pt x="23" y="0"/>
                            </a:moveTo>
                            <a:lnTo>
                              <a:pt x="20" y="2"/>
                            </a:lnTo>
                            <a:lnTo>
                              <a:pt x="16" y="2"/>
                            </a:lnTo>
                            <a:lnTo>
                              <a:pt x="13" y="2"/>
                            </a:lnTo>
                            <a:lnTo>
                              <a:pt x="8" y="2"/>
                            </a:lnTo>
                            <a:lnTo>
                              <a:pt x="4" y="2"/>
                            </a:lnTo>
                            <a:lnTo>
                              <a:pt x="0" y="2"/>
                            </a:lnTo>
                            <a:lnTo>
                              <a:pt x="6" y="2"/>
                            </a:lnTo>
                            <a:lnTo>
                              <a:pt x="10" y="3"/>
                            </a:lnTo>
                            <a:lnTo>
                              <a:pt x="16" y="2"/>
                            </a:lnTo>
                            <a:lnTo>
                              <a:pt x="19" y="2"/>
                            </a:lnTo>
                            <a:lnTo>
                              <a:pt x="23" y="1"/>
                            </a:lnTo>
                            <a:lnTo>
                              <a:pt x="23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27" name="Freeform 73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06" y="3257"/>
                        <a:ext cx="19" cy="6"/>
                      </a:xfrm>
                      <a:custGeom>
                        <a:avLst/>
                        <a:gdLst>
                          <a:gd name="T0" fmla="*/ 14 w 19"/>
                          <a:gd name="T1" fmla="*/ 5 h 6"/>
                          <a:gd name="T2" fmla="*/ 15 w 19"/>
                          <a:gd name="T3" fmla="*/ 5 h 6"/>
                          <a:gd name="T4" fmla="*/ 18 w 19"/>
                          <a:gd name="T5" fmla="*/ 3 h 6"/>
                          <a:gd name="T6" fmla="*/ 16 w 19"/>
                          <a:gd name="T7" fmla="*/ 3 h 6"/>
                          <a:gd name="T8" fmla="*/ 15 w 19"/>
                          <a:gd name="T9" fmla="*/ 5 h 6"/>
                          <a:gd name="T10" fmla="*/ 8 w 19"/>
                          <a:gd name="T11" fmla="*/ 2 h 6"/>
                          <a:gd name="T12" fmla="*/ 4 w 19"/>
                          <a:gd name="T13" fmla="*/ 2 h 6"/>
                          <a:gd name="T14" fmla="*/ 1 w 19"/>
                          <a:gd name="T15" fmla="*/ 0 h 6"/>
                          <a:gd name="T16" fmla="*/ 0 w 19"/>
                          <a:gd name="T17" fmla="*/ 2 h 6"/>
                          <a:gd name="T18" fmla="*/ 4 w 19"/>
                          <a:gd name="T19" fmla="*/ 2 h 6"/>
                          <a:gd name="T20" fmla="*/ 9 w 19"/>
                          <a:gd name="T21" fmla="*/ 3 h 6"/>
                          <a:gd name="T22" fmla="*/ 14 w 19"/>
                          <a:gd name="T23" fmla="*/ 5 h 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</a:cxnLst>
                        <a:rect l="0" t="0" r="r" b="b"/>
                        <a:pathLst>
                          <a:path w="19" h="6">
                            <a:moveTo>
                              <a:pt x="14" y="5"/>
                            </a:moveTo>
                            <a:lnTo>
                              <a:pt x="15" y="5"/>
                            </a:lnTo>
                            <a:lnTo>
                              <a:pt x="18" y="3"/>
                            </a:lnTo>
                            <a:lnTo>
                              <a:pt x="16" y="3"/>
                            </a:lnTo>
                            <a:lnTo>
                              <a:pt x="15" y="5"/>
                            </a:lnTo>
                            <a:lnTo>
                              <a:pt x="8" y="2"/>
                            </a:lnTo>
                            <a:lnTo>
                              <a:pt x="4" y="2"/>
                            </a:lnTo>
                            <a:lnTo>
                              <a:pt x="1" y="0"/>
                            </a:lnTo>
                            <a:lnTo>
                              <a:pt x="0" y="2"/>
                            </a:lnTo>
                            <a:lnTo>
                              <a:pt x="4" y="2"/>
                            </a:lnTo>
                            <a:lnTo>
                              <a:pt x="9" y="3"/>
                            </a:lnTo>
                            <a:lnTo>
                              <a:pt x="14" y="5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28" name="Freeform 74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18" y="3268"/>
                        <a:ext cx="3" cy="7"/>
                      </a:xfrm>
                      <a:custGeom>
                        <a:avLst/>
                        <a:gdLst>
                          <a:gd name="T0" fmla="*/ 2 w 3"/>
                          <a:gd name="T1" fmla="*/ 3 h 7"/>
                          <a:gd name="T2" fmla="*/ 2 w 3"/>
                          <a:gd name="T3" fmla="*/ 0 h 7"/>
                          <a:gd name="T4" fmla="*/ 1 w 3"/>
                          <a:gd name="T5" fmla="*/ 3 h 7"/>
                          <a:gd name="T6" fmla="*/ 0 w 3"/>
                          <a:gd name="T7" fmla="*/ 3 h 7"/>
                          <a:gd name="T8" fmla="*/ 0 w 3"/>
                          <a:gd name="T9" fmla="*/ 6 h 7"/>
                          <a:gd name="T10" fmla="*/ 0 w 3"/>
                          <a:gd name="T11" fmla="*/ 6 h 7"/>
                          <a:gd name="T12" fmla="*/ 2 w 3"/>
                          <a:gd name="T13" fmla="*/ 3 h 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" h="7">
                            <a:moveTo>
                              <a:pt x="2" y="3"/>
                            </a:moveTo>
                            <a:lnTo>
                              <a:pt x="2" y="0"/>
                            </a:lnTo>
                            <a:lnTo>
                              <a:pt x="1" y="3"/>
                            </a:lnTo>
                            <a:lnTo>
                              <a:pt x="0" y="3"/>
                            </a:lnTo>
                            <a:lnTo>
                              <a:pt x="0" y="6"/>
                            </a:lnTo>
                            <a:lnTo>
                              <a:pt x="0" y="6"/>
                            </a:lnTo>
                            <a:lnTo>
                              <a:pt x="2" y="3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29" name="Freeform 74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35" y="3274"/>
                        <a:ext cx="6" cy="7"/>
                      </a:xfrm>
                      <a:custGeom>
                        <a:avLst/>
                        <a:gdLst>
                          <a:gd name="T0" fmla="*/ 5 w 6"/>
                          <a:gd name="T1" fmla="*/ 6 h 7"/>
                          <a:gd name="T2" fmla="*/ 3 w 6"/>
                          <a:gd name="T3" fmla="*/ 3 h 7"/>
                          <a:gd name="T4" fmla="*/ 0 w 6"/>
                          <a:gd name="T5" fmla="*/ 0 h 7"/>
                          <a:gd name="T6" fmla="*/ 5 w 6"/>
                          <a:gd name="T7" fmla="*/ 6 h 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6" h="7">
                            <a:moveTo>
                              <a:pt x="5" y="6"/>
                            </a:moveTo>
                            <a:lnTo>
                              <a:pt x="3" y="3"/>
                            </a:lnTo>
                            <a:lnTo>
                              <a:pt x="0" y="0"/>
                            </a:lnTo>
                            <a:lnTo>
                              <a:pt x="5" y="6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30" name="Freeform 74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00" y="3265"/>
                        <a:ext cx="3" cy="5"/>
                      </a:xfrm>
                      <a:custGeom>
                        <a:avLst/>
                        <a:gdLst>
                          <a:gd name="T0" fmla="*/ 0 w 3"/>
                          <a:gd name="T1" fmla="*/ 4 h 5"/>
                          <a:gd name="T2" fmla="*/ 0 w 3"/>
                          <a:gd name="T3" fmla="*/ 2 h 5"/>
                          <a:gd name="T4" fmla="*/ 0 w 3"/>
                          <a:gd name="T5" fmla="*/ 1 h 5"/>
                          <a:gd name="T6" fmla="*/ 2 w 3"/>
                          <a:gd name="T7" fmla="*/ 0 h 5"/>
                          <a:gd name="T8" fmla="*/ 0 w 3"/>
                          <a:gd name="T9" fmla="*/ 4 h 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3" h="5">
                            <a:moveTo>
                              <a:pt x="0" y="4"/>
                            </a:moveTo>
                            <a:lnTo>
                              <a:pt x="0" y="2"/>
                            </a:lnTo>
                            <a:lnTo>
                              <a:pt x="0" y="1"/>
                            </a:lnTo>
                            <a:lnTo>
                              <a:pt x="2" y="0"/>
                            </a:lnTo>
                            <a:lnTo>
                              <a:pt x="0" y="4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31" name="Freeform 74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05" y="3271"/>
                        <a:ext cx="7" cy="7"/>
                      </a:xfrm>
                      <a:custGeom>
                        <a:avLst/>
                        <a:gdLst>
                          <a:gd name="T0" fmla="*/ 6 w 7"/>
                          <a:gd name="T1" fmla="*/ 6 h 7"/>
                          <a:gd name="T2" fmla="*/ 6 w 7"/>
                          <a:gd name="T3" fmla="*/ 6 h 7"/>
                          <a:gd name="T4" fmla="*/ 0 w 7"/>
                          <a:gd name="T5" fmla="*/ 0 h 7"/>
                          <a:gd name="T6" fmla="*/ 6 w 7"/>
                          <a:gd name="T7" fmla="*/ 6 h 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7" h="7">
                            <a:moveTo>
                              <a:pt x="6" y="6"/>
                            </a:moveTo>
                            <a:lnTo>
                              <a:pt x="6" y="6"/>
                            </a:lnTo>
                            <a:lnTo>
                              <a:pt x="0" y="0"/>
                            </a:lnTo>
                            <a:lnTo>
                              <a:pt x="6" y="6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32" name="Freeform 74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41" y="3268"/>
                        <a:ext cx="8" cy="6"/>
                      </a:xfrm>
                      <a:custGeom>
                        <a:avLst/>
                        <a:gdLst>
                          <a:gd name="T0" fmla="*/ 0 w 8"/>
                          <a:gd name="T1" fmla="*/ 0 h 6"/>
                          <a:gd name="T2" fmla="*/ 7 w 8"/>
                          <a:gd name="T3" fmla="*/ 2 h 6"/>
                          <a:gd name="T4" fmla="*/ 7 w 8"/>
                          <a:gd name="T5" fmla="*/ 3 h 6"/>
                          <a:gd name="T6" fmla="*/ 7 w 8"/>
                          <a:gd name="T7" fmla="*/ 5 h 6"/>
                          <a:gd name="T8" fmla="*/ 7 w 8"/>
                          <a:gd name="T9" fmla="*/ 3 h 6"/>
                          <a:gd name="T10" fmla="*/ 7 w 8"/>
                          <a:gd name="T11" fmla="*/ 2 h 6"/>
                          <a:gd name="T12" fmla="*/ 0 w 8"/>
                          <a:gd name="T13" fmla="*/ 0 h 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8" h="6">
                            <a:moveTo>
                              <a:pt x="0" y="0"/>
                            </a:moveTo>
                            <a:lnTo>
                              <a:pt x="7" y="2"/>
                            </a:lnTo>
                            <a:lnTo>
                              <a:pt x="7" y="3"/>
                            </a:lnTo>
                            <a:lnTo>
                              <a:pt x="7" y="5"/>
                            </a:lnTo>
                            <a:lnTo>
                              <a:pt x="7" y="3"/>
                            </a:lnTo>
                            <a:lnTo>
                              <a:pt x="7" y="2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</p:grpSp>
                <p:grpSp>
                  <p:nvGrpSpPr>
                    <p:cNvPr id="397033" name="Group 74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531" y="3233"/>
                      <a:ext cx="103" cy="38"/>
                      <a:chOff x="2531" y="3233"/>
                      <a:chExt cx="103" cy="38"/>
                    </a:xfrm>
                  </p:grpSpPr>
                  <p:sp>
                    <p:nvSpPr>
                      <p:cNvPr id="397034" name="Freeform 74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531" y="3234"/>
                        <a:ext cx="103" cy="37"/>
                      </a:xfrm>
                      <a:custGeom>
                        <a:avLst/>
                        <a:gdLst>
                          <a:gd name="T0" fmla="*/ 9 w 103"/>
                          <a:gd name="T1" fmla="*/ 36 h 37"/>
                          <a:gd name="T2" fmla="*/ 15 w 103"/>
                          <a:gd name="T3" fmla="*/ 35 h 37"/>
                          <a:gd name="T4" fmla="*/ 21 w 103"/>
                          <a:gd name="T5" fmla="*/ 34 h 37"/>
                          <a:gd name="T6" fmla="*/ 25 w 103"/>
                          <a:gd name="T7" fmla="*/ 33 h 37"/>
                          <a:gd name="T8" fmla="*/ 33 w 103"/>
                          <a:gd name="T9" fmla="*/ 34 h 37"/>
                          <a:gd name="T10" fmla="*/ 41 w 103"/>
                          <a:gd name="T11" fmla="*/ 34 h 37"/>
                          <a:gd name="T12" fmla="*/ 44 w 103"/>
                          <a:gd name="T13" fmla="*/ 32 h 37"/>
                          <a:gd name="T14" fmla="*/ 49 w 103"/>
                          <a:gd name="T15" fmla="*/ 31 h 37"/>
                          <a:gd name="T16" fmla="*/ 52 w 103"/>
                          <a:gd name="T17" fmla="*/ 31 h 37"/>
                          <a:gd name="T18" fmla="*/ 55 w 103"/>
                          <a:gd name="T19" fmla="*/ 30 h 37"/>
                          <a:gd name="T20" fmla="*/ 59 w 103"/>
                          <a:gd name="T21" fmla="*/ 27 h 37"/>
                          <a:gd name="T22" fmla="*/ 64 w 103"/>
                          <a:gd name="T23" fmla="*/ 25 h 37"/>
                          <a:gd name="T24" fmla="*/ 68 w 103"/>
                          <a:gd name="T25" fmla="*/ 25 h 37"/>
                          <a:gd name="T26" fmla="*/ 71 w 103"/>
                          <a:gd name="T27" fmla="*/ 25 h 37"/>
                          <a:gd name="T28" fmla="*/ 74 w 103"/>
                          <a:gd name="T29" fmla="*/ 25 h 37"/>
                          <a:gd name="T30" fmla="*/ 77 w 103"/>
                          <a:gd name="T31" fmla="*/ 24 h 37"/>
                          <a:gd name="T32" fmla="*/ 78 w 103"/>
                          <a:gd name="T33" fmla="*/ 23 h 37"/>
                          <a:gd name="T34" fmla="*/ 79 w 103"/>
                          <a:gd name="T35" fmla="*/ 21 h 37"/>
                          <a:gd name="T36" fmla="*/ 79 w 103"/>
                          <a:gd name="T37" fmla="*/ 20 h 37"/>
                          <a:gd name="T38" fmla="*/ 77 w 103"/>
                          <a:gd name="T39" fmla="*/ 20 h 37"/>
                          <a:gd name="T40" fmla="*/ 74 w 103"/>
                          <a:gd name="T41" fmla="*/ 19 h 37"/>
                          <a:gd name="T42" fmla="*/ 71 w 103"/>
                          <a:gd name="T43" fmla="*/ 18 h 37"/>
                          <a:gd name="T44" fmla="*/ 68 w 103"/>
                          <a:gd name="T45" fmla="*/ 19 h 37"/>
                          <a:gd name="T46" fmla="*/ 64 w 103"/>
                          <a:gd name="T47" fmla="*/ 20 h 37"/>
                          <a:gd name="T48" fmla="*/ 57 w 103"/>
                          <a:gd name="T49" fmla="*/ 20 h 37"/>
                          <a:gd name="T50" fmla="*/ 62 w 103"/>
                          <a:gd name="T51" fmla="*/ 16 h 37"/>
                          <a:gd name="T52" fmla="*/ 69 w 103"/>
                          <a:gd name="T53" fmla="*/ 14 h 37"/>
                          <a:gd name="T54" fmla="*/ 74 w 103"/>
                          <a:gd name="T55" fmla="*/ 12 h 37"/>
                          <a:gd name="T56" fmla="*/ 79 w 103"/>
                          <a:gd name="T57" fmla="*/ 12 h 37"/>
                          <a:gd name="T58" fmla="*/ 87 w 103"/>
                          <a:gd name="T59" fmla="*/ 11 h 37"/>
                          <a:gd name="T60" fmla="*/ 91 w 103"/>
                          <a:gd name="T61" fmla="*/ 12 h 37"/>
                          <a:gd name="T62" fmla="*/ 94 w 103"/>
                          <a:gd name="T63" fmla="*/ 13 h 37"/>
                          <a:gd name="T64" fmla="*/ 96 w 103"/>
                          <a:gd name="T65" fmla="*/ 13 h 37"/>
                          <a:gd name="T66" fmla="*/ 97 w 103"/>
                          <a:gd name="T67" fmla="*/ 12 h 37"/>
                          <a:gd name="T68" fmla="*/ 98 w 103"/>
                          <a:gd name="T69" fmla="*/ 11 h 37"/>
                          <a:gd name="T70" fmla="*/ 98 w 103"/>
                          <a:gd name="T71" fmla="*/ 10 h 37"/>
                          <a:gd name="T72" fmla="*/ 99 w 103"/>
                          <a:gd name="T73" fmla="*/ 10 h 37"/>
                          <a:gd name="T74" fmla="*/ 101 w 103"/>
                          <a:gd name="T75" fmla="*/ 9 h 37"/>
                          <a:gd name="T76" fmla="*/ 101 w 103"/>
                          <a:gd name="T77" fmla="*/ 8 h 37"/>
                          <a:gd name="T78" fmla="*/ 102 w 103"/>
                          <a:gd name="T79" fmla="*/ 8 h 37"/>
                          <a:gd name="T80" fmla="*/ 101 w 103"/>
                          <a:gd name="T81" fmla="*/ 7 h 37"/>
                          <a:gd name="T82" fmla="*/ 99 w 103"/>
                          <a:gd name="T83" fmla="*/ 6 h 37"/>
                          <a:gd name="T84" fmla="*/ 98 w 103"/>
                          <a:gd name="T85" fmla="*/ 6 h 37"/>
                          <a:gd name="T86" fmla="*/ 97 w 103"/>
                          <a:gd name="T87" fmla="*/ 5 h 37"/>
                          <a:gd name="T88" fmla="*/ 95 w 103"/>
                          <a:gd name="T89" fmla="*/ 4 h 37"/>
                          <a:gd name="T90" fmla="*/ 90 w 103"/>
                          <a:gd name="T91" fmla="*/ 3 h 37"/>
                          <a:gd name="T92" fmla="*/ 88 w 103"/>
                          <a:gd name="T93" fmla="*/ 3 h 37"/>
                          <a:gd name="T94" fmla="*/ 75 w 103"/>
                          <a:gd name="T95" fmla="*/ 1 h 37"/>
                          <a:gd name="T96" fmla="*/ 73 w 103"/>
                          <a:gd name="T97" fmla="*/ 1 h 37"/>
                          <a:gd name="T98" fmla="*/ 70 w 103"/>
                          <a:gd name="T99" fmla="*/ 0 h 37"/>
                          <a:gd name="T100" fmla="*/ 67 w 103"/>
                          <a:gd name="T101" fmla="*/ 1 h 37"/>
                          <a:gd name="T102" fmla="*/ 64 w 103"/>
                          <a:gd name="T103" fmla="*/ 1 h 37"/>
                          <a:gd name="T104" fmla="*/ 53 w 103"/>
                          <a:gd name="T105" fmla="*/ 5 h 37"/>
                          <a:gd name="T106" fmla="*/ 48 w 103"/>
                          <a:gd name="T107" fmla="*/ 5 h 37"/>
                          <a:gd name="T108" fmla="*/ 42 w 103"/>
                          <a:gd name="T109" fmla="*/ 8 h 37"/>
                          <a:gd name="T110" fmla="*/ 30 w 103"/>
                          <a:gd name="T111" fmla="*/ 15 h 37"/>
                          <a:gd name="T112" fmla="*/ 25 w 103"/>
                          <a:gd name="T113" fmla="*/ 17 h 37"/>
                          <a:gd name="T114" fmla="*/ 21 w 103"/>
                          <a:gd name="T115" fmla="*/ 21 h 37"/>
                          <a:gd name="T116" fmla="*/ 15 w 103"/>
                          <a:gd name="T117" fmla="*/ 22 h 37"/>
                          <a:gd name="T118" fmla="*/ 0 w 103"/>
                          <a:gd name="T119" fmla="*/ 23 h 37"/>
                          <a:gd name="T120" fmla="*/ 9 w 103"/>
                          <a:gd name="T121" fmla="*/ 36 h 3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  <a:cxn ang="0">
                            <a:pos x="T54" y="T55"/>
                          </a:cxn>
                          <a:cxn ang="0">
                            <a:pos x="T56" y="T57"/>
                          </a:cxn>
                          <a:cxn ang="0">
                            <a:pos x="T58" y="T59"/>
                          </a:cxn>
                          <a:cxn ang="0">
                            <a:pos x="T60" y="T61"/>
                          </a:cxn>
                          <a:cxn ang="0">
                            <a:pos x="T62" y="T63"/>
                          </a:cxn>
                          <a:cxn ang="0">
                            <a:pos x="T64" y="T65"/>
                          </a:cxn>
                          <a:cxn ang="0">
                            <a:pos x="T66" y="T67"/>
                          </a:cxn>
                          <a:cxn ang="0">
                            <a:pos x="T68" y="T69"/>
                          </a:cxn>
                          <a:cxn ang="0">
                            <a:pos x="T70" y="T71"/>
                          </a:cxn>
                          <a:cxn ang="0">
                            <a:pos x="T72" y="T73"/>
                          </a:cxn>
                          <a:cxn ang="0">
                            <a:pos x="T74" y="T75"/>
                          </a:cxn>
                          <a:cxn ang="0">
                            <a:pos x="T76" y="T77"/>
                          </a:cxn>
                          <a:cxn ang="0">
                            <a:pos x="T78" y="T79"/>
                          </a:cxn>
                          <a:cxn ang="0">
                            <a:pos x="T80" y="T81"/>
                          </a:cxn>
                          <a:cxn ang="0">
                            <a:pos x="T82" y="T83"/>
                          </a:cxn>
                          <a:cxn ang="0">
                            <a:pos x="T84" y="T85"/>
                          </a:cxn>
                          <a:cxn ang="0">
                            <a:pos x="T86" y="T87"/>
                          </a:cxn>
                          <a:cxn ang="0">
                            <a:pos x="T88" y="T89"/>
                          </a:cxn>
                          <a:cxn ang="0">
                            <a:pos x="T90" y="T91"/>
                          </a:cxn>
                          <a:cxn ang="0">
                            <a:pos x="T92" y="T93"/>
                          </a:cxn>
                          <a:cxn ang="0">
                            <a:pos x="T94" y="T95"/>
                          </a:cxn>
                          <a:cxn ang="0">
                            <a:pos x="T96" y="T97"/>
                          </a:cxn>
                          <a:cxn ang="0">
                            <a:pos x="T98" y="T99"/>
                          </a:cxn>
                          <a:cxn ang="0">
                            <a:pos x="T100" y="T101"/>
                          </a:cxn>
                          <a:cxn ang="0">
                            <a:pos x="T102" y="T103"/>
                          </a:cxn>
                          <a:cxn ang="0">
                            <a:pos x="T104" y="T105"/>
                          </a:cxn>
                          <a:cxn ang="0">
                            <a:pos x="T106" y="T107"/>
                          </a:cxn>
                          <a:cxn ang="0">
                            <a:pos x="T108" y="T109"/>
                          </a:cxn>
                          <a:cxn ang="0">
                            <a:pos x="T110" y="T111"/>
                          </a:cxn>
                          <a:cxn ang="0">
                            <a:pos x="T112" y="T113"/>
                          </a:cxn>
                          <a:cxn ang="0">
                            <a:pos x="T114" y="T115"/>
                          </a:cxn>
                          <a:cxn ang="0">
                            <a:pos x="T116" y="T117"/>
                          </a:cxn>
                          <a:cxn ang="0">
                            <a:pos x="T118" y="T119"/>
                          </a:cxn>
                          <a:cxn ang="0">
                            <a:pos x="T120" y="T121"/>
                          </a:cxn>
                        </a:cxnLst>
                        <a:rect l="0" t="0" r="r" b="b"/>
                        <a:pathLst>
                          <a:path w="103" h="37">
                            <a:moveTo>
                              <a:pt x="9" y="36"/>
                            </a:moveTo>
                            <a:lnTo>
                              <a:pt x="15" y="35"/>
                            </a:lnTo>
                            <a:lnTo>
                              <a:pt x="21" y="34"/>
                            </a:lnTo>
                            <a:lnTo>
                              <a:pt x="25" y="33"/>
                            </a:lnTo>
                            <a:lnTo>
                              <a:pt x="33" y="34"/>
                            </a:lnTo>
                            <a:lnTo>
                              <a:pt x="41" y="34"/>
                            </a:lnTo>
                            <a:lnTo>
                              <a:pt x="44" y="32"/>
                            </a:lnTo>
                            <a:lnTo>
                              <a:pt x="49" y="31"/>
                            </a:lnTo>
                            <a:lnTo>
                              <a:pt x="52" y="31"/>
                            </a:lnTo>
                            <a:lnTo>
                              <a:pt x="55" y="30"/>
                            </a:lnTo>
                            <a:lnTo>
                              <a:pt x="59" y="27"/>
                            </a:lnTo>
                            <a:lnTo>
                              <a:pt x="64" y="25"/>
                            </a:lnTo>
                            <a:lnTo>
                              <a:pt x="68" y="25"/>
                            </a:lnTo>
                            <a:lnTo>
                              <a:pt x="71" y="25"/>
                            </a:lnTo>
                            <a:lnTo>
                              <a:pt x="74" y="25"/>
                            </a:lnTo>
                            <a:lnTo>
                              <a:pt x="77" y="24"/>
                            </a:lnTo>
                            <a:lnTo>
                              <a:pt x="78" y="23"/>
                            </a:lnTo>
                            <a:lnTo>
                              <a:pt x="79" y="21"/>
                            </a:lnTo>
                            <a:lnTo>
                              <a:pt x="79" y="20"/>
                            </a:lnTo>
                            <a:lnTo>
                              <a:pt x="77" y="20"/>
                            </a:lnTo>
                            <a:lnTo>
                              <a:pt x="74" y="19"/>
                            </a:lnTo>
                            <a:lnTo>
                              <a:pt x="71" y="18"/>
                            </a:lnTo>
                            <a:lnTo>
                              <a:pt x="68" y="19"/>
                            </a:lnTo>
                            <a:lnTo>
                              <a:pt x="64" y="20"/>
                            </a:lnTo>
                            <a:lnTo>
                              <a:pt x="57" y="20"/>
                            </a:lnTo>
                            <a:lnTo>
                              <a:pt x="62" y="16"/>
                            </a:lnTo>
                            <a:lnTo>
                              <a:pt x="69" y="14"/>
                            </a:lnTo>
                            <a:lnTo>
                              <a:pt x="74" y="12"/>
                            </a:lnTo>
                            <a:lnTo>
                              <a:pt x="79" y="12"/>
                            </a:lnTo>
                            <a:lnTo>
                              <a:pt x="87" y="11"/>
                            </a:lnTo>
                            <a:lnTo>
                              <a:pt x="91" y="12"/>
                            </a:lnTo>
                            <a:lnTo>
                              <a:pt x="94" y="13"/>
                            </a:lnTo>
                            <a:lnTo>
                              <a:pt x="96" y="13"/>
                            </a:lnTo>
                            <a:lnTo>
                              <a:pt x="97" y="12"/>
                            </a:lnTo>
                            <a:lnTo>
                              <a:pt x="98" y="11"/>
                            </a:lnTo>
                            <a:lnTo>
                              <a:pt x="98" y="10"/>
                            </a:lnTo>
                            <a:lnTo>
                              <a:pt x="99" y="10"/>
                            </a:lnTo>
                            <a:lnTo>
                              <a:pt x="101" y="9"/>
                            </a:lnTo>
                            <a:lnTo>
                              <a:pt x="101" y="8"/>
                            </a:lnTo>
                            <a:lnTo>
                              <a:pt x="102" y="8"/>
                            </a:lnTo>
                            <a:lnTo>
                              <a:pt x="101" y="7"/>
                            </a:lnTo>
                            <a:lnTo>
                              <a:pt x="99" y="6"/>
                            </a:lnTo>
                            <a:lnTo>
                              <a:pt x="98" y="6"/>
                            </a:lnTo>
                            <a:lnTo>
                              <a:pt x="97" y="5"/>
                            </a:lnTo>
                            <a:lnTo>
                              <a:pt x="95" y="4"/>
                            </a:lnTo>
                            <a:lnTo>
                              <a:pt x="90" y="3"/>
                            </a:lnTo>
                            <a:lnTo>
                              <a:pt x="88" y="3"/>
                            </a:lnTo>
                            <a:lnTo>
                              <a:pt x="75" y="1"/>
                            </a:lnTo>
                            <a:lnTo>
                              <a:pt x="73" y="1"/>
                            </a:lnTo>
                            <a:lnTo>
                              <a:pt x="70" y="0"/>
                            </a:lnTo>
                            <a:lnTo>
                              <a:pt x="67" y="1"/>
                            </a:lnTo>
                            <a:lnTo>
                              <a:pt x="64" y="1"/>
                            </a:lnTo>
                            <a:lnTo>
                              <a:pt x="53" y="5"/>
                            </a:lnTo>
                            <a:lnTo>
                              <a:pt x="48" y="5"/>
                            </a:lnTo>
                            <a:lnTo>
                              <a:pt x="42" y="8"/>
                            </a:lnTo>
                            <a:lnTo>
                              <a:pt x="30" y="15"/>
                            </a:lnTo>
                            <a:lnTo>
                              <a:pt x="25" y="17"/>
                            </a:lnTo>
                            <a:lnTo>
                              <a:pt x="21" y="21"/>
                            </a:lnTo>
                            <a:lnTo>
                              <a:pt x="15" y="22"/>
                            </a:lnTo>
                            <a:lnTo>
                              <a:pt x="0" y="23"/>
                            </a:lnTo>
                            <a:lnTo>
                              <a:pt x="9" y="36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402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35" name="Freeform 74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15" y="3236"/>
                        <a:ext cx="7" cy="5"/>
                      </a:xfrm>
                      <a:custGeom>
                        <a:avLst/>
                        <a:gdLst>
                          <a:gd name="T0" fmla="*/ 6 w 7"/>
                          <a:gd name="T1" fmla="*/ 0 h 5"/>
                          <a:gd name="T2" fmla="*/ 6 w 7"/>
                          <a:gd name="T3" fmla="*/ 0 h 5"/>
                          <a:gd name="T4" fmla="*/ 5 w 7"/>
                          <a:gd name="T5" fmla="*/ 1 h 5"/>
                          <a:gd name="T6" fmla="*/ 4 w 7"/>
                          <a:gd name="T7" fmla="*/ 2 h 5"/>
                          <a:gd name="T8" fmla="*/ 3 w 7"/>
                          <a:gd name="T9" fmla="*/ 4 h 5"/>
                          <a:gd name="T10" fmla="*/ 2 w 7"/>
                          <a:gd name="T11" fmla="*/ 4 h 5"/>
                          <a:gd name="T12" fmla="*/ 1 w 7"/>
                          <a:gd name="T13" fmla="*/ 4 h 5"/>
                          <a:gd name="T14" fmla="*/ 0 w 7"/>
                          <a:gd name="T15" fmla="*/ 4 h 5"/>
                          <a:gd name="T16" fmla="*/ 2 w 7"/>
                          <a:gd name="T17" fmla="*/ 4 h 5"/>
                          <a:gd name="T18" fmla="*/ 3 w 7"/>
                          <a:gd name="T19" fmla="*/ 4 h 5"/>
                          <a:gd name="T20" fmla="*/ 3 w 7"/>
                          <a:gd name="T21" fmla="*/ 4 h 5"/>
                          <a:gd name="T22" fmla="*/ 5 w 7"/>
                          <a:gd name="T23" fmla="*/ 3 h 5"/>
                          <a:gd name="T24" fmla="*/ 6 w 7"/>
                          <a:gd name="T25" fmla="*/ 0 h 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</a:cxnLst>
                        <a:rect l="0" t="0" r="r" b="b"/>
                        <a:pathLst>
                          <a:path w="7" h="5">
                            <a:moveTo>
                              <a:pt x="6" y="0"/>
                            </a:moveTo>
                            <a:lnTo>
                              <a:pt x="6" y="0"/>
                            </a:lnTo>
                            <a:lnTo>
                              <a:pt x="5" y="1"/>
                            </a:lnTo>
                            <a:lnTo>
                              <a:pt x="4" y="2"/>
                            </a:lnTo>
                            <a:lnTo>
                              <a:pt x="3" y="4"/>
                            </a:lnTo>
                            <a:lnTo>
                              <a:pt x="2" y="4"/>
                            </a:lnTo>
                            <a:lnTo>
                              <a:pt x="1" y="4"/>
                            </a:lnTo>
                            <a:lnTo>
                              <a:pt x="0" y="4"/>
                            </a:lnTo>
                            <a:lnTo>
                              <a:pt x="2" y="4"/>
                            </a:lnTo>
                            <a:lnTo>
                              <a:pt x="3" y="4"/>
                            </a:lnTo>
                            <a:lnTo>
                              <a:pt x="3" y="4"/>
                            </a:lnTo>
                            <a:lnTo>
                              <a:pt x="5" y="3"/>
                            </a:lnTo>
                            <a:lnTo>
                              <a:pt x="6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36" name="Freeform 74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548" y="3257"/>
                        <a:ext cx="1" cy="5"/>
                      </a:xfrm>
                      <a:custGeom>
                        <a:avLst/>
                        <a:gdLst>
                          <a:gd name="T0" fmla="*/ 0 w 1"/>
                          <a:gd name="T1" fmla="*/ 4 h 5"/>
                          <a:gd name="T2" fmla="*/ 0 w 1"/>
                          <a:gd name="T3" fmla="*/ 2 h 5"/>
                          <a:gd name="T4" fmla="*/ 0 w 1"/>
                          <a:gd name="T5" fmla="*/ 0 h 5"/>
                          <a:gd name="T6" fmla="*/ 0 w 1"/>
                          <a:gd name="T7" fmla="*/ 4 h 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1" h="5">
                            <a:moveTo>
                              <a:pt x="0" y="4"/>
                            </a:moveTo>
                            <a:lnTo>
                              <a:pt x="0" y="2"/>
                            </a:lnTo>
                            <a:lnTo>
                              <a:pt x="0" y="0"/>
                            </a:lnTo>
                            <a:lnTo>
                              <a:pt x="0" y="4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37" name="Freeform 74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589" y="3233"/>
                        <a:ext cx="15" cy="7"/>
                      </a:xfrm>
                      <a:custGeom>
                        <a:avLst/>
                        <a:gdLst>
                          <a:gd name="T0" fmla="*/ 14 w 15"/>
                          <a:gd name="T1" fmla="*/ 3 h 7"/>
                          <a:gd name="T2" fmla="*/ 10 w 15"/>
                          <a:gd name="T3" fmla="*/ 6 h 7"/>
                          <a:gd name="T4" fmla="*/ 8 w 15"/>
                          <a:gd name="T5" fmla="*/ 6 h 7"/>
                          <a:gd name="T6" fmla="*/ 7 w 15"/>
                          <a:gd name="T7" fmla="*/ 6 h 7"/>
                          <a:gd name="T8" fmla="*/ 6 w 15"/>
                          <a:gd name="T9" fmla="*/ 3 h 7"/>
                          <a:gd name="T10" fmla="*/ 4 w 15"/>
                          <a:gd name="T11" fmla="*/ 3 h 7"/>
                          <a:gd name="T12" fmla="*/ 2 w 15"/>
                          <a:gd name="T13" fmla="*/ 3 h 7"/>
                          <a:gd name="T14" fmla="*/ 0 w 15"/>
                          <a:gd name="T15" fmla="*/ 3 h 7"/>
                          <a:gd name="T16" fmla="*/ 1 w 15"/>
                          <a:gd name="T17" fmla="*/ 0 h 7"/>
                          <a:gd name="T18" fmla="*/ 4 w 15"/>
                          <a:gd name="T19" fmla="*/ 3 h 7"/>
                          <a:gd name="T20" fmla="*/ 7 w 15"/>
                          <a:gd name="T21" fmla="*/ 3 h 7"/>
                          <a:gd name="T22" fmla="*/ 8 w 15"/>
                          <a:gd name="T23" fmla="*/ 6 h 7"/>
                          <a:gd name="T24" fmla="*/ 9 w 15"/>
                          <a:gd name="T25" fmla="*/ 3 h 7"/>
                          <a:gd name="T26" fmla="*/ 11 w 15"/>
                          <a:gd name="T27" fmla="*/ 3 h 7"/>
                          <a:gd name="T28" fmla="*/ 14 w 15"/>
                          <a:gd name="T29" fmla="*/ 3 h 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</a:cxnLst>
                        <a:rect l="0" t="0" r="r" b="b"/>
                        <a:pathLst>
                          <a:path w="15" h="7">
                            <a:moveTo>
                              <a:pt x="14" y="3"/>
                            </a:moveTo>
                            <a:lnTo>
                              <a:pt x="10" y="6"/>
                            </a:lnTo>
                            <a:lnTo>
                              <a:pt x="8" y="6"/>
                            </a:lnTo>
                            <a:lnTo>
                              <a:pt x="7" y="6"/>
                            </a:lnTo>
                            <a:lnTo>
                              <a:pt x="6" y="3"/>
                            </a:lnTo>
                            <a:lnTo>
                              <a:pt x="4" y="3"/>
                            </a:lnTo>
                            <a:lnTo>
                              <a:pt x="2" y="3"/>
                            </a:lnTo>
                            <a:lnTo>
                              <a:pt x="0" y="3"/>
                            </a:lnTo>
                            <a:lnTo>
                              <a:pt x="1" y="0"/>
                            </a:lnTo>
                            <a:lnTo>
                              <a:pt x="4" y="3"/>
                            </a:lnTo>
                            <a:lnTo>
                              <a:pt x="7" y="3"/>
                            </a:lnTo>
                            <a:lnTo>
                              <a:pt x="8" y="6"/>
                            </a:lnTo>
                            <a:lnTo>
                              <a:pt x="9" y="3"/>
                            </a:lnTo>
                            <a:lnTo>
                              <a:pt x="11" y="3"/>
                            </a:lnTo>
                            <a:lnTo>
                              <a:pt x="14" y="3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38" name="Freeform 75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596" y="3249"/>
                        <a:ext cx="7" cy="6"/>
                      </a:xfrm>
                      <a:custGeom>
                        <a:avLst/>
                        <a:gdLst>
                          <a:gd name="T0" fmla="*/ 0 w 7"/>
                          <a:gd name="T1" fmla="*/ 5 h 6"/>
                          <a:gd name="T2" fmla="*/ 6 w 7"/>
                          <a:gd name="T3" fmla="*/ 2 h 6"/>
                          <a:gd name="T4" fmla="*/ 0 w 7"/>
                          <a:gd name="T5" fmla="*/ 0 h 6"/>
                          <a:gd name="T6" fmla="*/ 0 w 7"/>
                          <a:gd name="T7" fmla="*/ 5 h 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7" h="6">
                            <a:moveTo>
                              <a:pt x="0" y="5"/>
                            </a:moveTo>
                            <a:lnTo>
                              <a:pt x="6" y="2"/>
                            </a:lnTo>
                            <a:lnTo>
                              <a:pt x="0" y="0"/>
                            </a:lnTo>
                            <a:lnTo>
                              <a:pt x="0" y="5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39" name="Freeform 75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20" y="3238"/>
                        <a:ext cx="6" cy="7"/>
                      </a:xfrm>
                      <a:custGeom>
                        <a:avLst/>
                        <a:gdLst>
                          <a:gd name="T0" fmla="*/ 0 w 6"/>
                          <a:gd name="T1" fmla="*/ 0 h 7"/>
                          <a:gd name="T2" fmla="*/ 0 w 6"/>
                          <a:gd name="T3" fmla="*/ 3 h 7"/>
                          <a:gd name="T4" fmla="*/ 2 w 6"/>
                          <a:gd name="T5" fmla="*/ 6 h 7"/>
                          <a:gd name="T6" fmla="*/ 5 w 6"/>
                          <a:gd name="T7" fmla="*/ 6 h 7"/>
                          <a:gd name="T8" fmla="*/ 0 w 6"/>
                          <a:gd name="T9" fmla="*/ 0 h 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6" h="7">
                            <a:moveTo>
                              <a:pt x="0" y="0"/>
                            </a:moveTo>
                            <a:lnTo>
                              <a:pt x="0" y="3"/>
                            </a:lnTo>
                            <a:lnTo>
                              <a:pt x="2" y="6"/>
                            </a:lnTo>
                            <a:lnTo>
                              <a:pt x="5" y="6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40" name="Freeform 75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23" y="3234"/>
                        <a:ext cx="6" cy="8"/>
                      </a:xfrm>
                      <a:custGeom>
                        <a:avLst/>
                        <a:gdLst>
                          <a:gd name="T0" fmla="*/ 0 w 6"/>
                          <a:gd name="T1" fmla="*/ 0 h 8"/>
                          <a:gd name="T2" fmla="*/ 0 w 6"/>
                          <a:gd name="T3" fmla="*/ 0 h 8"/>
                          <a:gd name="T4" fmla="*/ 3 w 6"/>
                          <a:gd name="T5" fmla="*/ 0 h 8"/>
                          <a:gd name="T6" fmla="*/ 5 w 6"/>
                          <a:gd name="T7" fmla="*/ 7 h 8"/>
                          <a:gd name="T8" fmla="*/ 3 w 6"/>
                          <a:gd name="T9" fmla="*/ 0 h 8"/>
                          <a:gd name="T10" fmla="*/ 0 w 6"/>
                          <a:gd name="T11" fmla="*/ 0 h 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6" h="8">
                            <a:moveTo>
                              <a:pt x="0" y="0"/>
                            </a:moveTo>
                            <a:lnTo>
                              <a:pt x="0" y="0"/>
                            </a:lnTo>
                            <a:lnTo>
                              <a:pt x="3" y="0"/>
                            </a:lnTo>
                            <a:lnTo>
                              <a:pt x="5" y="7"/>
                            </a:lnTo>
                            <a:lnTo>
                              <a:pt x="3" y="0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7041" name="Freeform 75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579" y="3246"/>
                        <a:ext cx="1" cy="7"/>
                      </a:xfrm>
                      <a:custGeom>
                        <a:avLst/>
                        <a:gdLst>
                          <a:gd name="T0" fmla="*/ 0 w 1"/>
                          <a:gd name="T1" fmla="*/ 3 h 7"/>
                          <a:gd name="T2" fmla="*/ 0 w 1"/>
                          <a:gd name="T3" fmla="*/ 0 h 7"/>
                          <a:gd name="T4" fmla="*/ 0 w 1"/>
                          <a:gd name="T5" fmla="*/ 0 h 7"/>
                          <a:gd name="T6" fmla="*/ 0 w 1"/>
                          <a:gd name="T7" fmla="*/ 0 h 7"/>
                          <a:gd name="T8" fmla="*/ 0 w 1"/>
                          <a:gd name="T9" fmla="*/ 0 h 7"/>
                          <a:gd name="T10" fmla="*/ 0 w 1"/>
                          <a:gd name="T11" fmla="*/ 0 h 7"/>
                          <a:gd name="T12" fmla="*/ 0 w 1"/>
                          <a:gd name="T13" fmla="*/ 3 h 7"/>
                          <a:gd name="T14" fmla="*/ 0 w 1"/>
                          <a:gd name="T15" fmla="*/ 3 h 7"/>
                          <a:gd name="T16" fmla="*/ 0 w 1"/>
                          <a:gd name="T17" fmla="*/ 6 h 7"/>
                          <a:gd name="T18" fmla="*/ 0 w 1"/>
                          <a:gd name="T19" fmla="*/ 3 h 7"/>
                          <a:gd name="T20" fmla="*/ 0 w 1"/>
                          <a:gd name="T21" fmla="*/ 3 h 7"/>
                          <a:gd name="T22" fmla="*/ 0 w 1"/>
                          <a:gd name="T23" fmla="*/ 3 h 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</a:cxnLst>
                        <a:rect l="0" t="0" r="r" b="b"/>
                        <a:pathLst>
                          <a:path w="1" h="7">
                            <a:moveTo>
                              <a:pt x="0" y="3"/>
                            </a:move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lnTo>
                              <a:pt x="0" y="3"/>
                            </a:lnTo>
                            <a:lnTo>
                              <a:pt x="0" y="3"/>
                            </a:lnTo>
                            <a:lnTo>
                              <a:pt x="0" y="6"/>
                            </a:lnTo>
                            <a:lnTo>
                              <a:pt x="0" y="3"/>
                            </a:lnTo>
                            <a:lnTo>
                              <a:pt x="0" y="3"/>
                            </a:lnTo>
                            <a:lnTo>
                              <a:pt x="0" y="3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</p:grpSp>
                <p:sp>
                  <p:nvSpPr>
                    <p:cNvPr id="397042" name="Freeform 754"/>
                    <p:cNvSpPr>
                      <a:spLocks/>
                    </p:cNvSpPr>
                    <p:nvPr/>
                  </p:nvSpPr>
                  <p:spPr bwMode="auto">
                    <a:xfrm>
                      <a:off x="2450" y="3250"/>
                      <a:ext cx="99" cy="36"/>
                    </a:xfrm>
                    <a:custGeom>
                      <a:avLst/>
                      <a:gdLst>
                        <a:gd name="T0" fmla="*/ 14 w 99"/>
                        <a:gd name="T1" fmla="*/ 3 h 36"/>
                        <a:gd name="T2" fmla="*/ 40 w 99"/>
                        <a:gd name="T3" fmla="*/ 4 h 36"/>
                        <a:gd name="T4" fmla="*/ 60 w 99"/>
                        <a:gd name="T5" fmla="*/ 7 h 36"/>
                        <a:gd name="T6" fmla="*/ 70 w 99"/>
                        <a:gd name="T7" fmla="*/ 6 h 36"/>
                        <a:gd name="T8" fmla="*/ 90 w 99"/>
                        <a:gd name="T9" fmla="*/ 6 h 36"/>
                        <a:gd name="T10" fmla="*/ 96 w 99"/>
                        <a:gd name="T11" fmla="*/ 13 h 36"/>
                        <a:gd name="T12" fmla="*/ 98 w 99"/>
                        <a:gd name="T13" fmla="*/ 22 h 36"/>
                        <a:gd name="T14" fmla="*/ 84 w 99"/>
                        <a:gd name="T15" fmla="*/ 24 h 36"/>
                        <a:gd name="T16" fmla="*/ 57 w 99"/>
                        <a:gd name="T17" fmla="*/ 29 h 36"/>
                        <a:gd name="T18" fmla="*/ 2 w 99"/>
                        <a:gd name="T19" fmla="*/ 35 h 36"/>
                        <a:gd name="T20" fmla="*/ 0 w 99"/>
                        <a:gd name="T21" fmla="*/ 0 h 36"/>
                        <a:gd name="T22" fmla="*/ 14 w 99"/>
                        <a:gd name="T23" fmla="*/ 3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99" h="36">
                          <a:moveTo>
                            <a:pt x="14" y="3"/>
                          </a:moveTo>
                          <a:lnTo>
                            <a:pt x="40" y="4"/>
                          </a:lnTo>
                          <a:lnTo>
                            <a:pt x="60" y="7"/>
                          </a:lnTo>
                          <a:lnTo>
                            <a:pt x="70" y="6"/>
                          </a:lnTo>
                          <a:lnTo>
                            <a:pt x="90" y="6"/>
                          </a:lnTo>
                          <a:lnTo>
                            <a:pt x="96" y="13"/>
                          </a:lnTo>
                          <a:lnTo>
                            <a:pt x="98" y="22"/>
                          </a:lnTo>
                          <a:lnTo>
                            <a:pt x="84" y="24"/>
                          </a:lnTo>
                          <a:lnTo>
                            <a:pt x="57" y="29"/>
                          </a:lnTo>
                          <a:lnTo>
                            <a:pt x="2" y="35"/>
                          </a:lnTo>
                          <a:lnTo>
                            <a:pt x="0" y="0"/>
                          </a:lnTo>
                          <a:lnTo>
                            <a:pt x="14" y="3"/>
                          </a:lnTo>
                        </a:path>
                      </a:pathLst>
                    </a:custGeom>
                    <a:solidFill>
                      <a:srgbClr val="00006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7043" name="Freeform 755"/>
                    <p:cNvSpPr>
                      <a:spLocks/>
                    </p:cNvSpPr>
                    <p:nvPr/>
                  </p:nvSpPr>
                  <p:spPr bwMode="auto">
                    <a:xfrm>
                      <a:off x="2453" y="3254"/>
                      <a:ext cx="85" cy="21"/>
                    </a:xfrm>
                    <a:custGeom>
                      <a:avLst/>
                      <a:gdLst>
                        <a:gd name="T0" fmla="*/ 10 w 85"/>
                        <a:gd name="T1" fmla="*/ 0 h 21"/>
                        <a:gd name="T2" fmla="*/ 30 w 85"/>
                        <a:gd name="T3" fmla="*/ 1 h 21"/>
                        <a:gd name="T4" fmla="*/ 55 w 85"/>
                        <a:gd name="T5" fmla="*/ 4 h 21"/>
                        <a:gd name="T6" fmla="*/ 71 w 85"/>
                        <a:gd name="T7" fmla="*/ 3 h 21"/>
                        <a:gd name="T8" fmla="*/ 79 w 85"/>
                        <a:gd name="T9" fmla="*/ 4 h 21"/>
                        <a:gd name="T10" fmla="*/ 83 w 85"/>
                        <a:gd name="T11" fmla="*/ 6 h 21"/>
                        <a:gd name="T12" fmla="*/ 84 w 85"/>
                        <a:gd name="T13" fmla="*/ 11 h 21"/>
                        <a:gd name="T14" fmla="*/ 64 w 85"/>
                        <a:gd name="T15" fmla="*/ 15 h 21"/>
                        <a:gd name="T16" fmla="*/ 67 w 85"/>
                        <a:gd name="T17" fmla="*/ 11 h 21"/>
                        <a:gd name="T18" fmla="*/ 69 w 85"/>
                        <a:gd name="T19" fmla="*/ 8 h 21"/>
                        <a:gd name="T20" fmla="*/ 65 w 85"/>
                        <a:gd name="T21" fmla="*/ 11 h 21"/>
                        <a:gd name="T22" fmla="*/ 57 w 85"/>
                        <a:gd name="T23" fmla="*/ 16 h 21"/>
                        <a:gd name="T24" fmla="*/ 36 w 85"/>
                        <a:gd name="T25" fmla="*/ 20 h 21"/>
                        <a:gd name="T26" fmla="*/ 19 w 85"/>
                        <a:gd name="T27" fmla="*/ 20 h 21"/>
                        <a:gd name="T28" fmla="*/ 40 w 85"/>
                        <a:gd name="T29" fmla="*/ 16 h 21"/>
                        <a:gd name="T30" fmla="*/ 53 w 85"/>
                        <a:gd name="T31" fmla="*/ 10 h 21"/>
                        <a:gd name="T32" fmla="*/ 37 w 85"/>
                        <a:gd name="T33" fmla="*/ 14 h 21"/>
                        <a:gd name="T34" fmla="*/ 21 w 85"/>
                        <a:gd name="T35" fmla="*/ 17 h 21"/>
                        <a:gd name="T36" fmla="*/ 0 w 85"/>
                        <a:gd name="T37" fmla="*/ 20 h 21"/>
                        <a:gd name="T38" fmla="*/ 1 w 85"/>
                        <a:gd name="T39" fmla="*/ 7 h 21"/>
                        <a:gd name="T40" fmla="*/ 10 w 85"/>
                        <a:gd name="T41" fmla="*/ 0 h 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</a:cxnLst>
                      <a:rect l="0" t="0" r="r" b="b"/>
                      <a:pathLst>
                        <a:path w="85" h="21">
                          <a:moveTo>
                            <a:pt x="10" y="0"/>
                          </a:moveTo>
                          <a:lnTo>
                            <a:pt x="30" y="1"/>
                          </a:lnTo>
                          <a:lnTo>
                            <a:pt x="55" y="4"/>
                          </a:lnTo>
                          <a:lnTo>
                            <a:pt x="71" y="3"/>
                          </a:lnTo>
                          <a:lnTo>
                            <a:pt x="79" y="4"/>
                          </a:lnTo>
                          <a:lnTo>
                            <a:pt x="83" y="6"/>
                          </a:lnTo>
                          <a:lnTo>
                            <a:pt x="84" y="11"/>
                          </a:lnTo>
                          <a:lnTo>
                            <a:pt x="64" y="15"/>
                          </a:lnTo>
                          <a:lnTo>
                            <a:pt x="67" y="11"/>
                          </a:lnTo>
                          <a:lnTo>
                            <a:pt x="69" y="8"/>
                          </a:lnTo>
                          <a:lnTo>
                            <a:pt x="65" y="11"/>
                          </a:lnTo>
                          <a:lnTo>
                            <a:pt x="57" y="16"/>
                          </a:lnTo>
                          <a:lnTo>
                            <a:pt x="36" y="20"/>
                          </a:lnTo>
                          <a:lnTo>
                            <a:pt x="19" y="20"/>
                          </a:lnTo>
                          <a:lnTo>
                            <a:pt x="40" y="16"/>
                          </a:lnTo>
                          <a:lnTo>
                            <a:pt x="53" y="10"/>
                          </a:lnTo>
                          <a:lnTo>
                            <a:pt x="37" y="14"/>
                          </a:lnTo>
                          <a:lnTo>
                            <a:pt x="21" y="17"/>
                          </a:lnTo>
                          <a:lnTo>
                            <a:pt x="0" y="20"/>
                          </a:lnTo>
                          <a:lnTo>
                            <a:pt x="1" y="7"/>
                          </a:lnTo>
                          <a:lnTo>
                            <a:pt x="10" y="0"/>
                          </a:lnTo>
                        </a:path>
                      </a:pathLst>
                    </a:custGeom>
                    <a:solidFill>
                      <a:srgbClr val="0000E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7044" name="Freeform 756"/>
                    <p:cNvSpPr>
                      <a:spLocks/>
                    </p:cNvSpPr>
                    <p:nvPr/>
                  </p:nvSpPr>
                  <p:spPr bwMode="auto">
                    <a:xfrm>
                      <a:off x="2357" y="3154"/>
                      <a:ext cx="205" cy="149"/>
                    </a:xfrm>
                    <a:custGeom>
                      <a:avLst/>
                      <a:gdLst>
                        <a:gd name="T0" fmla="*/ 19 w 205"/>
                        <a:gd name="T1" fmla="*/ 0 h 149"/>
                        <a:gd name="T2" fmla="*/ 32 w 205"/>
                        <a:gd name="T3" fmla="*/ 2 h 149"/>
                        <a:gd name="T4" fmla="*/ 43 w 205"/>
                        <a:gd name="T5" fmla="*/ 8 h 149"/>
                        <a:gd name="T6" fmla="*/ 48 w 205"/>
                        <a:gd name="T7" fmla="*/ 15 h 149"/>
                        <a:gd name="T8" fmla="*/ 49 w 205"/>
                        <a:gd name="T9" fmla="*/ 27 h 149"/>
                        <a:gd name="T10" fmla="*/ 53 w 205"/>
                        <a:gd name="T11" fmla="*/ 42 h 149"/>
                        <a:gd name="T12" fmla="*/ 60 w 205"/>
                        <a:gd name="T13" fmla="*/ 56 h 149"/>
                        <a:gd name="T14" fmla="*/ 68 w 205"/>
                        <a:gd name="T15" fmla="*/ 72 h 149"/>
                        <a:gd name="T16" fmla="*/ 72 w 205"/>
                        <a:gd name="T17" fmla="*/ 84 h 149"/>
                        <a:gd name="T18" fmla="*/ 79 w 205"/>
                        <a:gd name="T19" fmla="*/ 99 h 149"/>
                        <a:gd name="T20" fmla="*/ 61 w 205"/>
                        <a:gd name="T21" fmla="*/ 103 h 149"/>
                        <a:gd name="T22" fmla="*/ 81 w 205"/>
                        <a:gd name="T23" fmla="*/ 101 h 149"/>
                        <a:gd name="T24" fmla="*/ 86 w 205"/>
                        <a:gd name="T25" fmla="*/ 106 h 149"/>
                        <a:gd name="T26" fmla="*/ 76 w 205"/>
                        <a:gd name="T27" fmla="*/ 112 h 149"/>
                        <a:gd name="T28" fmla="*/ 89 w 205"/>
                        <a:gd name="T29" fmla="*/ 108 h 149"/>
                        <a:gd name="T30" fmla="*/ 104 w 205"/>
                        <a:gd name="T31" fmla="*/ 113 h 149"/>
                        <a:gd name="T32" fmla="*/ 123 w 205"/>
                        <a:gd name="T33" fmla="*/ 117 h 149"/>
                        <a:gd name="T34" fmla="*/ 147 w 205"/>
                        <a:gd name="T35" fmla="*/ 121 h 149"/>
                        <a:gd name="T36" fmla="*/ 165 w 205"/>
                        <a:gd name="T37" fmla="*/ 122 h 149"/>
                        <a:gd name="T38" fmla="*/ 186 w 205"/>
                        <a:gd name="T39" fmla="*/ 123 h 149"/>
                        <a:gd name="T40" fmla="*/ 199 w 205"/>
                        <a:gd name="T41" fmla="*/ 122 h 149"/>
                        <a:gd name="T42" fmla="*/ 201 w 205"/>
                        <a:gd name="T43" fmla="*/ 126 h 149"/>
                        <a:gd name="T44" fmla="*/ 204 w 205"/>
                        <a:gd name="T45" fmla="*/ 134 h 149"/>
                        <a:gd name="T46" fmla="*/ 204 w 205"/>
                        <a:gd name="T47" fmla="*/ 139 h 149"/>
                        <a:gd name="T48" fmla="*/ 190 w 205"/>
                        <a:gd name="T49" fmla="*/ 143 h 149"/>
                        <a:gd name="T50" fmla="*/ 188 w 205"/>
                        <a:gd name="T51" fmla="*/ 139 h 149"/>
                        <a:gd name="T52" fmla="*/ 183 w 205"/>
                        <a:gd name="T53" fmla="*/ 143 h 149"/>
                        <a:gd name="T54" fmla="*/ 163 w 205"/>
                        <a:gd name="T55" fmla="*/ 144 h 149"/>
                        <a:gd name="T56" fmla="*/ 123 w 205"/>
                        <a:gd name="T57" fmla="*/ 148 h 149"/>
                        <a:gd name="T58" fmla="*/ 71 w 205"/>
                        <a:gd name="T59" fmla="*/ 140 h 149"/>
                        <a:gd name="T60" fmla="*/ 61 w 205"/>
                        <a:gd name="T61" fmla="*/ 138 h 149"/>
                        <a:gd name="T62" fmla="*/ 44 w 205"/>
                        <a:gd name="T63" fmla="*/ 118 h 149"/>
                        <a:gd name="T64" fmla="*/ 23 w 205"/>
                        <a:gd name="T65" fmla="*/ 83 h 149"/>
                        <a:gd name="T66" fmla="*/ 7 w 205"/>
                        <a:gd name="T67" fmla="*/ 46 h 149"/>
                        <a:gd name="T68" fmla="*/ 0 w 205"/>
                        <a:gd name="T69" fmla="*/ 31 h 149"/>
                        <a:gd name="T70" fmla="*/ 2 w 205"/>
                        <a:gd name="T71" fmla="*/ 15 h 149"/>
                        <a:gd name="T72" fmla="*/ 9 w 205"/>
                        <a:gd name="T73" fmla="*/ 4 h 149"/>
                        <a:gd name="T74" fmla="*/ 19 w 205"/>
                        <a:gd name="T75" fmla="*/ 0 h 1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</a:cxnLst>
                      <a:rect l="0" t="0" r="r" b="b"/>
                      <a:pathLst>
                        <a:path w="205" h="149">
                          <a:moveTo>
                            <a:pt x="19" y="0"/>
                          </a:moveTo>
                          <a:lnTo>
                            <a:pt x="32" y="2"/>
                          </a:lnTo>
                          <a:lnTo>
                            <a:pt x="43" y="8"/>
                          </a:lnTo>
                          <a:lnTo>
                            <a:pt x="48" y="15"/>
                          </a:lnTo>
                          <a:lnTo>
                            <a:pt x="49" y="27"/>
                          </a:lnTo>
                          <a:lnTo>
                            <a:pt x="53" y="42"/>
                          </a:lnTo>
                          <a:lnTo>
                            <a:pt x="60" y="56"/>
                          </a:lnTo>
                          <a:lnTo>
                            <a:pt x="68" y="72"/>
                          </a:lnTo>
                          <a:lnTo>
                            <a:pt x="72" y="84"/>
                          </a:lnTo>
                          <a:lnTo>
                            <a:pt x="79" y="99"/>
                          </a:lnTo>
                          <a:lnTo>
                            <a:pt x="61" y="103"/>
                          </a:lnTo>
                          <a:lnTo>
                            <a:pt x="81" y="101"/>
                          </a:lnTo>
                          <a:lnTo>
                            <a:pt x="86" y="106"/>
                          </a:lnTo>
                          <a:lnTo>
                            <a:pt x="76" y="112"/>
                          </a:lnTo>
                          <a:lnTo>
                            <a:pt x="89" y="108"/>
                          </a:lnTo>
                          <a:lnTo>
                            <a:pt x="104" y="113"/>
                          </a:lnTo>
                          <a:lnTo>
                            <a:pt x="123" y="117"/>
                          </a:lnTo>
                          <a:lnTo>
                            <a:pt x="147" y="121"/>
                          </a:lnTo>
                          <a:lnTo>
                            <a:pt x="165" y="122"/>
                          </a:lnTo>
                          <a:lnTo>
                            <a:pt x="186" y="123"/>
                          </a:lnTo>
                          <a:lnTo>
                            <a:pt x="199" y="122"/>
                          </a:lnTo>
                          <a:lnTo>
                            <a:pt x="201" y="126"/>
                          </a:lnTo>
                          <a:lnTo>
                            <a:pt x="204" y="134"/>
                          </a:lnTo>
                          <a:lnTo>
                            <a:pt x="204" y="139"/>
                          </a:lnTo>
                          <a:lnTo>
                            <a:pt x="190" y="143"/>
                          </a:lnTo>
                          <a:lnTo>
                            <a:pt x="188" y="139"/>
                          </a:lnTo>
                          <a:lnTo>
                            <a:pt x="183" y="143"/>
                          </a:lnTo>
                          <a:lnTo>
                            <a:pt x="163" y="144"/>
                          </a:lnTo>
                          <a:lnTo>
                            <a:pt x="123" y="148"/>
                          </a:lnTo>
                          <a:lnTo>
                            <a:pt x="71" y="140"/>
                          </a:lnTo>
                          <a:lnTo>
                            <a:pt x="61" y="138"/>
                          </a:lnTo>
                          <a:lnTo>
                            <a:pt x="44" y="118"/>
                          </a:lnTo>
                          <a:lnTo>
                            <a:pt x="23" y="83"/>
                          </a:lnTo>
                          <a:lnTo>
                            <a:pt x="7" y="46"/>
                          </a:lnTo>
                          <a:lnTo>
                            <a:pt x="0" y="31"/>
                          </a:lnTo>
                          <a:lnTo>
                            <a:pt x="2" y="15"/>
                          </a:lnTo>
                          <a:lnTo>
                            <a:pt x="9" y="4"/>
                          </a:lnTo>
                          <a:lnTo>
                            <a:pt x="19" y="0"/>
                          </a:lnTo>
                        </a:path>
                      </a:pathLst>
                    </a:custGeom>
                    <a:solidFill>
                      <a:srgbClr val="0000E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7045" name="Freeform 757"/>
                    <p:cNvSpPr>
                      <a:spLocks/>
                    </p:cNvSpPr>
                    <p:nvPr/>
                  </p:nvSpPr>
                  <p:spPr bwMode="auto">
                    <a:xfrm>
                      <a:off x="2384" y="3149"/>
                      <a:ext cx="74" cy="112"/>
                    </a:xfrm>
                    <a:custGeom>
                      <a:avLst/>
                      <a:gdLst>
                        <a:gd name="T0" fmla="*/ 10 w 74"/>
                        <a:gd name="T1" fmla="*/ 0 h 112"/>
                        <a:gd name="T2" fmla="*/ 0 w 74"/>
                        <a:gd name="T3" fmla="*/ 6 h 112"/>
                        <a:gd name="T4" fmla="*/ 5 w 74"/>
                        <a:gd name="T5" fmla="*/ 8 h 112"/>
                        <a:gd name="T6" fmla="*/ 12 w 74"/>
                        <a:gd name="T7" fmla="*/ 16 h 112"/>
                        <a:gd name="T8" fmla="*/ 22 w 74"/>
                        <a:gd name="T9" fmla="*/ 22 h 112"/>
                        <a:gd name="T10" fmla="*/ 28 w 74"/>
                        <a:gd name="T11" fmla="*/ 41 h 112"/>
                        <a:gd name="T12" fmla="*/ 34 w 74"/>
                        <a:gd name="T13" fmla="*/ 52 h 112"/>
                        <a:gd name="T14" fmla="*/ 41 w 74"/>
                        <a:gd name="T15" fmla="*/ 62 h 112"/>
                        <a:gd name="T16" fmla="*/ 49 w 74"/>
                        <a:gd name="T17" fmla="*/ 70 h 112"/>
                        <a:gd name="T18" fmla="*/ 40 w 74"/>
                        <a:gd name="T19" fmla="*/ 62 h 112"/>
                        <a:gd name="T20" fmla="*/ 32 w 74"/>
                        <a:gd name="T21" fmla="*/ 53 h 112"/>
                        <a:gd name="T22" fmla="*/ 40 w 74"/>
                        <a:gd name="T23" fmla="*/ 69 h 112"/>
                        <a:gd name="T24" fmla="*/ 44 w 74"/>
                        <a:gd name="T25" fmla="*/ 82 h 112"/>
                        <a:gd name="T26" fmla="*/ 50 w 74"/>
                        <a:gd name="T27" fmla="*/ 94 h 112"/>
                        <a:gd name="T28" fmla="*/ 54 w 74"/>
                        <a:gd name="T29" fmla="*/ 103 h 112"/>
                        <a:gd name="T30" fmla="*/ 58 w 74"/>
                        <a:gd name="T31" fmla="*/ 107 h 112"/>
                        <a:gd name="T32" fmla="*/ 61 w 74"/>
                        <a:gd name="T33" fmla="*/ 110 h 112"/>
                        <a:gd name="T34" fmla="*/ 68 w 74"/>
                        <a:gd name="T35" fmla="*/ 111 h 112"/>
                        <a:gd name="T36" fmla="*/ 69 w 74"/>
                        <a:gd name="T37" fmla="*/ 105 h 112"/>
                        <a:gd name="T38" fmla="*/ 70 w 74"/>
                        <a:gd name="T39" fmla="*/ 97 h 112"/>
                        <a:gd name="T40" fmla="*/ 73 w 74"/>
                        <a:gd name="T41" fmla="*/ 89 h 112"/>
                        <a:gd name="T42" fmla="*/ 73 w 74"/>
                        <a:gd name="T43" fmla="*/ 81 h 112"/>
                        <a:gd name="T44" fmla="*/ 69 w 74"/>
                        <a:gd name="T45" fmla="*/ 71 h 112"/>
                        <a:gd name="T46" fmla="*/ 64 w 74"/>
                        <a:gd name="T47" fmla="*/ 64 h 112"/>
                        <a:gd name="T48" fmla="*/ 59 w 74"/>
                        <a:gd name="T49" fmla="*/ 60 h 112"/>
                        <a:gd name="T50" fmla="*/ 50 w 74"/>
                        <a:gd name="T51" fmla="*/ 53 h 112"/>
                        <a:gd name="T52" fmla="*/ 41 w 74"/>
                        <a:gd name="T53" fmla="*/ 44 h 112"/>
                        <a:gd name="T54" fmla="*/ 33 w 74"/>
                        <a:gd name="T55" fmla="*/ 33 h 112"/>
                        <a:gd name="T56" fmla="*/ 41 w 74"/>
                        <a:gd name="T57" fmla="*/ 39 h 112"/>
                        <a:gd name="T58" fmla="*/ 47 w 74"/>
                        <a:gd name="T59" fmla="*/ 48 h 112"/>
                        <a:gd name="T60" fmla="*/ 56 w 74"/>
                        <a:gd name="T61" fmla="*/ 56 h 112"/>
                        <a:gd name="T62" fmla="*/ 48 w 74"/>
                        <a:gd name="T63" fmla="*/ 44 h 112"/>
                        <a:gd name="T64" fmla="*/ 40 w 74"/>
                        <a:gd name="T65" fmla="*/ 29 h 112"/>
                        <a:gd name="T66" fmla="*/ 29 w 74"/>
                        <a:gd name="T67" fmla="*/ 12 h 112"/>
                        <a:gd name="T68" fmla="*/ 23 w 74"/>
                        <a:gd name="T69" fmla="*/ 7 h 112"/>
                        <a:gd name="T70" fmla="*/ 10 w 74"/>
                        <a:gd name="T71" fmla="*/ 0 h 1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</a:cxnLst>
                      <a:rect l="0" t="0" r="r" b="b"/>
                      <a:pathLst>
                        <a:path w="74" h="112">
                          <a:moveTo>
                            <a:pt x="10" y="0"/>
                          </a:moveTo>
                          <a:lnTo>
                            <a:pt x="0" y="6"/>
                          </a:lnTo>
                          <a:lnTo>
                            <a:pt x="5" y="8"/>
                          </a:lnTo>
                          <a:lnTo>
                            <a:pt x="12" y="16"/>
                          </a:lnTo>
                          <a:lnTo>
                            <a:pt x="22" y="22"/>
                          </a:lnTo>
                          <a:lnTo>
                            <a:pt x="28" y="41"/>
                          </a:lnTo>
                          <a:lnTo>
                            <a:pt x="34" y="52"/>
                          </a:lnTo>
                          <a:lnTo>
                            <a:pt x="41" y="62"/>
                          </a:lnTo>
                          <a:lnTo>
                            <a:pt x="49" y="70"/>
                          </a:lnTo>
                          <a:lnTo>
                            <a:pt x="40" y="62"/>
                          </a:lnTo>
                          <a:lnTo>
                            <a:pt x="32" y="53"/>
                          </a:lnTo>
                          <a:lnTo>
                            <a:pt x="40" y="69"/>
                          </a:lnTo>
                          <a:lnTo>
                            <a:pt x="44" y="82"/>
                          </a:lnTo>
                          <a:lnTo>
                            <a:pt x="50" y="94"/>
                          </a:lnTo>
                          <a:lnTo>
                            <a:pt x="54" y="103"/>
                          </a:lnTo>
                          <a:lnTo>
                            <a:pt x="58" y="107"/>
                          </a:lnTo>
                          <a:lnTo>
                            <a:pt x="61" y="110"/>
                          </a:lnTo>
                          <a:lnTo>
                            <a:pt x="68" y="111"/>
                          </a:lnTo>
                          <a:lnTo>
                            <a:pt x="69" y="105"/>
                          </a:lnTo>
                          <a:lnTo>
                            <a:pt x="70" y="97"/>
                          </a:lnTo>
                          <a:lnTo>
                            <a:pt x="73" y="89"/>
                          </a:lnTo>
                          <a:lnTo>
                            <a:pt x="73" y="81"/>
                          </a:lnTo>
                          <a:lnTo>
                            <a:pt x="69" y="71"/>
                          </a:lnTo>
                          <a:lnTo>
                            <a:pt x="64" y="64"/>
                          </a:lnTo>
                          <a:lnTo>
                            <a:pt x="59" y="60"/>
                          </a:lnTo>
                          <a:lnTo>
                            <a:pt x="50" y="53"/>
                          </a:lnTo>
                          <a:lnTo>
                            <a:pt x="41" y="44"/>
                          </a:lnTo>
                          <a:lnTo>
                            <a:pt x="33" y="33"/>
                          </a:lnTo>
                          <a:lnTo>
                            <a:pt x="41" y="39"/>
                          </a:lnTo>
                          <a:lnTo>
                            <a:pt x="47" y="48"/>
                          </a:lnTo>
                          <a:lnTo>
                            <a:pt x="56" y="56"/>
                          </a:lnTo>
                          <a:lnTo>
                            <a:pt x="48" y="44"/>
                          </a:lnTo>
                          <a:lnTo>
                            <a:pt x="40" y="29"/>
                          </a:lnTo>
                          <a:lnTo>
                            <a:pt x="29" y="12"/>
                          </a:lnTo>
                          <a:lnTo>
                            <a:pt x="23" y="7"/>
                          </a:lnTo>
                          <a:lnTo>
                            <a:pt x="10" y="0"/>
                          </a:lnTo>
                        </a:path>
                      </a:pathLst>
                    </a:custGeom>
                    <a:solidFill>
                      <a:srgbClr val="0000E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7046" name="Freeform 758"/>
                    <p:cNvSpPr>
                      <a:spLocks/>
                    </p:cNvSpPr>
                    <p:nvPr/>
                  </p:nvSpPr>
                  <p:spPr bwMode="auto">
                    <a:xfrm>
                      <a:off x="2323" y="3141"/>
                      <a:ext cx="312" cy="301"/>
                    </a:xfrm>
                    <a:custGeom>
                      <a:avLst/>
                      <a:gdLst>
                        <a:gd name="T0" fmla="*/ 48 w 312"/>
                        <a:gd name="T1" fmla="*/ 17 h 301"/>
                        <a:gd name="T2" fmla="*/ 35 w 312"/>
                        <a:gd name="T3" fmla="*/ 44 h 301"/>
                        <a:gd name="T4" fmla="*/ 29 w 312"/>
                        <a:gd name="T5" fmla="*/ 79 h 301"/>
                        <a:gd name="T6" fmla="*/ 34 w 312"/>
                        <a:gd name="T7" fmla="*/ 67 h 301"/>
                        <a:gd name="T8" fmla="*/ 47 w 312"/>
                        <a:gd name="T9" fmla="*/ 87 h 301"/>
                        <a:gd name="T10" fmla="*/ 48 w 312"/>
                        <a:gd name="T11" fmla="*/ 124 h 301"/>
                        <a:gd name="T12" fmla="*/ 51 w 312"/>
                        <a:gd name="T13" fmla="*/ 111 h 301"/>
                        <a:gd name="T14" fmla="*/ 77 w 312"/>
                        <a:gd name="T15" fmla="*/ 139 h 301"/>
                        <a:gd name="T16" fmla="*/ 115 w 312"/>
                        <a:gd name="T17" fmla="*/ 161 h 301"/>
                        <a:gd name="T18" fmla="*/ 116 w 312"/>
                        <a:gd name="T19" fmla="*/ 172 h 301"/>
                        <a:gd name="T20" fmla="*/ 124 w 312"/>
                        <a:gd name="T21" fmla="*/ 170 h 301"/>
                        <a:gd name="T22" fmla="*/ 131 w 312"/>
                        <a:gd name="T23" fmla="*/ 186 h 301"/>
                        <a:gd name="T24" fmla="*/ 133 w 312"/>
                        <a:gd name="T25" fmla="*/ 198 h 301"/>
                        <a:gd name="T26" fmla="*/ 103 w 312"/>
                        <a:gd name="T27" fmla="*/ 216 h 301"/>
                        <a:gd name="T28" fmla="*/ 145 w 312"/>
                        <a:gd name="T29" fmla="*/ 207 h 301"/>
                        <a:gd name="T30" fmla="*/ 120 w 312"/>
                        <a:gd name="T31" fmla="*/ 223 h 301"/>
                        <a:gd name="T32" fmla="*/ 159 w 312"/>
                        <a:gd name="T33" fmla="*/ 212 h 301"/>
                        <a:gd name="T34" fmla="*/ 157 w 312"/>
                        <a:gd name="T35" fmla="*/ 221 h 301"/>
                        <a:gd name="T36" fmla="*/ 172 w 312"/>
                        <a:gd name="T37" fmla="*/ 217 h 301"/>
                        <a:gd name="T38" fmla="*/ 255 w 312"/>
                        <a:gd name="T39" fmla="*/ 240 h 301"/>
                        <a:gd name="T40" fmla="*/ 298 w 312"/>
                        <a:gd name="T41" fmla="*/ 274 h 301"/>
                        <a:gd name="T42" fmla="*/ 189 w 312"/>
                        <a:gd name="T43" fmla="*/ 298 h 301"/>
                        <a:gd name="T44" fmla="*/ 210 w 312"/>
                        <a:gd name="T45" fmla="*/ 293 h 301"/>
                        <a:gd name="T46" fmla="*/ 195 w 312"/>
                        <a:gd name="T47" fmla="*/ 290 h 301"/>
                        <a:gd name="T48" fmla="*/ 164 w 312"/>
                        <a:gd name="T49" fmla="*/ 293 h 301"/>
                        <a:gd name="T50" fmla="*/ 225 w 312"/>
                        <a:gd name="T51" fmla="*/ 268 h 301"/>
                        <a:gd name="T52" fmla="*/ 45 w 312"/>
                        <a:gd name="T53" fmla="*/ 289 h 301"/>
                        <a:gd name="T54" fmla="*/ 7 w 312"/>
                        <a:gd name="T55" fmla="*/ 275 h 301"/>
                        <a:gd name="T56" fmla="*/ 6 w 312"/>
                        <a:gd name="T57" fmla="*/ 242 h 301"/>
                        <a:gd name="T58" fmla="*/ 22 w 312"/>
                        <a:gd name="T59" fmla="*/ 199 h 301"/>
                        <a:gd name="T60" fmla="*/ 63 w 312"/>
                        <a:gd name="T61" fmla="*/ 219 h 301"/>
                        <a:gd name="T62" fmla="*/ 39 w 312"/>
                        <a:gd name="T63" fmla="*/ 186 h 301"/>
                        <a:gd name="T64" fmla="*/ 62 w 312"/>
                        <a:gd name="T65" fmla="*/ 179 h 301"/>
                        <a:gd name="T66" fmla="*/ 51 w 312"/>
                        <a:gd name="T67" fmla="*/ 163 h 301"/>
                        <a:gd name="T68" fmla="*/ 38 w 312"/>
                        <a:gd name="T69" fmla="*/ 169 h 301"/>
                        <a:gd name="T70" fmla="*/ 12 w 312"/>
                        <a:gd name="T71" fmla="*/ 122 h 301"/>
                        <a:gd name="T72" fmla="*/ 10 w 312"/>
                        <a:gd name="T73" fmla="*/ 74 h 301"/>
                        <a:gd name="T74" fmla="*/ 4 w 312"/>
                        <a:gd name="T75" fmla="*/ 103 h 301"/>
                        <a:gd name="T76" fmla="*/ 1 w 312"/>
                        <a:gd name="T77" fmla="*/ 69 h 301"/>
                        <a:gd name="T78" fmla="*/ 20 w 312"/>
                        <a:gd name="T79" fmla="*/ 35 h 301"/>
                        <a:gd name="T80" fmla="*/ 0 w 312"/>
                        <a:gd name="T81" fmla="*/ 64 h 301"/>
                        <a:gd name="T82" fmla="*/ 13 w 312"/>
                        <a:gd name="T83" fmla="*/ 29 h 301"/>
                        <a:gd name="T84" fmla="*/ 40 w 312"/>
                        <a:gd name="T85" fmla="*/ 0 h 30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</a:cxnLst>
                      <a:rect l="0" t="0" r="r" b="b"/>
                      <a:pathLst>
                        <a:path w="312" h="301">
                          <a:moveTo>
                            <a:pt x="66" y="8"/>
                          </a:moveTo>
                          <a:lnTo>
                            <a:pt x="58" y="14"/>
                          </a:lnTo>
                          <a:lnTo>
                            <a:pt x="48" y="17"/>
                          </a:lnTo>
                          <a:lnTo>
                            <a:pt x="38" y="26"/>
                          </a:lnTo>
                          <a:lnTo>
                            <a:pt x="35" y="34"/>
                          </a:lnTo>
                          <a:lnTo>
                            <a:pt x="35" y="44"/>
                          </a:lnTo>
                          <a:lnTo>
                            <a:pt x="35" y="53"/>
                          </a:lnTo>
                          <a:lnTo>
                            <a:pt x="32" y="64"/>
                          </a:lnTo>
                          <a:lnTo>
                            <a:pt x="29" y="79"/>
                          </a:lnTo>
                          <a:lnTo>
                            <a:pt x="27" y="94"/>
                          </a:lnTo>
                          <a:lnTo>
                            <a:pt x="32" y="78"/>
                          </a:lnTo>
                          <a:lnTo>
                            <a:pt x="34" y="67"/>
                          </a:lnTo>
                          <a:lnTo>
                            <a:pt x="37" y="59"/>
                          </a:lnTo>
                          <a:lnTo>
                            <a:pt x="40" y="72"/>
                          </a:lnTo>
                          <a:lnTo>
                            <a:pt x="47" y="87"/>
                          </a:lnTo>
                          <a:lnTo>
                            <a:pt x="49" y="95"/>
                          </a:lnTo>
                          <a:lnTo>
                            <a:pt x="48" y="108"/>
                          </a:lnTo>
                          <a:lnTo>
                            <a:pt x="48" y="124"/>
                          </a:lnTo>
                          <a:lnTo>
                            <a:pt x="48" y="139"/>
                          </a:lnTo>
                          <a:lnTo>
                            <a:pt x="50" y="124"/>
                          </a:lnTo>
                          <a:lnTo>
                            <a:pt x="51" y="111"/>
                          </a:lnTo>
                          <a:lnTo>
                            <a:pt x="54" y="101"/>
                          </a:lnTo>
                          <a:lnTo>
                            <a:pt x="65" y="125"/>
                          </a:lnTo>
                          <a:lnTo>
                            <a:pt x="77" y="139"/>
                          </a:lnTo>
                          <a:lnTo>
                            <a:pt x="81" y="146"/>
                          </a:lnTo>
                          <a:lnTo>
                            <a:pt x="89" y="156"/>
                          </a:lnTo>
                          <a:lnTo>
                            <a:pt x="115" y="161"/>
                          </a:lnTo>
                          <a:lnTo>
                            <a:pt x="128" y="163"/>
                          </a:lnTo>
                          <a:lnTo>
                            <a:pt x="124" y="169"/>
                          </a:lnTo>
                          <a:lnTo>
                            <a:pt x="116" y="172"/>
                          </a:lnTo>
                          <a:lnTo>
                            <a:pt x="89" y="185"/>
                          </a:lnTo>
                          <a:lnTo>
                            <a:pt x="111" y="178"/>
                          </a:lnTo>
                          <a:lnTo>
                            <a:pt x="124" y="170"/>
                          </a:lnTo>
                          <a:lnTo>
                            <a:pt x="137" y="165"/>
                          </a:lnTo>
                          <a:lnTo>
                            <a:pt x="136" y="179"/>
                          </a:lnTo>
                          <a:lnTo>
                            <a:pt x="131" y="186"/>
                          </a:lnTo>
                          <a:lnTo>
                            <a:pt x="118" y="193"/>
                          </a:lnTo>
                          <a:lnTo>
                            <a:pt x="133" y="193"/>
                          </a:lnTo>
                          <a:lnTo>
                            <a:pt x="133" y="198"/>
                          </a:lnTo>
                          <a:lnTo>
                            <a:pt x="131" y="203"/>
                          </a:lnTo>
                          <a:lnTo>
                            <a:pt x="124" y="206"/>
                          </a:lnTo>
                          <a:lnTo>
                            <a:pt x="103" y="216"/>
                          </a:lnTo>
                          <a:lnTo>
                            <a:pt x="133" y="207"/>
                          </a:lnTo>
                          <a:lnTo>
                            <a:pt x="139" y="206"/>
                          </a:lnTo>
                          <a:lnTo>
                            <a:pt x="145" y="207"/>
                          </a:lnTo>
                          <a:lnTo>
                            <a:pt x="144" y="212"/>
                          </a:lnTo>
                          <a:lnTo>
                            <a:pt x="137" y="217"/>
                          </a:lnTo>
                          <a:lnTo>
                            <a:pt x="120" y="223"/>
                          </a:lnTo>
                          <a:lnTo>
                            <a:pt x="145" y="217"/>
                          </a:lnTo>
                          <a:lnTo>
                            <a:pt x="151" y="210"/>
                          </a:lnTo>
                          <a:lnTo>
                            <a:pt x="159" y="212"/>
                          </a:lnTo>
                          <a:lnTo>
                            <a:pt x="165" y="213"/>
                          </a:lnTo>
                          <a:lnTo>
                            <a:pt x="163" y="217"/>
                          </a:lnTo>
                          <a:lnTo>
                            <a:pt x="157" y="221"/>
                          </a:lnTo>
                          <a:lnTo>
                            <a:pt x="144" y="229"/>
                          </a:lnTo>
                          <a:lnTo>
                            <a:pt x="163" y="223"/>
                          </a:lnTo>
                          <a:lnTo>
                            <a:pt x="172" y="217"/>
                          </a:lnTo>
                          <a:lnTo>
                            <a:pt x="184" y="220"/>
                          </a:lnTo>
                          <a:lnTo>
                            <a:pt x="223" y="231"/>
                          </a:lnTo>
                          <a:lnTo>
                            <a:pt x="255" y="240"/>
                          </a:lnTo>
                          <a:lnTo>
                            <a:pt x="280" y="248"/>
                          </a:lnTo>
                          <a:lnTo>
                            <a:pt x="290" y="259"/>
                          </a:lnTo>
                          <a:lnTo>
                            <a:pt x="298" y="274"/>
                          </a:lnTo>
                          <a:lnTo>
                            <a:pt x="311" y="300"/>
                          </a:lnTo>
                          <a:lnTo>
                            <a:pt x="197" y="300"/>
                          </a:lnTo>
                          <a:lnTo>
                            <a:pt x="189" y="298"/>
                          </a:lnTo>
                          <a:lnTo>
                            <a:pt x="217" y="293"/>
                          </a:lnTo>
                          <a:lnTo>
                            <a:pt x="262" y="280"/>
                          </a:lnTo>
                          <a:lnTo>
                            <a:pt x="210" y="293"/>
                          </a:lnTo>
                          <a:lnTo>
                            <a:pt x="185" y="296"/>
                          </a:lnTo>
                          <a:lnTo>
                            <a:pt x="168" y="293"/>
                          </a:lnTo>
                          <a:lnTo>
                            <a:pt x="195" y="290"/>
                          </a:lnTo>
                          <a:lnTo>
                            <a:pt x="252" y="275"/>
                          </a:lnTo>
                          <a:lnTo>
                            <a:pt x="190" y="288"/>
                          </a:lnTo>
                          <a:lnTo>
                            <a:pt x="164" y="293"/>
                          </a:lnTo>
                          <a:lnTo>
                            <a:pt x="160" y="291"/>
                          </a:lnTo>
                          <a:lnTo>
                            <a:pt x="183" y="283"/>
                          </a:lnTo>
                          <a:lnTo>
                            <a:pt x="225" y="268"/>
                          </a:lnTo>
                          <a:lnTo>
                            <a:pt x="176" y="284"/>
                          </a:lnTo>
                          <a:lnTo>
                            <a:pt x="151" y="290"/>
                          </a:lnTo>
                          <a:lnTo>
                            <a:pt x="45" y="289"/>
                          </a:lnTo>
                          <a:lnTo>
                            <a:pt x="31" y="286"/>
                          </a:lnTo>
                          <a:lnTo>
                            <a:pt x="19" y="283"/>
                          </a:lnTo>
                          <a:lnTo>
                            <a:pt x="7" y="275"/>
                          </a:lnTo>
                          <a:lnTo>
                            <a:pt x="5" y="264"/>
                          </a:lnTo>
                          <a:lnTo>
                            <a:pt x="3" y="255"/>
                          </a:lnTo>
                          <a:lnTo>
                            <a:pt x="6" y="242"/>
                          </a:lnTo>
                          <a:lnTo>
                            <a:pt x="14" y="224"/>
                          </a:lnTo>
                          <a:lnTo>
                            <a:pt x="20" y="211"/>
                          </a:lnTo>
                          <a:lnTo>
                            <a:pt x="22" y="199"/>
                          </a:lnTo>
                          <a:lnTo>
                            <a:pt x="32" y="198"/>
                          </a:lnTo>
                          <a:lnTo>
                            <a:pt x="39" y="206"/>
                          </a:lnTo>
                          <a:lnTo>
                            <a:pt x="63" y="219"/>
                          </a:lnTo>
                          <a:lnTo>
                            <a:pt x="42" y="204"/>
                          </a:lnTo>
                          <a:lnTo>
                            <a:pt x="37" y="197"/>
                          </a:lnTo>
                          <a:lnTo>
                            <a:pt x="39" y="186"/>
                          </a:lnTo>
                          <a:lnTo>
                            <a:pt x="66" y="181"/>
                          </a:lnTo>
                          <a:lnTo>
                            <a:pt x="86" y="171"/>
                          </a:lnTo>
                          <a:lnTo>
                            <a:pt x="62" y="179"/>
                          </a:lnTo>
                          <a:lnTo>
                            <a:pt x="39" y="185"/>
                          </a:lnTo>
                          <a:lnTo>
                            <a:pt x="40" y="170"/>
                          </a:lnTo>
                          <a:lnTo>
                            <a:pt x="51" y="163"/>
                          </a:lnTo>
                          <a:lnTo>
                            <a:pt x="58" y="149"/>
                          </a:lnTo>
                          <a:lnTo>
                            <a:pt x="48" y="161"/>
                          </a:lnTo>
                          <a:lnTo>
                            <a:pt x="38" y="169"/>
                          </a:lnTo>
                          <a:lnTo>
                            <a:pt x="26" y="169"/>
                          </a:lnTo>
                          <a:lnTo>
                            <a:pt x="19" y="145"/>
                          </a:lnTo>
                          <a:lnTo>
                            <a:pt x="12" y="122"/>
                          </a:lnTo>
                          <a:lnTo>
                            <a:pt x="6" y="106"/>
                          </a:lnTo>
                          <a:lnTo>
                            <a:pt x="7" y="92"/>
                          </a:lnTo>
                          <a:lnTo>
                            <a:pt x="10" y="74"/>
                          </a:lnTo>
                          <a:lnTo>
                            <a:pt x="6" y="84"/>
                          </a:lnTo>
                          <a:lnTo>
                            <a:pt x="5" y="94"/>
                          </a:lnTo>
                          <a:lnTo>
                            <a:pt x="4" y="103"/>
                          </a:lnTo>
                          <a:lnTo>
                            <a:pt x="1" y="88"/>
                          </a:lnTo>
                          <a:lnTo>
                            <a:pt x="1" y="77"/>
                          </a:lnTo>
                          <a:lnTo>
                            <a:pt x="1" y="69"/>
                          </a:lnTo>
                          <a:lnTo>
                            <a:pt x="5" y="56"/>
                          </a:lnTo>
                          <a:lnTo>
                            <a:pt x="12" y="46"/>
                          </a:lnTo>
                          <a:lnTo>
                            <a:pt x="20" y="35"/>
                          </a:lnTo>
                          <a:lnTo>
                            <a:pt x="11" y="44"/>
                          </a:lnTo>
                          <a:lnTo>
                            <a:pt x="5" y="53"/>
                          </a:lnTo>
                          <a:lnTo>
                            <a:pt x="0" y="64"/>
                          </a:lnTo>
                          <a:lnTo>
                            <a:pt x="1" y="56"/>
                          </a:lnTo>
                          <a:lnTo>
                            <a:pt x="5" y="44"/>
                          </a:lnTo>
                          <a:lnTo>
                            <a:pt x="13" y="29"/>
                          </a:lnTo>
                          <a:lnTo>
                            <a:pt x="19" y="16"/>
                          </a:lnTo>
                          <a:lnTo>
                            <a:pt x="28" y="8"/>
                          </a:lnTo>
                          <a:lnTo>
                            <a:pt x="40" y="0"/>
                          </a:lnTo>
                          <a:lnTo>
                            <a:pt x="54" y="2"/>
                          </a:lnTo>
                          <a:lnTo>
                            <a:pt x="66" y="8"/>
                          </a:lnTo>
                        </a:path>
                      </a:pathLst>
                    </a:custGeom>
                    <a:solidFill>
                      <a:srgbClr val="0000E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7047" name="Freeform 759"/>
                    <p:cNvSpPr>
                      <a:spLocks/>
                    </p:cNvSpPr>
                    <p:nvPr/>
                  </p:nvSpPr>
                  <p:spPr bwMode="auto">
                    <a:xfrm>
                      <a:off x="2344" y="3316"/>
                      <a:ext cx="9" cy="19"/>
                    </a:xfrm>
                    <a:custGeom>
                      <a:avLst/>
                      <a:gdLst>
                        <a:gd name="T0" fmla="*/ 2 w 9"/>
                        <a:gd name="T1" fmla="*/ 0 h 19"/>
                        <a:gd name="T2" fmla="*/ 8 w 9"/>
                        <a:gd name="T3" fmla="*/ 0 h 19"/>
                        <a:gd name="T4" fmla="*/ 8 w 9"/>
                        <a:gd name="T5" fmla="*/ 8 h 19"/>
                        <a:gd name="T6" fmla="*/ 7 w 9"/>
                        <a:gd name="T7" fmla="*/ 17 h 19"/>
                        <a:gd name="T8" fmla="*/ 2 w 9"/>
                        <a:gd name="T9" fmla="*/ 18 h 19"/>
                        <a:gd name="T10" fmla="*/ 0 w 9"/>
                        <a:gd name="T11" fmla="*/ 15 h 19"/>
                        <a:gd name="T12" fmla="*/ 0 w 9"/>
                        <a:gd name="T13" fmla="*/ 5 h 19"/>
                        <a:gd name="T14" fmla="*/ 2 w 9"/>
                        <a:gd name="T15" fmla="*/ 0 h 1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9" h="19">
                          <a:moveTo>
                            <a:pt x="2" y="0"/>
                          </a:moveTo>
                          <a:lnTo>
                            <a:pt x="8" y="0"/>
                          </a:lnTo>
                          <a:lnTo>
                            <a:pt x="8" y="8"/>
                          </a:lnTo>
                          <a:lnTo>
                            <a:pt x="7" y="17"/>
                          </a:lnTo>
                          <a:lnTo>
                            <a:pt x="2" y="18"/>
                          </a:lnTo>
                          <a:lnTo>
                            <a:pt x="0" y="15"/>
                          </a:lnTo>
                          <a:lnTo>
                            <a:pt x="0" y="5"/>
                          </a:lnTo>
                          <a:lnTo>
                            <a:pt x="2" y="0"/>
                          </a:lnTo>
                        </a:path>
                      </a:pathLst>
                    </a:custGeom>
                    <a:solidFill>
                      <a:srgbClr val="0000E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7048" name="Freeform 760"/>
                    <p:cNvSpPr>
                      <a:spLocks/>
                    </p:cNvSpPr>
                    <p:nvPr/>
                  </p:nvSpPr>
                  <p:spPr bwMode="auto">
                    <a:xfrm>
                      <a:off x="2366" y="3402"/>
                      <a:ext cx="144" cy="7"/>
                    </a:xfrm>
                    <a:custGeom>
                      <a:avLst/>
                      <a:gdLst>
                        <a:gd name="T0" fmla="*/ 143 w 144"/>
                        <a:gd name="T1" fmla="*/ 0 h 7"/>
                        <a:gd name="T2" fmla="*/ 104 w 144"/>
                        <a:gd name="T3" fmla="*/ 3 h 7"/>
                        <a:gd name="T4" fmla="*/ 76 w 144"/>
                        <a:gd name="T5" fmla="*/ 5 h 7"/>
                        <a:gd name="T6" fmla="*/ 45 w 144"/>
                        <a:gd name="T7" fmla="*/ 5 h 7"/>
                        <a:gd name="T8" fmla="*/ 23 w 144"/>
                        <a:gd name="T9" fmla="*/ 6 h 7"/>
                        <a:gd name="T10" fmla="*/ 0 w 144"/>
                        <a:gd name="T11" fmla="*/ 5 h 7"/>
                        <a:gd name="T12" fmla="*/ 21 w 144"/>
                        <a:gd name="T13" fmla="*/ 6 h 7"/>
                        <a:gd name="T14" fmla="*/ 56 w 144"/>
                        <a:gd name="T15" fmla="*/ 6 h 7"/>
                        <a:gd name="T16" fmla="*/ 93 w 144"/>
                        <a:gd name="T17" fmla="*/ 5 h 7"/>
                        <a:gd name="T18" fmla="*/ 112 w 144"/>
                        <a:gd name="T19" fmla="*/ 3 h 7"/>
                        <a:gd name="T20" fmla="*/ 143 w 144"/>
                        <a:gd name="T21" fmla="*/ 0 h 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</a:cxnLst>
                      <a:rect l="0" t="0" r="r" b="b"/>
                      <a:pathLst>
                        <a:path w="144" h="7">
                          <a:moveTo>
                            <a:pt x="143" y="0"/>
                          </a:moveTo>
                          <a:lnTo>
                            <a:pt x="104" y="3"/>
                          </a:lnTo>
                          <a:lnTo>
                            <a:pt x="76" y="5"/>
                          </a:lnTo>
                          <a:lnTo>
                            <a:pt x="45" y="5"/>
                          </a:lnTo>
                          <a:lnTo>
                            <a:pt x="23" y="6"/>
                          </a:lnTo>
                          <a:lnTo>
                            <a:pt x="0" y="5"/>
                          </a:lnTo>
                          <a:lnTo>
                            <a:pt x="21" y="6"/>
                          </a:lnTo>
                          <a:lnTo>
                            <a:pt x="56" y="6"/>
                          </a:lnTo>
                          <a:lnTo>
                            <a:pt x="93" y="5"/>
                          </a:lnTo>
                          <a:lnTo>
                            <a:pt x="112" y="3"/>
                          </a:lnTo>
                          <a:lnTo>
                            <a:pt x="143" y="0"/>
                          </a:lnTo>
                        </a:path>
                      </a:pathLst>
                    </a:custGeom>
                    <a:solidFill>
                      <a:srgbClr val="00006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  <p:sp>
                <p:nvSpPr>
                  <p:cNvPr id="397049" name="Freeform 761"/>
                  <p:cNvSpPr>
                    <a:spLocks/>
                  </p:cNvSpPr>
                  <p:nvPr/>
                </p:nvSpPr>
                <p:spPr bwMode="auto">
                  <a:xfrm>
                    <a:off x="2337" y="3024"/>
                    <a:ext cx="127" cy="142"/>
                  </a:xfrm>
                  <a:custGeom>
                    <a:avLst/>
                    <a:gdLst>
                      <a:gd name="T0" fmla="*/ 69 w 127"/>
                      <a:gd name="T1" fmla="*/ 55 h 142"/>
                      <a:gd name="T2" fmla="*/ 65 w 127"/>
                      <a:gd name="T3" fmla="*/ 49 h 142"/>
                      <a:gd name="T4" fmla="*/ 59 w 127"/>
                      <a:gd name="T5" fmla="*/ 48 h 142"/>
                      <a:gd name="T6" fmla="*/ 55 w 127"/>
                      <a:gd name="T7" fmla="*/ 49 h 142"/>
                      <a:gd name="T8" fmla="*/ 52 w 127"/>
                      <a:gd name="T9" fmla="*/ 54 h 142"/>
                      <a:gd name="T10" fmla="*/ 51 w 127"/>
                      <a:gd name="T11" fmla="*/ 57 h 142"/>
                      <a:gd name="T12" fmla="*/ 53 w 127"/>
                      <a:gd name="T13" fmla="*/ 66 h 142"/>
                      <a:gd name="T14" fmla="*/ 55 w 127"/>
                      <a:gd name="T15" fmla="*/ 70 h 142"/>
                      <a:gd name="T16" fmla="*/ 57 w 127"/>
                      <a:gd name="T17" fmla="*/ 75 h 142"/>
                      <a:gd name="T18" fmla="*/ 59 w 127"/>
                      <a:gd name="T19" fmla="*/ 82 h 142"/>
                      <a:gd name="T20" fmla="*/ 63 w 127"/>
                      <a:gd name="T21" fmla="*/ 90 h 142"/>
                      <a:gd name="T22" fmla="*/ 70 w 127"/>
                      <a:gd name="T23" fmla="*/ 100 h 142"/>
                      <a:gd name="T24" fmla="*/ 76 w 127"/>
                      <a:gd name="T25" fmla="*/ 110 h 142"/>
                      <a:gd name="T26" fmla="*/ 82 w 127"/>
                      <a:gd name="T27" fmla="*/ 123 h 142"/>
                      <a:gd name="T28" fmla="*/ 86 w 127"/>
                      <a:gd name="T29" fmla="*/ 132 h 142"/>
                      <a:gd name="T30" fmla="*/ 87 w 127"/>
                      <a:gd name="T31" fmla="*/ 141 h 142"/>
                      <a:gd name="T32" fmla="*/ 71 w 127"/>
                      <a:gd name="T33" fmla="*/ 127 h 142"/>
                      <a:gd name="T34" fmla="*/ 55 w 127"/>
                      <a:gd name="T35" fmla="*/ 119 h 142"/>
                      <a:gd name="T36" fmla="*/ 46 w 127"/>
                      <a:gd name="T37" fmla="*/ 116 h 142"/>
                      <a:gd name="T38" fmla="*/ 36 w 127"/>
                      <a:gd name="T39" fmla="*/ 114 h 142"/>
                      <a:gd name="T40" fmla="*/ 24 w 127"/>
                      <a:gd name="T41" fmla="*/ 114 h 142"/>
                      <a:gd name="T42" fmla="*/ 11 w 127"/>
                      <a:gd name="T43" fmla="*/ 118 h 142"/>
                      <a:gd name="T44" fmla="*/ 0 w 127"/>
                      <a:gd name="T45" fmla="*/ 130 h 142"/>
                      <a:gd name="T46" fmla="*/ 0 w 127"/>
                      <a:gd name="T47" fmla="*/ 120 h 142"/>
                      <a:gd name="T48" fmla="*/ 6 w 127"/>
                      <a:gd name="T49" fmla="*/ 110 h 142"/>
                      <a:gd name="T50" fmla="*/ 14 w 127"/>
                      <a:gd name="T51" fmla="*/ 98 h 142"/>
                      <a:gd name="T52" fmla="*/ 18 w 127"/>
                      <a:gd name="T53" fmla="*/ 90 h 142"/>
                      <a:gd name="T54" fmla="*/ 18 w 127"/>
                      <a:gd name="T55" fmla="*/ 80 h 142"/>
                      <a:gd name="T56" fmla="*/ 16 w 127"/>
                      <a:gd name="T57" fmla="*/ 73 h 142"/>
                      <a:gd name="T58" fmla="*/ 10 w 127"/>
                      <a:gd name="T59" fmla="*/ 68 h 142"/>
                      <a:gd name="T60" fmla="*/ 7 w 127"/>
                      <a:gd name="T61" fmla="*/ 59 h 142"/>
                      <a:gd name="T62" fmla="*/ 7 w 127"/>
                      <a:gd name="T63" fmla="*/ 54 h 142"/>
                      <a:gd name="T64" fmla="*/ 4 w 127"/>
                      <a:gd name="T65" fmla="*/ 45 h 142"/>
                      <a:gd name="T66" fmla="*/ 3 w 127"/>
                      <a:gd name="T67" fmla="*/ 37 h 142"/>
                      <a:gd name="T68" fmla="*/ 6 w 127"/>
                      <a:gd name="T69" fmla="*/ 30 h 142"/>
                      <a:gd name="T70" fmla="*/ 9 w 127"/>
                      <a:gd name="T71" fmla="*/ 24 h 142"/>
                      <a:gd name="T72" fmla="*/ 13 w 127"/>
                      <a:gd name="T73" fmla="*/ 16 h 142"/>
                      <a:gd name="T74" fmla="*/ 21 w 127"/>
                      <a:gd name="T75" fmla="*/ 9 h 142"/>
                      <a:gd name="T76" fmla="*/ 28 w 127"/>
                      <a:gd name="T77" fmla="*/ 6 h 142"/>
                      <a:gd name="T78" fmla="*/ 40 w 127"/>
                      <a:gd name="T79" fmla="*/ 3 h 142"/>
                      <a:gd name="T80" fmla="*/ 53 w 127"/>
                      <a:gd name="T81" fmla="*/ 0 h 142"/>
                      <a:gd name="T82" fmla="*/ 74 w 127"/>
                      <a:gd name="T83" fmla="*/ 0 h 142"/>
                      <a:gd name="T84" fmla="*/ 86 w 127"/>
                      <a:gd name="T85" fmla="*/ 1 h 142"/>
                      <a:gd name="T86" fmla="*/ 97 w 127"/>
                      <a:gd name="T87" fmla="*/ 5 h 142"/>
                      <a:gd name="T88" fmla="*/ 106 w 127"/>
                      <a:gd name="T89" fmla="*/ 7 h 142"/>
                      <a:gd name="T90" fmla="*/ 114 w 127"/>
                      <a:gd name="T91" fmla="*/ 11 h 142"/>
                      <a:gd name="T92" fmla="*/ 122 w 127"/>
                      <a:gd name="T93" fmla="*/ 18 h 142"/>
                      <a:gd name="T94" fmla="*/ 125 w 127"/>
                      <a:gd name="T95" fmla="*/ 26 h 142"/>
                      <a:gd name="T96" fmla="*/ 126 w 127"/>
                      <a:gd name="T97" fmla="*/ 34 h 142"/>
                      <a:gd name="T98" fmla="*/ 123 w 127"/>
                      <a:gd name="T99" fmla="*/ 41 h 142"/>
                      <a:gd name="T100" fmla="*/ 115 w 127"/>
                      <a:gd name="T101" fmla="*/ 34 h 142"/>
                      <a:gd name="T102" fmla="*/ 104 w 127"/>
                      <a:gd name="T103" fmla="*/ 31 h 142"/>
                      <a:gd name="T104" fmla="*/ 89 w 127"/>
                      <a:gd name="T105" fmla="*/ 28 h 142"/>
                      <a:gd name="T106" fmla="*/ 93 w 127"/>
                      <a:gd name="T107" fmla="*/ 41 h 142"/>
                      <a:gd name="T108" fmla="*/ 77 w 127"/>
                      <a:gd name="T109" fmla="*/ 37 h 142"/>
                      <a:gd name="T110" fmla="*/ 82 w 127"/>
                      <a:gd name="T111" fmla="*/ 45 h 142"/>
                      <a:gd name="T112" fmla="*/ 71 w 127"/>
                      <a:gd name="T113" fmla="*/ 45 h 142"/>
                      <a:gd name="T114" fmla="*/ 69 w 127"/>
                      <a:gd name="T115" fmla="*/ 55 h 1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127" h="142">
                        <a:moveTo>
                          <a:pt x="69" y="55"/>
                        </a:moveTo>
                        <a:lnTo>
                          <a:pt x="65" y="49"/>
                        </a:lnTo>
                        <a:lnTo>
                          <a:pt x="59" y="48"/>
                        </a:lnTo>
                        <a:lnTo>
                          <a:pt x="55" y="49"/>
                        </a:lnTo>
                        <a:lnTo>
                          <a:pt x="52" y="54"/>
                        </a:lnTo>
                        <a:lnTo>
                          <a:pt x="51" y="57"/>
                        </a:lnTo>
                        <a:lnTo>
                          <a:pt x="53" y="66"/>
                        </a:lnTo>
                        <a:lnTo>
                          <a:pt x="55" y="70"/>
                        </a:lnTo>
                        <a:lnTo>
                          <a:pt x="57" y="75"/>
                        </a:lnTo>
                        <a:lnTo>
                          <a:pt x="59" y="82"/>
                        </a:lnTo>
                        <a:lnTo>
                          <a:pt x="63" y="90"/>
                        </a:lnTo>
                        <a:lnTo>
                          <a:pt x="70" y="100"/>
                        </a:lnTo>
                        <a:lnTo>
                          <a:pt x="76" y="110"/>
                        </a:lnTo>
                        <a:lnTo>
                          <a:pt x="82" y="123"/>
                        </a:lnTo>
                        <a:lnTo>
                          <a:pt x="86" y="132"/>
                        </a:lnTo>
                        <a:lnTo>
                          <a:pt x="87" y="141"/>
                        </a:lnTo>
                        <a:lnTo>
                          <a:pt x="71" y="127"/>
                        </a:lnTo>
                        <a:lnTo>
                          <a:pt x="55" y="119"/>
                        </a:lnTo>
                        <a:lnTo>
                          <a:pt x="46" y="116"/>
                        </a:lnTo>
                        <a:lnTo>
                          <a:pt x="36" y="114"/>
                        </a:lnTo>
                        <a:lnTo>
                          <a:pt x="24" y="114"/>
                        </a:lnTo>
                        <a:lnTo>
                          <a:pt x="11" y="118"/>
                        </a:lnTo>
                        <a:lnTo>
                          <a:pt x="0" y="130"/>
                        </a:lnTo>
                        <a:lnTo>
                          <a:pt x="0" y="120"/>
                        </a:lnTo>
                        <a:lnTo>
                          <a:pt x="6" y="110"/>
                        </a:lnTo>
                        <a:lnTo>
                          <a:pt x="14" y="98"/>
                        </a:lnTo>
                        <a:lnTo>
                          <a:pt x="18" y="90"/>
                        </a:lnTo>
                        <a:lnTo>
                          <a:pt x="18" y="80"/>
                        </a:lnTo>
                        <a:lnTo>
                          <a:pt x="16" y="73"/>
                        </a:lnTo>
                        <a:lnTo>
                          <a:pt x="10" y="68"/>
                        </a:lnTo>
                        <a:lnTo>
                          <a:pt x="7" y="59"/>
                        </a:lnTo>
                        <a:lnTo>
                          <a:pt x="7" y="54"/>
                        </a:lnTo>
                        <a:lnTo>
                          <a:pt x="4" y="45"/>
                        </a:lnTo>
                        <a:lnTo>
                          <a:pt x="3" y="37"/>
                        </a:lnTo>
                        <a:lnTo>
                          <a:pt x="6" y="30"/>
                        </a:lnTo>
                        <a:lnTo>
                          <a:pt x="9" y="24"/>
                        </a:lnTo>
                        <a:lnTo>
                          <a:pt x="13" y="16"/>
                        </a:lnTo>
                        <a:lnTo>
                          <a:pt x="21" y="9"/>
                        </a:lnTo>
                        <a:lnTo>
                          <a:pt x="28" y="6"/>
                        </a:lnTo>
                        <a:lnTo>
                          <a:pt x="40" y="3"/>
                        </a:lnTo>
                        <a:lnTo>
                          <a:pt x="53" y="0"/>
                        </a:lnTo>
                        <a:lnTo>
                          <a:pt x="74" y="0"/>
                        </a:lnTo>
                        <a:lnTo>
                          <a:pt x="86" y="1"/>
                        </a:lnTo>
                        <a:lnTo>
                          <a:pt x="97" y="5"/>
                        </a:lnTo>
                        <a:lnTo>
                          <a:pt x="106" y="7"/>
                        </a:lnTo>
                        <a:lnTo>
                          <a:pt x="114" y="11"/>
                        </a:lnTo>
                        <a:lnTo>
                          <a:pt x="122" y="18"/>
                        </a:lnTo>
                        <a:lnTo>
                          <a:pt x="125" y="26"/>
                        </a:lnTo>
                        <a:lnTo>
                          <a:pt x="126" y="34"/>
                        </a:lnTo>
                        <a:lnTo>
                          <a:pt x="123" y="41"/>
                        </a:lnTo>
                        <a:lnTo>
                          <a:pt x="115" y="34"/>
                        </a:lnTo>
                        <a:lnTo>
                          <a:pt x="104" y="31"/>
                        </a:lnTo>
                        <a:lnTo>
                          <a:pt x="89" y="28"/>
                        </a:lnTo>
                        <a:lnTo>
                          <a:pt x="93" y="41"/>
                        </a:lnTo>
                        <a:lnTo>
                          <a:pt x="77" y="37"/>
                        </a:lnTo>
                        <a:lnTo>
                          <a:pt x="82" y="45"/>
                        </a:lnTo>
                        <a:lnTo>
                          <a:pt x="71" y="45"/>
                        </a:lnTo>
                        <a:lnTo>
                          <a:pt x="69" y="55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  <p:grpSp>
              <p:nvGrpSpPr>
                <p:cNvPr id="397050" name="Group 762"/>
                <p:cNvGrpSpPr>
                  <a:grpSpLocks/>
                </p:cNvGrpSpPr>
                <p:nvPr/>
              </p:nvGrpSpPr>
              <p:grpSpPr bwMode="auto">
                <a:xfrm>
                  <a:off x="2284" y="3256"/>
                  <a:ext cx="104" cy="157"/>
                  <a:chOff x="2284" y="3256"/>
                  <a:chExt cx="104" cy="157"/>
                </a:xfrm>
              </p:grpSpPr>
              <p:sp>
                <p:nvSpPr>
                  <p:cNvPr id="397051" name="Freeform 763"/>
                  <p:cNvSpPr>
                    <a:spLocks/>
                  </p:cNvSpPr>
                  <p:nvPr/>
                </p:nvSpPr>
                <p:spPr bwMode="auto">
                  <a:xfrm>
                    <a:off x="2284" y="3256"/>
                    <a:ext cx="104" cy="157"/>
                  </a:xfrm>
                  <a:custGeom>
                    <a:avLst/>
                    <a:gdLst>
                      <a:gd name="T0" fmla="*/ 57 w 104"/>
                      <a:gd name="T1" fmla="*/ 22 h 157"/>
                      <a:gd name="T2" fmla="*/ 38 w 104"/>
                      <a:gd name="T3" fmla="*/ 21 h 157"/>
                      <a:gd name="T4" fmla="*/ 27 w 104"/>
                      <a:gd name="T5" fmla="*/ 17 h 157"/>
                      <a:gd name="T6" fmla="*/ 24 w 104"/>
                      <a:gd name="T7" fmla="*/ 12 h 157"/>
                      <a:gd name="T8" fmla="*/ 24 w 104"/>
                      <a:gd name="T9" fmla="*/ 7 h 157"/>
                      <a:gd name="T10" fmla="*/ 20 w 104"/>
                      <a:gd name="T11" fmla="*/ 3 h 157"/>
                      <a:gd name="T12" fmla="*/ 10 w 104"/>
                      <a:gd name="T13" fmla="*/ 0 h 157"/>
                      <a:gd name="T14" fmla="*/ 0 w 104"/>
                      <a:gd name="T15" fmla="*/ 1 h 157"/>
                      <a:gd name="T16" fmla="*/ 12 w 104"/>
                      <a:gd name="T17" fmla="*/ 122 h 157"/>
                      <a:gd name="T18" fmla="*/ 20 w 104"/>
                      <a:gd name="T19" fmla="*/ 131 h 157"/>
                      <a:gd name="T20" fmla="*/ 31 w 104"/>
                      <a:gd name="T21" fmla="*/ 142 h 157"/>
                      <a:gd name="T22" fmla="*/ 46 w 104"/>
                      <a:gd name="T23" fmla="*/ 151 h 157"/>
                      <a:gd name="T24" fmla="*/ 63 w 104"/>
                      <a:gd name="T25" fmla="*/ 154 h 157"/>
                      <a:gd name="T26" fmla="*/ 87 w 104"/>
                      <a:gd name="T27" fmla="*/ 156 h 157"/>
                      <a:gd name="T28" fmla="*/ 100 w 104"/>
                      <a:gd name="T29" fmla="*/ 153 h 157"/>
                      <a:gd name="T30" fmla="*/ 103 w 104"/>
                      <a:gd name="T31" fmla="*/ 144 h 157"/>
                      <a:gd name="T32" fmla="*/ 101 w 104"/>
                      <a:gd name="T33" fmla="*/ 133 h 157"/>
                      <a:gd name="T34" fmla="*/ 92 w 104"/>
                      <a:gd name="T35" fmla="*/ 100 h 157"/>
                      <a:gd name="T36" fmla="*/ 83 w 104"/>
                      <a:gd name="T37" fmla="*/ 66 h 157"/>
                      <a:gd name="T38" fmla="*/ 79 w 104"/>
                      <a:gd name="T39" fmla="*/ 41 h 157"/>
                      <a:gd name="T40" fmla="*/ 79 w 104"/>
                      <a:gd name="T41" fmla="*/ 34 h 157"/>
                      <a:gd name="T42" fmla="*/ 75 w 104"/>
                      <a:gd name="T43" fmla="*/ 25 h 157"/>
                      <a:gd name="T44" fmla="*/ 69 w 104"/>
                      <a:gd name="T45" fmla="*/ 22 h 157"/>
                      <a:gd name="T46" fmla="*/ 57 w 104"/>
                      <a:gd name="T47" fmla="*/ 22 h 1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104" h="157">
                        <a:moveTo>
                          <a:pt x="57" y="22"/>
                        </a:moveTo>
                        <a:lnTo>
                          <a:pt x="38" y="21"/>
                        </a:lnTo>
                        <a:lnTo>
                          <a:pt x="27" y="17"/>
                        </a:lnTo>
                        <a:lnTo>
                          <a:pt x="24" y="12"/>
                        </a:lnTo>
                        <a:lnTo>
                          <a:pt x="24" y="7"/>
                        </a:lnTo>
                        <a:lnTo>
                          <a:pt x="20" y="3"/>
                        </a:lnTo>
                        <a:lnTo>
                          <a:pt x="10" y="0"/>
                        </a:lnTo>
                        <a:lnTo>
                          <a:pt x="0" y="1"/>
                        </a:lnTo>
                        <a:lnTo>
                          <a:pt x="12" y="122"/>
                        </a:lnTo>
                        <a:lnTo>
                          <a:pt x="20" y="131"/>
                        </a:lnTo>
                        <a:lnTo>
                          <a:pt x="31" y="142"/>
                        </a:lnTo>
                        <a:lnTo>
                          <a:pt x="46" y="151"/>
                        </a:lnTo>
                        <a:lnTo>
                          <a:pt x="63" y="154"/>
                        </a:lnTo>
                        <a:lnTo>
                          <a:pt x="87" y="156"/>
                        </a:lnTo>
                        <a:lnTo>
                          <a:pt x="100" y="153"/>
                        </a:lnTo>
                        <a:lnTo>
                          <a:pt x="103" y="144"/>
                        </a:lnTo>
                        <a:lnTo>
                          <a:pt x="101" y="133"/>
                        </a:lnTo>
                        <a:lnTo>
                          <a:pt x="92" y="100"/>
                        </a:lnTo>
                        <a:lnTo>
                          <a:pt x="83" y="66"/>
                        </a:lnTo>
                        <a:lnTo>
                          <a:pt x="79" y="41"/>
                        </a:lnTo>
                        <a:lnTo>
                          <a:pt x="79" y="34"/>
                        </a:lnTo>
                        <a:lnTo>
                          <a:pt x="75" y="25"/>
                        </a:lnTo>
                        <a:lnTo>
                          <a:pt x="69" y="22"/>
                        </a:lnTo>
                        <a:lnTo>
                          <a:pt x="57" y="22"/>
                        </a:lnTo>
                      </a:path>
                    </a:pathLst>
                  </a:custGeom>
                  <a:solidFill>
                    <a:srgbClr val="4040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052" name="Freeform 764"/>
                  <p:cNvSpPr>
                    <a:spLocks/>
                  </p:cNvSpPr>
                  <p:nvPr/>
                </p:nvSpPr>
                <p:spPr bwMode="auto">
                  <a:xfrm>
                    <a:off x="2286" y="3264"/>
                    <a:ext cx="82" cy="135"/>
                  </a:xfrm>
                  <a:custGeom>
                    <a:avLst/>
                    <a:gdLst>
                      <a:gd name="T0" fmla="*/ 53 w 82"/>
                      <a:gd name="T1" fmla="*/ 26 h 135"/>
                      <a:gd name="T2" fmla="*/ 38 w 82"/>
                      <a:gd name="T3" fmla="*/ 25 h 135"/>
                      <a:gd name="T4" fmla="*/ 22 w 82"/>
                      <a:gd name="T5" fmla="*/ 22 h 135"/>
                      <a:gd name="T6" fmla="*/ 12 w 82"/>
                      <a:gd name="T7" fmla="*/ 17 h 135"/>
                      <a:gd name="T8" fmla="*/ 7 w 82"/>
                      <a:gd name="T9" fmla="*/ 12 h 135"/>
                      <a:gd name="T10" fmla="*/ 0 w 82"/>
                      <a:gd name="T11" fmla="*/ 0 h 135"/>
                      <a:gd name="T12" fmla="*/ 10 w 82"/>
                      <a:gd name="T13" fmla="*/ 103 h 135"/>
                      <a:gd name="T14" fmla="*/ 17 w 82"/>
                      <a:gd name="T15" fmla="*/ 112 h 135"/>
                      <a:gd name="T16" fmla="*/ 25 w 82"/>
                      <a:gd name="T17" fmla="*/ 122 h 135"/>
                      <a:gd name="T18" fmla="*/ 35 w 82"/>
                      <a:gd name="T19" fmla="*/ 127 h 135"/>
                      <a:gd name="T20" fmla="*/ 43 w 82"/>
                      <a:gd name="T21" fmla="*/ 130 h 135"/>
                      <a:gd name="T22" fmla="*/ 53 w 82"/>
                      <a:gd name="T23" fmla="*/ 133 h 135"/>
                      <a:gd name="T24" fmla="*/ 62 w 82"/>
                      <a:gd name="T25" fmla="*/ 134 h 135"/>
                      <a:gd name="T26" fmla="*/ 73 w 82"/>
                      <a:gd name="T27" fmla="*/ 134 h 135"/>
                      <a:gd name="T28" fmla="*/ 78 w 82"/>
                      <a:gd name="T29" fmla="*/ 133 h 135"/>
                      <a:gd name="T30" fmla="*/ 81 w 82"/>
                      <a:gd name="T31" fmla="*/ 127 h 135"/>
                      <a:gd name="T32" fmla="*/ 79 w 82"/>
                      <a:gd name="T33" fmla="*/ 120 h 135"/>
                      <a:gd name="T34" fmla="*/ 73 w 82"/>
                      <a:gd name="T35" fmla="*/ 101 h 135"/>
                      <a:gd name="T36" fmla="*/ 61 w 82"/>
                      <a:gd name="T37" fmla="*/ 40 h 135"/>
                      <a:gd name="T38" fmla="*/ 59 w 82"/>
                      <a:gd name="T39" fmla="*/ 31 h 135"/>
                      <a:gd name="T40" fmla="*/ 53 w 82"/>
                      <a:gd name="T41" fmla="*/ 26 h 1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82" h="135">
                        <a:moveTo>
                          <a:pt x="53" y="26"/>
                        </a:moveTo>
                        <a:lnTo>
                          <a:pt x="38" y="25"/>
                        </a:lnTo>
                        <a:lnTo>
                          <a:pt x="22" y="22"/>
                        </a:lnTo>
                        <a:lnTo>
                          <a:pt x="12" y="17"/>
                        </a:lnTo>
                        <a:lnTo>
                          <a:pt x="7" y="12"/>
                        </a:lnTo>
                        <a:lnTo>
                          <a:pt x="0" y="0"/>
                        </a:lnTo>
                        <a:lnTo>
                          <a:pt x="10" y="103"/>
                        </a:lnTo>
                        <a:lnTo>
                          <a:pt x="17" y="112"/>
                        </a:lnTo>
                        <a:lnTo>
                          <a:pt x="25" y="122"/>
                        </a:lnTo>
                        <a:lnTo>
                          <a:pt x="35" y="127"/>
                        </a:lnTo>
                        <a:lnTo>
                          <a:pt x="43" y="130"/>
                        </a:lnTo>
                        <a:lnTo>
                          <a:pt x="53" y="133"/>
                        </a:lnTo>
                        <a:lnTo>
                          <a:pt x="62" y="134"/>
                        </a:lnTo>
                        <a:lnTo>
                          <a:pt x="73" y="134"/>
                        </a:lnTo>
                        <a:lnTo>
                          <a:pt x="78" y="133"/>
                        </a:lnTo>
                        <a:lnTo>
                          <a:pt x="81" y="127"/>
                        </a:lnTo>
                        <a:lnTo>
                          <a:pt x="79" y="120"/>
                        </a:lnTo>
                        <a:lnTo>
                          <a:pt x="73" y="101"/>
                        </a:lnTo>
                        <a:lnTo>
                          <a:pt x="61" y="40"/>
                        </a:lnTo>
                        <a:lnTo>
                          <a:pt x="59" y="31"/>
                        </a:lnTo>
                        <a:lnTo>
                          <a:pt x="53" y="26"/>
                        </a:lnTo>
                      </a:path>
                    </a:pathLst>
                  </a:custGeom>
                  <a:solidFill>
                    <a:srgbClr val="60606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</p:grpSp>
        </p:grpSp>
        <p:sp>
          <p:nvSpPr>
            <p:cNvPr id="397055" name="Rectangle 767"/>
            <p:cNvSpPr>
              <a:spLocks noChangeArrowheads="1"/>
            </p:cNvSpPr>
            <p:nvPr/>
          </p:nvSpPr>
          <p:spPr bwMode="auto">
            <a:xfrm>
              <a:off x="6789596" y="4456897"/>
              <a:ext cx="805510" cy="3751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7866" tIns="33338" rIns="67866" bIns="33338">
              <a:spAutoFit/>
            </a:bodyPr>
            <a:lstStyle/>
            <a:p>
              <a:pPr eaLnBrk="0" hangingPunct="0"/>
              <a:r>
                <a:rPr lang="th-TH" sz="2000" b="1" dirty="0">
                  <a:solidFill>
                    <a:srgbClr val="000000"/>
                  </a:solidFill>
                </a:rPr>
                <a:t>พนักงาน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397060" name="AutoShape 772"/>
            <p:cNvSpPr>
              <a:spLocks noChangeArrowheads="1"/>
            </p:cNvSpPr>
            <p:nvPr/>
          </p:nvSpPr>
          <p:spPr bwMode="auto">
            <a:xfrm>
              <a:off x="5710255" y="4802877"/>
              <a:ext cx="2863453" cy="1957152"/>
            </a:xfrm>
            <a:prstGeom prst="wedgeRoundRectCallout">
              <a:avLst>
                <a:gd name="adj1" fmla="val -71496"/>
                <a:gd name="adj2" fmla="val 12782"/>
                <a:gd name="adj3" fmla="val 16667"/>
              </a:avLst>
            </a:prstGeom>
            <a:noFill/>
            <a:ln w="19050">
              <a:solidFill>
                <a:srgbClr val="3333CC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6633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82154" indent="-82154" eaLnBrk="0" hangingPunct="0">
                <a:lnSpc>
                  <a:spcPct val="80000"/>
                </a:lnSpc>
                <a:buFontTx/>
                <a:buChar char="•"/>
              </a:pPr>
              <a:r>
                <a:rPr lang="th-TH" sz="1600" dirty="0">
                  <a:solidFill>
                    <a:srgbClr val="000000"/>
                  </a:solidFill>
                </a:rPr>
                <a:t> ระบุจุดแข็ง จุดอ่อนของตน ตลอดจนวางแผนการฝึกอบรมและพัฒนาของตนได้อย่างชัดเจน</a:t>
              </a:r>
            </a:p>
            <a:p>
              <a:pPr marL="82154" indent="-82154" eaLnBrk="0" hangingPunct="0">
                <a:lnSpc>
                  <a:spcPct val="80000"/>
                </a:lnSpc>
                <a:buFontTx/>
                <a:buChar char="•"/>
              </a:pPr>
              <a:r>
                <a:rPr lang="th-TH" sz="1600" dirty="0">
                  <a:solidFill>
                    <a:srgbClr val="000000"/>
                  </a:solidFill>
                </a:rPr>
                <a:t> ช่วยให้พนักงานเข้าใจถึงเส้นทางความก้าวหน้าสายอาชีพและการพัฒนาศักยภาพของตนเอง เพื่อให้ไปบรรลุเป้าหมายได้อย่างชัดเจน</a:t>
              </a:r>
            </a:p>
            <a:p>
              <a:pPr marL="82154" indent="-82154" eaLnBrk="0" hangingPunct="0">
                <a:lnSpc>
                  <a:spcPct val="80000"/>
                </a:lnSpc>
                <a:buFontTx/>
                <a:buChar char="•"/>
              </a:pPr>
              <a:r>
                <a:rPr lang="th-TH" sz="1600" dirty="0">
                  <a:solidFill>
                    <a:srgbClr val="000000"/>
                  </a:solidFill>
                </a:rPr>
                <a:t> มีกรอบมาตรฐานในการวัดผลทักษะความสามารถได้อย่างชัดเจน</a:t>
              </a:r>
            </a:p>
            <a:p>
              <a:pPr marL="82154" indent="-82154" eaLnBrk="0" hangingPunct="0">
                <a:lnSpc>
                  <a:spcPct val="80000"/>
                </a:lnSpc>
                <a:buFontTx/>
                <a:buChar char="•"/>
              </a:pPr>
              <a:endParaRPr lang="th-TH" sz="16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174286" y="1438931"/>
            <a:ext cx="3130992" cy="3337678"/>
            <a:chOff x="5174286" y="1438931"/>
            <a:chExt cx="3130992" cy="3337678"/>
          </a:xfrm>
        </p:grpSpPr>
        <p:grpSp>
          <p:nvGrpSpPr>
            <p:cNvPr id="396677" name="Group 389"/>
            <p:cNvGrpSpPr>
              <a:grpSpLocks/>
            </p:cNvGrpSpPr>
            <p:nvPr/>
          </p:nvGrpSpPr>
          <p:grpSpPr bwMode="auto">
            <a:xfrm>
              <a:off x="5174286" y="4165818"/>
              <a:ext cx="765572" cy="610791"/>
              <a:chOff x="3544" y="1680"/>
              <a:chExt cx="643" cy="513"/>
            </a:xfrm>
          </p:grpSpPr>
          <p:sp>
            <p:nvSpPr>
              <p:cNvPr id="396678" name="Freeform 390"/>
              <p:cNvSpPr>
                <a:spLocks/>
              </p:cNvSpPr>
              <p:nvPr/>
            </p:nvSpPr>
            <p:spPr bwMode="auto">
              <a:xfrm>
                <a:off x="3544" y="2063"/>
                <a:ext cx="370" cy="128"/>
              </a:xfrm>
              <a:custGeom>
                <a:avLst/>
                <a:gdLst>
                  <a:gd name="T0" fmla="*/ 214 w 370"/>
                  <a:gd name="T1" fmla="*/ 0 h 128"/>
                  <a:gd name="T2" fmla="*/ 0 w 370"/>
                  <a:gd name="T3" fmla="*/ 61 h 128"/>
                  <a:gd name="T4" fmla="*/ 152 w 370"/>
                  <a:gd name="T5" fmla="*/ 127 h 128"/>
                  <a:gd name="T6" fmla="*/ 369 w 370"/>
                  <a:gd name="T7" fmla="*/ 46 h 128"/>
                  <a:gd name="T8" fmla="*/ 214 w 370"/>
                  <a:gd name="T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0" h="128">
                    <a:moveTo>
                      <a:pt x="214" y="0"/>
                    </a:moveTo>
                    <a:lnTo>
                      <a:pt x="0" y="61"/>
                    </a:lnTo>
                    <a:lnTo>
                      <a:pt x="152" y="127"/>
                    </a:lnTo>
                    <a:lnTo>
                      <a:pt x="369" y="46"/>
                    </a:lnTo>
                    <a:lnTo>
                      <a:pt x="214" y="0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  <p:grpSp>
            <p:nvGrpSpPr>
              <p:cNvPr id="396679" name="Group 391"/>
              <p:cNvGrpSpPr>
                <a:grpSpLocks/>
              </p:cNvGrpSpPr>
              <p:nvPr/>
            </p:nvGrpSpPr>
            <p:grpSpPr bwMode="auto">
              <a:xfrm>
                <a:off x="3847" y="2032"/>
                <a:ext cx="340" cy="161"/>
                <a:chOff x="3847" y="2032"/>
                <a:chExt cx="340" cy="161"/>
              </a:xfrm>
            </p:grpSpPr>
            <p:grpSp>
              <p:nvGrpSpPr>
                <p:cNvPr id="396680" name="Group 392"/>
                <p:cNvGrpSpPr>
                  <a:grpSpLocks/>
                </p:cNvGrpSpPr>
                <p:nvPr/>
              </p:nvGrpSpPr>
              <p:grpSpPr bwMode="auto">
                <a:xfrm>
                  <a:off x="3874" y="2064"/>
                  <a:ext cx="313" cy="129"/>
                  <a:chOff x="3874" y="2064"/>
                  <a:chExt cx="313" cy="129"/>
                </a:xfrm>
              </p:grpSpPr>
              <p:sp>
                <p:nvSpPr>
                  <p:cNvPr id="396681" name="Freeform 393"/>
                  <p:cNvSpPr>
                    <a:spLocks/>
                  </p:cNvSpPr>
                  <p:nvPr/>
                </p:nvSpPr>
                <p:spPr bwMode="auto">
                  <a:xfrm>
                    <a:off x="3883" y="2113"/>
                    <a:ext cx="164" cy="77"/>
                  </a:xfrm>
                  <a:custGeom>
                    <a:avLst/>
                    <a:gdLst>
                      <a:gd name="T0" fmla="*/ 0 w 164"/>
                      <a:gd name="T1" fmla="*/ 3 h 77"/>
                      <a:gd name="T2" fmla="*/ 0 w 164"/>
                      <a:gd name="T3" fmla="*/ 32 h 77"/>
                      <a:gd name="T4" fmla="*/ 148 w 164"/>
                      <a:gd name="T5" fmla="*/ 76 h 77"/>
                      <a:gd name="T6" fmla="*/ 163 w 164"/>
                      <a:gd name="T7" fmla="*/ 35 h 77"/>
                      <a:gd name="T8" fmla="*/ 14 w 164"/>
                      <a:gd name="T9" fmla="*/ 0 h 77"/>
                      <a:gd name="T10" fmla="*/ 0 w 164"/>
                      <a:gd name="T11" fmla="*/ 3 h 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64" h="77">
                        <a:moveTo>
                          <a:pt x="0" y="3"/>
                        </a:moveTo>
                        <a:lnTo>
                          <a:pt x="0" y="32"/>
                        </a:lnTo>
                        <a:lnTo>
                          <a:pt x="148" y="76"/>
                        </a:lnTo>
                        <a:lnTo>
                          <a:pt x="163" y="35"/>
                        </a:lnTo>
                        <a:lnTo>
                          <a:pt x="14" y="0"/>
                        </a:lnTo>
                        <a:lnTo>
                          <a:pt x="0" y="3"/>
                        </a:lnTo>
                      </a:path>
                    </a:pathLst>
                  </a:custGeom>
                  <a:solidFill>
                    <a:srgbClr val="C0C0C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682" name="Freeform 394"/>
                  <p:cNvSpPr>
                    <a:spLocks/>
                  </p:cNvSpPr>
                  <p:nvPr/>
                </p:nvSpPr>
                <p:spPr bwMode="auto">
                  <a:xfrm>
                    <a:off x="3874" y="2064"/>
                    <a:ext cx="313" cy="129"/>
                  </a:xfrm>
                  <a:custGeom>
                    <a:avLst/>
                    <a:gdLst>
                      <a:gd name="T0" fmla="*/ 1 w 313"/>
                      <a:gd name="T1" fmla="*/ 52 h 129"/>
                      <a:gd name="T2" fmla="*/ 156 w 313"/>
                      <a:gd name="T3" fmla="*/ 93 h 129"/>
                      <a:gd name="T4" fmla="*/ 154 w 313"/>
                      <a:gd name="T5" fmla="*/ 121 h 129"/>
                      <a:gd name="T6" fmla="*/ 9 w 313"/>
                      <a:gd name="T7" fmla="*/ 80 h 129"/>
                      <a:gd name="T8" fmla="*/ 0 w 313"/>
                      <a:gd name="T9" fmla="*/ 83 h 129"/>
                      <a:gd name="T10" fmla="*/ 156 w 313"/>
                      <a:gd name="T11" fmla="*/ 128 h 129"/>
                      <a:gd name="T12" fmla="*/ 312 w 313"/>
                      <a:gd name="T13" fmla="*/ 57 h 129"/>
                      <a:gd name="T14" fmla="*/ 312 w 313"/>
                      <a:gd name="T15" fmla="*/ 34 h 129"/>
                      <a:gd name="T16" fmla="*/ 156 w 313"/>
                      <a:gd name="T17" fmla="*/ 0 h 129"/>
                      <a:gd name="T18" fmla="*/ 1 w 313"/>
                      <a:gd name="T19" fmla="*/ 52 h 1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313" h="129">
                        <a:moveTo>
                          <a:pt x="1" y="52"/>
                        </a:moveTo>
                        <a:lnTo>
                          <a:pt x="156" y="93"/>
                        </a:lnTo>
                        <a:lnTo>
                          <a:pt x="154" y="121"/>
                        </a:lnTo>
                        <a:lnTo>
                          <a:pt x="9" y="80"/>
                        </a:lnTo>
                        <a:lnTo>
                          <a:pt x="0" y="83"/>
                        </a:lnTo>
                        <a:lnTo>
                          <a:pt x="156" y="128"/>
                        </a:lnTo>
                        <a:lnTo>
                          <a:pt x="312" y="57"/>
                        </a:lnTo>
                        <a:lnTo>
                          <a:pt x="312" y="34"/>
                        </a:lnTo>
                        <a:lnTo>
                          <a:pt x="156" y="0"/>
                        </a:lnTo>
                        <a:lnTo>
                          <a:pt x="1" y="52"/>
                        </a:lnTo>
                      </a:path>
                    </a:pathLst>
                  </a:custGeom>
                  <a:solidFill>
                    <a:srgbClr val="40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683" name="Freeform 395"/>
                  <p:cNvSpPr>
                    <a:spLocks/>
                  </p:cNvSpPr>
                  <p:nvPr/>
                </p:nvSpPr>
                <p:spPr bwMode="auto">
                  <a:xfrm>
                    <a:off x="4033" y="2100"/>
                    <a:ext cx="147" cy="87"/>
                  </a:xfrm>
                  <a:custGeom>
                    <a:avLst/>
                    <a:gdLst>
                      <a:gd name="T0" fmla="*/ 2 w 147"/>
                      <a:gd name="T1" fmla="*/ 58 h 87"/>
                      <a:gd name="T2" fmla="*/ 0 w 147"/>
                      <a:gd name="T3" fmla="*/ 86 h 87"/>
                      <a:gd name="T4" fmla="*/ 146 w 147"/>
                      <a:gd name="T5" fmla="*/ 21 h 87"/>
                      <a:gd name="T6" fmla="*/ 146 w 147"/>
                      <a:gd name="T7" fmla="*/ 0 h 87"/>
                      <a:gd name="T8" fmla="*/ 2 w 147"/>
                      <a:gd name="T9" fmla="*/ 58 h 8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7" h="87">
                        <a:moveTo>
                          <a:pt x="2" y="58"/>
                        </a:moveTo>
                        <a:lnTo>
                          <a:pt x="0" y="86"/>
                        </a:lnTo>
                        <a:lnTo>
                          <a:pt x="146" y="21"/>
                        </a:lnTo>
                        <a:lnTo>
                          <a:pt x="146" y="0"/>
                        </a:lnTo>
                        <a:lnTo>
                          <a:pt x="2" y="58"/>
                        </a:lnTo>
                      </a:path>
                    </a:pathLst>
                  </a:custGeom>
                  <a:solidFill>
                    <a:srgbClr val="60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  <p:grpSp>
              <p:nvGrpSpPr>
                <p:cNvPr id="396684" name="Group 396"/>
                <p:cNvGrpSpPr>
                  <a:grpSpLocks/>
                </p:cNvGrpSpPr>
                <p:nvPr/>
              </p:nvGrpSpPr>
              <p:grpSpPr bwMode="auto">
                <a:xfrm>
                  <a:off x="3847" y="2032"/>
                  <a:ext cx="313" cy="129"/>
                  <a:chOff x="3847" y="2032"/>
                  <a:chExt cx="313" cy="129"/>
                </a:xfrm>
              </p:grpSpPr>
              <p:sp>
                <p:nvSpPr>
                  <p:cNvPr id="396685" name="Freeform 397"/>
                  <p:cNvSpPr>
                    <a:spLocks/>
                  </p:cNvSpPr>
                  <p:nvPr/>
                </p:nvSpPr>
                <p:spPr bwMode="auto">
                  <a:xfrm>
                    <a:off x="3856" y="2082"/>
                    <a:ext cx="163" cy="75"/>
                  </a:xfrm>
                  <a:custGeom>
                    <a:avLst/>
                    <a:gdLst>
                      <a:gd name="T0" fmla="*/ 0 w 163"/>
                      <a:gd name="T1" fmla="*/ 4 h 75"/>
                      <a:gd name="T2" fmla="*/ 0 w 163"/>
                      <a:gd name="T3" fmla="*/ 32 h 75"/>
                      <a:gd name="T4" fmla="*/ 146 w 163"/>
                      <a:gd name="T5" fmla="*/ 74 h 75"/>
                      <a:gd name="T6" fmla="*/ 162 w 163"/>
                      <a:gd name="T7" fmla="*/ 34 h 75"/>
                      <a:gd name="T8" fmla="*/ 14 w 163"/>
                      <a:gd name="T9" fmla="*/ 0 h 75"/>
                      <a:gd name="T10" fmla="*/ 0 w 163"/>
                      <a:gd name="T11" fmla="*/ 4 h 7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63" h="75">
                        <a:moveTo>
                          <a:pt x="0" y="4"/>
                        </a:moveTo>
                        <a:lnTo>
                          <a:pt x="0" y="32"/>
                        </a:lnTo>
                        <a:lnTo>
                          <a:pt x="146" y="74"/>
                        </a:lnTo>
                        <a:lnTo>
                          <a:pt x="162" y="34"/>
                        </a:lnTo>
                        <a:lnTo>
                          <a:pt x="14" y="0"/>
                        </a:lnTo>
                        <a:lnTo>
                          <a:pt x="0" y="4"/>
                        </a:lnTo>
                      </a:path>
                    </a:pathLst>
                  </a:custGeom>
                  <a:solidFill>
                    <a:srgbClr val="C0C0C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686" name="Freeform 398"/>
                  <p:cNvSpPr>
                    <a:spLocks/>
                  </p:cNvSpPr>
                  <p:nvPr/>
                </p:nvSpPr>
                <p:spPr bwMode="auto">
                  <a:xfrm>
                    <a:off x="3847" y="2032"/>
                    <a:ext cx="313" cy="129"/>
                  </a:xfrm>
                  <a:custGeom>
                    <a:avLst/>
                    <a:gdLst>
                      <a:gd name="T0" fmla="*/ 2 w 313"/>
                      <a:gd name="T1" fmla="*/ 54 h 129"/>
                      <a:gd name="T2" fmla="*/ 156 w 313"/>
                      <a:gd name="T3" fmla="*/ 94 h 129"/>
                      <a:gd name="T4" fmla="*/ 154 w 313"/>
                      <a:gd name="T5" fmla="*/ 122 h 129"/>
                      <a:gd name="T6" fmla="*/ 9 w 313"/>
                      <a:gd name="T7" fmla="*/ 80 h 129"/>
                      <a:gd name="T8" fmla="*/ 0 w 313"/>
                      <a:gd name="T9" fmla="*/ 84 h 129"/>
                      <a:gd name="T10" fmla="*/ 156 w 313"/>
                      <a:gd name="T11" fmla="*/ 128 h 129"/>
                      <a:gd name="T12" fmla="*/ 312 w 313"/>
                      <a:gd name="T13" fmla="*/ 58 h 129"/>
                      <a:gd name="T14" fmla="*/ 312 w 313"/>
                      <a:gd name="T15" fmla="*/ 34 h 129"/>
                      <a:gd name="T16" fmla="*/ 156 w 313"/>
                      <a:gd name="T17" fmla="*/ 0 h 129"/>
                      <a:gd name="T18" fmla="*/ 2 w 313"/>
                      <a:gd name="T19" fmla="*/ 54 h 1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313" h="129">
                        <a:moveTo>
                          <a:pt x="2" y="54"/>
                        </a:moveTo>
                        <a:lnTo>
                          <a:pt x="156" y="94"/>
                        </a:lnTo>
                        <a:lnTo>
                          <a:pt x="154" y="122"/>
                        </a:lnTo>
                        <a:lnTo>
                          <a:pt x="9" y="80"/>
                        </a:lnTo>
                        <a:lnTo>
                          <a:pt x="0" y="84"/>
                        </a:lnTo>
                        <a:lnTo>
                          <a:pt x="156" y="128"/>
                        </a:lnTo>
                        <a:lnTo>
                          <a:pt x="312" y="58"/>
                        </a:lnTo>
                        <a:lnTo>
                          <a:pt x="312" y="34"/>
                        </a:lnTo>
                        <a:lnTo>
                          <a:pt x="156" y="0"/>
                        </a:lnTo>
                        <a:lnTo>
                          <a:pt x="2" y="54"/>
                        </a:lnTo>
                      </a:path>
                    </a:pathLst>
                  </a:custGeom>
                  <a:solidFill>
                    <a:srgbClr val="402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687" name="Freeform 399"/>
                  <p:cNvSpPr>
                    <a:spLocks/>
                  </p:cNvSpPr>
                  <p:nvPr/>
                </p:nvSpPr>
                <p:spPr bwMode="auto">
                  <a:xfrm>
                    <a:off x="4005" y="2068"/>
                    <a:ext cx="151" cy="88"/>
                  </a:xfrm>
                  <a:custGeom>
                    <a:avLst/>
                    <a:gdLst>
                      <a:gd name="T0" fmla="*/ 2 w 151"/>
                      <a:gd name="T1" fmla="*/ 59 h 88"/>
                      <a:gd name="T2" fmla="*/ 0 w 151"/>
                      <a:gd name="T3" fmla="*/ 87 h 88"/>
                      <a:gd name="T4" fmla="*/ 150 w 151"/>
                      <a:gd name="T5" fmla="*/ 21 h 88"/>
                      <a:gd name="T6" fmla="*/ 150 w 151"/>
                      <a:gd name="T7" fmla="*/ 0 h 88"/>
                      <a:gd name="T8" fmla="*/ 2 w 151"/>
                      <a:gd name="T9" fmla="*/ 59 h 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51" h="88">
                        <a:moveTo>
                          <a:pt x="2" y="59"/>
                        </a:moveTo>
                        <a:lnTo>
                          <a:pt x="0" y="87"/>
                        </a:lnTo>
                        <a:lnTo>
                          <a:pt x="150" y="21"/>
                        </a:lnTo>
                        <a:lnTo>
                          <a:pt x="150" y="0"/>
                        </a:lnTo>
                        <a:lnTo>
                          <a:pt x="2" y="59"/>
                        </a:lnTo>
                      </a:path>
                    </a:pathLst>
                  </a:custGeom>
                  <a:solidFill>
                    <a:srgbClr val="603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</p:grpSp>
          <p:grpSp>
            <p:nvGrpSpPr>
              <p:cNvPr id="396688" name="Group 400"/>
              <p:cNvGrpSpPr>
                <a:grpSpLocks/>
              </p:cNvGrpSpPr>
              <p:nvPr/>
            </p:nvGrpSpPr>
            <p:grpSpPr bwMode="auto">
              <a:xfrm>
                <a:off x="3597" y="1680"/>
                <a:ext cx="552" cy="458"/>
                <a:chOff x="3597" y="1680"/>
                <a:chExt cx="552" cy="458"/>
              </a:xfrm>
            </p:grpSpPr>
            <p:grpSp>
              <p:nvGrpSpPr>
                <p:cNvPr id="396689" name="Group 401"/>
                <p:cNvGrpSpPr>
                  <a:grpSpLocks/>
                </p:cNvGrpSpPr>
                <p:nvPr/>
              </p:nvGrpSpPr>
              <p:grpSpPr bwMode="auto">
                <a:xfrm>
                  <a:off x="3664" y="1833"/>
                  <a:ext cx="485" cy="265"/>
                  <a:chOff x="3664" y="1833"/>
                  <a:chExt cx="485" cy="265"/>
                </a:xfrm>
              </p:grpSpPr>
              <p:sp>
                <p:nvSpPr>
                  <p:cNvPr id="396690" name="Freeform 402"/>
                  <p:cNvSpPr>
                    <a:spLocks/>
                  </p:cNvSpPr>
                  <p:nvPr/>
                </p:nvSpPr>
                <p:spPr bwMode="auto">
                  <a:xfrm>
                    <a:off x="3664" y="1833"/>
                    <a:ext cx="485" cy="265"/>
                  </a:xfrm>
                  <a:custGeom>
                    <a:avLst/>
                    <a:gdLst>
                      <a:gd name="T0" fmla="*/ 207 w 485"/>
                      <a:gd name="T1" fmla="*/ 7 h 265"/>
                      <a:gd name="T2" fmla="*/ 166 w 485"/>
                      <a:gd name="T3" fmla="*/ 29 h 265"/>
                      <a:gd name="T4" fmla="*/ 129 w 485"/>
                      <a:gd name="T5" fmla="*/ 44 h 265"/>
                      <a:gd name="T6" fmla="*/ 121 w 485"/>
                      <a:gd name="T7" fmla="*/ 48 h 265"/>
                      <a:gd name="T8" fmla="*/ 113 w 485"/>
                      <a:gd name="T9" fmla="*/ 54 h 265"/>
                      <a:gd name="T10" fmla="*/ 110 w 485"/>
                      <a:gd name="T11" fmla="*/ 67 h 265"/>
                      <a:gd name="T12" fmla="*/ 112 w 485"/>
                      <a:gd name="T13" fmla="*/ 80 h 265"/>
                      <a:gd name="T14" fmla="*/ 116 w 485"/>
                      <a:gd name="T15" fmla="*/ 146 h 265"/>
                      <a:gd name="T16" fmla="*/ 115 w 485"/>
                      <a:gd name="T17" fmla="*/ 158 h 265"/>
                      <a:gd name="T18" fmla="*/ 113 w 485"/>
                      <a:gd name="T19" fmla="*/ 167 h 265"/>
                      <a:gd name="T20" fmla="*/ 107 w 485"/>
                      <a:gd name="T21" fmla="*/ 173 h 265"/>
                      <a:gd name="T22" fmla="*/ 97 w 485"/>
                      <a:gd name="T23" fmla="*/ 175 h 265"/>
                      <a:gd name="T24" fmla="*/ 64 w 485"/>
                      <a:gd name="T25" fmla="*/ 196 h 265"/>
                      <a:gd name="T26" fmla="*/ 2 w 485"/>
                      <a:gd name="T27" fmla="*/ 227 h 265"/>
                      <a:gd name="T28" fmla="*/ 0 w 485"/>
                      <a:gd name="T29" fmla="*/ 245 h 265"/>
                      <a:gd name="T30" fmla="*/ 12 w 485"/>
                      <a:gd name="T31" fmla="*/ 255 h 265"/>
                      <a:gd name="T32" fmla="*/ 26 w 485"/>
                      <a:gd name="T33" fmla="*/ 262 h 265"/>
                      <a:gd name="T34" fmla="*/ 48 w 485"/>
                      <a:gd name="T35" fmla="*/ 264 h 265"/>
                      <a:gd name="T36" fmla="*/ 177 w 485"/>
                      <a:gd name="T37" fmla="*/ 218 h 265"/>
                      <a:gd name="T38" fmla="*/ 218 w 485"/>
                      <a:gd name="T39" fmla="*/ 221 h 265"/>
                      <a:gd name="T40" fmla="*/ 220 w 485"/>
                      <a:gd name="T41" fmla="*/ 234 h 265"/>
                      <a:gd name="T42" fmla="*/ 228 w 485"/>
                      <a:gd name="T43" fmla="*/ 247 h 265"/>
                      <a:gd name="T44" fmla="*/ 240 w 485"/>
                      <a:gd name="T45" fmla="*/ 257 h 265"/>
                      <a:gd name="T46" fmla="*/ 262 w 485"/>
                      <a:gd name="T47" fmla="*/ 257 h 265"/>
                      <a:gd name="T48" fmla="*/ 370 w 485"/>
                      <a:gd name="T49" fmla="*/ 237 h 265"/>
                      <a:gd name="T50" fmla="*/ 434 w 485"/>
                      <a:gd name="T51" fmla="*/ 227 h 265"/>
                      <a:gd name="T52" fmla="*/ 467 w 485"/>
                      <a:gd name="T53" fmla="*/ 213 h 265"/>
                      <a:gd name="T54" fmla="*/ 481 w 485"/>
                      <a:gd name="T55" fmla="*/ 206 h 265"/>
                      <a:gd name="T56" fmla="*/ 484 w 485"/>
                      <a:gd name="T57" fmla="*/ 182 h 265"/>
                      <a:gd name="T58" fmla="*/ 480 w 485"/>
                      <a:gd name="T59" fmla="*/ 174 h 265"/>
                      <a:gd name="T60" fmla="*/ 473 w 485"/>
                      <a:gd name="T61" fmla="*/ 160 h 265"/>
                      <a:gd name="T62" fmla="*/ 473 w 485"/>
                      <a:gd name="T63" fmla="*/ 146 h 265"/>
                      <a:gd name="T64" fmla="*/ 443 w 485"/>
                      <a:gd name="T65" fmla="*/ 58 h 265"/>
                      <a:gd name="T66" fmla="*/ 436 w 485"/>
                      <a:gd name="T67" fmla="*/ 41 h 265"/>
                      <a:gd name="T68" fmla="*/ 419 w 485"/>
                      <a:gd name="T69" fmla="*/ 22 h 265"/>
                      <a:gd name="T70" fmla="*/ 402 w 485"/>
                      <a:gd name="T71" fmla="*/ 13 h 265"/>
                      <a:gd name="T72" fmla="*/ 391 w 485"/>
                      <a:gd name="T73" fmla="*/ 9 h 265"/>
                      <a:gd name="T74" fmla="*/ 372 w 485"/>
                      <a:gd name="T75" fmla="*/ 10 h 265"/>
                      <a:gd name="T76" fmla="*/ 342 w 485"/>
                      <a:gd name="T77" fmla="*/ 5 h 265"/>
                      <a:gd name="T78" fmla="*/ 326 w 485"/>
                      <a:gd name="T79" fmla="*/ 4 h 265"/>
                      <a:gd name="T80" fmla="*/ 306 w 485"/>
                      <a:gd name="T81" fmla="*/ 0 h 265"/>
                      <a:gd name="T82" fmla="*/ 297 w 485"/>
                      <a:gd name="T83" fmla="*/ 7 h 265"/>
                      <a:gd name="T84" fmla="*/ 207 w 485"/>
                      <a:gd name="T85" fmla="*/ 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485" h="265">
                        <a:moveTo>
                          <a:pt x="207" y="7"/>
                        </a:moveTo>
                        <a:lnTo>
                          <a:pt x="166" y="29"/>
                        </a:lnTo>
                        <a:lnTo>
                          <a:pt x="129" y="44"/>
                        </a:lnTo>
                        <a:lnTo>
                          <a:pt x="121" y="48"/>
                        </a:lnTo>
                        <a:lnTo>
                          <a:pt x="113" y="54"/>
                        </a:lnTo>
                        <a:lnTo>
                          <a:pt x="110" y="67"/>
                        </a:lnTo>
                        <a:lnTo>
                          <a:pt x="112" y="80"/>
                        </a:lnTo>
                        <a:lnTo>
                          <a:pt x="116" y="146"/>
                        </a:lnTo>
                        <a:lnTo>
                          <a:pt x="115" y="158"/>
                        </a:lnTo>
                        <a:lnTo>
                          <a:pt x="113" y="167"/>
                        </a:lnTo>
                        <a:lnTo>
                          <a:pt x="107" y="173"/>
                        </a:lnTo>
                        <a:lnTo>
                          <a:pt x="97" y="175"/>
                        </a:lnTo>
                        <a:lnTo>
                          <a:pt x="64" y="196"/>
                        </a:lnTo>
                        <a:lnTo>
                          <a:pt x="2" y="227"/>
                        </a:lnTo>
                        <a:lnTo>
                          <a:pt x="0" y="245"/>
                        </a:lnTo>
                        <a:lnTo>
                          <a:pt x="12" y="255"/>
                        </a:lnTo>
                        <a:lnTo>
                          <a:pt x="26" y="262"/>
                        </a:lnTo>
                        <a:lnTo>
                          <a:pt x="48" y="264"/>
                        </a:lnTo>
                        <a:lnTo>
                          <a:pt x="177" y="218"/>
                        </a:lnTo>
                        <a:lnTo>
                          <a:pt x="218" y="221"/>
                        </a:lnTo>
                        <a:lnTo>
                          <a:pt x="220" y="234"/>
                        </a:lnTo>
                        <a:lnTo>
                          <a:pt x="228" y="247"/>
                        </a:lnTo>
                        <a:lnTo>
                          <a:pt x="240" y="257"/>
                        </a:lnTo>
                        <a:lnTo>
                          <a:pt x="262" y="257"/>
                        </a:lnTo>
                        <a:lnTo>
                          <a:pt x="370" y="237"/>
                        </a:lnTo>
                        <a:lnTo>
                          <a:pt x="434" y="227"/>
                        </a:lnTo>
                        <a:lnTo>
                          <a:pt x="467" y="213"/>
                        </a:lnTo>
                        <a:lnTo>
                          <a:pt x="481" y="206"/>
                        </a:lnTo>
                        <a:lnTo>
                          <a:pt x="484" y="182"/>
                        </a:lnTo>
                        <a:lnTo>
                          <a:pt x="480" y="174"/>
                        </a:lnTo>
                        <a:lnTo>
                          <a:pt x="473" y="160"/>
                        </a:lnTo>
                        <a:lnTo>
                          <a:pt x="473" y="146"/>
                        </a:lnTo>
                        <a:lnTo>
                          <a:pt x="443" y="58"/>
                        </a:lnTo>
                        <a:lnTo>
                          <a:pt x="436" y="41"/>
                        </a:lnTo>
                        <a:lnTo>
                          <a:pt x="419" y="22"/>
                        </a:lnTo>
                        <a:lnTo>
                          <a:pt x="402" y="13"/>
                        </a:lnTo>
                        <a:lnTo>
                          <a:pt x="391" y="9"/>
                        </a:lnTo>
                        <a:lnTo>
                          <a:pt x="372" y="10"/>
                        </a:lnTo>
                        <a:lnTo>
                          <a:pt x="342" y="5"/>
                        </a:lnTo>
                        <a:lnTo>
                          <a:pt x="326" y="4"/>
                        </a:lnTo>
                        <a:lnTo>
                          <a:pt x="306" y="0"/>
                        </a:lnTo>
                        <a:lnTo>
                          <a:pt x="297" y="7"/>
                        </a:lnTo>
                        <a:lnTo>
                          <a:pt x="207" y="7"/>
                        </a:lnTo>
                      </a:path>
                    </a:pathLst>
                  </a:custGeom>
                  <a:solidFill>
                    <a:srgbClr val="0040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6691" name="Freeform 403"/>
                  <p:cNvSpPr>
                    <a:spLocks/>
                  </p:cNvSpPr>
                  <p:nvPr/>
                </p:nvSpPr>
                <p:spPr bwMode="auto">
                  <a:xfrm>
                    <a:off x="3883" y="1863"/>
                    <a:ext cx="57" cy="154"/>
                  </a:xfrm>
                  <a:custGeom>
                    <a:avLst/>
                    <a:gdLst>
                      <a:gd name="T0" fmla="*/ 0 w 57"/>
                      <a:gd name="T1" fmla="*/ 0 h 154"/>
                      <a:gd name="T2" fmla="*/ 10 w 57"/>
                      <a:gd name="T3" fmla="*/ 29 h 154"/>
                      <a:gd name="T4" fmla="*/ 21 w 57"/>
                      <a:gd name="T5" fmla="*/ 48 h 154"/>
                      <a:gd name="T6" fmla="*/ 26 w 57"/>
                      <a:gd name="T7" fmla="*/ 59 h 154"/>
                      <a:gd name="T8" fmla="*/ 31 w 57"/>
                      <a:gd name="T9" fmla="*/ 69 h 154"/>
                      <a:gd name="T10" fmla="*/ 32 w 57"/>
                      <a:gd name="T11" fmla="*/ 78 h 154"/>
                      <a:gd name="T12" fmla="*/ 35 w 57"/>
                      <a:gd name="T13" fmla="*/ 97 h 154"/>
                      <a:gd name="T14" fmla="*/ 44 w 57"/>
                      <a:gd name="T15" fmla="*/ 153 h 154"/>
                      <a:gd name="T16" fmla="*/ 40 w 57"/>
                      <a:gd name="T17" fmla="*/ 93 h 154"/>
                      <a:gd name="T18" fmla="*/ 39 w 57"/>
                      <a:gd name="T19" fmla="*/ 75 h 154"/>
                      <a:gd name="T20" fmla="*/ 43 w 57"/>
                      <a:gd name="T21" fmla="*/ 63 h 154"/>
                      <a:gd name="T22" fmla="*/ 46 w 57"/>
                      <a:gd name="T23" fmla="*/ 53 h 154"/>
                      <a:gd name="T24" fmla="*/ 49 w 57"/>
                      <a:gd name="T25" fmla="*/ 43 h 154"/>
                      <a:gd name="T26" fmla="*/ 54 w 57"/>
                      <a:gd name="T27" fmla="*/ 26 h 154"/>
                      <a:gd name="T28" fmla="*/ 56 w 57"/>
                      <a:gd name="T29" fmla="*/ 4 h 154"/>
                      <a:gd name="T30" fmla="*/ 0 w 57"/>
                      <a:gd name="T31" fmla="*/ 0 h 1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57" h="154">
                        <a:moveTo>
                          <a:pt x="0" y="0"/>
                        </a:moveTo>
                        <a:lnTo>
                          <a:pt x="10" y="29"/>
                        </a:lnTo>
                        <a:lnTo>
                          <a:pt x="21" y="48"/>
                        </a:lnTo>
                        <a:lnTo>
                          <a:pt x="26" y="59"/>
                        </a:lnTo>
                        <a:lnTo>
                          <a:pt x="31" y="69"/>
                        </a:lnTo>
                        <a:lnTo>
                          <a:pt x="32" y="78"/>
                        </a:lnTo>
                        <a:lnTo>
                          <a:pt x="35" y="97"/>
                        </a:lnTo>
                        <a:lnTo>
                          <a:pt x="44" y="153"/>
                        </a:lnTo>
                        <a:lnTo>
                          <a:pt x="40" y="93"/>
                        </a:lnTo>
                        <a:lnTo>
                          <a:pt x="39" y="75"/>
                        </a:lnTo>
                        <a:lnTo>
                          <a:pt x="43" y="63"/>
                        </a:lnTo>
                        <a:lnTo>
                          <a:pt x="46" y="53"/>
                        </a:lnTo>
                        <a:lnTo>
                          <a:pt x="49" y="43"/>
                        </a:lnTo>
                        <a:lnTo>
                          <a:pt x="54" y="26"/>
                        </a:lnTo>
                        <a:lnTo>
                          <a:pt x="56" y="4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808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grpSp>
                <p:nvGrpSpPr>
                  <p:cNvPr id="396692" name="Group 404"/>
                  <p:cNvGrpSpPr>
                    <a:grpSpLocks/>
                  </p:cNvGrpSpPr>
                  <p:nvPr/>
                </p:nvGrpSpPr>
                <p:grpSpPr bwMode="auto">
                  <a:xfrm>
                    <a:off x="3669" y="1839"/>
                    <a:ext cx="467" cy="246"/>
                    <a:chOff x="3669" y="1839"/>
                    <a:chExt cx="467" cy="246"/>
                  </a:xfrm>
                </p:grpSpPr>
                <p:sp>
                  <p:nvSpPr>
                    <p:cNvPr id="396693" name="Freeform 405"/>
                    <p:cNvSpPr>
                      <a:spLocks/>
                    </p:cNvSpPr>
                    <p:nvPr/>
                  </p:nvSpPr>
                  <p:spPr bwMode="auto">
                    <a:xfrm>
                      <a:off x="3931" y="1839"/>
                      <a:ext cx="110" cy="185"/>
                    </a:xfrm>
                    <a:custGeom>
                      <a:avLst/>
                      <a:gdLst>
                        <a:gd name="T0" fmla="*/ 41 w 110"/>
                        <a:gd name="T1" fmla="*/ 0 h 185"/>
                        <a:gd name="T2" fmla="*/ 79 w 110"/>
                        <a:gd name="T3" fmla="*/ 8 h 185"/>
                        <a:gd name="T4" fmla="*/ 96 w 110"/>
                        <a:gd name="T5" fmla="*/ 8 h 185"/>
                        <a:gd name="T6" fmla="*/ 109 w 110"/>
                        <a:gd name="T7" fmla="*/ 8 h 185"/>
                        <a:gd name="T8" fmla="*/ 100 w 110"/>
                        <a:gd name="T9" fmla="*/ 22 h 185"/>
                        <a:gd name="T10" fmla="*/ 97 w 110"/>
                        <a:gd name="T11" fmla="*/ 42 h 185"/>
                        <a:gd name="T12" fmla="*/ 97 w 110"/>
                        <a:gd name="T13" fmla="*/ 65 h 185"/>
                        <a:gd name="T14" fmla="*/ 99 w 110"/>
                        <a:gd name="T15" fmla="*/ 89 h 185"/>
                        <a:gd name="T16" fmla="*/ 104 w 110"/>
                        <a:gd name="T17" fmla="*/ 104 h 185"/>
                        <a:gd name="T18" fmla="*/ 96 w 110"/>
                        <a:gd name="T19" fmla="*/ 132 h 185"/>
                        <a:gd name="T20" fmla="*/ 96 w 110"/>
                        <a:gd name="T21" fmla="*/ 146 h 185"/>
                        <a:gd name="T22" fmla="*/ 102 w 110"/>
                        <a:gd name="T23" fmla="*/ 158 h 185"/>
                        <a:gd name="T24" fmla="*/ 100 w 110"/>
                        <a:gd name="T25" fmla="*/ 163 h 185"/>
                        <a:gd name="T26" fmla="*/ 83 w 110"/>
                        <a:gd name="T27" fmla="*/ 169 h 185"/>
                        <a:gd name="T28" fmla="*/ 26 w 110"/>
                        <a:gd name="T29" fmla="*/ 179 h 185"/>
                        <a:gd name="T30" fmla="*/ 5 w 110"/>
                        <a:gd name="T31" fmla="*/ 184 h 185"/>
                        <a:gd name="T32" fmla="*/ 5 w 110"/>
                        <a:gd name="T33" fmla="*/ 162 h 185"/>
                        <a:gd name="T34" fmla="*/ 0 w 110"/>
                        <a:gd name="T35" fmla="*/ 99 h 185"/>
                        <a:gd name="T36" fmla="*/ 8 w 110"/>
                        <a:gd name="T37" fmla="*/ 82 h 185"/>
                        <a:gd name="T38" fmla="*/ 18 w 110"/>
                        <a:gd name="T39" fmla="*/ 48 h 185"/>
                        <a:gd name="T40" fmla="*/ 27 w 110"/>
                        <a:gd name="T41" fmla="*/ 28 h 185"/>
                        <a:gd name="T42" fmla="*/ 41 w 110"/>
                        <a:gd name="T43" fmla="*/ 0 h 18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</a:cxnLst>
                      <a:rect l="0" t="0" r="r" b="b"/>
                      <a:pathLst>
                        <a:path w="110" h="185">
                          <a:moveTo>
                            <a:pt x="41" y="0"/>
                          </a:moveTo>
                          <a:lnTo>
                            <a:pt x="79" y="8"/>
                          </a:lnTo>
                          <a:lnTo>
                            <a:pt x="96" y="8"/>
                          </a:lnTo>
                          <a:lnTo>
                            <a:pt x="109" y="8"/>
                          </a:lnTo>
                          <a:lnTo>
                            <a:pt x="100" y="22"/>
                          </a:lnTo>
                          <a:lnTo>
                            <a:pt x="97" y="42"/>
                          </a:lnTo>
                          <a:lnTo>
                            <a:pt x="97" y="65"/>
                          </a:lnTo>
                          <a:lnTo>
                            <a:pt x="99" y="89"/>
                          </a:lnTo>
                          <a:lnTo>
                            <a:pt x="104" y="104"/>
                          </a:lnTo>
                          <a:lnTo>
                            <a:pt x="96" y="132"/>
                          </a:lnTo>
                          <a:lnTo>
                            <a:pt x="96" y="146"/>
                          </a:lnTo>
                          <a:lnTo>
                            <a:pt x="102" y="158"/>
                          </a:lnTo>
                          <a:lnTo>
                            <a:pt x="100" y="163"/>
                          </a:lnTo>
                          <a:lnTo>
                            <a:pt x="83" y="169"/>
                          </a:lnTo>
                          <a:lnTo>
                            <a:pt x="26" y="179"/>
                          </a:lnTo>
                          <a:lnTo>
                            <a:pt x="5" y="184"/>
                          </a:lnTo>
                          <a:lnTo>
                            <a:pt x="5" y="162"/>
                          </a:lnTo>
                          <a:lnTo>
                            <a:pt x="0" y="99"/>
                          </a:lnTo>
                          <a:lnTo>
                            <a:pt x="8" y="82"/>
                          </a:lnTo>
                          <a:lnTo>
                            <a:pt x="18" y="48"/>
                          </a:lnTo>
                          <a:lnTo>
                            <a:pt x="27" y="28"/>
                          </a:lnTo>
                          <a:lnTo>
                            <a:pt x="41" y="0"/>
                          </a:lnTo>
                        </a:path>
                      </a:pathLst>
                    </a:custGeom>
                    <a:solidFill>
                      <a:srgbClr val="00606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694" name="Freeform 406"/>
                    <p:cNvSpPr>
                      <a:spLocks/>
                    </p:cNvSpPr>
                    <p:nvPr/>
                  </p:nvSpPr>
                  <p:spPr bwMode="auto">
                    <a:xfrm>
                      <a:off x="3797" y="1845"/>
                      <a:ext cx="128" cy="200"/>
                    </a:xfrm>
                    <a:custGeom>
                      <a:avLst/>
                      <a:gdLst>
                        <a:gd name="T0" fmla="*/ 0 w 128"/>
                        <a:gd name="T1" fmla="*/ 35 h 200"/>
                        <a:gd name="T2" fmla="*/ 17 w 128"/>
                        <a:gd name="T3" fmla="*/ 31 h 200"/>
                        <a:gd name="T4" fmla="*/ 35 w 128"/>
                        <a:gd name="T5" fmla="*/ 21 h 200"/>
                        <a:gd name="T6" fmla="*/ 54 w 128"/>
                        <a:gd name="T7" fmla="*/ 13 h 200"/>
                        <a:gd name="T8" fmla="*/ 61 w 128"/>
                        <a:gd name="T9" fmla="*/ 9 h 200"/>
                        <a:gd name="T10" fmla="*/ 72 w 128"/>
                        <a:gd name="T11" fmla="*/ 0 h 200"/>
                        <a:gd name="T12" fmla="*/ 76 w 128"/>
                        <a:gd name="T13" fmla="*/ 3 h 200"/>
                        <a:gd name="T14" fmla="*/ 78 w 128"/>
                        <a:gd name="T15" fmla="*/ 28 h 200"/>
                        <a:gd name="T16" fmla="*/ 86 w 128"/>
                        <a:gd name="T17" fmla="*/ 45 h 200"/>
                        <a:gd name="T18" fmla="*/ 96 w 128"/>
                        <a:gd name="T19" fmla="*/ 63 h 200"/>
                        <a:gd name="T20" fmla="*/ 107 w 128"/>
                        <a:gd name="T21" fmla="*/ 83 h 200"/>
                        <a:gd name="T22" fmla="*/ 109 w 128"/>
                        <a:gd name="T23" fmla="*/ 91 h 200"/>
                        <a:gd name="T24" fmla="*/ 111 w 128"/>
                        <a:gd name="T25" fmla="*/ 108 h 200"/>
                        <a:gd name="T26" fmla="*/ 116 w 128"/>
                        <a:gd name="T27" fmla="*/ 132 h 200"/>
                        <a:gd name="T28" fmla="*/ 122 w 128"/>
                        <a:gd name="T29" fmla="*/ 164 h 200"/>
                        <a:gd name="T30" fmla="*/ 127 w 128"/>
                        <a:gd name="T31" fmla="*/ 183 h 200"/>
                        <a:gd name="T32" fmla="*/ 104 w 128"/>
                        <a:gd name="T33" fmla="*/ 185 h 200"/>
                        <a:gd name="T34" fmla="*/ 87 w 128"/>
                        <a:gd name="T35" fmla="*/ 187 h 200"/>
                        <a:gd name="T36" fmla="*/ 82 w 128"/>
                        <a:gd name="T37" fmla="*/ 199 h 200"/>
                        <a:gd name="T38" fmla="*/ 53 w 128"/>
                        <a:gd name="T39" fmla="*/ 197 h 200"/>
                        <a:gd name="T40" fmla="*/ 56 w 128"/>
                        <a:gd name="T41" fmla="*/ 164 h 200"/>
                        <a:gd name="T42" fmla="*/ 45 w 128"/>
                        <a:gd name="T43" fmla="*/ 141 h 200"/>
                        <a:gd name="T44" fmla="*/ 37 w 128"/>
                        <a:gd name="T45" fmla="*/ 122 h 200"/>
                        <a:gd name="T46" fmla="*/ 41 w 128"/>
                        <a:gd name="T47" fmla="*/ 95 h 200"/>
                        <a:gd name="T48" fmla="*/ 22 w 128"/>
                        <a:gd name="T49" fmla="*/ 65 h 200"/>
                        <a:gd name="T50" fmla="*/ 12 w 128"/>
                        <a:gd name="T51" fmla="*/ 57 h 200"/>
                        <a:gd name="T52" fmla="*/ 0 w 128"/>
                        <a:gd name="T53" fmla="*/ 35 h 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</a:cxnLst>
                      <a:rect l="0" t="0" r="r" b="b"/>
                      <a:pathLst>
                        <a:path w="128" h="200">
                          <a:moveTo>
                            <a:pt x="0" y="35"/>
                          </a:moveTo>
                          <a:lnTo>
                            <a:pt x="17" y="31"/>
                          </a:lnTo>
                          <a:lnTo>
                            <a:pt x="35" y="21"/>
                          </a:lnTo>
                          <a:lnTo>
                            <a:pt x="54" y="13"/>
                          </a:lnTo>
                          <a:lnTo>
                            <a:pt x="61" y="9"/>
                          </a:lnTo>
                          <a:lnTo>
                            <a:pt x="72" y="0"/>
                          </a:lnTo>
                          <a:lnTo>
                            <a:pt x="76" y="3"/>
                          </a:lnTo>
                          <a:lnTo>
                            <a:pt x="78" y="28"/>
                          </a:lnTo>
                          <a:lnTo>
                            <a:pt x="86" y="45"/>
                          </a:lnTo>
                          <a:lnTo>
                            <a:pt x="96" y="63"/>
                          </a:lnTo>
                          <a:lnTo>
                            <a:pt x="107" y="83"/>
                          </a:lnTo>
                          <a:lnTo>
                            <a:pt x="109" y="91"/>
                          </a:lnTo>
                          <a:lnTo>
                            <a:pt x="111" y="108"/>
                          </a:lnTo>
                          <a:lnTo>
                            <a:pt x="116" y="132"/>
                          </a:lnTo>
                          <a:lnTo>
                            <a:pt x="122" y="164"/>
                          </a:lnTo>
                          <a:lnTo>
                            <a:pt x="127" y="183"/>
                          </a:lnTo>
                          <a:lnTo>
                            <a:pt x="104" y="185"/>
                          </a:lnTo>
                          <a:lnTo>
                            <a:pt x="87" y="187"/>
                          </a:lnTo>
                          <a:lnTo>
                            <a:pt x="82" y="199"/>
                          </a:lnTo>
                          <a:lnTo>
                            <a:pt x="53" y="197"/>
                          </a:lnTo>
                          <a:lnTo>
                            <a:pt x="56" y="164"/>
                          </a:lnTo>
                          <a:lnTo>
                            <a:pt x="45" y="141"/>
                          </a:lnTo>
                          <a:lnTo>
                            <a:pt x="37" y="122"/>
                          </a:lnTo>
                          <a:lnTo>
                            <a:pt x="41" y="95"/>
                          </a:lnTo>
                          <a:lnTo>
                            <a:pt x="22" y="65"/>
                          </a:lnTo>
                          <a:lnTo>
                            <a:pt x="12" y="57"/>
                          </a:lnTo>
                          <a:lnTo>
                            <a:pt x="0" y="35"/>
                          </a:lnTo>
                        </a:path>
                      </a:pathLst>
                    </a:custGeom>
                    <a:solidFill>
                      <a:srgbClr val="00606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695" name="Freeform 407"/>
                    <p:cNvSpPr>
                      <a:spLocks/>
                    </p:cNvSpPr>
                    <p:nvPr/>
                  </p:nvSpPr>
                  <p:spPr bwMode="auto">
                    <a:xfrm>
                      <a:off x="3669" y="1884"/>
                      <a:ext cx="169" cy="201"/>
                    </a:xfrm>
                    <a:custGeom>
                      <a:avLst/>
                      <a:gdLst>
                        <a:gd name="T0" fmla="*/ 112 w 169"/>
                        <a:gd name="T1" fmla="*/ 0 h 201"/>
                        <a:gd name="T2" fmla="*/ 106 w 169"/>
                        <a:gd name="T3" fmla="*/ 12 h 201"/>
                        <a:gd name="T4" fmla="*/ 107 w 169"/>
                        <a:gd name="T5" fmla="*/ 22 h 201"/>
                        <a:gd name="T6" fmla="*/ 111 w 169"/>
                        <a:gd name="T7" fmla="*/ 35 h 201"/>
                        <a:gd name="T8" fmla="*/ 112 w 169"/>
                        <a:gd name="T9" fmla="*/ 50 h 201"/>
                        <a:gd name="T10" fmla="*/ 111 w 169"/>
                        <a:gd name="T11" fmla="*/ 87 h 201"/>
                        <a:gd name="T12" fmla="*/ 130 w 169"/>
                        <a:gd name="T13" fmla="*/ 91 h 201"/>
                        <a:gd name="T14" fmla="*/ 143 w 169"/>
                        <a:gd name="T15" fmla="*/ 104 h 201"/>
                        <a:gd name="T16" fmla="*/ 128 w 169"/>
                        <a:gd name="T17" fmla="*/ 100 h 201"/>
                        <a:gd name="T18" fmla="*/ 111 w 169"/>
                        <a:gd name="T19" fmla="*/ 97 h 201"/>
                        <a:gd name="T20" fmla="*/ 108 w 169"/>
                        <a:gd name="T21" fmla="*/ 105 h 201"/>
                        <a:gd name="T22" fmla="*/ 121 w 169"/>
                        <a:gd name="T23" fmla="*/ 105 h 201"/>
                        <a:gd name="T24" fmla="*/ 136 w 169"/>
                        <a:gd name="T25" fmla="*/ 106 h 201"/>
                        <a:gd name="T26" fmla="*/ 141 w 169"/>
                        <a:gd name="T27" fmla="*/ 112 h 201"/>
                        <a:gd name="T28" fmla="*/ 124 w 169"/>
                        <a:gd name="T29" fmla="*/ 112 h 201"/>
                        <a:gd name="T30" fmla="*/ 111 w 169"/>
                        <a:gd name="T31" fmla="*/ 112 h 201"/>
                        <a:gd name="T32" fmla="*/ 110 w 169"/>
                        <a:gd name="T33" fmla="*/ 113 h 201"/>
                        <a:gd name="T34" fmla="*/ 121 w 169"/>
                        <a:gd name="T35" fmla="*/ 115 h 201"/>
                        <a:gd name="T36" fmla="*/ 136 w 169"/>
                        <a:gd name="T37" fmla="*/ 122 h 201"/>
                        <a:gd name="T38" fmla="*/ 139 w 169"/>
                        <a:gd name="T39" fmla="*/ 132 h 201"/>
                        <a:gd name="T40" fmla="*/ 130 w 169"/>
                        <a:gd name="T41" fmla="*/ 126 h 201"/>
                        <a:gd name="T42" fmla="*/ 110 w 169"/>
                        <a:gd name="T43" fmla="*/ 120 h 201"/>
                        <a:gd name="T44" fmla="*/ 103 w 169"/>
                        <a:gd name="T45" fmla="*/ 120 h 201"/>
                        <a:gd name="T46" fmla="*/ 48 w 169"/>
                        <a:gd name="T47" fmla="*/ 149 h 201"/>
                        <a:gd name="T48" fmla="*/ 18 w 169"/>
                        <a:gd name="T49" fmla="*/ 163 h 201"/>
                        <a:gd name="T50" fmla="*/ 1 w 169"/>
                        <a:gd name="T51" fmla="*/ 170 h 201"/>
                        <a:gd name="T52" fmla="*/ 0 w 169"/>
                        <a:gd name="T53" fmla="*/ 175 h 201"/>
                        <a:gd name="T54" fmla="*/ 8 w 169"/>
                        <a:gd name="T55" fmla="*/ 175 h 201"/>
                        <a:gd name="T56" fmla="*/ 22 w 169"/>
                        <a:gd name="T57" fmla="*/ 175 h 201"/>
                        <a:gd name="T58" fmla="*/ 32 w 169"/>
                        <a:gd name="T59" fmla="*/ 179 h 201"/>
                        <a:gd name="T60" fmla="*/ 36 w 169"/>
                        <a:gd name="T61" fmla="*/ 187 h 201"/>
                        <a:gd name="T62" fmla="*/ 38 w 169"/>
                        <a:gd name="T63" fmla="*/ 192 h 201"/>
                        <a:gd name="T64" fmla="*/ 36 w 169"/>
                        <a:gd name="T65" fmla="*/ 200 h 201"/>
                        <a:gd name="T66" fmla="*/ 44 w 169"/>
                        <a:gd name="T67" fmla="*/ 198 h 201"/>
                        <a:gd name="T68" fmla="*/ 56 w 169"/>
                        <a:gd name="T69" fmla="*/ 188 h 201"/>
                        <a:gd name="T70" fmla="*/ 74 w 169"/>
                        <a:gd name="T71" fmla="*/ 180 h 201"/>
                        <a:gd name="T72" fmla="*/ 139 w 169"/>
                        <a:gd name="T73" fmla="*/ 156 h 201"/>
                        <a:gd name="T74" fmla="*/ 144 w 169"/>
                        <a:gd name="T75" fmla="*/ 145 h 201"/>
                        <a:gd name="T76" fmla="*/ 166 w 169"/>
                        <a:gd name="T77" fmla="*/ 138 h 201"/>
                        <a:gd name="T78" fmla="*/ 168 w 169"/>
                        <a:gd name="T79" fmla="*/ 119 h 201"/>
                        <a:gd name="T80" fmla="*/ 158 w 169"/>
                        <a:gd name="T81" fmla="*/ 101 h 201"/>
                        <a:gd name="T82" fmla="*/ 147 w 169"/>
                        <a:gd name="T83" fmla="*/ 87 h 201"/>
                        <a:gd name="T84" fmla="*/ 150 w 169"/>
                        <a:gd name="T85" fmla="*/ 71 h 201"/>
                        <a:gd name="T86" fmla="*/ 150 w 169"/>
                        <a:gd name="T87" fmla="*/ 55 h 201"/>
                        <a:gd name="T88" fmla="*/ 134 w 169"/>
                        <a:gd name="T89" fmla="*/ 31 h 201"/>
                        <a:gd name="T90" fmla="*/ 123 w 169"/>
                        <a:gd name="T91" fmla="*/ 19 h 201"/>
                        <a:gd name="T92" fmla="*/ 112 w 169"/>
                        <a:gd name="T93" fmla="*/ 0 h 20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</a:cxnLst>
                      <a:rect l="0" t="0" r="r" b="b"/>
                      <a:pathLst>
                        <a:path w="169" h="201">
                          <a:moveTo>
                            <a:pt x="112" y="0"/>
                          </a:moveTo>
                          <a:lnTo>
                            <a:pt x="106" y="12"/>
                          </a:lnTo>
                          <a:lnTo>
                            <a:pt x="107" y="22"/>
                          </a:lnTo>
                          <a:lnTo>
                            <a:pt x="111" y="35"/>
                          </a:lnTo>
                          <a:lnTo>
                            <a:pt x="112" y="50"/>
                          </a:lnTo>
                          <a:lnTo>
                            <a:pt x="111" y="87"/>
                          </a:lnTo>
                          <a:lnTo>
                            <a:pt x="130" y="91"/>
                          </a:lnTo>
                          <a:lnTo>
                            <a:pt x="143" y="104"/>
                          </a:lnTo>
                          <a:lnTo>
                            <a:pt x="128" y="100"/>
                          </a:lnTo>
                          <a:lnTo>
                            <a:pt x="111" y="97"/>
                          </a:lnTo>
                          <a:lnTo>
                            <a:pt x="108" y="105"/>
                          </a:lnTo>
                          <a:lnTo>
                            <a:pt x="121" y="105"/>
                          </a:lnTo>
                          <a:lnTo>
                            <a:pt x="136" y="106"/>
                          </a:lnTo>
                          <a:lnTo>
                            <a:pt x="141" y="112"/>
                          </a:lnTo>
                          <a:lnTo>
                            <a:pt x="124" y="112"/>
                          </a:lnTo>
                          <a:lnTo>
                            <a:pt x="111" y="112"/>
                          </a:lnTo>
                          <a:lnTo>
                            <a:pt x="110" y="113"/>
                          </a:lnTo>
                          <a:lnTo>
                            <a:pt x="121" y="115"/>
                          </a:lnTo>
                          <a:lnTo>
                            <a:pt x="136" y="122"/>
                          </a:lnTo>
                          <a:lnTo>
                            <a:pt x="139" y="132"/>
                          </a:lnTo>
                          <a:lnTo>
                            <a:pt x="130" y="126"/>
                          </a:lnTo>
                          <a:lnTo>
                            <a:pt x="110" y="120"/>
                          </a:lnTo>
                          <a:lnTo>
                            <a:pt x="103" y="120"/>
                          </a:lnTo>
                          <a:lnTo>
                            <a:pt x="48" y="149"/>
                          </a:lnTo>
                          <a:lnTo>
                            <a:pt x="18" y="163"/>
                          </a:lnTo>
                          <a:lnTo>
                            <a:pt x="1" y="170"/>
                          </a:lnTo>
                          <a:lnTo>
                            <a:pt x="0" y="175"/>
                          </a:lnTo>
                          <a:lnTo>
                            <a:pt x="8" y="175"/>
                          </a:lnTo>
                          <a:lnTo>
                            <a:pt x="22" y="175"/>
                          </a:lnTo>
                          <a:lnTo>
                            <a:pt x="32" y="179"/>
                          </a:lnTo>
                          <a:lnTo>
                            <a:pt x="36" y="187"/>
                          </a:lnTo>
                          <a:lnTo>
                            <a:pt x="38" y="192"/>
                          </a:lnTo>
                          <a:lnTo>
                            <a:pt x="36" y="200"/>
                          </a:lnTo>
                          <a:lnTo>
                            <a:pt x="44" y="198"/>
                          </a:lnTo>
                          <a:lnTo>
                            <a:pt x="56" y="188"/>
                          </a:lnTo>
                          <a:lnTo>
                            <a:pt x="74" y="180"/>
                          </a:lnTo>
                          <a:lnTo>
                            <a:pt x="139" y="156"/>
                          </a:lnTo>
                          <a:lnTo>
                            <a:pt x="144" y="145"/>
                          </a:lnTo>
                          <a:lnTo>
                            <a:pt x="166" y="138"/>
                          </a:lnTo>
                          <a:lnTo>
                            <a:pt x="168" y="119"/>
                          </a:lnTo>
                          <a:lnTo>
                            <a:pt x="158" y="101"/>
                          </a:lnTo>
                          <a:lnTo>
                            <a:pt x="147" y="87"/>
                          </a:lnTo>
                          <a:lnTo>
                            <a:pt x="150" y="71"/>
                          </a:lnTo>
                          <a:lnTo>
                            <a:pt x="150" y="55"/>
                          </a:lnTo>
                          <a:lnTo>
                            <a:pt x="134" y="31"/>
                          </a:lnTo>
                          <a:lnTo>
                            <a:pt x="123" y="19"/>
                          </a:lnTo>
                          <a:lnTo>
                            <a:pt x="112" y="0"/>
                          </a:lnTo>
                        </a:path>
                      </a:pathLst>
                    </a:custGeom>
                    <a:solidFill>
                      <a:srgbClr val="00606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696" name="Freeform 408"/>
                    <p:cNvSpPr>
                      <a:spLocks/>
                    </p:cNvSpPr>
                    <p:nvPr/>
                  </p:nvSpPr>
                  <p:spPr bwMode="auto">
                    <a:xfrm>
                      <a:off x="3886" y="1849"/>
                      <a:ext cx="250" cy="230"/>
                    </a:xfrm>
                    <a:custGeom>
                      <a:avLst/>
                      <a:gdLst>
                        <a:gd name="T0" fmla="*/ 14 w 250"/>
                        <a:gd name="T1" fmla="*/ 186 h 230"/>
                        <a:gd name="T2" fmla="*/ 5 w 250"/>
                        <a:gd name="T3" fmla="*/ 189 h 230"/>
                        <a:gd name="T4" fmla="*/ 0 w 250"/>
                        <a:gd name="T5" fmla="*/ 198 h 230"/>
                        <a:gd name="T6" fmla="*/ 1 w 250"/>
                        <a:gd name="T7" fmla="*/ 209 h 230"/>
                        <a:gd name="T8" fmla="*/ 6 w 250"/>
                        <a:gd name="T9" fmla="*/ 218 h 230"/>
                        <a:gd name="T10" fmla="*/ 19 w 250"/>
                        <a:gd name="T11" fmla="*/ 229 h 230"/>
                        <a:gd name="T12" fmla="*/ 40 w 250"/>
                        <a:gd name="T13" fmla="*/ 227 h 230"/>
                        <a:gd name="T14" fmla="*/ 155 w 250"/>
                        <a:gd name="T15" fmla="*/ 208 h 230"/>
                        <a:gd name="T16" fmla="*/ 225 w 250"/>
                        <a:gd name="T17" fmla="*/ 195 h 230"/>
                        <a:gd name="T18" fmla="*/ 191 w 250"/>
                        <a:gd name="T19" fmla="*/ 183 h 230"/>
                        <a:gd name="T20" fmla="*/ 173 w 250"/>
                        <a:gd name="T21" fmla="*/ 170 h 230"/>
                        <a:gd name="T22" fmla="*/ 188 w 250"/>
                        <a:gd name="T23" fmla="*/ 170 h 230"/>
                        <a:gd name="T24" fmla="*/ 210 w 250"/>
                        <a:gd name="T25" fmla="*/ 180 h 230"/>
                        <a:gd name="T26" fmla="*/ 233 w 250"/>
                        <a:gd name="T27" fmla="*/ 182 h 230"/>
                        <a:gd name="T28" fmla="*/ 213 w 250"/>
                        <a:gd name="T29" fmla="*/ 175 h 230"/>
                        <a:gd name="T30" fmla="*/ 194 w 250"/>
                        <a:gd name="T31" fmla="*/ 165 h 230"/>
                        <a:gd name="T32" fmla="*/ 218 w 250"/>
                        <a:gd name="T33" fmla="*/ 167 h 230"/>
                        <a:gd name="T34" fmla="*/ 240 w 250"/>
                        <a:gd name="T35" fmla="*/ 164 h 230"/>
                        <a:gd name="T36" fmla="*/ 222 w 250"/>
                        <a:gd name="T37" fmla="*/ 161 h 230"/>
                        <a:gd name="T38" fmla="*/ 197 w 250"/>
                        <a:gd name="T39" fmla="*/ 157 h 230"/>
                        <a:gd name="T40" fmla="*/ 209 w 250"/>
                        <a:gd name="T41" fmla="*/ 149 h 230"/>
                        <a:gd name="T42" fmla="*/ 229 w 250"/>
                        <a:gd name="T43" fmla="*/ 154 h 230"/>
                        <a:gd name="T44" fmla="*/ 249 w 250"/>
                        <a:gd name="T45" fmla="*/ 155 h 230"/>
                        <a:gd name="T46" fmla="*/ 234 w 250"/>
                        <a:gd name="T47" fmla="*/ 146 h 230"/>
                        <a:gd name="T48" fmla="*/ 225 w 250"/>
                        <a:gd name="T49" fmla="*/ 146 h 230"/>
                        <a:gd name="T50" fmla="*/ 214 w 250"/>
                        <a:gd name="T51" fmla="*/ 140 h 230"/>
                        <a:gd name="T52" fmla="*/ 237 w 250"/>
                        <a:gd name="T53" fmla="*/ 132 h 230"/>
                        <a:gd name="T54" fmla="*/ 240 w 250"/>
                        <a:gd name="T55" fmla="*/ 126 h 230"/>
                        <a:gd name="T56" fmla="*/ 233 w 250"/>
                        <a:gd name="T57" fmla="*/ 101 h 230"/>
                        <a:gd name="T58" fmla="*/ 216 w 250"/>
                        <a:gd name="T59" fmla="*/ 56 h 230"/>
                        <a:gd name="T60" fmla="*/ 205 w 250"/>
                        <a:gd name="T61" fmla="*/ 41 h 230"/>
                        <a:gd name="T62" fmla="*/ 205 w 250"/>
                        <a:gd name="T63" fmla="*/ 26 h 230"/>
                        <a:gd name="T64" fmla="*/ 188 w 250"/>
                        <a:gd name="T65" fmla="*/ 13 h 230"/>
                        <a:gd name="T66" fmla="*/ 170 w 250"/>
                        <a:gd name="T67" fmla="*/ 0 h 230"/>
                        <a:gd name="T68" fmla="*/ 157 w 250"/>
                        <a:gd name="T69" fmla="*/ 2 h 230"/>
                        <a:gd name="T70" fmla="*/ 150 w 250"/>
                        <a:gd name="T71" fmla="*/ 24 h 230"/>
                        <a:gd name="T72" fmla="*/ 149 w 250"/>
                        <a:gd name="T73" fmla="*/ 61 h 230"/>
                        <a:gd name="T74" fmla="*/ 160 w 250"/>
                        <a:gd name="T75" fmla="*/ 85 h 230"/>
                        <a:gd name="T76" fmla="*/ 168 w 250"/>
                        <a:gd name="T77" fmla="*/ 114 h 230"/>
                        <a:gd name="T78" fmla="*/ 172 w 250"/>
                        <a:gd name="T79" fmla="*/ 133 h 230"/>
                        <a:gd name="T80" fmla="*/ 167 w 250"/>
                        <a:gd name="T81" fmla="*/ 140 h 230"/>
                        <a:gd name="T82" fmla="*/ 173 w 250"/>
                        <a:gd name="T83" fmla="*/ 146 h 230"/>
                        <a:gd name="T84" fmla="*/ 166 w 250"/>
                        <a:gd name="T85" fmla="*/ 148 h 230"/>
                        <a:gd name="T86" fmla="*/ 172 w 250"/>
                        <a:gd name="T87" fmla="*/ 153 h 230"/>
                        <a:gd name="T88" fmla="*/ 156 w 250"/>
                        <a:gd name="T89" fmla="*/ 157 h 230"/>
                        <a:gd name="T90" fmla="*/ 158 w 250"/>
                        <a:gd name="T91" fmla="*/ 161 h 230"/>
                        <a:gd name="T92" fmla="*/ 130 w 250"/>
                        <a:gd name="T93" fmla="*/ 164 h 230"/>
                        <a:gd name="T94" fmla="*/ 98 w 250"/>
                        <a:gd name="T95" fmla="*/ 171 h 230"/>
                        <a:gd name="T96" fmla="*/ 64 w 250"/>
                        <a:gd name="T97" fmla="*/ 182 h 230"/>
                        <a:gd name="T98" fmla="*/ 31 w 250"/>
                        <a:gd name="T99" fmla="*/ 184 h 230"/>
                        <a:gd name="T100" fmla="*/ 14 w 250"/>
                        <a:gd name="T101" fmla="*/ 186 h 2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</a:cxnLst>
                      <a:rect l="0" t="0" r="r" b="b"/>
                      <a:pathLst>
                        <a:path w="250" h="230">
                          <a:moveTo>
                            <a:pt x="14" y="186"/>
                          </a:moveTo>
                          <a:lnTo>
                            <a:pt x="5" y="189"/>
                          </a:lnTo>
                          <a:lnTo>
                            <a:pt x="0" y="198"/>
                          </a:lnTo>
                          <a:lnTo>
                            <a:pt x="1" y="209"/>
                          </a:lnTo>
                          <a:lnTo>
                            <a:pt x="6" y="218"/>
                          </a:lnTo>
                          <a:lnTo>
                            <a:pt x="19" y="229"/>
                          </a:lnTo>
                          <a:lnTo>
                            <a:pt x="40" y="227"/>
                          </a:lnTo>
                          <a:lnTo>
                            <a:pt x="155" y="208"/>
                          </a:lnTo>
                          <a:lnTo>
                            <a:pt x="225" y="195"/>
                          </a:lnTo>
                          <a:lnTo>
                            <a:pt x="191" y="183"/>
                          </a:lnTo>
                          <a:lnTo>
                            <a:pt x="173" y="170"/>
                          </a:lnTo>
                          <a:lnTo>
                            <a:pt x="188" y="170"/>
                          </a:lnTo>
                          <a:lnTo>
                            <a:pt x="210" y="180"/>
                          </a:lnTo>
                          <a:lnTo>
                            <a:pt x="233" y="182"/>
                          </a:lnTo>
                          <a:lnTo>
                            <a:pt x="213" y="175"/>
                          </a:lnTo>
                          <a:lnTo>
                            <a:pt x="194" y="165"/>
                          </a:lnTo>
                          <a:lnTo>
                            <a:pt x="218" y="167"/>
                          </a:lnTo>
                          <a:lnTo>
                            <a:pt x="240" y="164"/>
                          </a:lnTo>
                          <a:lnTo>
                            <a:pt x="222" y="161"/>
                          </a:lnTo>
                          <a:lnTo>
                            <a:pt x="197" y="157"/>
                          </a:lnTo>
                          <a:lnTo>
                            <a:pt x="209" y="149"/>
                          </a:lnTo>
                          <a:lnTo>
                            <a:pt x="229" y="154"/>
                          </a:lnTo>
                          <a:lnTo>
                            <a:pt x="249" y="155"/>
                          </a:lnTo>
                          <a:lnTo>
                            <a:pt x="234" y="146"/>
                          </a:lnTo>
                          <a:lnTo>
                            <a:pt x="225" y="146"/>
                          </a:lnTo>
                          <a:lnTo>
                            <a:pt x="214" y="140"/>
                          </a:lnTo>
                          <a:lnTo>
                            <a:pt x="237" y="132"/>
                          </a:lnTo>
                          <a:lnTo>
                            <a:pt x="240" y="126"/>
                          </a:lnTo>
                          <a:lnTo>
                            <a:pt x="233" y="101"/>
                          </a:lnTo>
                          <a:lnTo>
                            <a:pt x="216" y="56"/>
                          </a:lnTo>
                          <a:lnTo>
                            <a:pt x="205" y="41"/>
                          </a:lnTo>
                          <a:lnTo>
                            <a:pt x="205" y="26"/>
                          </a:lnTo>
                          <a:lnTo>
                            <a:pt x="188" y="13"/>
                          </a:lnTo>
                          <a:lnTo>
                            <a:pt x="170" y="0"/>
                          </a:lnTo>
                          <a:lnTo>
                            <a:pt x="157" y="2"/>
                          </a:lnTo>
                          <a:lnTo>
                            <a:pt x="150" y="24"/>
                          </a:lnTo>
                          <a:lnTo>
                            <a:pt x="149" y="61"/>
                          </a:lnTo>
                          <a:lnTo>
                            <a:pt x="160" y="85"/>
                          </a:lnTo>
                          <a:lnTo>
                            <a:pt x="168" y="114"/>
                          </a:lnTo>
                          <a:lnTo>
                            <a:pt x="172" y="133"/>
                          </a:lnTo>
                          <a:lnTo>
                            <a:pt x="167" y="140"/>
                          </a:lnTo>
                          <a:lnTo>
                            <a:pt x="173" y="146"/>
                          </a:lnTo>
                          <a:lnTo>
                            <a:pt x="166" y="148"/>
                          </a:lnTo>
                          <a:lnTo>
                            <a:pt x="172" y="153"/>
                          </a:lnTo>
                          <a:lnTo>
                            <a:pt x="156" y="157"/>
                          </a:lnTo>
                          <a:lnTo>
                            <a:pt x="158" y="161"/>
                          </a:lnTo>
                          <a:lnTo>
                            <a:pt x="130" y="164"/>
                          </a:lnTo>
                          <a:lnTo>
                            <a:pt x="98" y="171"/>
                          </a:lnTo>
                          <a:lnTo>
                            <a:pt x="64" y="182"/>
                          </a:lnTo>
                          <a:lnTo>
                            <a:pt x="31" y="184"/>
                          </a:lnTo>
                          <a:lnTo>
                            <a:pt x="14" y="186"/>
                          </a:lnTo>
                        </a:path>
                      </a:pathLst>
                    </a:custGeom>
                    <a:solidFill>
                      <a:srgbClr val="00606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</p:grpSp>
            <p:grpSp>
              <p:nvGrpSpPr>
                <p:cNvPr id="396697" name="Group 409"/>
                <p:cNvGrpSpPr>
                  <a:grpSpLocks/>
                </p:cNvGrpSpPr>
                <p:nvPr/>
              </p:nvGrpSpPr>
              <p:grpSpPr bwMode="auto">
                <a:xfrm>
                  <a:off x="3597" y="2045"/>
                  <a:ext cx="303" cy="93"/>
                  <a:chOff x="3597" y="2045"/>
                  <a:chExt cx="303" cy="93"/>
                </a:xfrm>
              </p:grpSpPr>
              <p:grpSp>
                <p:nvGrpSpPr>
                  <p:cNvPr id="396698" name="Group 410"/>
                  <p:cNvGrpSpPr>
                    <a:grpSpLocks/>
                  </p:cNvGrpSpPr>
                  <p:nvPr/>
                </p:nvGrpSpPr>
                <p:grpSpPr bwMode="auto">
                  <a:xfrm>
                    <a:off x="3737" y="2053"/>
                    <a:ext cx="163" cy="52"/>
                    <a:chOff x="3737" y="2053"/>
                    <a:chExt cx="163" cy="52"/>
                  </a:xfrm>
                </p:grpSpPr>
                <p:sp>
                  <p:nvSpPr>
                    <p:cNvPr id="396699" name="Freeform 411"/>
                    <p:cNvSpPr>
                      <a:spLocks/>
                    </p:cNvSpPr>
                    <p:nvPr/>
                  </p:nvSpPr>
                  <p:spPr bwMode="auto">
                    <a:xfrm>
                      <a:off x="3737" y="2054"/>
                      <a:ext cx="163" cy="51"/>
                    </a:xfrm>
                    <a:custGeom>
                      <a:avLst/>
                      <a:gdLst>
                        <a:gd name="T0" fmla="*/ 146 w 163"/>
                        <a:gd name="T1" fmla="*/ 1 h 51"/>
                        <a:gd name="T2" fmla="*/ 140 w 163"/>
                        <a:gd name="T3" fmla="*/ 5 h 51"/>
                        <a:gd name="T4" fmla="*/ 126 w 163"/>
                        <a:gd name="T5" fmla="*/ 2 h 51"/>
                        <a:gd name="T6" fmla="*/ 109 w 163"/>
                        <a:gd name="T7" fmla="*/ 2 h 51"/>
                        <a:gd name="T8" fmla="*/ 99 w 163"/>
                        <a:gd name="T9" fmla="*/ 0 h 51"/>
                        <a:gd name="T10" fmla="*/ 89 w 163"/>
                        <a:gd name="T11" fmla="*/ 0 h 51"/>
                        <a:gd name="T12" fmla="*/ 74 w 163"/>
                        <a:gd name="T13" fmla="*/ 1 h 51"/>
                        <a:gd name="T14" fmla="*/ 57 w 163"/>
                        <a:gd name="T15" fmla="*/ 0 h 51"/>
                        <a:gd name="T16" fmla="*/ 42 w 163"/>
                        <a:gd name="T17" fmla="*/ 0 h 51"/>
                        <a:gd name="T18" fmla="*/ 36 w 163"/>
                        <a:gd name="T19" fmla="*/ 0 h 51"/>
                        <a:gd name="T20" fmla="*/ 21 w 163"/>
                        <a:gd name="T21" fmla="*/ 1 h 51"/>
                        <a:gd name="T22" fmla="*/ 16 w 163"/>
                        <a:gd name="T23" fmla="*/ 2 h 51"/>
                        <a:gd name="T24" fmla="*/ 11 w 163"/>
                        <a:gd name="T25" fmla="*/ 4 h 51"/>
                        <a:gd name="T26" fmla="*/ 8 w 163"/>
                        <a:gd name="T27" fmla="*/ 6 h 51"/>
                        <a:gd name="T28" fmla="*/ 13 w 163"/>
                        <a:gd name="T29" fmla="*/ 6 h 51"/>
                        <a:gd name="T30" fmla="*/ 24 w 163"/>
                        <a:gd name="T31" fmla="*/ 7 h 51"/>
                        <a:gd name="T32" fmla="*/ 32 w 163"/>
                        <a:gd name="T33" fmla="*/ 8 h 51"/>
                        <a:gd name="T34" fmla="*/ 46 w 163"/>
                        <a:gd name="T35" fmla="*/ 11 h 51"/>
                        <a:gd name="T36" fmla="*/ 25 w 163"/>
                        <a:gd name="T37" fmla="*/ 15 h 51"/>
                        <a:gd name="T38" fmla="*/ 17 w 163"/>
                        <a:gd name="T39" fmla="*/ 19 h 51"/>
                        <a:gd name="T40" fmla="*/ 12 w 163"/>
                        <a:gd name="T41" fmla="*/ 21 h 51"/>
                        <a:gd name="T42" fmla="*/ 5 w 163"/>
                        <a:gd name="T43" fmla="*/ 24 h 51"/>
                        <a:gd name="T44" fmla="*/ 1 w 163"/>
                        <a:gd name="T45" fmla="*/ 26 h 51"/>
                        <a:gd name="T46" fmla="*/ 0 w 163"/>
                        <a:gd name="T47" fmla="*/ 29 h 51"/>
                        <a:gd name="T48" fmla="*/ 6 w 163"/>
                        <a:gd name="T49" fmla="*/ 29 h 51"/>
                        <a:gd name="T50" fmla="*/ 20 w 163"/>
                        <a:gd name="T51" fmla="*/ 29 h 51"/>
                        <a:gd name="T52" fmla="*/ 13 w 163"/>
                        <a:gd name="T53" fmla="*/ 34 h 51"/>
                        <a:gd name="T54" fmla="*/ 11 w 163"/>
                        <a:gd name="T55" fmla="*/ 38 h 51"/>
                        <a:gd name="T56" fmla="*/ 10 w 163"/>
                        <a:gd name="T57" fmla="*/ 40 h 51"/>
                        <a:gd name="T58" fmla="*/ 16 w 163"/>
                        <a:gd name="T59" fmla="*/ 40 h 51"/>
                        <a:gd name="T60" fmla="*/ 24 w 163"/>
                        <a:gd name="T61" fmla="*/ 38 h 51"/>
                        <a:gd name="T62" fmla="*/ 30 w 163"/>
                        <a:gd name="T63" fmla="*/ 36 h 51"/>
                        <a:gd name="T64" fmla="*/ 41 w 163"/>
                        <a:gd name="T65" fmla="*/ 33 h 51"/>
                        <a:gd name="T66" fmla="*/ 55 w 163"/>
                        <a:gd name="T67" fmla="*/ 31 h 51"/>
                        <a:gd name="T68" fmla="*/ 45 w 163"/>
                        <a:gd name="T69" fmla="*/ 40 h 51"/>
                        <a:gd name="T70" fmla="*/ 39 w 163"/>
                        <a:gd name="T71" fmla="*/ 47 h 51"/>
                        <a:gd name="T72" fmla="*/ 39 w 163"/>
                        <a:gd name="T73" fmla="*/ 50 h 51"/>
                        <a:gd name="T74" fmla="*/ 43 w 163"/>
                        <a:gd name="T75" fmla="*/ 49 h 51"/>
                        <a:gd name="T76" fmla="*/ 47 w 163"/>
                        <a:gd name="T77" fmla="*/ 48 h 51"/>
                        <a:gd name="T78" fmla="*/ 55 w 163"/>
                        <a:gd name="T79" fmla="*/ 44 h 51"/>
                        <a:gd name="T80" fmla="*/ 63 w 163"/>
                        <a:gd name="T81" fmla="*/ 40 h 51"/>
                        <a:gd name="T82" fmla="*/ 76 w 163"/>
                        <a:gd name="T83" fmla="*/ 38 h 51"/>
                        <a:gd name="T84" fmla="*/ 88 w 163"/>
                        <a:gd name="T85" fmla="*/ 39 h 51"/>
                        <a:gd name="T86" fmla="*/ 99 w 163"/>
                        <a:gd name="T87" fmla="*/ 40 h 51"/>
                        <a:gd name="T88" fmla="*/ 111 w 163"/>
                        <a:gd name="T89" fmla="*/ 41 h 51"/>
                        <a:gd name="T90" fmla="*/ 124 w 163"/>
                        <a:gd name="T91" fmla="*/ 40 h 51"/>
                        <a:gd name="T92" fmla="*/ 132 w 163"/>
                        <a:gd name="T93" fmla="*/ 39 h 51"/>
                        <a:gd name="T94" fmla="*/ 140 w 163"/>
                        <a:gd name="T95" fmla="*/ 35 h 51"/>
                        <a:gd name="T96" fmla="*/ 147 w 163"/>
                        <a:gd name="T97" fmla="*/ 33 h 51"/>
                        <a:gd name="T98" fmla="*/ 162 w 163"/>
                        <a:gd name="T99" fmla="*/ 31 h 51"/>
                        <a:gd name="T100" fmla="*/ 153 w 163"/>
                        <a:gd name="T101" fmla="*/ 22 h 51"/>
                        <a:gd name="T102" fmla="*/ 147 w 163"/>
                        <a:gd name="T103" fmla="*/ 12 h 51"/>
                        <a:gd name="T104" fmla="*/ 146 w 163"/>
                        <a:gd name="T105" fmla="*/ 1 h 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</a:cxnLst>
                      <a:rect l="0" t="0" r="r" b="b"/>
                      <a:pathLst>
                        <a:path w="163" h="51">
                          <a:moveTo>
                            <a:pt x="146" y="1"/>
                          </a:moveTo>
                          <a:lnTo>
                            <a:pt x="140" y="5"/>
                          </a:lnTo>
                          <a:lnTo>
                            <a:pt x="126" y="2"/>
                          </a:lnTo>
                          <a:lnTo>
                            <a:pt x="109" y="2"/>
                          </a:lnTo>
                          <a:lnTo>
                            <a:pt x="99" y="0"/>
                          </a:lnTo>
                          <a:lnTo>
                            <a:pt x="89" y="0"/>
                          </a:lnTo>
                          <a:lnTo>
                            <a:pt x="74" y="1"/>
                          </a:lnTo>
                          <a:lnTo>
                            <a:pt x="57" y="0"/>
                          </a:lnTo>
                          <a:lnTo>
                            <a:pt x="42" y="0"/>
                          </a:lnTo>
                          <a:lnTo>
                            <a:pt x="36" y="0"/>
                          </a:lnTo>
                          <a:lnTo>
                            <a:pt x="21" y="1"/>
                          </a:lnTo>
                          <a:lnTo>
                            <a:pt x="16" y="2"/>
                          </a:lnTo>
                          <a:lnTo>
                            <a:pt x="11" y="4"/>
                          </a:lnTo>
                          <a:lnTo>
                            <a:pt x="8" y="6"/>
                          </a:lnTo>
                          <a:lnTo>
                            <a:pt x="13" y="6"/>
                          </a:lnTo>
                          <a:lnTo>
                            <a:pt x="24" y="7"/>
                          </a:lnTo>
                          <a:lnTo>
                            <a:pt x="32" y="8"/>
                          </a:lnTo>
                          <a:lnTo>
                            <a:pt x="46" y="11"/>
                          </a:lnTo>
                          <a:lnTo>
                            <a:pt x="25" y="15"/>
                          </a:lnTo>
                          <a:lnTo>
                            <a:pt x="17" y="19"/>
                          </a:lnTo>
                          <a:lnTo>
                            <a:pt x="12" y="21"/>
                          </a:lnTo>
                          <a:lnTo>
                            <a:pt x="5" y="24"/>
                          </a:lnTo>
                          <a:lnTo>
                            <a:pt x="1" y="26"/>
                          </a:lnTo>
                          <a:lnTo>
                            <a:pt x="0" y="29"/>
                          </a:lnTo>
                          <a:lnTo>
                            <a:pt x="6" y="29"/>
                          </a:lnTo>
                          <a:lnTo>
                            <a:pt x="20" y="29"/>
                          </a:lnTo>
                          <a:lnTo>
                            <a:pt x="13" y="34"/>
                          </a:lnTo>
                          <a:lnTo>
                            <a:pt x="11" y="38"/>
                          </a:lnTo>
                          <a:lnTo>
                            <a:pt x="10" y="40"/>
                          </a:lnTo>
                          <a:lnTo>
                            <a:pt x="16" y="40"/>
                          </a:lnTo>
                          <a:lnTo>
                            <a:pt x="24" y="38"/>
                          </a:lnTo>
                          <a:lnTo>
                            <a:pt x="30" y="36"/>
                          </a:lnTo>
                          <a:lnTo>
                            <a:pt x="41" y="33"/>
                          </a:lnTo>
                          <a:lnTo>
                            <a:pt x="55" y="31"/>
                          </a:lnTo>
                          <a:lnTo>
                            <a:pt x="45" y="40"/>
                          </a:lnTo>
                          <a:lnTo>
                            <a:pt x="39" y="47"/>
                          </a:lnTo>
                          <a:lnTo>
                            <a:pt x="39" y="50"/>
                          </a:lnTo>
                          <a:lnTo>
                            <a:pt x="43" y="49"/>
                          </a:lnTo>
                          <a:lnTo>
                            <a:pt x="47" y="48"/>
                          </a:lnTo>
                          <a:lnTo>
                            <a:pt x="55" y="44"/>
                          </a:lnTo>
                          <a:lnTo>
                            <a:pt x="63" y="40"/>
                          </a:lnTo>
                          <a:lnTo>
                            <a:pt x="76" y="38"/>
                          </a:lnTo>
                          <a:lnTo>
                            <a:pt x="88" y="39"/>
                          </a:lnTo>
                          <a:lnTo>
                            <a:pt x="99" y="40"/>
                          </a:lnTo>
                          <a:lnTo>
                            <a:pt x="111" y="41"/>
                          </a:lnTo>
                          <a:lnTo>
                            <a:pt x="124" y="40"/>
                          </a:lnTo>
                          <a:lnTo>
                            <a:pt x="132" y="39"/>
                          </a:lnTo>
                          <a:lnTo>
                            <a:pt x="140" y="35"/>
                          </a:lnTo>
                          <a:lnTo>
                            <a:pt x="147" y="33"/>
                          </a:lnTo>
                          <a:lnTo>
                            <a:pt x="162" y="31"/>
                          </a:lnTo>
                          <a:lnTo>
                            <a:pt x="153" y="22"/>
                          </a:lnTo>
                          <a:lnTo>
                            <a:pt x="147" y="12"/>
                          </a:lnTo>
                          <a:lnTo>
                            <a:pt x="146" y="1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 w="12700" cap="rnd" cmpd="sng">
                      <a:solidFill>
                        <a:srgbClr val="402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grpSp>
                  <p:nvGrpSpPr>
                    <p:cNvPr id="396700" name="Group 41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746" y="2053"/>
                      <a:ext cx="127" cy="44"/>
                      <a:chOff x="3746" y="2053"/>
                      <a:chExt cx="127" cy="44"/>
                    </a:xfrm>
                  </p:grpSpPr>
                  <p:sp>
                    <p:nvSpPr>
                      <p:cNvPr id="396701" name="Freeform 41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76" y="2070"/>
                        <a:ext cx="18" cy="1"/>
                      </a:xfrm>
                      <a:custGeom>
                        <a:avLst/>
                        <a:gdLst>
                          <a:gd name="T0" fmla="*/ 0 w 18"/>
                          <a:gd name="T1" fmla="*/ 0 h 1"/>
                          <a:gd name="T2" fmla="*/ 8 w 18"/>
                          <a:gd name="T3" fmla="*/ 0 h 1"/>
                          <a:gd name="T4" fmla="*/ 16 w 18"/>
                          <a:gd name="T5" fmla="*/ 0 h 1"/>
                          <a:gd name="T6" fmla="*/ 17 w 18"/>
                          <a:gd name="T7" fmla="*/ 0 h 1"/>
                          <a:gd name="T8" fmla="*/ 14 w 18"/>
                          <a:gd name="T9" fmla="*/ 0 h 1"/>
                          <a:gd name="T10" fmla="*/ 6 w 18"/>
                          <a:gd name="T11" fmla="*/ 0 h 1"/>
                          <a:gd name="T12" fmla="*/ 0 w 18"/>
                          <a:gd name="T13" fmla="*/ 0 h 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8" h="1">
                            <a:moveTo>
                              <a:pt x="0" y="0"/>
                            </a:moveTo>
                            <a:lnTo>
                              <a:pt x="8" y="0"/>
                            </a:lnTo>
                            <a:lnTo>
                              <a:pt x="16" y="0"/>
                            </a:lnTo>
                            <a:lnTo>
                              <a:pt x="17" y="0"/>
                            </a:lnTo>
                            <a:lnTo>
                              <a:pt x="14" y="0"/>
                            </a:lnTo>
                            <a:lnTo>
                              <a:pt x="6" y="0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02" name="Freeform 41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95" y="2079"/>
                        <a:ext cx="3" cy="2"/>
                      </a:xfrm>
                      <a:custGeom>
                        <a:avLst/>
                        <a:gdLst>
                          <a:gd name="T0" fmla="*/ 0 w 3"/>
                          <a:gd name="T1" fmla="*/ 0 h 2"/>
                          <a:gd name="T2" fmla="*/ 2 w 3"/>
                          <a:gd name="T3" fmla="*/ 0 h 2"/>
                          <a:gd name="T4" fmla="*/ 2 w 3"/>
                          <a:gd name="T5" fmla="*/ 1 h 2"/>
                          <a:gd name="T6" fmla="*/ 0 w 3"/>
                          <a:gd name="T7" fmla="*/ 0 h 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" h="2">
                            <a:moveTo>
                              <a:pt x="0" y="0"/>
                            </a:moveTo>
                            <a:lnTo>
                              <a:pt x="2" y="0"/>
                            </a:lnTo>
                            <a:lnTo>
                              <a:pt x="2" y="1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03" name="Freeform 41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61" y="2074"/>
                        <a:ext cx="7" cy="5"/>
                      </a:xfrm>
                      <a:custGeom>
                        <a:avLst/>
                        <a:gdLst>
                          <a:gd name="T0" fmla="*/ 0 w 7"/>
                          <a:gd name="T1" fmla="*/ 0 h 5"/>
                          <a:gd name="T2" fmla="*/ 2 w 7"/>
                          <a:gd name="T3" fmla="*/ 3 h 5"/>
                          <a:gd name="T4" fmla="*/ 6 w 7"/>
                          <a:gd name="T5" fmla="*/ 4 h 5"/>
                          <a:gd name="T6" fmla="*/ 2 w 7"/>
                          <a:gd name="T7" fmla="*/ 4 h 5"/>
                          <a:gd name="T8" fmla="*/ 0 w 7"/>
                          <a:gd name="T9" fmla="*/ 0 h 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7" h="5">
                            <a:moveTo>
                              <a:pt x="0" y="0"/>
                            </a:moveTo>
                            <a:lnTo>
                              <a:pt x="2" y="3"/>
                            </a:lnTo>
                            <a:lnTo>
                              <a:pt x="6" y="4"/>
                            </a:lnTo>
                            <a:lnTo>
                              <a:pt x="2" y="4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04" name="Freeform 41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85" y="2058"/>
                        <a:ext cx="8" cy="3"/>
                      </a:xfrm>
                      <a:custGeom>
                        <a:avLst/>
                        <a:gdLst>
                          <a:gd name="T0" fmla="*/ 0 w 8"/>
                          <a:gd name="T1" fmla="*/ 0 h 3"/>
                          <a:gd name="T2" fmla="*/ 5 w 8"/>
                          <a:gd name="T3" fmla="*/ 1 h 3"/>
                          <a:gd name="T4" fmla="*/ 7 w 8"/>
                          <a:gd name="T5" fmla="*/ 2 h 3"/>
                          <a:gd name="T6" fmla="*/ 4 w 8"/>
                          <a:gd name="T7" fmla="*/ 1 h 3"/>
                          <a:gd name="T8" fmla="*/ 0 w 8"/>
                          <a:gd name="T9" fmla="*/ 0 h 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8" h="3">
                            <a:moveTo>
                              <a:pt x="0" y="0"/>
                            </a:moveTo>
                            <a:lnTo>
                              <a:pt x="5" y="1"/>
                            </a:lnTo>
                            <a:lnTo>
                              <a:pt x="7" y="2"/>
                            </a:lnTo>
                            <a:lnTo>
                              <a:pt x="4" y="1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05" name="Freeform 41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78" y="2095"/>
                        <a:ext cx="5" cy="2"/>
                      </a:xfrm>
                      <a:custGeom>
                        <a:avLst/>
                        <a:gdLst>
                          <a:gd name="T0" fmla="*/ 4 w 5"/>
                          <a:gd name="T1" fmla="*/ 1 h 2"/>
                          <a:gd name="T2" fmla="*/ 0 w 5"/>
                          <a:gd name="T3" fmla="*/ 1 h 2"/>
                          <a:gd name="T4" fmla="*/ 4 w 5"/>
                          <a:gd name="T5" fmla="*/ 0 h 2"/>
                          <a:gd name="T6" fmla="*/ 4 w 5"/>
                          <a:gd name="T7" fmla="*/ 1 h 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5" h="2">
                            <a:moveTo>
                              <a:pt x="4" y="1"/>
                            </a:moveTo>
                            <a:lnTo>
                              <a:pt x="0" y="1"/>
                            </a:lnTo>
                            <a:lnTo>
                              <a:pt x="4" y="0"/>
                            </a:lnTo>
                            <a:lnTo>
                              <a:pt x="4" y="1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06" name="Freeform 41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54" y="2084"/>
                        <a:ext cx="3" cy="3"/>
                      </a:xfrm>
                      <a:custGeom>
                        <a:avLst/>
                        <a:gdLst>
                          <a:gd name="T0" fmla="*/ 2 w 3"/>
                          <a:gd name="T1" fmla="*/ 2 h 3"/>
                          <a:gd name="T2" fmla="*/ 0 w 3"/>
                          <a:gd name="T3" fmla="*/ 2 h 3"/>
                          <a:gd name="T4" fmla="*/ 2 w 3"/>
                          <a:gd name="T5" fmla="*/ 0 h 3"/>
                          <a:gd name="T6" fmla="*/ 2 w 3"/>
                          <a:gd name="T7" fmla="*/ 2 h 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" h="3">
                            <a:moveTo>
                              <a:pt x="2" y="2"/>
                            </a:moveTo>
                            <a:lnTo>
                              <a:pt x="0" y="2"/>
                            </a:lnTo>
                            <a:lnTo>
                              <a:pt x="2" y="0"/>
                            </a:lnTo>
                            <a:lnTo>
                              <a:pt x="2" y="2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07" name="Freeform 41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46" y="2074"/>
                        <a:ext cx="2" cy="4"/>
                      </a:xfrm>
                      <a:custGeom>
                        <a:avLst/>
                        <a:gdLst>
                          <a:gd name="T0" fmla="*/ 1 w 2"/>
                          <a:gd name="T1" fmla="*/ 0 h 4"/>
                          <a:gd name="T2" fmla="*/ 0 w 2"/>
                          <a:gd name="T3" fmla="*/ 1 h 4"/>
                          <a:gd name="T4" fmla="*/ 1 w 2"/>
                          <a:gd name="T5" fmla="*/ 3 h 4"/>
                          <a:gd name="T6" fmla="*/ 1 w 2"/>
                          <a:gd name="T7" fmla="*/ 0 h 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" h="4">
                            <a:moveTo>
                              <a:pt x="1" y="0"/>
                            </a:moveTo>
                            <a:lnTo>
                              <a:pt x="0" y="1"/>
                            </a:lnTo>
                            <a:lnTo>
                              <a:pt x="1" y="3"/>
                            </a:lnTo>
                            <a:lnTo>
                              <a:pt x="1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08" name="Freeform 42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54" y="2053"/>
                        <a:ext cx="1" cy="4"/>
                      </a:xfrm>
                      <a:custGeom>
                        <a:avLst/>
                        <a:gdLst>
                          <a:gd name="T0" fmla="*/ 0 w 1"/>
                          <a:gd name="T1" fmla="*/ 3 h 4"/>
                          <a:gd name="T2" fmla="*/ 0 w 1"/>
                          <a:gd name="T3" fmla="*/ 2 h 4"/>
                          <a:gd name="T4" fmla="*/ 0 w 1"/>
                          <a:gd name="T5" fmla="*/ 0 h 4"/>
                          <a:gd name="T6" fmla="*/ 0 w 1"/>
                          <a:gd name="T7" fmla="*/ 3 h 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1" h="4">
                            <a:moveTo>
                              <a:pt x="0" y="3"/>
                            </a:moveTo>
                            <a:lnTo>
                              <a:pt x="0" y="2"/>
                            </a:lnTo>
                            <a:lnTo>
                              <a:pt x="0" y="0"/>
                            </a:lnTo>
                            <a:lnTo>
                              <a:pt x="0" y="3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09" name="Freeform 42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69" y="2064"/>
                        <a:ext cx="4" cy="8"/>
                      </a:xfrm>
                      <a:custGeom>
                        <a:avLst/>
                        <a:gdLst>
                          <a:gd name="T0" fmla="*/ 1 w 4"/>
                          <a:gd name="T1" fmla="*/ 0 h 8"/>
                          <a:gd name="T2" fmla="*/ 1 w 4"/>
                          <a:gd name="T3" fmla="*/ 3 h 8"/>
                          <a:gd name="T4" fmla="*/ 0 w 4"/>
                          <a:gd name="T5" fmla="*/ 7 h 8"/>
                          <a:gd name="T6" fmla="*/ 3 w 4"/>
                          <a:gd name="T7" fmla="*/ 4 h 8"/>
                          <a:gd name="T8" fmla="*/ 1 w 4"/>
                          <a:gd name="T9" fmla="*/ 0 h 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4" h="8">
                            <a:moveTo>
                              <a:pt x="1" y="0"/>
                            </a:moveTo>
                            <a:lnTo>
                              <a:pt x="1" y="3"/>
                            </a:lnTo>
                            <a:lnTo>
                              <a:pt x="0" y="7"/>
                            </a:lnTo>
                            <a:lnTo>
                              <a:pt x="3" y="4"/>
                            </a:lnTo>
                            <a:lnTo>
                              <a:pt x="1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</p:grpSp>
              </p:grpSp>
              <p:grpSp>
                <p:nvGrpSpPr>
                  <p:cNvPr id="396710" name="Group 422"/>
                  <p:cNvGrpSpPr>
                    <a:grpSpLocks/>
                  </p:cNvGrpSpPr>
                  <p:nvPr/>
                </p:nvGrpSpPr>
                <p:grpSpPr bwMode="auto">
                  <a:xfrm>
                    <a:off x="3597" y="2045"/>
                    <a:ext cx="110" cy="93"/>
                    <a:chOff x="3597" y="2045"/>
                    <a:chExt cx="110" cy="93"/>
                  </a:xfrm>
                </p:grpSpPr>
                <p:grpSp>
                  <p:nvGrpSpPr>
                    <p:cNvPr id="396711" name="Group 42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597" y="2045"/>
                      <a:ext cx="110" cy="93"/>
                      <a:chOff x="3597" y="2045"/>
                      <a:chExt cx="110" cy="93"/>
                    </a:xfrm>
                  </p:grpSpPr>
                  <p:sp>
                    <p:nvSpPr>
                      <p:cNvPr id="396712" name="Freeform 42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597" y="2066"/>
                        <a:ext cx="110" cy="67"/>
                      </a:xfrm>
                      <a:custGeom>
                        <a:avLst/>
                        <a:gdLst>
                          <a:gd name="T0" fmla="*/ 80 w 110"/>
                          <a:gd name="T1" fmla="*/ 0 h 67"/>
                          <a:gd name="T2" fmla="*/ 55 w 110"/>
                          <a:gd name="T3" fmla="*/ 3 h 67"/>
                          <a:gd name="T4" fmla="*/ 37 w 110"/>
                          <a:gd name="T5" fmla="*/ 2 h 67"/>
                          <a:gd name="T6" fmla="*/ 25 w 110"/>
                          <a:gd name="T7" fmla="*/ 8 h 67"/>
                          <a:gd name="T8" fmla="*/ 17 w 110"/>
                          <a:gd name="T9" fmla="*/ 11 h 67"/>
                          <a:gd name="T10" fmla="*/ 7 w 110"/>
                          <a:gd name="T11" fmla="*/ 14 h 67"/>
                          <a:gd name="T12" fmla="*/ 3 w 110"/>
                          <a:gd name="T13" fmla="*/ 16 h 67"/>
                          <a:gd name="T14" fmla="*/ 1 w 110"/>
                          <a:gd name="T15" fmla="*/ 19 h 67"/>
                          <a:gd name="T16" fmla="*/ 0 w 110"/>
                          <a:gd name="T17" fmla="*/ 24 h 67"/>
                          <a:gd name="T18" fmla="*/ 2 w 110"/>
                          <a:gd name="T19" fmla="*/ 26 h 67"/>
                          <a:gd name="T20" fmla="*/ 6 w 110"/>
                          <a:gd name="T21" fmla="*/ 29 h 67"/>
                          <a:gd name="T22" fmla="*/ 2 w 110"/>
                          <a:gd name="T23" fmla="*/ 39 h 67"/>
                          <a:gd name="T24" fmla="*/ 2 w 110"/>
                          <a:gd name="T25" fmla="*/ 44 h 67"/>
                          <a:gd name="T26" fmla="*/ 7 w 110"/>
                          <a:gd name="T27" fmla="*/ 47 h 67"/>
                          <a:gd name="T28" fmla="*/ 5 w 110"/>
                          <a:gd name="T29" fmla="*/ 51 h 67"/>
                          <a:gd name="T30" fmla="*/ 4 w 110"/>
                          <a:gd name="T31" fmla="*/ 53 h 67"/>
                          <a:gd name="T32" fmla="*/ 6 w 110"/>
                          <a:gd name="T33" fmla="*/ 56 h 67"/>
                          <a:gd name="T34" fmla="*/ 10 w 110"/>
                          <a:gd name="T35" fmla="*/ 58 h 67"/>
                          <a:gd name="T36" fmla="*/ 11 w 110"/>
                          <a:gd name="T37" fmla="*/ 64 h 67"/>
                          <a:gd name="T38" fmla="*/ 13 w 110"/>
                          <a:gd name="T39" fmla="*/ 64 h 67"/>
                          <a:gd name="T40" fmla="*/ 25 w 110"/>
                          <a:gd name="T41" fmla="*/ 65 h 67"/>
                          <a:gd name="T42" fmla="*/ 29 w 110"/>
                          <a:gd name="T43" fmla="*/ 66 h 67"/>
                          <a:gd name="T44" fmla="*/ 37 w 110"/>
                          <a:gd name="T45" fmla="*/ 65 h 67"/>
                          <a:gd name="T46" fmla="*/ 40 w 110"/>
                          <a:gd name="T47" fmla="*/ 64 h 67"/>
                          <a:gd name="T48" fmla="*/ 49 w 110"/>
                          <a:gd name="T49" fmla="*/ 62 h 67"/>
                          <a:gd name="T50" fmla="*/ 51 w 110"/>
                          <a:gd name="T51" fmla="*/ 61 h 67"/>
                          <a:gd name="T52" fmla="*/ 54 w 110"/>
                          <a:gd name="T53" fmla="*/ 58 h 67"/>
                          <a:gd name="T54" fmla="*/ 58 w 110"/>
                          <a:gd name="T55" fmla="*/ 56 h 67"/>
                          <a:gd name="T56" fmla="*/ 58 w 110"/>
                          <a:gd name="T57" fmla="*/ 51 h 67"/>
                          <a:gd name="T58" fmla="*/ 57 w 110"/>
                          <a:gd name="T59" fmla="*/ 50 h 67"/>
                          <a:gd name="T60" fmla="*/ 74 w 110"/>
                          <a:gd name="T61" fmla="*/ 44 h 67"/>
                          <a:gd name="T62" fmla="*/ 82 w 110"/>
                          <a:gd name="T63" fmla="*/ 44 h 67"/>
                          <a:gd name="T64" fmla="*/ 88 w 110"/>
                          <a:gd name="T65" fmla="*/ 42 h 67"/>
                          <a:gd name="T66" fmla="*/ 92 w 110"/>
                          <a:gd name="T67" fmla="*/ 38 h 67"/>
                          <a:gd name="T68" fmla="*/ 96 w 110"/>
                          <a:gd name="T69" fmla="*/ 33 h 67"/>
                          <a:gd name="T70" fmla="*/ 102 w 110"/>
                          <a:gd name="T71" fmla="*/ 25 h 67"/>
                          <a:gd name="T72" fmla="*/ 109 w 110"/>
                          <a:gd name="T73" fmla="*/ 17 h 67"/>
                          <a:gd name="T74" fmla="*/ 105 w 110"/>
                          <a:gd name="T75" fmla="*/ 10 h 67"/>
                          <a:gd name="T76" fmla="*/ 99 w 110"/>
                          <a:gd name="T77" fmla="*/ 3 h 67"/>
                          <a:gd name="T78" fmla="*/ 92 w 110"/>
                          <a:gd name="T79" fmla="*/ 0 h 67"/>
                          <a:gd name="T80" fmla="*/ 80 w 110"/>
                          <a:gd name="T81" fmla="*/ 0 h 6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  <a:cxn ang="0">
                            <a:pos x="T54" y="T55"/>
                          </a:cxn>
                          <a:cxn ang="0">
                            <a:pos x="T56" y="T57"/>
                          </a:cxn>
                          <a:cxn ang="0">
                            <a:pos x="T58" y="T59"/>
                          </a:cxn>
                          <a:cxn ang="0">
                            <a:pos x="T60" y="T61"/>
                          </a:cxn>
                          <a:cxn ang="0">
                            <a:pos x="T62" y="T63"/>
                          </a:cxn>
                          <a:cxn ang="0">
                            <a:pos x="T64" y="T65"/>
                          </a:cxn>
                          <a:cxn ang="0">
                            <a:pos x="T66" y="T67"/>
                          </a:cxn>
                          <a:cxn ang="0">
                            <a:pos x="T68" y="T69"/>
                          </a:cxn>
                          <a:cxn ang="0">
                            <a:pos x="T70" y="T71"/>
                          </a:cxn>
                          <a:cxn ang="0">
                            <a:pos x="T72" y="T73"/>
                          </a:cxn>
                          <a:cxn ang="0">
                            <a:pos x="T74" y="T75"/>
                          </a:cxn>
                          <a:cxn ang="0">
                            <a:pos x="T76" y="T77"/>
                          </a:cxn>
                          <a:cxn ang="0">
                            <a:pos x="T78" y="T79"/>
                          </a:cxn>
                          <a:cxn ang="0">
                            <a:pos x="T80" y="T81"/>
                          </a:cxn>
                        </a:cxnLst>
                        <a:rect l="0" t="0" r="r" b="b"/>
                        <a:pathLst>
                          <a:path w="110" h="67">
                            <a:moveTo>
                              <a:pt x="80" y="0"/>
                            </a:moveTo>
                            <a:lnTo>
                              <a:pt x="55" y="3"/>
                            </a:lnTo>
                            <a:lnTo>
                              <a:pt x="37" y="2"/>
                            </a:lnTo>
                            <a:lnTo>
                              <a:pt x="25" y="8"/>
                            </a:lnTo>
                            <a:lnTo>
                              <a:pt x="17" y="11"/>
                            </a:lnTo>
                            <a:lnTo>
                              <a:pt x="7" y="14"/>
                            </a:lnTo>
                            <a:lnTo>
                              <a:pt x="3" y="16"/>
                            </a:lnTo>
                            <a:lnTo>
                              <a:pt x="1" y="19"/>
                            </a:lnTo>
                            <a:lnTo>
                              <a:pt x="0" y="24"/>
                            </a:lnTo>
                            <a:lnTo>
                              <a:pt x="2" y="26"/>
                            </a:lnTo>
                            <a:lnTo>
                              <a:pt x="6" y="29"/>
                            </a:lnTo>
                            <a:lnTo>
                              <a:pt x="2" y="39"/>
                            </a:lnTo>
                            <a:lnTo>
                              <a:pt x="2" y="44"/>
                            </a:lnTo>
                            <a:lnTo>
                              <a:pt x="7" y="47"/>
                            </a:lnTo>
                            <a:lnTo>
                              <a:pt x="5" y="51"/>
                            </a:lnTo>
                            <a:lnTo>
                              <a:pt x="4" y="53"/>
                            </a:lnTo>
                            <a:lnTo>
                              <a:pt x="6" y="56"/>
                            </a:lnTo>
                            <a:lnTo>
                              <a:pt x="10" y="58"/>
                            </a:lnTo>
                            <a:lnTo>
                              <a:pt x="11" y="64"/>
                            </a:lnTo>
                            <a:lnTo>
                              <a:pt x="13" y="64"/>
                            </a:lnTo>
                            <a:lnTo>
                              <a:pt x="25" y="65"/>
                            </a:lnTo>
                            <a:lnTo>
                              <a:pt x="29" y="66"/>
                            </a:lnTo>
                            <a:lnTo>
                              <a:pt x="37" y="65"/>
                            </a:lnTo>
                            <a:lnTo>
                              <a:pt x="40" y="64"/>
                            </a:lnTo>
                            <a:lnTo>
                              <a:pt x="49" y="62"/>
                            </a:lnTo>
                            <a:lnTo>
                              <a:pt x="51" y="61"/>
                            </a:lnTo>
                            <a:lnTo>
                              <a:pt x="54" y="58"/>
                            </a:lnTo>
                            <a:lnTo>
                              <a:pt x="58" y="56"/>
                            </a:lnTo>
                            <a:lnTo>
                              <a:pt x="58" y="51"/>
                            </a:lnTo>
                            <a:lnTo>
                              <a:pt x="57" y="50"/>
                            </a:lnTo>
                            <a:lnTo>
                              <a:pt x="74" y="44"/>
                            </a:lnTo>
                            <a:lnTo>
                              <a:pt x="82" y="44"/>
                            </a:lnTo>
                            <a:lnTo>
                              <a:pt x="88" y="42"/>
                            </a:lnTo>
                            <a:lnTo>
                              <a:pt x="92" y="38"/>
                            </a:lnTo>
                            <a:lnTo>
                              <a:pt x="96" y="33"/>
                            </a:lnTo>
                            <a:lnTo>
                              <a:pt x="102" y="25"/>
                            </a:lnTo>
                            <a:lnTo>
                              <a:pt x="109" y="17"/>
                            </a:lnTo>
                            <a:lnTo>
                              <a:pt x="105" y="10"/>
                            </a:lnTo>
                            <a:lnTo>
                              <a:pt x="99" y="3"/>
                            </a:lnTo>
                            <a:lnTo>
                              <a:pt x="92" y="0"/>
                            </a:lnTo>
                            <a:lnTo>
                              <a:pt x="80" y="0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402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13" name="Freeform 42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01" y="2095"/>
                        <a:ext cx="37" cy="14"/>
                      </a:xfrm>
                      <a:custGeom>
                        <a:avLst/>
                        <a:gdLst>
                          <a:gd name="T0" fmla="*/ 1 w 37"/>
                          <a:gd name="T1" fmla="*/ 0 h 14"/>
                          <a:gd name="T2" fmla="*/ 8 w 37"/>
                          <a:gd name="T3" fmla="*/ 4 h 14"/>
                          <a:gd name="T4" fmla="*/ 11 w 37"/>
                          <a:gd name="T5" fmla="*/ 7 h 14"/>
                          <a:gd name="T6" fmla="*/ 14 w 37"/>
                          <a:gd name="T7" fmla="*/ 10 h 14"/>
                          <a:gd name="T8" fmla="*/ 17 w 37"/>
                          <a:gd name="T9" fmla="*/ 10 h 14"/>
                          <a:gd name="T10" fmla="*/ 24 w 37"/>
                          <a:gd name="T11" fmla="*/ 10 h 14"/>
                          <a:gd name="T12" fmla="*/ 30 w 37"/>
                          <a:gd name="T13" fmla="*/ 12 h 14"/>
                          <a:gd name="T14" fmla="*/ 33 w 37"/>
                          <a:gd name="T15" fmla="*/ 11 h 14"/>
                          <a:gd name="T16" fmla="*/ 36 w 37"/>
                          <a:gd name="T17" fmla="*/ 8 h 14"/>
                          <a:gd name="T18" fmla="*/ 35 w 37"/>
                          <a:gd name="T19" fmla="*/ 11 h 14"/>
                          <a:gd name="T20" fmla="*/ 34 w 37"/>
                          <a:gd name="T21" fmla="*/ 12 h 14"/>
                          <a:gd name="T22" fmla="*/ 33 w 37"/>
                          <a:gd name="T23" fmla="*/ 13 h 14"/>
                          <a:gd name="T24" fmla="*/ 30 w 37"/>
                          <a:gd name="T25" fmla="*/ 12 h 14"/>
                          <a:gd name="T26" fmla="*/ 22 w 37"/>
                          <a:gd name="T27" fmla="*/ 11 h 14"/>
                          <a:gd name="T28" fmla="*/ 15 w 37"/>
                          <a:gd name="T29" fmla="*/ 12 h 14"/>
                          <a:gd name="T30" fmla="*/ 12 w 37"/>
                          <a:gd name="T31" fmla="*/ 11 h 14"/>
                          <a:gd name="T32" fmla="*/ 8 w 37"/>
                          <a:gd name="T33" fmla="*/ 7 h 14"/>
                          <a:gd name="T34" fmla="*/ 0 w 37"/>
                          <a:gd name="T35" fmla="*/ 3 h 14"/>
                          <a:gd name="T36" fmla="*/ 1 w 37"/>
                          <a:gd name="T37" fmla="*/ 0 h 1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</a:cxnLst>
                        <a:rect l="0" t="0" r="r" b="b"/>
                        <a:pathLst>
                          <a:path w="37" h="14">
                            <a:moveTo>
                              <a:pt x="1" y="0"/>
                            </a:moveTo>
                            <a:lnTo>
                              <a:pt x="8" y="4"/>
                            </a:lnTo>
                            <a:lnTo>
                              <a:pt x="11" y="7"/>
                            </a:lnTo>
                            <a:lnTo>
                              <a:pt x="14" y="10"/>
                            </a:lnTo>
                            <a:lnTo>
                              <a:pt x="17" y="10"/>
                            </a:lnTo>
                            <a:lnTo>
                              <a:pt x="24" y="10"/>
                            </a:lnTo>
                            <a:lnTo>
                              <a:pt x="30" y="12"/>
                            </a:lnTo>
                            <a:lnTo>
                              <a:pt x="33" y="11"/>
                            </a:lnTo>
                            <a:lnTo>
                              <a:pt x="36" y="8"/>
                            </a:lnTo>
                            <a:lnTo>
                              <a:pt x="35" y="11"/>
                            </a:lnTo>
                            <a:lnTo>
                              <a:pt x="34" y="12"/>
                            </a:lnTo>
                            <a:lnTo>
                              <a:pt x="33" y="13"/>
                            </a:lnTo>
                            <a:lnTo>
                              <a:pt x="30" y="12"/>
                            </a:lnTo>
                            <a:lnTo>
                              <a:pt x="22" y="11"/>
                            </a:lnTo>
                            <a:lnTo>
                              <a:pt x="15" y="12"/>
                            </a:lnTo>
                            <a:lnTo>
                              <a:pt x="12" y="11"/>
                            </a:lnTo>
                            <a:lnTo>
                              <a:pt x="8" y="7"/>
                            </a:lnTo>
                            <a:lnTo>
                              <a:pt x="0" y="3"/>
                            </a:lnTo>
                            <a:lnTo>
                              <a:pt x="1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14" name="Freeform 42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03" y="2112"/>
                        <a:ext cx="43" cy="8"/>
                      </a:xfrm>
                      <a:custGeom>
                        <a:avLst/>
                        <a:gdLst>
                          <a:gd name="T0" fmla="*/ 3 w 43"/>
                          <a:gd name="T1" fmla="*/ 0 h 8"/>
                          <a:gd name="T2" fmla="*/ 8 w 43"/>
                          <a:gd name="T3" fmla="*/ 2 h 8"/>
                          <a:gd name="T4" fmla="*/ 13 w 43"/>
                          <a:gd name="T5" fmla="*/ 4 h 8"/>
                          <a:gd name="T6" fmla="*/ 16 w 43"/>
                          <a:gd name="T7" fmla="*/ 5 h 8"/>
                          <a:gd name="T8" fmla="*/ 18 w 43"/>
                          <a:gd name="T9" fmla="*/ 5 h 8"/>
                          <a:gd name="T10" fmla="*/ 20 w 43"/>
                          <a:gd name="T11" fmla="*/ 5 h 8"/>
                          <a:gd name="T12" fmla="*/ 26 w 43"/>
                          <a:gd name="T13" fmla="*/ 5 h 8"/>
                          <a:gd name="T14" fmla="*/ 34 w 43"/>
                          <a:gd name="T15" fmla="*/ 6 h 8"/>
                          <a:gd name="T16" fmla="*/ 42 w 43"/>
                          <a:gd name="T17" fmla="*/ 6 h 8"/>
                          <a:gd name="T18" fmla="*/ 41 w 43"/>
                          <a:gd name="T19" fmla="*/ 7 h 8"/>
                          <a:gd name="T20" fmla="*/ 34 w 43"/>
                          <a:gd name="T21" fmla="*/ 7 h 8"/>
                          <a:gd name="T22" fmla="*/ 26 w 43"/>
                          <a:gd name="T23" fmla="*/ 6 h 8"/>
                          <a:gd name="T24" fmla="*/ 22 w 43"/>
                          <a:gd name="T25" fmla="*/ 6 h 8"/>
                          <a:gd name="T26" fmla="*/ 17 w 43"/>
                          <a:gd name="T27" fmla="*/ 6 h 8"/>
                          <a:gd name="T28" fmla="*/ 11 w 43"/>
                          <a:gd name="T29" fmla="*/ 4 h 8"/>
                          <a:gd name="T30" fmla="*/ 0 w 43"/>
                          <a:gd name="T31" fmla="*/ 2 h 8"/>
                          <a:gd name="T32" fmla="*/ 3 w 43"/>
                          <a:gd name="T33" fmla="*/ 0 h 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</a:cxnLst>
                        <a:rect l="0" t="0" r="r" b="b"/>
                        <a:pathLst>
                          <a:path w="43" h="8">
                            <a:moveTo>
                              <a:pt x="3" y="0"/>
                            </a:moveTo>
                            <a:lnTo>
                              <a:pt x="8" y="2"/>
                            </a:lnTo>
                            <a:lnTo>
                              <a:pt x="13" y="4"/>
                            </a:lnTo>
                            <a:lnTo>
                              <a:pt x="16" y="5"/>
                            </a:lnTo>
                            <a:lnTo>
                              <a:pt x="18" y="5"/>
                            </a:lnTo>
                            <a:lnTo>
                              <a:pt x="20" y="5"/>
                            </a:lnTo>
                            <a:lnTo>
                              <a:pt x="26" y="5"/>
                            </a:lnTo>
                            <a:lnTo>
                              <a:pt x="34" y="6"/>
                            </a:lnTo>
                            <a:lnTo>
                              <a:pt x="42" y="6"/>
                            </a:lnTo>
                            <a:lnTo>
                              <a:pt x="41" y="7"/>
                            </a:lnTo>
                            <a:lnTo>
                              <a:pt x="34" y="7"/>
                            </a:lnTo>
                            <a:lnTo>
                              <a:pt x="26" y="6"/>
                            </a:lnTo>
                            <a:lnTo>
                              <a:pt x="22" y="6"/>
                            </a:lnTo>
                            <a:lnTo>
                              <a:pt x="17" y="6"/>
                            </a:lnTo>
                            <a:lnTo>
                              <a:pt x="11" y="4"/>
                            </a:lnTo>
                            <a:lnTo>
                              <a:pt x="0" y="2"/>
                            </a:lnTo>
                            <a:lnTo>
                              <a:pt x="3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15" name="Freeform 42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13" y="2074"/>
                        <a:ext cx="33" cy="23"/>
                      </a:xfrm>
                      <a:custGeom>
                        <a:avLst/>
                        <a:gdLst>
                          <a:gd name="T0" fmla="*/ 0 w 33"/>
                          <a:gd name="T1" fmla="*/ 10 h 23"/>
                          <a:gd name="T2" fmla="*/ 4 w 33"/>
                          <a:gd name="T3" fmla="*/ 12 h 23"/>
                          <a:gd name="T4" fmla="*/ 7 w 33"/>
                          <a:gd name="T5" fmla="*/ 15 h 23"/>
                          <a:gd name="T6" fmla="*/ 12 w 33"/>
                          <a:gd name="T7" fmla="*/ 21 h 23"/>
                          <a:gd name="T8" fmla="*/ 10 w 33"/>
                          <a:gd name="T9" fmla="*/ 22 h 23"/>
                          <a:gd name="T10" fmla="*/ 13 w 33"/>
                          <a:gd name="T11" fmla="*/ 21 h 23"/>
                          <a:gd name="T12" fmla="*/ 17 w 33"/>
                          <a:gd name="T13" fmla="*/ 21 h 23"/>
                          <a:gd name="T14" fmla="*/ 19 w 33"/>
                          <a:gd name="T15" fmla="*/ 17 h 23"/>
                          <a:gd name="T16" fmla="*/ 20 w 33"/>
                          <a:gd name="T17" fmla="*/ 12 h 23"/>
                          <a:gd name="T18" fmla="*/ 20 w 33"/>
                          <a:gd name="T19" fmla="*/ 10 h 23"/>
                          <a:gd name="T20" fmla="*/ 22 w 33"/>
                          <a:gd name="T21" fmla="*/ 8 h 23"/>
                          <a:gd name="T22" fmla="*/ 26 w 33"/>
                          <a:gd name="T23" fmla="*/ 7 h 23"/>
                          <a:gd name="T24" fmla="*/ 30 w 33"/>
                          <a:gd name="T25" fmla="*/ 7 h 23"/>
                          <a:gd name="T26" fmla="*/ 32 w 33"/>
                          <a:gd name="T27" fmla="*/ 1 h 23"/>
                          <a:gd name="T28" fmla="*/ 28 w 33"/>
                          <a:gd name="T29" fmla="*/ 5 h 23"/>
                          <a:gd name="T30" fmla="*/ 22 w 33"/>
                          <a:gd name="T31" fmla="*/ 0 h 23"/>
                          <a:gd name="T32" fmla="*/ 25 w 33"/>
                          <a:gd name="T33" fmla="*/ 4 h 23"/>
                          <a:gd name="T34" fmla="*/ 19 w 33"/>
                          <a:gd name="T35" fmla="*/ 4 h 23"/>
                          <a:gd name="T36" fmla="*/ 16 w 33"/>
                          <a:gd name="T37" fmla="*/ 7 h 23"/>
                          <a:gd name="T38" fmla="*/ 10 w 33"/>
                          <a:gd name="T39" fmla="*/ 10 h 23"/>
                          <a:gd name="T40" fmla="*/ 0 w 33"/>
                          <a:gd name="T41" fmla="*/ 10 h 2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</a:cxnLst>
                        <a:rect l="0" t="0" r="r" b="b"/>
                        <a:pathLst>
                          <a:path w="33" h="23">
                            <a:moveTo>
                              <a:pt x="0" y="10"/>
                            </a:moveTo>
                            <a:lnTo>
                              <a:pt x="4" y="12"/>
                            </a:lnTo>
                            <a:lnTo>
                              <a:pt x="7" y="15"/>
                            </a:lnTo>
                            <a:lnTo>
                              <a:pt x="12" y="21"/>
                            </a:lnTo>
                            <a:lnTo>
                              <a:pt x="10" y="22"/>
                            </a:lnTo>
                            <a:lnTo>
                              <a:pt x="13" y="21"/>
                            </a:lnTo>
                            <a:lnTo>
                              <a:pt x="17" y="21"/>
                            </a:lnTo>
                            <a:lnTo>
                              <a:pt x="19" y="17"/>
                            </a:lnTo>
                            <a:lnTo>
                              <a:pt x="20" y="12"/>
                            </a:lnTo>
                            <a:lnTo>
                              <a:pt x="20" y="10"/>
                            </a:lnTo>
                            <a:lnTo>
                              <a:pt x="22" y="8"/>
                            </a:lnTo>
                            <a:lnTo>
                              <a:pt x="26" y="7"/>
                            </a:lnTo>
                            <a:lnTo>
                              <a:pt x="30" y="7"/>
                            </a:lnTo>
                            <a:lnTo>
                              <a:pt x="32" y="1"/>
                            </a:lnTo>
                            <a:lnTo>
                              <a:pt x="28" y="5"/>
                            </a:lnTo>
                            <a:lnTo>
                              <a:pt x="22" y="0"/>
                            </a:lnTo>
                            <a:lnTo>
                              <a:pt x="25" y="4"/>
                            </a:lnTo>
                            <a:lnTo>
                              <a:pt x="19" y="4"/>
                            </a:lnTo>
                            <a:lnTo>
                              <a:pt x="16" y="7"/>
                            </a:lnTo>
                            <a:lnTo>
                              <a:pt x="10" y="10"/>
                            </a:lnTo>
                            <a:lnTo>
                              <a:pt x="0" y="1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16" name="Freeform 42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33" y="2090"/>
                        <a:ext cx="52" cy="13"/>
                      </a:xfrm>
                      <a:custGeom>
                        <a:avLst/>
                        <a:gdLst>
                          <a:gd name="T0" fmla="*/ 1 w 52"/>
                          <a:gd name="T1" fmla="*/ 7 h 13"/>
                          <a:gd name="T2" fmla="*/ 1 w 52"/>
                          <a:gd name="T3" fmla="*/ 10 h 13"/>
                          <a:gd name="T4" fmla="*/ 4 w 52"/>
                          <a:gd name="T5" fmla="*/ 11 h 13"/>
                          <a:gd name="T6" fmla="*/ 6 w 52"/>
                          <a:gd name="T7" fmla="*/ 11 h 13"/>
                          <a:gd name="T8" fmla="*/ 10 w 52"/>
                          <a:gd name="T9" fmla="*/ 10 h 13"/>
                          <a:gd name="T10" fmla="*/ 12 w 52"/>
                          <a:gd name="T11" fmla="*/ 7 h 13"/>
                          <a:gd name="T12" fmla="*/ 15 w 52"/>
                          <a:gd name="T13" fmla="*/ 4 h 13"/>
                          <a:gd name="T14" fmla="*/ 14 w 52"/>
                          <a:gd name="T15" fmla="*/ 2 h 13"/>
                          <a:gd name="T16" fmla="*/ 17 w 52"/>
                          <a:gd name="T17" fmla="*/ 3 h 13"/>
                          <a:gd name="T18" fmla="*/ 23 w 52"/>
                          <a:gd name="T19" fmla="*/ 3 h 13"/>
                          <a:gd name="T20" fmla="*/ 28 w 52"/>
                          <a:gd name="T21" fmla="*/ 3 h 13"/>
                          <a:gd name="T22" fmla="*/ 35 w 52"/>
                          <a:gd name="T23" fmla="*/ 4 h 13"/>
                          <a:gd name="T24" fmla="*/ 44 w 52"/>
                          <a:gd name="T25" fmla="*/ 3 h 13"/>
                          <a:gd name="T26" fmla="*/ 51 w 52"/>
                          <a:gd name="T27" fmla="*/ 0 h 13"/>
                          <a:gd name="T28" fmla="*/ 41 w 52"/>
                          <a:gd name="T29" fmla="*/ 6 h 13"/>
                          <a:gd name="T30" fmla="*/ 33 w 52"/>
                          <a:gd name="T31" fmla="*/ 6 h 13"/>
                          <a:gd name="T32" fmla="*/ 26 w 52"/>
                          <a:gd name="T33" fmla="*/ 5 h 13"/>
                          <a:gd name="T34" fmla="*/ 18 w 52"/>
                          <a:gd name="T35" fmla="*/ 5 h 13"/>
                          <a:gd name="T36" fmla="*/ 16 w 52"/>
                          <a:gd name="T37" fmla="*/ 7 h 13"/>
                          <a:gd name="T38" fmla="*/ 12 w 52"/>
                          <a:gd name="T39" fmla="*/ 10 h 13"/>
                          <a:gd name="T40" fmla="*/ 7 w 52"/>
                          <a:gd name="T41" fmla="*/ 12 h 13"/>
                          <a:gd name="T42" fmla="*/ 4 w 52"/>
                          <a:gd name="T43" fmla="*/ 12 h 13"/>
                          <a:gd name="T44" fmla="*/ 0 w 52"/>
                          <a:gd name="T45" fmla="*/ 10 h 13"/>
                          <a:gd name="T46" fmla="*/ 1 w 52"/>
                          <a:gd name="T47" fmla="*/ 7 h 1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</a:cxnLst>
                        <a:rect l="0" t="0" r="r" b="b"/>
                        <a:pathLst>
                          <a:path w="52" h="13">
                            <a:moveTo>
                              <a:pt x="1" y="7"/>
                            </a:moveTo>
                            <a:lnTo>
                              <a:pt x="1" y="10"/>
                            </a:lnTo>
                            <a:lnTo>
                              <a:pt x="4" y="11"/>
                            </a:lnTo>
                            <a:lnTo>
                              <a:pt x="6" y="11"/>
                            </a:lnTo>
                            <a:lnTo>
                              <a:pt x="10" y="10"/>
                            </a:lnTo>
                            <a:lnTo>
                              <a:pt x="12" y="7"/>
                            </a:lnTo>
                            <a:lnTo>
                              <a:pt x="15" y="4"/>
                            </a:lnTo>
                            <a:lnTo>
                              <a:pt x="14" y="2"/>
                            </a:lnTo>
                            <a:lnTo>
                              <a:pt x="17" y="3"/>
                            </a:lnTo>
                            <a:lnTo>
                              <a:pt x="23" y="3"/>
                            </a:lnTo>
                            <a:lnTo>
                              <a:pt x="28" y="3"/>
                            </a:lnTo>
                            <a:lnTo>
                              <a:pt x="35" y="4"/>
                            </a:lnTo>
                            <a:lnTo>
                              <a:pt x="44" y="3"/>
                            </a:lnTo>
                            <a:lnTo>
                              <a:pt x="51" y="0"/>
                            </a:lnTo>
                            <a:lnTo>
                              <a:pt x="41" y="6"/>
                            </a:lnTo>
                            <a:lnTo>
                              <a:pt x="33" y="6"/>
                            </a:lnTo>
                            <a:lnTo>
                              <a:pt x="26" y="5"/>
                            </a:lnTo>
                            <a:lnTo>
                              <a:pt x="18" y="5"/>
                            </a:lnTo>
                            <a:lnTo>
                              <a:pt x="16" y="7"/>
                            </a:lnTo>
                            <a:lnTo>
                              <a:pt x="12" y="10"/>
                            </a:lnTo>
                            <a:lnTo>
                              <a:pt x="7" y="12"/>
                            </a:lnTo>
                            <a:lnTo>
                              <a:pt x="4" y="12"/>
                            </a:lnTo>
                            <a:lnTo>
                              <a:pt x="0" y="10"/>
                            </a:lnTo>
                            <a:lnTo>
                              <a:pt x="1" y="7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17" name="Freeform 42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32" y="2121"/>
                        <a:ext cx="5" cy="4"/>
                      </a:xfrm>
                      <a:custGeom>
                        <a:avLst/>
                        <a:gdLst>
                          <a:gd name="T0" fmla="*/ 1 w 5"/>
                          <a:gd name="T1" fmla="*/ 0 h 4"/>
                          <a:gd name="T2" fmla="*/ 4 w 5"/>
                          <a:gd name="T3" fmla="*/ 1 h 4"/>
                          <a:gd name="T4" fmla="*/ 3 w 5"/>
                          <a:gd name="T5" fmla="*/ 3 h 4"/>
                          <a:gd name="T6" fmla="*/ 0 w 5"/>
                          <a:gd name="T7" fmla="*/ 3 h 4"/>
                          <a:gd name="T8" fmla="*/ 1 w 5"/>
                          <a:gd name="T9" fmla="*/ 0 h 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5" h="4">
                            <a:moveTo>
                              <a:pt x="1" y="0"/>
                            </a:moveTo>
                            <a:lnTo>
                              <a:pt x="4" y="1"/>
                            </a:lnTo>
                            <a:lnTo>
                              <a:pt x="3" y="3"/>
                            </a:lnTo>
                            <a:lnTo>
                              <a:pt x="0" y="3"/>
                            </a:lnTo>
                            <a:lnTo>
                              <a:pt x="1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18" name="Freeform 43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41" y="2115"/>
                        <a:ext cx="3" cy="2"/>
                      </a:xfrm>
                      <a:custGeom>
                        <a:avLst/>
                        <a:gdLst>
                          <a:gd name="T0" fmla="*/ 1 w 3"/>
                          <a:gd name="T1" fmla="*/ 0 h 2"/>
                          <a:gd name="T2" fmla="*/ 2 w 3"/>
                          <a:gd name="T3" fmla="*/ 0 h 2"/>
                          <a:gd name="T4" fmla="*/ 2 w 3"/>
                          <a:gd name="T5" fmla="*/ 1 h 2"/>
                          <a:gd name="T6" fmla="*/ 1 w 3"/>
                          <a:gd name="T7" fmla="*/ 1 h 2"/>
                          <a:gd name="T8" fmla="*/ 0 w 3"/>
                          <a:gd name="T9" fmla="*/ 1 h 2"/>
                          <a:gd name="T10" fmla="*/ 1 w 3"/>
                          <a:gd name="T11" fmla="*/ 0 h 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3" h="2">
                            <a:moveTo>
                              <a:pt x="1" y="0"/>
                            </a:moveTo>
                            <a:lnTo>
                              <a:pt x="2" y="0"/>
                            </a:lnTo>
                            <a:lnTo>
                              <a:pt x="2" y="1"/>
                            </a:lnTo>
                            <a:lnTo>
                              <a:pt x="1" y="1"/>
                            </a:lnTo>
                            <a:lnTo>
                              <a:pt x="0" y="1"/>
                            </a:lnTo>
                            <a:lnTo>
                              <a:pt x="1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19" name="Freeform 43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36" y="2097"/>
                        <a:ext cx="4" cy="1"/>
                      </a:xfrm>
                      <a:custGeom>
                        <a:avLst/>
                        <a:gdLst>
                          <a:gd name="T0" fmla="*/ 3 w 4"/>
                          <a:gd name="T1" fmla="*/ 0 h 1"/>
                          <a:gd name="T2" fmla="*/ 2 w 4"/>
                          <a:gd name="T3" fmla="*/ 0 h 1"/>
                          <a:gd name="T4" fmla="*/ 0 w 4"/>
                          <a:gd name="T5" fmla="*/ 0 h 1"/>
                          <a:gd name="T6" fmla="*/ 2 w 4"/>
                          <a:gd name="T7" fmla="*/ 0 h 1"/>
                          <a:gd name="T8" fmla="*/ 3 w 4"/>
                          <a:gd name="T9" fmla="*/ 0 h 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4" h="1">
                            <a:moveTo>
                              <a:pt x="3" y="0"/>
                            </a:moveTo>
                            <a:lnTo>
                              <a:pt x="2" y="0"/>
                            </a:lnTo>
                            <a:lnTo>
                              <a:pt x="0" y="0"/>
                            </a:lnTo>
                            <a:lnTo>
                              <a:pt x="2" y="0"/>
                            </a:lnTo>
                            <a:lnTo>
                              <a:pt x="3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20" name="Freeform 43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07" y="2120"/>
                        <a:ext cx="7" cy="5"/>
                      </a:xfrm>
                      <a:custGeom>
                        <a:avLst/>
                        <a:gdLst>
                          <a:gd name="T0" fmla="*/ 0 w 7"/>
                          <a:gd name="T1" fmla="*/ 4 h 5"/>
                          <a:gd name="T2" fmla="*/ 3 w 7"/>
                          <a:gd name="T3" fmla="*/ 3 h 5"/>
                          <a:gd name="T4" fmla="*/ 6 w 7"/>
                          <a:gd name="T5" fmla="*/ 0 h 5"/>
                          <a:gd name="T6" fmla="*/ 0 w 7"/>
                          <a:gd name="T7" fmla="*/ 1 h 5"/>
                          <a:gd name="T8" fmla="*/ 0 w 7"/>
                          <a:gd name="T9" fmla="*/ 4 h 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7" h="5">
                            <a:moveTo>
                              <a:pt x="0" y="4"/>
                            </a:moveTo>
                            <a:lnTo>
                              <a:pt x="3" y="3"/>
                            </a:lnTo>
                            <a:lnTo>
                              <a:pt x="6" y="0"/>
                            </a:lnTo>
                            <a:lnTo>
                              <a:pt x="0" y="1"/>
                            </a:lnTo>
                            <a:lnTo>
                              <a:pt x="0" y="4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21" name="Freeform 43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22" y="2124"/>
                        <a:ext cx="5" cy="5"/>
                      </a:xfrm>
                      <a:custGeom>
                        <a:avLst/>
                        <a:gdLst>
                          <a:gd name="T0" fmla="*/ 0 w 5"/>
                          <a:gd name="T1" fmla="*/ 4 h 5"/>
                          <a:gd name="T2" fmla="*/ 1 w 5"/>
                          <a:gd name="T3" fmla="*/ 0 h 5"/>
                          <a:gd name="T4" fmla="*/ 4 w 5"/>
                          <a:gd name="T5" fmla="*/ 3 h 5"/>
                          <a:gd name="T6" fmla="*/ 0 w 5"/>
                          <a:gd name="T7" fmla="*/ 4 h 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5" h="5">
                            <a:moveTo>
                              <a:pt x="0" y="4"/>
                            </a:moveTo>
                            <a:lnTo>
                              <a:pt x="1" y="0"/>
                            </a:lnTo>
                            <a:lnTo>
                              <a:pt x="4" y="3"/>
                            </a:lnTo>
                            <a:lnTo>
                              <a:pt x="0" y="4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22" name="Freeform 43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47" y="2110"/>
                        <a:ext cx="3" cy="4"/>
                      </a:xfrm>
                      <a:custGeom>
                        <a:avLst/>
                        <a:gdLst>
                          <a:gd name="T0" fmla="*/ 0 w 3"/>
                          <a:gd name="T1" fmla="*/ 3 h 4"/>
                          <a:gd name="T2" fmla="*/ 1 w 3"/>
                          <a:gd name="T3" fmla="*/ 0 h 4"/>
                          <a:gd name="T4" fmla="*/ 2 w 3"/>
                          <a:gd name="T5" fmla="*/ 0 h 4"/>
                          <a:gd name="T6" fmla="*/ 1 w 3"/>
                          <a:gd name="T7" fmla="*/ 2 h 4"/>
                          <a:gd name="T8" fmla="*/ 0 w 3"/>
                          <a:gd name="T9" fmla="*/ 3 h 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3" h="4">
                            <a:moveTo>
                              <a:pt x="0" y="3"/>
                            </a:moveTo>
                            <a:lnTo>
                              <a:pt x="1" y="0"/>
                            </a:lnTo>
                            <a:lnTo>
                              <a:pt x="2" y="0"/>
                            </a:lnTo>
                            <a:lnTo>
                              <a:pt x="1" y="2"/>
                            </a:lnTo>
                            <a:lnTo>
                              <a:pt x="0" y="3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23" name="Freeform 43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41" y="2101"/>
                        <a:ext cx="20" cy="37"/>
                      </a:xfrm>
                      <a:custGeom>
                        <a:avLst/>
                        <a:gdLst>
                          <a:gd name="T0" fmla="*/ 0 w 20"/>
                          <a:gd name="T1" fmla="*/ 5 h 37"/>
                          <a:gd name="T2" fmla="*/ 11 w 20"/>
                          <a:gd name="T3" fmla="*/ 34 h 37"/>
                          <a:gd name="T4" fmla="*/ 18 w 20"/>
                          <a:gd name="T5" fmla="*/ 36 h 37"/>
                          <a:gd name="T6" fmla="*/ 19 w 20"/>
                          <a:gd name="T7" fmla="*/ 32 h 37"/>
                          <a:gd name="T8" fmla="*/ 5 w 20"/>
                          <a:gd name="T9" fmla="*/ 0 h 37"/>
                          <a:gd name="T10" fmla="*/ 4 w 20"/>
                          <a:gd name="T11" fmla="*/ 3 h 37"/>
                          <a:gd name="T12" fmla="*/ 0 w 20"/>
                          <a:gd name="T13" fmla="*/ 5 h 3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0" h="37">
                            <a:moveTo>
                              <a:pt x="0" y="5"/>
                            </a:moveTo>
                            <a:lnTo>
                              <a:pt x="11" y="34"/>
                            </a:lnTo>
                            <a:lnTo>
                              <a:pt x="18" y="36"/>
                            </a:lnTo>
                            <a:lnTo>
                              <a:pt x="19" y="32"/>
                            </a:lnTo>
                            <a:lnTo>
                              <a:pt x="5" y="0"/>
                            </a:lnTo>
                            <a:lnTo>
                              <a:pt x="4" y="3"/>
                            </a:lnTo>
                            <a:lnTo>
                              <a:pt x="0" y="5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24" name="Freeform 43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09" y="2045"/>
                        <a:ext cx="23" cy="39"/>
                      </a:xfrm>
                      <a:custGeom>
                        <a:avLst/>
                        <a:gdLst>
                          <a:gd name="T0" fmla="*/ 22 w 23"/>
                          <a:gd name="T1" fmla="*/ 31 h 39"/>
                          <a:gd name="T2" fmla="*/ 8 w 23"/>
                          <a:gd name="T3" fmla="*/ 0 h 39"/>
                          <a:gd name="T4" fmla="*/ 4 w 23"/>
                          <a:gd name="T5" fmla="*/ 1 h 39"/>
                          <a:gd name="T6" fmla="*/ 0 w 23"/>
                          <a:gd name="T7" fmla="*/ 3 h 39"/>
                          <a:gd name="T8" fmla="*/ 16 w 23"/>
                          <a:gd name="T9" fmla="*/ 38 h 39"/>
                          <a:gd name="T10" fmla="*/ 22 w 23"/>
                          <a:gd name="T11" fmla="*/ 31 h 3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23" h="39">
                            <a:moveTo>
                              <a:pt x="22" y="31"/>
                            </a:moveTo>
                            <a:lnTo>
                              <a:pt x="8" y="0"/>
                            </a:lnTo>
                            <a:lnTo>
                              <a:pt x="4" y="1"/>
                            </a:lnTo>
                            <a:lnTo>
                              <a:pt x="0" y="3"/>
                            </a:lnTo>
                            <a:lnTo>
                              <a:pt x="16" y="38"/>
                            </a:lnTo>
                            <a:lnTo>
                              <a:pt x="22" y="31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</p:grpSp>
                <p:sp>
                  <p:nvSpPr>
                    <p:cNvPr id="396725" name="Freeform 437"/>
                    <p:cNvSpPr>
                      <a:spLocks/>
                    </p:cNvSpPr>
                    <p:nvPr/>
                  </p:nvSpPr>
                  <p:spPr bwMode="auto">
                    <a:xfrm>
                      <a:off x="3612" y="2047"/>
                      <a:ext cx="20" cy="38"/>
                    </a:xfrm>
                    <a:custGeom>
                      <a:avLst/>
                      <a:gdLst>
                        <a:gd name="T0" fmla="*/ 0 w 20"/>
                        <a:gd name="T1" fmla="*/ 1 h 38"/>
                        <a:gd name="T2" fmla="*/ 2 w 20"/>
                        <a:gd name="T3" fmla="*/ 0 h 38"/>
                        <a:gd name="T4" fmla="*/ 5 w 20"/>
                        <a:gd name="T5" fmla="*/ 0 h 38"/>
                        <a:gd name="T6" fmla="*/ 19 w 20"/>
                        <a:gd name="T7" fmla="*/ 32 h 38"/>
                        <a:gd name="T8" fmla="*/ 16 w 20"/>
                        <a:gd name="T9" fmla="*/ 37 h 38"/>
                        <a:gd name="T10" fmla="*/ 0 w 20"/>
                        <a:gd name="T11" fmla="*/ 1 h 3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0" h="38">
                          <a:moveTo>
                            <a:pt x="0" y="1"/>
                          </a:moveTo>
                          <a:lnTo>
                            <a:pt x="2" y="0"/>
                          </a:lnTo>
                          <a:lnTo>
                            <a:pt x="5" y="0"/>
                          </a:lnTo>
                          <a:lnTo>
                            <a:pt x="19" y="32"/>
                          </a:lnTo>
                          <a:lnTo>
                            <a:pt x="16" y="37"/>
                          </a:lnTo>
                          <a:lnTo>
                            <a:pt x="0" y="1"/>
                          </a:lnTo>
                        </a:path>
                      </a:pathLst>
                    </a:custGeom>
                    <a:solidFill>
                      <a:srgbClr val="804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96726" name="Freeform 438"/>
                    <p:cNvSpPr>
                      <a:spLocks/>
                    </p:cNvSpPr>
                    <p:nvPr/>
                  </p:nvSpPr>
                  <p:spPr bwMode="auto">
                    <a:xfrm>
                      <a:off x="3645" y="2104"/>
                      <a:ext cx="14" cy="33"/>
                    </a:xfrm>
                    <a:custGeom>
                      <a:avLst/>
                      <a:gdLst>
                        <a:gd name="T0" fmla="*/ 2 w 14"/>
                        <a:gd name="T1" fmla="*/ 0 h 33"/>
                        <a:gd name="T2" fmla="*/ 13 w 14"/>
                        <a:gd name="T3" fmla="*/ 29 h 33"/>
                        <a:gd name="T4" fmla="*/ 12 w 14"/>
                        <a:gd name="T5" fmla="*/ 32 h 33"/>
                        <a:gd name="T6" fmla="*/ 10 w 14"/>
                        <a:gd name="T7" fmla="*/ 30 h 33"/>
                        <a:gd name="T8" fmla="*/ 0 w 14"/>
                        <a:gd name="T9" fmla="*/ 3 h 33"/>
                        <a:gd name="T10" fmla="*/ 2 w 14"/>
                        <a:gd name="T11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4" h="33">
                          <a:moveTo>
                            <a:pt x="2" y="0"/>
                          </a:moveTo>
                          <a:lnTo>
                            <a:pt x="13" y="29"/>
                          </a:lnTo>
                          <a:lnTo>
                            <a:pt x="12" y="32"/>
                          </a:lnTo>
                          <a:lnTo>
                            <a:pt x="10" y="30"/>
                          </a:lnTo>
                          <a:lnTo>
                            <a:pt x="0" y="3"/>
                          </a:lnTo>
                          <a:lnTo>
                            <a:pt x="2" y="0"/>
                          </a:lnTo>
                        </a:path>
                      </a:pathLst>
                    </a:custGeom>
                    <a:solidFill>
                      <a:srgbClr val="804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</p:grpSp>
            <p:grpSp>
              <p:nvGrpSpPr>
                <p:cNvPr id="396727" name="Group 439"/>
                <p:cNvGrpSpPr>
                  <a:grpSpLocks/>
                </p:cNvGrpSpPr>
                <p:nvPr/>
              </p:nvGrpSpPr>
              <p:grpSpPr bwMode="auto">
                <a:xfrm>
                  <a:off x="3783" y="1680"/>
                  <a:ext cx="224" cy="248"/>
                  <a:chOff x="3783" y="1680"/>
                  <a:chExt cx="224" cy="248"/>
                </a:xfrm>
              </p:grpSpPr>
              <p:grpSp>
                <p:nvGrpSpPr>
                  <p:cNvPr id="396728" name="Group 440"/>
                  <p:cNvGrpSpPr>
                    <a:grpSpLocks/>
                  </p:cNvGrpSpPr>
                  <p:nvPr/>
                </p:nvGrpSpPr>
                <p:grpSpPr bwMode="auto">
                  <a:xfrm>
                    <a:off x="3783" y="1680"/>
                    <a:ext cx="224" cy="248"/>
                    <a:chOff x="3783" y="1680"/>
                    <a:chExt cx="224" cy="248"/>
                  </a:xfrm>
                </p:grpSpPr>
                <p:sp>
                  <p:nvSpPr>
                    <p:cNvPr id="396729" name="Freeform 441"/>
                    <p:cNvSpPr>
                      <a:spLocks/>
                    </p:cNvSpPr>
                    <p:nvPr/>
                  </p:nvSpPr>
                  <p:spPr bwMode="auto">
                    <a:xfrm>
                      <a:off x="3783" y="1680"/>
                      <a:ext cx="224" cy="248"/>
                    </a:xfrm>
                    <a:custGeom>
                      <a:avLst/>
                      <a:gdLst>
                        <a:gd name="T0" fmla="*/ 21 w 224"/>
                        <a:gd name="T1" fmla="*/ 38 h 248"/>
                        <a:gd name="T2" fmla="*/ 11 w 224"/>
                        <a:gd name="T3" fmla="*/ 42 h 248"/>
                        <a:gd name="T4" fmla="*/ 2 w 224"/>
                        <a:gd name="T5" fmla="*/ 51 h 248"/>
                        <a:gd name="T6" fmla="*/ 0 w 224"/>
                        <a:gd name="T7" fmla="*/ 59 h 248"/>
                        <a:gd name="T8" fmla="*/ 0 w 224"/>
                        <a:gd name="T9" fmla="*/ 66 h 248"/>
                        <a:gd name="T10" fmla="*/ 2 w 224"/>
                        <a:gd name="T11" fmla="*/ 73 h 248"/>
                        <a:gd name="T12" fmla="*/ 4 w 224"/>
                        <a:gd name="T13" fmla="*/ 80 h 248"/>
                        <a:gd name="T14" fmla="*/ 7 w 224"/>
                        <a:gd name="T15" fmla="*/ 87 h 248"/>
                        <a:gd name="T16" fmla="*/ 14 w 224"/>
                        <a:gd name="T17" fmla="*/ 96 h 248"/>
                        <a:gd name="T18" fmla="*/ 17 w 224"/>
                        <a:gd name="T19" fmla="*/ 107 h 248"/>
                        <a:gd name="T20" fmla="*/ 21 w 224"/>
                        <a:gd name="T21" fmla="*/ 117 h 248"/>
                        <a:gd name="T22" fmla="*/ 27 w 224"/>
                        <a:gd name="T23" fmla="*/ 125 h 248"/>
                        <a:gd name="T24" fmla="*/ 33 w 224"/>
                        <a:gd name="T25" fmla="*/ 144 h 248"/>
                        <a:gd name="T26" fmla="*/ 37 w 224"/>
                        <a:gd name="T27" fmla="*/ 163 h 248"/>
                        <a:gd name="T28" fmla="*/ 36 w 224"/>
                        <a:gd name="T29" fmla="*/ 181 h 248"/>
                        <a:gd name="T30" fmla="*/ 36 w 224"/>
                        <a:gd name="T31" fmla="*/ 187 h 248"/>
                        <a:gd name="T32" fmla="*/ 55 w 224"/>
                        <a:gd name="T33" fmla="*/ 178 h 248"/>
                        <a:gd name="T34" fmla="*/ 74 w 224"/>
                        <a:gd name="T35" fmla="*/ 172 h 248"/>
                        <a:gd name="T36" fmla="*/ 88 w 224"/>
                        <a:gd name="T37" fmla="*/ 160 h 248"/>
                        <a:gd name="T38" fmla="*/ 162 w 224"/>
                        <a:gd name="T39" fmla="*/ 187 h 248"/>
                        <a:gd name="T40" fmla="*/ 171 w 224"/>
                        <a:gd name="T41" fmla="*/ 213 h 248"/>
                        <a:gd name="T42" fmla="*/ 172 w 224"/>
                        <a:gd name="T43" fmla="*/ 230 h 248"/>
                        <a:gd name="T44" fmla="*/ 182 w 224"/>
                        <a:gd name="T45" fmla="*/ 228 h 248"/>
                        <a:gd name="T46" fmla="*/ 186 w 224"/>
                        <a:gd name="T47" fmla="*/ 237 h 248"/>
                        <a:gd name="T48" fmla="*/ 194 w 224"/>
                        <a:gd name="T49" fmla="*/ 234 h 248"/>
                        <a:gd name="T50" fmla="*/ 202 w 224"/>
                        <a:gd name="T51" fmla="*/ 242 h 248"/>
                        <a:gd name="T52" fmla="*/ 207 w 224"/>
                        <a:gd name="T53" fmla="*/ 239 h 248"/>
                        <a:gd name="T54" fmla="*/ 216 w 224"/>
                        <a:gd name="T55" fmla="*/ 247 h 248"/>
                        <a:gd name="T56" fmla="*/ 216 w 224"/>
                        <a:gd name="T57" fmla="*/ 219 h 248"/>
                        <a:gd name="T58" fmla="*/ 214 w 224"/>
                        <a:gd name="T59" fmla="*/ 191 h 248"/>
                        <a:gd name="T60" fmla="*/ 213 w 224"/>
                        <a:gd name="T61" fmla="*/ 174 h 248"/>
                        <a:gd name="T62" fmla="*/ 208 w 224"/>
                        <a:gd name="T63" fmla="*/ 156 h 248"/>
                        <a:gd name="T64" fmla="*/ 223 w 224"/>
                        <a:gd name="T65" fmla="*/ 157 h 248"/>
                        <a:gd name="T66" fmla="*/ 209 w 224"/>
                        <a:gd name="T67" fmla="*/ 132 h 248"/>
                        <a:gd name="T68" fmla="*/ 205 w 224"/>
                        <a:gd name="T69" fmla="*/ 112 h 248"/>
                        <a:gd name="T70" fmla="*/ 204 w 224"/>
                        <a:gd name="T71" fmla="*/ 102 h 248"/>
                        <a:gd name="T72" fmla="*/ 202 w 224"/>
                        <a:gd name="T73" fmla="*/ 88 h 248"/>
                        <a:gd name="T74" fmla="*/ 197 w 224"/>
                        <a:gd name="T75" fmla="*/ 77 h 248"/>
                        <a:gd name="T76" fmla="*/ 190 w 224"/>
                        <a:gd name="T77" fmla="*/ 66 h 248"/>
                        <a:gd name="T78" fmla="*/ 183 w 224"/>
                        <a:gd name="T79" fmla="*/ 52 h 248"/>
                        <a:gd name="T80" fmla="*/ 176 w 224"/>
                        <a:gd name="T81" fmla="*/ 37 h 248"/>
                        <a:gd name="T82" fmla="*/ 163 w 224"/>
                        <a:gd name="T83" fmla="*/ 21 h 248"/>
                        <a:gd name="T84" fmla="*/ 139 w 224"/>
                        <a:gd name="T85" fmla="*/ 7 h 248"/>
                        <a:gd name="T86" fmla="*/ 116 w 224"/>
                        <a:gd name="T87" fmla="*/ 1 h 248"/>
                        <a:gd name="T88" fmla="*/ 93 w 224"/>
                        <a:gd name="T89" fmla="*/ 0 h 248"/>
                        <a:gd name="T90" fmla="*/ 75 w 224"/>
                        <a:gd name="T91" fmla="*/ 0 h 248"/>
                        <a:gd name="T92" fmla="*/ 53 w 224"/>
                        <a:gd name="T93" fmla="*/ 5 h 248"/>
                        <a:gd name="T94" fmla="*/ 39 w 224"/>
                        <a:gd name="T95" fmla="*/ 14 h 248"/>
                        <a:gd name="T96" fmla="*/ 30 w 224"/>
                        <a:gd name="T97" fmla="*/ 23 h 248"/>
                        <a:gd name="T98" fmla="*/ 30 w 224"/>
                        <a:gd name="T99" fmla="*/ 33 h 248"/>
                        <a:gd name="T100" fmla="*/ 21 w 224"/>
                        <a:gd name="T101" fmla="*/ 38 h 2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</a:cxnLst>
                      <a:rect l="0" t="0" r="r" b="b"/>
                      <a:pathLst>
                        <a:path w="224" h="248">
                          <a:moveTo>
                            <a:pt x="21" y="38"/>
                          </a:moveTo>
                          <a:lnTo>
                            <a:pt x="11" y="42"/>
                          </a:lnTo>
                          <a:lnTo>
                            <a:pt x="2" y="51"/>
                          </a:lnTo>
                          <a:lnTo>
                            <a:pt x="0" y="59"/>
                          </a:lnTo>
                          <a:lnTo>
                            <a:pt x="0" y="66"/>
                          </a:lnTo>
                          <a:lnTo>
                            <a:pt x="2" y="73"/>
                          </a:lnTo>
                          <a:lnTo>
                            <a:pt x="4" y="80"/>
                          </a:lnTo>
                          <a:lnTo>
                            <a:pt x="7" y="87"/>
                          </a:lnTo>
                          <a:lnTo>
                            <a:pt x="14" y="96"/>
                          </a:lnTo>
                          <a:lnTo>
                            <a:pt x="17" y="107"/>
                          </a:lnTo>
                          <a:lnTo>
                            <a:pt x="21" y="117"/>
                          </a:lnTo>
                          <a:lnTo>
                            <a:pt x="27" y="125"/>
                          </a:lnTo>
                          <a:lnTo>
                            <a:pt x="33" y="144"/>
                          </a:lnTo>
                          <a:lnTo>
                            <a:pt x="37" y="163"/>
                          </a:lnTo>
                          <a:lnTo>
                            <a:pt x="36" y="181"/>
                          </a:lnTo>
                          <a:lnTo>
                            <a:pt x="36" y="187"/>
                          </a:lnTo>
                          <a:lnTo>
                            <a:pt x="55" y="178"/>
                          </a:lnTo>
                          <a:lnTo>
                            <a:pt x="74" y="172"/>
                          </a:lnTo>
                          <a:lnTo>
                            <a:pt x="88" y="160"/>
                          </a:lnTo>
                          <a:lnTo>
                            <a:pt x="162" y="187"/>
                          </a:lnTo>
                          <a:lnTo>
                            <a:pt x="171" y="213"/>
                          </a:lnTo>
                          <a:lnTo>
                            <a:pt x="172" y="230"/>
                          </a:lnTo>
                          <a:lnTo>
                            <a:pt x="182" y="228"/>
                          </a:lnTo>
                          <a:lnTo>
                            <a:pt x="186" y="237"/>
                          </a:lnTo>
                          <a:lnTo>
                            <a:pt x="194" y="234"/>
                          </a:lnTo>
                          <a:lnTo>
                            <a:pt x="202" y="242"/>
                          </a:lnTo>
                          <a:lnTo>
                            <a:pt x="207" y="239"/>
                          </a:lnTo>
                          <a:lnTo>
                            <a:pt x="216" y="247"/>
                          </a:lnTo>
                          <a:lnTo>
                            <a:pt x="216" y="219"/>
                          </a:lnTo>
                          <a:lnTo>
                            <a:pt x="214" y="191"/>
                          </a:lnTo>
                          <a:lnTo>
                            <a:pt x="213" y="174"/>
                          </a:lnTo>
                          <a:lnTo>
                            <a:pt x="208" y="156"/>
                          </a:lnTo>
                          <a:lnTo>
                            <a:pt x="223" y="157"/>
                          </a:lnTo>
                          <a:lnTo>
                            <a:pt x="209" y="132"/>
                          </a:lnTo>
                          <a:lnTo>
                            <a:pt x="205" y="112"/>
                          </a:lnTo>
                          <a:lnTo>
                            <a:pt x="204" y="102"/>
                          </a:lnTo>
                          <a:lnTo>
                            <a:pt x="202" y="88"/>
                          </a:lnTo>
                          <a:lnTo>
                            <a:pt x="197" y="77"/>
                          </a:lnTo>
                          <a:lnTo>
                            <a:pt x="190" y="66"/>
                          </a:lnTo>
                          <a:lnTo>
                            <a:pt x="183" y="52"/>
                          </a:lnTo>
                          <a:lnTo>
                            <a:pt x="176" y="37"/>
                          </a:lnTo>
                          <a:lnTo>
                            <a:pt x="163" y="21"/>
                          </a:lnTo>
                          <a:lnTo>
                            <a:pt x="139" y="7"/>
                          </a:lnTo>
                          <a:lnTo>
                            <a:pt x="116" y="1"/>
                          </a:lnTo>
                          <a:lnTo>
                            <a:pt x="93" y="0"/>
                          </a:lnTo>
                          <a:lnTo>
                            <a:pt x="75" y="0"/>
                          </a:lnTo>
                          <a:lnTo>
                            <a:pt x="53" y="5"/>
                          </a:lnTo>
                          <a:lnTo>
                            <a:pt x="39" y="14"/>
                          </a:lnTo>
                          <a:lnTo>
                            <a:pt x="30" y="23"/>
                          </a:lnTo>
                          <a:lnTo>
                            <a:pt x="30" y="33"/>
                          </a:lnTo>
                          <a:lnTo>
                            <a:pt x="21" y="38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grpSp>
                  <p:nvGrpSpPr>
                    <p:cNvPr id="396730" name="Group 44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790" y="1686"/>
                      <a:ext cx="201" cy="229"/>
                      <a:chOff x="3790" y="1686"/>
                      <a:chExt cx="201" cy="229"/>
                    </a:xfrm>
                  </p:grpSpPr>
                  <p:sp>
                    <p:nvSpPr>
                      <p:cNvPr id="396731" name="Freeform 44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90" y="1721"/>
                        <a:ext cx="73" cy="136"/>
                      </a:xfrm>
                      <a:custGeom>
                        <a:avLst/>
                        <a:gdLst>
                          <a:gd name="T0" fmla="*/ 4 w 73"/>
                          <a:gd name="T1" fmla="*/ 8 h 136"/>
                          <a:gd name="T2" fmla="*/ 0 w 73"/>
                          <a:gd name="T3" fmla="*/ 15 h 136"/>
                          <a:gd name="T4" fmla="*/ 2 w 73"/>
                          <a:gd name="T5" fmla="*/ 26 h 136"/>
                          <a:gd name="T6" fmla="*/ 2 w 73"/>
                          <a:gd name="T7" fmla="*/ 36 h 136"/>
                          <a:gd name="T8" fmla="*/ 5 w 73"/>
                          <a:gd name="T9" fmla="*/ 44 h 136"/>
                          <a:gd name="T10" fmla="*/ 10 w 73"/>
                          <a:gd name="T11" fmla="*/ 51 h 136"/>
                          <a:gd name="T12" fmla="*/ 15 w 73"/>
                          <a:gd name="T13" fmla="*/ 61 h 136"/>
                          <a:gd name="T14" fmla="*/ 17 w 73"/>
                          <a:gd name="T15" fmla="*/ 71 h 136"/>
                          <a:gd name="T16" fmla="*/ 23 w 73"/>
                          <a:gd name="T17" fmla="*/ 77 h 136"/>
                          <a:gd name="T18" fmla="*/ 30 w 73"/>
                          <a:gd name="T19" fmla="*/ 94 h 136"/>
                          <a:gd name="T20" fmla="*/ 33 w 73"/>
                          <a:gd name="T21" fmla="*/ 121 h 136"/>
                          <a:gd name="T22" fmla="*/ 33 w 73"/>
                          <a:gd name="T23" fmla="*/ 135 h 136"/>
                          <a:gd name="T24" fmla="*/ 61 w 73"/>
                          <a:gd name="T25" fmla="*/ 124 h 136"/>
                          <a:gd name="T26" fmla="*/ 72 w 73"/>
                          <a:gd name="T27" fmla="*/ 115 h 136"/>
                          <a:gd name="T28" fmla="*/ 65 w 73"/>
                          <a:gd name="T29" fmla="*/ 98 h 136"/>
                          <a:gd name="T30" fmla="*/ 31 w 73"/>
                          <a:gd name="T31" fmla="*/ 20 h 136"/>
                          <a:gd name="T32" fmla="*/ 36 w 73"/>
                          <a:gd name="T33" fmla="*/ 22 h 136"/>
                          <a:gd name="T34" fmla="*/ 36 w 73"/>
                          <a:gd name="T35" fmla="*/ 18 h 136"/>
                          <a:gd name="T36" fmla="*/ 41 w 73"/>
                          <a:gd name="T37" fmla="*/ 20 h 136"/>
                          <a:gd name="T38" fmla="*/ 30 w 73"/>
                          <a:gd name="T39" fmla="*/ 14 h 136"/>
                          <a:gd name="T40" fmla="*/ 27 w 73"/>
                          <a:gd name="T41" fmla="*/ 11 h 136"/>
                          <a:gd name="T42" fmla="*/ 20 w 73"/>
                          <a:gd name="T43" fmla="*/ 7 h 136"/>
                          <a:gd name="T44" fmla="*/ 17 w 73"/>
                          <a:gd name="T45" fmla="*/ 0 h 136"/>
                          <a:gd name="T46" fmla="*/ 11 w 73"/>
                          <a:gd name="T47" fmla="*/ 2 h 136"/>
                          <a:gd name="T48" fmla="*/ 4 w 73"/>
                          <a:gd name="T49" fmla="*/ 8 h 13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</a:cxnLst>
                        <a:rect l="0" t="0" r="r" b="b"/>
                        <a:pathLst>
                          <a:path w="73" h="136">
                            <a:moveTo>
                              <a:pt x="4" y="8"/>
                            </a:moveTo>
                            <a:lnTo>
                              <a:pt x="0" y="15"/>
                            </a:lnTo>
                            <a:lnTo>
                              <a:pt x="2" y="26"/>
                            </a:lnTo>
                            <a:lnTo>
                              <a:pt x="2" y="36"/>
                            </a:lnTo>
                            <a:lnTo>
                              <a:pt x="5" y="44"/>
                            </a:lnTo>
                            <a:lnTo>
                              <a:pt x="10" y="51"/>
                            </a:lnTo>
                            <a:lnTo>
                              <a:pt x="15" y="61"/>
                            </a:lnTo>
                            <a:lnTo>
                              <a:pt x="17" y="71"/>
                            </a:lnTo>
                            <a:lnTo>
                              <a:pt x="23" y="77"/>
                            </a:lnTo>
                            <a:lnTo>
                              <a:pt x="30" y="94"/>
                            </a:lnTo>
                            <a:lnTo>
                              <a:pt x="33" y="121"/>
                            </a:lnTo>
                            <a:lnTo>
                              <a:pt x="33" y="135"/>
                            </a:lnTo>
                            <a:lnTo>
                              <a:pt x="61" y="124"/>
                            </a:lnTo>
                            <a:lnTo>
                              <a:pt x="72" y="115"/>
                            </a:lnTo>
                            <a:lnTo>
                              <a:pt x="65" y="98"/>
                            </a:lnTo>
                            <a:lnTo>
                              <a:pt x="31" y="20"/>
                            </a:lnTo>
                            <a:lnTo>
                              <a:pt x="36" y="22"/>
                            </a:lnTo>
                            <a:lnTo>
                              <a:pt x="36" y="18"/>
                            </a:lnTo>
                            <a:lnTo>
                              <a:pt x="41" y="20"/>
                            </a:lnTo>
                            <a:lnTo>
                              <a:pt x="30" y="14"/>
                            </a:lnTo>
                            <a:lnTo>
                              <a:pt x="27" y="11"/>
                            </a:lnTo>
                            <a:lnTo>
                              <a:pt x="20" y="7"/>
                            </a:lnTo>
                            <a:lnTo>
                              <a:pt x="17" y="0"/>
                            </a:lnTo>
                            <a:lnTo>
                              <a:pt x="11" y="2"/>
                            </a:lnTo>
                            <a:lnTo>
                              <a:pt x="4" y="8"/>
                            </a:lnTo>
                          </a:path>
                        </a:pathLst>
                      </a:custGeom>
                      <a:solidFill>
                        <a:srgbClr val="603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32" name="Freeform 44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15" y="1686"/>
                        <a:ext cx="171" cy="193"/>
                      </a:xfrm>
                      <a:custGeom>
                        <a:avLst/>
                        <a:gdLst>
                          <a:gd name="T0" fmla="*/ 2 w 171"/>
                          <a:gd name="T1" fmla="*/ 19 h 193"/>
                          <a:gd name="T2" fmla="*/ 0 w 171"/>
                          <a:gd name="T3" fmla="*/ 30 h 193"/>
                          <a:gd name="T4" fmla="*/ 0 w 171"/>
                          <a:gd name="T5" fmla="*/ 37 h 193"/>
                          <a:gd name="T6" fmla="*/ 9 w 171"/>
                          <a:gd name="T7" fmla="*/ 44 h 193"/>
                          <a:gd name="T8" fmla="*/ 21 w 171"/>
                          <a:gd name="T9" fmla="*/ 47 h 193"/>
                          <a:gd name="T10" fmla="*/ 29 w 171"/>
                          <a:gd name="T11" fmla="*/ 48 h 193"/>
                          <a:gd name="T12" fmla="*/ 37 w 171"/>
                          <a:gd name="T13" fmla="*/ 51 h 193"/>
                          <a:gd name="T14" fmla="*/ 32 w 171"/>
                          <a:gd name="T15" fmla="*/ 48 h 193"/>
                          <a:gd name="T16" fmla="*/ 43 w 171"/>
                          <a:gd name="T17" fmla="*/ 45 h 193"/>
                          <a:gd name="T18" fmla="*/ 56 w 171"/>
                          <a:gd name="T19" fmla="*/ 43 h 193"/>
                          <a:gd name="T20" fmla="*/ 44 w 171"/>
                          <a:gd name="T21" fmla="*/ 41 h 193"/>
                          <a:gd name="T22" fmla="*/ 62 w 171"/>
                          <a:gd name="T23" fmla="*/ 39 h 193"/>
                          <a:gd name="T24" fmla="*/ 52 w 171"/>
                          <a:gd name="T25" fmla="*/ 35 h 193"/>
                          <a:gd name="T26" fmla="*/ 74 w 171"/>
                          <a:gd name="T27" fmla="*/ 36 h 193"/>
                          <a:gd name="T28" fmla="*/ 69 w 171"/>
                          <a:gd name="T29" fmla="*/ 31 h 193"/>
                          <a:gd name="T30" fmla="*/ 87 w 171"/>
                          <a:gd name="T31" fmla="*/ 38 h 193"/>
                          <a:gd name="T32" fmla="*/ 93 w 171"/>
                          <a:gd name="T33" fmla="*/ 53 h 193"/>
                          <a:gd name="T34" fmla="*/ 102 w 171"/>
                          <a:gd name="T35" fmla="*/ 64 h 193"/>
                          <a:gd name="T36" fmla="*/ 110 w 171"/>
                          <a:gd name="T37" fmla="*/ 74 h 193"/>
                          <a:gd name="T38" fmla="*/ 111 w 171"/>
                          <a:gd name="T39" fmla="*/ 66 h 193"/>
                          <a:gd name="T40" fmla="*/ 111 w 171"/>
                          <a:gd name="T41" fmla="*/ 58 h 193"/>
                          <a:gd name="T42" fmla="*/ 105 w 171"/>
                          <a:gd name="T43" fmla="*/ 45 h 193"/>
                          <a:gd name="T44" fmla="*/ 115 w 171"/>
                          <a:gd name="T45" fmla="*/ 60 h 193"/>
                          <a:gd name="T46" fmla="*/ 110 w 171"/>
                          <a:gd name="T47" fmla="*/ 43 h 193"/>
                          <a:gd name="T48" fmla="*/ 105 w 171"/>
                          <a:gd name="T49" fmla="*/ 35 h 193"/>
                          <a:gd name="T50" fmla="*/ 115 w 171"/>
                          <a:gd name="T51" fmla="*/ 41 h 193"/>
                          <a:gd name="T52" fmla="*/ 121 w 171"/>
                          <a:gd name="T53" fmla="*/ 56 h 193"/>
                          <a:gd name="T54" fmla="*/ 129 w 171"/>
                          <a:gd name="T55" fmla="*/ 58 h 193"/>
                          <a:gd name="T56" fmla="*/ 134 w 171"/>
                          <a:gd name="T57" fmla="*/ 64 h 193"/>
                          <a:gd name="T58" fmla="*/ 138 w 171"/>
                          <a:gd name="T59" fmla="*/ 72 h 193"/>
                          <a:gd name="T60" fmla="*/ 135 w 171"/>
                          <a:gd name="T61" fmla="*/ 81 h 193"/>
                          <a:gd name="T62" fmla="*/ 138 w 171"/>
                          <a:gd name="T63" fmla="*/ 97 h 193"/>
                          <a:gd name="T64" fmla="*/ 138 w 171"/>
                          <a:gd name="T65" fmla="*/ 127 h 193"/>
                          <a:gd name="T66" fmla="*/ 138 w 171"/>
                          <a:gd name="T67" fmla="*/ 148 h 193"/>
                          <a:gd name="T68" fmla="*/ 138 w 171"/>
                          <a:gd name="T69" fmla="*/ 164 h 193"/>
                          <a:gd name="T70" fmla="*/ 149 w 171"/>
                          <a:gd name="T71" fmla="*/ 191 h 193"/>
                          <a:gd name="T72" fmla="*/ 146 w 171"/>
                          <a:gd name="T73" fmla="*/ 163 h 193"/>
                          <a:gd name="T74" fmla="*/ 149 w 171"/>
                          <a:gd name="T75" fmla="*/ 137 h 193"/>
                          <a:gd name="T76" fmla="*/ 155 w 171"/>
                          <a:gd name="T77" fmla="*/ 170 h 193"/>
                          <a:gd name="T78" fmla="*/ 170 w 171"/>
                          <a:gd name="T79" fmla="*/ 192 h 193"/>
                          <a:gd name="T80" fmla="*/ 159 w 171"/>
                          <a:gd name="T81" fmla="*/ 164 h 193"/>
                          <a:gd name="T82" fmla="*/ 159 w 171"/>
                          <a:gd name="T83" fmla="*/ 137 h 193"/>
                          <a:gd name="T84" fmla="*/ 158 w 171"/>
                          <a:gd name="T85" fmla="*/ 107 h 193"/>
                          <a:gd name="T86" fmla="*/ 158 w 171"/>
                          <a:gd name="T87" fmla="*/ 84 h 193"/>
                          <a:gd name="T88" fmla="*/ 152 w 171"/>
                          <a:gd name="T89" fmla="*/ 66 h 193"/>
                          <a:gd name="T90" fmla="*/ 145 w 171"/>
                          <a:gd name="T91" fmla="*/ 55 h 193"/>
                          <a:gd name="T92" fmla="*/ 138 w 171"/>
                          <a:gd name="T93" fmla="*/ 38 h 193"/>
                          <a:gd name="T94" fmla="*/ 128 w 171"/>
                          <a:gd name="T95" fmla="*/ 23 h 193"/>
                          <a:gd name="T96" fmla="*/ 119 w 171"/>
                          <a:gd name="T97" fmla="*/ 18 h 193"/>
                          <a:gd name="T98" fmla="*/ 107 w 171"/>
                          <a:gd name="T99" fmla="*/ 10 h 193"/>
                          <a:gd name="T100" fmla="*/ 90 w 171"/>
                          <a:gd name="T101" fmla="*/ 5 h 193"/>
                          <a:gd name="T102" fmla="*/ 74 w 171"/>
                          <a:gd name="T103" fmla="*/ 0 h 193"/>
                          <a:gd name="T104" fmla="*/ 55 w 171"/>
                          <a:gd name="T105" fmla="*/ 0 h 193"/>
                          <a:gd name="T106" fmla="*/ 36 w 171"/>
                          <a:gd name="T107" fmla="*/ 1 h 193"/>
                          <a:gd name="T108" fmla="*/ 20 w 171"/>
                          <a:gd name="T109" fmla="*/ 6 h 193"/>
                          <a:gd name="T110" fmla="*/ 9 w 171"/>
                          <a:gd name="T111" fmla="*/ 11 h 193"/>
                          <a:gd name="T112" fmla="*/ 2 w 171"/>
                          <a:gd name="T113" fmla="*/ 19 h 19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  <a:cxn ang="0">
                            <a:pos x="T54" y="T55"/>
                          </a:cxn>
                          <a:cxn ang="0">
                            <a:pos x="T56" y="T57"/>
                          </a:cxn>
                          <a:cxn ang="0">
                            <a:pos x="T58" y="T59"/>
                          </a:cxn>
                          <a:cxn ang="0">
                            <a:pos x="T60" y="T61"/>
                          </a:cxn>
                          <a:cxn ang="0">
                            <a:pos x="T62" y="T63"/>
                          </a:cxn>
                          <a:cxn ang="0">
                            <a:pos x="T64" y="T65"/>
                          </a:cxn>
                          <a:cxn ang="0">
                            <a:pos x="T66" y="T67"/>
                          </a:cxn>
                          <a:cxn ang="0">
                            <a:pos x="T68" y="T69"/>
                          </a:cxn>
                          <a:cxn ang="0">
                            <a:pos x="T70" y="T71"/>
                          </a:cxn>
                          <a:cxn ang="0">
                            <a:pos x="T72" y="T73"/>
                          </a:cxn>
                          <a:cxn ang="0">
                            <a:pos x="T74" y="T75"/>
                          </a:cxn>
                          <a:cxn ang="0">
                            <a:pos x="T76" y="T77"/>
                          </a:cxn>
                          <a:cxn ang="0">
                            <a:pos x="T78" y="T79"/>
                          </a:cxn>
                          <a:cxn ang="0">
                            <a:pos x="T80" y="T81"/>
                          </a:cxn>
                          <a:cxn ang="0">
                            <a:pos x="T82" y="T83"/>
                          </a:cxn>
                          <a:cxn ang="0">
                            <a:pos x="T84" y="T85"/>
                          </a:cxn>
                          <a:cxn ang="0">
                            <a:pos x="T86" y="T87"/>
                          </a:cxn>
                          <a:cxn ang="0">
                            <a:pos x="T88" y="T89"/>
                          </a:cxn>
                          <a:cxn ang="0">
                            <a:pos x="T90" y="T91"/>
                          </a:cxn>
                          <a:cxn ang="0">
                            <a:pos x="T92" y="T93"/>
                          </a:cxn>
                          <a:cxn ang="0">
                            <a:pos x="T94" y="T95"/>
                          </a:cxn>
                          <a:cxn ang="0">
                            <a:pos x="T96" y="T97"/>
                          </a:cxn>
                          <a:cxn ang="0">
                            <a:pos x="T98" y="T99"/>
                          </a:cxn>
                          <a:cxn ang="0">
                            <a:pos x="T100" y="T101"/>
                          </a:cxn>
                          <a:cxn ang="0">
                            <a:pos x="T102" y="T103"/>
                          </a:cxn>
                          <a:cxn ang="0">
                            <a:pos x="T104" y="T105"/>
                          </a:cxn>
                          <a:cxn ang="0">
                            <a:pos x="T106" y="T107"/>
                          </a:cxn>
                          <a:cxn ang="0">
                            <a:pos x="T108" y="T109"/>
                          </a:cxn>
                          <a:cxn ang="0">
                            <a:pos x="T110" y="T111"/>
                          </a:cxn>
                          <a:cxn ang="0">
                            <a:pos x="T112" y="T113"/>
                          </a:cxn>
                        </a:cxnLst>
                        <a:rect l="0" t="0" r="r" b="b"/>
                        <a:pathLst>
                          <a:path w="171" h="193">
                            <a:moveTo>
                              <a:pt x="2" y="19"/>
                            </a:moveTo>
                            <a:lnTo>
                              <a:pt x="0" y="30"/>
                            </a:lnTo>
                            <a:lnTo>
                              <a:pt x="0" y="37"/>
                            </a:lnTo>
                            <a:lnTo>
                              <a:pt x="9" y="44"/>
                            </a:lnTo>
                            <a:lnTo>
                              <a:pt x="21" y="47"/>
                            </a:lnTo>
                            <a:lnTo>
                              <a:pt x="29" y="48"/>
                            </a:lnTo>
                            <a:lnTo>
                              <a:pt x="37" y="51"/>
                            </a:lnTo>
                            <a:lnTo>
                              <a:pt x="32" y="48"/>
                            </a:lnTo>
                            <a:lnTo>
                              <a:pt x="43" y="45"/>
                            </a:lnTo>
                            <a:lnTo>
                              <a:pt x="56" y="43"/>
                            </a:lnTo>
                            <a:lnTo>
                              <a:pt x="44" y="41"/>
                            </a:lnTo>
                            <a:lnTo>
                              <a:pt x="62" y="39"/>
                            </a:lnTo>
                            <a:lnTo>
                              <a:pt x="52" y="35"/>
                            </a:lnTo>
                            <a:lnTo>
                              <a:pt x="74" y="36"/>
                            </a:lnTo>
                            <a:lnTo>
                              <a:pt x="69" y="31"/>
                            </a:lnTo>
                            <a:lnTo>
                              <a:pt x="87" y="38"/>
                            </a:lnTo>
                            <a:lnTo>
                              <a:pt x="93" y="53"/>
                            </a:lnTo>
                            <a:lnTo>
                              <a:pt x="102" y="64"/>
                            </a:lnTo>
                            <a:lnTo>
                              <a:pt x="110" y="74"/>
                            </a:lnTo>
                            <a:lnTo>
                              <a:pt x="111" y="66"/>
                            </a:lnTo>
                            <a:lnTo>
                              <a:pt x="111" y="58"/>
                            </a:lnTo>
                            <a:lnTo>
                              <a:pt x="105" y="45"/>
                            </a:lnTo>
                            <a:lnTo>
                              <a:pt x="115" y="60"/>
                            </a:lnTo>
                            <a:lnTo>
                              <a:pt x="110" y="43"/>
                            </a:lnTo>
                            <a:lnTo>
                              <a:pt x="105" y="35"/>
                            </a:lnTo>
                            <a:lnTo>
                              <a:pt x="115" y="41"/>
                            </a:lnTo>
                            <a:lnTo>
                              <a:pt x="121" y="56"/>
                            </a:lnTo>
                            <a:lnTo>
                              <a:pt x="129" y="58"/>
                            </a:lnTo>
                            <a:lnTo>
                              <a:pt x="134" y="64"/>
                            </a:lnTo>
                            <a:lnTo>
                              <a:pt x="138" y="72"/>
                            </a:lnTo>
                            <a:lnTo>
                              <a:pt x="135" y="81"/>
                            </a:lnTo>
                            <a:lnTo>
                              <a:pt x="138" y="97"/>
                            </a:lnTo>
                            <a:lnTo>
                              <a:pt x="138" y="127"/>
                            </a:lnTo>
                            <a:lnTo>
                              <a:pt x="138" y="148"/>
                            </a:lnTo>
                            <a:lnTo>
                              <a:pt x="138" y="164"/>
                            </a:lnTo>
                            <a:lnTo>
                              <a:pt x="149" y="191"/>
                            </a:lnTo>
                            <a:lnTo>
                              <a:pt x="146" y="163"/>
                            </a:lnTo>
                            <a:lnTo>
                              <a:pt x="149" y="137"/>
                            </a:lnTo>
                            <a:lnTo>
                              <a:pt x="155" y="170"/>
                            </a:lnTo>
                            <a:lnTo>
                              <a:pt x="170" y="192"/>
                            </a:lnTo>
                            <a:lnTo>
                              <a:pt x="159" y="164"/>
                            </a:lnTo>
                            <a:lnTo>
                              <a:pt x="159" y="137"/>
                            </a:lnTo>
                            <a:lnTo>
                              <a:pt x="158" y="107"/>
                            </a:lnTo>
                            <a:lnTo>
                              <a:pt x="158" y="84"/>
                            </a:lnTo>
                            <a:lnTo>
                              <a:pt x="152" y="66"/>
                            </a:lnTo>
                            <a:lnTo>
                              <a:pt x="145" y="55"/>
                            </a:lnTo>
                            <a:lnTo>
                              <a:pt x="138" y="38"/>
                            </a:lnTo>
                            <a:lnTo>
                              <a:pt x="128" y="23"/>
                            </a:lnTo>
                            <a:lnTo>
                              <a:pt x="119" y="18"/>
                            </a:lnTo>
                            <a:lnTo>
                              <a:pt x="107" y="10"/>
                            </a:lnTo>
                            <a:lnTo>
                              <a:pt x="90" y="5"/>
                            </a:lnTo>
                            <a:lnTo>
                              <a:pt x="74" y="0"/>
                            </a:lnTo>
                            <a:lnTo>
                              <a:pt x="55" y="0"/>
                            </a:lnTo>
                            <a:lnTo>
                              <a:pt x="36" y="1"/>
                            </a:lnTo>
                            <a:lnTo>
                              <a:pt x="20" y="6"/>
                            </a:lnTo>
                            <a:lnTo>
                              <a:pt x="9" y="11"/>
                            </a:lnTo>
                            <a:lnTo>
                              <a:pt x="2" y="19"/>
                            </a:lnTo>
                          </a:path>
                        </a:pathLst>
                      </a:custGeom>
                      <a:solidFill>
                        <a:srgbClr val="603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33" name="Freeform 44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43" y="1788"/>
                        <a:ext cx="14" cy="112"/>
                      </a:xfrm>
                      <a:custGeom>
                        <a:avLst/>
                        <a:gdLst>
                          <a:gd name="T0" fmla="*/ 10 w 14"/>
                          <a:gd name="T1" fmla="*/ 111 h 112"/>
                          <a:gd name="T2" fmla="*/ 10 w 14"/>
                          <a:gd name="T3" fmla="*/ 98 h 112"/>
                          <a:gd name="T4" fmla="*/ 5 w 14"/>
                          <a:gd name="T5" fmla="*/ 78 h 112"/>
                          <a:gd name="T6" fmla="*/ 0 w 14"/>
                          <a:gd name="T7" fmla="*/ 59 h 112"/>
                          <a:gd name="T8" fmla="*/ 0 w 14"/>
                          <a:gd name="T9" fmla="*/ 50 h 112"/>
                          <a:gd name="T10" fmla="*/ 2 w 14"/>
                          <a:gd name="T11" fmla="*/ 29 h 112"/>
                          <a:gd name="T12" fmla="*/ 4 w 14"/>
                          <a:gd name="T13" fmla="*/ 15 h 112"/>
                          <a:gd name="T14" fmla="*/ 7 w 14"/>
                          <a:gd name="T15" fmla="*/ 0 h 112"/>
                          <a:gd name="T16" fmla="*/ 6 w 14"/>
                          <a:gd name="T17" fmla="*/ 22 h 112"/>
                          <a:gd name="T18" fmla="*/ 6 w 14"/>
                          <a:gd name="T19" fmla="*/ 46 h 112"/>
                          <a:gd name="T20" fmla="*/ 7 w 14"/>
                          <a:gd name="T21" fmla="*/ 62 h 112"/>
                          <a:gd name="T22" fmla="*/ 10 w 14"/>
                          <a:gd name="T23" fmla="*/ 79 h 112"/>
                          <a:gd name="T24" fmla="*/ 13 w 14"/>
                          <a:gd name="T25" fmla="*/ 97 h 112"/>
                          <a:gd name="T26" fmla="*/ 10 w 14"/>
                          <a:gd name="T27" fmla="*/ 111 h 11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</a:cxnLst>
                        <a:rect l="0" t="0" r="r" b="b"/>
                        <a:pathLst>
                          <a:path w="14" h="112">
                            <a:moveTo>
                              <a:pt x="10" y="111"/>
                            </a:moveTo>
                            <a:lnTo>
                              <a:pt x="10" y="98"/>
                            </a:lnTo>
                            <a:lnTo>
                              <a:pt x="5" y="78"/>
                            </a:lnTo>
                            <a:lnTo>
                              <a:pt x="0" y="59"/>
                            </a:lnTo>
                            <a:lnTo>
                              <a:pt x="0" y="50"/>
                            </a:lnTo>
                            <a:lnTo>
                              <a:pt x="2" y="29"/>
                            </a:lnTo>
                            <a:lnTo>
                              <a:pt x="4" y="15"/>
                            </a:lnTo>
                            <a:lnTo>
                              <a:pt x="7" y="0"/>
                            </a:lnTo>
                            <a:lnTo>
                              <a:pt x="6" y="22"/>
                            </a:lnTo>
                            <a:lnTo>
                              <a:pt x="6" y="46"/>
                            </a:lnTo>
                            <a:lnTo>
                              <a:pt x="7" y="62"/>
                            </a:lnTo>
                            <a:lnTo>
                              <a:pt x="10" y="79"/>
                            </a:lnTo>
                            <a:lnTo>
                              <a:pt x="13" y="97"/>
                            </a:lnTo>
                            <a:lnTo>
                              <a:pt x="10" y="111"/>
                            </a:lnTo>
                          </a:path>
                        </a:pathLst>
                      </a:custGeom>
                      <a:solidFill>
                        <a:srgbClr val="603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34" name="Freeform 44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70" y="1860"/>
                        <a:ext cx="5" cy="46"/>
                      </a:xfrm>
                      <a:custGeom>
                        <a:avLst/>
                        <a:gdLst>
                          <a:gd name="T0" fmla="*/ 0 w 5"/>
                          <a:gd name="T1" fmla="*/ 45 h 46"/>
                          <a:gd name="T2" fmla="*/ 1 w 5"/>
                          <a:gd name="T3" fmla="*/ 32 h 46"/>
                          <a:gd name="T4" fmla="*/ 2 w 5"/>
                          <a:gd name="T5" fmla="*/ 21 h 46"/>
                          <a:gd name="T6" fmla="*/ 1 w 5"/>
                          <a:gd name="T7" fmla="*/ 8 h 46"/>
                          <a:gd name="T8" fmla="*/ 0 w 5"/>
                          <a:gd name="T9" fmla="*/ 0 h 46"/>
                          <a:gd name="T10" fmla="*/ 3 w 5"/>
                          <a:gd name="T11" fmla="*/ 16 h 46"/>
                          <a:gd name="T12" fmla="*/ 4 w 5"/>
                          <a:gd name="T13" fmla="*/ 29 h 46"/>
                          <a:gd name="T14" fmla="*/ 0 w 5"/>
                          <a:gd name="T15" fmla="*/ 45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</a:cxnLst>
                        <a:rect l="0" t="0" r="r" b="b"/>
                        <a:pathLst>
                          <a:path w="5" h="46">
                            <a:moveTo>
                              <a:pt x="0" y="45"/>
                            </a:moveTo>
                            <a:lnTo>
                              <a:pt x="1" y="32"/>
                            </a:lnTo>
                            <a:lnTo>
                              <a:pt x="2" y="21"/>
                            </a:lnTo>
                            <a:lnTo>
                              <a:pt x="1" y="8"/>
                            </a:lnTo>
                            <a:lnTo>
                              <a:pt x="0" y="0"/>
                            </a:lnTo>
                            <a:lnTo>
                              <a:pt x="3" y="16"/>
                            </a:lnTo>
                            <a:lnTo>
                              <a:pt x="4" y="29"/>
                            </a:lnTo>
                            <a:lnTo>
                              <a:pt x="0" y="45"/>
                            </a:lnTo>
                          </a:path>
                        </a:pathLst>
                      </a:custGeom>
                      <a:solidFill>
                        <a:srgbClr val="603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35" name="Freeform 44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78" y="1873"/>
                        <a:ext cx="5" cy="40"/>
                      </a:xfrm>
                      <a:custGeom>
                        <a:avLst/>
                        <a:gdLst>
                          <a:gd name="T0" fmla="*/ 2 w 5"/>
                          <a:gd name="T1" fmla="*/ 39 h 40"/>
                          <a:gd name="T2" fmla="*/ 2 w 5"/>
                          <a:gd name="T3" fmla="*/ 31 h 40"/>
                          <a:gd name="T4" fmla="*/ 3 w 5"/>
                          <a:gd name="T5" fmla="*/ 20 h 40"/>
                          <a:gd name="T6" fmla="*/ 2 w 5"/>
                          <a:gd name="T7" fmla="*/ 9 h 40"/>
                          <a:gd name="T8" fmla="*/ 0 w 5"/>
                          <a:gd name="T9" fmla="*/ 0 h 40"/>
                          <a:gd name="T10" fmla="*/ 4 w 5"/>
                          <a:gd name="T11" fmla="*/ 14 h 40"/>
                          <a:gd name="T12" fmla="*/ 4 w 5"/>
                          <a:gd name="T13" fmla="*/ 21 h 40"/>
                          <a:gd name="T14" fmla="*/ 2 w 5"/>
                          <a:gd name="T15" fmla="*/ 39 h 4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</a:cxnLst>
                        <a:rect l="0" t="0" r="r" b="b"/>
                        <a:pathLst>
                          <a:path w="5" h="40">
                            <a:moveTo>
                              <a:pt x="2" y="39"/>
                            </a:moveTo>
                            <a:lnTo>
                              <a:pt x="2" y="31"/>
                            </a:lnTo>
                            <a:lnTo>
                              <a:pt x="3" y="20"/>
                            </a:lnTo>
                            <a:lnTo>
                              <a:pt x="2" y="9"/>
                            </a:lnTo>
                            <a:lnTo>
                              <a:pt x="0" y="0"/>
                            </a:lnTo>
                            <a:lnTo>
                              <a:pt x="4" y="14"/>
                            </a:lnTo>
                            <a:lnTo>
                              <a:pt x="4" y="21"/>
                            </a:lnTo>
                            <a:lnTo>
                              <a:pt x="2" y="39"/>
                            </a:lnTo>
                          </a:path>
                        </a:pathLst>
                      </a:custGeom>
                      <a:solidFill>
                        <a:srgbClr val="603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36" name="Freeform 44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84" y="1833"/>
                        <a:ext cx="7" cy="82"/>
                      </a:xfrm>
                      <a:custGeom>
                        <a:avLst/>
                        <a:gdLst>
                          <a:gd name="T0" fmla="*/ 6 w 7"/>
                          <a:gd name="T1" fmla="*/ 81 h 82"/>
                          <a:gd name="T2" fmla="*/ 4 w 7"/>
                          <a:gd name="T3" fmla="*/ 71 h 82"/>
                          <a:gd name="T4" fmla="*/ 4 w 7"/>
                          <a:gd name="T5" fmla="*/ 60 h 82"/>
                          <a:gd name="T6" fmla="*/ 5 w 7"/>
                          <a:gd name="T7" fmla="*/ 46 h 82"/>
                          <a:gd name="T8" fmla="*/ 2 w 7"/>
                          <a:gd name="T9" fmla="*/ 31 h 82"/>
                          <a:gd name="T10" fmla="*/ 0 w 7"/>
                          <a:gd name="T11" fmla="*/ 19 h 82"/>
                          <a:gd name="T12" fmla="*/ 0 w 7"/>
                          <a:gd name="T13" fmla="*/ 2 h 82"/>
                          <a:gd name="T14" fmla="*/ 0 w 7"/>
                          <a:gd name="T15" fmla="*/ 0 h 82"/>
                          <a:gd name="T16" fmla="*/ 4 w 7"/>
                          <a:gd name="T17" fmla="*/ 19 h 82"/>
                          <a:gd name="T18" fmla="*/ 4 w 7"/>
                          <a:gd name="T19" fmla="*/ 31 h 82"/>
                          <a:gd name="T20" fmla="*/ 5 w 7"/>
                          <a:gd name="T21" fmla="*/ 45 h 82"/>
                          <a:gd name="T22" fmla="*/ 6 w 7"/>
                          <a:gd name="T23" fmla="*/ 68 h 82"/>
                          <a:gd name="T24" fmla="*/ 6 w 7"/>
                          <a:gd name="T25" fmla="*/ 81 h 8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</a:cxnLst>
                        <a:rect l="0" t="0" r="r" b="b"/>
                        <a:pathLst>
                          <a:path w="7" h="82">
                            <a:moveTo>
                              <a:pt x="6" y="81"/>
                            </a:moveTo>
                            <a:lnTo>
                              <a:pt x="4" y="71"/>
                            </a:lnTo>
                            <a:lnTo>
                              <a:pt x="4" y="60"/>
                            </a:lnTo>
                            <a:lnTo>
                              <a:pt x="5" y="46"/>
                            </a:lnTo>
                            <a:lnTo>
                              <a:pt x="2" y="31"/>
                            </a:lnTo>
                            <a:lnTo>
                              <a:pt x="0" y="19"/>
                            </a:lnTo>
                            <a:lnTo>
                              <a:pt x="0" y="2"/>
                            </a:lnTo>
                            <a:lnTo>
                              <a:pt x="0" y="0"/>
                            </a:lnTo>
                            <a:lnTo>
                              <a:pt x="4" y="19"/>
                            </a:lnTo>
                            <a:lnTo>
                              <a:pt x="4" y="31"/>
                            </a:lnTo>
                            <a:lnTo>
                              <a:pt x="5" y="45"/>
                            </a:lnTo>
                            <a:lnTo>
                              <a:pt x="6" y="68"/>
                            </a:lnTo>
                            <a:lnTo>
                              <a:pt x="6" y="81"/>
                            </a:lnTo>
                          </a:path>
                        </a:pathLst>
                      </a:custGeom>
                      <a:solidFill>
                        <a:srgbClr val="603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</p:grpSp>
              </p:grpSp>
              <p:grpSp>
                <p:nvGrpSpPr>
                  <p:cNvPr id="396737" name="Group 449"/>
                  <p:cNvGrpSpPr>
                    <a:grpSpLocks/>
                  </p:cNvGrpSpPr>
                  <p:nvPr/>
                </p:nvGrpSpPr>
                <p:grpSpPr bwMode="auto">
                  <a:xfrm>
                    <a:off x="3813" y="1725"/>
                    <a:ext cx="142" cy="153"/>
                    <a:chOff x="3813" y="1725"/>
                    <a:chExt cx="142" cy="153"/>
                  </a:xfrm>
                </p:grpSpPr>
                <p:grpSp>
                  <p:nvGrpSpPr>
                    <p:cNvPr id="396738" name="Group 45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813" y="1725"/>
                      <a:ext cx="142" cy="153"/>
                      <a:chOff x="3813" y="1725"/>
                      <a:chExt cx="142" cy="153"/>
                    </a:xfrm>
                  </p:grpSpPr>
                  <p:grpSp>
                    <p:nvGrpSpPr>
                      <p:cNvPr id="396739" name="Group 45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881" y="1804"/>
                        <a:ext cx="66" cy="74"/>
                        <a:chOff x="3881" y="1804"/>
                        <a:chExt cx="66" cy="74"/>
                      </a:xfrm>
                    </p:grpSpPr>
                    <p:sp>
                      <p:nvSpPr>
                        <p:cNvPr id="396740" name="Freeform 4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81" y="1804"/>
                          <a:ext cx="66" cy="74"/>
                        </a:xfrm>
                        <a:custGeom>
                          <a:avLst/>
                          <a:gdLst>
                            <a:gd name="T0" fmla="*/ 0 w 66"/>
                            <a:gd name="T1" fmla="*/ 40 h 74"/>
                            <a:gd name="T2" fmla="*/ 2 w 66"/>
                            <a:gd name="T3" fmla="*/ 58 h 74"/>
                            <a:gd name="T4" fmla="*/ 9 w 66"/>
                            <a:gd name="T5" fmla="*/ 65 h 74"/>
                            <a:gd name="T6" fmla="*/ 23 w 66"/>
                            <a:gd name="T7" fmla="*/ 71 h 74"/>
                            <a:gd name="T8" fmla="*/ 32 w 66"/>
                            <a:gd name="T9" fmla="*/ 73 h 74"/>
                            <a:gd name="T10" fmla="*/ 47 w 66"/>
                            <a:gd name="T11" fmla="*/ 72 h 74"/>
                            <a:gd name="T12" fmla="*/ 56 w 66"/>
                            <a:gd name="T13" fmla="*/ 70 h 74"/>
                            <a:gd name="T14" fmla="*/ 65 w 66"/>
                            <a:gd name="T15" fmla="*/ 64 h 74"/>
                            <a:gd name="T16" fmla="*/ 58 w 66"/>
                            <a:gd name="T17" fmla="*/ 43 h 74"/>
                            <a:gd name="T18" fmla="*/ 59 w 66"/>
                            <a:gd name="T19" fmla="*/ 28 h 74"/>
                            <a:gd name="T20" fmla="*/ 62 w 66"/>
                            <a:gd name="T21" fmla="*/ 17 h 74"/>
                            <a:gd name="T22" fmla="*/ 63 w 66"/>
                            <a:gd name="T23" fmla="*/ 0 h 74"/>
                            <a:gd name="T24" fmla="*/ 0 w 66"/>
                            <a:gd name="T25" fmla="*/ 40 h 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</a:cxnLst>
                          <a:rect l="0" t="0" r="r" b="b"/>
                          <a:pathLst>
                            <a:path w="66" h="74">
                              <a:moveTo>
                                <a:pt x="0" y="40"/>
                              </a:moveTo>
                              <a:lnTo>
                                <a:pt x="2" y="58"/>
                              </a:lnTo>
                              <a:lnTo>
                                <a:pt x="9" y="65"/>
                              </a:lnTo>
                              <a:lnTo>
                                <a:pt x="23" y="71"/>
                              </a:lnTo>
                              <a:lnTo>
                                <a:pt x="32" y="73"/>
                              </a:lnTo>
                              <a:lnTo>
                                <a:pt x="47" y="72"/>
                              </a:lnTo>
                              <a:lnTo>
                                <a:pt x="56" y="70"/>
                              </a:lnTo>
                              <a:lnTo>
                                <a:pt x="65" y="64"/>
                              </a:lnTo>
                              <a:lnTo>
                                <a:pt x="58" y="43"/>
                              </a:lnTo>
                              <a:lnTo>
                                <a:pt x="59" y="28"/>
                              </a:lnTo>
                              <a:lnTo>
                                <a:pt x="62" y="17"/>
                              </a:lnTo>
                              <a:lnTo>
                                <a:pt x="63" y="0"/>
                              </a:lnTo>
                              <a:lnTo>
                                <a:pt x="0" y="40"/>
                              </a:lnTo>
                            </a:path>
                          </a:pathLst>
                        </a:custGeom>
                        <a:solidFill>
                          <a:srgbClr val="FFC080"/>
                        </a:solidFill>
                        <a:ln w="12700" cap="rnd" cmpd="sng">
                          <a:solidFill>
                            <a:srgbClr val="402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en-US" sz="2100"/>
                        </a:p>
                      </p:txBody>
                    </p:sp>
                    <p:sp>
                      <p:nvSpPr>
                        <p:cNvPr id="396741" name="Freeform 45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95" y="1855"/>
                          <a:ext cx="10" cy="17"/>
                        </a:xfrm>
                        <a:custGeom>
                          <a:avLst/>
                          <a:gdLst>
                            <a:gd name="T0" fmla="*/ 0 w 10"/>
                            <a:gd name="T1" fmla="*/ 0 h 17"/>
                            <a:gd name="T2" fmla="*/ 3 w 10"/>
                            <a:gd name="T3" fmla="*/ 3 h 17"/>
                            <a:gd name="T4" fmla="*/ 5 w 10"/>
                            <a:gd name="T5" fmla="*/ 9 h 17"/>
                            <a:gd name="T6" fmla="*/ 8 w 10"/>
                            <a:gd name="T7" fmla="*/ 13 h 17"/>
                            <a:gd name="T8" fmla="*/ 9 w 10"/>
                            <a:gd name="T9" fmla="*/ 16 h 17"/>
                            <a:gd name="T10" fmla="*/ 3 w 10"/>
                            <a:gd name="T11" fmla="*/ 9 h 17"/>
                            <a:gd name="T12" fmla="*/ 1 w 10"/>
                            <a:gd name="T13" fmla="*/ 3 h 17"/>
                            <a:gd name="T14" fmla="*/ 0 w 10"/>
                            <a:gd name="T15" fmla="*/ 0 h 1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</a:cxnLst>
                          <a:rect l="0" t="0" r="r" b="b"/>
                          <a:pathLst>
                            <a:path w="10" h="17">
                              <a:moveTo>
                                <a:pt x="0" y="0"/>
                              </a:moveTo>
                              <a:lnTo>
                                <a:pt x="3" y="3"/>
                              </a:lnTo>
                              <a:lnTo>
                                <a:pt x="5" y="9"/>
                              </a:lnTo>
                              <a:lnTo>
                                <a:pt x="8" y="13"/>
                              </a:lnTo>
                              <a:lnTo>
                                <a:pt x="9" y="16"/>
                              </a:lnTo>
                              <a:lnTo>
                                <a:pt x="3" y="9"/>
                              </a:lnTo>
                              <a:lnTo>
                                <a:pt x="1" y="3"/>
                              </a:lnTo>
                              <a:lnTo>
                                <a:pt x="0" y="0"/>
                              </a:lnTo>
                            </a:path>
                          </a:pathLst>
                        </a:custGeom>
                        <a:solidFill>
                          <a:srgbClr val="402000"/>
                        </a:solidFill>
                        <a:ln>
                          <a:noFill/>
                        </a:ln>
                        <a:effectLst/>
                        <a:extLst>
                          <a:ext uri="{91240B29-F687-4F45-9708-019B960494DF}">
                            <a14:hiddenLine xmlns:a14="http://schemas.microsoft.com/office/drawing/2010/main" w="12700" cap="rnd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en-US" sz="2100"/>
                        </a:p>
                      </p:txBody>
                    </p:sp>
                  </p:grpSp>
                  <p:grpSp>
                    <p:nvGrpSpPr>
                      <p:cNvPr id="396742" name="Group 45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813" y="1725"/>
                        <a:ext cx="142" cy="125"/>
                        <a:chOff x="3813" y="1725"/>
                        <a:chExt cx="142" cy="125"/>
                      </a:xfrm>
                    </p:grpSpPr>
                    <p:sp>
                      <p:nvSpPr>
                        <p:cNvPr id="396743" name="Freeform 45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13" y="1725"/>
                          <a:ext cx="142" cy="125"/>
                        </a:xfrm>
                        <a:custGeom>
                          <a:avLst/>
                          <a:gdLst>
                            <a:gd name="T0" fmla="*/ 2 w 142"/>
                            <a:gd name="T1" fmla="*/ 20 h 125"/>
                            <a:gd name="T2" fmla="*/ 0 w 142"/>
                            <a:gd name="T3" fmla="*/ 37 h 125"/>
                            <a:gd name="T4" fmla="*/ 2 w 142"/>
                            <a:gd name="T5" fmla="*/ 48 h 125"/>
                            <a:gd name="T6" fmla="*/ 7 w 142"/>
                            <a:gd name="T7" fmla="*/ 57 h 125"/>
                            <a:gd name="T8" fmla="*/ 8 w 142"/>
                            <a:gd name="T9" fmla="*/ 65 h 125"/>
                            <a:gd name="T10" fmla="*/ 11 w 142"/>
                            <a:gd name="T11" fmla="*/ 75 h 125"/>
                            <a:gd name="T12" fmla="*/ 15 w 142"/>
                            <a:gd name="T13" fmla="*/ 79 h 125"/>
                            <a:gd name="T14" fmla="*/ 21 w 142"/>
                            <a:gd name="T15" fmla="*/ 85 h 125"/>
                            <a:gd name="T16" fmla="*/ 26 w 142"/>
                            <a:gd name="T17" fmla="*/ 91 h 125"/>
                            <a:gd name="T18" fmla="*/ 33 w 142"/>
                            <a:gd name="T19" fmla="*/ 97 h 125"/>
                            <a:gd name="T20" fmla="*/ 40 w 142"/>
                            <a:gd name="T21" fmla="*/ 103 h 125"/>
                            <a:gd name="T22" fmla="*/ 47 w 142"/>
                            <a:gd name="T23" fmla="*/ 108 h 125"/>
                            <a:gd name="T24" fmla="*/ 56 w 142"/>
                            <a:gd name="T25" fmla="*/ 115 h 125"/>
                            <a:gd name="T26" fmla="*/ 62 w 142"/>
                            <a:gd name="T27" fmla="*/ 118 h 125"/>
                            <a:gd name="T28" fmla="*/ 69 w 142"/>
                            <a:gd name="T29" fmla="*/ 122 h 125"/>
                            <a:gd name="T30" fmla="*/ 77 w 142"/>
                            <a:gd name="T31" fmla="*/ 124 h 125"/>
                            <a:gd name="T32" fmla="*/ 83 w 142"/>
                            <a:gd name="T33" fmla="*/ 124 h 125"/>
                            <a:gd name="T34" fmla="*/ 89 w 142"/>
                            <a:gd name="T35" fmla="*/ 122 h 125"/>
                            <a:gd name="T36" fmla="*/ 95 w 142"/>
                            <a:gd name="T37" fmla="*/ 119 h 125"/>
                            <a:gd name="T38" fmla="*/ 104 w 142"/>
                            <a:gd name="T39" fmla="*/ 115 h 125"/>
                            <a:gd name="T40" fmla="*/ 116 w 142"/>
                            <a:gd name="T41" fmla="*/ 103 h 125"/>
                            <a:gd name="T42" fmla="*/ 126 w 142"/>
                            <a:gd name="T43" fmla="*/ 91 h 125"/>
                            <a:gd name="T44" fmla="*/ 130 w 142"/>
                            <a:gd name="T45" fmla="*/ 84 h 125"/>
                            <a:gd name="T46" fmla="*/ 132 w 142"/>
                            <a:gd name="T47" fmla="*/ 76 h 125"/>
                            <a:gd name="T48" fmla="*/ 133 w 142"/>
                            <a:gd name="T49" fmla="*/ 64 h 125"/>
                            <a:gd name="T50" fmla="*/ 133 w 142"/>
                            <a:gd name="T51" fmla="*/ 54 h 125"/>
                            <a:gd name="T52" fmla="*/ 136 w 142"/>
                            <a:gd name="T53" fmla="*/ 52 h 125"/>
                            <a:gd name="T54" fmla="*/ 139 w 142"/>
                            <a:gd name="T55" fmla="*/ 46 h 125"/>
                            <a:gd name="T56" fmla="*/ 140 w 142"/>
                            <a:gd name="T57" fmla="*/ 42 h 125"/>
                            <a:gd name="T58" fmla="*/ 141 w 142"/>
                            <a:gd name="T59" fmla="*/ 35 h 125"/>
                            <a:gd name="T60" fmla="*/ 138 w 142"/>
                            <a:gd name="T61" fmla="*/ 29 h 125"/>
                            <a:gd name="T62" fmla="*/ 133 w 142"/>
                            <a:gd name="T63" fmla="*/ 23 h 125"/>
                            <a:gd name="T64" fmla="*/ 125 w 142"/>
                            <a:gd name="T65" fmla="*/ 22 h 125"/>
                            <a:gd name="T66" fmla="*/ 122 w 142"/>
                            <a:gd name="T67" fmla="*/ 27 h 125"/>
                            <a:gd name="T68" fmla="*/ 117 w 142"/>
                            <a:gd name="T69" fmla="*/ 41 h 125"/>
                            <a:gd name="T70" fmla="*/ 105 w 142"/>
                            <a:gd name="T71" fmla="*/ 29 h 125"/>
                            <a:gd name="T72" fmla="*/ 96 w 142"/>
                            <a:gd name="T73" fmla="*/ 21 h 125"/>
                            <a:gd name="T74" fmla="*/ 91 w 142"/>
                            <a:gd name="T75" fmla="*/ 12 h 125"/>
                            <a:gd name="T76" fmla="*/ 87 w 142"/>
                            <a:gd name="T77" fmla="*/ 6 h 125"/>
                            <a:gd name="T78" fmla="*/ 82 w 142"/>
                            <a:gd name="T79" fmla="*/ 2 h 125"/>
                            <a:gd name="T80" fmla="*/ 73 w 142"/>
                            <a:gd name="T81" fmla="*/ 0 h 125"/>
                            <a:gd name="T82" fmla="*/ 68 w 142"/>
                            <a:gd name="T83" fmla="*/ 2 h 125"/>
                            <a:gd name="T84" fmla="*/ 62 w 142"/>
                            <a:gd name="T85" fmla="*/ 6 h 125"/>
                            <a:gd name="T86" fmla="*/ 54 w 142"/>
                            <a:gd name="T87" fmla="*/ 9 h 125"/>
                            <a:gd name="T88" fmla="*/ 40 w 142"/>
                            <a:gd name="T89" fmla="*/ 11 h 125"/>
                            <a:gd name="T90" fmla="*/ 41 w 142"/>
                            <a:gd name="T91" fmla="*/ 14 h 125"/>
                            <a:gd name="T92" fmla="*/ 57 w 142"/>
                            <a:gd name="T93" fmla="*/ 19 h 125"/>
                            <a:gd name="T94" fmla="*/ 40 w 142"/>
                            <a:gd name="T95" fmla="*/ 16 h 125"/>
                            <a:gd name="T96" fmla="*/ 31 w 142"/>
                            <a:gd name="T97" fmla="*/ 12 h 125"/>
                            <a:gd name="T98" fmla="*/ 17 w 142"/>
                            <a:gd name="T99" fmla="*/ 14 h 125"/>
                            <a:gd name="T100" fmla="*/ 40 w 142"/>
                            <a:gd name="T101" fmla="*/ 25 h 125"/>
                            <a:gd name="T102" fmla="*/ 12 w 142"/>
                            <a:gd name="T103" fmla="*/ 15 h 125"/>
                            <a:gd name="T104" fmla="*/ 29 w 142"/>
                            <a:gd name="T105" fmla="*/ 24 h 125"/>
                            <a:gd name="T106" fmla="*/ 3 w 142"/>
                            <a:gd name="T107" fmla="*/ 17 h 125"/>
                            <a:gd name="T108" fmla="*/ 16 w 142"/>
                            <a:gd name="T109" fmla="*/ 24 h 125"/>
                            <a:gd name="T110" fmla="*/ 2 w 142"/>
                            <a:gd name="T111" fmla="*/ 20 h 1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  <a:cxn ang="0">
                              <a:pos x="T36" y="T37"/>
                            </a:cxn>
                            <a:cxn ang="0">
                              <a:pos x="T38" y="T39"/>
                            </a:cxn>
                            <a:cxn ang="0">
                              <a:pos x="T40" y="T41"/>
                            </a:cxn>
                            <a:cxn ang="0">
                              <a:pos x="T42" y="T43"/>
                            </a:cxn>
                            <a:cxn ang="0">
                              <a:pos x="T44" y="T45"/>
                            </a:cxn>
                            <a:cxn ang="0">
                              <a:pos x="T46" y="T47"/>
                            </a:cxn>
                            <a:cxn ang="0">
                              <a:pos x="T48" y="T49"/>
                            </a:cxn>
                            <a:cxn ang="0">
                              <a:pos x="T50" y="T51"/>
                            </a:cxn>
                            <a:cxn ang="0">
                              <a:pos x="T52" y="T53"/>
                            </a:cxn>
                            <a:cxn ang="0">
                              <a:pos x="T54" y="T55"/>
                            </a:cxn>
                            <a:cxn ang="0">
                              <a:pos x="T56" y="T57"/>
                            </a:cxn>
                            <a:cxn ang="0">
                              <a:pos x="T58" y="T59"/>
                            </a:cxn>
                            <a:cxn ang="0">
                              <a:pos x="T60" y="T61"/>
                            </a:cxn>
                            <a:cxn ang="0">
                              <a:pos x="T62" y="T63"/>
                            </a:cxn>
                            <a:cxn ang="0">
                              <a:pos x="T64" y="T65"/>
                            </a:cxn>
                            <a:cxn ang="0">
                              <a:pos x="T66" y="T67"/>
                            </a:cxn>
                            <a:cxn ang="0">
                              <a:pos x="T68" y="T69"/>
                            </a:cxn>
                            <a:cxn ang="0">
                              <a:pos x="T70" y="T71"/>
                            </a:cxn>
                            <a:cxn ang="0">
                              <a:pos x="T72" y="T73"/>
                            </a:cxn>
                            <a:cxn ang="0">
                              <a:pos x="T74" y="T75"/>
                            </a:cxn>
                            <a:cxn ang="0">
                              <a:pos x="T76" y="T77"/>
                            </a:cxn>
                            <a:cxn ang="0">
                              <a:pos x="T78" y="T79"/>
                            </a:cxn>
                            <a:cxn ang="0">
                              <a:pos x="T80" y="T81"/>
                            </a:cxn>
                            <a:cxn ang="0">
                              <a:pos x="T82" y="T83"/>
                            </a:cxn>
                            <a:cxn ang="0">
                              <a:pos x="T84" y="T85"/>
                            </a:cxn>
                            <a:cxn ang="0">
                              <a:pos x="T86" y="T87"/>
                            </a:cxn>
                            <a:cxn ang="0">
                              <a:pos x="T88" y="T89"/>
                            </a:cxn>
                            <a:cxn ang="0">
                              <a:pos x="T90" y="T91"/>
                            </a:cxn>
                            <a:cxn ang="0">
                              <a:pos x="T92" y="T93"/>
                            </a:cxn>
                            <a:cxn ang="0">
                              <a:pos x="T94" y="T95"/>
                            </a:cxn>
                            <a:cxn ang="0">
                              <a:pos x="T96" y="T97"/>
                            </a:cxn>
                            <a:cxn ang="0">
                              <a:pos x="T98" y="T99"/>
                            </a:cxn>
                            <a:cxn ang="0">
                              <a:pos x="T100" y="T101"/>
                            </a:cxn>
                            <a:cxn ang="0">
                              <a:pos x="T102" y="T103"/>
                            </a:cxn>
                            <a:cxn ang="0">
                              <a:pos x="T104" y="T105"/>
                            </a:cxn>
                            <a:cxn ang="0">
                              <a:pos x="T106" y="T107"/>
                            </a:cxn>
                            <a:cxn ang="0">
                              <a:pos x="T108" y="T109"/>
                            </a:cxn>
                            <a:cxn ang="0">
                              <a:pos x="T110" y="T111"/>
                            </a:cxn>
                          </a:cxnLst>
                          <a:rect l="0" t="0" r="r" b="b"/>
                          <a:pathLst>
                            <a:path w="142" h="125">
                              <a:moveTo>
                                <a:pt x="2" y="20"/>
                              </a:moveTo>
                              <a:lnTo>
                                <a:pt x="0" y="37"/>
                              </a:lnTo>
                              <a:lnTo>
                                <a:pt x="2" y="48"/>
                              </a:lnTo>
                              <a:lnTo>
                                <a:pt x="7" y="57"/>
                              </a:lnTo>
                              <a:lnTo>
                                <a:pt x="8" y="65"/>
                              </a:lnTo>
                              <a:lnTo>
                                <a:pt x="11" y="75"/>
                              </a:lnTo>
                              <a:lnTo>
                                <a:pt x="15" y="79"/>
                              </a:lnTo>
                              <a:lnTo>
                                <a:pt x="21" y="85"/>
                              </a:lnTo>
                              <a:lnTo>
                                <a:pt x="26" y="91"/>
                              </a:lnTo>
                              <a:lnTo>
                                <a:pt x="33" y="97"/>
                              </a:lnTo>
                              <a:lnTo>
                                <a:pt x="40" y="103"/>
                              </a:lnTo>
                              <a:lnTo>
                                <a:pt x="47" y="108"/>
                              </a:lnTo>
                              <a:lnTo>
                                <a:pt x="56" y="115"/>
                              </a:lnTo>
                              <a:lnTo>
                                <a:pt x="62" y="118"/>
                              </a:lnTo>
                              <a:lnTo>
                                <a:pt x="69" y="122"/>
                              </a:lnTo>
                              <a:lnTo>
                                <a:pt x="77" y="124"/>
                              </a:lnTo>
                              <a:lnTo>
                                <a:pt x="83" y="124"/>
                              </a:lnTo>
                              <a:lnTo>
                                <a:pt x="89" y="122"/>
                              </a:lnTo>
                              <a:lnTo>
                                <a:pt x="95" y="119"/>
                              </a:lnTo>
                              <a:lnTo>
                                <a:pt x="104" y="115"/>
                              </a:lnTo>
                              <a:lnTo>
                                <a:pt x="116" y="103"/>
                              </a:lnTo>
                              <a:lnTo>
                                <a:pt x="126" y="91"/>
                              </a:lnTo>
                              <a:lnTo>
                                <a:pt x="130" y="84"/>
                              </a:lnTo>
                              <a:lnTo>
                                <a:pt x="132" y="76"/>
                              </a:lnTo>
                              <a:lnTo>
                                <a:pt x="133" y="64"/>
                              </a:lnTo>
                              <a:lnTo>
                                <a:pt x="133" y="54"/>
                              </a:lnTo>
                              <a:lnTo>
                                <a:pt x="136" y="52"/>
                              </a:lnTo>
                              <a:lnTo>
                                <a:pt x="139" y="46"/>
                              </a:lnTo>
                              <a:lnTo>
                                <a:pt x="140" y="42"/>
                              </a:lnTo>
                              <a:lnTo>
                                <a:pt x="141" y="35"/>
                              </a:lnTo>
                              <a:lnTo>
                                <a:pt x="138" y="29"/>
                              </a:lnTo>
                              <a:lnTo>
                                <a:pt x="133" y="23"/>
                              </a:lnTo>
                              <a:lnTo>
                                <a:pt x="125" y="22"/>
                              </a:lnTo>
                              <a:lnTo>
                                <a:pt x="122" y="27"/>
                              </a:lnTo>
                              <a:lnTo>
                                <a:pt x="117" y="41"/>
                              </a:lnTo>
                              <a:lnTo>
                                <a:pt x="105" y="29"/>
                              </a:lnTo>
                              <a:lnTo>
                                <a:pt x="96" y="21"/>
                              </a:lnTo>
                              <a:lnTo>
                                <a:pt x="91" y="12"/>
                              </a:lnTo>
                              <a:lnTo>
                                <a:pt x="87" y="6"/>
                              </a:lnTo>
                              <a:lnTo>
                                <a:pt x="82" y="2"/>
                              </a:lnTo>
                              <a:lnTo>
                                <a:pt x="73" y="0"/>
                              </a:lnTo>
                              <a:lnTo>
                                <a:pt x="68" y="2"/>
                              </a:lnTo>
                              <a:lnTo>
                                <a:pt x="62" y="6"/>
                              </a:lnTo>
                              <a:lnTo>
                                <a:pt x="54" y="9"/>
                              </a:lnTo>
                              <a:lnTo>
                                <a:pt x="40" y="11"/>
                              </a:lnTo>
                              <a:lnTo>
                                <a:pt x="41" y="14"/>
                              </a:lnTo>
                              <a:lnTo>
                                <a:pt x="57" y="19"/>
                              </a:lnTo>
                              <a:lnTo>
                                <a:pt x="40" y="16"/>
                              </a:lnTo>
                              <a:lnTo>
                                <a:pt x="31" y="12"/>
                              </a:lnTo>
                              <a:lnTo>
                                <a:pt x="17" y="14"/>
                              </a:lnTo>
                              <a:lnTo>
                                <a:pt x="40" y="25"/>
                              </a:lnTo>
                              <a:lnTo>
                                <a:pt x="12" y="15"/>
                              </a:lnTo>
                              <a:lnTo>
                                <a:pt x="29" y="24"/>
                              </a:lnTo>
                              <a:lnTo>
                                <a:pt x="3" y="17"/>
                              </a:lnTo>
                              <a:lnTo>
                                <a:pt x="16" y="24"/>
                              </a:lnTo>
                              <a:lnTo>
                                <a:pt x="2" y="20"/>
                              </a:lnTo>
                            </a:path>
                          </a:pathLst>
                        </a:custGeom>
                        <a:solidFill>
                          <a:srgbClr val="FFC080"/>
                        </a:solidFill>
                        <a:ln w="12700" cap="rnd" cmpd="sng">
                          <a:solidFill>
                            <a:srgbClr val="402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en-US" sz="2100"/>
                        </a:p>
                      </p:txBody>
                    </p:sp>
                    <p:grpSp>
                      <p:nvGrpSpPr>
                        <p:cNvPr id="396744" name="Group 456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3819" y="1752"/>
                          <a:ext cx="125" cy="74"/>
                          <a:chOff x="3819" y="1752"/>
                          <a:chExt cx="125" cy="74"/>
                        </a:xfrm>
                      </p:grpSpPr>
                      <p:sp>
                        <p:nvSpPr>
                          <p:cNvPr id="396745" name="Freeform 457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38" y="1752"/>
                            <a:ext cx="6" cy="16"/>
                          </a:xfrm>
                          <a:custGeom>
                            <a:avLst/>
                            <a:gdLst>
                              <a:gd name="T0" fmla="*/ 0 w 6"/>
                              <a:gd name="T1" fmla="*/ 3 h 16"/>
                              <a:gd name="T2" fmla="*/ 1 w 6"/>
                              <a:gd name="T3" fmla="*/ 0 h 16"/>
                              <a:gd name="T4" fmla="*/ 2 w 6"/>
                              <a:gd name="T5" fmla="*/ 0 h 16"/>
                              <a:gd name="T6" fmla="*/ 4 w 6"/>
                              <a:gd name="T7" fmla="*/ 3 h 16"/>
                              <a:gd name="T8" fmla="*/ 5 w 6"/>
                              <a:gd name="T9" fmla="*/ 9 h 16"/>
                              <a:gd name="T10" fmla="*/ 4 w 6"/>
                              <a:gd name="T11" fmla="*/ 14 h 16"/>
                              <a:gd name="T12" fmla="*/ 3 w 6"/>
                              <a:gd name="T13" fmla="*/ 15 h 16"/>
                              <a:gd name="T14" fmla="*/ 4 w 6"/>
                              <a:gd name="T15" fmla="*/ 11 h 16"/>
                              <a:gd name="T16" fmla="*/ 4 w 6"/>
                              <a:gd name="T17" fmla="*/ 6 h 16"/>
                              <a:gd name="T18" fmla="*/ 3 w 6"/>
                              <a:gd name="T19" fmla="*/ 3 h 16"/>
                              <a:gd name="T20" fmla="*/ 0 w 6"/>
                              <a:gd name="T21" fmla="*/ 3 h 1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  <a:cxn ang="0">
                                <a:pos x="T14" y="T15"/>
                              </a:cxn>
                              <a:cxn ang="0">
                                <a:pos x="T16" y="T17"/>
                              </a:cxn>
                              <a:cxn ang="0">
                                <a:pos x="T18" y="T19"/>
                              </a:cxn>
                              <a:cxn ang="0">
                                <a:pos x="T20" y="T21"/>
                              </a:cxn>
                            </a:cxnLst>
                            <a:rect l="0" t="0" r="r" b="b"/>
                            <a:pathLst>
                              <a:path w="6" h="16">
                                <a:moveTo>
                                  <a:pt x="0" y="3"/>
                                </a:moveTo>
                                <a:lnTo>
                                  <a:pt x="1" y="0"/>
                                </a:lnTo>
                                <a:lnTo>
                                  <a:pt x="2" y="0"/>
                                </a:lnTo>
                                <a:lnTo>
                                  <a:pt x="4" y="3"/>
                                </a:lnTo>
                                <a:lnTo>
                                  <a:pt x="5" y="9"/>
                                </a:lnTo>
                                <a:lnTo>
                                  <a:pt x="4" y="14"/>
                                </a:lnTo>
                                <a:lnTo>
                                  <a:pt x="3" y="15"/>
                                </a:lnTo>
                                <a:lnTo>
                                  <a:pt x="4" y="11"/>
                                </a:lnTo>
                                <a:lnTo>
                                  <a:pt x="4" y="6"/>
                                </a:lnTo>
                                <a:lnTo>
                                  <a:pt x="3" y="3"/>
                                </a:lnTo>
                                <a:lnTo>
                                  <a:pt x="0" y="3"/>
                                </a:lnTo>
                              </a:path>
                            </a:pathLst>
                          </a:custGeom>
                          <a:solidFill>
                            <a:srgbClr val="40200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 cap="rnd" cmpd="sng">
                                <a:solidFill>
                                  <a:schemeClr val="tx1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endParaRPr lang="en-US" sz="2100"/>
                          </a:p>
                        </p:txBody>
                      </p:sp>
                      <p:grpSp>
                        <p:nvGrpSpPr>
                          <p:cNvPr id="396746" name="Group 458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3819" y="1752"/>
                            <a:ext cx="81" cy="74"/>
                            <a:chOff x="3819" y="1752"/>
                            <a:chExt cx="81" cy="74"/>
                          </a:xfrm>
                        </p:grpSpPr>
                        <p:sp>
                          <p:nvSpPr>
                            <p:cNvPr id="396747" name="Freeform 45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69" y="1814"/>
                              <a:ext cx="31" cy="6"/>
                            </a:xfrm>
                            <a:custGeom>
                              <a:avLst/>
                              <a:gdLst>
                                <a:gd name="T0" fmla="*/ 0 w 31"/>
                                <a:gd name="T1" fmla="*/ 4 h 6"/>
                                <a:gd name="T2" fmla="*/ 1 w 31"/>
                                <a:gd name="T3" fmla="*/ 4 h 6"/>
                                <a:gd name="T4" fmla="*/ 3 w 31"/>
                                <a:gd name="T5" fmla="*/ 3 h 6"/>
                                <a:gd name="T6" fmla="*/ 5 w 31"/>
                                <a:gd name="T7" fmla="*/ 2 h 6"/>
                                <a:gd name="T8" fmla="*/ 8 w 31"/>
                                <a:gd name="T9" fmla="*/ 2 h 6"/>
                                <a:gd name="T10" fmla="*/ 11 w 31"/>
                                <a:gd name="T11" fmla="*/ 1 h 6"/>
                                <a:gd name="T12" fmla="*/ 14 w 31"/>
                                <a:gd name="T13" fmla="*/ 1 h 6"/>
                                <a:gd name="T14" fmla="*/ 18 w 31"/>
                                <a:gd name="T15" fmla="*/ 1 h 6"/>
                                <a:gd name="T16" fmla="*/ 25 w 31"/>
                                <a:gd name="T17" fmla="*/ 1 h 6"/>
                                <a:gd name="T18" fmla="*/ 28 w 31"/>
                                <a:gd name="T19" fmla="*/ 0 h 6"/>
                                <a:gd name="T20" fmla="*/ 30 w 31"/>
                                <a:gd name="T21" fmla="*/ 1 h 6"/>
                                <a:gd name="T22" fmla="*/ 14 w 31"/>
                                <a:gd name="T23" fmla="*/ 2 h 6"/>
                                <a:gd name="T24" fmla="*/ 11 w 31"/>
                                <a:gd name="T25" fmla="*/ 3 h 6"/>
                                <a:gd name="T26" fmla="*/ 6 w 31"/>
                                <a:gd name="T27" fmla="*/ 4 h 6"/>
                                <a:gd name="T28" fmla="*/ 3 w 31"/>
                                <a:gd name="T29" fmla="*/ 4 h 6"/>
                                <a:gd name="T30" fmla="*/ 2 w 31"/>
                                <a:gd name="T31" fmla="*/ 5 h 6"/>
                                <a:gd name="T32" fmla="*/ 0 w 31"/>
                                <a:gd name="T33" fmla="*/ 4 h 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</a:cxnLst>
                              <a:rect l="0" t="0" r="r" b="b"/>
                              <a:pathLst>
                                <a:path w="31" h="6">
                                  <a:moveTo>
                                    <a:pt x="0" y="4"/>
                                  </a:moveTo>
                                  <a:lnTo>
                                    <a:pt x="1" y="4"/>
                                  </a:lnTo>
                                  <a:lnTo>
                                    <a:pt x="3" y="3"/>
                                  </a:lnTo>
                                  <a:lnTo>
                                    <a:pt x="5" y="2"/>
                                  </a:lnTo>
                                  <a:lnTo>
                                    <a:pt x="8" y="2"/>
                                  </a:lnTo>
                                  <a:lnTo>
                                    <a:pt x="11" y="1"/>
                                  </a:lnTo>
                                  <a:lnTo>
                                    <a:pt x="14" y="1"/>
                                  </a:lnTo>
                                  <a:lnTo>
                                    <a:pt x="18" y="1"/>
                                  </a:lnTo>
                                  <a:lnTo>
                                    <a:pt x="25" y="1"/>
                                  </a:lnTo>
                                  <a:lnTo>
                                    <a:pt x="28" y="0"/>
                                  </a:lnTo>
                                  <a:lnTo>
                                    <a:pt x="30" y="1"/>
                                  </a:lnTo>
                                  <a:lnTo>
                                    <a:pt x="14" y="2"/>
                                  </a:lnTo>
                                  <a:lnTo>
                                    <a:pt x="11" y="3"/>
                                  </a:lnTo>
                                  <a:lnTo>
                                    <a:pt x="6" y="4"/>
                                  </a:lnTo>
                                  <a:lnTo>
                                    <a:pt x="3" y="4"/>
                                  </a:lnTo>
                                  <a:lnTo>
                                    <a:pt x="2" y="5"/>
                                  </a:lnTo>
                                  <a:lnTo>
                                    <a:pt x="0" y="4"/>
                                  </a:lnTo>
                                </a:path>
                              </a:pathLst>
                            </a:custGeom>
                            <a:solidFill>
                              <a:srgbClr val="804000"/>
                            </a:solidFill>
                            <a:ln>
                              <a:noFill/>
                            </a:ln>
                            <a:effectLst/>
                            <a:extLst>
                              <a:ext uri="{91240B29-F687-4F45-9708-019B960494DF}">
                                <a14:hiddenLine xmlns:a14="http://schemas.microsoft.com/office/drawing/2010/main" w="12700" cap="rnd" cmpd="sng">
                                  <a:solidFill>
                                    <a:schemeClr val="tx1"/>
                                  </a:solidFill>
                                  <a:prstDash val="solid"/>
                                  <a:round/>
                                  <a:headEnd type="none" w="med" len="med"/>
                                  <a:tailEnd type="none" w="med" len="med"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endParaRPr lang="en-US" sz="2100"/>
                            </a:p>
                          </p:txBody>
                        </p:sp>
                        <p:grpSp>
                          <p:nvGrpSpPr>
                            <p:cNvPr id="396748" name="Group 460"/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3819" y="1752"/>
                              <a:ext cx="76" cy="74"/>
                              <a:chOff x="3819" y="1752"/>
                              <a:chExt cx="76" cy="74"/>
                            </a:xfrm>
                          </p:grpSpPr>
                          <p:sp>
                            <p:nvSpPr>
                              <p:cNvPr id="396749" name="Freeform 461"/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3862" y="1752"/>
                                <a:ext cx="33" cy="10"/>
                              </a:xfrm>
                              <a:custGeom>
                                <a:avLst/>
                                <a:gdLst>
                                  <a:gd name="T0" fmla="*/ 3 w 33"/>
                                  <a:gd name="T1" fmla="*/ 7 h 10"/>
                                  <a:gd name="T2" fmla="*/ 0 w 33"/>
                                  <a:gd name="T3" fmla="*/ 9 h 10"/>
                                  <a:gd name="T4" fmla="*/ 4 w 33"/>
                                  <a:gd name="T5" fmla="*/ 9 h 10"/>
                                  <a:gd name="T6" fmla="*/ 7 w 33"/>
                                  <a:gd name="T7" fmla="*/ 7 h 10"/>
                                  <a:gd name="T8" fmla="*/ 11 w 33"/>
                                  <a:gd name="T9" fmla="*/ 5 h 10"/>
                                  <a:gd name="T10" fmla="*/ 16 w 33"/>
                                  <a:gd name="T11" fmla="*/ 4 h 10"/>
                                  <a:gd name="T12" fmla="*/ 32 w 33"/>
                                  <a:gd name="T13" fmla="*/ 0 h 10"/>
                                  <a:gd name="T14" fmla="*/ 13 w 33"/>
                                  <a:gd name="T15" fmla="*/ 3 h 10"/>
                                  <a:gd name="T16" fmla="*/ 7 w 33"/>
                                  <a:gd name="T17" fmla="*/ 5 h 10"/>
                                  <a:gd name="T18" fmla="*/ 3 w 33"/>
                                  <a:gd name="T19" fmla="*/ 7 h 10"/>
                                </a:gdLst>
                                <a:ahLst/>
                                <a:cxnLst>
                                  <a:cxn ang="0">
                                    <a:pos x="T0" y="T1"/>
                                  </a:cxn>
                                  <a:cxn ang="0">
                                    <a:pos x="T2" y="T3"/>
                                  </a:cxn>
                                  <a:cxn ang="0">
                                    <a:pos x="T4" y="T5"/>
                                  </a:cxn>
                                  <a:cxn ang="0">
                                    <a:pos x="T6" y="T7"/>
                                  </a:cxn>
                                  <a:cxn ang="0">
                                    <a:pos x="T8" y="T9"/>
                                  </a:cxn>
                                  <a:cxn ang="0">
                                    <a:pos x="T10" y="T11"/>
                                  </a:cxn>
                                  <a:cxn ang="0">
                                    <a:pos x="T12" y="T13"/>
                                  </a:cxn>
                                  <a:cxn ang="0">
                                    <a:pos x="T14" y="T15"/>
                                  </a:cxn>
                                  <a:cxn ang="0">
                                    <a:pos x="T16" y="T17"/>
                                  </a:cxn>
                                  <a:cxn ang="0">
                                    <a:pos x="T18" y="T19"/>
                                  </a:cxn>
                                </a:cxnLst>
                                <a:rect l="0" t="0" r="r" b="b"/>
                                <a:pathLst>
                                  <a:path w="33" h="10">
                                    <a:moveTo>
                                      <a:pt x="3" y="7"/>
                                    </a:moveTo>
                                    <a:lnTo>
                                      <a:pt x="0" y="9"/>
                                    </a:lnTo>
                                    <a:lnTo>
                                      <a:pt x="4" y="9"/>
                                    </a:lnTo>
                                    <a:lnTo>
                                      <a:pt x="7" y="7"/>
                                    </a:lnTo>
                                    <a:lnTo>
                                      <a:pt x="11" y="5"/>
                                    </a:lnTo>
                                    <a:lnTo>
                                      <a:pt x="16" y="4"/>
                                    </a:lnTo>
                                    <a:lnTo>
                                      <a:pt x="32" y="0"/>
                                    </a:lnTo>
                                    <a:lnTo>
                                      <a:pt x="13" y="3"/>
                                    </a:lnTo>
                                    <a:lnTo>
                                      <a:pt x="7" y="5"/>
                                    </a:lnTo>
                                    <a:lnTo>
                                      <a:pt x="3" y="7"/>
                                    </a:lnTo>
                                  </a:path>
                                </a:pathLst>
                              </a:custGeom>
                              <a:solidFill>
                                <a:srgbClr val="402000"/>
                              </a:solidFill>
                              <a:ln>
                                <a:noFill/>
                              </a:ln>
                              <a:effectLst/>
                              <a:extLst>
                                <a:ext uri="{91240B29-F687-4F45-9708-019B960494DF}">
                                  <a14:hiddenLine xmlns:a14="http://schemas.microsoft.com/office/drawing/2010/main" w="12700" cap="rnd" cmpd="sng">
                                    <a:solidFill>
                                      <a:schemeClr val="tx1"/>
                                    </a:solidFill>
                                    <a:prstDash val="solid"/>
                                    <a:round/>
                                    <a:headEnd type="none" w="med" len="med"/>
                                    <a:tailEnd type="none" w="med" len="med"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endParaRPr lang="en-US" sz="2100"/>
                              </a:p>
                            </p:txBody>
                          </p:sp>
                          <p:sp>
                            <p:nvSpPr>
                              <p:cNvPr id="396750" name="Freeform 462"/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3819" y="1768"/>
                                <a:ext cx="23" cy="2"/>
                              </a:xfrm>
                              <a:custGeom>
                                <a:avLst/>
                                <a:gdLst>
                                  <a:gd name="T0" fmla="*/ 19 w 23"/>
                                  <a:gd name="T1" fmla="*/ 1 h 2"/>
                                  <a:gd name="T2" fmla="*/ 22 w 23"/>
                                  <a:gd name="T3" fmla="*/ 1 h 2"/>
                                  <a:gd name="T4" fmla="*/ 21 w 23"/>
                                  <a:gd name="T5" fmla="*/ 0 h 2"/>
                                  <a:gd name="T6" fmla="*/ 18 w 23"/>
                                  <a:gd name="T7" fmla="*/ 1 h 2"/>
                                  <a:gd name="T8" fmla="*/ 11 w 23"/>
                                  <a:gd name="T9" fmla="*/ 0 h 2"/>
                                  <a:gd name="T10" fmla="*/ 0 w 23"/>
                                  <a:gd name="T11" fmla="*/ 0 h 2"/>
                                  <a:gd name="T12" fmla="*/ 11 w 23"/>
                                  <a:gd name="T13" fmla="*/ 1 h 2"/>
                                  <a:gd name="T14" fmla="*/ 16 w 23"/>
                                  <a:gd name="T15" fmla="*/ 1 h 2"/>
                                  <a:gd name="T16" fmla="*/ 19 w 23"/>
                                  <a:gd name="T17" fmla="*/ 1 h 2"/>
                                </a:gdLst>
                                <a:ahLst/>
                                <a:cxnLst>
                                  <a:cxn ang="0">
                                    <a:pos x="T0" y="T1"/>
                                  </a:cxn>
                                  <a:cxn ang="0">
                                    <a:pos x="T2" y="T3"/>
                                  </a:cxn>
                                  <a:cxn ang="0">
                                    <a:pos x="T4" y="T5"/>
                                  </a:cxn>
                                  <a:cxn ang="0">
                                    <a:pos x="T6" y="T7"/>
                                  </a:cxn>
                                  <a:cxn ang="0">
                                    <a:pos x="T8" y="T9"/>
                                  </a:cxn>
                                  <a:cxn ang="0">
                                    <a:pos x="T10" y="T11"/>
                                  </a:cxn>
                                  <a:cxn ang="0">
                                    <a:pos x="T12" y="T13"/>
                                  </a:cxn>
                                  <a:cxn ang="0">
                                    <a:pos x="T14" y="T15"/>
                                  </a:cxn>
                                  <a:cxn ang="0">
                                    <a:pos x="T16" y="T17"/>
                                  </a:cxn>
                                </a:cxnLst>
                                <a:rect l="0" t="0" r="r" b="b"/>
                                <a:pathLst>
                                  <a:path w="23" h="2">
                                    <a:moveTo>
                                      <a:pt x="19" y="1"/>
                                    </a:moveTo>
                                    <a:lnTo>
                                      <a:pt x="22" y="1"/>
                                    </a:lnTo>
                                    <a:lnTo>
                                      <a:pt x="21" y="0"/>
                                    </a:lnTo>
                                    <a:lnTo>
                                      <a:pt x="18" y="1"/>
                                    </a:lnTo>
                                    <a:lnTo>
                                      <a:pt x="11" y="0"/>
                                    </a:lnTo>
                                    <a:lnTo>
                                      <a:pt x="0" y="0"/>
                                    </a:lnTo>
                                    <a:lnTo>
                                      <a:pt x="11" y="1"/>
                                    </a:lnTo>
                                    <a:lnTo>
                                      <a:pt x="16" y="1"/>
                                    </a:lnTo>
                                    <a:lnTo>
                                      <a:pt x="19" y="1"/>
                                    </a:lnTo>
                                  </a:path>
                                </a:pathLst>
                              </a:custGeom>
                              <a:solidFill>
                                <a:srgbClr val="402000"/>
                              </a:solidFill>
                              <a:ln>
                                <a:noFill/>
                              </a:ln>
                              <a:effectLst/>
                              <a:extLst>
                                <a:ext uri="{91240B29-F687-4F45-9708-019B960494DF}">
                                  <a14:hiddenLine xmlns:a14="http://schemas.microsoft.com/office/drawing/2010/main" w="12700" cap="rnd" cmpd="sng">
                                    <a:solidFill>
                                      <a:schemeClr val="tx1"/>
                                    </a:solidFill>
                                    <a:prstDash val="solid"/>
                                    <a:round/>
                                    <a:headEnd type="none" w="med" len="med"/>
                                    <a:tailEnd type="none" w="med" len="med"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endParaRPr lang="en-US" sz="2100"/>
                              </a:p>
                            </p:txBody>
                          </p:sp>
                          <p:sp>
                            <p:nvSpPr>
                              <p:cNvPr id="396751" name="Freeform 463"/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3861" y="1801"/>
                                <a:ext cx="18" cy="3"/>
                              </a:xfrm>
                              <a:custGeom>
                                <a:avLst/>
                                <a:gdLst>
                                  <a:gd name="T0" fmla="*/ 0 w 18"/>
                                  <a:gd name="T1" fmla="*/ 1 h 3"/>
                                  <a:gd name="T2" fmla="*/ 5 w 18"/>
                                  <a:gd name="T3" fmla="*/ 1 h 3"/>
                                  <a:gd name="T4" fmla="*/ 8 w 18"/>
                                  <a:gd name="T5" fmla="*/ 1 h 3"/>
                                  <a:gd name="T6" fmla="*/ 11 w 18"/>
                                  <a:gd name="T7" fmla="*/ 1 h 3"/>
                                  <a:gd name="T8" fmla="*/ 13 w 18"/>
                                  <a:gd name="T9" fmla="*/ 0 h 3"/>
                                  <a:gd name="T10" fmla="*/ 17 w 18"/>
                                  <a:gd name="T11" fmla="*/ 0 h 3"/>
                                  <a:gd name="T12" fmla="*/ 16 w 18"/>
                                  <a:gd name="T13" fmla="*/ 0 h 3"/>
                                  <a:gd name="T14" fmla="*/ 13 w 18"/>
                                  <a:gd name="T15" fmla="*/ 1 h 3"/>
                                  <a:gd name="T16" fmla="*/ 12 w 18"/>
                                  <a:gd name="T17" fmla="*/ 2 h 3"/>
                                  <a:gd name="T18" fmla="*/ 11 w 18"/>
                                  <a:gd name="T19" fmla="*/ 2 h 3"/>
                                  <a:gd name="T20" fmla="*/ 8 w 18"/>
                                  <a:gd name="T21" fmla="*/ 2 h 3"/>
                                  <a:gd name="T22" fmla="*/ 6 w 18"/>
                                  <a:gd name="T23" fmla="*/ 2 h 3"/>
                                  <a:gd name="T24" fmla="*/ 0 w 18"/>
                                  <a:gd name="T25" fmla="*/ 1 h 3"/>
                                </a:gdLst>
                                <a:ahLst/>
                                <a:cxnLst>
                                  <a:cxn ang="0">
                                    <a:pos x="T0" y="T1"/>
                                  </a:cxn>
                                  <a:cxn ang="0">
                                    <a:pos x="T2" y="T3"/>
                                  </a:cxn>
                                  <a:cxn ang="0">
                                    <a:pos x="T4" y="T5"/>
                                  </a:cxn>
                                  <a:cxn ang="0">
                                    <a:pos x="T6" y="T7"/>
                                  </a:cxn>
                                  <a:cxn ang="0">
                                    <a:pos x="T8" y="T9"/>
                                  </a:cxn>
                                  <a:cxn ang="0">
                                    <a:pos x="T10" y="T11"/>
                                  </a:cxn>
                                  <a:cxn ang="0">
                                    <a:pos x="T12" y="T13"/>
                                  </a:cxn>
                                  <a:cxn ang="0">
                                    <a:pos x="T14" y="T15"/>
                                  </a:cxn>
                                  <a:cxn ang="0">
                                    <a:pos x="T16" y="T17"/>
                                  </a:cxn>
                                  <a:cxn ang="0">
                                    <a:pos x="T18" y="T19"/>
                                  </a:cxn>
                                  <a:cxn ang="0">
                                    <a:pos x="T20" y="T21"/>
                                  </a:cxn>
                                  <a:cxn ang="0">
                                    <a:pos x="T22" y="T23"/>
                                  </a:cxn>
                                  <a:cxn ang="0">
                                    <a:pos x="T24" y="T25"/>
                                  </a:cxn>
                                </a:cxnLst>
                                <a:rect l="0" t="0" r="r" b="b"/>
                                <a:pathLst>
                                  <a:path w="18" h="3">
                                    <a:moveTo>
                                      <a:pt x="0" y="1"/>
                                    </a:moveTo>
                                    <a:lnTo>
                                      <a:pt x="5" y="1"/>
                                    </a:lnTo>
                                    <a:lnTo>
                                      <a:pt x="8" y="1"/>
                                    </a:lnTo>
                                    <a:lnTo>
                                      <a:pt x="11" y="1"/>
                                    </a:lnTo>
                                    <a:lnTo>
                                      <a:pt x="13" y="0"/>
                                    </a:lnTo>
                                    <a:lnTo>
                                      <a:pt x="17" y="0"/>
                                    </a:lnTo>
                                    <a:lnTo>
                                      <a:pt x="16" y="0"/>
                                    </a:lnTo>
                                    <a:lnTo>
                                      <a:pt x="13" y="1"/>
                                    </a:lnTo>
                                    <a:lnTo>
                                      <a:pt x="12" y="2"/>
                                    </a:lnTo>
                                    <a:lnTo>
                                      <a:pt x="11" y="2"/>
                                    </a:lnTo>
                                    <a:lnTo>
                                      <a:pt x="8" y="2"/>
                                    </a:lnTo>
                                    <a:lnTo>
                                      <a:pt x="6" y="2"/>
                                    </a:lnTo>
                                    <a:lnTo>
                                      <a:pt x="0" y="1"/>
                                    </a:lnTo>
                                  </a:path>
                                </a:pathLst>
                              </a:custGeom>
                              <a:solidFill>
                                <a:srgbClr val="402000"/>
                              </a:solidFill>
                              <a:ln>
                                <a:noFill/>
                              </a:ln>
                              <a:effectLst/>
                              <a:extLst>
                                <a:ext uri="{91240B29-F687-4F45-9708-019B960494DF}">
                                  <a14:hiddenLine xmlns:a14="http://schemas.microsoft.com/office/drawing/2010/main" w="12700" cap="rnd" cmpd="sng">
                                    <a:solidFill>
                                      <a:schemeClr val="tx1"/>
                                    </a:solidFill>
                                    <a:prstDash val="solid"/>
                                    <a:round/>
                                    <a:headEnd type="none" w="med" len="med"/>
                                    <a:tailEnd type="none" w="med" len="med"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endParaRPr lang="en-US" sz="2100"/>
                              </a:p>
                            </p:txBody>
                          </p:sp>
                          <p:sp>
                            <p:nvSpPr>
                              <p:cNvPr id="396752" name="Freeform 464"/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3880" y="1822"/>
                                <a:ext cx="7" cy="4"/>
                              </a:xfrm>
                              <a:custGeom>
                                <a:avLst/>
                                <a:gdLst>
                                  <a:gd name="T0" fmla="*/ 0 w 7"/>
                                  <a:gd name="T1" fmla="*/ 1 h 4"/>
                                  <a:gd name="T2" fmla="*/ 2 w 7"/>
                                  <a:gd name="T3" fmla="*/ 1 h 4"/>
                                  <a:gd name="T4" fmla="*/ 4 w 7"/>
                                  <a:gd name="T5" fmla="*/ 1 h 4"/>
                                  <a:gd name="T6" fmla="*/ 6 w 7"/>
                                  <a:gd name="T7" fmla="*/ 3 h 4"/>
                                  <a:gd name="T8" fmla="*/ 4 w 7"/>
                                  <a:gd name="T9" fmla="*/ 1 h 4"/>
                                  <a:gd name="T10" fmla="*/ 2 w 7"/>
                                  <a:gd name="T11" fmla="*/ 0 h 4"/>
                                  <a:gd name="T12" fmla="*/ 0 w 7"/>
                                  <a:gd name="T13" fmla="*/ 1 h 4"/>
                                </a:gdLst>
                                <a:ahLst/>
                                <a:cxnLst>
                                  <a:cxn ang="0">
                                    <a:pos x="T0" y="T1"/>
                                  </a:cxn>
                                  <a:cxn ang="0">
                                    <a:pos x="T2" y="T3"/>
                                  </a:cxn>
                                  <a:cxn ang="0">
                                    <a:pos x="T4" y="T5"/>
                                  </a:cxn>
                                  <a:cxn ang="0">
                                    <a:pos x="T6" y="T7"/>
                                  </a:cxn>
                                  <a:cxn ang="0">
                                    <a:pos x="T8" y="T9"/>
                                  </a:cxn>
                                  <a:cxn ang="0">
                                    <a:pos x="T10" y="T11"/>
                                  </a:cxn>
                                  <a:cxn ang="0">
                                    <a:pos x="T12" y="T13"/>
                                  </a:cxn>
                                </a:cxnLst>
                                <a:rect l="0" t="0" r="r" b="b"/>
                                <a:pathLst>
                                  <a:path w="7" h="4">
                                    <a:moveTo>
                                      <a:pt x="0" y="1"/>
                                    </a:moveTo>
                                    <a:lnTo>
                                      <a:pt x="2" y="1"/>
                                    </a:lnTo>
                                    <a:lnTo>
                                      <a:pt x="4" y="1"/>
                                    </a:lnTo>
                                    <a:lnTo>
                                      <a:pt x="6" y="3"/>
                                    </a:lnTo>
                                    <a:lnTo>
                                      <a:pt x="4" y="1"/>
                                    </a:lnTo>
                                    <a:lnTo>
                                      <a:pt x="2" y="0"/>
                                    </a:lnTo>
                                    <a:lnTo>
                                      <a:pt x="0" y="1"/>
                                    </a:lnTo>
                                  </a:path>
                                </a:pathLst>
                              </a:custGeom>
                              <a:solidFill>
                                <a:srgbClr val="402000"/>
                              </a:solidFill>
                              <a:ln>
                                <a:noFill/>
                              </a:ln>
                              <a:effectLst/>
                              <a:extLst>
                                <a:ext uri="{91240B29-F687-4F45-9708-019B960494DF}">
                                  <a14:hiddenLine xmlns:a14="http://schemas.microsoft.com/office/drawing/2010/main" w="12700" cap="rnd" cmpd="sng">
                                    <a:solidFill>
                                      <a:schemeClr val="tx1"/>
                                    </a:solidFill>
                                    <a:prstDash val="solid"/>
                                    <a:round/>
                                    <a:headEnd type="none" w="med" len="med"/>
                                    <a:tailEnd type="none" w="med" len="med"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endParaRPr lang="en-US" sz="2100"/>
                              </a:p>
                            </p:txBody>
                          </p:sp>
                        </p:grpSp>
                        <p:grpSp>
                          <p:nvGrpSpPr>
                            <p:cNvPr id="396753" name="Group 465"/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3873" y="1812"/>
                              <a:ext cx="8" cy="13"/>
                              <a:chOff x="3873" y="1812"/>
                              <a:chExt cx="8" cy="13"/>
                            </a:xfrm>
                          </p:grpSpPr>
                          <p:sp>
                            <p:nvSpPr>
                              <p:cNvPr id="396754" name="Freeform 466"/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3873" y="1821"/>
                                <a:ext cx="4" cy="4"/>
                              </a:xfrm>
                              <a:custGeom>
                                <a:avLst/>
                                <a:gdLst>
                                  <a:gd name="T0" fmla="*/ 0 w 4"/>
                                  <a:gd name="T1" fmla="*/ 1 h 4"/>
                                  <a:gd name="T2" fmla="*/ 1 w 4"/>
                                  <a:gd name="T3" fmla="*/ 0 h 4"/>
                                  <a:gd name="T4" fmla="*/ 3 w 4"/>
                                  <a:gd name="T5" fmla="*/ 1 h 4"/>
                                  <a:gd name="T6" fmla="*/ 3 w 4"/>
                                  <a:gd name="T7" fmla="*/ 3 h 4"/>
                                  <a:gd name="T8" fmla="*/ 1 w 4"/>
                                  <a:gd name="T9" fmla="*/ 3 h 4"/>
                                  <a:gd name="T10" fmla="*/ 0 w 4"/>
                                  <a:gd name="T11" fmla="*/ 1 h 4"/>
                                </a:gdLst>
                                <a:ahLst/>
                                <a:cxnLst>
                                  <a:cxn ang="0">
                                    <a:pos x="T0" y="T1"/>
                                  </a:cxn>
                                  <a:cxn ang="0">
                                    <a:pos x="T2" y="T3"/>
                                  </a:cxn>
                                  <a:cxn ang="0">
                                    <a:pos x="T4" y="T5"/>
                                  </a:cxn>
                                  <a:cxn ang="0">
                                    <a:pos x="T6" y="T7"/>
                                  </a:cxn>
                                  <a:cxn ang="0">
                                    <a:pos x="T8" y="T9"/>
                                  </a:cxn>
                                  <a:cxn ang="0">
                                    <a:pos x="T10" y="T11"/>
                                  </a:cxn>
                                </a:cxnLst>
                                <a:rect l="0" t="0" r="r" b="b"/>
                                <a:pathLst>
                                  <a:path w="4" h="4">
                                    <a:moveTo>
                                      <a:pt x="0" y="1"/>
                                    </a:moveTo>
                                    <a:lnTo>
                                      <a:pt x="1" y="0"/>
                                    </a:lnTo>
                                    <a:lnTo>
                                      <a:pt x="3" y="1"/>
                                    </a:lnTo>
                                    <a:lnTo>
                                      <a:pt x="3" y="3"/>
                                    </a:lnTo>
                                    <a:lnTo>
                                      <a:pt x="1" y="3"/>
                                    </a:lnTo>
                                    <a:lnTo>
                                      <a:pt x="0" y="1"/>
                                    </a:lnTo>
                                  </a:path>
                                </a:pathLst>
                              </a:custGeom>
                              <a:solidFill>
                                <a:srgbClr val="FFE0C0"/>
                              </a:solidFill>
                              <a:ln>
                                <a:noFill/>
                              </a:ln>
                              <a:effectLst/>
                              <a:extLst>
                                <a:ext uri="{91240B29-F687-4F45-9708-019B960494DF}">
                                  <a14:hiddenLine xmlns:a14="http://schemas.microsoft.com/office/drawing/2010/main" w="12700" cap="rnd" cmpd="sng">
                                    <a:solidFill>
                                      <a:schemeClr val="tx1"/>
                                    </a:solidFill>
                                    <a:prstDash val="solid"/>
                                    <a:round/>
                                    <a:headEnd type="none" w="med" len="med"/>
                                    <a:tailEnd type="none" w="med" len="med"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endParaRPr lang="en-US" sz="2100"/>
                              </a:p>
                            </p:txBody>
                          </p:sp>
                          <p:sp>
                            <p:nvSpPr>
                              <p:cNvPr id="396755" name="Freeform 467"/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3880" y="1812"/>
                                <a:ext cx="1" cy="5"/>
                              </a:xfrm>
                              <a:custGeom>
                                <a:avLst/>
                                <a:gdLst>
                                  <a:gd name="T0" fmla="*/ 0 w 1"/>
                                  <a:gd name="T1" fmla="*/ 4 h 5"/>
                                  <a:gd name="T2" fmla="*/ 0 w 1"/>
                                  <a:gd name="T3" fmla="*/ 4 h 5"/>
                                  <a:gd name="T4" fmla="*/ 0 w 1"/>
                                  <a:gd name="T5" fmla="*/ 3 h 5"/>
                                  <a:gd name="T6" fmla="*/ 0 w 1"/>
                                  <a:gd name="T7" fmla="*/ 0 h 5"/>
                                  <a:gd name="T8" fmla="*/ 0 w 1"/>
                                  <a:gd name="T9" fmla="*/ 0 h 5"/>
                                  <a:gd name="T10" fmla="*/ 0 w 1"/>
                                  <a:gd name="T11" fmla="*/ 4 h 5"/>
                                </a:gdLst>
                                <a:ahLst/>
                                <a:cxnLst>
                                  <a:cxn ang="0">
                                    <a:pos x="T0" y="T1"/>
                                  </a:cxn>
                                  <a:cxn ang="0">
                                    <a:pos x="T2" y="T3"/>
                                  </a:cxn>
                                  <a:cxn ang="0">
                                    <a:pos x="T4" y="T5"/>
                                  </a:cxn>
                                  <a:cxn ang="0">
                                    <a:pos x="T6" y="T7"/>
                                  </a:cxn>
                                  <a:cxn ang="0">
                                    <a:pos x="T8" y="T9"/>
                                  </a:cxn>
                                  <a:cxn ang="0">
                                    <a:pos x="T10" y="T11"/>
                                  </a:cxn>
                                </a:cxnLst>
                                <a:rect l="0" t="0" r="r" b="b"/>
                                <a:pathLst>
                                  <a:path w="1" h="5">
                                    <a:moveTo>
                                      <a:pt x="0" y="4"/>
                                    </a:moveTo>
                                    <a:lnTo>
                                      <a:pt x="0" y="4"/>
                                    </a:lnTo>
                                    <a:lnTo>
                                      <a:pt x="0" y="3"/>
                                    </a:lnTo>
                                    <a:lnTo>
                                      <a:pt x="0" y="0"/>
                                    </a:lnTo>
                                    <a:lnTo>
                                      <a:pt x="0" y="0"/>
                                    </a:lnTo>
                                    <a:lnTo>
                                      <a:pt x="0" y="4"/>
                                    </a:lnTo>
                                  </a:path>
                                </a:pathLst>
                              </a:custGeom>
                              <a:solidFill>
                                <a:srgbClr val="FFE0C0"/>
                              </a:solidFill>
                              <a:ln>
                                <a:noFill/>
                              </a:ln>
                              <a:effectLst/>
                              <a:extLst>
                                <a:ext uri="{91240B29-F687-4F45-9708-019B960494DF}">
                                  <a14:hiddenLine xmlns:a14="http://schemas.microsoft.com/office/drawing/2010/main" w="12700" cap="rnd" cmpd="sng">
                                    <a:solidFill>
                                      <a:schemeClr val="tx1"/>
                                    </a:solidFill>
                                    <a:prstDash val="solid"/>
                                    <a:round/>
                                    <a:headEnd type="none" w="med" len="med"/>
                                    <a:tailEnd type="none" w="med" len="med"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endParaRPr lang="en-US" sz="2100"/>
                              </a:p>
                            </p:txBody>
                          </p:sp>
                        </p:grpSp>
                        <p:grpSp>
                          <p:nvGrpSpPr>
                            <p:cNvPr id="396756" name="Group 468"/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3824" y="1764"/>
                              <a:ext cx="76" cy="25"/>
                              <a:chOff x="3824" y="1764"/>
                              <a:chExt cx="76" cy="25"/>
                            </a:xfrm>
                          </p:grpSpPr>
                          <p:grpSp>
                            <p:nvGrpSpPr>
                              <p:cNvPr id="396757" name="Group 469"/>
                              <p:cNvGrpSpPr>
                                <a:grpSpLocks/>
                              </p:cNvGrpSpPr>
                              <p:nvPr/>
                            </p:nvGrpSpPr>
                            <p:grpSpPr bwMode="auto">
                              <a:xfrm>
                                <a:off x="3824" y="1779"/>
                                <a:ext cx="29" cy="10"/>
                                <a:chOff x="3824" y="1779"/>
                                <a:chExt cx="29" cy="10"/>
                              </a:xfrm>
                            </p:grpSpPr>
                            <p:sp>
                              <p:nvSpPr>
                                <p:cNvPr id="396758" name="Freeform 470"/>
                                <p:cNvSpPr>
                                  <a:spLocks/>
                                </p:cNvSpPr>
                                <p:nvPr/>
                              </p:nvSpPr>
                              <p:spPr bwMode="auto">
                                <a:xfrm>
                                  <a:off x="3824" y="1779"/>
                                  <a:ext cx="29" cy="10"/>
                                </a:xfrm>
                                <a:custGeom>
                                  <a:avLst/>
                                  <a:gdLst>
                                    <a:gd name="T0" fmla="*/ 0 w 29"/>
                                    <a:gd name="T1" fmla="*/ 5 h 10"/>
                                    <a:gd name="T2" fmla="*/ 7 w 29"/>
                                    <a:gd name="T3" fmla="*/ 7 h 10"/>
                                    <a:gd name="T4" fmla="*/ 10 w 29"/>
                                    <a:gd name="T5" fmla="*/ 9 h 10"/>
                                    <a:gd name="T6" fmla="*/ 15 w 29"/>
                                    <a:gd name="T7" fmla="*/ 9 h 10"/>
                                    <a:gd name="T8" fmla="*/ 21 w 29"/>
                                    <a:gd name="T9" fmla="*/ 8 h 10"/>
                                    <a:gd name="T10" fmla="*/ 22 w 29"/>
                                    <a:gd name="T11" fmla="*/ 4 h 10"/>
                                    <a:gd name="T12" fmla="*/ 28 w 29"/>
                                    <a:gd name="T13" fmla="*/ 2 h 10"/>
                                    <a:gd name="T14" fmla="*/ 18 w 29"/>
                                    <a:gd name="T15" fmla="*/ 0 h 10"/>
                                    <a:gd name="T16" fmla="*/ 12 w 29"/>
                                    <a:gd name="T17" fmla="*/ 0 h 10"/>
                                    <a:gd name="T18" fmla="*/ 7 w 29"/>
                                    <a:gd name="T19" fmla="*/ 3 h 10"/>
                                    <a:gd name="T20" fmla="*/ 0 w 29"/>
                                    <a:gd name="T21" fmla="*/ 5 h 10"/>
                                  </a:gdLst>
                                  <a:ahLst/>
                                  <a:cxnLst>
                                    <a:cxn ang="0">
                                      <a:pos x="T0" y="T1"/>
                                    </a:cxn>
                                    <a:cxn ang="0">
                                      <a:pos x="T2" y="T3"/>
                                    </a:cxn>
                                    <a:cxn ang="0">
                                      <a:pos x="T4" y="T5"/>
                                    </a:cxn>
                                    <a:cxn ang="0">
                                      <a:pos x="T6" y="T7"/>
                                    </a:cxn>
                                    <a:cxn ang="0">
                                      <a:pos x="T8" y="T9"/>
                                    </a:cxn>
                                    <a:cxn ang="0">
                                      <a:pos x="T10" y="T11"/>
                                    </a:cxn>
                                    <a:cxn ang="0">
                                      <a:pos x="T12" y="T13"/>
                                    </a:cxn>
                                    <a:cxn ang="0">
                                      <a:pos x="T14" y="T15"/>
                                    </a:cxn>
                                    <a:cxn ang="0">
                                      <a:pos x="T16" y="T17"/>
                                    </a:cxn>
                                    <a:cxn ang="0">
                                      <a:pos x="T18" y="T19"/>
                                    </a:cxn>
                                    <a:cxn ang="0">
                                      <a:pos x="T20" y="T21"/>
                                    </a:cxn>
                                  </a:cxnLst>
                                  <a:rect l="0" t="0" r="r" b="b"/>
                                  <a:pathLst>
                                    <a:path w="29" h="10">
                                      <a:moveTo>
                                        <a:pt x="0" y="5"/>
                                      </a:moveTo>
                                      <a:lnTo>
                                        <a:pt x="7" y="7"/>
                                      </a:lnTo>
                                      <a:lnTo>
                                        <a:pt x="10" y="9"/>
                                      </a:lnTo>
                                      <a:lnTo>
                                        <a:pt x="15" y="9"/>
                                      </a:lnTo>
                                      <a:lnTo>
                                        <a:pt x="21" y="8"/>
                                      </a:lnTo>
                                      <a:lnTo>
                                        <a:pt x="22" y="4"/>
                                      </a:lnTo>
                                      <a:lnTo>
                                        <a:pt x="28" y="2"/>
                                      </a:lnTo>
                                      <a:lnTo>
                                        <a:pt x="18" y="0"/>
                                      </a:lnTo>
                                      <a:lnTo>
                                        <a:pt x="12" y="0"/>
                                      </a:lnTo>
                                      <a:lnTo>
                                        <a:pt x="7" y="3"/>
                                      </a:lnTo>
                                      <a:lnTo>
                                        <a:pt x="0" y="5"/>
                                      </a:lnTo>
                                    </a:path>
                                  </a:pathLst>
                                </a:custGeom>
                                <a:solidFill>
                                  <a:srgbClr val="FFFFFF"/>
                                </a:solidFill>
                                <a:ln w="12700" cap="rnd" cmpd="sng">
                                  <a:solidFill>
                                    <a:srgbClr val="402000"/>
                                  </a:solidFill>
                                  <a:prstDash val="solid"/>
                                  <a:round/>
                                  <a:headEnd type="none" w="med" len="med"/>
                                  <a:tailEnd type="none" w="med" len="med"/>
                                </a:ln>
                                <a:effectLst/>
                                <a:extLs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/>
                                <a:lstStyle/>
                                <a:p>
                                  <a:endParaRPr lang="en-US" sz="2100"/>
                                </a:p>
                              </p:txBody>
                            </p:sp>
                            <p:sp>
                              <p:nvSpPr>
                                <p:cNvPr id="396759" name="Oval 471"/>
                                <p:cNvSpPr>
                                  <a:spLocks noChangeArrowheads="1"/>
                                </p:cNvSpPr>
                                <p:nvPr/>
                              </p:nvSpPr>
                              <p:spPr bwMode="auto">
                                <a:xfrm>
                                  <a:off x="3834" y="1779"/>
                                  <a:ext cx="5" cy="4"/>
                                </a:xfrm>
                                <a:prstGeom prst="ellipse">
                                  <a:avLst/>
                                </a:prstGeom>
                                <a:solidFill>
                                  <a:srgbClr val="8080FF"/>
                                </a:solidFill>
                                <a:ln>
                                  <a:noFill/>
                                </a:ln>
                                <a:effectLst/>
                                <a:extLst>
                                  <a:ext uri="{91240B29-F687-4F45-9708-019B960494DF}">
                                    <a14:hiddenLine xmlns:a14="http://schemas.microsoft.com/office/drawing/2010/main" w="12700">
                                      <a:solidFill>
                                        <a:schemeClr val="tx1"/>
                                      </a:solidFill>
                                      <a:round/>
                                      <a:headEnd/>
                                      <a:tailEnd/>
                                    </a14:hiddenLine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 wrap="none" anchor="ctr"/>
                                <a:lstStyle/>
                                <a:p>
                                  <a:endParaRPr lang="en-US" sz="2100"/>
                                </a:p>
                              </p:txBody>
                            </p:sp>
                            <p:sp>
                              <p:nvSpPr>
                                <p:cNvPr id="396760" name="Freeform 472"/>
                                <p:cNvSpPr>
                                  <a:spLocks/>
                                </p:cNvSpPr>
                                <p:nvPr/>
                              </p:nvSpPr>
                              <p:spPr bwMode="auto">
                                <a:xfrm>
                                  <a:off x="3825" y="1779"/>
                                  <a:ext cx="21" cy="1"/>
                                </a:xfrm>
                                <a:custGeom>
                                  <a:avLst/>
                                  <a:gdLst>
                                    <a:gd name="T0" fmla="*/ 0 w 21"/>
                                    <a:gd name="T1" fmla="*/ 0 h 1"/>
                                    <a:gd name="T2" fmla="*/ 4 w 21"/>
                                    <a:gd name="T3" fmla="*/ 0 h 1"/>
                                    <a:gd name="T4" fmla="*/ 7 w 21"/>
                                    <a:gd name="T5" fmla="*/ 0 h 1"/>
                                    <a:gd name="T6" fmla="*/ 10 w 21"/>
                                    <a:gd name="T7" fmla="*/ 0 h 1"/>
                                    <a:gd name="T8" fmla="*/ 13 w 21"/>
                                    <a:gd name="T9" fmla="*/ 0 h 1"/>
                                    <a:gd name="T10" fmla="*/ 20 w 21"/>
                                    <a:gd name="T11" fmla="*/ 0 h 1"/>
                                    <a:gd name="T12" fmla="*/ 14 w 21"/>
                                    <a:gd name="T13" fmla="*/ 0 h 1"/>
                                    <a:gd name="T14" fmla="*/ 7 w 21"/>
                                    <a:gd name="T15" fmla="*/ 0 h 1"/>
                                    <a:gd name="T16" fmla="*/ 4 w 21"/>
                                    <a:gd name="T17" fmla="*/ 0 h 1"/>
                                    <a:gd name="T18" fmla="*/ 0 w 21"/>
                                    <a:gd name="T19" fmla="*/ 0 h 1"/>
                                  </a:gdLst>
                                  <a:ahLst/>
                                  <a:cxnLst>
                                    <a:cxn ang="0">
                                      <a:pos x="T0" y="T1"/>
                                    </a:cxn>
                                    <a:cxn ang="0">
                                      <a:pos x="T2" y="T3"/>
                                    </a:cxn>
                                    <a:cxn ang="0">
                                      <a:pos x="T4" y="T5"/>
                                    </a:cxn>
                                    <a:cxn ang="0">
                                      <a:pos x="T6" y="T7"/>
                                    </a:cxn>
                                    <a:cxn ang="0">
                                      <a:pos x="T8" y="T9"/>
                                    </a:cxn>
                                    <a:cxn ang="0">
                                      <a:pos x="T10" y="T11"/>
                                    </a:cxn>
                                    <a:cxn ang="0">
                                      <a:pos x="T12" y="T13"/>
                                    </a:cxn>
                                    <a:cxn ang="0">
                                      <a:pos x="T14" y="T15"/>
                                    </a:cxn>
                                    <a:cxn ang="0">
                                      <a:pos x="T16" y="T17"/>
                                    </a:cxn>
                                    <a:cxn ang="0">
                                      <a:pos x="T18" y="T19"/>
                                    </a:cxn>
                                  </a:cxnLst>
                                  <a:rect l="0" t="0" r="r" b="b"/>
                                  <a:pathLst>
                                    <a:path w="21" h="1">
                                      <a:moveTo>
                                        <a:pt x="0" y="0"/>
                                      </a:moveTo>
                                      <a:lnTo>
                                        <a:pt x="4" y="0"/>
                                      </a:lnTo>
                                      <a:lnTo>
                                        <a:pt x="7" y="0"/>
                                      </a:lnTo>
                                      <a:lnTo>
                                        <a:pt x="10" y="0"/>
                                      </a:lnTo>
                                      <a:lnTo>
                                        <a:pt x="13" y="0"/>
                                      </a:lnTo>
                                      <a:lnTo>
                                        <a:pt x="20" y="0"/>
                                      </a:lnTo>
                                      <a:lnTo>
                                        <a:pt x="14" y="0"/>
                                      </a:lnTo>
                                      <a:lnTo>
                                        <a:pt x="7" y="0"/>
                                      </a:lnTo>
                                      <a:lnTo>
                                        <a:pt x="4" y="0"/>
                                      </a:lnTo>
                                      <a:lnTo>
                                        <a:pt x="0" y="0"/>
                                      </a:lnTo>
                                    </a:path>
                                  </a:pathLst>
                                </a:custGeom>
                                <a:solidFill>
                                  <a:srgbClr val="402000"/>
                                </a:solidFill>
                                <a:ln>
                                  <a:noFill/>
                                </a:ln>
                                <a:effectLst/>
                                <a:extLst>
                                  <a:ext uri="{91240B29-F687-4F45-9708-019B960494DF}">
                                    <a14:hiddenLine xmlns:a14="http://schemas.microsoft.com/office/drawing/2010/main" w="12700" cap="rnd" cmpd="sng">
                                      <a:solidFill>
                                        <a:schemeClr val="tx1"/>
                                      </a:solidFill>
                                      <a:prstDash val="solid"/>
                                      <a:round/>
                                      <a:headEnd type="none" w="med" len="med"/>
                                      <a:tailEnd type="none" w="med" len="med"/>
                                    </a14:hiddenLine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/>
                                <a:lstStyle/>
                                <a:p>
                                  <a:endParaRPr lang="en-US" sz="2100"/>
                                </a:p>
                              </p:txBody>
                            </p:sp>
                            <p:sp>
                              <p:nvSpPr>
                                <p:cNvPr id="396761" name="Oval 473"/>
                                <p:cNvSpPr>
                                  <a:spLocks noChangeArrowheads="1"/>
                                </p:cNvSpPr>
                                <p:nvPr/>
                              </p:nvSpPr>
                              <p:spPr bwMode="auto">
                                <a:xfrm>
                                  <a:off x="3835" y="1782"/>
                                  <a:ext cx="2" cy="1"/>
                                </a:xfrm>
                                <a:prstGeom prst="ellipse">
                                  <a:avLst/>
                                </a:prstGeom>
                                <a:solidFill>
                                  <a:srgbClr val="000000"/>
                                </a:solidFill>
                                <a:ln>
                                  <a:noFill/>
                                </a:ln>
                                <a:effectLst/>
                                <a:extLst>
                                  <a:ext uri="{91240B29-F687-4F45-9708-019B960494DF}">
                                    <a14:hiddenLine xmlns:a14="http://schemas.microsoft.com/office/drawing/2010/main" w="12700">
                                      <a:solidFill>
                                        <a:schemeClr val="tx1"/>
                                      </a:solidFill>
                                      <a:round/>
                                      <a:headEnd/>
                                      <a:tailEnd/>
                                    </a14:hiddenLine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 wrap="none" anchor="ctr"/>
                                <a:lstStyle/>
                                <a:p>
                                  <a:endParaRPr lang="en-US" sz="2100"/>
                                </a:p>
                              </p:txBody>
                            </p:sp>
                          </p:grpSp>
                          <p:grpSp>
                            <p:nvGrpSpPr>
                              <p:cNvPr id="396762" name="Group 474"/>
                              <p:cNvGrpSpPr>
                                <a:grpSpLocks/>
                              </p:cNvGrpSpPr>
                              <p:nvPr/>
                            </p:nvGrpSpPr>
                            <p:grpSpPr bwMode="auto">
                              <a:xfrm>
                                <a:off x="3869" y="1764"/>
                                <a:ext cx="31" cy="12"/>
                                <a:chOff x="3869" y="1764"/>
                                <a:chExt cx="31" cy="12"/>
                              </a:xfrm>
                            </p:grpSpPr>
                            <p:sp>
                              <p:nvSpPr>
                                <p:cNvPr id="396763" name="Freeform 475"/>
                                <p:cNvSpPr>
                                  <a:spLocks/>
                                </p:cNvSpPr>
                                <p:nvPr/>
                              </p:nvSpPr>
                              <p:spPr bwMode="auto">
                                <a:xfrm>
                                  <a:off x="3869" y="1764"/>
                                  <a:ext cx="31" cy="12"/>
                                </a:xfrm>
                                <a:custGeom>
                                  <a:avLst/>
                                  <a:gdLst>
                                    <a:gd name="T0" fmla="*/ 0 w 31"/>
                                    <a:gd name="T1" fmla="*/ 11 h 12"/>
                                    <a:gd name="T2" fmla="*/ 6 w 31"/>
                                    <a:gd name="T3" fmla="*/ 11 h 12"/>
                                    <a:gd name="T4" fmla="*/ 12 w 31"/>
                                    <a:gd name="T5" fmla="*/ 11 h 12"/>
                                    <a:gd name="T6" fmla="*/ 18 w 31"/>
                                    <a:gd name="T7" fmla="*/ 11 h 12"/>
                                    <a:gd name="T8" fmla="*/ 22 w 31"/>
                                    <a:gd name="T9" fmla="*/ 8 h 12"/>
                                    <a:gd name="T10" fmla="*/ 23 w 31"/>
                                    <a:gd name="T11" fmla="*/ 3 h 12"/>
                                    <a:gd name="T12" fmla="*/ 30 w 31"/>
                                    <a:gd name="T13" fmla="*/ 0 h 12"/>
                                    <a:gd name="T14" fmla="*/ 21 w 31"/>
                                    <a:gd name="T15" fmla="*/ 0 h 12"/>
                                    <a:gd name="T16" fmla="*/ 15 w 31"/>
                                    <a:gd name="T17" fmla="*/ 1 h 12"/>
                                    <a:gd name="T18" fmla="*/ 8 w 31"/>
                                    <a:gd name="T19" fmla="*/ 3 h 12"/>
                                    <a:gd name="T20" fmla="*/ 5 w 31"/>
                                    <a:gd name="T21" fmla="*/ 5 h 12"/>
                                    <a:gd name="T22" fmla="*/ 3 w 31"/>
                                    <a:gd name="T23" fmla="*/ 8 h 12"/>
                                    <a:gd name="T24" fmla="*/ 0 w 31"/>
                                    <a:gd name="T25" fmla="*/ 11 h 12"/>
                                  </a:gdLst>
                                  <a:ahLst/>
                                  <a:cxnLst>
                                    <a:cxn ang="0">
                                      <a:pos x="T0" y="T1"/>
                                    </a:cxn>
                                    <a:cxn ang="0">
                                      <a:pos x="T2" y="T3"/>
                                    </a:cxn>
                                    <a:cxn ang="0">
                                      <a:pos x="T4" y="T5"/>
                                    </a:cxn>
                                    <a:cxn ang="0">
                                      <a:pos x="T6" y="T7"/>
                                    </a:cxn>
                                    <a:cxn ang="0">
                                      <a:pos x="T8" y="T9"/>
                                    </a:cxn>
                                    <a:cxn ang="0">
                                      <a:pos x="T10" y="T11"/>
                                    </a:cxn>
                                    <a:cxn ang="0">
                                      <a:pos x="T12" y="T13"/>
                                    </a:cxn>
                                    <a:cxn ang="0">
                                      <a:pos x="T14" y="T15"/>
                                    </a:cxn>
                                    <a:cxn ang="0">
                                      <a:pos x="T16" y="T17"/>
                                    </a:cxn>
                                    <a:cxn ang="0">
                                      <a:pos x="T18" y="T19"/>
                                    </a:cxn>
                                    <a:cxn ang="0">
                                      <a:pos x="T20" y="T21"/>
                                    </a:cxn>
                                    <a:cxn ang="0">
                                      <a:pos x="T22" y="T23"/>
                                    </a:cxn>
                                    <a:cxn ang="0">
                                      <a:pos x="T24" y="T25"/>
                                    </a:cxn>
                                  </a:cxnLst>
                                  <a:rect l="0" t="0" r="r" b="b"/>
                                  <a:pathLst>
                                    <a:path w="31" h="12">
                                      <a:moveTo>
                                        <a:pt x="0" y="11"/>
                                      </a:moveTo>
                                      <a:lnTo>
                                        <a:pt x="6" y="11"/>
                                      </a:lnTo>
                                      <a:lnTo>
                                        <a:pt x="12" y="11"/>
                                      </a:lnTo>
                                      <a:lnTo>
                                        <a:pt x="18" y="11"/>
                                      </a:lnTo>
                                      <a:lnTo>
                                        <a:pt x="22" y="8"/>
                                      </a:lnTo>
                                      <a:lnTo>
                                        <a:pt x="23" y="3"/>
                                      </a:lnTo>
                                      <a:lnTo>
                                        <a:pt x="30" y="0"/>
                                      </a:lnTo>
                                      <a:lnTo>
                                        <a:pt x="21" y="0"/>
                                      </a:lnTo>
                                      <a:lnTo>
                                        <a:pt x="15" y="1"/>
                                      </a:lnTo>
                                      <a:lnTo>
                                        <a:pt x="8" y="3"/>
                                      </a:lnTo>
                                      <a:lnTo>
                                        <a:pt x="5" y="5"/>
                                      </a:lnTo>
                                      <a:lnTo>
                                        <a:pt x="3" y="8"/>
                                      </a:lnTo>
                                      <a:lnTo>
                                        <a:pt x="0" y="11"/>
                                      </a:lnTo>
                                    </a:path>
                                  </a:pathLst>
                                </a:custGeom>
                                <a:solidFill>
                                  <a:srgbClr val="FFFFFF"/>
                                </a:solidFill>
                                <a:ln w="12700" cap="rnd" cmpd="sng">
                                  <a:solidFill>
                                    <a:srgbClr val="402000"/>
                                  </a:solidFill>
                                  <a:prstDash val="solid"/>
                                  <a:round/>
                                  <a:headEnd type="none" w="med" len="med"/>
                                  <a:tailEnd type="none" w="med" len="med"/>
                                </a:ln>
                                <a:effectLst/>
                                <a:extLs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/>
                                <a:lstStyle/>
                                <a:p>
                                  <a:endParaRPr lang="en-US" sz="2100"/>
                                </a:p>
                              </p:txBody>
                            </p:sp>
                            <p:sp>
                              <p:nvSpPr>
                                <p:cNvPr id="396764" name="Oval 476"/>
                                <p:cNvSpPr>
                                  <a:spLocks noChangeArrowheads="1"/>
                                </p:cNvSpPr>
                                <p:nvPr/>
                              </p:nvSpPr>
                              <p:spPr bwMode="auto">
                                <a:xfrm>
                                  <a:off x="3877" y="1767"/>
                                  <a:ext cx="7" cy="2"/>
                                </a:xfrm>
                                <a:prstGeom prst="ellipse">
                                  <a:avLst/>
                                </a:prstGeom>
                                <a:solidFill>
                                  <a:srgbClr val="8080FF"/>
                                </a:solidFill>
                                <a:ln>
                                  <a:noFill/>
                                </a:ln>
                                <a:effectLst/>
                                <a:extLst>
                                  <a:ext uri="{91240B29-F687-4F45-9708-019B960494DF}">
                                    <a14:hiddenLine xmlns:a14="http://schemas.microsoft.com/office/drawing/2010/main" w="12700">
                                      <a:solidFill>
                                        <a:schemeClr val="tx1"/>
                                      </a:solidFill>
                                      <a:round/>
                                      <a:headEnd/>
                                      <a:tailEnd/>
                                    </a14:hiddenLine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 wrap="none" anchor="ctr"/>
                                <a:lstStyle/>
                                <a:p>
                                  <a:endParaRPr lang="en-US" sz="2100"/>
                                </a:p>
                              </p:txBody>
                            </p:sp>
                            <p:sp>
                              <p:nvSpPr>
                                <p:cNvPr id="396765" name="Freeform 477"/>
                                <p:cNvSpPr>
                                  <a:spLocks/>
                                </p:cNvSpPr>
                                <p:nvPr/>
                              </p:nvSpPr>
                              <p:spPr bwMode="auto">
                                <a:xfrm>
                                  <a:off x="3870" y="1764"/>
                                  <a:ext cx="24" cy="5"/>
                                </a:xfrm>
                                <a:custGeom>
                                  <a:avLst/>
                                  <a:gdLst>
                                    <a:gd name="T0" fmla="*/ 0 w 24"/>
                                    <a:gd name="T1" fmla="*/ 4 h 5"/>
                                    <a:gd name="T2" fmla="*/ 4 w 24"/>
                                    <a:gd name="T3" fmla="*/ 3 h 5"/>
                                    <a:gd name="T4" fmla="*/ 6 w 24"/>
                                    <a:gd name="T5" fmla="*/ 2 h 5"/>
                                    <a:gd name="T6" fmla="*/ 10 w 24"/>
                                    <a:gd name="T7" fmla="*/ 1 h 5"/>
                                    <a:gd name="T8" fmla="*/ 13 w 24"/>
                                    <a:gd name="T9" fmla="*/ 1 h 5"/>
                                    <a:gd name="T10" fmla="*/ 23 w 24"/>
                                    <a:gd name="T11" fmla="*/ 0 h 5"/>
                                    <a:gd name="T12" fmla="*/ 15 w 24"/>
                                    <a:gd name="T13" fmla="*/ 0 h 5"/>
                                    <a:gd name="T14" fmla="*/ 6 w 24"/>
                                    <a:gd name="T15" fmla="*/ 1 h 5"/>
                                    <a:gd name="T16" fmla="*/ 3 w 24"/>
                                    <a:gd name="T17" fmla="*/ 2 h 5"/>
                                    <a:gd name="T18" fmla="*/ 2 w 24"/>
                                    <a:gd name="T19" fmla="*/ 3 h 5"/>
                                    <a:gd name="T20" fmla="*/ 0 w 24"/>
                                    <a:gd name="T21" fmla="*/ 4 h 5"/>
                                  </a:gdLst>
                                  <a:ahLst/>
                                  <a:cxnLst>
                                    <a:cxn ang="0">
                                      <a:pos x="T0" y="T1"/>
                                    </a:cxn>
                                    <a:cxn ang="0">
                                      <a:pos x="T2" y="T3"/>
                                    </a:cxn>
                                    <a:cxn ang="0">
                                      <a:pos x="T4" y="T5"/>
                                    </a:cxn>
                                    <a:cxn ang="0">
                                      <a:pos x="T6" y="T7"/>
                                    </a:cxn>
                                    <a:cxn ang="0">
                                      <a:pos x="T8" y="T9"/>
                                    </a:cxn>
                                    <a:cxn ang="0">
                                      <a:pos x="T10" y="T11"/>
                                    </a:cxn>
                                    <a:cxn ang="0">
                                      <a:pos x="T12" y="T13"/>
                                    </a:cxn>
                                    <a:cxn ang="0">
                                      <a:pos x="T14" y="T15"/>
                                    </a:cxn>
                                    <a:cxn ang="0">
                                      <a:pos x="T16" y="T17"/>
                                    </a:cxn>
                                    <a:cxn ang="0">
                                      <a:pos x="T18" y="T19"/>
                                    </a:cxn>
                                    <a:cxn ang="0">
                                      <a:pos x="T20" y="T21"/>
                                    </a:cxn>
                                  </a:cxnLst>
                                  <a:rect l="0" t="0" r="r" b="b"/>
                                  <a:pathLst>
                                    <a:path w="24" h="5">
                                      <a:moveTo>
                                        <a:pt x="0" y="4"/>
                                      </a:moveTo>
                                      <a:lnTo>
                                        <a:pt x="4" y="3"/>
                                      </a:lnTo>
                                      <a:lnTo>
                                        <a:pt x="6" y="2"/>
                                      </a:lnTo>
                                      <a:lnTo>
                                        <a:pt x="10" y="1"/>
                                      </a:lnTo>
                                      <a:lnTo>
                                        <a:pt x="13" y="1"/>
                                      </a:lnTo>
                                      <a:lnTo>
                                        <a:pt x="23" y="0"/>
                                      </a:lnTo>
                                      <a:lnTo>
                                        <a:pt x="15" y="0"/>
                                      </a:lnTo>
                                      <a:lnTo>
                                        <a:pt x="6" y="1"/>
                                      </a:lnTo>
                                      <a:lnTo>
                                        <a:pt x="3" y="2"/>
                                      </a:lnTo>
                                      <a:lnTo>
                                        <a:pt x="2" y="3"/>
                                      </a:lnTo>
                                      <a:lnTo>
                                        <a:pt x="0" y="4"/>
                                      </a:lnTo>
                                    </a:path>
                                  </a:pathLst>
                                </a:custGeom>
                                <a:solidFill>
                                  <a:srgbClr val="402000"/>
                                </a:solidFill>
                                <a:ln>
                                  <a:noFill/>
                                </a:ln>
                                <a:effectLst/>
                                <a:extLst>
                                  <a:ext uri="{91240B29-F687-4F45-9708-019B960494DF}">
                                    <a14:hiddenLine xmlns:a14="http://schemas.microsoft.com/office/drawing/2010/main" w="12700" cap="rnd" cmpd="sng">
                                      <a:solidFill>
                                        <a:schemeClr val="tx1"/>
                                      </a:solidFill>
                                      <a:prstDash val="solid"/>
                                      <a:round/>
                                      <a:headEnd type="none" w="med" len="med"/>
                                      <a:tailEnd type="none" w="med" len="med"/>
                                    </a14:hiddenLine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/>
                                <a:lstStyle/>
                                <a:p>
                                  <a:endParaRPr lang="en-US" sz="2100"/>
                                </a:p>
                              </p:txBody>
                            </p:sp>
                            <p:sp>
                              <p:nvSpPr>
                                <p:cNvPr id="396766" name="Oval 478"/>
                                <p:cNvSpPr>
                                  <a:spLocks noChangeArrowheads="1"/>
                                </p:cNvSpPr>
                                <p:nvPr/>
                              </p:nvSpPr>
                              <p:spPr bwMode="auto">
                                <a:xfrm>
                                  <a:off x="3880" y="1767"/>
                                  <a:ext cx="2" cy="1"/>
                                </a:xfrm>
                                <a:prstGeom prst="ellipse">
                                  <a:avLst/>
                                </a:prstGeom>
                                <a:solidFill>
                                  <a:srgbClr val="000000"/>
                                </a:solidFill>
                                <a:ln>
                                  <a:noFill/>
                                </a:ln>
                                <a:effectLst/>
                                <a:extLst>
                                  <a:ext uri="{91240B29-F687-4F45-9708-019B960494DF}">
                                    <a14:hiddenLine xmlns:a14="http://schemas.microsoft.com/office/drawing/2010/main" w="12700">
                                      <a:solidFill>
                                        <a:schemeClr val="tx1"/>
                                      </a:solidFill>
                                      <a:round/>
                                      <a:headEnd/>
                                      <a:tailEnd/>
                                    </a14:hiddenLine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 wrap="none" anchor="ctr"/>
                                <a:lstStyle/>
                                <a:p>
                                  <a:endParaRPr lang="en-US" sz="2100"/>
                                </a:p>
                              </p:txBody>
                            </p:sp>
                          </p:grpSp>
                        </p:grpSp>
                      </p:grpSp>
                    </p:grpSp>
                  </p:grpSp>
                </p:grpSp>
                <p:grpSp>
                  <p:nvGrpSpPr>
                    <p:cNvPr id="396767" name="Group 47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38" y="1759"/>
                      <a:ext cx="3" cy="17"/>
                      <a:chOff x="3938" y="1759"/>
                      <a:chExt cx="3" cy="17"/>
                    </a:xfrm>
                  </p:grpSpPr>
                  <p:sp>
                    <p:nvSpPr>
                      <p:cNvPr id="396768" name="Freeform 48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39" y="1759"/>
                        <a:ext cx="2" cy="5"/>
                      </a:xfrm>
                      <a:custGeom>
                        <a:avLst/>
                        <a:gdLst>
                          <a:gd name="T0" fmla="*/ 1 w 2"/>
                          <a:gd name="T1" fmla="*/ 1 h 5"/>
                          <a:gd name="T2" fmla="*/ 0 w 2"/>
                          <a:gd name="T3" fmla="*/ 1 h 5"/>
                          <a:gd name="T4" fmla="*/ 0 w 2"/>
                          <a:gd name="T5" fmla="*/ 2 h 5"/>
                          <a:gd name="T6" fmla="*/ 0 w 2"/>
                          <a:gd name="T7" fmla="*/ 4 h 5"/>
                          <a:gd name="T8" fmla="*/ 0 w 2"/>
                          <a:gd name="T9" fmla="*/ 3 h 5"/>
                          <a:gd name="T10" fmla="*/ 0 w 2"/>
                          <a:gd name="T11" fmla="*/ 2 h 5"/>
                          <a:gd name="T12" fmla="*/ 0 w 2"/>
                          <a:gd name="T13" fmla="*/ 0 h 5"/>
                          <a:gd name="T14" fmla="*/ 1 w 2"/>
                          <a:gd name="T15" fmla="*/ 1 h 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</a:cxnLst>
                        <a:rect l="0" t="0" r="r" b="b"/>
                        <a:pathLst>
                          <a:path w="2" h="5">
                            <a:moveTo>
                              <a:pt x="1" y="1"/>
                            </a:moveTo>
                            <a:lnTo>
                              <a:pt x="0" y="1"/>
                            </a:lnTo>
                            <a:lnTo>
                              <a:pt x="0" y="2"/>
                            </a:lnTo>
                            <a:lnTo>
                              <a:pt x="0" y="4"/>
                            </a:lnTo>
                            <a:lnTo>
                              <a:pt x="0" y="3"/>
                            </a:lnTo>
                            <a:lnTo>
                              <a:pt x="0" y="2"/>
                            </a:lnTo>
                            <a:lnTo>
                              <a:pt x="0" y="0"/>
                            </a:lnTo>
                            <a:lnTo>
                              <a:pt x="1" y="1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  <p:sp>
                    <p:nvSpPr>
                      <p:cNvPr id="396769" name="Freeform 48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38" y="1775"/>
                        <a:ext cx="3" cy="1"/>
                      </a:xfrm>
                      <a:custGeom>
                        <a:avLst/>
                        <a:gdLst>
                          <a:gd name="T0" fmla="*/ 0 w 3"/>
                          <a:gd name="T1" fmla="*/ 0 h 1"/>
                          <a:gd name="T2" fmla="*/ 0 w 3"/>
                          <a:gd name="T3" fmla="*/ 0 h 1"/>
                          <a:gd name="T4" fmla="*/ 1 w 3"/>
                          <a:gd name="T5" fmla="*/ 0 h 1"/>
                          <a:gd name="T6" fmla="*/ 2 w 3"/>
                          <a:gd name="T7" fmla="*/ 0 h 1"/>
                          <a:gd name="T8" fmla="*/ 2 w 3"/>
                          <a:gd name="T9" fmla="*/ 0 h 1"/>
                          <a:gd name="T10" fmla="*/ 1 w 3"/>
                          <a:gd name="T11" fmla="*/ 0 h 1"/>
                          <a:gd name="T12" fmla="*/ 0 w 3"/>
                          <a:gd name="T13" fmla="*/ 0 h 1"/>
                          <a:gd name="T14" fmla="*/ 0 w 3"/>
                          <a:gd name="T15" fmla="*/ 0 h 1"/>
                          <a:gd name="T16" fmla="*/ 0 w 3"/>
                          <a:gd name="T17" fmla="*/ 0 h 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</a:cxnLst>
                        <a:rect l="0" t="0" r="r" b="b"/>
                        <a:pathLst>
                          <a:path w="3" h="1">
                            <a:moveTo>
                              <a:pt x="0" y="0"/>
                            </a:moveTo>
                            <a:lnTo>
                              <a:pt x="0" y="0"/>
                            </a:lnTo>
                            <a:lnTo>
                              <a:pt x="1" y="0"/>
                            </a:lnTo>
                            <a:lnTo>
                              <a:pt x="2" y="0"/>
                            </a:lnTo>
                            <a:lnTo>
                              <a:pt x="2" y="0"/>
                            </a:lnTo>
                            <a:lnTo>
                              <a:pt x="1" y="0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US" sz="2100"/>
                      </a:p>
                    </p:txBody>
                  </p:sp>
                </p:grpSp>
              </p:grpSp>
            </p:grpSp>
          </p:grpSp>
        </p:grpSp>
        <p:sp>
          <p:nvSpPr>
            <p:cNvPr id="397053" name="Rectangle 765"/>
            <p:cNvSpPr>
              <a:spLocks noChangeArrowheads="1"/>
            </p:cNvSpPr>
            <p:nvPr/>
          </p:nvSpPr>
          <p:spPr bwMode="auto">
            <a:xfrm>
              <a:off x="5665932" y="1438931"/>
              <a:ext cx="2639346" cy="3751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7866" tIns="33338" rIns="67866" bIns="33338">
              <a:spAutoFit/>
            </a:bodyPr>
            <a:lstStyle/>
            <a:p>
              <a:pPr eaLnBrk="0" hangingPunct="0"/>
              <a:r>
                <a:rPr lang="th-TH" sz="2000" b="1" dirty="0">
                  <a:solidFill>
                    <a:srgbClr val="000000"/>
                  </a:solidFill>
                </a:rPr>
                <a:t>หน่วยงานบริหารทรัพยากรบุคคล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397061" name="AutoShape 773"/>
            <p:cNvSpPr>
              <a:spLocks noChangeArrowheads="1"/>
            </p:cNvSpPr>
            <p:nvPr/>
          </p:nvSpPr>
          <p:spPr bwMode="auto">
            <a:xfrm>
              <a:off x="5706666" y="1778841"/>
              <a:ext cx="2579049" cy="2137125"/>
            </a:xfrm>
            <a:prstGeom prst="wedgeRoundRectCallout">
              <a:avLst>
                <a:gd name="adj1" fmla="val -42200"/>
                <a:gd name="adj2" fmla="val 72541"/>
                <a:gd name="adj3" fmla="val 16667"/>
              </a:avLst>
            </a:prstGeom>
            <a:noFill/>
            <a:ln w="19050">
              <a:solidFill>
                <a:srgbClr val="3333CC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6633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82154" indent="-82154" eaLnBrk="0" hangingPunct="0">
                <a:lnSpc>
                  <a:spcPct val="80000"/>
                </a:lnSpc>
                <a:buFontTx/>
                <a:buChar char="•"/>
              </a:pPr>
              <a:r>
                <a:rPr lang="th-TH" sz="1600" dirty="0">
                  <a:solidFill>
                    <a:srgbClr val="000000"/>
                  </a:solidFill>
                </a:rPr>
                <a:t> ภาพรวมของ</a:t>
              </a:r>
              <a:r>
                <a:rPr lang="en-US" sz="1600" dirty="0">
                  <a:solidFill>
                    <a:srgbClr val="000000"/>
                  </a:solidFill>
                </a:rPr>
                <a:t> Competencies </a:t>
              </a:r>
              <a:r>
                <a:rPr lang="th-TH" sz="1600" dirty="0">
                  <a:solidFill>
                    <a:srgbClr val="000000"/>
                  </a:solidFill>
                </a:rPr>
                <a:t>ของทั้งองค์กร</a:t>
              </a:r>
            </a:p>
            <a:p>
              <a:pPr marL="82154" indent="-82154" eaLnBrk="0" hangingPunct="0">
                <a:lnSpc>
                  <a:spcPct val="80000"/>
                </a:lnSpc>
                <a:buFontTx/>
                <a:buChar char="•"/>
              </a:pPr>
              <a:r>
                <a:rPr lang="th-TH" sz="1600" dirty="0">
                  <a:solidFill>
                    <a:srgbClr val="000000"/>
                  </a:solidFill>
                </a:rPr>
                <a:t> สามารถวิเคราะห์ความจำเป็นในการฝึกอบรมและพัฒนาบุคลากรในองค์กร ได้อย่างมีประสิทธิภาพ</a:t>
              </a:r>
            </a:p>
            <a:p>
              <a:pPr marL="82154" indent="-82154" eaLnBrk="0" hangingPunct="0">
                <a:lnSpc>
                  <a:spcPct val="80000"/>
                </a:lnSpc>
                <a:buFontTx/>
                <a:buChar char="•"/>
              </a:pPr>
              <a:r>
                <a:rPr lang="th-TH" sz="1600" dirty="0">
                  <a:solidFill>
                    <a:srgbClr val="000000"/>
                  </a:solidFill>
                </a:rPr>
                <a:t> เพิ่มประสิทธิภาพของกระบวนการบริหารทรัพยากรบุคคลต่างๆ อาทิ การสรรหา คัดเลือก การประเมินทักษะ การวางแผนความก้าวหน้าในสายอาชีพ เป็นต้น</a:t>
              </a:r>
            </a:p>
            <a:p>
              <a:pPr marL="82154" indent="-82154" eaLnBrk="0" hangingPunct="0">
                <a:lnSpc>
                  <a:spcPct val="80000"/>
                </a:lnSpc>
                <a:buFontTx/>
                <a:buChar char="•"/>
              </a:pPr>
              <a:endParaRPr lang="th-TH" sz="1600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9015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1419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98" y="1036356"/>
            <a:ext cx="8436801" cy="4896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1420" name="Text Box 12"/>
          <p:cNvSpPr txBox="1">
            <a:spLocks noChangeArrowheads="1"/>
          </p:cNvSpPr>
          <p:nvPr/>
        </p:nvSpPr>
        <p:spPr bwMode="auto">
          <a:xfrm>
            <a:off x="-38570" y="267698"/>
            <a:ext cx="9221139" cy="4585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r" eaLnBrk="0" hangingPunct="0">
              <a:lnSpc>
                <a:spcPct val="80000"/>
              </a:lnSpc>
            </a:pPr>
            <a:r>
              <a:rPr lang="th-TH" b="1" dirty="0">
                <a:latin typeface="PSL Isara"/>
              </a:rPr>
              <a:t>ความสัมพันธ์ของ</a:t>
            </a:r>
            <a:r>
              <a:rPr lang="th-TH" b="1" dirty="0">
                <a:latin typeface="PSL Isara"/>
                <a:cs typeface="Angsana New" pitchFamily="18" charset="-34"/>
              </a:rPr>
              <a:t> </a:t>
            </a:r>
            <a:r>
              <a:rPr lang="en-US" b="1" dirty="0">
                <a:latin typeface="PSL Isara"/>
                <a:cs typeface="Times New Roman" pitchFamily="18" charset="0"/>
              </a:rPr>
              <a:t>Competency</a:t>
            </a:r>
            <a:r>
              <a:rPr lang="th-TH" b="1" dirty="0">
                <a:latin typeface="PSL Isara"/>
                <a:cs typeface="Angsana New" pitchFamily="18" charset="-34"/>
              </a:rPr>
              <a:t> </a:t>
            </a:r>
            <a:r>
              <a:rPr lang="th-TH" b="1" dirty="0">
                <a:latin typeface="PSL Isara"/>
              </a:rPr>
              <a:t>กับการบริหารทรัพยากรบุคคล</a:t>
            </a:r>
            <a:endParaRPr lang="en-US" b="1" dirty="0">
              <a:latin typeface="PSL Isara"/>
            </a:endParaRPr>
          </a:p>
        </p:txBody>
      </p:sp>
    </p:spTree>
    <p:extLst>
      <p:ext uri="{BB962C8B-B14F-4D97-AF65-F5344CB8AC3E}">
        <p14:creationId xmlns:p14="http://schemas.microsoft.com/office/powerpoint/2010/main" val="4794126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29" name="Line 21"/>
          <p:cNvSpPr>
            <a:spLocks noChangeShapeType="1"/>
          </p:cNvSpPr>
          <p:nvPr/>
        </p:nvSpPr>
        <p:spPr bwMode="auto">
          <a:xfrm flipV="1">
            <a:off x="3652838" y="2128839"/>
            <a:ext cx="409575" cy="575072"/>
          </a:xfrm>
          <a:prstGeom prst="line">
            <a:avLst/>
          </a:prstGeom>
          <a:noFill/>
          <a:ln w="12700">
            <a:solidFill>
              <a:srgbClr val="33CCCC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2100"/>
          </a:p>
        </p:txBody>
      </p:sp>
      <p:sp>
        <p:nvSpPr>
          <p:cNvPr id="324631" name="Line 23"/>
          <p:cNvSpPr>
            <a:spLocks noChangeShapeType="1"/>
          </p:cNvSpPr>
          <p:nvPr/>
        </p:nvSpPr>
        <p:spPr bwMode="auto">
          <a:xfrm>
            <a:off x="3643313" y="4805362"/>
            <a:ext cx="561975" cy="823913"/>
          </a:xfrm>
          <a:prstGeom prst="line">
            <a:avLst/>
          </a:prstGeom>
          <a:noFill/>
          <a:ln w="12700">
            <a:solidFill>
              <a:srgbClr val="33CCCC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2100"/>
          </a:p>
        </p:txBody>
      </p:sp>
      <p:sp>
        <p:nvSpPr>
          <p:cNvPr id="324632" name="Rectangle 24"/>
          <p:cNvSpPr>
            <a:spLocks noChangeArrowheads="1"/>
          </p:cNvSpPr>
          <p:nvPr/>
        </p:nvSpPr>
        <p:spPr bwMode="auto">
          <a:xfrm>
            <a:off x="3474689" y="1675205"/>
            <a:ext cx="36114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th-TH" sz="1800" b="1" dirty="0"/>
              <a:t>การวิเคราะห์ และพัฒนาขีดสมรรถนะบุคลากร</a:t>
            </a:r>
          </a:p>
        </p:txBody>
      </p:sp>
      <p:sp>
        <p:nvSpPr>
          <p:cNvPr id="324635" name="Rectangle 27"/>
          <p:cNvSpPr>
            <a:spLocks noChangeArrowheads="1"/>
          </p:cNvSpPr>
          <p:nvPr/>
        </p:nvSpPr>
        <p:spPr bwMode="auto">
          <a:xfrm>
            <a:off x="1352551" y="2746772"/>
            <a:ext cx="2278856" cy="2057400"/>
          </a:xfrm>
          <a:prstGeom prst="rect">
            <a:avLst/>
          </a:prstGeom>
          <a:noFill/>
          <a:ln w="19050">
            <a:solidFill>
              <a:srgbClr val="FF9900"/>
            </a:solidFill>
            <a:prstDash val="dash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2100"/>
          </a:p>
        </p:txBody>
      </p:sp>
      <p:grpSp>
        <p:nvGrpSpPr>
          <p:cNvPr id="324746" name="Group 138"/>
          <p:cNvGrpSpPr>
            <a:grpSpLocks/>
          </p:cNvGrpSpPr>
          <p:nvPr/>
        </p:nvGrpSpPr>
        <p:grpSpPr bwMode="auto">
          <a:xfrm>
            <a:off x="1567543" y="3081580"/>
            <a:ext cx="1803238" cy="1419311"/>
            <a:chOff x="415" y="1787"/>
            <a:chExt cx="1098" cy="687"/>
          </a:xfrm>
        </p:grpSpPr>
        <p:sp>
          <p:nvSpPr>
            <p:cNvPr id="324633" name="Rectangle 25"/>
            <p:cNvSpPr>
              <a:spLocks noChangeArrowheads="1"/>
            </p:cNvSpPr>
            <p:nvPr/>
          </p:nvSpPr>
          <p:spPr bwMode="ltGray">
            <a:xfrm>
              <a:off x="415" y="1787"/>
              <a:ext cx="1096" cy="687"/>
            </a:xfrm>
            <a:prstGeom prst="rect">
              <a:avLst/>
            </a:prstGeom>
            <a:gradFill rotWithShape="0">
              <a:gsLst>
                <a:gs pos="0">
                  <a:srgbClr val="990099"/>
                </a:gs>
                <a:gs pos="50000">
                  <a:srgbClr val="990099">
                    <a:gamma/>
                    <a:tint val="74118"/>
                    <a:invGamma/>
                  </a:srgbClr>
                </a:gs>
                <a:gs pos="100000">
                  <a:srgbClr val="990099"/>
                </a:gs>
              </a:gsLst>
              <a:lin ang="5400000" scaled="1"/>
            </a:gradFill>
            <a:ln>
              <a:noFill/>
            </a:ln>
            <a:effectLst/>
            <a:scene3d>
              <a:camera prst="legacyObliqueTopRight"/>
              <a:lightRig rig="legacyFlat3" dir="b"/>
            </a:scene3d>
            <a:sp3d extrusionH="1508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91240B29-F687-4F45-9708-019B960494DF}">
                <a14:hiddenLine xmlns:a14="http://schemas.microsoft.com/office/drawing/2010/main" w="12700" algn="ctr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990099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tIns="68580" bIns="68580" anchor="ctr" anchorCtr="1">
              <a:flatTx/>
            </a:bodyPr>
            <a:lstStyle/>
            <a:p>
              <a:pPr algn="ctr"/>
              <a:endParaRPr lang="th-TH" sz="1500"/>
            </a:p>
          </p:txBody>
        </p:sp>
        <p:sp>
          <p:nvSpPr>
            <p:cNvPr id="324636" name="Rectangle 28"/>
            <p:cNvSpPr>
              <a:spLocks noChangeAspect="1" noChangeArrowheads="1"/>
            </p:cNvSpPr>
            <p:nvPr/>
          </p:nvSpPr>
          <p:spPr bwMode="ltGray">
            <a:xfrm>
              <a:off x="451" y="1877"/>
              <a:ext cx="1062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1593903" algn="ctr" rotWithShape="0">
                      <a:schemeClr val="tx1"/>
                    </a:outerShdw>
                  </a:effectLst>
                </a14:hiddenEffects>
              </a:ext>
            </a:extLst>
          </p:spPr>
          <p:txBody>
            <a:bodyPr wrap="none" lIns="86916" tIns="42863" rIns="86916" bIns="42863">
              <a:spAutoFit/>
            </a:bodyPr>
            <a:lstStyle/>
            <a:p>
              <a:pPr algn="ctr" defTabSz="1071563" eaLnBrk="0" hangingPunct="0">
                <a:lnSpc>
                  <a:spcPct val="90000"/>
                </a:lnSpc>
              </a:pPr>
              <a:r>
                <a:rPr lang="th-TH" altLang="en-US" sz="2400" b="1" dirty="0">
                  <a:solidFill>
                    <a:srgbClr val="FFFF99"/>
                  </a:solidFill>
                  <a:latin typeface="Arial" charset="0"/>
                  <a:cs typeface="Angsana New" pitchFamily="18" charset="-34"/>
                </a:rPr>
                <a:t>ผลลัพธ์ทางกลยุทธ์</a:t>
              </a:r>
              <a:br>
                <a:rPr lang="th-TH" altLang="en-US" sz="2400" b="1" dirty="0">
                  <a:solidFill>
                    <a:srgbClr val="FFFF99"/>
                  </a:solidFill>
                  <a:latin typeface="Arial" charset="0"/>
                  <a:cs typeface="Angsana New" pitchFamily="18" charset="-34"/>
                </a:rPr>
              </a:br>
              <a:r>
                <a:rPr lang="th-TH" altLang="en-US" sz="2400" b="1" dirty="0">
                  <a:solidFill>
                    <a:srgbClr val="FFFF99"/>
                  </a:solidFill>
                  <a:latin typeface="Arial" charset="0"/>
                  <a:cs typeface="Angsana New" pitchFamily="18" charset="-34"/>
                </a:rPr>
                <a:t>ที่องค์กรต้องการ</a:t>
              </a:r>
            </a:p>
          </p:txBody>
        </p:sp>
      </p:grpSp>
      <p:sp>
        <p:nvSpPr>
          <p:cNvPr id="324702" name="Rectangle 94"/>
          <p:cNvSpPr>
            <a:spLocks noChangeArrowheads="1"/>
          </p:cNvSpPr>
          <p:nvPr/>
        </p:nvSpPr>
        <p:spPr bwMode="auto">
          <a:xfrm>
            <a:off x="0" y="902196"/>
            <a:ext cx="9144000" cy="51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7866" tIns="33338" rIns="67866" bIns="33338" anchor="ctr"/>
          <a:lstStyle/>
          <a:p>
            <a:pPr algn="ctr"/>
            <a:r>
              <a:rPr lang="th-TH" sz="2200" b="1" dirty="0"/>
              <a:t>การพัฒนาศักยภาพบุคลากรให้ได้ตรงกับความต้องการขององค์กรประกอบด้วย </a:t>
            </a:r>
            <a:r>
              <a:rPr lang="en-US" sz="2200" b="1" dirty="0"/>
              <a:t>3 </a:t>
            </a:r>
            <a:r>
              <a:rPr lang="th-TH" sz="2200" b="1" dirty="0"/>
              <a:t>ขั้นตอนหลักๆ </a:t>
            </a:r>
            <a:r>
              <a:rPr lang="th-TH" sz="2200" b="1" dirty="0" smtClean="0"/>
              <a:t>ดังนี้</a:t>
            </a:r>
            <a:endParaRPr lang="en-GB" sz="2200" b="1" dirty="0"/>
          </a:p>
        </p:txBody>
      </p:sp>
      <p:grpSp>
        <p:nvGrpSpPr>
          <p:cNvPr id="3" name="Group 2"/>
          <p:cNvGrpSpPr/>
          <p:nvPr/>
        </p:nvGrpSpPr>
        <p:grpSpPr>
          <a:xfrm>
            <a:off x="4261891" y="5088732"/>
            <a:ext cx="3470029" cy="748957"/>
            <a:chOff x="4261891" y="5088732"/>
            <a:chExt cx="3470029" cy="748957"/>
          </a:xfrm>
        </p:grpSpPr>
        <p:grpSp>
          <p:nvGrpSpPr>
            <p:cNvPr id="324662" name="Group 54"/>
            <p:cNvGrpSpPr>
              <a:grpSpLocks/>
            </p:cNvGrpSpPr>
            <p:nvPr/>
          </p:nvGrpSpPr>
          <p:grpSpPr bwMode="auto">
            <a:xfrm>
              <a:off x="7024689" y="5088732"/>
              <a:ext cx="707231" cy="692944"/>
              <a:chOff x="620" y="2632"/>
              <a:chExt cx="1162" cy="1162"/>
            </a:xfrm>
          </p:grpSpPr>
          <p:sp>
            <p:nvSpPr>
              <p:cNvPr id="324663" name="Rectangle 55"/>
              <p:cNvSpPr>
                <a:spLocks noChangeArrowheads="1"/>
              </p:cNvSpPr>
              <p:nvPr/>
            </p:nvSpPr>
            <p:spPr bwMode="auto">
              <a:xfrm>
                <a:off x="620" y="2632"/>
                <a:ext cx="1162" cy="1162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endParaRPr lang="en-US" sz="2100"/>
              </a:p>
            </p:txBody>
          </p:sp>
          <p:grpSp>
            <p:nvGrpSpPr>
              <p:cNvPr id="324664" name="Group 56"/>
              <p:cNvGrpSpPr>
                <a:grpSpLocks/>
              </p:cNvGrpSpPr>
              <p:nvPr/>
            </p:nvGrpSpPr>
            <p:grpSpPr bwMode="auto">
              <a:xfrm>
                <a:off x="644" y="2661"/>
                <a:ext cx="1128" cy="1111"/>
                <a:chOff x="644" y="2661"/>
                <a:chExt cx="1128" cy="1111"/>
              </a:xfrm>
            </p:grpSpPr>
            <p:sp>
              <p:nvSpPr>
                <p:cNvPr id="324665" name="Freeform 57"/>
                <p:cNvSpPr>
                  <a:spLocks/>
                </p:cNvSpPr>
                <p:nvPr/>
              </p:nvSpPr>
              <p:spPr bwMode="auto">
                <a:xfrm>
                  <a:off x="1121" y="2914"/>
                  <a:ext cx="155" cy="210"/>
                </a:xfrm>
                <a:custGeom>
                  <a:avLst/>
                  <a:gdLst>
                    <a:gd name="T0" fmla="*/ 92 w 155"/>
                    <a:gd name="T1" fmla="*/ 0 h 210"/>
                    <a:gd name="T2" fmla="*/ 111 w 155"/>
                    <a:gd name="T3" fmla="*/ 3 h 210"/>
                    <a:gd name="T4" fmla="*/ 130 w 155"/>
                    <a:gd name="T5" fmla="*/ 13 h 210"/>
                    <a:gd name="T6" fmla="*/ 142 w 155"/>
                    <a:gd name="T7" fmla="*/ 29 h 210"/>
                    <a:gd name="T8" fmla="*/ 152 w 155"/>
                    <a:gd name="T9" fmla="*/ 53 h 210"/>
                    <a:gd name="T10" fmla="*/ 154 w 155"/>
                    <a:gd name="T11" fmla="*/ 94 h 210"/>
                    <a:gd name="T12" fmla="*/ 147 w 155"/>
                    <a:gd name="T13" fmla="*/ 133 h 210"/>
                    <a:gd name="T14" fmla="*/ 135 w 155"/>
                    <a:gd name="T15" fmla="*/ 163 h 210"/>
                    <a:gd name="T16" fmla="*/ 118 w 155"/>
                    <a:gd name="T17" fmla="*/ 187 h 210"/>
                    <a:gd name="T18" fmla="*/ 102 w 155"/>
                    <a:gd name="T19" fmla="*/ 203 h 210"/>
                    <a:gd name="T20" fmla="*/ 82 w 155"/>
                    <a:gd name="T21" fmla="*/ 209 h 210"/>
                    <a:gd name="T22" fmla="*/ 64 w 155"/>
                    <a:gd name="T23" fmla="*/ 205 h 210"/>
                    <a:gd name="T24" fmla="*/ 54 w 155"/>
                    <a:gd name="T25" fmla="*/ 192 h 210"/>
                    <a:gd name="T26" fmla="*/ 40 w 155"/>
                    <a:gd name="T27" fmla="*/ 171 h 210"/>
                    <a:gd name="T28" fmla="*/ 35 w 155"/>
                    <a:gd name="T29" fmla="*/ 130 h 210"/>
                    <a:gd name="T30" fmla="*/ 40 w 155"/>
                    <a:gd name="T31" fmla="*/ 88 h 210"/>
                    <a:gd name="T32" fmla="*/ 42 w 155"/>
                    <a:gd name="T33" fmla="*/ 83 h 210"/>
                    <a:gd name="T34" fmla="*/ 0 w 155"/>
                    <a:gd name="T35" fmla="*/ 40 h 210"/>
                    <a:gd name="T36" fmla="*/ 0 w 155"/>
                    <a:gd name="T37" fmla="*/ 19 h 210"/>
                    <a:gd name="T38" fmla="*/ 7 w 155"/>
                    <a:gd name="T39" fmla="*/ 16 h 210"/>
                    <a:gd name="T40" fmla="*/ 50 w 155"/>
                    <a:gd name="T41" fmla="*/ 67 h 210"/>
                    <a:gd name="T42" fmla="*/ 54 w 155"/>
                    <a:gd name="T43" fmla="*/ 42 h 210"/>
                    <a:gd name="T44" fmla="*/ 68 w 155"/>
                    <a:gd name="T45" fmla="*/ 16 h 210"/>
                    <a:gd name="T46" fmla="*/ 82 w 155"/>
                    <a:gd name="T47" fmla="*/ 5 h 210"/>
                    <a:gd name="T48" fmla="*/ 92 w 155"/>
                    <a:gd name="T49" fmla="*/ 0 h 2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55" h="210">
                      <a:moveTo>
                        <a:pt x="92" y="0"/>
                      </a:moveTo>
                      <a:lnTo>
                        <a:pt x="111" y="3"/>
                      </a:lnTo>
                      <a:lnTo>
                        <a:pt x="130" y="13"/>
                      </a:lnTo>
                      <a:lnTo>
                        <a:pt x="142" y="29"/>
                      </a:lnTo>
                      <a:lnTo>
                        <a:pt x="152" y="53"/>
                      </a:lnTo>
                      <a:lnTo>
                        <a:pt x="154" y="94"/>
                      </a:lnTo>
                      <a:lnTo>
                        <a:pt x="147" y="133"/>
                      </a:lnTo>
                      <a:lnTo>
                        <a:pt x="135" y="163"/>
                      </a:lnTo>
                      <a:lnTo>
                        <a:pt x="118" y="187"/>
                      </a:lnTo>
                      <a:lnTo>
                        <a:pt x="102" y="203"/>
                      </a:lnTo>
                      <a:lnTo>
                        <a:pt x="82" y="209"/>
                      </a:lnTo>
                      <a:lnTo>
                        <a:pt x="64" y="205"/>
                      </a:lnTo>
                      <a:lnTo>
                        <a:pt x="54" y="192"/>
                      </a:lnTo>
                      <a:lnTo>
                        <a:pt x="40" y="171"/>
                      </a:lnTo>
                      <a:lnTo>
                        <a:pt x="35" y="130"/>
                      </a:lnTo>
                      <a:lnTo>
                        <a:pt x="40" y="88"/>
                      </a:lnTo>
                      <a:lnTo>
                        <a:pt x="42" y="83"/>
                      </a:lnTo>
                      <a:lnTo>
                        <a:pt x="0" y="40"/>
                      </a:lnTo>
                      <a:lnTo>
                        <a:pt x="0" y="19"/>
                      </a:lnTo>
                      <a:lnTo>
                        <a:pt x="7" y="16"/>
                      </a:lnTo>
                      <a:lnTo>
                        <a:pt x="50" y="67"/>
                      </a:lnTo>
                      <a:lnTo>
                        <a:pt x="54" y="42"/>
                      </a:lnTo>
                      <a:lnTo>
                        <a:pt x="68" y="16"/>
                      </a:lnTo>
                      <a:lnTo>
                        <a:pt x="82" y="5"/>
                      </a:lnTo>
                      <a:lnTo>
                        <a:pt x="92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24666" name="Freeform 58"/>
                <p:cNvSpPr>
                  <a:spLocks/>
                </p:cNvSpPr>
                <p:nvPr/>
              </p:nvSpPr>
              <p:spPr bwMode="auto">
                <a:xfrm>
                  <a:off x="1282" y="2763"/>
                  <a:ext cx="177" cy="432"/>
                </a:xfrm>
                <a:custGeom>
                  <a:avLst/>
                  <a:gdLst>
                    <a:gd name="T0" fmla="*/ 36 w 177"/>
                    <a:gd name="T1" fmla="*/ 356 h 432"/>
                    <a:gd name="T2" fmla="*/ 23 w 177"/>
                    <a:gd name="T3" fmla="*/ 372 h 432"/>
                    <a:gd name="T4" fmla="*/ 5 w 177"/>
                    <a:gd name="T5" fmla="*/ 391 h 432"/>
                    <a:gd name="T6" fmla="*/ 0 w 177"/>
                    <a:gd name="T7" fmla="*/ 420 h 432"/>
                    <a:gd name="T8" fmla="*/ 10 w 177"/>
                    <a:gd name="T9" fmla="*/ 431 h 432"/>
                    <a:gd name="T10" fmla="*/ 25 w 177"/>
                    <a:gd name="T11" fmla="*/ 431 h 432"/>
                    <a:gd name="T12" fmla="*/ 41 w 177"/>
                    <a:gd name="T13" fmla="*/ 415 h 432"/>
                    <a:gd name="T14" fmla="*/ 63 w 177"/>
                    <a:gd name="T15" fmla="*/ 380 h 432"/>
                    <a:gd name="T16" fmla="*/ 73 w 177"/>
                    <a:gd name="T17" fmla="*/ 342 h 432"/>
                    <a:gd name="T18" fmla="*/ 88 w 177"/>
                    <a:gd name="T19" fmla="*/ 316 h 432"/>
                    <a:gd name="T20" fmla="*/ 106 w 177"/>
                    <a:gd name="T21" fmla="*/ 279 h 432"/>
                    <a:gd name="T22" fmla="*/ 127 w 177"/>
                    <a:gd name="T23" fmla="*/ 258 h 432"/>
                    <a:gd name="T24" fmla="*/ 133 w 177"/>
                    <a:gd name="T25" fmla="*/ 207 h 432"/>
                    <a:gd name="T26" fmla="*/ 138 w 177"/>
                    <a:gd name="T27" fmla="*/ 172 h 432"/>
                    <a:gd name="T28" fmla="*/ 138 w 177"/>
                    <a:gd name="T29" fmla="*/ 140 h 432"/>
                    <a:gd name="T30" fmla="*/ 146 w 177"/>
                    <a:gd name="T31" fmla="*/ 98 h 432"/>
                    <a:gd name="T32" fmla="*/ 160 w 177"/>
                    <a:gd name="T33" fmla="*/ 82 h 432"/>
                    <a:gd name="T34" fmla="*/ 176 w 177"/>
                    <a:gd name="T35" fmla="*/ 10 h 432"/>
                    <a:gd name="T36" fmla="*/ 156 w 177"/>
                    <a:gd name="T37" fmla="*/ 0 h 432"/>
                    <a:gd name="T38" fmla="*/ 124 w 177"/>
                    <a:gd name="T39" fmla="*/ 2 h 432"/>
                    <a:gd name="T40" fmla="*/ 122 w 177"/>
                    <a:gd name="T41" fmla="*/ 55 h 432"/>
                    <a:gd name="T42" fmla="*/ 95 w 177"/>
                    <a:gd name="T43" fmla="*/ 45 h 432"/>
                    <a:gd name="T44" fmla="*/ 84 w 177"/>
                    <a:gd name="T45" fmla="*/ 52 h 432"/>
                    <a:gd name="T46" fmla="*/ 111 w 177"/>
                    <a:gd name="T47" fmla="*/ 77 h 432"/>
                    <a:gd name="T48" fmla="*/ 111 w 177"/>
                    <a:gd name="T49" fmla="*/ 106 h 432"/>
                    <a:gd name="T50" fmla="*/ 114 w 177"/>
                    <a:gd name="T51" fmla="*/ 138 h 432"/>
                    <a:gd name="T52" fmla="*/ 114 w 177"/>
                    <a:gd name="T53" fmla="*/ 175 h 432"/>
                    <a:gd name="T54" fmla="*/ 111 w 177"/>
                    <a:gd name="T55" fmla="*/ 207 h 432"/>
                    <a:gd name="T56" fmla="*/ 95 w 177"/>
                    <a:gd name="T57" fmla="*/ 238 h 432"/>
                    <a:gd name="T58" fmla="*/ 77 w 177"/>
                    <a:gd name="T59" fmla="*/ 301 h 432"/>
                    <a:gd name="T60" fmla="*/ 60 w 177"/>
                    <a:gd name="T61" fmla="*/ 327 h 432"/>
                    <a:gd name="T62" fmla="*/ 36 w 177"/>
                    <a:gd name="T63" fmla="*/ 356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77" h="432">
                      <a:moveTo>
                        <a:pt x="36" y="356"/>
                      </a:moveTo>
                      <a:lnTo>
                        <a:pt x="23" y="372"/>
                      </a:lnTo>
                      <a:lnTo>
                        <a:pt x="5" y="391"/>
                      </a:lnTo>
                      <a:lnTo>
                        <a:pt x="0" y="420"/>
                      </a:lnTo>
                      <a:lnTo>
                        <a:pt x="10" y="431"/>
                      </a:lnTo>
                      <a:lnTo>
                        <a:pt x="25" y="431"/>
                      </a:lnTo>
                      <a:lnTo>
                        <a:pt x="41" y="415"/>
                      </a:lnTo>
                      <a:lnTo>
                        <a:pt x="63" y="380"/>
                      </a:lnTo>
                      <a:lnTo>
                        <a:pt x="73" y="342"/>
                      </a:lnTo>
                      <a:lnTo>
                        <a:pt x="88" y="316"/>
                      </a:lnTo>
                      <a:lnTo>
                        <a:pt x="106" y="279"/>
                      </a:lnTo>
                      <a:lnTo>
                        <a:pt x="127" y="258"/>
                      </a:lnTo>
                      <a:lnTo>
                        <a:pt x="133" y="207"/>
                      </a:lnTo>
                      <a:lnTo>
                        <a:pt x="138" y="172"/>
                      </a:lnTo>
                      <a:lnTo>
                        <a:pt x="138" y="140"/>
                      </a:lnTo>
                      <a:lnTo>
                        <a:pt x="146" y="98"/>
                      </a:lnTo>
                      <a:lnTo>
                        <a:pt x="160" y="82"/>
                      </a:lnTo>
                      <a:lnTo>
                        <a:pt x="176" y="10"/>
                      </a:lnTo>
                      <a:lnTo>
                        <a:pt x="156" y="0"/>
                      </a:lnTo>
                      <a:lnTo>
                        <a:pt x="124" y="2"/>
                      </a:lnTo>
                      <a:lnTo>
                        <a:pt x="122" y="55"/>
                      </a:lnTo>
                      <a:lnTo>
                        <a:pt x="95" y="45"/>
                      </a:lnTo>
                      <a:lnTo>
                        <a:pt x="84" y="52"/>
                      </a:lnTo>
                      <a:lnTo>
                        <a:pt x="111" y="77"/>
                      </a:lnTo>
                      <a:lnTo>
                        <a:pt x="111" y="106"/>
                      </a:lnTo>
                      <a:lnTo>
                        <a:pt x="114" y="138"/>
                      </a:lnTo>
                      <a:lnTo>
                        <a:pt x="114" y="175"/>
                      </a:lnTo>
                      <a:lnTo>
                        <a:pt x="111" y="207"/>
                      </a:lnTo>
                      <a:lnTo>
                        <a:pt x="95" y="238"/>
                      </a:lnTo>
                      <a:lnTo>
                        <a:pt x="77" y="301"/>
                      </a:lnTo>
                      <a:lnTo>
                        <a:pt x="60" y="327"/>
                      </a:lnTo>
                      <a:lnTo>
                        <a:pt x="36" y="35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24667" name="Freeform 59"/>
                <p:cNvSpPr>
                  <a:spLocks/>
                </p:cNvSpPr>
                <p:nvPr/>
              </p:nvSpPr>
              <p:spPr bwMode="auto">
                <a:xfrm>
                  <a:off x="969" y="2784"/>
                  <a:ext cx="179" cy="418"/>
                </a:xfrm>
                <a:custGeom>
                  <a:avLst/>
                  <a:gdLst>
                    <a:gd name="T0" fmla="*/ 156 w 179"/>
                    <a:gd name="T1" fmla="*/ 341 h 418"/>
                    <a:gd name="T2" fmla="*/ 169 w 179"/>
                    <a:gd name="T3" fmla="*/ 360 h 418"/>
                    <a:gd name="T4" fmla="*/ 174 w 179"/>
                    <a:gd name="T5" fmla="*/ 373 h 418"/>
                    <a:gd name="T6" fmla="*/ 178 w 179"/>
                    <a:gd name="T7" fmla="*/ 397 h 418"/>
                    <a:gd name="T8" fmla="*/ 174 w 179"/>
                    <a:gd name="T9" fmla="*/ 411 h 418"/>
                    <a:gd name="T10" fmla="*/ 161 w 179"/>
                    <a:gd name="T11" fmla="*/ 417 h 418"/>
                    <a:gd name="T12" fmla="*/ 143 w 179"/>
                    <a:gd name="T13" fmla="*/ 413 h 418"/>
                    <a:gd name="T14" fmla="*/ 129 w 179"/>
                    <a:gd name="T15" fmla="*/ 395 h 418"/>
                    <a:gd name="T16" fmla="*/ 116 w 179"/>
                    <a:gd name="T17" fmla="*/ 373 h 418"/>
                    <a:gd name="T18" fmla="*/ 97 w 179"/>
                    <a:gd name="T19" fmla="*/ 330 h 418"/>
                    <a:gd name="T20" fmla="*/ 76 w 179"/>
                    <a:gd name="T21" fmla="*/ 298 h 418"/>
                    <a:gd name="T22" fmla="*/ 61 w 179"/>
                    <a:gd name="T23" fmla="*/ 274 h 418"/>
                    <a:gd name="T24" fmla="*/ 52 w 179"/>
                    <a:gd name="T25" fmla="*/ 229 h 418"/>
                    <a:gd name="T26" fmla="*/ 45 w 179"/>
                    <a:gd name="T27" fmla="*/ 175 h 418"/>
                    <a:gd name="T28" fmla="*/ 34 w 179"/>
                    <a:gd name="T29" fmla="*/ 146 h 418"/>
                    <a:gd name="T30" fmla="*/ 18 w 179"/>
                    <a:gd name="T31" fmla="*/ 120 h 418"/>
                    <a:gd name="T32" fmla="*/ 10 w 179"/>
                    <a:gd name="T33" fmla="*/ 98 h 418"/>
                    <a:gd name="T34" fmla="*/ 0 w 179"/>
                    <a:gd name="T35" fmla="*/ 63 h 418"/>
                    <a:gd name="T36" fmla="*/ 2 w 179"/>
                    <a:gd name="T37" fmla="*/ 26 h 418"/>
                    <a:gd name="T38" fmla="*/ 20 w 179"/>
                    <a:gd name="T39" fmla="*/ 1 h 418"/>
                    <a:gd name="T40" fmla="*/ 45 w 179"/>
                    <a:gd name="T41" fmla="*/ 0 h 418"/>
                    <a:gd name="T42" fmla="*/ 52 w 179"/>
                    <a:gd name="T43" fmla="*/ 58 h 418"/>
                    <a:gd name="T44" fmla="*/ 66 w 179"/>
                    <a:gd name="T45" fmla="*/ 52 h 418"/>
                    <a:gd name="T46" fmla="*/ 68 w 179"/>
                    <a:gd name="T47" fmla="*/ 68 h 418"/>
                    <a:gd name="T48" fmla="*/ 52 w 179"/>
                    <a:gd name="T49" fmla="*/ 82 h 418"/>
                    <a:gd name="T50" fmla="*/ 52 w 179"/>
                    <a:gd name="T51" fmla="*/ 109 h 418"/>
                    <a:gd name="T52" fmla="*/ 66 w 179"/>
                    <a:gd name="T53" fmla="*/ 152 h 418"/>
                    <a:gd name="T54" fmla="*/ 76 w 179"/>
                    <a:gd name="T55" fmla="*/ 197 h 418"/>
                    <a:gd name="T56" fmla="*/ 84 w 179"/>
                    <a:gd name="T57" fmla="*/ 248 h 418"/>
                    <a:gd name="T58" fmla="*/ 95 w 179"/>
                    <a:gd name="T59" fmla="*/ 266 h 418"/>
                    <a:gd name="T60" fmla="*/ 119 w 179"/>
                    <a:gd name="T61" fmla="*/ 298 h 418"/>
                    <a:gd name="T62" fmla="*/ 143 w 179"/>
                    <a:gd name="T63" fmla="*/ 325 h 418"/>
                    <a:gd name="T64" fmla="*/ 156 w 179"/>
                    <a:gd name="T65" fmla="*/ 341 h 4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79" h="418">
                      <a:moveTo>
                        <a:pt x="156" y="341"/>
                      </a:moveTo>
                      <a:lnTo>
                        <a:pt x="169" y="360"/>
                      </a:lnTo>
                      <a:lnTo>
                        <a:pt x="174" y="373"/>
                      </a:lnTo>
                      <a:lnTo>
                        <a:pt x="178" y="397"/>
                      </a:lnTo>
                      <a:lnTo>
                        <a:pt x="174" y="411"/>
                      </a:lnTo>
                      <a:lnTo>
                        <a:pt x="161" y="417"/>
                      </a:lnTo>
                      <a:lnTo>
                        <a:pt x="143" y="413"/>
                      </a:lnTo>
                      <a:lnTo>
                        <a:pt x="129" y="395"/>
                      </a:lnTo>
                      <a:lnTo>
                        <a:pt x="116" y="373"/>
                      </a:lnTo>
                      <a:lnTo>
                        <a:pt x="97" y="330"/>
                      </a:lnTo>
                      <a:lnTo>
                        <a:pt x="76" y="298"/>
                      </a:lnTo>
                      <a:lnTo>
                        <a:pt x="61" y="274"/>
                      </a:lnTo>
                      <a:lnTo>
                        <a:pt x="52" y="229"/>
                      </a:lnTo>
                      <a:lnTo>
                        <a:pt x="45" y="175"/>
                      </a:lnTo>
                      <a:lnTo>
                        <a:pt x="34" y="146"/>
                      </a:lnTo>
                      <a:lnTo>
                        <a:pt x="18" y="120"/>
                      </a:lnTo>
                      <a:lnTo>
                        <a:pt x="10" y="98"/>
                      </a:lnTo>
                      <a:lnTo>
                        <a:pt x="0" y="63"/>
                      </a:lnTo>
                      <a:lnTo>
                        <a:pt x="2" y="26"/>
                      </a:lnTo>
                      <a:lnTo>
                        <a:pt x="20" y="1"/>
                      </a:lnTo>
                      <a:lnTo>
                        <a:pt x="45" y="0"/>
                      </a:lnTo>
                      <a:lnTo>
                        <a:pt x="52" y="58"/>
                      </a:lnTo>
                      <a:lnTo>
                        <a:pt x="66" y="52"/>
                      </a:lnTo>
                      <a:lnTo>
                        <a:pt x="68" y="68"/>
                      </a:lnTo>
                      <a:lnTo>
                        <a:pt x="52" y="82"/>
                      </a:lnTo>
                      <a:lnTo>
                        <a:pt x="52" y="109"/>
                      </a:lnTo>
                      <a:lnTo>
                        <a:pt x="66" y="152"/>
                      </a:lnTo>
                      <a:lnTo>
                        <a:pt x="76" y="197"/>
                      </a:lnTo>
                      <a:lnTo>
                        <a:pt x="84" y="248"/>
                      </a:lnTo>
                      <a:lnTo>
                        <a:pt x="95" y="266"/>
                      </a:lnTo>
                      <a:lnTo>
                        <a:pt x="119" y="298"/>
                      </a:lnTo>
                      <a:lnTo>
                        <a:pt x="143" y="325"/>
                      </a:lnTo>
                      <a:lnTo>
                        <a:pt x="156" y="34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24668" name="Freeform 60"/>
                <p:cNvSpPr>
                  <a:spLocks/>
                </p:cNvSpPr>
                <p:nvPr/>
              </p:nvSpPr>
              <p:spPr bwMode="auto">
                <a:xfrm>
                  <a:off x="1129" y="3147"/>
                  <a:ext cx="160" cy="302"/>
                </a:xfrm>
                <a:custGeom>
                  <a:avLst/>
                  <a:gdLst>
                    <a:gd name="T0" fmla="*/ 61 w 160"/>
                    <a:gd name="T1" fmla="*/ 0 h 302"/>
                    <a:gd name="T2" fmla="*/ 84 w 160"/>
                    <a:gd name="T3" fmla="*/ 0 h 302"/>
                    <a:gd name="T4" fmla="*/ 113 w 160"/>
                    <a:gd name="T5" fmla="*/ 5 h 302"/>
                    <a:gd name="T6" fmla="*/ 129 w 160"/>
                    <a:gd name="T7" fmla="*/ 21 h 302"/>
                    <a:gd name="T8" fmla="*/ 145 w 160"/>
                    <a:gd name="T9" fmla="*/ 50 h 302"/>
                    <a:gd name="T10" fmla="*/ 153 w 160"/>
                    <a:gd name="T11" fmla="*/ 72 h 302"/>
                    <a:gd name="T12" fmla="*/ 159 w 160"/>
                    <a:gd name="T13" fmla="*/ 98 h 302"/>
                    <a:gd name="T14" fmla="*/ 159 w 160"/>
                    <a:gd name="T15" fmla="*/ 130 h 302"/>
                    <a:gd name="T16" fmla="*/ 156 w 160"/>
                    <a:gd name="T17" fmla="*/ 162 h 302"/>
                    <a:gd name="T18" fmla="*/ 153 w 160"/>
                    <a:gd name="T19" fmla="*/ 197 h 302"/>
                    <a:gd name="T20" fmla="*/ 143 w 160"/>
                    <a:gd name="T21" fmla="*/ 239 h 302"/>
                    <a:gd name="T22" fmla="*/ 129 w 160"/>
                    <a:gd name="T23" fmla="*/ 269 h 302"/>
                    <a:gd name="T24" fmla="*/ 106 w 160"/>
                    <a:gd name="T25" fmla="*/ 293 h 302"/>
                    <a:gd name="T26" fmla="*/ 79 w 160"/>
                    <a:gd name="T27" fmla="*/ 301 h 302"/>
                    <a:gd name="T28" fmla="*/ 50 w 160"/>
                    <a:gd name="T29" fmla="*/ 293 h 302"/>
                    <a:gd name="T30" fmla="*/ 31 w 160"/>
                    <a:gd name="T31" fmla="*/ 255 h 302"/>
                    <a:gd name="T32" fmla="*/ 18 w 160"/>
                    <a:gd name="T33" fmla="*/ 221 h 302"/>
                    <a:gd name="T34" fmla="*/ 10 w 160"/>
                    <a:gd name="T35" fmla="*/ 181 h 302"/>
                    <a:gd name="T36" fmla="*/ 0 w 160"/>
                    <a:gd name="T37" fmla="*/ 144 h 302"/>
                    <a:gd name="T38" fmla="*/ 0 w 160"/>
                    <a:gd name="T39" fmla="*/ 93 h 302"/>
                    <a:gd name="T40" fmla="*/ 7 w 160"/>
                    <a:gd name="T41" fmla="*/ 58 h 302"/>
                    <a:gd name="T42" fmla="*/ 18 w 160"/>
                    <a:gd name="T43" fmla="*/ 31 h 302"/>
                    <a:gd name="T44" fmla="*/ 31 w 160"/>
                    <a:gd name="T45" fmla="*/ 0 h 302"/>
                    <a:gd name="T46" fmla="*/ 61 w 160"/>
                    <a:gd name="T47" fmla="*/ 0 h 3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60" h="302">
                      <a:moveTo>
                        <a:pt x="61" y="0"/>
                      </a:moveTo>
                      <a:lnTo>
                        <a:pt x="84" y="0"/>
                      </a:lnTo>
                      <a:lnTo>
                        <a:pt x="113" y="5"/>
                      </a:lnTo>
                      <a:lnTo>
                        <a:pt x="129" y="21"/>
                      </a:lnTo>
                      <a:lnTo>
                        <a:pt x="145" y="50"/>
                      </a:lnTo>
                      <a:lnTo>
                        <a:pt x="153" y="72"/>
                      </a:lnTo>
                      <a:lnTo>
                        <a:pt x="159" y="98"/>
                      </a:lnTo>
                      <a:lnTo>
                        <a:pt x="159" y="130"/>
                      </a:lnTo>
                      <a:lnTo>
                        <a:pt x="156" y="162"/>
                      </a:lnTo>
                      <a:lnTo>
                        <a:pt x="153" y="197"/>
                      </a:lnTo>
                      <a:lnTo>
                        <a:pt x="143" y="239"/>
                      </a:lnTo>
                      <a:lnTo>
                        <a:pt x="129" y="269"/>
                      </a:lnTo>
                      <a:lnTo>
                        <a:pt x="106" y="293"/>
                      </a:lnTo>
                      <a:lnTo>
                        <a:pt x="79" y="301"/>
                      </a:lnTo>
                      <a:lnTo>
                        <a:pt x="50" y="293"/>
                      </a:lnTo>
                      <a:lnTo>
                        <a:pt x="31" y="255"/>
                      </a:lnTo>
                      <a:lnTo>
                        <a:pt x="18" y="221"/>
                      </a:lnTo>
                      <a:lnTo>
                        <a:pt x="10" y="181"/>
                      </a:lnTo>
                      <a:lnTo>
                        <a:pt x="0" y="144"/>
                      </a:lnTo>
                      <a:lnTo>
                        <a:pt x="0" y="93"/>
                      </a:lnTo>
                      <a:lnTo>
                        <a:pt x="7" y="58"/>
                      </a:lnTo>
                      <a:lnTo>
                        <a:pt x="18" y="31"/>
                      </a:lnTo>
                      <a:lnTo>
                        <a:pt x="31" y="0"/>
                      </a:lnTo>
                      <a:lnTo>
                        <a:pt x="61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24669" name="Freeform 61"/>
                <p:cNvSpPr>
                  <a:spLocks/>
                </p:cNvSpPr>
                <p:nvPr/>
              </p:nvSpPr>
              <p:spPr bwMode="auto">
                <a:xfrm>
                  <a:off x="1236" y="3407"/>
                  <a:ext cx="123" cy="349"/>
                </a:xfrm>
                <a:custGeom>
                  <a:avLst/>
                  <a:gdLst>
                    <a:gd name="T0" fmla="*/ 22 w 123"/>
                    <a:gd name="T1" fmla="*/ 39 h 349"/>
                    <a:gd name="T2" fmla="*/ 6 w 123"/>
                    <a:gd name="T3" fmla="*/ 16 h 349"/>
                    <a:gd name="T4" fmla="*/ 11 w 123"/>
                    <a:gd name="T5" fmla="*/ 0 h 349"/>
                    <a:gd name="T6" fmla="*/ 27 w 123"/>
                    <a:gd name="T7" fmla="*/ 0 h 349"/>
                    <a:gd name="T8" fmla="*/ 45 w 123"/>
                    <a:gd name="T9" fmla="*/ 18 h 349"/>
                    <a:gd name="T10" fmla="*/ 70 w 123"/>
                    <a:gd name="T11" fmla="*/ 57 h 349"/>
                    <a:gd name="T12" fmla="*/ 83 w 123"/>
                    <a:gd name="T13" fmla="*/ 93 h 349"/>
                    <a:gd name="T14" fmla="*/ 95 w 123"/>
                    <a:gd name="T15" fmla="*/ 129 h 349"/>
                    <a:gd name="T16" fmla="*/ 99 w 123"/>
                    <a:gd name="T17" fmla="*/ 162 h 349"/>
                    <a:gd name="T18" fmla="*/ 97 w 123"/>
                    <a:gd name="T19" fmla="*/ 179 h 349"/>
                    <a:gd name="T20" fmla="*/ 86 w 123"/>
                    <a:gd name="T21" fmla="*/ 200 h 349"/>
                    <a:gd name="T22" fmla="*/ 66 w 123"/>
                    <a:gd name="T23" fmla="*/ 257 h 349"/>
                    <a:gd name="T24" fmla="*/ 43 w 123"/>
                    <a:gd name="T25" fmla="*/ 290 h 349"/>
                    <a:gd name="T26" fmla="*/ 38 w 123"/>
                    <a:gd name="T27" fmla="*/ 305 h 349"/>
                    <a:gd name="T28" fmla="*/ 59 w 123"/>
                    <a:gd name="T29" fmla="*/ 307 h 349"/>
                    <a:gd name="T30" fmla="*/ 87 w 123"/>
                    <a:gd name="T31" fmla="*/ 307 h 349"/>
                    <a:gd name="T32" fmla="*/ 122 w 123"/>
                    <a:gd name="T33" fmla="*/ 321 h 349"/>
                    <a:gd name="T34" fmla="*/ 119 w 123"/>
                    <a:gd name="T35" fmla="*/ 330 h 349"/>
                    <a:gd name="T36" fmla="*/ 114 w 123"/>
                    <a:gd name="T37" fmla="*/ 342 h 349"/>
                    <a:gd name="T38" fmla="*/ 103 w 123"/>
                    <a:gd name="T39" fmla="*/ 348 h 349"/>
                    <a:gd name="T40" fmla="*/ 82 w 123"/>
                    <a:gd name="T41" fmla="*/ 338 h 349"/>
                    <a:gd name="T42" fmla="*/ 59 w 123"/>
                    <a:gd name="T43" fmla="*/ 326 h 349"/>
                    <a:gd name="T44" fmla="*/ 27 w 123"/>
                    <a:gd name="T45" fmla="*/ 324 h 349"/>
                    <a:gd name="T46" fmla="*/ 7 w 123"/>
                    <a:gd name="T47" fmla="*/ 329 h 349"/>
                    <a:gd name="T48" fmla="*/ 0 w 123"/>
                    <a:gd name="T49" fmla="*/ 321 h 349"/>
                    <a:gd name="T50" fmla="*/ 0 w 123"/>
                    <a:gd name="T51" fmla="*/ 311 h 349"/>
                    <a:gd name="T52" fmla="*/ 10 w 123"/>
                    <a:gd name="T53" fmla="*/ 300 h 349"/>
                    <a:gd name="T54" fmla="*/ 27 w 123"/>
                    <a:gd name="T55" fmla="*/ 281 h 349"/>
                    <a:gd name="T56" fmla="*/ 58 w 123"/>
                    <a:gd name="T57" fmla="*/ 235 h 349"/>
                    <a:gd name="T58" fmla="*/ 71 w 123"/>
                    <a:gd name="T59" fmla="*/ 193 h 349"/>
                    <a:gd name="T60" fmla="*/ 76 w 123"/>
                    <a:gd name="T61" fmla="*/ 154 h 349"/>
                    <a:gd name="T62" fmla="*/ 74 w 123"/>
                    <a:gd name="T63" fmla="*/ 132 h 349"/>
                    <a:gd name="T64" fmla="*/ 63 w 123"/>
                    <a:gd name="T65" fmla="*/ 93 h 349"/>
                    <a:gd name="T66" fmla="*/ 35 w 123"/>
                    <a:gd name="T67" fmla="*/ 52 h 349"/>
                    <a:gd name="T68" fmla="*/ 15 w 123"/>
                    <a:gd name="T69" fmla="*/ 31 h 349"/>
                    <a:gd name="T70" fmla="*/ 22 w 123"/>
                    <a:gd name="T71" fmla="*/ 39 h 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23" h="349">
                      <a:moveTo>
                        <a:pt x="22" y="39"/>
                      </a:moveTo>
                      <a:lnTo>
                        <a:pt x="6" y="16"/>
                      </a:lnTo>
                      <a:lnTo>
                        <a:pt x="11" y="0"/>
                      </a:lnTo>
                      <a:lnTo>
                        <a:pt x="27" y="0"/>
                      </a:lnTo>
                      <a:lnTo>
                        <a:pt x="45" y="18"/>
                      </a:lnTo>
                      <a:lnTo>
                        <a:pt x="70" y="57"/>
                      </a:lnTo>
                      <a:lnTo>
                        <a:pt x="83" y="93"/>
                      </a:lnTo>
                      <a:lnTo>
                        <a:pt x="95" y="129"/>
                      </a:lnTo>
                      <a:lnTo>
                        <a:pt x="99" y="162"/>
                      </a:lnTo>
                      <a:lnTo>
                        <a:pt x="97" y="179"/>
                      </a:lnTo>
                      <a:lnTo>
                        <a:pt x="86" y="200"/>
                      </a:lnTo>
                      <a:lnTo>
                        <a:pt x="66" y="257"/>
                      </a:lnTo>
                      <a:lnTo>
                        <a:pt x="43" y="290"/>
                      </a:lnTo>
                      <a:lnTo>
                        <a:pt x="38" y="305"/>
                      </a:lnTo>
                      <a:lnTo>
                        <a:pt x="59" y="307"/>
                      </a:lnTo>
                      <a:lnTo>
                        <a:pt x="87" y="307"/>
                      </a:lnTo>
                      <a:lnTo>
                        <a:pt x="122" y="321"/>
                      </a:lnTo>
                      <a:lnTo>
                        <a:pt x="119" y="330"/>
                      </a:lnTo>
                      <a:lnTo>
                        <a:pt x="114" y="342"/>
                      </a:lnTo>
                      <a:lnTo>
                        <a:pt x="103" y="348"/>
                      </a:lnTo>
                      <a:lnTo>
                        <a:pt x="82" y="338"/>
                      </a:lnTo>
                      <a:lnTo>
                        <a:pt x="59" y="326"/>
                      </a:lnTo>
                      <a:lnTo>
                        <a:pt x="27" y="324"/>
                      </a:lnTo>
                      <a:lnTo>
                        <a:pt x="7" y="329"/>
                      </a:lnTo>
                      <a:lnTo>
                        <a:pt x="0" y="321"/>
                      </a:lnTo>
                      <a:lnTo>
                        <a:pt x="0" y="311"/>
                      </a:lnTo>
                      <a:lnTo>
                        <a:pt x="10" y="300"/>
                      </a:lnTo>
                      <a:lnTo>
                        <a:pt x="27" y="281"/>
                      </a:lnTo>
                      <a:lnTo>
                        <a:pt x="58" y="235"/>
                      </a:lnTo>
                      <a:lnTo>
                        <a:pt x="71" y="193"/>
                      </a:lnTo>
                      <a:lnTo>
                        <a:pt x="76" y="154"/>
                      </a:lnTo>
                      <a:lnTo>
                        <a:pt x="74" y="132"/>
                      </a:lnTo>
                      <a:lnTo>
                        <a:pt x="63" y="93"/>
                      </a:lnTo>
                      <a:lnTo>
                        <a:pt x="35" y="52"/>
                      </a:lnTo>
                      <a:lnTo>
                        <a:pt x="15" y="31"/>
                      </a:lnTo>
                      <a:lnTo>
                        <a:pt x="22" y="39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24670" name="Freeform 62"/>
                <p:cNvSpPr>
                  <a:spLocks/>
                </p:cNvSpPr>
                <p:nvPr/>
              </p:nvSpPr>
              <p:spPr bwMode="auto">
                <a:xfrm>
                  <a:off x="1072" y="3401"/>
                  <a:ext cx="124" cy="371"/>
                </a:xfrm>
                <a:custGeom>
                  <a:avLst/>
                  <a:gdLst>
                    <a:gd name="T0" fmla="*/ 63 w 124"/>
                    <a:gd name="T1" fmla="*/ 66 h 371"/>
                    <a:gd name="T2" fmla="*/ 82 w 124"/>
                    <a:gd name="T3" fmla="*/ 29 h 371"/>
                    <a:gd name="T4" fmla="*/ 100 w 124"/>
                    <a:gd name="T5" fmla="*/ 0 h 371"/>
                    <a:gd name="T6" fmla="*/ 113 w 124"/>
                    <a:gd name="T7" fmla="*/ 0 h 371"/>
                    <a:gd name="T8" fmla="*/ 121 w 124"/>
                    <a:gd name="T9" fmla="*/ 11 h 371"/>
                    <a:gd name="T10" fmla="*/ 123 w 124"/>
                    <a:gd name="T11" fmla="*/ 31 h 371"/>
                    <a:gd name="T12" fmla="*/ 112 w 124"/>
                    <a:gd name="T13" fmla="*/ 46 h 371"/>
                    <a:gd name="T14" fmla="*/ 92 w 124"/>
                    <a:gd name="T15" fmla="*/ 65 h 371"/>
                    <a:gd name="T16" fmla="*/ 76 w 124"/>
                    <a:gd name="T17" fmla="*/ 86 h 371"/>
                    <a:gd name="T18" fmla="*/ 61 w 124"/>
                    <a:gd name="T19" fmla="*/ 116 h 371"/>
                    <a:gd name="T20" fmla="*/ 54 w 124"/>
                    <a:gd name="T21" fmla="*/ 135 h 371"/>
                    <a:gd name="T22" fmla="*/ 48 w 124"/>
                    <a:gd name="T23" fmla="*/ 161 h 371"/>
                    <a:gd name="T24" fmla="*/ 47 w 124"/>
                    <a:gd name="T25" fmla="*/ 193 h 371"/>
                    <a:gd name="T26" fmla="*/ 48 w 124"/>
                    <a:gd name="T27" fmla="*/ 222 h 371"/>
                    <a:gd name="T28" fmla="*/ 56 w 124"/>
                    <a:gd name="T29" fmla="*/ 258 h 371"/>
                    <a:gd name="T30" fmla="*/ 70 w 124"/>
                    <a:gd name="T31" fmla="*/ 290 h 371"/>
                    <a:gd name="T32" fmla="*/ 83 w 124"/>
                    <a:gd name="T33" fmla="*/ 308 h 371"/>
                    <a:gd name="T34" fmla="*/ 91 w 124"/>
                    <a:gd name="T35" fmla="*/ 322 h 371"/>
                    <a:gd name="T36" fmla="*/ 92 w 124"/>
                    <a:gd name="T37" fmla="*/ 333 h 371"/>
                    <a:gd name="T38" fmla="*/ 85 w 124"/>
                    <a:gd name="T39" fmla="*/ 336 h 371"/>
                    <a:gd name="T40" fmla="*/ 69 w 124"/>
                    <a:gd name="T41" fmla="*/ 339 h 371"/>
                    <a:gd name="T42" fmla="*/ 47 w 124"/>
                    <a:gd name="T43" fmla="*/ 347 h 371"/>
                    <a:gd name="T44" fmla="*/ 28 w 124"/>
                    <a:gd name="T45" fmla="*/ 358 h 371"/>
                    <a:gd name="T46" fmla="*/ 17 w 124"/>
                    <a:gd name="T47" fmla="*/ 370 h 371"/>
                    <a:gd name="T48" fmla="*/ 7 w 124"/>
                    <a:gd name="T49" fmla="*/ 367 h 371"/>
                    <a:gd name="T50" fmla="*/ 0 w 124"/>
                    <a:gd name="T51" fmla="*/ 353 h 371"/>
                    <a:gd name="T52" fmla="*/ 0 w 124"/>
                    <a:gd name="T53" fmla="*/ 340 h 371"/>
                    <a:gd name="T54" fmla="*/ 17 w 124"/>
                    <a:gd name="T55" fmla="*/ 330 h 371"/>
                    <a:gd name="T56" fmla="*/ 48 w 124"/>
                    <a:gd name="T57" fmla="*/ 323 h 371"/>
                    <a:gd name="T58" fmla="*/ 75 w 124"/>
                    <a:gd name="T59" fmla="*/ 319 h 371"/>
                    <a:gd name="T60" fmla="*/ 63 w 124"/>
                    <a:gd name="T61" fmla="*/ 304 h 371"/>
                    <a:gd name="T62" fmla="*/ 55 w 124"/>
                    <a:gd name="T63" fmla="*/ 285 h 371"/>
                    <a:gd name="T64" fmla="*/ 45 w 124"/>
                    <a:gd name="T65" fmla="*/ 259 h 371"/>
                    <a:gd name="T66" fmla="*/ 34 w 124"/>
                    <a:gd name="T67" fmla="*/ 232 h 371"/>
                    <a:gd name="T68" fmla="*/ 31 w 124"/>
                    <a:gd name="T69" fmla="*/ 197 h 371"/>
                    <a:gd name="T70" fmla="*/ 30 w 124"/>
                    <a:gd name="T71" fmla="*/ 163 h 371"/>
                    <a:gd name="T72" fmla="*/ 37 w 124"/>
                    <a:gd name="T73" fmla="*/ 132 h 371"/>
                    <a:gd name="T74" fmla="*/ 52 w 124"/>
                    <a:gd name="T75" fmla="*/ 89 h 371"/>
                    <a:gd name="T76" fmla="*/ 63 w 124"/>
                    <a:gd name="T77" fmla="*/ 66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4" h="371">
                      <a:moveTo>
                        <a:pt x="63" y="66"/>
                      </a:moveTo>
                      <a:lnTo>
                        <a:pt x="82" y="29"/>
                      </a:lnTo>
                      <a:lnTo>
                        <a:pt x="100" y="0"/>
                      </a:lnTo>
                      <a:lnTo>
                        <a:pt x="113" y="0"/>
                      </a:lnTo>
                      <a:lnTo>
                        <a:pt x="121" y="11"/>
                      </a:lnTo>
                      <a:lnTo>
                        <a:pt x="123" y="31"/>
                      </a:lnTo>
                      <a:lnTo>
                        <a:pt x="112" y="46"/>
                      </a:lnTo>
                      <a:lnTo>
                        <a:pt x="92" y="65"/>
                      </a:lnTo>
                      <a:lnTo>
                        <a:pt x="76" y="86"/>
                      </a:lnTo>
                      <a:lnTo>
                        <a:pt x="61" y="116"/>
                      </a:lnTo>
                      <a:lnTo>
                        <a:pt x="54" y="135"/>
                      </a:lnTo>
                      <a:lnTo>
                        <a:pt x="48" y="161"/>
                      </a:lnTo>
                      <a:lnTo>
                        <a:pt x="47" y="193"/>
                      </a:lnTo>
                      <a:lnTo>
                        <a:pt x="48" y="222"/>
                      </a:lnTo>
                      <a:lnTo>
                        <a:pt x="56" y="258"/>
                      </a:lnTo>
                      <a:lnTo>
                        <a:pt x="70" y="290"/>
                      </a:lnTo>
                      <a:lnTo>
                        <a:pt x="83" y="308"/>
                      </a:lnTo>
                      <a:lnTo>
                        <a:pt x="91" y="322"/>
                      </a:lnTo>
                      <a:lnTo>
                        <a:pt x="92" y="333"/>
                      </a:lnTo>
                      <a:lnTo>
                        <a:pt x="85" y="336"/>
                      </a:lnTo>
                      <a:lnTo>
                        <a:pt x="69" y="339"/>
                      </a:lnTo>
                      <a:lnTo>
                        <a:pt x="47" y="347"/>
                      </a:lnTo>
                      <a:lnTo>
                        <a:pt x="28" y="358"/>
                      </a:lnTo>
                      <a:lnTo>
                        <a:pt x="17" y="370"/>
                      </a:lnTo>
                      <a:lnTo>
                        <a:pt x="7" y="367"/>
                      </a:lnTo>
                      <a:lnTo>
                        <a:pt x="0" y="353"/>
                      </a:lnTo>
                      <a:lnTo>
                        <a:pt x="0" y="340"/>
                      </a:lnTo>
                      <a:lnTo>
                        <a:pt x="17" y="330"/>
                      </a:lnTo>
                      <a:lnTo>
                        <a:pt x="48" y="323"/>
                      </a:lnTo>
                      <a:lnTo>
                        <a:pt x="75" y="319"/>
                      </a:lnTo>
                      <a:lnTo>
                        <a:pt x="63" y="304"/>
                      </a:lnTo>
                      <a:lnTo>
                        <a:pt x="55" y="285"/>
                      </a:lnTo>
                      <a:lnTo>
                        <a:pt x="45" y="259"/>
                      </a:lnTo>
                      <a:lnTo>
                        <a:pt x="34" y="232"/>
                      </a:lnTo>
                      <a:lnTo>
                        <a:pt x="31" y="197"/>
                      </a:lnTo>
                      <a:lnTo>
                        <a:pt x="30" y="163"/>
                      </a:lnTo>
                      <a:lnTo>
                        <a:pt x="37" y="132"/>
                      </a:lnTo>
                      <a:lnTo>
                        <a:pt x="52" y="89"/>
                      </a:lnTo>
                      <a:lnTo>
                        <a:pt x="63" y="6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grpSp>
              <p:nvGrpSpPr>
                <p:cNvPr id="324671" name="Group 63"/>
                <p:cNvGrpSpPr>
                  <a:grpSpLocks/>
                </p:cNvGrpSpPr>
                <p:nvPr/>
              </p:nvGrpSpPr>
              <p:grpSpPr bwMode="auto">
                <a:xfrm>
                  <a:off x="644" y="2661"/>
                  <a:ext cx="1128" cy="484"/>
                  <a:chOff x="644" y="2661"/>
                  <a:chExt cx="1128" cy="484"/>
                </a:xfrm>
              </p:grpSpPr>
              <p:sp>
                <p:nvSpPr>
                  <p:cNvPr id="324672" name="Freeform 64"/>
                  <p:cNvSpPr>
                    <a:spLocks/>
                  </p:cNvSpPr>
                  <p:nvPr/>
                </p:nvSpPr>
                <p:spPr bwMode="auto">
                  <a:xfrm>
                    <a:off x="855" y="2774"/>
                    <a:ext cx="731" cy="114"/>
                  </a:xfrm>
                  <a:custGeom>
                    <a:avLst/>
                    <a:gdLst>
                      <a:gd name="T0" fmla="*/ 0 w 731"/>
                      <a:gd name="T1" fmla="*/ 80 h 114"/>
                      <a:gd name="T2" fmla="*/ 50 w 731"/>
                      <a:gd name="T3" fmla="*/ 58 h 114"/>
                      <a:gd name="T4" fmla="*/ 87 w 731"/>
                      <a:gd name="T5" fmla="*/ 44 h 114"/>
                      <a:gd name="T6" fmla="*/ 124 w 731"/>
                      <a:gd name="T7" fmla="*/ 35 h 114"/>
                      <a:gd name="T8" fmla="*/ 172 w 731"/>
                      <a:gd name="T9" fmla="*/ 24 h 114"/>
                      <a:gd name="T10" fmla="*/ 227 w 731"/>
                      <a:gd name="T11" fmla="*/ 16 h 114"/>
                      <a:gd name="T12" fmla="*/ 304 w 731"/>
                      <a:gd name="T13" fmla="*/ 6 h 114"/>
                      <a:gd name="T14" fmla="*/ 413 w 731"/>
                      <a:gd name="T15" fmla="*/ 0 h 114"/>
                      <a:gd name="T16" fmla="*/ 483 w 731"/>
                      <a:gd name="T17" fmla="*/ 0 h 114"/>
                      <a:gd name="T18" fmla="*/ 535 w 731"/>
                      <a:gd name="T19" fmla="*/ 3 h 114"/>
                      <a:gd name="T20" fmla="*/ 593 w 731"/>
                      <a:gd name="T21" fmla="*/ 8 h 114"/>
                      <a:gd name="T22" fmla="*/ 640 w 731"/>
                      <a:gd name="T23" fmla="*/ 14 h 114"/>
                      <a:gd name="T24" fmla="*/ 690 w 731"/>
                      <a:gd name="T25" fmla="*/ 24 h 114"/>
                      <a:gd name="T26" fmla="*/ 730 w 731"/>
                      <a:gd name="T27" fmla="*/ 37 h 114"/>
                      <a:gd name="T28" fmla="*/ 717 w 731"/>
                      <a:gd name="T29" fmla="*/ 76 h 114"/>
                      <a:gd name="T30" fmla="*/ 681 w 731"/>
                      <a:gd name="T31" fmla="*/ 66 h 114"/>
                      <a:gd name="T32" fmla="*/ 635 w 731"/>
                      <a:gd name="T33" fmla="*/ 56 h 114"/>
                      <a:gd name="T34" fmla="*/ 593 w 731"/>
                      <a:gd name="T35" fmla="*/ 48 h 114"/>
                      <a:gd name="T36" fmla="*/ 550 w 731"/>
                      <a:gd name="T37" fmla="*/ 44 h 114"/>
                      <a:gd name="T38" fmla="*/ 510 w 731"/>
                      <a:gd name="T39" fmla="*/ 44 h 114"/>
                      <a:gd name="T40" fmla="*/ 451 w 731"/>
                      <a:gd name="T41" fmla="*/ 43 h 114"/>
                      <a:gd name="T42" fmla="*/ 398 w 731"/>
                      <a:gd name="T43" fmla="*/ 44 h 114"/>
                      <a:gd name="T44" fmla="*/ 304 w 731"/>
                      <a:gd name="T45" fmla="*/ 49 h 114"/>
                      <a:gd name="T46" fmla="*/ 246 w 731"/>
                      <a:gd name="T47" fmla="*/ 55 h 114"/>
                      <a:gd name="T48" fmla="*/ 214 w 731"/>
                      <a:gd name="T49" fmla="*/ 60 h 114"/>
                      <a:gd name="T50" fmla="*/ 176 w 731"/>
                      <a:gd name="T51" fmla="*/ 64 h 114"/>
                      <a:gd name="T52" fmla="*/ 139 w 731"/>
                      <a:gd name="T53" fmla="*/ 73 h 114"/>
                      <a:gd name="T54" fmla="*/ 96 w 731"/>
                      <a:gd name="T55" fmla="*/ 85 h 114"/>
                      <a:gd name="T56" fmla="*/ 70 w 731"/>
                      <a:gd name="T57" fmla="*/ 91 h 114"/>
                      <a:gd name="T58" fmla="*/ 42 w 731"/>
                      <a:gd name="T59" fmla="*/ 103 h 114"/>
                      <a:gd name="T60" fmla="*/ 18 w 731"/>
                      <a:gd name="T61" fmla="*/ 113 h 114"/>
                      <a:gd name="T62" fmla="*/ 0 w 731"/>
                      <a:gd name="T63" fmla="*/ 80 h 1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731" h="114">
                        <a:moveTo>
                          <a:pt x="0" y="80"/>
                        </a:moveTo>
                        <a:lnTo>
                          <a:pt x="50" y="58"/>
                        </a:lnTo>
                        <a:lnTo>
                          <a:pt x="87" y="44"/>
                        </a:lnTo>
                        <a:lnTo>
                          <a:pt x="124" y="35"/>
                        </a:lnTo>
                        <a:lnTo>
                          <a:pt x="172" y="24"/>
                        </a:lnTo>
                        <a:lnTo>
                          <a:pt x="227" y="16"/>
                        </a:lnTo>
                        <a:lnTo>
                          <a:pt x="304" y="6"/>
                        </a:lnTo>
                        <a:lnTo>
                          <a:pt x="413" y="0"/>
                        </a:lnTo>
                        <a:lnTo>
                          <a:pt x="483" y="0"/>
                        </a:lnTo>
                        <a:lnTo>
                          <a:pt x="535" y="3"/>
                        </a:lnTo>
                        <a:lnTo>
                          <a:pt x="593" y="8"/>
                        </a:lnTo>
                        <a:lnTo>
                          <a:pt x="640" y="14"/>
                        </a:lnTo>
                        <a:lnTo>
                          <a:pt x="690" y="24"/>
                        </a:lnTo>
                        <a:lnTo>
                          <a:pt x="730" y="37"/>
                        </a:lnTo>
                        <a:lnTo>
                          <a:pt x="717" y="76"/>
                        </a:lnTo>
                        <a:lnTo>
                          <a:pt x="681" y="66"/>
                        </a:lnTo>
                        <a:lnTo>
                          <a:pt x="635" y="56"/>
                        </a:lnTo>
                        <a:lnTo>
                          <a:pt x="593" y="48"/>
                        </a:lnTo>
                        <a:lnTo>
                          <a:pt x="550" y="44"/>
                        </a:lnTo>
                        <a:lnTo>
                          <a:pt x="510" y="44"/>
                        </a:lnTo>
                        <a:lnTo>
                          <a:pt x="451" y="43"/>
                        </a:lnTo>
                        <a:lnTo>
                          <a:pt x="398" y="44"/>
                        </a:lnTo>
                        <a:lnTo>
                          <a:pt x="304" y="49"/>
                        </a:lnTo>
                        <a:lnTo>
                          <a:pt x="246" y="55"/>
                        </a:lnTo>
                        <a:lnTo>
                          <a:pt x="214" y="60"/>
                        </a:lnTo>
                        <a:lnTo>
                          <a:pt x="176" y="64"/>
                        </a:lnTo>
                        <a:lnTo>
                          <a:pt x="139" y="73"/>
                        </a:lnTo>
                        <a:lnTo>
                          <a:pt x="96" y="85"/>
                        </a:lnTo>
                        <a:lnTo>
                          <a:pt x="70" y="91"/>
                        </a:lnTo>
                        <a:lnTo>
                          <a:pt x="42" y="103"/>
                        </a:lnTo>
                        <a:lnTo>
                          <a:pt x="18" y="113"/>
                        </a:lnTo>
                        <a:lnTo>
                          <a:pt x="0" y="8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grpSp>
                <p:nvGrpSpPr>
                  <p:cNvPr id="324673" name="Group 65"/>
                  <p:cNvGrpSpPr>
                    <a:grpSpLocks/>
                  </p:cNvGrpSpPr>
                  <p:nvPr/>
                </p:nvGrpSpPr>
                <p:grpSpPr bwMode="auto">
                  <a:xfrm>
                    <a:off x="1516" y="2661"/>
                    <a:ext cx="256" cy="426"/>
                    <a:chOff x="1516" y="2661"/>
                    <a:chExt cx="256" cy="426"/>
                  </a:xfrm>
                </p:grpSpPr>
                <p:sp>
                  <p:nvSpPr>
                    <p:cNvPr id="324674" name="Freeform 66"/>
                    <p:cNvSpPr>
                      <a:spLocks/>
                    </p:cNvSpPr>
                    <p:nvPr/>
                  </p:nvSpPr>
                  <p:spPr bwMode="auto">
                    <a:xfrm>
                      <a:off x="1552" y="2673"/>
                      <a:ext cx="220" cy="414"/>
                    </a:xfrm>
                    <a:custGeom>
                      <a:avLst/>
                      <a:gdLst>
                        <a:gd name="T0" fmla="*/ 198 w 220"/>
                        <a:gd name="T1" fmla="*/ 221 h 414"/>
                        <a:gd name="T2" fmla="*/ 207 w 220"/>
                        <a:gd name="T3" fmla="*/ 193 h 414"/>
                        <a:gd name="T4" fmla="*/ 213 w 220"/>
                        <a:gd name="T5" fmla="*/ 164 h 414"/>
                        <a:gd name="T6" fmla="*/ 217 w 220"/>
                        <a:gd name="T7" fmla="*/ 136 h 414"/>
                        <a:gd name="T8" fmla="*/ 219 w 220"/>
                        <a:gd name="T9" fmla="*/ 109 h 414"/>
                        <a:gd name="T10" fmla="*/ 219 w 220"/>
                        <a:gd name="T11" fmla="*/ 85 h 414"/>
                        <a:gd name="T12" fmla="*/ 217 w 220"/>
                        <a:gd name="T13" fmla="*/ 63 h 414"/>
                        <a:gd name="T14" fmla="*/ 212 w 220"/>
                        <a:gd name="T15" fmla="*/ 44 h 414"/>
                        <a:gd name="T16" fmla="*/ 206 w 220"/>
                        <a:gd name="T17" fmla="*/ 28 h 414"/>
                        <a:gd name="T18" fmla="*/ 198 w 220"/>
                        <a:gd name="T19" fmla="*/ 15 h 414"/>
                        <a:gd name="T20" fmla="*/ 187 w 220"/>
                        <a:gd name="T21" fmla="*/ 6 h 414"/>
                        <a:gd name="T22" fmla="*/ 177 w 220"/>
                        <a:gd name="T23" fmla="*/ 1 h 414"/>
                        <a:gd name="T24" fmla="*/ 164 w 220"/>
                        <a:gd name="T25" fmla="*/ 0 h 414"/>
                        <a:gd name="T26" fmla="*/ 151 w 220"/>
                        <a:gd name="T27" fmla="*/ 3 h 414"/>
                        <a:gd name="T28" fmla="*/ 135 w 220"/>
                        <a:gd name="T29" fmla="*/ 10 h 414"/>
                        <a:gd name="T30" fmla="*/ 120 w 220"/>
                        <a:gd name="T31" fmla="*/ 20 h 414"/>
                        <a:gd name="T32" fmla="*/ 105 w 220"/>
                        <a:gd name="T33" fmla="*/ 35 h 414"/>
                        <a:gd name="T34" fmla="*/ 90 w 220"/>
                        <a:gd name="T35" fmla="*/ 52 h 414"/>
                        <a:gd name="T36" fmla="*/ 75 w 220"/>
                        <a:gd name="T37" fmla="*/ 73 h 414"/>
                        <a:gd name="T38" fmla="*/ 61 w 220"/>
                        <a:gd name="T39" fmla="*/ 96 h 414"/>
                        <a:gd name="T40" fmla="*/ 48 w 220"/>
                        <a:gd name="T41" fmla="*/ 122 h 414"/>
                        <a:gd name="T42" fmla="*/ 36 w 220"/>
                        <a:gd name="T43" fmla="*/ 149 h 414"/>
                        <a:gd name="T44" fmla="*/ 25 w 220"/>
                        <a:gd name="T45" fmla="*/ 177 h 414"/>
                        <a:gd name="T46" fmla="*/ 16 w 220"/>
                        <a:gd name="T47" fmla="*/ 206 h 414"/>
                        <a:gd name="T48" fmla="*/ 9 w 220"/>
                        <a:gd name="T49" fmla="*/ 235 h 414"/>
                        <a:gd name="T50" fmla="*/ 4 w 220"/>
                        <a:gd name="T51" fmla="*/ 263 h 414"/>
                        <a:gd name="T52" fmla="*/ 0 w 220"/>
                        <a:gd name="T53" fmla="*/ 290 h 414"/>
                        <a:gd name="T54" fmla="*/ 0 w 220"/>
                        <a:gd name="T55" fmla="*/ 315 h 414"/>
                        <a:gd name="T56" fmla="*/ 0 w 220"/>
                        <a:gd name="T57" fmla="*/ 338 h 414"/>
                        <a:gd name="T58" fmla="*/ 4 w 220"/>
                        <a:gd name="T59" fmla="*/ 360 h 414"/>
                        <a:gd name="T60" fmla="*/ 10 w 220"/>
                        <a:gd name="T61" fmla="*/ 376 h 414"/>
                        <a:gd name="T62" fmla="*/ 17 w 220"/>
                        <a:gd name="T63" fmla="*/ 392 h 414"/>
                        <a:gd name="T64" fmla="*/ 26 w 220"/>
                        <a:gd name="T65" fmla="*/ 402 h 414"/>
                        <a:gd name="T66" fmla="*/ 36 w 220"/>
                        <a:gd name="T67" fmla="*/ 409 h 414"/>
                        <a:gd name="T68" fmla="*/ 48 w 220"/>
                        <a:gd name="T69" fmla="*/ 413 h 414"/>
                        <a:gd name="T70" fmla="*/ 62 w 220"/>
                        <a:gd name="T71" fmla="*/ 412 h 414"/>
                        <a:gd name="T72" fmla="*/ 76 w 220"/>
                        <a:gd name="T73" fmla="*/ 407 h 414"/>
                        <a:gd name="T74" fmla="*/ 90 w 220"/>
                        <a:gd name="T75" fmla="*/ 397 h 414"/>
                        <a:gd name="T76" fmla="*/ 106 w 220"/>
                        <a:gd name="T77" fmla="*/ 385 h 414"/>
                        <a:gd name="T78" fmla="*/ 121 w 220"/>
                        <a:gd name="T79" fmla="*/ 369 h 414"/>
                        <a:gd name="T80" fmla="*/ 136 w 220"/>
                        <a:gd name="T81" fmla="*/ 350 h 414"/>
                        <a:gd name="T82" fmla="*/ 151 w 220"/>
                        <a:gd name="T83" fmla="*/ 328 h 414"/>
                        <a:gd name="T84" fmla="*/ 165 w 220"/>
                        <a:gd name="T85" fmla="*/ 303 h 414"/>
                        <a:gd name="T86" fmla="*/ 177 w 220"/>
                        <a:gd name="T87" fmla="*/ 277 h 414"/>
                        <a:gd name="T88" fmla="*/ 189 w 220"/>
                        <a:gd name="T89" fmla="*/ 250 h 41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</a:cxnLst>
                      <a:rect l="0" t="0" r="r" b="b"/>
                      <a:pathLst>
                        <a:path w="220" h="414">
                          <a:moveTo>
                            <a:pt x="193" y="235"/>
                          </a:moveTo>
                          <a:lnTo>
                            <a:pt x="198" y="221"/>
                          </a:lnTo>
                          <a:lnTo>
                            <a:pt x="203" y="207"/>
                          </a:lnTo>
                          <a:lnTo>
                            <a:pt x="207" y="193"/>
                          </a:lnTo>
                          <a:lnTo>
                            <a:pt x="210" y="177"/>
                          </a:lnTo>
                          <a:lnTo>
                            <a:pt x="213" y="164"/>
                          </a:lnTo>
                          <a:lnTo>
                            <a:pt x="215" y="150"/>
                          </a:lnTo>
                          <a:lnTo>
                            <a:pt x="217" y="136"/>
                          </a:lnTo>
                          <a:lnTo>
                            <a:pt x="219" y="123"/>
                          </a:lnTo>
                          <a:lnTo>
                            <a:pt x="219" y="109"/>
                          </a:lnTo>
                          <a:lnTo>
                            <a:pt x="219" y="97"/>
                          </a:lnTo>
                          <a:lnTo>
                            <a:pt x="219" y="85"/>
                          </a:lnTo>
                          <a:lnTo>
                            <a:pt x="218" y="74"/>
                          </a:lnTo>
                          <a:lnTo>
                            <a:pt x="217" y="63"/>
                          </a:lnTo>
                          <a:lnTo>
                            <a:pt x="215" y="53"/>
                          </a:lnTo>
                          <a:lnTo>
                            <a:pt x="212" y="44"/>
                          </a:lnTo>
                          <a:lnTo>
                            <a:pt x="209" y="36"/>
                          </a:lnTo>
                          <a:lnTo>
                            <a:pt x="206" y="28"/>
                          </a:lnTo>
                          <a:lnTo>
                            <a:pt x="202" y="21"/>
                          </a:lnTo>
                          <a:lnTo>
                            <a:pt x="198" y="15"/>
                          </a:lnTo>
                          <a:lnTo>
                            <a:pt x="193" y="10"/>
                          </a:lnTo>
                          <a:lnTo>
                            <a:pt x="187" y="6"/>
                          </a:lnTo>
                          <a:lnTo>
                            <a:pt x="182" y="3"/>
                          </a:lnTo>
                          <a:lnTo>
                            <a:pt x="177" y="1"/>
                          </a:lnTo>
                          <a:lnTo>
                            <a:pt x="171" y="0"/>
                          </a:lnTo>
                          <a:lnTo>
                            <a:pt x="164" y="0"/>
                          </a:lnTo>
                          <a:lnTo>
                            <a:pt x="157" y="1"/>
                          </a:lnTo>
                          <a:lnTo>
                            <a:pt x="151" y="3"/>
                          </a:lnTo>
                          <a:lnTo>
                            <a:pt x="142" y="6"/>
                          </a:lnTo>
                          <a:lnTo>
                            <a:pt x="135" y="10"/>
                          </a:lnTo>
                          <a:lnTo>
                            <a:pt x="128" y="15"/>
                          </a:lnTo>
                          <a:lnTo>
                            <a:pt x="120" y="20"/>
                          </a:lnTo>
                          <a:lnTo>
                            <a:pt x="113" y="27"/>
                          </a:lnTo>
                          <a:lnTo>
                            <a:pt x="105" y="35"/>
                          </a:lnTo>
                          <a:lnTo>
                            <a:pt x="98" y="44"/>
                          </a:lnTo>
                          <a:lnTo>
                            <a:pt x="90" y="52"/>
                          </a:lnTo>
                          <a:lnTo>
                            <a:pt x="83" y="62"/>
                          </a:lnTo>
                          <a:lnTo>
                            <a:pt x="75" y="73"/>
                          </a:lnTo>
                          <a:lnTo>
                            <a:pt x="67" y="84"/>
                          </a:lnTo>
                          <a:lnTo>
                            <a:pt x="61" y="96"/>
                          </a:lnTo>
                          <a:lnTo>
                            <a:pt x="54" y="109"/>
                          </a:lnTo>
                          <a:lnTo>
                            <a:pt x="48" y="122"/>
                          </a:lnTo>
                          <a:lnTo>
                            <a:pt x="41" y="135"/>
                          </a:lnTo>
                          <a:lnTo>
                            <a:pt x="36" y="149"/>
                          </a:lnTo>
                          <a:lnTo>
                            <a:pt x="30" y="162"/>
                          </a:lnTo>
                          <a:lnTo>
                            <a:pt x="25" y="177"/>
                          </a:lnTo>
                          <a:lnTo>
                            <a:pt x="20" y="192"/>
                          </a:lnTo>
                          <a:lnTo>
                            <a:pt x="16" y="206"/>
                          </a:lnTo>
                          <a:lnTo>
                            <a:pt x="12" y="220"/>
                          </a:lnTo>
                          <a:lnTo>
                            <a:pt x="9" y="235"/>
                          </a:lnTo>
                          <a:lnTo>
                            <a:pt x="6" y="248"/>
                          </a:lnTo>
                          <a:lnTo>
                            <a:pt x="4" y="263"/>
                          </a:lnTo>
                          <a:lnTo>
                            <a:pt x="1" y="277"/>
                          </a:lnTo>
                          <a:lnTo>
                            <a:pt x="0" y="290"/>
                          </a:lnTo>
                          <a:lnTo>
                            <a:pt x="0" y="303"/>
                          </a:lnTo>
                          <a:lnTo>
                            <a:pt x="0" y="315"/>
                          </a:lnTo>
                          <a:lnTo>
                            <a:pt x="0" y="327"/>
                          </a:lnTo>
                          <a:lnTo>
                            <a:pt x="0" y="338"/>
                          </a:lnTo>
                          <a:lnTo>
                            <a:pt x="1" y="349"/>
                          </a:lnTo>
                          <a:lnTo>
                            <a:pt x="4" y="360"/>
                          </a:lnTo>
                          <a:lnTo>
                            <a:pt x="6" y="369"/>
                          </a:lnTo>
                          <a:lnTo>
                            <a:pt x="10" y="376"/>
                          </a:lnTo>
                          <a:lnTo>
                            <a:pt x="12" y="385"/>
                          </a:lnTo>
                          <a:lnTo>
                            <a:pt x="17" y="392"/>
                          </a:lnTo>
                          <a:lnTo>
                            <a:pt x="20" y="397"/>
                          </a:lnTo>
                          <a:lnTo>
                            <a:pt x="26" y="402"/>
                          </a:lnTo>
                          <a:lnTo>
                            <a:pt x="31" y="406"/>
                          </a:lnTo>
                          <a:lnTo>
                            <a:pt x="36" y="409"/>
                          </a:lnTo>
                          <a:lnTo>
                            <a:pt x="42" y="412"/>
                          </a:lnTo>
                          <a:lnTo>
                            <a:pt x="48" y="413"/>
                          </a:lnTo>
                          <a:lnTo>
                            <a:pt x="55" y="413"/>
                          </a:lnTo>
                          <a:lnTo>
                            <a:pt x="62" y="412"/>
                          </a:lnTo>
                          <a:lnTo>
                            <a:pt x="68" y="409"/>
                          </a:lnTo>
                          <a:lnTo>
                            <a:pt x="76" y="407"/>
                          </a:lnTo>
                          <a:lnTo>
                            <a:pt x="83" y="402"/>
                          </a:lnTo>
                          <a:lnTo>
                            <a:pt x="90" y="397"/>
                          </a:lnTo>
                          <a:lnTo>
                            <a:pt x="98" y="392"/>
                          </a:lnTo>
                          <a:lnTo>
                            <a:pt x="106" y="385"/>
                          </a:lnTo>
                          <a:lnTo>
                            <a:pt x="114" y="377"/>
                          </a:lnTo>
                          <a:lnTo>
                            <a:pt x="121" y="369"/>
                          </a:lnTo>
                          <a:lnTo>
                            <a:pt x="129" y="360"/>
                          </a:lnTo>
                          <a:lnTo>
                            <a:pt x="136" y="350"/>
                          </a:lnTo>
                          <a:lnTo>
                            <a:pt x="144" y="339"/>
                          </a:lnTo>
                          <a:lnTo>
                            <a:pt x="151" y="328"/>
                          </a:lnTo>
                          <a:lnTo>
                            <a:pt x="158" y="316"/>
                          </a:lnTo>
                          <a:lnTo>
                            <a:pt x="165" y="303"/>
                          </a:lnTo>
                          <a:lnTo>
                            <a:pt x="171" y="291"/>
                          </a:lnTo>
                          <a:lnTo>
                            <a:pt x="177" y="277"/>
                          </a:lnTo>
                          <a:lnTo>
                            <a:pt x="183" y="263"/>
                          </a:lnTo>
                          <a:lnTo>
                            <a:pt x="189" y="250"/>
                          </a:lnTo>
                          <a:lnTo>
                            <a:pt x="193" y="235"/>
                          </a:lnTo>
                        </a:path>
                      </a:pathLst>
                    </a:custGeom>
                    <a:solidFill>
                      <a:srgbClr val="B2B2B2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24675" name="Freeform 67"/>
                    <p:cNvSpPr>
                      <a:spLocks/>
                    </p:cNvSpPr>
                    <p:nvPr/>
                  </p:nvSpPr>
                  <p:spPr bwMode="auto">
                    <a:xfrm>
                      <a:off x="1516" y="2661"/>
                      <a:ext cx="232" cy="422"/>
                    </a:xfrm>
                    <a:custGeom>
                      <a:avLst/>
                      <a:gdLst>
                        <a:gd name="T0" fmla="*/ 231 w 232"/>
                        <a:gd name="T1" fmla="*/ 20 h 422"/>
                        <a:gd name="T2" fmla="*/ 210 w 232"/>
                        <a:gd name="T3" fmla="*/ 19 h 422"/>
                        <a:gd name="T4" fmla="*/ 188 w 232"/>
                        <a:gd name="T5" fmla="*/ 22 h 422"/>
                        <a:gd name="T6" fmla="*/ 171 w 232"/>
                        <a:gd name="T7" fmla="*/ 40 h 422"/>
                        <a:gd name="T8" fmla="*/ 145 w 232"/>
                        <a:gd name="T9" fmla="*/ 58 h 422"/>
                        <a:gd name="T10" fmla="*/ 133 w 232"/>
                        <a:gd name="T11" fmla="*/ 76 h 422"/>
                        <a:gd name="T12" fmla="*/ 120 w 232"/>
                        <a:gd name="T13" fmla="*/ 94 h 422"/>
                        <a:gd name="T14" fmla="*/ 105 w 232"/>
                        <a:gd name="T15" fmla="*/ 126 h 422"/>
                        <a:gd name="T16" fmla="*/ 94 w 232"/>
                        <a:gd name="T17" fmla="*/ 153 h 422"/>
                        <a:gd name="T18" fmla="*/ 80 w 232"/>
                        <a:gd name="T19" fmla="*/ 183 h 422"/>
                        <a:gd name="T20" fmla="*/ 71 w 232"/>
                        <a:gd name="T21" fmla="*/ 210 h 422"/>
                        <a:gd name="T22" fmla="*/ 58 w 232"/>
                        <a:gd name="T23" fmla="*/ 253 h 422"/>
                        <a:gd name="T24" fmla="*/ 53 w 232"/>
                        <a:gd name="T25" fmla="*/ 291 h 422"/>
                        <a:gd name="T26" fmla="*/ 49 w 232"/>
                        <a:gd name="T27" fmla="*/ 323 h 422"/>
                        <a:gd name="T28" fmla="*/ 47 w 232"/>
                        <a:gd name="T29" fmla="*/ 352 h 422"/>
                        <a:gd name="T30" fmla="*/ 56 w 232"/>
                        <a:gd name="T31" fmla="*/ 387 h 422"/>
                        <a:gd name="T32" fmla="*/ 61 w 232"/>
                        <a:gd name="T33" fmla="*/ 406 h 422"/>
                        <a:gd name="T34" fmla="*/ 76 w 232"/>
                        <a:gd name="T35" fmla="*/ 421 h 422"/>
                        <a:gd name="T36" fmla="*/ 15 w 232"/>
                        <a:gd name="T37" fmla="*/ 393 h 422"/>
                        <a:gd name="T38" fmla="*/ 4 w 232"/>
                        <a:gd name="T39" fmla="*/ 366 h 422"/>
                        <a:gd name="T40" fmla="*/ 0 w 232"/>
                        <a:gd name="T41" fmla="*/ 345 h 422"/>
                        <a:gd name="T42" fmla="*/ 1 w 232"/>
                        <a:gd name="T43" fmla="*/ 313 h 422"/>
                        <a:gd name="T44" fmla="*/ 1 w 232"/>
                        <a:gd name="T45" fmla="*/ 275 h 422"/>
                        <a:gd name="T46" fmla="*/ 8 w 232"/>
                        <a:gd name="T47" fmla="*/ 232 h 422"/>
                        <a:gd name="T48" fmla="*/ 18 w 232"/>
                        <a:gd name="T49" fmla="*/ 198 h 422"/>
                        <a:gd name="T50" fmla="*/ 33 w 232"/>
                        <a:gd name="T51" fmla="*/ 151 h 422"/>
                        <a:gd name="T52" fmla="*/ 56 w 232"/>
                        <a:gd name="T53" fmla="*/ 99 h 422"/>
                        <a:gd name="T54" fmla="*/ 81 w 232"/>
                        <a:gd name="T55" fmla="*/ 60 h 422"/>
                        <a:gd name="T56" fmla="*/ 110 w 232"/>
                        <a:gd name="T57" fmla="*/ 26 h 422"/>
                        <a:gd name="T58" fmla="*/ 124 w 232"/>
                        <a:gd name="T59" fmla="*/ 15 h 422"/>
                        <a:gd name="T60" fmla="*/ 145 w 232"/>
                        <a:gd name="T61" fmla="*/ 2 h 422"/>
                        <a:gd name="T62" fmla="*/ 156 w 232"/>
                        <a:gd name="T63" fmla="*/ 0 h 422"/>
                        <a:gd name="T64" fmla="*/ 231 w 232"/>
                        <a:gd name="T65" fmla="*/ 20 h 42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</a:cxnLst>
                      <a:rect l="0" t="0" r="r" b="b"/>
                      <a:pathLst>
                        <a:path w="232" h="422">
                          <a:moveTo>
                            <a:pt x="231" y="20"/>
                          </a:moveTo>
                          <a:lnTo>
                            <a:pt x="210" y="19"/>
                          </a:lnTo>
                          <a:lnTo>
                            <a:pt x="188" y="22"/>
                          </a:lnTo>
                          <a:lnTo>
                            <a:pt x="171" y="40"/>
                          </a:lnTo>
                          <a:lnTo>
                            <a:pt x="145" y="58"/>
                          </a:lnTo>
                          <a:lnTo>
                            <a:pt x="133" y="76"/>
                          </a:lnTo>
                          <a:lnTo>
                            <a:pt x="120" y="94"/>
                          </a:lnTo>
                          <a:lnTo>
                            <a:pt x="105" y="126"/>
                          </a:lnTo>
                          <a:lnTo>
                            <a:pt x="94" y="153"/>
                          </a:lnTo>
                          <a:lnTo>
                            <a:pt x="80" y="183"/>
                          </a:lnTo>
                          <a:lnTo>
                            <a:pt x="71" y="210"/>
                          </a:lnTo>
                          <a:lnTo>
                            <a:pt x="58" y="253"/>
                          </a:lnTo>
                          <a:lnTo>
                            <a:pt x="53" y="291"/>
                          </a:lnTo>
                          <a:lnTo>
                            <a:pt x="49" y="323"/>
                          </a:lnTo>
                          <a:lnTo>
                            <a:pt x="47" y="352"/>
                          </a:lnTo>
                          <a:lnTo>
                            <a:pt x="56" y="387"/>
                          </a:lnTo>
                          <a:lnTo>
                            <a:pt x="61" y="406"/>
                          </a:lnTo>
                          <a:lnTo>
                            <a:pt x="76" y="421"/>
                          </a:lnTo>
                          <a:lnTo>
                            <a:pt x="15" y="393"/>
                          </a:lnTo>
                          <a:lnTo>
                            <a:pt x="4" y="366"/>
                          </a:lnTo>
                          <a:lnTo>
                            <a:pt x="0" y="345"/>
                          </a:lnTo>
                          <a:lnTo>
                            <a:pt x="1" y="313"/>
                          </a:lnTo>
                          <a:lnTo>
                            <a:pt x="1" y="275"/>
                          </a:lnTo>
                          <a:lnTo>
                            <a:pt x="8" y="232"/>
                          </a:lnTo>
                          <a:lnTo>
                            <a:pt x="18" y="198"/>
                          </a:lnTo>
                          <a:lnTo>
                            <a:pt x="33" y="151"/>
                          </a:lnTo>
                          <a:lnTo>
                            <a:pt x="56" y="99"/>
                          </a:lnTo>
                          <a:lnTo>
                            <a:pt x="81" y="60"/>
                          </a:lnTo>
                          <a:lnTo>
                            <a:pt x="110" y="26"/>
                          </a:lnTo>
                          <a:lnTo>
                            <a:pt x="124" y="15"/>
                          </a:lnTo>
                          <a:lnTo>
                            <a:pt x="145" y="2"/>
                          </a:lnTo>
                          <a:lnTo>
                            <a:pt x="156" y="0"/>
                          </a:lnTo>
                          <a:lnTo>
                            <a:pt x="231" y="20"/>
                          </a:lnTo>
                        </a:path>
                      </a:pathLst>
                    </a:custGeom>
                    <a:solidFill>
                      <a:srgbClr val="868686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24676" name="Freeform 68"/>
                    <p:cNvSpPr>
                      <a:spLocks/>
                    </p:cNvSpPr>
                    <p:nvPr/>
                  </p:nvSpPr>
                  <p:spPr bwMode="auto">
                    <a:xfrm>
                      <a:off x="1640" y="2842"/>
                      <a:ext cx="53" cy="91"/>
                    </a:xfrm>
                    <a:custGeom>
                      <a:avLst/>
                      <a:gdLst>
                        <a:gd name="T0" fmla="*/ 46 w 53"/>
                        <a:gd name="T1" fmla="*/ 52 h 91"/>
                        <a:gd name="T2" fmla="*/ 48 w 53"/>
                        <a:gd name="T3" fmla="*/ 44 h 91"/>
                        <a:gd name="T4" fmla="*/ 51 w 53"/>
                        <a:gd name="T5" fmla="*/ 36 h 91"/>
                        <a:gd name="T6" fmla="*/ 52 w 53"/>
                        <a:gd name="T7" fmla="*/ 28 h 91"/>
                        <a:gd name="T8" fmla="*/ 52 w 53"/>
                        <a:gd name="T9" fmla="*/ 21 h 91"/>
                        <a:gd name="T10" fmla="*/ 51 w 53"/>
                        <a:gd name="T11" fmla="*/ 15 h 91"/>
                        <a:gd name="T12" fmla="*/ 49 w 53"/>
                        <a:gd name="T13" fmla="*/ 9 h 91"/>
                        <a:gd name="T14" fmla="*/ 46 w 53"/>
                        <a:gd name="T15" fmla="*/ 5 h 91"/>
                        <a:gd name="T16" fmla="*/ 44 w 53"/>
                        <a:gd name="T17" fmla="*/ 2 h 91"/>
                        <a:gd name="T18" fmla="*/ 41 w 53"/>
                        <a:gd name="T19" fmla="*/ 0 h 91"/>
                        <a:gd name="T20" fmla="*/ 36 w 53"/>
                        <a:gd name="T21" fmla="*/ 0 h 91"/>
                        <a:gd name="T22" fmla="*/ 32 w 53"/>
                        <a:gd name="T23" fmla="*/ 0 h 91"/>
                        <a:gd name="T24" fmla="*/ 28 w 53"/>
                        <a:gd name="T25" fmla="*/ 2 h 91"/>
                        <a:gd name="T26" fmla="*/ 24 w 53"/>
                        <a:gd name="T27" fmla="*/ 5 h 91"/>
                        <a:gd name="T28" fmla="*/ 19 w 53"/>
                        <a:gd name="T29" fmla="*/ 10 h 91"/>
                        <a:gd name="T30" fmla="*/ 15 w 53"/>
                        <a:gd name="T31" fmla="*/ 15 h 91"/>
                        <a:gd name="T32" fmla="*/ 10 w 53"/>
                        <a:gd name="T33" fmla="*/ 22 h 91"/>
                        <a:gd name="T34" fmla="*/ 7 w 53"/>
                        <a:gd name="T35" fmla="*/ 29 h 91"/>
                        <a:gd name="T36" fmla="*/ 5 w 53"/>
                        <a:gd name="T37" fmla="*/ 37 h 91"/>
                        <a:gd name="T38" fmla="*/ 2 w 53"/>
                        <a:gd name="T39" fmla="*/ 45 h 91"/>
                        <a:gd name="T40" fmla="*/ 0 w 53"/>
                        <a:gd name="T41" fmla="*/ 52 h 91"/>
                        <a:gd name="T42" fmla="*/ 0 w 53"/>
                        <a:gd name="T43" fmla="*/ 60 h 91"/>
                        <a:gd name="T44" fmla="*/ 0 w 53"/>
                        <a:gd name="T45" fmla="*/ 67 h 91"/>
                        <a:gd name="T46" fmla="*/ 0 w 53"/>
                        <a:gd name="T47" fmla="*/ 74 h 91"/>
                        <a:gd name="T48" fmla="*/ 1 w 53"/>
                        <a:gd name="T49" fmla="*/ 79 h 91"/>
                        <a:gd name="T50" fmla="*/ 4 w 53"/>
                        <a:gd name="T51" fmla="*/ 84 h 91"/>
                        <a:gd name="T52" fmla="*/ 6 w 53"/>
                        <a:gd name="T53" fmla="*/ 86 h 91"/>
                        <a:gd name="T54" fmla="*/ 10 w 53"/>
                        <a:gd name="T55" fmla="*/ 89 h 91"/>
                        <a:gd name="T56" fmla="*/ 14 w 53"/>
                        <a:gd name="T57" fmla="*/ 90 h 91"/>
                        <a:gd name="T58" fmla="*/ 18 w 53"/>
                        <a:gd name="T59" fmla="*/ 89 h 91"/>
                        <a:gd name="T60" fmla="*/ 22 w 53"/>
                        <a:gd name="T61" fmla="*/ 86 h 91"/>
                        <a:gd name="T62" fmla="*/ 27 w 53"/>
                        <a:gd name="T63" fmla="*/ 83 h 91"/>
                        <a:gd name="T64" fmla="*/ 31 w 53"/>
                        <a:gd name="T65" fmla="*/ 79 h 91"/>
                        <a:gd name="T66" fmla="*/ 36 w 53"/>
                        <a:gd name="T67" fmla="*/ 73 h 91"/>
                        <a:gd name="T68" fmla="*/ 40 w 53"/>
                        <a:gd name="T69" fmla="*/ 66 h 91"/>
                        <a:gd name="T70" fmla="*/ 43 w 53"/>
                        <a:gd name="T71" fmla="*/ 59 h 91"/>
                        <a:gd name="T72" fmla="*/ 46 w 53"/>
                        <a:gd name="T73" fmla="*/ 52 h 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</a:cxnLst>
                      <a:rect l="0" t="0" r="r" b="b"/>
                      <a:pathLst>
                        <a:path w="53" h="91">
                          <a:moveTo>
                            <a:pt x="46" y="52"/>
                          </a:moveTo>
                          <a:lnTo>
                            <a:pt x="48" y="44"/>
                          </a:lnTo>
                          <a:lnTo>
                            <a:pt x="51" y="36"/>
                          </a:lnTo>
                          <a:lnTo>
                            <a:pt x="52" y="28"/>
                          </a:lnTo>
                          <a:lnTo>
                            <a:pt x="52" y="21"/>
                          </a:lnTo>
                          <a:lnTo>
                            <a:pt x="51" y="15"/>
                          </a:lnTo>
                          <a:lnTo>
                            <a:pt x="49" y="9"/>
                          </a:lnTo>
                          <a:lnTo>
                            <a:pt x="46" y="5"/>
                          </a:lnTo>
                          <a:lnTo>
                            <a:pt x="44" y="2"/>
                          </a:lnTo>
                          <a:lnTo>
                            <a:pt x="41" y="0"/>
                          </a:lnTo>
                          <a:lnTo>
                            <a:pt x="36" y="0"/>
                          </a:lnTo>
                          <a:lnTo>
                            <a:pt x="32" y="0"/>
                          </a:lnTo>
                          <a:lnTo>
                            <a:pt x="28" y="2"/>
                          </a:lnTo>
                          <a:lnTo>
                            <a:pt x="24" y="5"/>
                          </a:lnTo>
                          <a:lnTo>
                            <a:pt x="19" y="10"/>
                          </a:lnTo>
                          <a:lnTo>
                            <a:pt x="15" y="15"/>
                          </a:lnTo>
                          <a:lnTo>
                            <a:pt x="10" y="22"/>
                          </a:lnTo>
                          <a:lnTo>
                            <a:pt x="7" y="29"/>
                          </a:lnTo>
                          <a:lnTo>
                            <a:pt x="5" y="37"/>
                          </a:lnTo>
                          <a:lnTo>
                            <a:pt x="2" y="45"/>
                          </a:lnTo>
                          <a:lnTo>
                            <a:pt x="0" y="52"/>
                          </a:lnTo>
                          <a:lnTo>
                            <a:pt x="0" y="60"/>
                          </a:lnTo>
                          <a:lnTo>
                            <a:pt x="0" y="67"/>
                          </a:lnTo>
                          <a:lnTo>
                            <a:pt x="0" y="74"/>
                          </a:lnTo>
                          <a:lnTo>
                            <a:pt x="1" y="79"/>
                          </a:lnTo>
                          <a:lnTo>
                            <a:pt x="4" y="84"/>
                          </a:lnTo>
                          <a:lnTo>
                            <a:pt x="6" y="86"/>
                          </a:lnTo>
                          <a:lnTo>
                            <a:pt x="10" y="89"/>
                          </a:lnTo>
                          <a:lnTo>
                            <a:pt x="14" y="90"/>
                          </a:lnTo>
                          <a:lnTo>
                            <a:pt x="18" y="89"/>
                          </a:lnTo>
                          <a:lnTo>
                            <a:pt x="22" y="86"/>
                          </a:lnTo>
                          <a:lnTo>
                            <a:pt x="27" y="83"/>
                          </a:lnTo>
                          <a:lnTo>
                            <a:pt x="31" y="79"/>
                          </a:lnTo>
                          <a:lnTo>
                            <a:pt x="36" y="73"/>
                          </a:lnTo>
                          <a:lnTo>
                            <a:pt x="40" y="66"/>
                          </a:lnTo>
                          <a:lnTo>
                            <a:pt x="43" y="59"/>
                          </a:lnTo>
                          <a:lnTo>
                            <a:pt x="46" y="52"/>
                          </a:lnTo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  <p:grpSp>
                <p:nvGrpSpPr>
                  <p:cNvPr id="324677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644" y="2726"/>
                    <a:ext cx="285" cy="419"/>
                    <a:chOff x="644" y="2726"/>
                    <a:chExt cx="285" cy="419"/>
                  </a:xfrm>
                </p:grpSpPr>
                <p:sp>
                  <p:nvSpPr>
                    <p:cNvPr id="324678" name="Freeform 70"/>
                    <p:cNvSpPr>
                      <a:spLocks/>
                    </p:cNvSpPr>
                    <p:nvPr/>
                  </p:nvSpPr>
                  <p:spPr bwMode="auto">
                    <a:xfrm>
                      <a:off x="644" y="2745"/>
                      <a:ext cx="246" cy="400"/>
                    </a:xfrm>
                    <a:custGeom>
                      <a:avLst/>
                      <a:gdLst>
                        <a:gd name="T0" fmla="*/ 197 w 246"/>
                        <a:gd name="T1" fmla="*/ 147 h 400"/>
                        <a:gd name="T2" fmla="*/ 182 w 246"/>
                        <a:gd name="T3" fmla="*/ 121 h 400"/>
                        <a:gd name="T4" fmla="*/ 167 w 246"/>
                        <a:gd name="T5" fmla="*/ 96 h 400"/>
                        <a:gd name="T6" fmla="*/ 151 w 246"/>
                        <a:gd name="T7" fmla="*/ 73 h 400"/>
                        <a:gd name="T8" fmla="*/ 133 w 246"/>
                        <a:gd name="T9" fmla="*/ 52 h 400"/>
                        <a:gd name="T10" fmla="*/ 117 w 246"/>
                        <a:gd name="T11" fmla="*/ 36 h 400"/>
                        <a:gd name="T12" fmla="*/ 100 w 246"/>
                        <a:gd name="T13" fmla="*/ 21 h 400"/>
                        <a:gd name="T14" fmla="*/ 83 w 246"/>
                        <a:gd name="T15" fmla="*/ 10 h 400"/>
                        <a:gd name="T16" fmla="*/ 68 w 246"/>
                        <a:gd name="T17" fmla="*/ 3 h 400"/>
                        <a:gd name="T18" fmla="*/ 53 w 246"/>
                        <a:gd name="T19" fmla="*/ 0 h 400"/>
                        <a:gd name="T20" fmla="*/ 40 w 246"/>
                        <a:gd name="T21" fmla="*/ 0 h 400"/>
                        <a:gd name="T22" fmla="*/ 27 w 246"/>
                        <a:gd name="T23" fmla="*/ 5 h 400"/>
                        <a:gd name="T24" fmla="*/ 17 w 246"/>
                        <a:gd name="T25" fmla="*/ 12 h 400"/>
                        <a:gd name="T26" fmla="*/ 10 w 246"/>
                        <a:gd name="T27" fmla="*/ 25 h 400"/>
                        <a:gd name="T28" fmla="*/ 5 w 246"/>
                        <a:gd name="T29" fmla="*/ 39 h 400"/>
                        <a:gd name="T30" fmla="*/ 1 w 246"/>
                        <a:gd name="T31" fmla="*/ 57 h 400"/>
                        <a:gd name="T32" fmla="*/ 0 w 246"/>
                        <a:gd name="T33" fmla="*/ 78 h 400"/>
                        <a:gd name="T34" fmla="*/ 1 w 246"/>
                        <a:gd name="T35" fmla="*/ 102 h 400"/>
                        <a:gd name="T36" fmla="*/ 5 w 246"/>
                        <a:gd name="T37" fmla="*/ 127 h 400"/>
                        <a:gd name="T38" fmla="*/ 10 w 246"/>
                        <a:gd name="T39" fmla="*/ 153 h 400"/>
                        <a:gd name="T40" fmla="*/ 19 w 246"/>
                        <a:gd name="T41" fmla="*/ 181 h 400"/>
                        <a:gd name="T42" fmla="*/ 29 w 246"/>
                        <a:gd name="T43" fmla="*/ 209 h 400"/>
                        <a:gd name="T44" fmla="*/ 41 w 246"/>
                        <a:gd name="T45" fmla="*/ 236 h 400"/>
                        <a:gd name="T46" fmla="*/ 54 w 246"/>
                        <a:gd name="T47" fmla="*/ 263 h 400"/>
                        <a:gd name="T48" fmla="*/ 69 w 246"/>
                        <a:gd name="T49" fmla="*/ 289 h 400"/>
                        <a:gd name="T50" fmla="*/ 85 w 246"/>
                        <a:gd name="T51" fmla="*/ 314 h 400"/>
                        <a:gd name="T52" fmla="*/ 101 w 246"/>
                        <a:gd name="T53" fmla="*/ 335 h 400"/>
                        <a:gd name="T54" fmla="*/ 119 w 246"/>
                        <a:gd name="T55" fmla="*/ 353 h 400"/>
                        <a:gd name="T56" fmla="*/ 136 w 246"/>
                        <a:gd name="T57" fmla="*/ 369 h 400"/>
                        <a:gd name="T58" fmla="*/ 153 w 246"/>
                        <a:gd name="T59" fmla="*/ 383 h 400"/>
                        <a:gd name="T60" fmla="*/ 169 w 246"/>
                        <a:gd name="T61" fmla="*/ 391 h 400"/>
                        <a:gd name="T62" fmla="*/ 184 w 246"/>
                        <a:gd name="T63" fmla="*/ 397 h 400"/>
                        <a:gd name="T64" fmla="*/ 198 w 246"/>
                        <a:gd name="T65" fmla="*/ 399 h 400"/>
                        <a:gd name="T66" fmla="*/ 211 w 246"/>
                        <a:gd name="T67" fmla="*/ 396 h 400"/>
                        <a:gd name="T68" fmla="*/ 222 w 246"/>
                        <a:gd name="T69" fmla="*/ 389 h 400"/>
                        <a:gd name="T70" fmla="*/ 230 w 246"/>
                        <a:gd name="T71" fmla="*/ 380 h 400"/>
                        <a:gd name="T72" fmla="*/ 237 w 246"/>
                        <a:gd name="T73" fmla="*/ 367 h 400"/>
                        <a:gd name="T74" fmla="*/ 242 w 246"/>
                        <a:gd name="T75" fmla="*/ 350 h 400"/>
                        <a:gd name="T76" fmla="*/ 245 w 246"/>
                        <a:gd name="T77" fmla="*/ 330 h 400"/>
                        <a:gd name="T78" fmla="*/ 244 w 246"/>
                        <a:gd name="T79" fmla="*/ 308 h 400"/>
                        <a:gd name="T80" fmla="*/ 241 w 246"/>
                        <a:gd name="T81" fmla="*/ 283 h 400"/>
                        <a:gd name="T82" fmla="*/ 237 w 246"/>
                        <a:gd name="T83" fmla="*/ 257 h 400"/>
                        <a:gd name="T84" fmla="*/ 229 w 246"/>
                        <a:gd name="T85" fmla="*/ 231 h 400"/>
                        <a:gd name="T86" fmla="*/ 221 w 246"/>
                        <a:gd name="T87" fmla="*/ 202 h 400"/>
                        <a:gd name="T88" fmla="*/ 210 w 246"/>
                        <a:gd name="T89" fmla="*/ 175 h 4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</a:cxnLst>
                      <a:rect l="0" t="0" r="r" b="b"/>
                      <a:pathLst>
                        <a:path w="246" h="400">
                          <a:moveTo>
                            <a:pt x="203" y="161"/>
                          </a:moveTo>
                          <a:lnTo>
                            <a:pt x="197" y="147"/>
                          </a:lnTo>
                          <a:lnTo>
                            <a:pt x="190" y="134"/>
                          </a:lnTo>
                          <a:lnTo>
                            <a:pt x="182" y="121"/>
                          </a:lnTo>
                          <a:lnTo>
                            <a:pt x="175" y="109"/>
                          </a:lnTo>
                          <a:lnTo>
                            <a:pt x="167" y="96"/>
                          </a:lnTo>
                          <a:lnTo>
                            <a:pt x="159" y="84"/>
                          </a:lnTo>
                          <a:lnTo>
                            <a:pt x="151" y="73"/>
                          </a:lnTo>
                          <a:lnTo>
                            <a:pt x="143" y="63"/>
                          </a:lnTo>
                          <a:lnTo>
                            <a:pt x="133" y="52"/>
                          </a:lnTo>
                          <a:lnTo>
                            <a:pt x="125" y="44"/>
                          </a:lnTo>
                          <a:lnTo>
                            <a:pt x="117" y="36"/>
                          </a:lnTo>
                          <a:lnTo>
                            <a:pt x="108" y="28"/>
                          </a:lnTo>
                          <a:lnTo>
                            <a:pt x="100" y="21"/>
                          </a:lnTo>
                          <a:lnTo>
                            <a:pt x="91" y="15"/>
                          </a:lnTo>
                          <a:lnTo>
                            <a:pt x="83" y="10"/>
                          </a:lnTo>
                          <a:lnTo>
                            <a:pt x="75" y="6"/>
                          </a:lnTo>
                          <a:lnTo>
                            <a:pt x="68" y="3"/>
                          </a:lnTo>
                          <a:lnTo>
                            <a:pt x="60" y="1"/>
                          </a:lnTo>
                          <a:lnTo>
                            <a:pt x="53" y="0"/>
                          </a:lnTo>
                          <a:lnTo>
                            <a:pt x="46" y="0"/>
                          </a:lnTo>
                          <a:lnTo>
                            <a:pt x="40" y="0"/>
                          </a:lnTo>
                          <a:lnTo>
                            <a:pt x="33" y="1"/>
                          </a:lnTo>
                          <a:lnTo>
                            <a:pt x="27" y="5"/>
                          </a:lnTo>
                          <a:lnTo>
                            <a:pt x="22" y="8"/>
                          </a:lnTo>
                          <a:lnTo>
                            <a:pt x="17" y="12"/>
                          </a:lnTo>
                          <a:lnTo>
                            <a:pt x="14" y="18"/>
                          </a:lnTo>
                          <a:lnTo>
                            <a:pt x="10" y="25"/>
                          </a:lnTo>
                          <a:lnTo>
                            <a:pt x="6" y="31"/>
                          </a:lnTo>
                          <a:lnTo>
                            <a:pt x="5" y="39"/>
                          </a:lnTo>
                          <a:lnTo>
                            <a:pt x="2" y="47"/>
                          </a:lnTo>
                          <a:lnTo>
                            <a:pt x="1" y="57"/>
                          </a:lnTo>
                          <a:lnTo>
                            <a:pt x="0" y="68"/>
                          </a:lnTo>
                          <a:lnTo>
                            <a:pt x="0" y="78"/>
                          </a:lnTo>
                          <a:lnTo>
                            <a:pt x="0" y="90"/>
                          </a:lnTo>
                          <a:lnTo>
                            <a:pt x="1" y="102"/>
                          </a:lnTo>
                          <a:lnTo>
                            <a:pt x="3" y="115"/>
                          </a:lnTo>
                          <a:lnTo>
                            <a:pt x="5" y="127"/>
                          </a:lnTo>
                          <a:lnTo>
                            <a:pt x="7" y="141"/>
                          </a:lnTo>
                          <a:lnTo>
                            <a:pt x="10" y="153"/>
                          </a:lnTo>
                          <a:lnTo>
                            <a:pt x="15" y="168"/>
                          </a:lnTo>
                          <a:lnTo>
                            <a:pt x="19" y="181"/>
                          </a:lnTo>
                          <a:lnTo>
                            <a:pt x="23" y="195"/>
                          </a:lnTo>
                          <a:lnTo>
                            <a:pt x="29" y="209"/>
                          </a:lnTo>
                          <a:lnTo>
                            <a:pt x="34" y="222"/>
                          </a:lnTo>
                          <a:lnTo>
                            <a:pt x="41" y="236"/>
                          </a:lnTo>
                          <a:lnTo>
                            <a:pt x="47" y="251"/>
                          </a:lnTo>
                          <a:lnTo>
                            <a:pt x="54" y="263"/>
                          </a:lnTo>
                          <a:lnTo>
                            <a:pt x="62" y="277"/>
                          </a:lnTo>
                          <a:lnTo>
                            <a:pt x="69" y="289"/>
                          </a:lnTo>
                          <a:lnTo>
                            <a:pt x="77" y="301"/>
                          </a:lnTo>
                          <a:lnTo>
                            <a:pt x="85" y="314"/>
                          </a:lnTo>
                          <a:lnTo>
                            <a:pt x="93" y="324"/>
                          </a:lnTo>
                          <a:lnTo>
                            <a:pt x="101" y="335"/>
                          </a:lnTo>
                          <a:lnTo>
                            <a:pt x="111" y="345"/>
                          </a:lnTo>
                          <a:lnTo>
                            <a:pt x="119" y="353"/>
                          </a:lnTo>
                          <a:lnTo>
                            <a:pt x="127" y="362"/>
                          </a:lnTo>
                          <a:lnTo>
                            <a:pt x="136" y="369"/>
                          </a:lnTo>
                          <a:lnTo>
                            <a:pt x="144" y="376"/>
                          </a:lnTo>
                          <a:lnTo>
                            <a:pt x="153" y="383"/>
                          </a:lnTo>
                          <a:lnTo>
                            <a:pt x="160" y="388"/>
                          </a:lnTo>
                          <a:lnTo>
                            <a:pt x="169" y="391"/>
                          </a:lnTo>
                          <a:lnTo>
                            <a:pt x="176" y="394"/>
                          </a:lnTo>
                          <a:lnTo>
                            <a:pt x="184" y="397"/>
                          </a:lnTo>
                          <a:lnTo>
                            <a:pt x="191" y="399"/>
                          </a:lnTo>
                          <a:lnTo>
                            <a:pt x="198" y="399"/>
                          </a:lnTo>
                          <a:lnTo>
                            <a:pt x="204" y="398"/>
                          </a:lnTo>
                          <a:lnTo>
                            <a:pt x="211" y="396"/>
                          </a:lnTo>
                          <a:lnTo>
                            <a:pt x="217" y="393"/>
                          </a:lnTo>
                          <a:lnTo>
                            <a:pt x="222" y="389"/>
                          </a:lnTo>
                          <a:lnTo>
                            <a:pt x="227" y="385"/>
                          </a:lnTo>
                          <a:lnTo>
                            <a:pt x="230" y="380"/>
                          </a:lnTo>
                          <a:lnTo>
                            <a:pt x="234" y="373"/>
                          </a:lnTo>
                          <a:lnTo>
                            <a:pt x="237" y="367"/>
                          </a:lnTo>
                          <a:lnTo>
                            <a:pt x="239" y="358"/>
                          </a:lnTo>
                          <a:lnTo>
                            <a:pt x="242" y="350"/>
                          </a:lnTo>
                          <a:lnTo>
                            <a:pt x="243" y="341"/>
                          </a:lnTo>
                          <a:lnTo>
                            <a:pt x="245" y="330"/>
                          </a:lnTo>
                          <a:lnTo>
                            <a:pt x="244" y="319"/>
                          </a:lnTo>
                          <a:lnTo>
                            <a:pt x="244" y="308"/>
                          </a:lnTo>
                          <a:lnTo>
                            <a:pt x="243" y="296"/>
                          </a:lnTo>
                          <a:lnTo>
                            <a:pt x="241" y="283"/>
                          </a:lnTo>
                          <a:lnTo>
                            <a:pt x="239" y="271"/>
                          </a:lnTo>
                          <a:lnTo>
                            <a:pt x="237" y="257"/>
                          </a:lnTo>
                          <a:lnTo>
                            <a:pt x="234" y="244"/>
                          </a:lnTo>
                          <a:lnTo>
                            <a:pt x="229" y="231"/>
                          </a:lnTo>
                          <a:lnTo>
                            <a:pt x="225" y="217"/>
                          </a:lnTo>
                          <a:lnTo>
                            <a:pt x="221" y="202"/>
                          </a:lnTo>
                          <a:lnTo>
                            <a:pt x="215" y="189"/>
                          </a:lnTo>
                          <a:lnTo>
                            <a:pt x="210" y="175"/>
                          </a:lnTo>
                          <a:lnTo>
                            <a:pt x="203" y="161"/>
                          </a:lnTo>
                        </a:path>
                      </a:pathLst>
                    </a:custGeom>
                    <a:solidFill>
                      <a:srgbClr val="B2B2B2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24679" name="Freeform 71"/>
                    <p:cNvSpPr>
                      <a:spLocks/>
                    </p:cNvSpPr>
                    <p:nvPr/>
                  </p:nvSpPr>
                  <p:spPr bwMode="auto">
                    <a:xfrm>
                      <a:off x="663" y="2726"/>
                      <a:ext cx="266" cy="411"/>
                    </a:xfrm>
                    <a:custGeom>
                      <a:avLst/>
                      <a:gdLst>
                        <a:gd name="T0" fmla="*/ 0 w 266"/>
                        <a:gd name="T1" fmla="*/ 27 h 411"/>
                        <a:gd name="T2" fmla="*/ 21 w 266"/>
                        <a:gd name="T3" fmla="*/ 25 h 411"/>
                        <a:gd name="T4" fmla="*/ 42 w 266"/>
                        <a:gd name="T5" fmla="*/ 25 h 411"/>
                        <a:gd name="T6" fmla="*/ 63 w 266"/>
                        <a:gd name="T7" fmla="*/ 40 h 411"/>
                        <a:gd name="T8" fmla="*/ 90 w 266"/>
                        <a:gd name="T9" fmla="*/ 58 h 411"/>
                        <a:gd name="T10" fmla="*/ 105 w 266"/>
                        <a:gd name="T11" fmla="*/ 73 h 411"/>
                        <a:gd name="T12" fmla="*/ 119 w 266"/>
                        <a:gd name="T13" fmla="*/ 90 h 411"/>
                        <a:gd name="T14" fmla="*/ 137 w 266"/>
                        <a:gd name="T15" fmla="*/ 120 h 411"/>
                        <a:gd name="T16" fmla="*/ 151 w 266"/>
                        <a:gd name="T17" fmla="*/ 145 h 411"/>
                        <a:gd name="T18" fmla="*/ 169 w 266"/>
                        <a:gd name="T19" fmla="*/ 175 h 411"/>
                        <a:gd name="T20" fmla="*/ 180 w 266"/>
                        <a:gd name="T21" fmla="*/ 201 h 411"/>
                        <a:gd name="T22" fmla="*/ 196 w 266"/>
                        <a:gd name="T23" fmla="*/ 241 h 411"/>
                        <a:gd name="T24" fmla="*/ 206 w 266"/>
                        <a:gd name="T25" fmla="*/ 279 h 411"/>
                        <a:gd name="T26" fmla="*/ 214 w 266"/>
                        <a:gd name="T27" fmla="*/ 311 h 411"/>
                        <a:gd name="T28" fmla="*/ 217 w 266"/>
                        <a:gd name="T29" fmla="*/ 340 h 411"/>
                        <a:gd name="T30" fmla="*/ 214 w 266"/>
                        <a:gd name="T31" fmla="*/ 374 h 411"/>
                        <a:gd name="T32" fmla="*/ 210 w 266"/>
                        <a:gd name="T33" fmla="*/ 393 h 411"/>
                        <a:gd name="T34" fmla="*/ 198 w 266"/>
                        <a:gd name="T35" fmla="*/ 410 h 411"/>
                        <a:gd name="T36" fmla="*/ 254 w 266"/>
                        <a:gd name="T37" fmla="*/ 376 h 411"/>
                        <a:gd name="T38" fmla="*/ 264 w 266"/>
                        <a:gd name="T39" fmla="*/ 349 h 411"/>
                        <a:gd name="T40" fmla="*/ 265 w 266"/>
                        <a:gd name="T41" fmla="*/ 326 h 411"/>
                        <a:gd name="T42" fmla="*/ 260 w 266"/>
                        <a:gd name="T43" fmla="*/ 295 h 411"/>
                        <a:gd name="T44" fmla="*/ 256 w 266"/>
                        <a:gd name="T45" fmla="*/ 259 h 411"/>
                        <a:gd name="T46" fmla="*/ 244 w 266"/>
                        <a:gd name="T47" fmla="*/ 216 h 411"/>
                        <a:gd name="T48" fmla="*/ 232 w 266"/>
                        <a:gd name="T49" fmla="*/ 181 h 411"/>
                        <a:gd name="T50" fmla="*/ 211 w 266"/>
                        <a:gd name="T51" fmla="*/ 137 h 411"/>
                        <a:gd name="T52" fmla="*/ 183 w 266"/>
                        <a:gd name="T53" fmla="*/ 88 h 411"/>
                        <a:gd name="T54" fmla="*/ 153 w 266"/>
                        <a:gd name="T55" fmla="*/ 51 h 411"/>
                        <a:gd name="T56" fmla="*/ 123 w 266"/>
                        <a:gd name="T57" fmla="*/ 21 h 411"/>
                        <a:gd name="T58" fmla="*/ 107 w 266"/>
                        <a:gd name="T59" fmla="*/ 12 h 411"/>
                        <a:gd name="T60" fmla="*/ 85 w 266"/>
                        <a:gd name="T61" fmla="*/ 2 h 411"/>
                        <a:gd name="T62" fmla="*/ 74 w 266"/>
                        <a:gd name="T63" fmla="*/ 0 h 411"/>
                        <a:gd name="T64" fmla="*/ 0 w 266"/>
                        <a:gd name="T65" fmla="*/ 27 h 4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</a:cxnLst>
                      <a:rect l="0" t="0" r="r" b="b"/>
                      <a:pathLst>
                        <a:path w="266" h="411">
                          <a:moveTo>
                            <a:pt x="0" y="27"/>
                          </a:moveTo>
                          <a:lnTo>
                            <a:pt x="21" y="25"/>
                          </a:lnTo>
                          <a:lnTo>
                            <a:pt x="42" y="25"/>
                          </a:lnTo>
                          <a:lnTo>
                            <a:pt x="63" y="40"/>
                          </a:lnTo>
                          <a:lnTo>
                            <a:pt x="90" y="58"/>
                          </a:lnTo>
                          <a:lnTo>
                            <a:pt x="105" y="73"/>
                          </a:lnTo>
                          <a:lnTo>
                            <a:pt x="119" y="90"/>
                          </a:lnTo>
                          <a:lnTo>
                            <a:pt x="137" y="120"/>
                          </a:lnTo>
                          <a:lnTo>
                            <a:pt x="151" y="145"/>
                          </a:lnTo>
                          <a:lnTo>
                            <a:pt x="169" y="175"/>
                          </a:lnTo>
                          <a:lnTo>
                            <a:pt x="180" y="201"/>
                          </a:lnTo>
                          <a:lnTo>
                            <a:pt x="196" y="241"/>
                          </a:lnTo>
                          <a:lnTo>
                            <a:pt x="206" y="279"/>
                          </a:lnTo>
                          <a:lnTo>
                            <a:pt x="214" y="311"/>
                          </a:lnTo>
                          <a:lnTo>
                            <a:pt x="217" y="340"/>
                          </a:lnTo>
                          <a:lnTo>
                            <a:pt x="214" y="374"/>
                          </a:lnTo>
                          <a:lnTo>
                            <a:pt x="210" y="393"/>
                          </a:lnTo>
                          <a:lnTo>
                            <a:pt x="198" y="410"/>
                          </a:lnTo>
                          <a:lnTo>
                            <a:pt x="254" y="376"/>
                          </a:lnTo>
                          <a:lnTo>
                            <a:pt x="264" y="349"/>
                          </a:lnTo>
                          <a:lnTo>
                            <a:pt x="265" y="326"/>
                          </a:lnTo>
                          <a:lnTo>
                            <a:pt x="260" y="295"/>
                          </a:lnTo>
                          <a:lnTo>
                            <a:pt x="256" y="259"/>
                          </a:lnTo>
                          <a:lnTo>
                            <a:pt x="244" y="216"/>
                          </a:lnTo>
                          <a:lnTo>
                            <a:pt x="232" y="181"/>
                          </a:lnTo>
                          <a:lnTo>
                            <a:pt x="211" y="137"/>
                          </a:lnTo>
                          <a:lnTo>
                            <a:pt x="183" y="88"/>
                          </a:lnTo>
                          <a:lnTo>
                            <a:pt x="153" y="51"/>
                          </a:lnTo>
                          <a:lnTo>
                            <a:pt x="123" y="21"/>
                          </a:lnTo>
                          <a:lnTo>
                            <a:pt x="107" y="12"/>
                          </a:lnTo>
                          <a:lnTo>
                            <a:pt x="85" y="2"/>
                          </a:lnTo>
                          <a:lnTo>
                            <a:pt x="74" y="0"/>
                          </a:lnTo>
                          <a:lnTo>
                            <a:pt x="0" y="27"/>
                          </a:lnTo>
                        </a:path>
                      </a:pathLst>
                    </a:custGeom>
                    <a:solidFill>
                      <a:srgbClr val="868686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24680" name="Freeform 72"/>
                    <p:cNvSpPr>
                      <a:spLocks/>
                    </p:cNvSpPr>
                    <p:nvPr/>
                  </p:nvSpPr>
                  <p:spPr bwMode="auto">
                    <a:xfrm>
                      <a:off x="735" y="2904"/>
                      <a:ext cx="59" cy="90"/>
                    </a:xfrm>
                    <a:custGeom>
                      <a:avLst/>
                      <a:gdLst>
                        <a:gd name="T0" fmla="*/ 49 w 59"/>
                        <a:gd name="T1" fmla="*/ 34 h 90"/>
                        <a:gd name="T2" fmla="*/ 46 w 59"/>
                        <a:gd name="T3" fmla="*/ 27 h 90"/>
                        <a:gd name="T4" fmla="*/ 41 w 59"/>
                        <a:gd name="T5" fmla="*/ 20 h 90"/>
                        <a:gd name="T6" fmla="*/ 37 w 59"/>
                        <a:gd name="T7" fmla="*/ 14 h 90"/>
                        <a:gd name="T8" fmla="*/ 32 w 59"/>
                        <a:gd name="T9" fmla="*/ 8 h 90"/>
                        <a:gd name="T10" fmla="*/ 27 w 59"/>
                        <a:gd name="T11" fmla="*/ 5 h 90"/>
                        <a:gd name="T12" fmla="*/ 22 w 59"/>
                        <a:gd name="T13" fmla="*/ 1 h 90"/>
                        <a:gd name="T14" fmla="*/ 17 w 59"/>
                        <a:gd name="T15" fmla="*/ 0 h 90"/>
                        <a:gd name="T16" fmla="*/ 13 w 59"/>
                        <a:gd name="T17" fmla="*/ 0 h 90"/>
                        <a:gd name="T18" fmla="*/ 9 w 59"/>
                        <a:gd name="T19" fmla="*/ 0 h 90"/>
                        <a:gd name="T20" fmla="*/ 5 w 59"/>
                        <a:gd name="T21" fmla="*/ 3 h 90"/>
                        <a:gd name="T22" fmla="*/ 3 w 59"/>
                        <a:gd name="T23" fmla="*/ 6 h 90"/>
                        <a:gd name="T24" fmla="*/ 1 w 59"/>
                        <a:gd name="T25" fmla="*/ 11 h 90"/>
                        <a:gd name="T26" fmla="*/ 0 w 59"/>
                        <a:gd name="T27" fmla="*/ 17 h 90"/>
                        <a:gd name="T28" fmla="*/ 0 w 59"/>
                        <a:gd name="T29" fmla="*/ 23 h 90"/>
                        <a:gd name="T30" fmla="*/ 0 w 59"/>
                        <a:gd name="T31" fmla="*/ 31 h 90"/>
                        <a:gd name="T32" fmla="*/ 2 w 59"/>
                        <a:gd name="T33" fmla="*/ 39 h 90"/>
                        <a:gd name="T34" fmla="*/ 4 w 59"/>
                        <a:gd name="T35" fmla="*/ 47 h 90"/>
                        <a:gd name="T36" fmla="*/ 8 w 59"/>
                        <a:gd name="T37" fmla="*/ 54 h 90"/>
                        <a:gd name="T38" fmla="*/ 11 w 59"/>
                        <a:gd name="T39" fmla="*/ 61 h 90"/>
                        <a:gd name="T40" fmla="*/ 15 w 59"/>
                        <a:gd name="T41" fmla="*/ 68 h 90"/>
                        <a:gd name="T42" fmla="*/ 20 w 59"/>
                        <a:gd name="T43" fmla="*/ 74 h 90"/>
                        <a:gd name="T44" fmla="*/ 24 w 59"/>
                        <a:gd name="T45" fmla="*/ 80 h 90"/>
                        <a:gd name="T46" fmla="*/ 30 w 59"/>
                        <a:gd name="T47" fmla="*/ 83 h 90"/>
                        <a:gd name="T48" fmla="*/ 35 w 59"/>
                        <a:gd name="T49" fmla="*/ 87 h 90"/>
                        <a:gd name="T50" fmla="*/ 40 w 59"/>
                        <a:gd name="T51" fmla="*/ 89 h 90"/>
                        <a:gd name="T52" fmla="*/ 43 w 59"/>
                        <a:gd name="T53" fmla="*/ 89 h 90"/>
                        <a:gd name="T54" fmla="*/ 48 w 59"/>
                        <a:gd name="T55" fmla="*/ 88 h 90"/>
                        <a:gd name="T56" fmla="*/ 52 w 59"/>
                        <a:gd name="T57" fmla="*/ 85 h 90"/>
                        <a:gd name="T58" fmla="*/ 54 w 59"/>
                        <a:gd name="T59" fmla="*/ 82 h 90"/>
                        <a:gd name="T60" fmla="*/ 56 w 59"/>
                        <a:gd name="T61" fmla="*/ 77 h 90"/>
                        <a:gd name="T62" fmla="*/ 57 w 59"/>
                        <a:gd name="T63" fmla="*/ 71 h 90"/>
                        <a:gd name="T64" fmla="*/ 58 w 59"/>
                        <a:gd name="T65" fmla="*/ 65 h 90"/>
                        <a:gd name="T66" fmla="*/ 56 w 59"/>
                        <a:gd name="T67" fmla="*/ 57 h 90"/>
                        <a:gd name="T68" fmla="*/ 55 w 59"/>
                        <a:gd name="T69" fmla="*/ 49 h 90"/>
                        <a:gd name="T70" fmla="*/ 53 w 59"/>
                        <a:gd name="T71" fmla="*/ 41 h 90"/>
                        <a:gd name="T72" fmla="*/ 49 w 59"/>
                        <a:gd name="T73" fmla="*/ 34 h 9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</a:cxnLst>
                      <a:rect l="0" t="0" r="r" b="b"/>
                      <a:pathLst>
                        <a:path w="59" h="90">
                          <a:moveTo>
                            <a:pt x="49" y="34"/>
                          </a:moveTo>
                          <a:lnTo>
                            <a:pt x="46" y="27"/>
                          </a:lnTo>
                          <a:lnTo>
                            <a:pt x="41" y="20"/>
                          </a:lnTo>
                          <a:lnTo>
                            <a:pt x="37" y="14"/>
                          </a:lnTo>
                          <a:lnTo>
                            <a:pt x="32" y="8"/>
                          </a:lnTo>
                          <a:lnTo>
                            <a:pt x="27" y="5"/>
                          </a:lnTo>
                          <a:lnTo>
                            <a:pt x="22" y="1"/>
                          </a:lnTo>
                          <a:lnTo>
                            <a:pt x="17" y="0"/>
                          </a:lnTo>
                          <a:lnTo>
                            <a:pt x="13" y="0"/>
                          </a:lnTo>
                          <a:lnTo>
                            <a:pt x="9" y="0"/>
                          </a:lnTo>
                          <a:lnTo>
                            <a:pt x="5" y="3"/>
                          </a:lnTo>
                          <a:lnTo>
                            <a:pt x="3" y="6"/>
                          </a:lnTo>
                          <a:lnTo>
                            <a:pt x="1" y="11"/>
                          </a:lnTo>
                          <a:lnTo>
                            <a:pt x="0" y="17"/>
                          </a:lnTo>
                          <a:lnTo>
                            <a:pt x="0" y="23"/>
                          </a:lnTo>
                          <a:lnTo>
                            <a:pt x="0" y="31"/>
                          </a:lnTo>
                          <a:lnTo>
                            <a:pt x="2" y="39"/>
                          </a:lnTo>
                          <a:lnTo>
                            <a:pt x="4" y="47"/>
                          </a:lnTo>
                          <a:lnTo>
                            <a:pt x="8" y="54"/>
                          </a:lnTo>
                          <a:lnTo>
                            <a:pt x="11" y="61"/>
                          </a:lnTo>
                          <a:lnTo>
                            <a:pt x="15" y="68"/>
                          </a:lnTo>
                          <a:lnTo>
                            <a:pt x="20" y="74"/>
                          </a:lnTo>
                          <a:lnTo>
                            <a:pt x="24" y="80"/>
                          </a:lnTo>
                          <a:lnTo>
                            <a:pt x="30" y="83"/>
                          </a:lnTo>
                          <a:lnTo>
                            <a:pt x="35" y="87"/>
                          </a:lnTo>
                          <a:lnTo>
                            <a:pt x="40" y="89"/>
                          </a:lnTo>
                          <a:lnTo>
                            <a:pt x="43" y="89"/>
                          </a:lnTo>
                          <a:lnTo>
                            <a:pt x="48" y="88"/>
                          </a:lnTo>
                          <a:lnTo>
                            <a:pt x="52" y="85"/>
                          </a:lnTo>
                          <a:lnTo>
                            <a:pt x="54" y="82"/>
                          </a:lnTo>
                          <a:lnTo>
                            <a:pt x="56" y="77"/>
                          </a:lnTo>
                          <a:lnTo>
                            <a:pt x="57" y="71"/>
                          </a:lnTo>
                          <a:lnTo>
                            <a:pt x="58" y="65"/>
                          </a:lnTo>
                          <a:lnTo>
                            <a:pt x="56" y="57"/>
                          </a:lnTo>
                          <a:lnTo>
                            <a:pt x="55" y="49"/>
                          </a:lnTo>
                          <a:lnTo>
                            <a:pt x="53" y="41"/>
                          </a:lnTo>
                          <a:lnTo>
                            <a:pt x="49" y="34"/>
                          </a:lnTo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</p:grpSp>
          </p:grpSp>
        </p:grpSp>
        <p:sp>
          <p:nvSpPr>
            <p:cNvPr id="324704" name="Oval 96"/>
            <p:cNvSpPr>
              <a:spLocks noChangeArrowheads="1"/>
            </p:cNvSpPr>
            <p:nvPr/>
          </p:nvSpPr>
          <p:spPr bwMode="auto">
            <a:xfrm>
              <a:off x="7274719" y="5397105"/>
              <a:ext cx="195263" cy="196453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/>
                <a:t>3</a:t>
              </a:r>
              <a:endParaRPr lang="th-TH" sz="1200" b="1"/>
            </a:p>
          </p:txBody>
        </p:sp>
        <p:sp>
          <p:nvSpPr>
            <p:cNvPr id="324716" name="Rectangle 108"/>
            <p:cNvSpPr>
              <a:spLocks noChangeArrowheads="1"/>
            </p:cNvSpPr>
            <p:nvPr/>
          </p:nvSpPr>
          <p:spPr bwMode="ltGray">
            <a:xfrm>
              <a:off x="4261891" y="5294424"/>
              <a:ext cx="2325290" cy="543265"/>
            </a:xfrm>
            <a:prstGeom prst="rect">
              <a:avLst/>
            </a:prstGeom>
            <a:gradFill rotWithShape="0">
              <a:gsLst>
                <a:gs pos="0">
                  <a:srgbClr val="990099"/>
                </a:gs>
                <a:gs pos="50000">
                  <a:srgbClr val="990099">
                    <a:gamma/>
                    <a:tint val="74118"/>
                    <a:invGamma/>
                  </a:srgbClr>
                </a:gs>
                <a:gs pos="100000">
                  <a:srgbClr val="990099"/>
                </a:gs>
              </a:gsLst>
              <a:lin ang="5400000" scaled="1"/>
            </a:gradFill>
            <a:ln>
              <a:noFill/>
            </a:ln>
            <a:effectLst/>
            <a:scene3d>
              <a:camera prst="legacyObliqueTopRight"/>
              <a:lightRig rig="legacyFlat3" dir="b"/>
            </a:scene3d>
            <a:sp3d extrusionH="1508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91240B29-F687-4F45-9708-019B960494DF}">
                <a14:hiddenLine xmlns:a14="http://schemas.microsoft.com/office/drawing/2010/main" w="12700" algn="ctr">
                  <a:noFill/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990099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tIns="68580" bIns="68580" anchor="ctr" anchorCtr="1">
              <a:flatTx/>
            </a:bodyPr>
            <a:lstStyle/>
            <a:p>
              <a:pPr algn="ctr"/>
              <a:r>
                <a:rPr lang="th-TH" sz="1800" b="1" dirty="0">
                  <a:solidFill>
                    <a:srgbClr val="FFFF66"/>
                  </a:solidFill>
                </a:rPr>
                <a:t>แนวทางการพัฒนาศักยภาพบุคลากร</a:t>
              </a:r>
            </a:p>
          </p:txBody>
        </p:sp>
      </p:grpSp>
      <p:grpSp>
        <p:nvGrpSpPr>
          <p:cNvPr id="324742" name="Group 134"/>
          <p:cNvGrpSpPr>
            <a:grpSpLocks/>
          </p:cNvGrpSpPr>
          <p:nvPr/>
        </p:nvGrpSpPr>
        <p:grpSpPr bwMode="auto">
          <a:xfrm>
            <a:off x="4074320" y="2145509"/>
            <a:ext cx="3846910" cy="1241823"/>
            <a:chOff x="2462" y="1082"/>
            <a:chExt cx="3231" cy="1043"/>
          </a:xfrm>
        </p:grpSpPr>
        <p:sp>
          <p:nvSpPr>
            <p:cNvPr id="324712" name="Rectangle 104"/>
            <p:cNvSpPr>
              <a:spLocks noChangeArrowheads="1"/>
            </p:cNvSpPr>
            <p:nvPr/>
          </p:nvSpPr>
          <p:spPr bwMode="ltGray">
            <a:xfrm>
              <a:off x="2462" y="1103"/>
              <a:ext cx="2212" cy="1022"/>
            </a:xfrm>
            <a:prstGeom prst="rect">
              <a:avLst/>
            </a:prstGeom>
            <a:gradFill rotWithShape="0">
              <a:gsLst>
                <a:gs pos="0">
                  <a:srgbClr val="FFCC00"/>
                </a:gs>
                <a:gs pos="50000">
                  <a:srgbClr val="FFCC00">
                    <a:gamma/>
                    <a:tint val="53725"/>
                    <a:invGamma/>
                  </a:srgbClr>
                </a:gs>
                <a:gs pos="100000">
                  <a:srgbClr val="FFCC00"/>
                </a:gs>
              </a:gsLst>
              <a:lin ang="5400000" scaled="1"/>
            </a:gradFill>
            <a:ln>
              <a:noFill/>
            </a:ln>
            <a:effectLst/>
            <a:scene3d>
              <a:camera prst="legacyObliqueTopRight"/>
              <a:lightRig rig="legacyFlat3" dir="b"/>
            </a:scene3d>
            <a:sp3d extrusionH="150800" prstMaterial="legacyMatte">
              <a:bevelT w="13500" h="13500" prst="angle"/>
              <a:bevelB w="13500" h="13500" prst="angle"/>
              <a:extrusionClr>
                <a:srgbClr val="FFCC00"/>
              </a:extrusionClr>
            </a:sp3d>
            <a:extLst>
              <a:ext uri="{91240B29-F687-4F45-9708-019B960494DF}">
                <a14:hiddenLine xmlns:a14="http://schemas.microsoft.com/office/drawing/2010/main" w="12700" algn="ctr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CC00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tIns="68580" bIns="68580" anchor="ctr" anchorCtr="1">
              <a:flatTx/>
            </a:bodyPr>
            <a:lstStyle/>
            <a:p>
              <a:endParaRPr lang="en-US" sz="2100"/>
            </a:p>
          </p:txBody>
        </p:sp>
        <p:sp>
          <p:nvSpPr>
            <p:cNvPr id="324713" name="Rectangle 105"/>
            <p:cNvSpPr>
              <a:spLocks noChangeArrowheads="1"/>
            </p:cNvSpPr>
            <p:nvPr/>
          </p:nvSpPr>
          <p:spPr bwMode="auto">
            <a:xfrm>
              <a:off x="2711" y="1082"/>
              <a:ext cx="1732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th-TH" sz="1800" b="1" dirty="0"/>
                <a:t>ตั้งภาพที่ต้องการ</a:t>
              </a:r>
            </a:p>
          </p:txBody>
        </p:sp>
        <p:sp>
          <p:nvSpPr>
            <p:cNvPr id="324715" name="Rectangle 107"/>
            <p:cNvSpPr>
              <a:spLocks noChangeArrowheads="1"/>
            </p:cNvSpPr>
            <p:nvPr/>
          </p:nvSpPr>
          <p:spPr bwMode="auto">
            <a:xfrm>
              <a:off x="2594" y="1742"/>
              <a:ext cx="1996" cy="334"/>
            </a:xfrm>
            <a:prstGeom prst="rect">
              <a:avLst/>
            </a:prstGeom>
            <a:noFill/>
            <a:ln w="12700">
              <a:solidFill>
                <a:srgbClr val="33CCCC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800" b="1" dirty="0"/>
                <a:t>Competency </a:t>
              </a:r>
              <a:r>
                <a:rPr lang="th-TH" sz="1800" b="1" dirty="0"/>
                <a:t>ที่ต้องการ</a:t>
              </a:r>
            </a:p>
          </p:txBody>
        </p:sp>
        <p:grpSp>
          <p:nvGrpSpPr>
            <p:cNvPr id="324718" name="Group 110"/>
            <p:cNvGrpSpPr>
              <a:grpSpLocks/>
            </p:cNvGrpSpPr>
            <p:nvPr/>
          </p:nvGrpSpPr>
          <p:grpSpPr bwMode="auto">
            <a:xfrm>
              <a:off x="4774" y="1189"/>
              <a:ext cx="919" cy="696"/>
              <a:chOff x="3209" y="2551"/>
              <a:chExt cx="1968" cy="1243"/>
            </a:xfrm>
          </p:grpSpPr>
          <p:sp>
            <p:nvSpPr>
              <p:cNvPr id="324719" name="Rectangle 111"/>
              <p:cNvSpPr>
                <a:spLocks noChangeArrowheads="1"/>
              </p:cNvSpPr>
              <p:nvPr/>
            </p:nvSpPr>
            <p:spPr bwMode="auto">
              <a:xfrm>
                <a:off x="3209" y="2551"/>
                <a:ext cx="1968" cy="1243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endParaRPr lang="en-US" sz="2100"/>
              </a:p>
            </p:txBody>
          </p:sp>
          <p:grpSp>
            <p:nvGrpSpPr>
              <p:cNvPr id="324720" name="Group 112"/>
              <p:cNvGrpSpPr>
                <a:grpSpLocks/>
              </p:cNvGrpSpPr>
              <p:nvPr/>
            </p:nvGrpSpPr>
            <p:grpSpPr bwMode="auto">
              <a:xfrm>
                <a:off x="3264" y="2567"/>
                <a:ext cx="1884" cy="1214"/>
                <a:chOff x="3264" y="2567"/>
                <a:chExt cx="1884" cy="1214"/>
              </a:xfrm>
            </p:grpSpPr>
            <p:sp>
              <p:nvSpPr>
                <p:cNvPr id="324721" name="Freeform 113"/>
                <p:cNvSpPr>
                  <a:spLocks/>
                </p:cNvSpPr>
                <p:nvPr/>
              </p:nvSpPr>
              <p:spPr bwMode="auto">
                <a:xfrm>
                  <a:off x="4133" y="2924"/>
                  <a:ext cx="156" cy="210"/>
                </a:xfrm>
                <a:custGeom>
                  <a:avLst/>
                  <a:gdLst>
                    <a:gd name="T0" fmla="*/ 92 w 156"/>
                    <a:gd name="T1" fmla="*/ 0 h 210"/>
                    <a:gd name="T2" fmla="*/ 112 w 156"/>
                    <a:gd name="T3" fmla="*/ 3 h 210"/>
                    <a:gd name="T4" fmla="*/ 131 w 156"/>
                    <a:gd name="T5" fmla="*/ 13 h 210"/>
                    <a:gd name="T6" fmla="*/ 143 w 156"/>
                    <a:gd name="T7" fmla="*/ 29 h 210"/>
                    <a:gd name="T8" fmla="*/ 153 w 156"/>
                    <a:gd name="T9" fmla="*/ 53 h 210"/>
                    <a:gd name="T10" fmla="*/ 155 w 156"/>
                    <a:gd name="T11" fmla="*/ 94 h 210"/>
                    <a:gd name="T12" fmla="*/ 148 w 156"/>
                    <a:gd name="T13" fmla="*/ 133 h 210"/>
                    <a:gd name="T14" fmla="*/ 136 w 156"/>
                    <a:gd name="T15" fmla="*/ 163 h 210"/>
                    <a:gd name="T16" fmla="*/ 119 w 156"/>
                    <a:gd name="T17" fmla="*/ 187 h 210"/>
                    <a:gd name="T18" fmla="*/ 102 w 156"/>
                    <a:gd name="T19" fmla="*/ 203 h 210"/>
                    <a:gd name="T20" fmla="*/ 83 w 156"/>
                    <a:gd name="T21" fmla="*/ 209 h 210"/>
                    <a:gd name="T22" fmla="*/ 64 w 156"/>
                    <a:gd name="T23" fmla="*/ 205 h 210"/>
                    <a:gd name="T24" fmla="*/ 54 w 156"/>
                    <a:gd name="T25" fmla="*/ 192 h 210"/>
                    <a:gd name="T26" fmla="*/ 40 w 156"/>
                    <a:gd name="T27" fmla="*/ 171 h 210"/>
                    <a:gd name="T28" fmla="*/ 35 w 156"/>
                    <a:gd name="T29" fmla="*/ 130 h 210"/>
                    <a:gd name="T30" fmla="*/ 40 w 156"/>
                    <a:gd name="T31" fmla="*/ 88 h 210"/>
                    <a:gd name="T32" fmla="*/ 42 w 156"/>
                    <a:gd name="T33" fmla="*/ 83 h 210"/>
                    <a:gd name="T34" fmla="*/ 0 w 156"/>
                    <a:gd name="T35" fmla="*/ 40 h 210"/>
                    <a:gd name="T36" fmla="*/ 0 w 156"/>
                    <a:gd name="T37" fmla="*/ 19 h 210"/>
                    <a:gd name="T38" fmla="*/ 7 w 156"/>
                    <a:gd name="T39" fmla="*/ 16 h 210"/>
                    <a:gd name="T40" fmla="*/ 50 w 156"/>
                    <a:gd name="T41" fmla="*/ 67 h 210"/>
                    <a:gd name="T42" fmla="*/ 54 w 156"/>
                    <a:gd name="T43" fmla="*/ 42 h 210"/>
                    <a:gd name="T44" fmla="*/ 69 w 156"/>
                    <a:gd name="T45" fmla="*/ 16 h 210"/>
                    <a:gd name="T46" fmla="*/ 83 w 156"/>
                    <a:gd name="T47" fmla="*/ 5 h 210"/>
                    <a:gd name="T48" fmla="*/ 92 w 156"/>
                    <a:gd name="T49" fmla="*/ 0 h 2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56" h="210">
                      <a:moveTo>
                        <a:pt x="92" y="0"/>
                      </a:moveTo>
                      <a:lnTo>
                        <a:pt x="112" y="3"/>
                      </a:lnTo>
                      <a:lnTo>
                        <a:pt x="131" y="13"/>
                      </a:lnTo>
                      <a:lnTo>
                        <a:pt x="143" y="29"/>
                      </a:lnTo>
                      <a:lnTo>
                        <a:pt x="153" y="53"/>
                      </a:lnTo>
                      <a:lnTo>
                        <a:pt x="155" y="94"/>
                      </a:lnTo>
                      <a:lnTo>
                        <a:pt x="148" y="133"/>
                      </a:lnTo>
                      <a:lnTo>
                        <a:pt x="136" y="163"/>
                      </a:lnTo>
                      <a:lnTo>
                        <a:pt x="119" y="187"/>
                      </a:lnTo>
                      <a:lnTo>
                        <a:pt x="102" y="203"/>
                      </a:lnTo>
                      <a:lnTo>
                        <a:pt x="83" y="209"/>
                      </a:lnTo>
                      <a:lnTo>
                        <a:pt x="64" y="205"/>
                      </a:lnTo>
                      <a:lnTo>
                        <a:pt x="54" y="192"/>
                      </a:lnTo>
                      <a:lnTo>
                        <a:pt x="40" y="171"/>
                      </a:lnTo>
                      <a:lnTo>
                        <a:pt x="35" y="130"/>
                      </a:lnTo>
                      <a:lnTo>
                        <a:pt x="40" y="88"/>
                      </a:lnTo>
                      <a:lnTo>
                        <a:pt x="42" y="83"/>
                      </a:lnTo>
                      <a:lnTo>
                        <a:pt x="0" y="40"/>
                      </a:lnTo>
                      <a:lnTo>
                        <a:pt x="0" y="19"/>
                      </a:lnTo>
                      <a:lnTo>
                        <a:pt x="7" y="16"/>
                      </a:lnTo>
                      <a:lnTo>
                        <a:pt x="50" y="67"/>
                      </a:lnTo>
                      <a:lnTo>
                        <a:pt x="54" y="42"/>
                      </a:lnTo>
                      <a:lnTo>
                        <a:pt x="69" y="16"/>
                      </a:lnTo>
                      <a:lnTo>
                        <a:pt x="83" y="5"/>
                      </a:lnTo>
                      <a:lnTo>
                        <a:pt x="92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24722" name="Freeform 114"/>
                <p:cNvSpPr>
                  <a:spLocks/>
                </p:cNvSpPr>
                <p:nvPr/>
              </p:nvSpPr>
              <p:spPr bwMode="auto">
                <a:xfrm>
                  <a:off x="4141" y="3156"/>
                  <a:ext cx="161" cy="304"/>
                </a:xfrm>
                <a:custGeom>
                  <a:avLst/>
                  <a:gdLst>
                    <a:gd name="T0" fmla="*/ 61 w 161"/>
                    <a:gd name="T1" fmla="*/ 0 h 304"/>
                    <a:gd name="T2" fmla="*/ 85 w 161"/>
                    <a:gd name="T3" fmla="*/ 0 h 304"/>
                    <a:gd name="T4" fmla="*/ 114 w 161"/>
                    <a:gd name="T5" fmla="*/ 5 h 304"/>
                    <a:gd name="T6" fmla="*/ 130 w 161"/>
                    <a:gd name="T7" fmla="*/ 21 h 304"/>
                    <a:gd name="T8" fmla="*/ 146 w 161"/>
                    <a:gd name="T9" fmla="*/ 50 h 304"/>
                    <a:gd name="T10" fmla="*/ 154 w 161"/>
                    <a:gd name="T11" fmla="*/ 72 h 304"/>
                    <a:gd name="T12" fmla="*/ 160 w 161"/>
                    <a:gd name="T13" fmla="*/ 99 h 304"/>
                    <a:gd name="T14" fmla="*/ 160 w 161"/>
                    <a:gd name="T15" fmla="*/ 131 h 304"/>
                    <a:gd name="T16" fmla="*/ 157 w 161"/>
                    <a:gd name="T17" fmla="*/ 163 h 304"/>
                    <a:gd name="T18" fmla="*/ 154 w 161"/>
                    <a:gd name="T19" fmla="*/ 198 h 304"/>
                    <a:gd name="T20" fmla="*/ 144 w 161"/>
                    <a:gd name="T21" fmla="*/ 241 h 304"/>
                    <a:gd name="T22" fmla="*/ 130 w 161"/>
                    <a:gd name="T23" fmla="*/ 270 h 304"/>
                    <a:gd name="T24" fmla="*/ 106 w 161"/>
                    <a:gd name="T25" fmla="*/ 295 h 304"/>
                    <a:gd name="T26" fmla="*/ 80 w 161"/>
                    <a:gd name="T27" fmla="*/ 303 h 304"/>
                    <a:gd name="T28" fmla="*/ 50 w 161"/>
                    <a:gd name="T29" fmla="*/ 295 h 304"/>
                    <a:gd name="T30" fmla="*/ 32 w 161"/>
                    <a:gd name="T31" fmla="*/ 257 h 304"/>
                    <a:gd name="T32" fmla="*/ 18 w 161"/>
                    <a:gd name="T33" fmla="*/ 222 h 304"/>
                    <a:gd name="T34" fmla="*/ 10 w 161"/>
                    <a:gd name="T35" fmla="*/ 182 h 304"/>
                    <a:gd name="T36" fmla="*/ 0 w 161"/>
                    <a:gd name="T37" fmla="*/ 145 h 304"/>
                    <a:gd name="T38" fmla="*/ 0 w 161"/>
                    <a:gd name="T39" fmla="*/ 93 h 304"/>
                    <a:gd name="T40" fmla="*/ 7 w 161"/>
                    <a:gd name="T41" fmla="*/ 59 h 304"/>
                    <a:gd name="T42" fmla="*/ 18 w 161"/>
                    <a:gd name="T43" fmla="*/ 32 h 304"/>
                    <a:gd name="T44" fmla="*/ 32 w 161"/>
                    <a:gd name="T45" fmla="*/ 0 h 304"/>
                    <a:gd name="T46" fmla="*/ 61 w 161"/>
                    <a:gd name="T47" fmla="*/ 0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61" h="304">
                      <a:moveTo>
                        <a:pt x="61" y="0"/>
                      </a:moveTo>
                      <a:lnTo>
                        <a:pt x="85" y="0"/>
                      </a:lnTo>
                      <a:lnTo>
                        <a:pt x="114" y="5"/>
                      </a:lnTo>
                      <a:lnTo>
                        <a:pt x="130" y="21"/>
                      </a:lnTo>
                      <a:lnTo>
                        <a:pt x="146" y="50"/>
                      </a:lnTo>
                      <a:lnTo>
                        <a:pt x="154" y="72"/>
                      </a:lnTo>
                      <a:lnTo>
                        <a:pt x="160" y="99"/>
                      </a:lnTo>
                      <a:lnTo>
                        <a:pt x="160" y="131"/>
                      </a:lnTo>
                      <a:lnTo>
                        <a:pt x="157" y="163"/>
                      </a:lnTo>
                      <a:lnTo>
                        <a:pt x="154" y="198"/>
                      </a:lnTo>
                      <a:lnTo>
                        <a:pt x="144" y="241"/>
                      </a:lnTo>
                      <a:lnTo>
                        <a:pt x="130" y="270"/>
                      </a:lnTo>
                      <a:lnTo>
                        <a:pt x="106" y="295"/>
                      </a:lnTo>
                      <a:lnTo>
                        <a:pt x="80" y="303"/>
                      </a:lnTo>
                      <a:lnTo>
                        <a:pt x="50" y="295"/>
                      </a:lnTo>
                      <a:lnTo>
                        <a:pt x="32" y="257"/>
                      </a:lnTo>
                      <a:lnTo>
                        <a:pt x="18" y="222"/>
                      </a:lnTo>
                      <a:lnTo>
                        <a:pt x="10" y="182"/>
                      </a:lnTo>
                      <a:lnTo>
                        <a:pt x="0" y="145"/>
                      </a:lnTo>
                      <a:lnTo>
                        <a:pt x="0" y="93"/>
                      </a:lnTo>
                      <a:lnTo>
                        <a:pt x="7" y="59"/>
                      </a:lnTo>
                      <a:lnTo>
                        <a:pt x="18" y="32"/>
                      </a:lnTo>
                      <a:lnTo>
                        <a:pt x="32" y="0"/>
                      </a:lnTo>
                      <a:lnTo>
                        <a:pt x="61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24723" name="Freeform 115"/>
                <p:cNvSpPr>
                  <a:spLocks/>
                </p:cNvSpPr>
                <p:nvPr/>
              </p:nvSpPr>
              <p:spPr bwMode="auto">
                <a:xfrm>
                  <a:off x="4248" y="3417"/>
                  <a:ext cx="124" cy="347"/>
                </a:xfrm>
                <a:custGeom>
                  <a:avLst/>
                  <a:gdLst>
                    <a:gd name="T0" fmla="*/ 22 w 124"/>
                    <a:gd name="T1" fmla="*/ 39 h 347"/>
                    <a:gd name="T2" fmla="*/ 6 w 124"/>
                    <a:gd name="T3" fmla="*/ 16 h 347"/>
                    <a:gd name="T4" fmla="*/ 11 w 124"/>
                    <a:gd name="T5" fmla="*/ 0 h 347"/>
                    <a:gd name="T6" fmla="*/ 27 w 124"/>
                    <a:gd name="T7" fmla="*/ 0 h 347"/>
                    <a:gd name="T8" fmla="*/ 46 w 124"/>
                    <a:gd name="T9" fmla="*/ 18 h 347"/>
                    <a:gd name="T10" fmla="*/ 70 w 124"/>
                    <a:gd name="T11" fmla="*/ 56 h 347"/>
                    <a:gd name="T12" fmla="*/ 84 w 124"/>
                    <a:gd name="T13" fmla="*/ 92 h 347"/>
                    <a:gd name="T14" fmla="*/ 96 w 124"/>
                    <a:gd name="T15" fmla="*/ 129 h 347"/>
                    <a:gd name="T16" fmla="*/ 100 w 124"/>
                    <a:gd name="T17" fmla="*/ 161 h 347"/>
                    <a:gd name="T18" fmla="*/ 98 w 124"/>
                    <a:gd name="T19" fmla="*/ 178 h 347"/>
                    <a:gd name="T20" fmla="*/ 86 w 124"/>
                    <a:gd name="T21" fmla="*/ 199 h 347"/>
                    <a:gd name="T22" fmla="*/ 66 w 124"/>
                    <a:gd name="T23" fmla="*/ 256 h 347"/>
                    <a:gd name="T24" fmla="*/ 43 w 124"/>
                    <a:gd name="T25" fmla="*/ 289 h 347"/>
                    <a:gd name="T26" fmla="*/ 38 w 124"/>
                    <a:gd name="T27" fmla="*/ 303 h 347"/>
                    <a:gd name="T28" fmla="*/ 59 w 124"/>
                    <a:gd name="T29" fmla="*/ 305 h 347"/>
                    <a:gd name="T30" fmla="*/ 88 w 124"/>
                    <a:gd name="T31" fmla="*/ 305 h 347"/>
                    <a:gd name="T32" fmla="*/ 123 w 124"/>
                    <a:gd name="T33" fmla="*/ 319 h 347"/>
                    <a:gd name="T34" fmla="*/ 120 w 124"/>
                    <a:gd name="T35" fmla="*/ 328 h 347"/>
                    <a:gd name="T36" fmla="*/ 115 w 124"/>
                    <a:gd name="T37" fmla="*/ 340 h 347"/>
                    <a:gd name="T38" fmla="*/ 104 w 124"/>
                    <a:gd name="T39" fmla="*/ 346 h 347"/>
                    <a:gd name="T40" fmla="*/ 83 w 124"/>
                    <a:gd name="T41" fmla="*/ 336 h 347"/>
                    <a:gd name="T42" fmla="*/ 59 w 124"/>
                    <a:gd name="T43" fmla="*/ 324 h 347"/>
                    <a:gd name="T44" fmla="*/ 27 w 124"/>
                    <a:gd name="T45" fmla="*/ 322 h 347"/>
                    <a:gd name="T46" fmla="*/ 7 w 124"/>
                    <a:gd name="T47" fmla="*/ 327 h 347"/>
                    <a:gd name="T48" fmla="*/ 0 w 124"/>
                    <a:gd name="T49" fmla="*/ 320 h 347"/>
                    <a:gd name="T50" fmla="*/ 0 w 124"/>
                    <a:gd name="T51" fmla="*/ 309 h 347"/>
                    <a:gd name="T52" fmla="*/ 10 w 124"/>
                    <a:gd name="T53" fmla="*/ 299 h 347"/>
                    <a:gd name="T54" fmla="*/ 27 w 124"/>
                    <a:gd name="T55" fmla="*/ 279 h 347"/>
                    <a:gd name="T56" fmla="*/ 58 w 124"/>
                    <a:gd name="T57" fmla="*/ 233 h 347"/>
                    <a:gd name="T58" fmla="*/ 72 w 124"/>
                    <a:gd name="T59" fmla="*/ 192 h 347"/>
                    <a:gd name="T60" fmla="*/ 76 w 124"/>
                    <a:gd name="T61" fmla="*/ 153 h 347"/>
                    <a:gd name="T62" fmla="*/ 74 w 124"/>
                    <a:gd name="T63" fmla="*/ 131 h 347"/>
                    <a:gd name="T64" fmla="*/ 64 w 124"/>
                    <a:gd name="T65" fmla="*/ 92 h 347"/>
                    <a:gd name="T66" fmla="*/ 35 w 124"/>
                    <a:gd name="T67" fmla="*/ 51 h 347"/>
                    <a:gd name="T68" fmla="*/ 16 w 124"/>
                    <a:gd name="T69" fmla="*/ 30 h 347"/>
                    <a:gd name="T70" fmla="*/ 22 w 124"/>
                    <a:gd name="T71" fmla="*/ 39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24" h="347">
                      <a:moveTo>
                        <a:pt x="22" y="39"/>
                      </a:moveTo>
                      <a:lnTo>
                        <a:pt x="6" y="16"/>
                      </a:lnTo>
                      <a:lnTo>
                        <a:pt x="11" y="0"/>
                      </a:lnTo>
                      <a:lnTo>
                        <a:pt x="27" y="0"/>
                      </a:lnTo>
                      <a:lnTo>
                        <a:pt x="46" y="18"/>
                      </a:lnTo>
                      <a:lnTo>
                        <a:pt x="70" y="56"/>
                      </a:lnTo>
                      <a:lnTo>
                        <a:pt x="84" y="92"/>
                      </a:lnTo>
                      <a:lnTo>
                        <a:pt x="96" y="129"/>
                      </a:lnTo>
                      <a:lnTo>
                        <a:pt x="100" y="161"/>
                      </a:lnTo>
                      <a:lnTo>
                        <a:pt x="98" y="178"/>
                      </a:lnTo>
                      <a:lnTo>
                        <a:pt x="86" y="199"/>
                      </a:lnTo>
                      <a:lnTo>
                        <a:pt x="66" y="256"/>
                      </a:lnTo>
                      <a:lnTo>
                        <a:pt x="43" y="289"/>
                      </a:lnTo>
                      <a:lnTo>
                        <a:pt x="38" y="303"/>
                      </a:lnTo>
                      <a:lnTo>
                        <a:pt x="59" y="305"/>
                      </a:lnTo>
                      <a:lnTo>
                        <a:pt x="88" y="305"/>
                      </a:lnTo>
                      <a:lnTo>
                        <a:pt x="123" y="319"/>
                      </a:lnTo>
                      <a:lnTo>
                        <a:pt x="120" y="328"/>
                      </a:lnTo>
                      <a:lnTo>
                        <a:pt x="115" y="340"/>
                      </a:lnTo>
                      <a:lnTo>
                        <a:pt x="104" y="346"/>
                      </a:lnTo>
                      <a:lnTo>
                        <a:pt x="83" y="336"/>
                      </a:lnTo>
                      <a:lnTo>
                        <a:pt x="59" y="324"/>
                      </a:lnTo>
                      <a:lnTo>
                        <a:pt x="27" y="322"/>
                      </a:lnTo>
                      <a:lnTo>
                        <a:pt x="7" y="327"/>
                      </a:lnTo>
                      <a:lnTo>
                        <a:pt x="0" y="320"/>
                      </a:lnTo>
                      <a:lnTo>
                        <a:pt x="0" y="309"/>
                      </a:lnTo>
                      <a:lnTo>
                        <a:pt x="10" y="299"/>
                      </a:lnTo>
                      <a:lnTo>
                        <a:pt x="27" y="279"/>
                      </a:lnTo>
                      <a:lnTo>
                        <a:pt x="58" y="233"/>
                      </a:lnTo>
                      <a:lnTo>
                        <a:pt x="72" y="192"/>
                      </a:lnTo>
                      <a:lnTo>
                        <a:pt x="76" y="153"/>
                      </a:lnTo>
                      <a:lnTo>
                        <a:pt x="74" y="131"/>
                      </a:lnTo>
                      <a:lnTo>
                        <a:pt x="64" y="92"/>
                      </a:lnTo>
                      <a:lnTo>
                        <a:pt x="35" y="51"/>
                      </a:lnTo>
                      <a:lnTo>
                        <a:pt x="16" y="30"/>
                      </a:lnTo>
                      <a:lnTo>
                        <a:pt x="22" y="39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24724" name="Freeform 116"/>
                <p:cNvSpPr>
                  <a:spLocks/>
                </p:cNvSpPr>
                <p:nvPr/>
              </p:nvSpPr>
              <p:spPr bwMode="auto">
                <a:xfrm>
                  <a:off x="4086" y="3411"/>
                  <a:ext cx="124" cy="370"/>
                </a:xfrm>
                <a:custGeom>
                  <a:avLst/>
                  <a:gdLst>
                    <a:gd name="T0" fmla="*/ 63 w 124"/>
                    <a:gd name="T1" fmla="*/ 66 h 370"/>
                    <a:gd name="T2" fmla="*/ 82 w 124"/>
                    <a:gd name="T3" fmla="*/ 29 h 370"/>
                    <a:gd name="T4" fmla="*/ 100 w 124"/>
                    <a:gd name="T5" fmla="*/ 0 h 370"/>
                    <a:gd name="T6" fmla="*/ 113 w 124"/>
                    <a:gd name="T7" fmla="*/ 0 h 370"/>
                    <a:gd name="T8" fmla="*/ 121 w 124"/>
                    <a:gd name="T9" fmla="*/ 11 h 370"/>
                    <a:gd name="T10" fmla="*/ 123 w 124"/>
                    <a:gd name="T11" fmla="*/ 31 h 370"/>
                    <a:gd name="T12" fmla="*/ 112 w 124"/>
                    <a:gd name="T13" fmla="*/ 46 h 370"/>
                    <a:gd name="T14" fmla="*/ 92 w 124"/>
                    <a:gd name="T15" fmla="*/ 65 h 370"/>
                    <a:gd name="T16" fmla="*/ 76 w 124"/>
                    <a:gd name="T17" fmla="*/ 86 h 370"/>
                    <a:gd name="T18" fmla="*/ 61 w 124"/>
                    <a:gd name="T19" fmla="*/ 115 h 370"/>
                    <a:gd name="T20" fmla="*/ 54 w 124"/>
                    <a:gd name="T21" fmla="*/ 135 h 370"/>
                    <a:gd name="T22" fmla="*/ 48 w 124"/>
                    <a:gd name="T23" fmla="*/ 161 h 370"/>
                    <a:gd name="T24" fmla="*/ 47 w 124"/>
                    <a:gd name="T25" fmla="*/ 192 h 370"/>
                    <a:gd name="T26" fmla="*/ 48 w 124"/>
                    <a:gd name="T27" fmla="*/ 221 h 370"/>
                    <a:gd name="T28" fmla="*/ 56 w 124"/>
                    <a:gd name="T29" fmla="*/ 257 h 370"/>
                    <a:gd name="T30" fmla="*/ 70 w 124"/>
                    <a:gd name="T31" fmla="*/ 289 h 370"/>
                    <a:gd name="T32" fmla="*/ 83 w 124"/>
                    <a:gd name="T33" fmla="*/ 307 h 370"/>
                    <a:gd name="T34" fmla="*/ 91 w 124"/>
                    <a:gd name="T35" fmla="*/ 321 h 370"/>
                    <a:gd name="T36" fmla="*/ 92 w 124"/>
                    <a:gd name="T37" fmla="*/ 332 h 370"/>
                    <a:gd name="T38" fmla="*/ 85 w 124"/>
                    <a:gd name="T39" fmla="*/ 335 h 370"/>
                    <a:gd name="T40" fmla="*/ 69 w 124"/>
                    <a:gd name="T41" fmla="*/ 338 h 370"/>
                    <a:gd name="T42" fmla="*/ 47 w 124"/>
                    <a:gd name="T43" fmla="*/ 346 h 370"/>
                    <a:gd name="T44" fmla="*/ 28 w 124"/>
                    <a:gd name="T45" fmla="*/ 357 h 370"/>
                    <a:gd name="T46" fmla="*/ 17 w 124"/>
                    <a:gd name="T47" fmla="*/ 369 h 370"/>
                    <a:gd name="T48" fmla="*/ 7 w 124"/>
                    <a:gd name="T49" fmla="*/ 366 h 370"/>
                    <a:gd name="T50" fmla="*/ 0 w 124"/>
                    <a:gd name="T51" fmla="*/ 352 h 370"/>
                    <a:gd name="T52" fmla="*/ 0 w 124"/>
                    <a:gd name="T53" fmla="*/ 339 h 370"/>
                    <a:gd name="T54" fmla="*/ 17 w 124"/>
                    <a:gd name="T55" fmla="*/ 329 h 370"/>
                    <a:gd name="T56" fmla="*/ 48 w 124"/>
                    <a:gd name="T57" fmla="*/ 322 h 370"/>
                    <a:gd name="T58" fmla="*/ 75 w 124"/>
                    <a:gd name="T59" fmla="*/ 318 h 370"/>
                    <a:gd name="T60" fmla="*/ 63 w 124"/>
                    <a:gd name="T61" fmla="*/ 303 h 370"/>
                    <a:gd name="T62" fmla="*/ 55 w 124"/>
                    <a:gd name="T63" fmla="*/ 285 h 370"/>
                    <a:gd name="T64" fmla="*/ 45 w 124"/>
                    <a:gd name="T65" fmla="*/ 259 h 370"/>
                    <a:gd name="T66" fmla="*/ 34 w 124"/>
                    <a:gd name="T67" fmla="*/ 231 h 370"/>
                    <a:gd name="T68" fmla="*/ 31 w 124"/>
                    <a:gd name="T69" fmla="*/ 197 h 370"/>
                    <a:gd name="T70" fmla="*/ 30 w 124"/>
                    <a:gd name="T71" fmla="*/ 163 h 370"/>
                    <a:gd name="T72" fmla="*/ 37 w 124"/>
                    <a:gd name="T73" fmla="*/ 131 h 370"/>
                    <a:gd name="T74" fmla="*/ 52 w 124"/>
                    <a:gd name="T75" fmla="*/ 88 h 370"/>
                    <a:gd name="T76" fmla="*/ 63 w 124"/>
                    <a:gd name="T77" fmla="*/ 66 h 3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4" h="370">
                      <a:moveTo>
                        <a:pt x="63" y="66"/>
                      </a:moveTo>
                      <a:lnTo>
                        <a:pt x="82" y="29"/>
                      </a:lnTo>
                      <a:lnTo>
                        <a:pt x="100" y="0"/>
                      </a:lnTo>
                      <a:lnTo>
                        <a:pt x="113" y="0"/>
                      </a:lnTo>
                      <a:lnTo>
                        <a:pt x="121" y="11"/>
                      </a:lnTo>
                      <a:lnTo>
                        <a:pt x="123" y="31"/>
                      </a:lnTo>
                      <a:lnTo>
                        <a:pt x="112" y="46"/>
                      </a:lnTo>
                      <a:lnTo>
                        <a:pt x="92" y="65"/>
                      </a:lnTo>
                      <a:lnTo>
                        <a:pt x="76" y="86"/>
                      </a:lnTo>
                      <a:lnTo>
                        <a:pt x="61" y="115"/>
                      </a:lnTo>
                      <a:lnTo>
                        <a:pt x="54" y="135"/>
                      </a:lnTo>
                      <a:lnTo>
                        <a:pt x="48" y="161"/>
                      </a:lnTo>
                      <a:lnTo>
                        <a:pt x="47" y="192"/>
                      </a:lnTo>
                      <a:lnTo>
                        <a:pt x="48" y="221"/>
                      </a:lnTo>
                      <a:lnTo>
                        <a:pt x="56" y="257"/>
                      </a:lnTo>
                      <a:lnTo>
                        <a:pt x="70" y="289"/>
                      </a:lnTo>
                      <a:lnTo>
                        <a:pt x="83" y="307"/>
                      </a:lnTo>
                      <a:lnTo>
                        <a:pt x="91" y="321"/>
                      </a:lnTo>
                      <a:lnTo>
                        <a:pt x="92" y="332"/>
                      </a:lnTo>
                      <a:lnTo>
                        <a:pt x="85" y="335"/>
                      </a:lnTo>
                      <a:lnTo>
                        <a:pt x="69" y="338"/>
                      </a:lnTo>
                      <a:lnTo>
                        <a:pt x="47" y="346"/>
                      </a:lnTo>
                      <a:lnTo>
                        <a:pt x="28" y="357"/>
                      </a:lnTo>
                      <a:lnTo>
                        <a:pt x="17" y="369"/>
                      </a:lnTo>
                      <a:lnTo>
                        <a:pt x="7" y="366"/>
                      </a:lnTo>
                      <a:lnTo>
                        <a:pt x="0" y="352"/>
                      </a:lnTo>
                      <a:lnTo>
                        <a:pt x="0" y="339"/>
                      </a:lnTo>
                      <a:lnTo>
                        <a:pt x="17" y="329"/>
                      </a:lnTo>
                      <a:lnTo>
                        <a:pt x="48" y="322"/>
                      </a:lnTo>
                      <a:lnTo>
                        <a:pt x="75" y="318"/>
                      </a:lnTo>
                      <a:lnTo>
                        <a:pt x="63" y="303"/>
                      </a:lnTo>
                      <a:lnTo>
                        <a:pt x="55" y="285"/>
                      </a:lnTo>
                      <a:lnTo>
                        <a:pt x="45" y="259"/>
                      </a:lnTo>
                      <a:lnTo>
                        <a:pt x="34" y="231"/>
                      </a:lnTo>
                      <a:lnTo>
                        <a:pt x="31" y="197"/>
                      </a:lnTo>
                      <a:lnTo>
                        <a:pt x="30" y="163"/>
                      </a:lnTo>
                      <a:lnTo>
                        <a:pt x="37" y="131"/>
                      </a:lnTo>
                      <a:lnTo>
                        <a:pt x="52" y="88"/>
                      </a:lnTo>
                      <a:lnTo>
                        <a:pt x="63" y="6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grpSp>
              <p:nvGrpSpPr>
                <p:cNvPr id="324725" name="Group 117"/>
                <p:cNvGrpSpPr>
                  <a:grpSpLocks/>
                </p:cNvGrpSpPr>
                <p:nvPr/>
              </p:nvGrpSpPr>
              <p:grpSpPr bwMode="auto">
                <a:xfrm>
                  <a:off x="3264" y="2567"/>
                  <a:ext cx="1884" cy="911"/>
                  <a:chOff x="3264" y="2567"/>
                  <a:chExt cx="1884" cy="911"/>
                </a:xfrm>
              </p:grpSpPr>
              <p:sp>
                <p:nvSpPr>
                  <p:cNvPr id="324726" name="Freeform 118"/>
                  <p:cNvSpPr>
                    <a:spLocks/>
                  </p:cNvSpPr>
                  <p:nvPr/>
                </p:nvSpPr>
                <p:spPr bwMode="auto">
                  <a:xfrm>
                    <a:off x="3616" y="2781"/>
                    <a:ext cx="1219" cy="211"/>
                  </a:xfrm>
                  <a:custGeom>
                    <a:avLst/>
                    <a:gdLst>
                      <a:gd name="T0" fmla="*/ 0 w 1219"/>
                      <a:gd name="T1" fmla="*/ 148 h 211"/>
                      <a:gd name="T2" fmla="*/ 84 w 1219"/>
                      <a:gd name="T3" fmla="*/ 108 h 211"/>
                      <a:gd name="T4" fmla="*/ 145 w 1219"/>
                      <a:gd name="T5" fmla="*/ 83 h 211"/>
                      <a:gd name="T6" fmla="*/ 207 w 1219"/>
                      <a:gd name="T7" fmla="*/ 65 h 211"/>
                      <a:gd name="T8" fmla="*/ 287 w 1219"/>
                      <a:gd name="T9" fmla="*/ 45 h 211"/>
                      <a:gd name="T10" fmla="*/ 379 w 1219"/>
                      <a:gd name="T11" fmla="*/ 31 h 211"/>
                      <a:gd name="T12" fmla="*/ 508 w 1219"/>
                      <a:gd name="T13" fmla="*/ 12 h 211"/>
                      <a:gd name="T14" fmla="*/ 689 w 1219"/>
                      <a:gd name="T15" fmla="*/ 0 h 211"/>
                      <a:gd name="T16" fmla="*/ 807 w 1219"/>
                      <a:gd name="T17" fmla="*/ 0 h 211"/>
                      <a:gd name="T18" fmla="*/ 892 w 1219"/>
                      <a:gd name="T19" fmla="*/ 6 h 211"/>
                      <a:gd name="T20" fmla="*/ 989 w 1219"/>
                      <a:gd name="T21" fmla="*/ 15 h 211"/>
                      <a:gd name="T22" fmla="*/ 1069 w 1219"/>
                      <a:gd name="T23" fmla="*/ 26 h 211"/>
                      <a:gd name="T24" fmla="*/ 1152 w 1219"/>
                      <a:gd name="T25" fmla="*/ 45 h 211"/>
                      <a:gd name="T26" fmla="*/ 1218 w 1219"/>
                      <a:gd name="T27" fmla="*/ 70 h 211"/>
                      <a:gd name="T28" fmla="*/ 1196 w 1219"/>
                      <a:gd name="T29" fmla="*/ 142 h 211"/>
                      <a:gd name="T30" fmla="*/ 1136 w 1219"/>
                      <a:gd name="T31" fmla="*/ 123 h 211"/>
                      <a:gd name="T32" fmla="*/ 1061 w 1219"/>
                      <a:gd name="T33" fmla="*/ 105 h 211"/>
                      <a:gd name="T34" fmla="*/ 989 w 1219"/>
                      <a:gd name="T35" fmla="*/ 90 h 211"/>
                      <a:gd name="T36" fmla="*/ 918 w 1219"/>
                      <a:gd name="T37" fmla="*/ 83 h 211"/>
                      <a:gd name="T38" fmla="*/ 852 w 1219"/>
                      <a:gd name="T39" fmla="*/ 83 h 211"/>
                      <a:gd name="T40" fmla="*/ 754 w 1219"/>
                      <a:gd name="T41" fmla="*/ 79 h 211"/>
                      <a:gd name="T42" fmla="*/ 664 w 1219"/>
                      <a:gd name="T43" fmla="*/ 83 h 211"/>
                      <a:gd name="T44" fmla="*/ 508 w 1219"/>
                      <a:gd name="T45" fmla="*/ 92 h 211"/>
                      <a:gd name="T46" fmla="*/ 410 w 1219"/>
                      <a:gd name="T47" fmla="*/ 103 h 211"/>
                      <a:gd name="T48" fmla="*/ 357 w 1219"/>
                      <a:gd name="T49" fmla="*/ 112 h 211"/>
                      <a:gd name="T50" fmla="*/ 294 w 1219"/>
                      <a:gd name="T51" fmla="*/ 120 h 211"/>
                      <a:gd name="T52" fmla="*/ 232 w 1219"/>
                      <a:gd name="T53" fmla="*/ 136 h 211"/>
                      <a:gd name="T54" fmla="*/ 161 w 1219"/>
                      <a:gd name="T55" fmla="*/ 158 h 211"/>
                      <a:gd name="T56" fmla="*/ 117 w 1219"/>
                      <a:gd name="T57" fmla="*/ 170 h 211"/>
                      <a:gd name="T58" fmla="*/ 71 w 1219"/>
                      <a:gd name="T59" fmla="*/ 192 h 211"/>
                      <a:gd name="T60" fmla="*/ 30 w 1219"/>
                      <a:gd name="T61" fmla="*/ 210 h 211"/>
                      <a:gd name="T62" fmla="*/ 0 w 1219"/>
                      <a:gd name="T63" fmla="*/ 148 h 2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1219" h="211">
                        <a:moveTo>
                          <a:pt x="0" y="148"/>
                        </a:moveTo>
                        <a:lnTo>
                          <a:pt x="84" y="108"/>
                        </a:lnTo>
                        <a:lnTo>
                          <a:pt x="145" y="83"/>
                        </a:lnTo>
                        <a:lnTo>
                          <a:pt x="207" y="65"/>
                        </a:lnTo>
                        <a:lnTo>
                          <a:pt x="287" y="45"/>
                        </a:lnTo>
                        <a:lnTo>
                          <a:pt x="379" y="31"/>
                        </a:lnTo>
                        <a:lnTo>
                          <a:pt x="508" y="12"/>
                        </a:lnTo>
                        <a:lnTo>
                          <a:pt x="689" y="0"/>
                        </a:lnTo>
                        <a:lnTo>
                          <a:pt x="807" y="0"/>
                        </a:lnTo>
                        <a:lnTo>
                          <a:pt x="892" y="6"/>
                        </a:lnTo>
                        <a:lnTo>
                          <a:pt x="989" y="15"/>
                        </a:lnTo>
                        <a:lnTo>
                          <a:pt x="1069" y="26"/>
                        </a:lnTo>
                        <a:lnTo>
                          <a:pt x="1152" y="45"/>
                        </a:lnTo>
                        <a:lnTo>
                          <a:pt x="1218" y="70"/>
                        </a:lnTo>
                        <a:lnTo>
                          <a:pt x="1196" y="142"/>
                        </a:lnTo>
                        <a:lnTo>
                          <a:pt x="1136" y="123"/>
                        </a:lnTo>
                        <a:lnTo>
                          <a:pt x="1061" y="105"/>
                        </a:lnTo>
                        <a:lnTo>
                          <a:pt x="989" y="90"/>
                        </a:lnTo>
                        <a:lnTo>
                          <a:pt x="918" y="83"/>
                        </a:lnTo>
                        <a:lnTo>
                          <a:pt x="852" y="83"/>
                        </a:lnTo>
                        <a:lnTo>
                          <a:pt x="754" y="79"/>
                        </a:lnTo>
                        <a:lnTo>
                          <a:pt x="664" y="83"/>
                        </a:lnTo>
                        <a:lnTo>
                          <a:pt x="508" y="92"/>
                        </a:lnTo>
                        <a:lnTo>
                          <a:pt x="410" y="103"/>
                        </a:lnTo>
                        <a:lnTo>
                          <a:pt x="357" y="112"/>
                        </a:lnTo>
                        <a:lnTo>
                          <a:pt x="294" y="120"/>
                        </a:lnTo>
                        <a:lnTo>
                          <a:pt x="232" y="136"/>
                        </a:lnTo>
                        <a:lnTo>
                          <a:pt x="161" y="158"/>
                        </a:lnTo>
                        <a:lnTo>
                          <a:pt x="117" y="170"/>
                        </a:lnTo>
                        <a:lnTo>
                          <a:pt x="71" y="192"/>
                        </a:lnTo>
                        <a:lnTo>
                          <a:pt x="30" y="210"/>
                        </a:lnTo>
                        <a:lnTo>
                          <a:pt x="0" y="148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grpSp>
                <p:nvGrpSpPr>
                  <p:cNvPr id="324727" name="Group 119"/>
                  <p:cNvGrpSpPr>
                    <a:grpSpLocks/>
                  </p:cNvGrpSpPr>
                  <p:nvPr/>
                </p:nvGrpSpPr>
                <p:grpSpPr bwMode="auto">
                  <a:xfrm>
                    <a:off x="4721" y="2567"/>
                    <a:ext cx="427" cy="803"/>
                    <a:chOff x="4721" y="2567"/>
                    <a:chExt cx="427" cy="803"/>
                  </a:xfrm>
                </p:grpSpPr>
                <p:sp>
                  <p:nvSpPr>
                    <p:cNvPr id="324728" name="Freeform 120"/>
                    <p:cNvSpPr>
                      <a:spLocks/>
                    </p:cNvSpPr>
                    <p:nvPr/>
                  </p:nvSpPr>
                  <p:spPr bwMode="auto">
                    <a:xfrm>
                      <a:off x="4781" y="2589"/>
                      <a:ext cx="367" cy="781"/>
                    </a:xfrm>
                    <a:custGeom>
                      <a:avLst/>
                      <a:gdLst>
                        <a:gd name="T0" fmla="*/ 332 w 367"/>
                        <a:gd name="T1" fmla="*/ 418 h 781"/>
                        <a:gd name="T2" fmla="*/ 346 w 367"/>
                        <a:gd name="T3" fmla="*/ 364 h 781"/>
                        <a:gd name="T4" fmla="*/ 356 w 367"/>
                        <a:gd name="T5" fmla="*/ 310 h 781"/>
                        <a:gd name="T6" fmla="*/ 363 w 367"/>
                        <a:gd name="T7" fmla="*/ 258 h 781"/>
                        <a:gd name="T8" fmla="*/ 366 w 367"/>
                        <a:gd name="T9" fmla="*/ 207 h 781"/>
                        <a:gd name="T10" fmla="*/ 366 w 367"/>
                        <a:gd name="T11" fmla="*/ 161 h 781"/>
                        <a:gd name="T12" fmla="*/ 363 w 367"/>
                        <a:gd name="T13" fmla="*/ 120 h 781"/>
                        <a:gd name="T14" fmla="*/ 354 w 367"/>
                        <a:gd name="T15" fmla="*/ 84 h 781"/>
                        <a:gd name="T16" fmla="*/ 344 w 367"/>
                        <a:gd name="T17" fmla="*/ 53 h 781"/>
                        <a:gd name="T18" fmla="*/ 330 w 367"/>
                        <a:gd name="T19" fmla="*/ 28 h 781"/>
                        <a:gd name="T20" fmla="*/ 314 w 367"/>
                        <a:gd name="T21" fmla="*/ 12 h 781"/>
                        <a:gd name="T22" fmla="*/ 295 w 367"/>
                        <a:gd name="T23" fmla="*/ 3 h 781"/>
                        <a:gd name="T24" fmla="*/ 274 w 367"/>
                        <a:gd name="T25" fmla="*/ 0 h 781"/>
                        <a:gd name="T26" fmla="*/ 252 w 367"/>
                        <a:gd name="T27" fmla="*/ 6 h 781"/>
                        <a:gd name="T28" fmla="*/ 227 w 367"/>
                        <a:gd name="T29" fmla="*/ 19 h 781"/>
                        <a:gd name="T30" fmla="*/ 201 w 367"/>
                        <a:gd name="T31" fmla="*/ 39 h 781"/>
                        <a:gd name="T32" fmla="*/ 176 w 367"/>
                        <a:gd name="T33" fmla="*/ 66 h 781"/>
                        <a:gd name="T34" fmla="*/ 151 w 367"/>
                        <a:gd name="T35" fmla="*/ 99 h 781"/>
                        <a:gd name="T36" fmla="*/ 126 w 367"/>
                        <a:gd name="T37" fmla="*/ 139 h 781"/>
                        <a:gd name="T38" fmla="*/ 102 w 367"/>
                        <a:gd name="T39" fmla="*/ 182 h 781"/>
                        <a:gd name="T40" fmla="*/ 81 w 367"/>
                        <a:gd name="T41" fmla="*/ 231 h 781"/>
                        <a:gd name="T42" fmla="*/ 60 w 367"/>
                        <a:gd name="T43" fmla="*/ 282 h 781"/>
                        <a:gd name="T44" fmla="*/ 42 w 367"/>
                        <a:gd name="T45" fmla="*/ 334 h 781"/>
                        <a:gd name="T46" fmla="*/ 28 w 367"/>
                        <a:gd name="T47" fmla="*/ 390 h 781"/>
                        <a:gd name="T48" fmla="*/ 15 w 367"/>
                        <a:gd name="T49" fmla="*/ 443 h 781"/>
                        <a:gd name="T50" fmla="*/ 7 w 367"/>
                        <a:gd name="T51" fmla="*/ 497 h 781"/>
                        <a:gd name="T52" fmla="*/ 1 w 367"/>
                        <a:gd name="T53" fmla="*/ 548 h 781"/>
                        <a:gd name="T54" fmla="*/ 0 w 367"/>
                        <a:gd name="T55" fmla="*/ 596 h 781"/>
                        <a:gd name="T56" fmla="*/ 1 w 367"/>
                        <a:gd name="T57" fmla="*/ 638 h 781"/>
                        <a:gd name="T58" fmla="*/ 7 w 367"/>
                        <a:gd name="T59" fmla="*/ 680 h 781"/>
                        <a:gd name="T60" fmla="*/ 16 w 367"/>
                        <a:gd name="T61" fmla="*/ 711 h 781"/>
                        <a:gd name="T62" fmla="*/ 29 w 367"/>
                        <a:gd name="T63" fmla="*/ 740 h 781"/>
                        <a:gd name="T64" fmla="*/ 43 w 367"/>
                        <a:gd name="T65" fmla="*/ 760 h 781"/>
                        <a:gd name="T66" fmla="*/ 61 w 367"/>
                        <a:gd name="T67" fmla="*/ 773 h 781"/>
                        <a:gd name="T68" fmla="*/ 81 w 367"/>
                        <a:gd name="T69" fmla="*/ 780 h 781"/>
                        <a:gd name="T70" fmla="*/ 103 w 367"/>
                        <a:gd name="T71" fmla="*/ 778 h 781"/>
                        <a:gd name="T72" fmla="*/ 127 w 367"/>
                        <a:gd name="T73" fmla="*/ 768 h 781"/>
                        <a:gd name="T74" fmla="*/ 151 w 367"/>
                        <a:gd name="T75" fmla="*/ 751 h 781"/>
                        <a:gd name="T76" fmla="*/ 178 w 367"/>
                        <a:gd name="T77" fmla="*/ 727 h 781"/>
                        <a:gd name="T78" fmla="*/ 203 w 367"/>
                        <a:gd name="T79" fmla="*/ 697 h 781"/>
                        <a:gd name="T80" fmla="*/ 228 w 367"/>
                        <a:gd name="T81" fmla="*/ 661 h 781"/>
                        <a:gd name="T82" fmla="*/ 253 w 367"/>
                        <a:gd name="T83" fmla="*/ 619 h 781"/>
                        <a:gd name="T84" fmla="*/ 276 w 367"/>
                        <a:gd name="T85" fmla="*/ 573 h 781"/>
                        <a:gd name="T86" fmla="*/ 297 w 367"/>
                        <a:gd name="T87" fmla="*/ 524 h 781"/>
                        <a:gd name="T88" fmla="*/ 316 w 367"/>
                        <a:gd name="T89" fmla="*/ 472 h 78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</a:cxnLst>
                      <a:rect l="0" t="0" r="r" b="b"/>
                      <a:pathLst>
                        <a:path w="367" h="781">
                          <a:moveTo>
                            <a:pt x="323" y="445"/>
                          </a:moveTo>
                          <a:lnTo>
                            <a:pt x="332" y="418"/>
                          </a:lnTo>
                          <a:lnTo>
                            <a:pt x="339" y="391"/>
                          </a:lnTo>
                          <a:lnTo>
                            <a:pt x="346" y="364"/>
                          </a:lnTo>
                          <a:lnTo>
                            <a:pt x="351" y="336"/>
                          </a:lnTo>
                          <a:lnTo>
                            <a:pt x="356" y="310"/>
                          </a:lnTo>
                          <a:lnTo>
                            <a:pt x="360" y="283"/>
                          </a:lnTo>
                          <a:lnTo>
                            <a:pt x="363" y="258"/>
                          </a:lnTo>
                          <a:lnTo>
                            <a:pt x="366" y="233"/>
                          </a:lnTo>
                          <a:lnTo>
                            <a:pt x="366" y="207"/>
                          </a:lnTo>
                          <a:lnTo>
                            <a:pt x="366" y="183"/>
                          </a:lnTo>
                          <a:lnTo>
                            <a:pt x="366" y="161"/>
                          </a:lnTo>
                          <a:lnTo>
                            <a:pt x="364" y="141"/>
                          </a:lnTo>
                          <a:lnTo>
                            <a:pt x="363" y="120"/>
                          </a:lnTo>
                          <a:lnTo>
                            <a:pt x="360" y="101"/>
                          </a:lnTo>
                          <a:lnTo>
                            <a:pt x="354" y="84"/>
                          </a:lnTo>
                          <a:lnTo>
                            <a:pt x="350" y="68"/>
                          </a:lnTo>
                          <a:lnTo>
                            <a:pt x="344" y="53"/>
                          </a:lnTo>
                          <a:lnTo>
                            <a:pt x="337" y="41"/>
                          </a:lnTo>
                          <a:lnTo>
                            <a:pt x="330" y="28"/>
                          </a:lnTo>
                          <a:lnTo>
                            <a:pt x="323" y="19"/>
                          </a:lnTo>
                          <a:lnTo>
                            <a:pt x="314" y="12"/>
                          </a:lnTo>
                          <a:lnTo>
                            <a:pt x="305" y="6"/>
                          </a:lnTo>
                          <a:lnTo>
                            <a:pt x="295" y="3"/>
                          </a:lnTo>
                          <a:lnTo>
                            <a:pt x="286" y="1"/>
                          </a:lnTo>
                          <a:lnTo>
                            <a:pt x="274" y="0"/>
                          </a:lnTo>
                          <a:lnTo>
                            <a:pt x="263" y="3"/>
                          </a:lnTo>
                          <a:lnTo>
                            <a:pt x="252" y="6"/>
                          </a:lnTo>
                          <a:lnTo>
                            <a:pt x="238" y="12"/>
                          </a:lnTo>
                          <a:lnTo>
                            <a:pt x="227" y="19"/>
                          </a:lnTo>
                          <a:lnTo>
                            <a:pt x="214" y="28"/>
                          </a:lnTo>
                          <a:lnTo>
                            <a:pt x="201" y="39"/>
                          </a:lnTo>
                          <a:lnTo>
                            <a:pt x="189" y="52"/>
                          </a:lnTo>
                          <a:lnTo>
                            <a:pt x="176" y="66"/>
                          </a:lnTo>
                          <a:lnTo>
                            <a:pt x="164" y="84"/>
                          </a:lnTo>
                          <a:lnTo>
                            <a:pt x="151" y="99"/>
                          </a:lnTo>
                          <a:lnTo>
                            <a:pt x="138" y="118"/>
                          </a:lnTo>
                          <a:lnTo>
                            <a:pt x="126" y="139"/>
                          </a:lnTo>
                          <a:lnTo>
                            <a:pt x="113" y="160"/>
                          </a:lnTo>
                          <a:lnTo>
                            <a:pt x="102" y="182"/>
                          </a:lnTo>
                          <a:lnTo>
                            <a:pt x="91" y="207"/>
                          </a:lnTo>
                          <a:lnTo>
                            <a:pt x="81" y="231"/>
                          </a:lnTo>
                          <a:lnTo>
                            <a:pt x="70" y="256"/>
                          </a:lnTo>
                          <a:lnTo>
                            <a:pt x="60" y="282"/>
                          </a:lnTo>
                          <a:lnTo>
                            <a:pt x="50" y="307"/>
                          </a:lnTo>
                          <a:lnTo>
                            <a:pt x="42" y="334"/>
                          </a:lnTo>
                          <a:lnTo>
                            <a:pt x="33" y="363"/>
                          </a:lnTo>
                          <a:lnTo>
                            <a:pt x="28" y="390"/>
                          </a:lnTo>
                          <a:lnTo>
                            <a:pt x="21" y="416"/>
                          </a:lnTo>
                          <a:lnTo>
                            <a:pt x="15" y="443"/>
                          </a:lnTo>
                          <a:lnTo>
                            <a:pt x="11" y="469"/>
                          </a:lnTo>
                          <a:lnTo>
                            <a:pt x="7" y="497"/>
                          </a:lnTo>
                          <a:lnTo>
                            <a:pt x="2" y="523"/>
                          </a:lnTo>
                          <a:lnTo>
                            <a:pt x="1" y="548"/>
                          </a:lnTo>
                          <a:lnTo>
                            <a:pt x="0" y="572"/>
                          </a:lnTo>
                          <a:lnTo>
                            <a:pt x="0" y="596"/>
                          </a:lnTo>
                          <a:lnTo>
                            <a:pt x="0" y="618"/>
                          </a:lnTo>
                          <a:lnTo>
                            <a:pt x="1" y="638"/>
                          </a:lnTo>
                          <a:lnTo>
                            <a:pt x="2" y="659"/>
                          </a:lnTo>
                          <a:lnTo>
                            <a:pt x="7" y="680"/>
                          </a:lnTo>
                          <a:lnTo>
                            <a:pt x="11" y="697"/>
                          </a:lnTo>
                          <a:lnTo>
                            <a:pt x="16" y="711"/>
                          </a:lnTo>
                          <a:lnTo>
                            <a:pt x="21" y="727"/>
                          </a:lnTo>
                          <a:lnTo>
                            <a:pt x="29" y="740"/>
                          </a:lnTo>
                          <a:lnTo>
                            <a:pt x="35" y="751"/>
                          </a:lnTo>
                          <a:lnTo>
                            <a:pt x="43" y="760"/>
                          </a:lnTo>
                          <a:lnTo>
                            <a:pt x="51" y="767"/>
                          </a:lnTo>
                          <a:lnTo>
                            <a:pt x="61" y="773"/>
                          </a:lnTo>
                          <a:lnTo>
                            <a:pt x="71" y="778"/>
                          </a:lnTo>
                          <a:lnTo>
                            <a:pt x="81" y="780"/>
                          </a:lnTo>
                          <a:lnTo>
                            <a:pt x="92" y="780"/>
                          </a:lnTo>
                          <a:lnTo>
                            <a:pt x="103" y="778"/>
                          </a:lnTo>
                          <a:lnTo>
                            <a:pt x="114" y="773"/>
                          </a:lnTo>
                          <a:lnTo>
                            <a:pt x="127" y="768"/>
                          </a:lnTo>
                          <a:lnTo>
                            <a:pt x="140" y="760"/>
                          </a:lnTo>
                          <a:lnTo>
                            <a:pt x="151" y="751"/>
                          </a:lnTo>
                          <a:lnTo>
                            <a:pt x="164" y="740"/>
                          </a:lnTo>
                          <a:lnTo>
                            <a:pt x="178" y="727"/>
                          </a:lnTo>
                          <a:lnTo>
                            <a:pt x="190" y="713"/>
                          </a:lnTo>
                          <a:lnTo>
                            <a:pt x="203" y="697"/>
                          </a:lnTo>
                          <a:lnTo>
                            <a:pt x="215" y="680"/>
                          </a:lnTo>
                          <a:lnTo>
                            <a:pt x="228" y="661"/>
                          </a:lnTo>
                          <a:lnTo>
                            <a:pt x="241" y="642"/>
                          </a:lnTo>
                          <a:lnTo>
                            <a:pt x="253" y="619"/>
                          </a:lnTo>
                          <a:lnTo>
                            <a:pt x="265" y="597"/>
                          </a:lnTo>
                          <a:lnTo>
                            <a:pt x="276" y="573"/>
                          </a:lnTo>
                          <a:lnTo>
                            <a:pt x="286" y="550"/>
                          </a:lnTo>
                          <a:lnTo>
                            <a:pt x="297" y="524"/>
                          </a:lnTo>
                          <a:lnTo>
                            <a:pt x="307" y="497"/>
                          </a:lnTo>
                          <a:lnTo>
                            <a:pt x="316" y="472"/>
                          </a:lnTo>
                          <a:lnTo>
                            <a:pt x="323" y="445"/>
                          </a:lnTo>
                        </a:path>
                      </a:pathLst>
                    </a:custGeom>
                    <a:solidFill>
                      <a:srgbClr val="B2B2B2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24729" name="Freeform 121"/>
                    <p:cNvSpPr>
                      <a:spLocks/>
                    </p:cNvSpPr>
                    <p:nvPr/>
                  </p:nvSpPr>
                  <p:spPr bwMode="auto">
                    <a:xfrm>
                      <a:off x="4721" y="2567"/>
                      <a:ext cx="387" cy="794"/>
                    </a:xfrm>
                    <a:custGeom>
                      <a:avLst/>
                      <a:gdLst>
                        <a:gd name="T0" fmla="*/ 386 w 387"/>
                        <a:gd name="T1" fmla="*/ 37 h 794"/>
                        <a:gd name="T2" fmla="*/ 350 w 387"/>
                        <a:gd name="T3" fmla="*/ 36 h 794"/>
                        <a:gd name="T4" fmla="*/ 314 w 387"/>
                        <a:gd name="T5" fmla="*/ 42 h 794"/>
                        <a:gd name="T6" fmla="*/ 286 w 387"/>
                        <a:gd name="T7" fmla="*/ 75 h 794"/>
                        <a:gd name="T8" fmla="*/ 242 w 387"/>
                        <a:gd name="T9" fmla="*/ 110 h 794"/>
                        <a:gd name="T10" fmla="*/ 223 w 387"/>
                        <a:gd name="T11" fmla="*/ 144 h 794"/>
                        <a:gd name="T12" fmla="*/ 200 w 387"/>
                        <a:gd name="T13" fmla="*/ 178 h 794"/>
                        <a:gd name="T14" fmla="*/ 176 w 387"/>
                        <a:gd name="T15" fmla="*/ 237 h 794"/>
                        <a:gd name="T16" fmla="*/ 158 w 387"/>
                        <a:gd name="T17" fmla="*/ 289 h 794"/>
                        <a:gd name="T18" fmla="*/ 134 w 387"/>
                        <a:gd name="T19" fmla="*/ 345 h 794"/>
                        <a:gd name="T20" fmla="*/ 119 w 387"/>
                        <a:gd name="T21" fmla="*/ 395 h 794"/>
                        <a:gd name="T22" fmla="*/ 98 w 387"/>
                        <a:gd name="T23" fmla="*/ 478 h 794"/>
                        <a:gd name="T24" fmla="*/ 89 w 387"/>
                        <a:gd name="T25" fmla="*/ 549 h 794"/>
                        <a:gd name="T26" fmla="*/ 82 w 387"/>
                        <a:gd name="T27" fmla="*/ 609 h 794"/>
                        <a:gd name="T28" fmla="*/ 80 w 387"/>
                        <a:gd name="T29" fmla="*/ 664 h 794"/>
                        <a:gd name="T30" fmla="*/ 94 w 387"/>
                        <a:gd name="T31" fmla="*/ 729 h 794"/>
                        <a:gd name="T32" fmla="*/ 102 w 387"/>
                        <a:gd name="T33" fmla="*/ 766 h 794"/>
                        <a:gd name="T34" fmla="*/ 127 w 387"/>
                        <a:gd name="T35" fmla="*/ 793 h 794"/>
                        <a:gd name="T36" fmla="*/ 26 w 387"/>
                        <a:gd name="T37" fmla="*/ 740 h 794"/>
                        <a:gd name="T38" fmla="*/ 7 w 387"/>
                        <a:gd name="T39" fmla="*/ 690 h 794"/>
                        <a:gd name="T40" fmla="*/ 0 w 387"/>
                        <a:gd name="T41" fmla="*/ 650 h 794"/>
                        <a:gd name="T42" fmla="*/ 2 w 387"/>
                        <a:gd name="T43" fmla="*/ 590 h 794"/>
                        <a:gd name="T44" fmla="*/ 2 w 387"/>
                        <a:gd name="T45" fmla="*/ 519 h 794"/>
                        <a:gd name="T46" fmla="*/ 14 w 387"/>
                        <a:gd name="T47" fmla="*/ 438 h 794"/>
                        <a:gd name="T48" fmla="*/ 30 w 387"/>
                        <a:gd name="T49" fmla="*/ 373 h 794"/>
                        <a:gd name="T50" fmla="*/ 56 w 387"/>
                        <a:gd name="T51" fmla="*/ 284 h 794"/>
                        <a:gd name="T52" fmla="*/ 94 w 387"/>
                        <a:gd name="T53" fmla="*/ 186 h 794"/>
                        <a:gd name="T54" fmla="*/ 136 w 387"/>
                        <a:gd name="T55" fmla="*/ 113 h 794"/>
                        <a:gd name="T56" fmla="*/ 183 w 387"/>
                        <a:gd name="T57" fmla="*/ 50 h 794"/>
                        <a:gd name="T58" fmla="*/ 207 w 387"/>
                        <a:gd name="T59" fmla="*/ 28 h 794"/>
                        <a:gd name="T60" fmla="*/ 242 w 387"/>
                        <a:gd name="T61" fmla="*/ 4 h 794"/>
                        <a:gd name="T62" fmla="*/ 261 w 387"/>
                        <a:gd name="T63" fmla="*/ 0 h 794"/>
                        <a:gd name="T64" fmla="*/ 386 w 387"/>
                        <a:gd name="T65" fmla="*/ 37 h 79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</a:cxnLst>
                      <a:rect l="0" t="0" r="r" b="b"/>
                      <a:pathLst>
                        <a:path w="387" h="794">
                          <a:moveTo>
                            <a:pt x="386" y="37"/>
                          </a:moveTo>
                          <a:lnTo>
                            <a:pt x="350" y="36"/>
                          </a:lnTo>
                          <a:lnTo>
                            <a:pt x="314" y="42"/>
                          </a:lnTo>
                          <a:lnTo>
                            <a:pt x="286" y="75"/>
                          </a:lnTo>
                          <a:lnTo>
                            <a:pt x="242" y="110"/>
                          </a:lnTo>
                          <a:lnTo>
                            <a:pt x="223" y="144"/>
                          </a:lnTo>
                          <a:lnTo>
                            <a:pt x="200" y="178"/>
                          </a:lnTo>
                          <a:lnTo>
                            <a:pt x="176" y="237"/>
                          </a:lnTo>
                          <a:lnTo>
                            <a:pt x="158" y="289"/>
                          </a:lnTo>
                          <a:lnTo>
                            <a:pt x="134" y="345"/>
                          </a:lnTo>
                          <a:lnTo>
                            <a:pt x="119" y="395"/>
                          </a:lnTo>
                          <a:lnTo>
                            <a:pt x="98" y="478"/>
                          </a:lnTo>
                          <a:lnTo>
                            <a:pt x="89" y="549"/>
                          </a:lnTo>
                          <a:lnTo>
                            <a:pt x="82" y="609"/>
                          </a:lnTo>
                          <a:lnTo>
                            <a:pt x="80" y="664"/>
                          </a:lnTo>
                          <a:lnTo>
                            <a:pt x="94" y="729"/>
                          </a:lnTo>
                          <a:lnTo>
                            <a:pt x="102" y="766"/>
                          </a:lnTo>
                          <a:lnTo>
                            <a:pt x="127" y="793"/>
                          </a:lnTo>
                          <a:lnTo>
                            <a:pt x="26" y="740"/>
                          </a:lnTo>
                          <a:lnTo>
                            <a:pt x="7" y="690"/>
                          </a:lnTo>
                          <a:lnTo>
                            <a:pt x="0" y="650"/>
                          </a:lnTo>
                          <a:lnTo>
                            <a:pt x="2" y="590"/>
                          </a:lnTo>
                          <a:lnTo>
                            <a:pt x="2" y="519"/>
                          </a:lnTo>
                          <a:lnTo>
                            <a:pt x="14" y="438"/>
                          </a:lnTo>
                          <a:lnTo>
                            <a:pt x="30" y="373"/>
                          </a:lnTo>
                          <a:lnTo>
                            <a:pt x="56" y="284"/>
                          </a:lnTo>
                          <a:lnTo>
                            <a:pt x="94" y="186"/>
                          </a:lnTo>
                          <a:lnTo>
                            <a:pt x="136" y="113"/>
                          </a:lnTo>
                          <a:lnTo>
                            <a:pt x="183" y="50"/>
                          </a:lnTo>
                          <a:lnTo>
                            <a:pt x="207" y="28"/>
                          </a:lnTo>
                          <a:lnTo>
                            <a:pt x="242" y="4"/>
                          </a:lnTo>
                          <a:lnTo>
                            <a:pt x="261" y="0"/>
                          </a:lnTo>
                          <a:lnTo>
                            <a:pt x="386" y="37"/>
                          </a:lnTo>
                        </a:path>
                      </a:pathLst>
                    </a:custGeom>
                    <a:solidFill>
                      <a:srgbClr val="868686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24730" name="Freeform 122"/>
                    <p:cNvSpPr>
                      <a:spLocks/>
                    </p:cNvSpPr>
                    <p:nvPr/>
                  </p:nvSpPr>
                  <p:spPr bwMode="auto">
                    <a:xfrm>
                      <a:off x="4928" y="2907"/>
                      <a:ext cx="88" cy="171"/>
                    </a:xfrm>
                    <a:custGeom>
                      <a:avLst/>
                      <a:gdLst>
                        <a:gd name="T0" fmla="*/ 78 w 88"/>
                        <a:gd name="T1" fmla="*/ 98 h 171"/>
                        <a:gd name="T2" fmla="*/ 81 w 88"/>
                        <a:gd name="T3" fmla="*/ 84 h 171"/>
                        <a:gd name="T4" fmla="*/ 85 w 88"/>
                        <a:gd name="T5" fmla="*/ 68 h 171"/>
                        <a:gd name="T6" fmla="*/ 87 w 88"/>
                        <a:gd name="T7" fmla="*/ 54 h 171"/>
                        <a:gd name="T8" fmla="*/ 87 w 88"/>
                        <a:gd name="T9" fmla="*/ 41 h 171"/>
                        <a:gd name="T10" fmla="*/ 85 w 88"/>
                        <a:gd name="T11" fmla="*/ 28 h 171"/>
                        <a:gd name="T12" fmla="*/ 82 w 88"/>
                        <a:gd name="T13" fmla="*/ 17 h 171"/>
                        <a:gd name="T14" fmla="*/ 78 w 88"/>
                        <a:gd name="T15" fmla="*/ 9 h 171"/>
                        <a:gd name="T16" fmla="*/ 74 w 88"/>
                        <a:gd name="T17" fmla="*/ 4 h 171"/>
                        <a:gd name="T18" fmla="*/ 68 w 88"/>
                        <a:gd name="T19" fmla="*/ 0 h 171"/>
                        <a:gd name="T20" fmla="*/ 61 w 88"/>
                        <a:gd name="T21" fmla="*/ 0 h 171"/>
                        <a:gd name="T22" fmla="*/ 54 w 88"/>
                        <a:gd name="T23" fmla="*/ 0 h 171"/>
                        <a:gd name="T24" fmla="*/ 47 w 88"/>
                        <a:gd name="T25" fmla="*/ 4 h 171"/>
                        <a:gd name="T26" fmla="*/ 40 w 88"/>
                        <a:gd name="T27" fmla="*/ 11 h 171"/>
                        <a:gd name="T28" fmla="*/ 32 w 88"/>
                        <a:gd name="T29" fmla="*/ 19 h 171"/>
                        <a:gd name="T30" fmla="*/ 25 w 88"/>
                        <a:gd name="T31" fmla="*/ 30 h 171"/>
                        <a:gd name="T32" fmla="*/ 18 w 88"/>
                        <a:gd name="T33" fmla="*/ 42 h 171"/>
                        <a:gd name="T34" fmla="*/ 12 w 88"/>
                        <a:gd name="T35" fmla="*/ 55 h 171"/>
                        <a:gd name="T36" fmla="*/ 8 w 88"/>
                        <a:gd name="T37" fmla="*/ 71 h 171"/>
                        <a:gd name="T38" fmla="*/ 4 w 88"/>
                        <a:gd name="T39" fmla="*/ 85 h 171"/>
                        <a:gd name="T40" fmla="*/ 1 w 88"/>
                        <a:gd name="T41" fmla="*/ 100 h 171"/>
                        <a:gd name="T42" fmla="*/ 0 w 88"/>
                        <a:gd name="T43" fmla="*/ 114 h 171"/>
                        <a:gd name="T44" fmla="*/ 0 w 88"/>
                        <a:gd name="T45" fmla="*/ 127 h 171"/>
                        <a:gd name="T46" fmla="*/ 1 w 88"/>
                        <a:gd name="T47" fmla="*/ 139 h 171"/>
                        <a:gd name="T48" fmla="*/ 2 w 88"/>
                        <a:gd name="T49" fmla="*/ 150 h 171"/>
                        <a:gd name="T50" fmla="*/ 7 w 88"/>
                        <a:gd name="T51" fmla="*/ 158 h 171"/>
                        <a:gd name="T52" fmla="*/ 11 w 88"/>
                        <a:gd name="T53" fmla="*/ 163 h 171"/>
                        <a:gd name="T54" fmla="*/ 16 w 88"/>
                        <a:gd name="T55" fmla="*/ 168 h 171"/>
                        <a:gd name="T56" fmla="*/ 23 w 88"/>
                        <a:gd name="T57" fmla="*/ 170 h 171"/>
                        <a:gd name="T58" fmla="*/ 30 w 88"/>
                        <a:gd name="T59" fmla="*/ 168 h 171"/>
                        <a:gd name="T60" fmla="*/ 37 w 88"/>
                        <a:gd name="T61" fmla="*/ 163 h 171"/>
                        <a:gd name="T62" fmla="*/ 46 w 88"/>
                        <a:gd name="T63" fmla="*/ 157 h 171"/>
                        <a:gd name="T64" fmla="*/ 53 w 88"/>
                        <a:gd name="T65" fmla="*/ 149 h 171"/>
                        <a:gd name="T66" fmla="*/ 61 w 88"/>
                        <a:gd name="T67" fmla="*/ 138 h 171"/>
                        <a:gd name="T68" fmla="*/ 67 w 88"/>
                        <a:gd name="T69" fmla="*/ 125 h 171"/>
                        <a:gd name="T70" fmla="*/ 72 w 88"/>
                        <a:gd name="T71" fmla="*/ 112 h 171"/>
                        <a:gd name="T72" fmla="*/ 78 w 88"/>
                        <a:gd name="T73" fmla="*/ 98 h 1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</a:cxnLst>
                      <a:rect l="0" t="0" r="r" b="b"/>
                      <a:pathLst>
                        <a:path w="88" h="171">
                          <a:moveTo>
                            <a:pt x="78" y="98"/>
                          </a:moveTo>
                          <a:lnTo>
                            <a:pt x="81" y="84"/>
                          </a:lnTo>
                          <a:lnTo>
                            <a:pt x="85" y="68"/>
                          </a:lnTo>
                          <a:lnTo>
                            <a:pt x="87" y="54"/>
                          </a:lnTo>
                          <a:lnTo>
                            <a:pt x="87" y="41"/>
                          </a:lnTo>
                          <a:lnTo>
                            <a:pt x="85" y="28"/>
                          </a:lnTo>
                          <a:lnTo>
                            <a:pt x="82" y="17"/>
                          </a:lnTo>
                          <a:lnTo>
                            <a:pt x="78" y="9"/>
                          </a:lnTo>
                          <a:lnTo>
                            <a:pt x="74" y="4"/>
                          </a:lnTo>
                          <a:lnTo>
                            <a:pt x="68" y="0"/>
                          </a:lnTo>
                          <a:lnTo>
                            <a:pt x="61" y="0"/>
                          </a:lnTo>
                          <a:lnTo>
                            <a:pt x="54" y="0"/>
                          </a:lnTo>
                          <a:lnTo>
                            <a:pt x="47" y="4"/>
                          </a:lnTo>
                          <a:lnTo>
                            <a:pt x="40" y="11"/>
                          </a:lnTo>
                          <a:lnTo>
                            <a:pt x="32" y="19"/>
                          </a:lnTo>
                          <a:lnTo>
                            <a:pt x="25" y="30"/>
                          </a:lnTo>
                          <a:lnTo>
                            <a:pt x="18" y="42"/>
                          </a:lnTo>
                          <a:lnTo>
                            <a:pt x="12" y="55"/>
                          </a:lnTo>
                          <a:lnTo>
                            <a:pt x="8" y="71"/>
                          </a:lnTo>
                          <a:lnTo>
                            <a:pt x="4" y="85"/>
                          </a:lnTo>
                          <a:lnTo>
                            <a:pt x="1" y="100"/>
                          </a:lnTo>
                          <a:lnTo>
                            <a:pt x="0" y="114"/>
                          </a:lnTo>
                          <a:lnTo>
                            <a:pt x="0" y="127"/>
                          </a:lnTo>
                          <a:lnTo>
                            <a:pt x="1" y="139"/>
                          </a:lnTo>
                          <a:lnTo>
                            <a:pt x="2" y="150"/>
                          </a:lnTo>
                          <a:lnTo>
                            <a:pt x="7" y="158"/>
                          </a:lnTo>
                          <a:lnTo>
                            <a:pt x="11" y="163"/>
                          </a:lnTo>
                          <a:lnTo>
                            <a:pt x="16" y="168"/>
                          </a:lnTo>
                          <a:lnTo>
                            <a:pt x="23" y="170"/>
                          </a:lnTo>
                          <a:lnTo>
                            <a:pt x="30" y="168"/>
                          </a:lnTo>
                          <a:lnTo>
                            <a:pt x="37" y="163"/>
                          </a:lnTo>
                          <a:lnTo>
                            <a:pt x="46" y="157"/>
                          </a:lnTo>
                          <a:lnTo>
                            <a:pt x="53" y="149"/>
                          </a:lnTo>
                          <a:lnTo>
                            <a:pt x="61" y="138"/>
                          </a:lnTo>
                          <a:lnTo>
                            <a:pt x="67" y="125"/>
                          </a:lnTo>
                          <a:lnTo>
                            <a:pt x="72" y="112"/>
                          </a:lnTo>
                          <a:lnTo>
                            <a:pt x="78" y="98"/>
                          </a:lnTo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  <p:grpSp>
                <p:nvGrpSpPr>
                  <p:cNvPr id="324731" name="Group 123"/>
                  <p:cNvGrpSpPr>
                    <a:grpSpLocks/>
                  </p:cNvGrpSpPr>
                  <p:nvPr/>
                </p:nvGrpSpPr>
                <p:grpSpPr bwMode="auto">
                  <a:xfrm>
                    <a:off x="3264" y="2687"/>
                    <a:ext cx="475" cy="791"/>
                    <a:chOff x="3264" y="2687"/>
                    <a:chExt cx="475" cy="791"/>
                  </a:xfrm>
                </p:grpSpPr>
                <p:sp>
                  <p:nvSpPr>
                    <p:cNvPr id="324732" name="Freeform 124"/>
                    <p:cNvSpPr>
                      <a:spLocks/>
                    </p:cNvSpPr>
                    <p:nvPr/>
                  </p:nvSpPr>
                  <p:spPr bwMode="auto">
                    <a:xfrm>
                      <a:off x="3264" y="2724"/>
                      <a:ext cx="411" cy="754"/>
                    </a:xfrm>
                    <a:custGeom>
                      <a:avLst/>
                      <a:gdLst>
                        <a:gd name="T0" fmla="*/ 329 w 411"/>
                        <a:gd name="T1" fmla="*/ 279 h 754"/>
                        <a:gd name="T2" fmla="*/ 305 w 411"/>
                        <a:gd name="T3" fmla="*/ 229 h 754"/>
                        <a:gd name="T4" fmla="*/ 280 w 411"/>
                        <a:gd name="T5" fmla="*/ 182 h 754"/>
                        <a:gd name="T6" fmla="*/ 253 w 411"/>
                        <a:gd name="T7" fmla="*/ 139 h 754"/>
                        <a:gd name="T8" fmla="*/ 224 w 411"/>
                        <a:gd name="T9" fmla="*/ 99 h 754"/>
                        <a:gd name="T10" fmla="*/ 195 w 411"/>
                        <a:gd name="T11" fmla="*/ 68 h 754"/>
                        <a:gd name="T12" fmla="*/ 167 w 411"/>
                        <a:gd name="T13" fmla="*/ 41 h 754"/>
                        <a:gd name="T14" fmla="*/ 139 w 411"/>
                        <a:gd name="T15" fmla="*/ 19 h 754"/>
                        <a:gd name="T16" fmla="*/ 114 w 411"/>
                        <a:gd name="T17" fmla="*/ 6 h 754"/>
                        <a:gd name="T18" fmla="*/ 88 w 411"/>
                        <a:gd name="T19" fmla="*/ 0 h 754"/>
                        <a:gd name="T20" fmla="*/ 67 w 411"/>
                        <a:gd name="T21" fmla="*/ 1 h 754"/>
                        <a:gd name="T22" fmla="*/ 46 w 411"/>
                        <a:gd name="T23" fmla="*/ 9 h 754"/>
                        <a:gd name="T24" fmla="*/ 29 w 411"/>
                        <a:gd name="T25" fmla="*/ 23 h 754"/>
                        <a:gd name="T26" fmla="*/ 18 w 411"/>
                        <a:gd name="T27" fmla="*/ 47 h 754"/>
                        <a:gd name="T28" fmla="*/ 8 w 411"/>
                        <a:gd name="T29" fmla="*/ 74 h 754"/>
                        <a:gd name="T30" fmla="*/ 2 w 411"/>
                        <a:gd name="T31" fmla="*/ 109 h 754"/>
                        <a:gd name="T32" fmla="*/ 0 w 411"/>
                        <a:gd name="T33" fmla="*/ 149 h 754"/>
                        <a:gd name="T34" fmla="*/ 2 w 411"/>
                        <a:gd name="T35" fmla="*/ 193 h 754"/>
                        <a:gd name="T36" fmla="*/ 8 w 411"/>
                        <a:gd name="T37" fmla="*/ 240 h 754"/>
                        <a:gd name="T38" fmla="*/ 18 w 411"/>
                        <a:gd name="T39" fmla="*/ 290 h 754"/>
                        <a:gd name="T40" fmla="*/ 32 w 411"/>
                        <a:gd name="T41" fmla="*/ 342 h 754"/>
                        <a:gd name="T42" fmla="*/ 49 w 411"/>
                        <a:gd name="T43" fmla="*/ 394 h 754"/>
                        <a:gd name="T44" fmla="*/ 69 w 411"/>
                        <a:gd name="T45" fmla="*/ 447 h 754"/>
                        <a:gd name="T46" fmla="*/ 91 w 411"/>
                        <a:gd name="T47" fmla="*/ 497 h 754"/>
                        <a:gd name="T48" fmla="*/ 116 w 411"/>
                        <a:gd name="T49" fmla="*/ 546 h 754"/>
                        <a:gd name="T50" fmla="*/ 143 w 411"/>
                        <a:gd name="T51" fmla="*/ 592 h 754"/>
                        <a:gd name="T52" fmla="*/ 170 w 411"/>
                        <a:gd name="T53" fmla="*/ 632 h 754"/>
                        <a:gd name="T54" fmla="*/ 200 w 411"/>
                        <a:gd name="T55" fmla="*/ 667 h 754"/>
                        <a:gd name="T56" fmla="*/ 228 w 411"/>
                        <a:gd name="T57" fmla="*/ 697 h 754"/>
                        <a:gd name="T58" fmla="*/ 256 w 411"/>
                        <a:gd name="T59" fmla="*/ 722 h 754"/>
                        <a:gd name="T60" fmla="*/ 283 w 411"/>
                        <a:gd name="T61" fmla="*/ 738 h 754"/>
                        <a:gd name="T62" fmla="*/ 308 w 411"/>
                        <a:gd name="T63" fmla="*/ 749 h 754"/>
                        <a:gd name="T64" fmla="*/ 332 w 411"/>
                        <a:gd name="T65" fmla="*/ 753 h 754"/>
                        <a:gd name="T66" fmla="*/ 353 w 411"/>
                        <a:gd name="T67" fmla="*/ 748 h 754"/>
                        <a:gd name="T68" fmla="*/ 371 w 411"/>
                        <a:gd name="T69" fmla="*/ 735 h 754"/>
                        <a:gd name="T70" fmla="*/ 386 w 411"/>
                        <a:gd name="T71" fmla="*/ 718 h 754"/>
                        <a:gd name="T72" fmla="*/ 397 w 411"/>
                        <a:gd name="T73" fmla="*/ 692 h 754"/>
                        <a:gd name="T74" fmla="*/ 405 w 411"/>
                        <a:gd name="T75" fmla="*/ 661 h 754"/>
                        <a:gd name="T76" fmla="*/ 410 w 411"/>
                        <a:gd name="T77" fmla="*/ 623 h 754"/>
                        <a:gd name="T78" fmla="*/ 408 w 411"/>
                        <a:gd name="T79" fmla="*/ 581 h 754"/>
                        <a:gd name="T80" fmla="*/ 404 w 411"/>
                        <a:gd name="T81" fmla="*/ 535 h 754"/>
                        <a:gd name="T82" fmla="*/ 397 w 411"/>
                        <a:gd name="T83" fmla="*/ 486 h 754"/>
                        <a:gd name="T84" fmla="*/ 384 w 411"/>
                        <a:gd name="T85" fmla="*/ 435 h 754"/>
                        <a:gd name="T86" fmla="*/ 370 w 411"/>
                        <a:gd name="T87" fmla="*/ 382 h 754"/>
                        <a:gd name="T88" fmla="*/ 352 w 411"/>
                        <a:gd name="T89" fmla="*/ 331 h 7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</a:cxnLst>
                      <a:rect l="0" t="0" r="r" b="b"/>
                      <a:pathLst>
                        <a:path w="411" h="754">
                          <a:moveTo>
                            <a:pt x="340" y="304"/>
                          </a:moveTo>
                          <a:lnTo>
                            <a:pt x="329" y="279"/>
                          </a:lnTo>
                          <a:lnTo>
                            <a:pt x="318" y="253"/>
                          </a:lnTo>
                          <a:lnTo>
                            <a:pt x="305" y="229"/>
                          </a:lnTo>
                          <a:lnTo>
                            <a:pt x="293" y="206"/>
                          </a:lnTo>
                          <a:lnTo>
                            <a:pt x="280" y="182"/>
                          </a:lnTo>
                          <a:lnTo>
                            <a:pt x="266" y="160"/>
                          </a:lnTo>
                          <a:lnTo>
                            <a:pt x="253" y="139"/>
                          </a:lnTo>
                          <a:lnTo>
                            <a:pt x="239" y="118"/>
                          </a:lnTo>
                          <a:lnTo>
                            <a:pt x="224" y="99"/>
                          </a:lnTo>
                          <a:lnTo>
                            <a:pt x="209" y="84"/>
                          </a:lnTo>
                          <a:lnTo>
                            <a:pt x="195" y="68"/>
                          </a:lnTo>
                          <a:lnTo>
                            <a:pt x="181" y="53"/>
                          </a:lnTo>
                          <a:lnTo>
                            <a:pt x="167" y="41"/>
                          </a:lnTo>
                          <a:lnTo>
                            <a:pt x="153" y="28"/>
                          </a:lnTo>
                          <a:lnTo>
                            <a:pt x="139" y="19"/>
                          </a:lnTo>
                          <a:lnTo>
                            <a:pt x="126" y="12"/>
                          </a:lnTo>
                          <a:lnTo>
                            <a:pt x="114" y="6"/>
                          </a:lnTo>
                          <a:lnTo>
                            <a:pt x="101" y="3"/>
                          </a:lnTo>
                          <a:lnTo>
                            <a:pt x="88" y="0"/>
                          </a:lnTo>
                          <a:lnTo>
                            <a:pt x="77" y="0"/>
                          </a:lnTo>
                          <a:lnTo>
                            <a:pt x="67" y="1"/>
                          </a:lnTo>
                          <a:lnTo>
                            <a:pt x="56" y="3"/>
                          </a:lnTo>
                          <a:lnTo>
                            <a:pt x="46" y="9"/>
                          </a:lnTo>
                          <a:lnTo>
                            <a:pt x="38" y="15"/>
                          </a:lnTo>
                          <a:lnTo>
                            <a:pt x="29" y="23"/>
                          </a:lnTo>
                          <a:lnTo>
                            <a:pt x="23" y="34"/>
                          </a:lnTo>
                          <a:lnTo>
                            <a:pt x="18" y="47"/>
                          </a:lnTo>
                          <a:lnTo>
                            <a:pt x="11" y="60"/>
                          </a:lnTo>
                          <a:lnTo>
                            <a:pt x="8" y="74"/>
                          </a:lnTo>
                          <a:lnTo>
                            <a:pt x="4" y="90"/>
                          </a:lnTo>
                          <a:lnTo>
                            <a:pt x="2" y="109"/>
                          </a:lnTo>
                          <a:lnTo>
                            <a:pt x="0" y="128"/>
                          </a:lnTo>
                          <a:lnTo>
                            <a:pt x="0" y="149"/>
                          </a:lnTo>
                          <a:lnTo>
                            <a:pt x="0" y="171"/>
                          </a:lnTo>
                          <a:lnTo>
                            <a:pt x="2" y="193"/>
                          </a:lnTo>
                          <a:lnTo>
                            <a:pt x="5" y="217"/>
                          </a:lnTo>
                          <a:lnTo>
                            <a:pt x="8" y="240"/>
                          </a:lnTo>
                          <a:lnTo>
                            <a:pt x="12" y="266"/>
                          </a:lnTo>
                          <a:lnTo>
                            <a:pt x="18" y="290"/>
                          </a:lnTo>
                          <a:lnTo>
                            <a:pt x="25" y="317"/>
                          </a:lnTo>
                          <a:lnTo>
                            <a:pt x="32" y="342"/>
                          </a:lnTo>
                          <a:lnTo>
                            <a:pt x="39" y="369"/>
                          </a:lnTo>
                          <a:lnTo>
                            <a:pt x="49" y="394"/>
                          </a:lnTo>
                          <a:lnTo>
                            <a:pt x="57" y="420"/>
                          </a:lnTo>
                          <a:lnTo>
                            <a:pt x="69" y="447"/>
                          </a:lnTo>
                          <a:lnTo>
                            <a:pt x="80" y="473"/>
                          </a:lnTo>
                          <a:lnTo>
                            <a:pt x="91" y="497"/>
                          </a:lnTo>
                          <a:lnTo>
                            <a:pt x="104" y="523"/>
                          </a:lnTo>
                          <a:lnTo>
                            <a:pt x="116" y="546"/>
                          </a:lnTo>
                          <a:lnTo>
                            <a:pt x="129" y="569"/>
                          </a:lnTo>
                          <a:lnTo>
                            <a:pt x="143" y="592"/>
                          </a:lnTo>
                          <a:lnTo>
                            <a:pt x="156" y="611"/>
                          </a:lnTo>
                          <a:lnTo>
                            <a:pt x="170" y="632"/>
                          </a:lnTo>
                          <a:lnTo>
                            <a:pt x="185" y="651"/>
                          </a:lnTo>
                          <a:lnTo>
                            <a:pt x="200" y="667"/>
                          </a:lnTo>
                          <a:lnTo>
                            <a:pt x="214" y="683"/>
                          </a:lnTo>
                          <a:lnTo>
                            <a:pt x="228" y="697"/>
                          </a:lnTo>
                          <a:lnTo>
                            <a:pt x="242" y="710"/>
                          </a:lnTo>
                          <a:lnTo>
                            <a:pt x="256" y="722"/>
                          </a:lnTo>
                          <a:lnTo>
                            <a:pt x="269" y="732"/>
                          </a:lnTo>
                          <a:lnTo>
                            <a:pt x="283" y="738"/>
                          </a:lnTo>
                          <a:lnTo>
                            <a:pt x="295" y="745"/>
                          </a:lnTo>
                          <a:lnTo>
                            <a:pt x="308" y="749"/>
                          </a:lnTo>
                          <a:lnTo>
                            <a:pt x="321" y="753"/>
                          </a:lnTo>
                          <a:lnTo>
                            <a:pt x="332" y="753"/>
                          </a:lnTo>
                          <a:lnTo>
                            <a:pt x="342" y="751"/>
                          </a:lnTo>
                          <a:lnTo>
                            <a:pt x="353" y="748"/>
                          </a:lnTo>
                          <a:lnTo>
                            <a:pt x="363" y="743"/>
                          </a:lnTo>
                          <a:lnTo>
                            <a:pt x="371" y="735"/>
                          </a:lnTo>
                          <a:lnTo>
                            <a:pt x="380" y="727"/>
                          </a:lnTo>
                          <a:lnTo>
                            <a:pt x="386" y="718"/>
                          </a:lnTo>
                          <a:lnTo>
                            <a:pt x="391" y="705"/>
                          </a:lnTo>
                          <a:lnTo>
                            <a:pt x="397" y="692"/>
                          </a:lnTo>
                          <a:lnTo>
                            <a:pt x="401" y="676"/>
                          </a:lnTo>
                          <a:lnTo>
                            <a:pt x="405" y="661"/>
                          </a:lnTo>
                          <a:lnTo>
                            <a:pt x="407" y="643"/>
                          </a:lnTo>
                          <a:lnTo>
                            <a:pt x="410" y="623"/>
                          </a:lnTo>
                          <a:lnTo>
                            <a:pt x="408" y="602"/>
                          </a:lnTo>
                          <a:lnTo>
                            <a:pt x="408" y="581"/>
                          </a:lnTo>
                          <a:lnTo>
                            <a:pt x="407" y="559"/>
                          </a:lnTo>
                          <a:lnTo>
                            <a:pt x="404" y="535"/>
                          </a:lnTo>
                          <a:lnTo>
                            <a:pt x="401" y="512"/>
                          </a:lnTo>
                          <a:lnTo>
                            <a:pt x="397" y="486"/>
                          </a:lnTo>
                          <a:lnTo>
                            <a:pt x="391" y="461"/>
                          </a:lnTo>
                          <a:lnTo>
                            <a:pt x="384" y="435"/>
                          </a:lnTo>
                          <a:lnTo>
                            <a:pt x="377" y="410"/>
                          </a:lnTo>
                          <a:lnTo>
                            <a:pt x="370" y="382"/>
                          </a:lnTo>
                          <a:lnTo>
                            <a:pt x="360" y="356"/>
                          </a:lnTo>
                          <a:lnTo>
                            <a:pt x="352" y="331"/>
                          </a:lnTo>
                          <a:lnTo>
                            <a:pt x="340" y="304"/>
                          </a:lnTo>
                        </a:path>
                      </a:pathLst>
                    </a:custGeom>
                    <a:solidFill>
                      <a:srgbClr val="B2B2B2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24733" name="Freeform 125"/>
                    <p:cNvSpPr>
                      <a:spLocks/>
                    </p:cNvSpPr>
                    <p:nvPr/>
                  </p:nvSpPr>
                  <p:spPr bwMode="auto">
                    <a:xfrm>
                      <a:off x="3297" y="2687"/>
                      <a:ext cx="442" cy="777"/>
                    </a:xfrm>
                    <a:custGeom>
                      <a:avLst/>
                      <a:gdLst>
                        <a:gd name="T0" fmla="*/ 0 w 442"/>
                        <a:gd name="T1" fmla="*/ 52 h 777"/>
                        <a:gd name="T2" fmla="*/ 36 w 442"/>
                        <a:gd name="T3" fmla="*/ 47 h 777"/>
                        <a:gd name="T4" fmla="*/ 71 w 442"/>
                        <a:gd name="T5" fmla="*/ 47 h 777"/>
                        <a:gd name="T6" fmla="*/ 105 w 442"/>
                        <a:gd name="T7" fmla="*/ 76 h 777"/>
                        <a:gd name="T8" fmla="*/ 149 w 442"/>
                        <a:gd name="T9" fmla="*/ 111 h 777"/>
                        <a:gd name="T10" fmla="*/ 175 w 442"/>
                        <a:gd name="T11" fmla="*/ 139 h 777"/>
                        <a:gd name="T12" fmla="*/ 198 w 442"/>
                        <a:gd name="T13" fmla="*/ 171 h 777"/>
                        <a:gd name="T14" fmla="*/ 228 w 442"/>
                        <a:gd name="T15" fmla="*/ 228 h 777"/>
                        <a:gd name="T16" fmla="*/ 252 w 442"/>
                        <a:gd name="T17" fmla="*/ 274 h 777"/>
                        <a:gd name="T18" fmla="*/ 281 w 442"/>
                        <a:gd name="T19" fmla="*/ 331 h 777"/>
                        <a:gd name="T20" fmla="*/ 301 w 442"/>
                        <a:gd name="T21" fmla="*/ 380 h 777"/>
                        <a:gd name="T22" fmla="*/ 327 w 442"/>
                        <a:gd name="T23" fmla="*/ 457 h 777"/>
                        <a:gd name="T24" fmla="*/ 343 w 442"/>
                        <a:gd name="T25" fmla="*/ 528 h 777"/>
                        <a:gd name="T26" fmla="*/ 357 w 442"/>
                        <a:gd name="T27" fmla="*/ 588 h 777"/>
                        <a:gd name="T28" fmla="*/ 362 w 442"/>
                        <a:gd name="T29" fmla="*/ 644 h 777"/>
                        <a:gd name="T30" fmla="*/ 357 w 442"/>
                        <a:gd name="T31" fmla="*/ 709 h 777"/>
                        <a:gd name="T32" fmla="*/ 350 w 442"/>
                        <a:gd name="T33" fmla="*/ 744 h 777"/>
                        <a:gd name="T34" fmla="*/ 330 w 442"/>
                        <a:gd name="T35" fmla="*/ 776 h 777"/>
                        <a:gd name="T36" fmla="*/ 422 w 442"/>
                        <a:gd name="T37" fmla="*/ 712 h 777"/>
                        <a:gd name="T38" fmla="*/ 439 w 442"/>
                        <a:gd name="T39" fmla="*/ 661 h 777"/>
                        <a:gd name="T40" fmla="*/ 441 w 442"/>
                        <a:gd name="T41" fmla="*/ 618 h 777"/>
                        <a:gd name="T42" fmla="*/ 434 w 442"/>
                        <a:gd name="T43" fmla="*/ 560 h 777"/>
                        <a:gd name="T44" fmla="*/ 427 w 442"/>
                        <a:gd name="T45" fmla="*/ 490 h 777"/>
                        <a:gd name="T46" fmla="*/ 407 w 442"/>
                        <a:gd name="T47" fmla="*/ 409 h 777"/>
                        <a:gd name="T48" fmla="*/ 386 w 442"/>
                        <a:gd name="T49" fmla="*/ 342 h 777"/>
                        <a:gd name="T50" fmla="*/ 351 w 442"/>
                        <a:gd name="T51" fmla="*/ 260 h 777"/>
                        <a:gd name="T52" fmla="*/ 305 w 442"/>
                        <a:gd name="T53" fmla="*/ 166 h 777"/>
                        <a:gd name="T54" fmla="*/ 256 w 442"/>
                        <a:gd name="T55" fmla="*/ 98 h 777"/>
                        <a:gd name="T56" fmla="*/ 205 w 442"/>
                        <a:gd name="T57" fmla="*/ 41 h 777"/>
                        <a:gd name="T58" fmla="*/ 179 w 442"/>
                        <a:gd name="T59" fmla="*/ 23 h 777"/>
                        <a:gd name="T60" fmla="*/ 142 w 442"/>
                        <a:gd name="T61" fmla="*/ 4 h 777"/>
                        <a:gd name="T62" fmla="*/ 124 w 442"/>
                        <a:gd name="T63" fmla="*/ 0 h 777"/>
                        <a:gd name="T64" fmla="*/ 0 w 442"/>
                        <a:gd name="T65" fmla="*/ 52 h 7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</a:cxnLst>
                      <a:rect l="0" t="0" r="r" b="b"/>
                      <a:pathLst>
                        <a:path w="442" h="777">
                          <a:moveTo>
                            <a:pt x="0" y="52"/>
                          </a:moveTo>
                          <a:lnTo>
                            <a:pt x="36" y="47"/>
                          </a:lnTo>
                          <a:lnTo>
                            <a:pt x="71" y="47"/>
                          </a:lnTo>
                          <a:lnTo>
                            <a:pt x="105" y="76"/>
                          </a:lnTo>
                          <a:lnTo>
                            <a:pt x="149" y="111"/>
                          </a:lnTo>
                          <a:lnTo>
                            <a:pt x="175" y="139"/>
                          </a:lnTo>
                          <a:lnTo>
                            <a:pt x="198" y="171"/>
                          </a:lnTo>
                          <a:lnTo>
                            <a:pt x="228" y="228"/>
                          </a:lnTo>
                          <a:lnTo>
                            <a:pt x="252" y="274"/>
                          </a:lnTo>
                          <a:lnTo>
                            <a:pt x="281" y="331"/>
                          </a:lnTo>
                          <a:lnTo>
                            <a:pt x="301" y="380"/>
                          </a:lnTo>
                          <a:lnTo>
                            <a:pt x="327" y="457"/>
                          </a:lnTo>
                          <a:lnTo>
                            <a:pt x="343" y="528"/>
                          </a:lnTo>
                          <a:lnTo>
                            <a:pt x="357" y="588"/>
                          </a:lnTo>
                          <a:lnTo>
                            <a:pt x="362" y="644"/>
                          </a:lnTo>
                          <a:lnTo>
                            <a:pt x="357" y="709"/>
                          </a:lnTo>
                          <a:lnTo>
                            <a:pt x="350" y="744"/>
                          </a:lnTo>
                          <a:lnTo>
                            <a:pt x="330" y="776"/>
                          </a:lnTo>
                          <a:lnTo>
                            <a:pt x="422" y="712"/>
                          </a:lnTo>
                          <a:lnTo>
                            <a:pt x="439" y="661"/>
                          </a:lnTo>
                          <a:lnTo>
                            <a:pt x="441" y="618"/>
                          </a:lnTo>
                          <a:lnTo>
                            <a:pt x="434" y="560"/>
                          </a:lnTo>
                          <a:lnTo>
                            <a:pt x="427" y="490"/>
                          </a:lnTo>
                          <a:lnTo>
                            <a:pt x="407" y="409"/>
                          </a:lnTo>
                          <a:lnTo>
                            <a:pt x="386" y="342"/>
                          </a:lnTo>
                          <a:lnTo>
                            <a:pt x="351" y="260"/>
                          </a:lnTo>
                          <a:lnTo>
                            <a:pt x="305" y="166"/>
                          </a:lnTo>
                          <a:lnTo>
                            <a:pt x="256" y="98"/>
                          </a:lnTo>
                          <a:lnTo>
                            <a:pt x="205" y="41"/>
                          </a:lnTo>
                          <a:lnTo>
                            <a:pt x="179" y="23"/>
                          </a:lnTo>
                          <a:lnTo>
                            <a:pt x="142" y="4"/>
                          </a:lnTo>
                          <a:lnTo>
                            <a:pt x="124" y="0"/>
                          </a:lnTo>
                          <a:lnTo>
                            <a:pt x="0" y="52"/>
                          </a:lnTo>
                        </a:path>
                      </a:pathLst>
                    </a:custGeom>
                    <a:solidFill>
                      <a:srgbClr val="868686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  <p:sp>
                  <p:nvSpPr>
                    <p:cNvPr id="324734" name="Freeform 126"/>
                    <p:cNvSpPr>
                      <a:spLocks/>
                    </p:cNvSpPr>
                    <p:nvPr/>
                  </p:nvSpPr>
                  <p:spPr bwMode="auto">
                    <a:xfrm>
                      <a:off x="3415" y="3026"/>
                      <a:ext cx="99" cy="166"/>
                    </a:xfrm>
                    <a:custGeom>
                      <a:avLst/>
                      <a:gdLst>
                        <a:gd name="T0" fmla="*/ 84 w 99"/>
                        <a:gd name="T1" fmla="*/ 63 h 166"/>
                        <a:gd name="T2" fmla="*/ 78 w 99"/>
                        <a:gd name="T3" fmla="*/ 50 h 166"/>
                        <a:gd name="T4" fmla="*/ 70 w 99"/>
                        <a:gd name="T5" fmla="*/ 38 h 166"/>
                        <a:gd name="T6" fmla="*/ 63 w 99"/>
                        <a:gd name="T7" fmla="*/ 26 h 166"/>
                        <a:gd name="T8" fmla="*/ 54 w 99"/>
                        <a:gd name="T9" fmla="*/ 15 h 166"/>
                        <a:gd name="T10" fmla="*/ 46 w 99"/>
                        <a:gd name="T11" fmla="*/ 9 h 166"/>
                        <a:gd name="T12" fmla="*/ 37 w 99"/>
                        <a:gd name="T13" fmla="*/ 3 h 166"/>
                        <a:gd name="T14" fmla="*/ 29 w 99"/>
                        <a:gd name="T15" fmla="*/ 0 h 166"/>
                        <a:gd name="T16" fmla="*/ 22 w 99"/>
                        <a:gd name="T17" fmla="*/ 0 h 166"/>
                        <a:gd name="T18" fmla="*/ 15 w 99"/>
                        <a:gd name="T19" fmla="*/ 1 h 166"/>
                        <a:gd name="T20" fmla="*/ 9 w 99"/>
                        <a:gd name="T21" fmla="*/ 6 h 166"/>
                        <a:gd name="T22" fmla="*/ 5 w 99"/>
                        <a:gd name="T23" fmla="*/ 12 h 166"/>
                        <a:gd name="T24" fmla="*/ 2 w 99"/>
                        <a:gd name="T25" fmla="*/ 22 h 166"/>
                        <a:gd name="T26" fmla="*/ 0 w 99"/>
                        <a:gd name="T27" fmla="*/ 31 h 166"/>
                        <a:gd name="T28" fmla="*/ 0 w 99"/>
                        <a:gd name="T29" fmla="*/ 44 h 166"/>
                        <a:gd name="T30" fmla="*/ 1 w 99"/>
                        <a:gd name="T31" fmla="*/ 58 h 166"/>
                        <a:gd name="T32" fmla="*/ 4 w 99"/>
                        <a:gd name="T33" fmla="*/ 72 h 166"/>
                        <a:gd name="T34" fmla="*/ 8 w 99"/>
                        <a:gd name="T35" fmla="*/ 87 h 166"/>
                        <a:gd name="T36" fmla="*/ 14 w 99"/>
                        <a:gd name="T37" fmla="*/ 101 h 166"/>
                        <a:gd name="T38" fmla="*/ 19 w 99"/>
                        <a:gd name="T39" fmla="*/ 114 h 166"/>
                        <a:gd name="T40" fmla="*/ 26 w 99"/>
                        <a:gd name="T41" fmla="*/ 126 h 166"/>
                        <a:gd name="T42" fmla="*/ 35 w 99"/>
                        <a:gd name="T43" fmla="*/ 138 h 166"/>
                        <a:gd name="T44" fmla="*/ 42 w 99"/>
                        <a:gd name="T45" fmla="*/ 149 h 166"/>
                        <a:gd name="T46" fmla="*/ 51 w 99"/>
                        <a:gd name="T47" fmla="*/ 155 h 166"/>
                        <a:gd name="T48" fmla="*/ 60 w 99"/>
                        <a:gd name="T49" fmla="*/ 161 h 166"/>
                        <a:gd name="T50" fmla="*/ 68 w 99"/>
                        <a:gd name="T51" fmla="*/ 165 h 166"/>
                        <a:gd name="T52" fmla="*/ 74 w 99"/>
                        <a:gd name="T53" fmla="*/ 165 h 166"/>
                        <a:gd name="T54" fmla="*/ 81 w 99"/>
                        <a:gd name="T55" fmla="*/ 163 h 166"/>
                        <a:gd name="T56" fmla="*/ 88 w 99"/>
                        <a:gd name="T57" fmla="*/ 158 h 166"/>
                        <a:gd name="T58" fmla="*/ 92 w 99"/>
                        <a:gd name="T59" fmla="*/ 152 h 166"/>
                        <a:gd name="T60" fmla="*/ 95 w 99"/>
                        <a:gd name="T61" fmla="*/ 142 h 166"/>
                        <a:gd name="T62" fmla="*/ 96 w 99"/>
                        <a:gd name="T63" fmla="*/ 133 h 166"/>
                        <a:gd name="T64" fmla="*/ 98 w 99"/>
                        <a:gd name="T65" fmla="*/ 120 h 166"/>
                        <a:gd name="T66" fmla="*/ 95 w 99"/>
                        <a:gd name="T67" fmla="*/ 106 h 166"/>
                        <a:gd name="T68" fmla="*/ 93 w 99"/>
                        <a:gd name="T69" fmla="*/ 92 h 166"/>
                        <a:gd name="T70" fmla="*/ 89 w 99"/>
                        <a:gd name="T71" fmla="*/ 77 h 166"/>
                        <a:gd name="T72" fmla="*/ 84 w 99"/>
                        <a:gd name="T73" fmla="*/ 63 h 16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</a:cxnLst>
                      <a:rect l="0" t="0" r="r" b="b"/>
                      <a:pathLst>
                        <a:path w="99" h="166">
                          <a:moveTo>
                            <a:pt x="84" y="63"/>
                          </a:moveTo>
                          <a:lnTo>
                            <a:pt x="78" y="50"/>
                          </a:lnTo>
                          <a:lnTo>
                            <a:pt x="70" y="38"/>
                          </a:lnTo>
                          <a:lnTo>
                            <a:pt x="63" y="26"/>
                          </a:lnTo>
                          <a:lnTo>
                            <a:pt x="54" y="15"/>
                          </a:lnTo>
                          <a:lnTo>
                            <a:pt x="46" y="9"/>
                          </a:lnTo>
                          <a:lnTo>
                            <a:pt x="37" y="3"/>
                          </a:lnTo>
                          <a:lnTo>
                            <a:pt x="29" y="0"/>
                          </a:lnTo>
                          <a:lnTo>
                            <a:pt x="22" y="0"/>
                          </a:lnTo>
                          <a:lnTo>
                            <a:pt x="15" y="1"/>
                          </a:lnTo>
                          <a:lnTo>
                            <a:pt x="9" y="6"/>
                          </a:lnTo>
                          <a:lnTo>
                            <a:pt x="5" y="12"/>
                          </a:lnTo>
                          <a:lnTo>
                            <a:pt x="2" y="22"/>
                          </a:lnTo>
                          <a:lnTo>
                            <a:pt x="0" y="31"/>
                          </a:lnTo>
                          <a:lnTo>
                            <a:pt x="0" y="44"/>
                          </a:lnTo>
                          <a:lnTo>
                            <a:pt x="1" y="58"/>
                          </a:lnTo>
                          <a:lnTo>
                            <a:pt x="4" y="72"/>
                          </a:lnTo>
                          <a:lnTo>
                            <a:pt x="8" y="87"/>
                          </a:lnTo>
                          <a:lnTo>
                            <a:pt x="14" y="101"/>
                          </a:lnTo>
                          <a:lnTo>
                            <a:pt x="19" y="114"/>
                          </a:lnTo>
                          <a:lnTo>
                            <a:pt x="26" y="126"/>
                          </a:lnTo>
                          <a:lnTo>
                            <a:pt x="35" y="138"/>
                          </a:lnTo>
                          <a:lnTo>
                            <a:pt x="42" y="149"/>
                          </a:lnTo>
                          <a:lnTo>
                            <a:pt x="51" y="155"/>
                          </a:lnTo>
                          <a:lnTo>
                            <a:pt x="60" y="161"/>
                          </a:lnTo>
                          <a:lnTo>
                            <a:pt x="68" y="165"/>
                          </a:lnTo>
                          <a:lnTo>
                            <a:pt x="74" y="165"/>
                          </a:lnTo>
                          <a:lnTo>
                            <a:pt x="81" y="163"/>
                          </a:lnTo>
                          <a:lnTo>
                            <a:pt x="88" y="158"/>
                          </a:lnTo>
                          <a:lnTo>
                            <a:pt x="92" y="152"/>
                          </a:lnTo>
                          <a:lnTo>
                            <a:pt x="95" y="142"/>
                          </a:lnTo>
                          <a:lnTo>
                            <a:pt x="96" y="133"/>
                          </a:lnTo>
                          <a:lnTo>
                            <a:pt x="98" y="120"/>
                          </a:lnTo>
                          <a:lnTo>
                            <a:pt x="95" y="106"/>
                          </a:lnTo>
                          <a:lnTo>
                            <a:pt x="93" y="92"/>
                          </a:lnTo>
                          <a:lnTo>
                            <a:pt x="89" y="77"/>
                          </a:lnTo>
                          <a:lnTo>
                            <a:pt x="84" y="63"/>
                          </a:lnTo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 sz="2100"/>
                    </a:p>
                  </p:txBody>
                </p:sp>
              </p:grpSp>
            </p:grpSp>
            <p:sp>
              <p:nvSpPr>
                <p:cNvPr id="324735" name="Freeform 127"/>
                <p:cNvSpPr>
                  <a:spLocks/>
                </p:cNvSpPr>
                <p:nvPr/>
              </p:nvSpPr>
              <p:spPr bwMode="auto">
                <a:xfrm>
                  <a:off x="4294" y="2774"/>
                  <a:ext cx="177" cy="433"/>
                </a:xfrm>
                <a:custGeom>
                  <a:avLst/>
                  <a:gdLst>
                    <a:gd name="T0" fmla="*/ 36 w 177"/>
                    <a:gd name="T1" fmla="*/ 357 h 433"/>
                    <a:gd name="T2" fmla="*/ 23 w 177"/>
                    <a:gd name="T3" fmla="*/ 373 h 433"/>
                    <a:gd name="T4" fmla="*/ 5 w 177"/>
                    <a:gd name="T5" fmla="*/ 392 h 433"/>
                    <a:gd name="T6" fmla="*/ 0 w 177"/>
                    <a:gd name="T7" fmla="*/ 421 h 433"/>
                    <a:gd name="T8" fmla="*/ 10 w 177"/>
                    <a:gd name="T9" fmla="*/ 432 h 433"/>
                    <a:gd name="T10" fmla="*/ 25 w 177"/>
                    <a:gd name="T11" fmla="*/ 432 h 433"/>
                    <a:gd name="T12" fmla="*/ 41 w 177"/>
                    <a:gd name="T13" fmla="*/ 416 h 433"/>
                    <a:gd name="T14" fmla="*/ 63 w 177"/>
                    <a:gd name="T15" fmla="*/ 381 h 433"/>
                    <a:gd name="T16" fmla="*/ 73 w 177"/>
                    <a:gd name="T17" fmla="*/ 343 h 433"/>
                    <a:gd name="T18" fmla="*/ 88 w 177"/>
                    <a:gd name="T19" fmla="*/ 317 h 433"/>
                    <a:gd name="T20" fmla="*/ 106 w 177"/>
                    <a:gd name="T21" fmla="*/ 279 h 433"/>
                    <a:gd name="T22" fmla="*/ 127 w 177"/>
                    <a:gd name="T23" fmla="*/ 258 h 433"/>
                    <a:gd name="T24" fmla="*/ 133 w 177"/>
                    <a:gd name="T25" fmla="*/ 207 h 433"/>
                    <a:gd name="T26" fmla="*/ 138 w 177"/>
                    <a:gd name="T27" fmla="*/ 173 h 433"/>
                    <a:gd name="T28" fmla="*/ 138 w 177"/>
                    <a:gd name="T29" fmla="*/ 141 h 433"/>
                    <a:gd name="T30" fmla="*/ 146 w 177"/>
                    <a:gd name="T31" fmla="*/ 98 h 433"/>
                    <a:gd name="T32" fmla="*/ 160 w 177"/>
                    <a:gd name="T33" fmla="*/ 82 h 433"/>
                    <a:gd name="T34" fmla="*/ 176 w 177"/>
                    <a:gd name="T35" fmla="*/ 10 h 433"/>
                    <a:gd name="T36" fmla="*/ 156 w 177"/>
                    <a:gd name="T37" fmla="*/ 0 h 433"/>
                    <a:gd name="T38" fmla="*/ 124 w 177"/>
                    <a:gd name="T39" fmla="*/ 2 h 433"/>
                    <a:gd name="T40" fmla="*/ 122 w 177"/>
                    <a:gd name="T41" fmla="*/ 55 h 433"/>
                    <a:gd name="T42" fmla="*/ 95 w 177"/>
                    <a:gd name="T43" fmla="*/ 45 h 433"/>
                    <a:gd name="T44" fmla="*/ 84 w 177"/>
                    <a:gd name="T45" fmla="*/ 52 h 433"/>
                    <a:gd name="T46" fmla="*/ 111 w 177"/>
                    <a:gd name="T47" fmla="*/ 77 h 433"/>
                    <a:gd name="T48" fmla="*/ 111 w 177"/>
                    <a:gd name="T49" fmla="*/ 106 h 433"/>
                    <a:gd name="T50" fmla="*/ 114 w 177"/>
                    <a:gd name="T51" fmla="*/ 138 h 433"/>
                    <a:gd name="T52" fmla="*/ 114 w 177"/>
                    <a:gd name="T53" fmla="*/ 175 h 433"/>
                    <a:gd name="T54" fmla="*/ 111 w 177"/>
                    <a:gd name="T55" fmla="*/ 207 h 433"/>
                    <a:gd name="T56" fmla="*/ 95 w 177"/>
                    <a:gd name="T57" fmla="*/ 239 h 433"/>
                    <a:gd name="T58" fmla="*/ 77 w 177"/>
                    <a:gd name="T59" fmla="*/ 301 h 433"/>
                    <a:gd name="T60" fmla="*/ 60 w 177"/>
                    <a:gd name="T61" fmla="*/ 327 h 433"/>
                    <a:gd name="T62" fmla="*/ 36 w 177"/>
                    <a:gd name="T63" fmla="*/ 357 h 4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77" h="433">
                      <a:moveTo>
                        <a:pt x="36" y="357"/>
                      </a:moveTo>
                      <a:lnTo>
                        <a:pt x="23" y="373"/>
                      </a:lnTo>
                      <a:lnTo>
                        <a:pt x="5" y="392"/>
                      </a:lnTo>
                      <a:lnTo>
                        <a:pt x="0" y="421"/>
                      </a:lnTo>
                      <a:lnTo>
                        <a:pt x="10" y="432"/>
                      </a:lnTo>
                      <a:lnTo>
                        <a:pt x="25" y="432"/>
                      </a:lnTo>
                      <a:lnTo>
                        <a:pt x="41" y="416"/>
                      </a:lnTo>
                      <a:lnTo>
                        <a:pt x="63" y="381"/>
                      </a:lnTo>
                      <a:lnTo>
                        <a:pt x="73" y="343"/>
                      </a:lnTo>
                      <a:lnTo>
                        <a:pt x="88" y="317"/>
                      </a:lnTo>
                      <a:lnTo>
                        <a:pt x="106" y="279"/>
                      </a:lnTo>
                      <a:lnTo>
                        <a:pt x="127" y="258"/>
                      </a:lnTo>
                      <a:lnTo>
                        <a:pt x="133" y="207"/>
                      </a:lnTo>
                      <a:lnTo>
                        <a:pt x="138" y="173"/>
                      </a:lnTo>
                      <a:lnTo>
                        <a:pt x="138" y="141"/>
                      </a:lnTo>
                      <a:lnTo>
                        <a:pt x="146" y="98"/>
                      </a:lnTo>
                      <a:lnTo>
                        <a:pt x="160" y="82"/>
                      </a:lnTo>
                      <a:lnTo>
                        <a:pt x="176" y="10"/>
                      </a:lnTo>
                      <a:lnTo>
                        <a:pt x="156" y="0"/>
                      </a:lnTo>
                      <a:lnTo>
                        <a:pt x="124" y="2"/>
                      </a:lnTo>
                      <a:lnTo>
                        <a:pt x="122" y="55"/>
                      </a:lnTo>
                      <a:lnTo>
                        <a:pt x="95" y="45"/>
                      </a:lnTo>
                      <a:lnTo>
                        <a:pt x="84" y="52"/>
                      </a:lnTo>
                      <a:lnTo>
                        <a:pt x="111" y="77"/>
                      </a:lnTo>
                      <a:lnTo>
                        <a:pt x="111" y="106"/>
                      </a:lnTo>
                      <a:lnTo>
                        <a:pt x="114" y="138"/>
                      </a:lnTo>
                      <a:lnTo>
                        <a:pt x="114" y="175"/>
                      </a:lnTo>
                      <a:lnTo>
                        <a:pt x="111" y="207"/>
                      </a:lnTo>
                      <a:lnTo>
                        <a:pt x="95" y="239"/>
                      </a:lnTo>
                      <a:lnTo>
                        <a:pt x="77" y="301"/>
                      </a:lnTo>
                      <a:lnTo>
                        <a:pt x="60" y="327"/>
                      </a:lnTo>
                      <a:lnTo>
                        <a:pt x="36" y="357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24736" name="Freeform 128"/>
                <p:cNvSpPr>
                  <a:spLocks/>
                </p:cNvSpPr>
                <p:nvPr/>
              </p:nvSpPr>
              <p:spPr bwMode="auto">
                <a:xfrm>
                  <a:off x="3982" y="2793"/>
                  <a:ext cx="179" cy="419"/>
                </a:xfrm>
                <a:custGeom>
                  <a:avLst/>
                  <a:gdLst>
                    <a:gd name="T0" fmla="*/ 156 w 179"/>
                    <a:gd name="T1" fmla="*/ 342 h 419"/>
                    <a:gd name="T2" fmla="*/ 169 w 179"/>
                    <a:gd name="T3" fmla="*/ 361 h 419"/>
                    <a:gd name="T4" fmla="*/ 174 w 179"/>
                    <a:gd name="T5" fmla="*/ 374 h 419"/>
                    <a:gd name="T6" fmla="*/ 178 w 179"/>
                    <a:gd name="T7" fmla="*/ 398 h 419"/>
                    <a:gd name="T8" fmla="*/ 174 w 179"/>
                    <a:gd name="T9" fmla="*/ 412 h 419"/>
                    <a:gd name="T10" fmla="*/ 161 w 179"/>
                    <a:gd name="T11" fmla="*/ 418 h 419"/>
                    <a:gd name="T12" fmla="*/ 143 w 179"/>
                    <a:gd name="T13" fmla="*/ 414 h 419"/>
                    <a:gd name="T14" fmla="*/ 129 w 179"/>
                    <a:gd name="T15" fmla="*/ 396 h 419"/>
                    <a:gd name="T16" fmla="*/ 116 w 179"/>
                    <a:gd name="T17" fmla="*/ 374 h 419"/>
                    <a:gd name="T18" fmla="*/ 97 w 179"/>
                    <a:gd name="T19" fmla="*/ 331 h 419"/>
                    <a:gd name="T20" fmla="*/ 76 w 179"/>
                    <a:gd name="T21" fmla="*/ 299 h 419"/>
                    <a:gd name="T22" fmla="*/ 61 w 179"/>
                    <a:gd name="T23" fmla="*/ 275 h 419"/>
                    <a:gd name="T24" fmla="*/ 52 w 179"/>
                    <a:gd name="T25" fmla="*/ 230 h 419"/>
                    <a:gd name="T26" fmla="*/ 45 w 179"/>
                    <a:gd name="T27" fmla="*/ 176 h 419"/>
                    <a:gd name="T28" fmla="*/ 34 w 179"/>
                    <a:gd name="T29" fmla="*/ 146 h 419"/>
                    <a:gd name="T30" fmla="*/ 18 w 179"/>
                    <a:gd name="T31" fmla="*/ 120 h 419"/>
                    <a:gd name="T32" fmla="*/ 10 w 179"/>
                    <a:gd name="T33" fmla="*/ 98 h 419"/>
                    <a:gd name="T34" fmla="*/ 0 w 179"/>
                    <a:gd name="T35" fmla="*/ 64 h 419"/>
                    <a:gd name="T36" fmla="*/ 2 w 179"/>
                    <a:gd name="T37" fmla="*/ 26 h 419"/>
                    <a:gd name="T38" fmla="*/ 20 w 179"/>
                    <a:gd name="T39" fmla="*/ 1 h 419"/>
                    <a:gd name="T40" fmla="*/ 45 w 179"/>
                    <a:gd name="T41" fmla="*/ 0 h 419"/>
                    <a:gd name="T42" fmla="*/ 52 w 179"/>
                    <a:gd name="T43" fmla="*/ 58 h 419"/>
                    <a:gd name="T44" fmla="*/ 66 w 179"/>
                    <a:gd name="T45" fmla="*/ 53 h 419"/>
                    <a:gd name="T46" fmla="*/ 68 w 179"/>
                    <a:gd name="T47" fmla="*/ 69 h 419"/>
                    <a:gd name="T48" fmla="*/ 52 w 179"/>
                    <a:gd name="T49" fmla="*/ 82 h 419"/>
                    <a:gd name="T50" fmla="*/ 52 w 179"/>
                    <a:gd name="T51" fmla="*/ 109 h 419"/>
                    <a:gd name="T52" fmla="*/ 66 w 179"/>
                    <a:gd name="T53" fmla="*/ 152 h 419"/>
                    <a:gd name="T54" fmla="*/ 76 w 179"/>
                    <a:gd name="T55" fmla="*/ 198 h 419"/>
                    <a:gd name="T56" fmla="*/ 84 w 179"/>
                    <a:gd name="T57" fmla="*/ 248 h 419"/>
                    <a:gd name="T58" fmla="*/ 95 w 179"/>
                    <a:gd name="T59" fmla="*/ 267 h 419"/>
                    <a:gd name="T60" fmla="*/ 119 w 179"/>
                    <a:gd name="T61" fmla="*/ 299 h 419"/>
                    <a:gd name="T62" fmla="*/ 143 w 179"/>
                    <a:gd name="T63" fmla="*/ 326 h 419"/>
                    <a:gd name="T64" fmla="*/ 156 w 179"/>
                    <a:gd name="T65" fmla="*/ 342 h 4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79" h="419">
                      <a:moveTo>
                        <a:pt x="156" y="342"/>
                      </a:moveTo>
                      <a:lnTo>
                        <a:pt x="169" y="361"/>
                      </a:lnTo>
                      <a:lnTo>
                        <a:pt x="174" y="374"/>
                      </a:lnTo>
                      <a:lnTo>
                        <a:pt x="178" y="398"/>
                      </a:lnTo>
                      <a:lnTo>
                        <a:pt x="174" y="412"/>
                      </a:lnTo>
                      <a:lnTo>
                        <a:pt x="161" y="418"/>
                      </a:lnTo>
                      <a:lnTo>
                        <a:pt x="143" y="414"/>
                      </a:lnTo>
                      <a:lnTo>
                        <a:pt x="129" y="396"/>
                      </a:lnTo>
                      <a:lnTo>
                        <a:pt x="116" y="374"/>
                      </a:lnTo>
                      <a:lnTo>
                        <a:pt x="97" y="331"/>
                      </a:lnTo>
                      <a:lnTo>
                        <a:pt x="76" y="299"/>
                      </a:lnTo>
                      <a:lnTo>
                        <a:pt x="61" y="275"/>
                      </a:lnTo>
                      <a:lnTo>
                        <a:pt x="52" y="230"/>
                      </a:lnTo>
                      <a:lnTo>
                        <a:pt x="45" y="176"/>
                      </a:lnTo>
                      <a:lnTo>
                        <a:pt x="34" y="146"/>
                      </a:lnTo>
                      <a:lnTo>
                        <a:pt x="18" y="120"/>
                      </a:lnTo>
                      <a:lnTo>
                        <a:pt x="10" y="98"/>
                      </a:lnTo>
                      <a:lnTo>
                        <a:pt x="0" y="64"/>
                      </a:lnTo>
                      <a:lnTo>
                        <a:pt x="2" y="26"/>
                      </a:lnTo>
                      <a:lnTo>
                        <a:pt x="20" y="1"/>
                      </a:lnTo>
                      <a:lnTo>
                        <a:pt x="45" y="0"/>
                      </a:lnTo>
                      <a:lnTo>
                        <a:pt x="52" y="58"/>
                      </a:lnTo>
                      <a:lnTo>
                        <a:pt x="66" y="53"/>
                      </a:lnTo>
                      <a:lnTo>
                        <a:pt x="68" y="69"/>
                      </a:lnTo>
                      <a:lnTo>
                        <a:pt x="52" y="82"/>
                      </a:lnTo>
                      <a:lnTo>
                        <a:pt x="52" y="109"/>
                      </a:lnTo>
                      <a:lnTo>
                        <a:pt x="66" y="152"/>
                      </a:lnTo>
                      <a:lnTo>
                        <a:pt x="76" y="198"/>
                      </a:lnTo>
                      <a:lnTo>
                        <a:pt x="84" y="248"/>
                      </a:lnTo>
                      <a:lnTo>
                        <a:pt x="95" y="267"/>
                      </a:lnTo>
                      <a:lnTo>
                        <a:pt x="119" y="299"/>
                      </a:lnTo>
                      <a:lnTo>
                        <a:pt x="143" y="326"/>
                      </a:lnTo>
                      <a:lnTo>
                        <a:pt x="156" y="342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24737" name="Oval 129"/>
                <p:cNvSpPr>
                  <a:spLocks noChangeArrowheads="1"/>
                </p:cNvSpPr>
                <p:nvPr/>
              </p:nvSpPr>
              <p:spPr bwMode="auto">
                <a:xfrm>
                  <a:off x="4019" y="3018"/>
                  <a:ext cx="118" cy="148"/>
                </a:xfrm>
                <a:prstGeom prst="ellipse">
                  <a:avLst/>
                </a:prstGeom>
                <a:solidFill>
                  <a:schemeClr val="tx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2100"/>
                </a:p>
              </p:txBody>
            </p:sp>
            <p:sp>
              <p:nvSpPr>
                <p:cNvPr id="324738" name="Oval 130"/>
                <p:cNvSpPr>
                  <a:spLocks noChangeArrowheads="1"/>
                </p:cNvSpPr>
                <p:nvPr/>
              </p:nvSpPr>
              <p:spPr bwMode="auto">
                <a:xfrm>
                  <a:off x="4307" y="3018"/>
                  <a:ext cx="123" cy="153"/>
                </a:xfrm>
                <a:prstGeom prst="ellipse">
                  <a:avLst/>
                </a:prstGeom>
                <a:solidFill>
                  <a:schemeClr val="tx2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2100"/>
                </a:p>
              </p:txBody>
            </p:sp>
          </p:grpSp>
        </p:grpSp>
        <p:sp>
          <p:nvSpPr>
            <p:cNvPr id="324739" name="Oval 131"/>
            <p:cNvSpPr>
              <a:spLocks noChangeArrowheads="1"/>
            </p:cNvSpPr>
            <p:nvPr/>
          </p:nvSpPr>
          <p:spPr bwMode="auto">
            <a:xfrm>
              <a:off x="5164" y="1545"/>
              <a:ext cx="164" cy="165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/>
                <a:t>1</a:t>
              </a:r>
              <a:endParaRPr lang="th-TH" sz="1200" b="1"/>
            </a:p>
          </p:txBody>
        </p:sp>
        <p:sp>
          <p:nvSpPr>
            <p:cNvPr id="324740" name="Rectangle 132"/>
            <p:cNvSpPr>
              <a:spLocks noChangeArrowheads="1"/>
            </p:cNvSpPr>
            <p:nvPr/>
          </p:nvSpPr>
          <p:spPr bwMode="auto">
            <a:xfrm>
              <a:off x="2600" y="1434"/>
              <a:ext cx="2009" cy="240"/>
            </a:xfrm>
            <a:prstGeom prst="rect">
              <a:avLst/>
            </a:prstGeom>
            <a:noFill/>
            <a:ln w="12700">
              <a:solidFill>
                <a:srgbClr val="33CCCC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CCCC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th-TH" sz="1800" b="1" dirty="0"/>
                <a:t>เป้าหมายทางกลยุทธ์ และตัวชี้วัด</a:t>
              </a:r>
            </a:p>
          </p:txBody>
        </p:sp>
      </p:grpSp>
      <p:sp>
        <p:nvSpPr>
          <p:cNvPr id="324741" name="Text Box 133"/>
          <p:cNvSpPr txBox="1">
            <a:spLocks noChangeArrowheads="1"/>
          </p:cNvSpPr>
          <p:nvPr/>
        </p:nvSpPr>
        <p:spPr bwMode="auto">
          <a:xfrm>
            <a:off x="1192" y="299474"/>
            <a:ext cx="9144000" cy="48474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r" eaLnBrk="0" hangingPunct="0">
              <a:lnSpc>
                <a:spcPct val="80000"/>
              </a:lnSpc>
            </a:pPr>
            <a:r>
              <a:rPr lang="th-TH" sz="3000" b="1" dirty="0">
                <a:solidFill>
                  <a:sysClr val="windowText" lastClr="000000"/>
                </a:solidFill>
                <a:latin typeface="PSL Isara"/>
              </a:rPr>
              <a:t>แนวทางในการพัฒนาศักยภาพบุคลากร</a:t>
            </a:r>
            <a:endParaRPr lang="en-US" sz="3000" b="1" dirty="0">
              <a:solidFill>
                <a:sysClr val="windowText" lastClr="000000"/>
              </a:solidFill>
              <a:latin typeface="PSL Isara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102894" y="3407570"/>
            <a:ext cx="3855244" cy="1759744"/>
            <a:chOff x="4102894" y="3407570"/>
            <a:chExt cx="3855244" cy="1759744"/>
          </a:xfrm>
        </p:grpSpPr>
        <p:sp>
          <p:nvSpPr>
            <p:cNvPr id="324627" name="AutoShape 19"/>
            <p:cNvSpPr>
              <a:spLocks noChangeArrowheads="1"/>
            </p:cNvSpPr>
            <p:nvPr/>
          </p:nvSpPr>
          <p:spPr bwMode="auto">
            <a:xfrm>
              <a:off x="5304236" y="3407570"/>
              <a:ext cx="277415" cy="221456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rgbClr val="99C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24618" name="Rectangle 10"/>
            <p:cNvSpPr>
              <a:spLocks noChangeArrowheads="1"/>
            </p:cNvSpPr>
            <p:nvPr/>
          </p:nvSpPr>
          <p:spPr bwMode="auto">
            <a:xfrm>
              <a:off x="4626429" y="3725467"/>
              <a:ext cx="1806520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th-TH" sz="1800" b="1" dirty="0"/>
                <a:t>เข้าใจภาพปัจจุบัน</a:t>
              </a:r>
            </a:p>
          </p:txBody>
        </p:sp>
        <p:sp>
          <p:nvSpPr>
            <p:cNvPr id="324620" name="Rectangle 12"/>
            <p:cNvSpPr>
              <a:spLocks noChangeArrowheads="1"/>
            </p:cNvSpPr>
            <p:nvPr/>
          </p:nvSpPr>
          <p:spPr bwMode="auto">
            <a:xfrm>
              <a:off x="4244580" y="4011216"/>
              <a:ext cx="2325290" cy="285750"/>
            </a:xfrm>
            <a:prstGeom prst="rect">
              <a:avLst/>
            </a:prstGeom>
            <a:noFill/>
            <a:ln w="12700" algn="ctr">
              <a:solidFill>
                <a:srgbClr val="33CCCC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th-TH" sz="1800" b="1" dirty="0"/>
                <a:t>ลักษณะกลุ่มบุคลากร</a:t>
              </a:r>
            </a:p>
          </p:txBody>
        </p:sp>
        <p:sp>
          <p:nvSpPr>
            <p:cNvPr id="324621" name="Rectangle 13"/>
            <p:cNvSpPr>
              <a:spLocks noChangeArrowheads="1"/>
            </p:cNvSpPr>
            <p:nvPr/>
          </p:nvSpPr>
          <p:spPr bwMode="auto">
            <a:xfrm>
              <a:off x="4102894" y="3729039"/>
              <a:ext cx="2633663" cy="1150144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grpSp>
          <p:nvGrpSpPr>
            <p:cNvPr id="324637" name="Group 29"/>
            <p:cNvGrpSpPr>
              <a:grpSpLocks/>
            </p:cNvGrpSpPr>
            <p:nvPr/>
          </p:nvGrpSpPr>
          <p:grpSpPr bwMode="auto">
            <a:xfrm>
              <a:off x="6797279" y="3879056"/>
              <a:ext cx="1160859" cy="801291"/>
              <a:chOff x="1919" y="939"/>
              <a:chExt cx="1403" cy="960"/>
            </a:xfrm>
          </p:grpSpPr>
          <p:sp>
            <p:nvSpPr>
              <p:cNvPr id="324638" name="Rectangle 30"/>
              <p:cNvSpPr>
                <a:spLocks noChangeArrowheads="1"/>
              </p:cNvSpPr>
              <p:nvPr/>
            </p:nvSpPr>
            <p:spPr bwMode="auto">
              <a:xfrm>
                <a:off x="1919" y="939"/>
                <a:ext cx="1403" cy="96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endParaRPr lang="en-US" sz="2100"/>
              </a:p>
            </p:txBody>
          </p:sp>
          <p:grpSp>
            <p:nvGrpSpPr>
              <p:cNvPr id="324639" name="Group 31"/>
              <p:cNvGrpSpPr>
                <a:grpSpLocks/>
              </p:cNvGrpSpPr>
              <p:nvPr/>
            </p:nvGrpSpPr>
            <p:grpSpPr bwMode="auto">
              <a:xfrm>
                <a:off x="1933" y="948"/>
                <a:ext cx="1352" cy="936"/>
                <a:chOff x="1933" y="948"/>
                <a:chExt cx="1352" cy="936"/>
              </a:xfrm>
            </p:grpSpPr>
            <p:grpSp>
              <p:nvGrpSpPr>
                <p:cNvPr id="324640" name="Group 32"/>
                <p:cNvGrpSpPr>
                  <a:grpSpLocks/>
                </p:cNvGrpSpPr>
                <p:nvPr/>
              </p:nvGrpSpPr>
              <p:grpSpPr bwMode="auto">
                <a:xfrm>
                  <a:off x="2538" y="948"/>
                  <a:ext cx="747" cy="934"/>
                  <a:chOff x="2538" y="948"/>
                  <a:chExt cx="747" cy="934"/>
                </a:xfrm>
              </p:grpSpPr>
              <p:sp>
                <p:nvSpPr>
                  <p:cNvPr id="324641" name="Freeform 33"/>
                  <p:cNvSpPr>
                    <a:spLocks/>
                  </p:cNvSpPr>
                  <p:nvPr/>
                </p:nvSpPr>
                <p:spPr bwMode="auto">
                  <a:xfrm>
                    <a:off x="3116" y="1199"/>
                    <a:ext cx="119" cy="638"/>
                  </a:xfrm>
                  <a:custGeom>
                    <a:avLst/>
                    <a:gdLst>
                      <a:gd name="T0" fmla="*/ 54 w 119"/>
                      <a:gd name="T1" fmla="*/ 0 h 638"/>
                      <a:gd name="T2" fmla="*/ 51 w 119"/>
                      <a:gd name="T3" fmla="*/ 142 h 638"/>
                      <a:gd name="T4" fmla="*/ 69 w 119"/>
                      <a:gd name="T5" fmla="*/ 332 h 638"/>
                      <a:gd name="T6" fmla="*/ 94 w 119"/>
                      <a:gd name="T7" fmla="*/ 489 h 638"/>
                      <a:gd name="T8" fmla="*/ 118 w 119"/>
                      <a:gd name="T9" fmla="*/ 618 h 638"/>
                      <a:gd name="T10" fmla="*/ 97 w 119"/>
                      <a:gd name="T11" fmla="*/ 629 h 638"/>
                      <a:gd name="T12" fmla="*/ 54 w 119"/>
                      <a:gd name="T13" fmla="*/ 637 h 638"/>
                      <a:gd name="T14" fmla="*/ 33 w 119"/>
                      <a:gd name="T15" fmla="*/ 625 h 638"/>
                      <a:gd name="T16" fmla="*/ 36 w 119"/>
                      <a:gd name="T17" fmla="*/ 484 h 638"/>
                      <a:gd name="T18" fmla="*/ 27 w 119"/>
                      <a:gd name="T19" fmla="*/ 329 h 638"/>
                      <a:gd name="T20" fmla="*/ 11 w 119"/>
                      <a:gd name="T21" fmla="*/ 196 h 638"/>
                      <a:gd name="T22" fmla="*/ 0 w 119"/>
                      <a:gd name="T23" fmla="*/ 154 h 638"/>
                      <a:gd name="T24" fmla="*/ 14 w 119"/>
                      <a:gd name="T25" fmla="*/ 103 h 638"/>
                      <a:gd name="T26" fmla="*/ 36 w 119"/>
                      <a:gd name="T27" fmla="*/ 252 h 638"/>
                      <a:gd name="T28" fmla="*/ 48 w 119"/>
                      <a:gd name="T29" fmla="*/ 367 h 638"/>
                      <a:gd name="T30" fmla="*/ 54 w 119"/>
                      <a:gd name="T31" fmla="*/ 505 h 638"/>
                      <a:gd name="T32" fmla="*/ 48 w 119"/>
                      <a:gd name="T33" fmla="*/ 618 h 638"/>
                      <a:gd name="T34" fmla="*/ 60 w 119"/>
                      <a:gd name="T35" fmla="*/ 625 h 638"/>
                      <a:gd name="T36" fmla="*/ 81 w 119"/>
                      <a:gd name="T37" fmla="*/ 622 h 638"/>
                      <a:gd name="T38" fmla="*/ 99 w 119"/>
                      <a:gd name="T39" fmla="*/ 608 h 638"/>
                      <a:gd name="T40" fmla="*/ 85 w 119"/>
                      <a:gd name="T41" fmla="*/ 517 h 638"/>
                      <a:gd name="T42" fmla="*/ 66 w 119"/>
                      <a:gd name="T43" fmla="*/ 405 h 638"/>
                      <a:gd name="T44" fmla="*/ 57 w 119"/>
                      <a:gd name="T45" fmla="*/ 329 h 638"/>
                      <a:gd name="T46" fmla="*/ 48 w 119"/>
                      <a:gd name="T47" fmla="*/ 231 h 638"/>
                      <a:gd name="T48" fmla="*/ 36 w 119"/>
                      <a:gd name="T49" fmla="*/ 138 h 638"/>
                      <a:gd name="T50" fmla="*/ 36 w 119"/>
                      <a:gd name="T51" fmla="*/ 61 h 638"/>
                      <a:gd name="T52" fmla="*/ 54 w 119"/>
                      <a:gd name="T53" fmla="*/ 9 h 638"/>
                      <a:gd name="T54" fmla="*/ 54 w 119"/>
                      <a:gd name="T55" fmla="*/ 0 h 6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</a:cxnLst>
                    <a:rect l="0" t="0" r="r" b="b"/>
                    <a:pathLst>
                      <a:path w="119" h="638">
                        <a:moveTo>
                          <a:pt x="54" y="0"/>
                        </a:moveTo>
                        <a:lnTo>
                          <a:pt x="51" y="142"/>
                        </a:lnTo>
                        <a:lnTo>
                          <a:pt x="69" y="332"/>
                        </a:lnTo>
                        <a:lnTo>
                          <a:pt x="94" y="489"/>
                        </a:lnTo>
                        <a:lnTo>
                          <a:pt x="118" y="618"/>
                        </a:lnTo>
                        <a:lnTo>
                          <a:pt x="97" y="629"/>
                        </a:lnTo>
                        <a:lnTo>
                          <a:pt x="54" y="637"/>
                        </a:lnTo>
                        <a:lnTo>
                          <a:pt x="33" y="625"/>
                        </a:lnTo>
                        <a:lnTo>
                          <a:pt x="36" y="484"/>
                        </a:lnTo>
                        <a:lnTo>
                          <a:pt x="27" y="329"/>
                        </a:lnTo>
                        <a:lnTo>
                          <a:pt x="11" y="196"/>
                        </a:lnTo>
                        <a:lnTo>
                          <a:pt x="0" y="154"/>
                        </a:lnTo>
                        <a:lnTo>
                          <a:pt x="14" y="103"/>
                        </a:lnTo>
                        <a:lnTo>
                          <a:pt x="36" y="252"/>
                        </a:lnTo>
                        <a:lnTo>
                          <a:pt x="48" y="367"/>
                        </a:lnTo>
                        <a:lnTo>
                          <a:pt x="54" y="505"/>
                        </a:lnTo>
                        <a:lnTo>
                          <a:pt x="48" y="618"/>
                        </a:lnTo>
                        <a:lnTo>
                          <a:pt x="60" y="625"/>
                        </a:lnTo>
                        <a:lnTo>
                          <a:pt x="81" y="622"/>
                        </a:lnTo>
                        <a:lnTo>
                          <a:pt x="99" y="608"/>
                        </a:lnTo>
                        <a:lnTo>
                          <a:pt x="85" y="517"/>
                        </a:lnTo>
                        <a:lnTo>
                          <a:pt x="66" y="405"/>
                        </a:lnTo>
                        <a:lnTo>
                          <a:pt x="57" y="329"/>
                        </a:lnTo>
                        <a:lnTo>
                          <a:pt x="48" y="231"/>
                        </a:lnTo>
                        <a:lnTo>
                          <a:pt x="36" y="138"/>
                        </a:lnTo>
                        <a:lnTo>
                          <a:pt x="36" y="61"/>
                        </a:lnTo>
                        <a:lnTo>
                          <a:pt x="54" y="9"/>
                        </a:lnTo>
                        <a:lnTo>
                          <a:pt x="54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42" name="Freeform 34"/>
                  <p:cNvSpPr>
                    <a:spLocks/>
                  </p:cNvSpPr>
                  <p:nvPr/>
                </p:nvSpPr>
                <p:spPr bwMode="auto">
                  <a:xfrm>
                    <a:off x="2538" y="948"/>
                    <a:ext cx="747" cy="934"/>
                  </a:xfrm>
                  <a:custGeom>
                    <a:avLst/>
                    <a:gdLst>
                      <a:gd name="T0" fmla="*/ 706 w 747"/>
                      <a:gd name="T1" fmla="*/ 49 h 934"/>
                      <a:gd name="T2" fmla="*/ 583 w 747"/>
                      <a:gd name="T3" fmla="*/ 42 h 934"/>
                      <a:gd name="T4" fmla="*/ 471 w 747"/>
                      <a:gd name="T5" fmla="*/ 28 h 934"/>
                      <a:gd name="T6" fmla="*/ 347 w 747"/>
                      <a:gd name="T7" fmla="*/ 9 h 934"/>
                      <a:gd name="T8" fmla="*/ 296 w 747"/>
                      <a:gd name="T9" fmla="*/ 0 h 934"/>
                      <a:gd name="T10" fmla="*/ 256 w 747"/>
                      <a:gd name="T11" fmla="*/ 140 h 934"/>
                      <a:gd name="T12" fmla="*/ 205 w 747"/>
                      <a:gd name="T13" fmla="*/ 299 h 934"/>
                      <a:gd name="T14" fmla="*/ 157 w 747"/>
                      <a:gd name="T15" fmla="*/ 429 h 934"/>
                      <a:gd name="T16" fmla="*/ 84 w 747"/>
                      <a:gd name="T17" fmla="*/ 641 h 934"/>
                      <a:gd name="T18" fmla="*/ 9 w 747"/>
                      <a:gd name="T19" fmla="*/ 831 h 934"/>
                      <a:gd name="T20" fmla="*/ 0 w 747"/>
                      <a:gd name="T21" fmla="*/ 855 h 934"/>
                      <a:gd name="T22" fmla="*/ 12 w 747"/>
                      <a:gd name="T23" fmla="*/ 862 h 934"/>
                      <a:gd name="T24" fmla="*/ 75 w 747"/>
                      <a:gd name="T25" fmla="*/ 864 h 934"/>
                      <a:gd name="T26" fmla="*/ 175 w 747"/>
                      <a:gd name="T27" fmla="*/ 881 h 934"/>
                      <a:gd name="T28" fmla="*/ 272 w 747"/>
                      <a:gd name="T29" fmla="*/ 909 h 934"/>
                      <a:gd name="T30" fmla="*/ 368 w 747"/>
                      <a:gd name="T31" fmla="*/ 933 h 934"/>
                      <a:gd name="T32" fmla="*/ 398 w 747"/>
                      <a:gd name="T33" fmla="*/ 930 h 934"/>
                      <a:gd name="T34" fmla="*/ 411 w 747"/>
                      <a:gd name="T35" fmla="*/ 909 h 934"/>
                      <a:gd name="T36" fmla="*/ 468 w 747"/>
                      <a:gd name="T37" fmla="*/ 740 h 934"/>
                      <a:gd name="T38" fmla="*/ 531 w 747"/>
                      <a:gd name="T39" fmla="*/ 573 h 934"/>
                      <a:gd name="T40" fmla="*/ 576 w 747"/>
                      <a:gd name="T41" fmla="*/ 435 h 934"/>
                      <a:gd name="T42" fmla="*/ 619 w 747"/>
                      <a:gd name="T43" fmla="*/ 309 h 934"/>
                      <a:gd name="T44" fmla="*/ 670 w 747"/>
                      <a:gd name="T45" fmla="*/ 196 h 934"/>
                      <a:gd name="T46" fmla="*/ 706 w 747"/>
                      <a:gd name="T47" fmla="*/ 121 h 934"/>
                      <a:gd name="T48" fmla="*/ 746 w 747"/>
                      <a:gd name="T49" fmla="*/ 51 h 934"/>
                      <a:gd name="T50" fmla="*/ 706 w 747"/>
                      <a:gd name="T51" fmla="*/ 51 h 934"/>
                      <a:gd name="T52" fmla="*/ 682 w 747"/>
                      <a:gd name="T53" fmla="*/ 124 h 934"/>
                      <a:gd name="T54" fmla="*/ 643 w 747"/>
                      <a:gd name="T55" fmla="*/ 213 h 934"/>
                      <a:gd name="T56" fmla="*/ 598 w 747"/>
                      <a:gd name="T57" fmla="*/ 311 h 934"/>
                      <a:gd name="T58" fmla="*/ 537 w 747"/>
                      <a:gd name="T59" fmla="*/ 497 h 934"/>
                      <a:gd name="T60" fmla="*/ 483 w 747"/>
                      <a:gd name="T61" fmla="*/ 646 h 934"/>
                      <a:gd name="T62" fmla="*/ 447 w 747"/>
                      <a:gd name="T63" fmla="*/ 733 h 934"/>
                      <a:gd name="T64" fmla="*/ 425 w 747"/>
                      <a:gd name="T65" fmla="*/ 794 h 934"/>
                      <a:gd name="T66" fmla="*/ 392 w 747"/>
                      <a:gd name="T67" fmla="*/ 869 h 934"/>
                      <a:gd name="T68" fmla="*/ 368 w 747"/>
                      <a:gd name="T69" fmla="*/ 909 h 934"/>
                      <a:gd name="T70" fmla="*/ 356 w 747"/>
                      <a:gd name="T71" fmla="*/ 911 h 934"/>
                      <a:gd name="T72" fmla="*/ 299 w 747"/>
                      <a:gd name="T73" fmla="*/ 907 h 934"/>
                      <a:gd name="T74" fmla="*/ 208 w 747"/>
                      <a:gd name="T75" fmla="*/ 876 h 934"/>
                      <a:gd name="T76" fmla="*/ 114 w 747"/>
                      <a:gd name="T77" fmla="*/ 852 h 934"/>
                      <a:gd name="T78" fmla="*/ 45 w 747"/>
                      <a:gd name="T79" fmla="*/ 836 h 934"/>
                      <a:gd name="T80" fmla="*/ 39 w 747"/>
                      <a:gd name="T81" fmla="*/ 825 h 934"/>
                      <a:gd name="T82" fmla="*/ 57 w 747"/>
                      <a:gd name="T83" fmla="*/ 766 h 934"/>
                      <a:gd name="T84" fmla="*/ 102 w 747"/>
                      <a:gd name="T85" fmla="*/ 644 h 934"/>
                      <a:gd name="T86" fmla="*/ 151 w 747"/>
                      <a:gd name="T87" fmla="*/ 510 h 934"/>
                      <a:gd name="T88" fmla="*/ 199 w 747"/>
                      <a:gd name="T89" fmla="*/ 372 h 934"/>
                      <a:gd name="T90" fmla="*/ 235 w 747"/>
                      <a:gd name="T91" fmla="*/ 267 h 934"/>
                      <a:gd name="T92" fmla="*/ 256 w 747"/>
                      <a:gd name="T93" fmla="*/ 192 h 934"/>
                      <a:gd name="T94" fmla="*/ 299 w 747"/>
                      <a:gd name="T95" fmla="*/ 65 h 934"/>
                      <a:gd name="T96" fmla="*/ 311 w 747"/>
                      <a:gd name="T97" fmla="*/ 34 h 934"/>
                      <a:gd name="T98" fmla="*/ 335 w 747"/>
                      <a:gd name="T99" fmla="*/ 32 h 934"/>
                      <a:gd name="T100" fmla="*/ 383 w 747"/>
                      <a:gd name="T101" fmla="*/ 32 h 934"/>
                      <a:gd name="T102" fmla="*/ 456 w 747"/>
                      <a:gd name="T103" fmla="*/ 40 h 934"/>
                      <a:gd name="T104" fmla="*/ 559 w 747"/>
                      <a:gd name="T105" fmla="*/ 51 h 934"/>
                      <a:gd name="T106" fmla="*/ 637 w 747"/>
                      <a:gd name="T107" fmla="*/ 60 h 934"/>
                      <a:gd name="T108" fmla="*/ 698 w 747"/>
                      <a:gd name="T109" fmla="*/ 65 h 934"/>
                      <a:gd name="T110" fmla="*/ 706 w 747"/>
                      <a:gd name="T111" fmla="*/ 49 h 9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747" h="934">
                        <a:moveTo>
                          <a:pt x="706" y="49"/>
                        </a:moveTo>
                        <a:lnTo>
                          <a:pt x="583" y="42"/>
                        </a:lnTo>
                        <a:lnTo>
                          <a:pt x="471" y="28"/>
                        </a:lnTo>
                        <a:lnTo>
                          <a:pt x="347" y="9"/>
                        </a:lnTo>
                        <a:lnTo>
                          <a:pt x="296" y="0"/>
                        </a:lnTo>
                        <a:lnTo>
                          <a:pt x="256" y="140"/>
                        </a:lnTo>
                        <a:lnTo>
                          <a:pt x="205" y="299"/>
                        </a:lnTo>
                        <a:lnTo>
                          <a:pt x="157" y="429"/>
                        </a:lnTo>
                        <a:lnTo>
                          <a:pt x="84" y="641"/>
                        </a:lnTo>
                        <a:lnTo>
                          <a:pt x="9" y="831"/>
                        </a:lnTo>
                        <a:lnTo>
                          <a:pt x="0" y="855"/>
                        </a:lnTo>
                        <a:lnTo>
                          <a:pt x="12" y="862"/>
                        </a:lnTo>
                        <a:lnTo>
                          <a:pt x="75" y="864"/>
                        </a:lnTo>
                        <a:lnTo>
                          <a:pt x="175" y="881"/>
                        </a:lnTo>
                        <a:lnTo>
                          <a:pt x="272" y="909"/>
                        </a:lnTo>
                        <a:lnTo>
                          <a:pt x="368" y="933"/>
                        </a:lnTo>
                        <a:lnTo>
                          <a:pt x="398" y="930"/>
                        </a:lnTo>
                        <a:lnTo>
                          <a:pt x="411" y="909"/>
                        </a:lnTo>
                        <a:lnTo>
                          <a:pt x="468" y="740"/>
                        </a:lnTo>
                        <a:lnTo>
                          <a:pt x="531" y="573"/>
                        </a:lnTo>
                        <a:lnTo>
                          <a:pt x="576" y="435"/>
                        </a:lnTo>
                        <a:lnTo>
                          <a:pt x="619" y="309"/>
                        </a:lnTo>
                        <a:lnTo>
                          <a:pt x="670" y="196"/>
                        </a:lnTo>
                        <a:lnTo>
                          <a:pt x="706" y="121"/>
                        </a:lnTo>
                        <a:lnTo>
                          <a:pt x="746" y="51"/>
                        </a:lnTo>
                        <a:lnTo>
                          <a:pt x="706" y="51"/>
                        </a:lnTo>
                        <a:lnTo>
                          <a:pt x="682" y="124"/>
                        </a:lnTo>
                        <a:lnTo>
                          <a:pt x="643" y="213"/>
                        </a:lnTo>
                        <a:lnTo>
                          <a:pt x="598" y="311"/>
                        </a:lnTo>
                        <a:lnTo>
                          <a:pt x="537" y="497"/>
                        </a:lnTo>
                        <a:lnTo>
                          <a:pt x="483" y="646"/>
                        </a:lnTo>
                        <a:lnTo>
                          <a:pt x="447" y="733"/>
                        </a:lnTo>
                        <a:lnTo>
                          <a:pt x="425" y="794"/>
                        </a:lnTo>
                        <a:lnTo>
                          <a:pt x="392" y="869"/>
                        </a:lnTo>
                        <a:lnTo>
                          <a:pt x="368" y="909"/>
                        </a:lnTo>
                        <a:lnTo>
                          <a:pt x="356" y="911"/>
                        </a:lnTo>
                        <a:lnTo>
                          <a:pt x="299" y="907"/>
                        </a:lnTo>
                        <a:lnTo>
                          <a:pt x="208" y="876"/>
                        </a:lnTo>
                        <a:lnTo>
                          <a:pt x="114" y="852"/>
                        </a:lnTo>
                        <a:lnTo>
                          <a:pt x="45" y="836"/>
                        </a:lnTo>
                        <a:lnTo>
                          <a:pt x="39" y="825"/>
                        </a:lnTo>
                        <a:lnTo>
                          <a:pt x="57" y="766"/>
                        </a:lnTo>
                        <a:lnTo>
                          <a:pt x="102" y="644"/>
                        </a:lnTo>
                        <a:lnTo>
                          <a:pt x="151" y="510"/>
                        </a:lnTo>
                        <a:lnTo>
                          <a:pt x="199" y="372"/>
                        </a:lnTo>
                        <a:lnTo>
                          <a:pt x="235" y="267"/>
                        </a:lnTo>
                        <a:lnTo>
                          <a:pt x="256" y="192"/>
                        </a:lnTo>
                        <a:lnTo>
                          <a:pt x="299" y="65"/>
                        </a:lnTo>
                        <a:lnTo>
                          <a:pt x="311" y="34"/>
                        </a:lnTo>
                        <a:lnTo>
                          <a:pt x="335" y="32"/>
                        </a:lnTo>
                        <a:lnTo>
                          <a:pt x="383" y="32"/>
                        </a:lnTo>
                        <a:lnTo>
                          <a:pt x="456" y="40"/>
                        </a:lnTo>
                        <a:lnTo>
                          <a:pt x="559" y="51"/>
                        </a:lnTo>
                        <a:lnTo>
                          <a:pt x="637" y="60"/>
                        </a:lnTo>
                        <a:lnTo>
                          <a:pt x="698" y="65"/>
                        </a:lnTo>
                        <a:lnTo>
                          <a:pt x="706" y="49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43" name="Freeform 35"/>
                  <p:cNvSpPr>
                    <a:spLocks/>
                  </p:cNvSpPr>
                  <p:nvPr/>
                </p:nvSpPr>
                <p:spPr bwMode="auto">
                  <a:xfrm>
                    <a:off x="2611" y="1016"/>
                    <a:ext cx="595" cy="827"/>
                  </a:xfrm>
                  <a:custGeom>
                    <a:avLst/>
                    <a:gdLst>
                      <a:gd name="T0" fmla="*/ 564 w 595"/>
                      <a:gd name="T1" fmla="*/ 24 h 827"/>
                      <a:gd name="T2" fmla="*/ 474 w 595"/>
                      <a:gd name="T3" fmla="*/ 13 h 827"/>
                      <a:gd name="T4" fmla="*/ 389 w 595"/>
                      <a:gd name="T5" fmla="*/ 7 h 827"/>
                      <a:gd name="T6" fmla="*/ 295 w 595"/>
                      <a:gd name="T7" fmla="*/ 2 h 827"/>
                      <a:gd name="T8" fmla="*/ 255 w 595"/>
                      <a:gd name="T9" fmla="*/ 0 h 827"/>
                      <a:gd name="T10" fmla="*/ 225 w 595"/>
                      <a:gd name="T11" fmla="*/ 96 h 827"/>
                      <a:gd name="T12" fmla="*/ 176 w 595"/>
                      <a:gd name="T13" fmla="*/ 245 h 827"/>
                      <a:gd name="T14" fmla="*/ 132 w 595"/>
                      <a:gd name="T15" fmla="*/ 365 h 827"/>
                      <a:gd name="T16" fmla="*/ 64 w 595"/>
                      <a:gd name="T17" fmla="*/ 563 h 827"/>
                      <a:gd name="T18" fmla="*/ 3 w 595"/>
                      <a:gd name="T19" fmla="*/ 720 h 827"/>
                      <a:gd name="T20" fmla="*/ 0 w 595"/>
                      <a:gd name="T21" fmla="*/ 748 h 827"/>
                      <a:gd name="T22" fmla="*/ 16 w 595"/>
                      <a:gd name="T23" fmla="*/ 760 h 827"/>
                      <a:gd name="T24" fmla="*/ 46 w 595"/>
                      <a:gd name="T25" fmla="*/ 767 h 827"/>
                      <a:gd name="T26" fmla="*/ 131 w 595"/>
                      <a:gd name="T27" fmla="*/ 781 h 827"/>
                      <a:gd name="T28" fmla="*/ 191 w 595"/>
                      <a:gd name="T29" fmla="*/ 804 h 827"/>
                      <a:gd name="T30" fmla="*/ 243 w 595"/>
                      <a:gd name="T31" fmla="*/ 826 h 827"/>
                      <a:gd name="T32" fmla="*/ 264 w 595"/>
                      <a:gd name="T33" fmla="*/ 826 h 827"/>
                      <a:gd name="T34" fmla="*/ 282 w 595"/>
                      <a:gd name="T35" fmla="*/ 818 h 827"/>
                      <a:gd name="T36" fmla="*/ 343 w 595"/>
                      <a:gd name="T37" fmla="*/ 668 h 827"/>
                      <a:gd name="T38" fmla="*/ 400 w 595"/>
                      <a:gd name="T39" fmla="*/ 513 h 827"/>
                      <a:gd name="T40" fmla="*/ 443 w 595"/>
                      <a:gd name="T41" fmla="*/ 385 h 827"/>
                      <a:gd name="T42" fmla="*/ 482 w 595"/>
                      <a:gd name="T43" fmla="*/ 266 h 827"/>
                      <a:gd name="T44" fmla="*/ 528 w 595"/>
                      <a:gd name="T45" fmla="*/ 162 h 827"/>
                      <a:gd name="T46" fmla="*/ 560 w 595"/>
                      <a:gd name="T47" fmla="*/ 92 h 827"/>
                      <a:gd name="T48" fmla="*/ 594 w 595"/>
                      <a:gd name="T49" fmla="*/ 28 h 827"/>
                      <a:gd name="T50" fmla="*/ 564 w 595"/>
                      <a:gd name="T51" fmla="*/ 26 h 827"/>
                      <a:gd name="T52" fmla="*/ 542 w 595"/>
                      <a:gd name="T53" fmla="*/ 93 h 827"/>
                      <a:gd name="T54" fmla="*/ 507 w 595"/>
                      <a:gd name="T55" fmla="*/ 176 h 827"/>
                      <a:gd name="T56" fmla="*/ 468 w 595"/>
                      <a:gd name="T57" fmla="*/ 267 h 827"/>
                      <a:gd name="T58" fmla="*/ 410 w 595"/>
                      <a:gd name="T59" fmla="*/ 440 h 827"/>
                      <a:gd name="T60" fmla="*/ 360 w 595"/>
                      <a:gd name="T61" fmla="*/ 580 h 827"/>
                      <a:gd name="T62" fmla="*/ 328 w 595"/>
                      <a:gd name="T63" fmla="*/ 661 h 827"/>
                      <a:gd name="T64" fmla="*/ 308 w 595"/>
                      <a:gd name="T65" fmla="*/ 718 h 827"/>
                      <a:gd name="T66" fmla="*/ 279 w 595"/>
                      <a:gd name="T67" fmla="*/ 787 h 827"/>
                      <a:gd name="T68" fmla="*/ 270 w 595"/>
                      <a:gd name="T69" fmla="*/ 807 h 827"/>
                      <a:gd name="T70" fmla="*/ 243 w 595"/>
                      <a:gd name="T71" fmla="*/ 809 h 827"/>
                      <a:gd name="T72" fmla="*/ 216 w 595"/>
                      <a:gd name="T73" fmla="*/ 804 h 827"/>
                      <a:gd name="T74" fmla="*/ 188 w 595"/>
                      <a:gd name="T75" fmla="*/ 788 h 827"/>
                      <a:gd name="T76" fmla="*/ 134 w 595"/>
                      <a:gd name="T77" fmla="*/ 767 h 827"/>
                      <a:gd name="T78" fmla="*/ 76 w 595"/>
                      <a:gd name="T79" fmla="*/ 758 h 827"/>
                      <a:gd name="T80" fmla="*/ 23 w 595"/>
                      <a:gd name="T81" fmla="*/ 746 h 827"/>
                      <a:gd name="T82" fmla="*/ 19 w 595"/>
                      <a:gd name="T83" fmla="*/ 734 h 827"/>
                      <a:gd name="T84" fmla="*/ 36 w 595"/>
                      <a:gd name="T85" fmla="*/ 679 h 827"/>
                      <a:gd name="T86" fmla="*/ 77 w 595"/>
                      <a:gd name="T87" fmla="*/ 566 h 827"/>
                      <a:gd name="T88" fmla="*/ 121 w 595"/>
                      <a:gd name="T89" fmla="*/ 442 h 827"/>
                      <a:gd name="T90" fmla="*/ 167 w 595"/>
                      <a:gd name="T91" fmla="*/ 313 h 827"/>
                      <a:gd name="T92" fmla="*/ 200 w 595"/>
                      <a:gd name="T93" fmla="*/ 215 h 827"/>
                      <a:gd name="T94" fmla="*/ 222 w 595"/>
                      <a:gd name="T95" fmla="*/ 145 h 827"/>
                      <a:gd name="T96" fmla="*/ 261 w 595"/>
                      <a:gd name="T97" fmla="*/ 26 h 827"/>
                      <a:gd name="T98" fmla="*/ 310 w 595"/>
                      <a:gd name="T99" fmla="*/ 21 h 827"/>
                      <a:gd name="T100" fmla="*/ 386 w 595"/>
                      <a:gd name="T101" fmla="*/ 23 h 827"/>
                      <a:gd name="T102" fmla="*/ 452 w 595"/>
                      <a:gd name="T103" fmla="*/ 28 h 827"/>
                      <a:gd name="T104" fmla="*/ 513 w 595"/>
                      <a:gd name="T105" fmla="*/ 32 h 827"/>
                      <a:gd name="T106" fmla="*/ 557 w 595"/>
                      <a:gd name="T107" fmla="*/ 39 h 827"/>
                      <a:gd name="T108" fmla="*/ 564 w 595"/>
                      <a:gd name="T109" fmla="*/ 24 h 8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595" h="827">
                        <a:moveTo>
                          <a:pt x="564" y="24"/>
                        </a:moveTo>
                        <a:lnTo>
                          <a:pt x="474" y="13"/>
                        </a:lnTo>
                        <a:lnTo>
                          <a:pt x="389" y="7"/>
                        </a:lnTo>
                        <a:lnTo>
                          <a:pt x="295" y="2"/>
                        </a:lnTo>
                        <a:lnTo>
                          <a:pt x="255" y="0"/>
                        </a:lnTo>
                        <a:lnTo>
                          <a:pt x="225" y="96"/>
                        </a:lnTo>
                        <a:lnTo>
                          <a:pt x="176" y="245"/>
                        </a:lnTo>
                        <a:lnTo>
                          <a:pt x="132" y="365"/>
                        </a:lnTo>
                        <a:lnTo>
                          <a:pt x="64" y="563"/>
                        </a:lnTo>
                        <a:lnTo>
                          <a:pt x="3" y="720"/>
                        </a:lnTo>
                        <a:lnTo>
                          <a:pt x="0" y="748"/>
                        </a:lnTo>
                        <a:lnTo>
                          <a:pt x="16" y="760"/>
                        </a:lnTo>
                        <a:lnTo>
                          <a:pt x="46" y="767"/>
                        </a:lnTo>
                        <a:lnTo>
                          <a:pt x="131" y="781"/>
                        </a:lnTo>
                        <a:lnTo>
                          <a:pt x="191" y="804"/>
                        </a:lnTo>
                        <a:lnTo>
                          <a:pt x="243" y="826"/>
                        </a:lnTo>
                        <a:lnTo>
                          <a:pt x="264" y="826"/>
                        </a:lnTo>
                        <a:lnTo>
                          <a:pt x="282" y="818"/>
                        </a:lnTo>
                        <a:lnTo>
                          <a:pt x="343" y="668"/>
                        </a:lnTo>
                        <a:lnTo>
                          <a:pt x="400" y="513"/>
                        </a:lnTo>
                        <a:lnTo>
                          <a:pt x="443" y="385"/>
                        </a:lnTo>
                        <a:lnTo>
                          <a:pt x="482" y="266"/>
                        </a:lnTo>
                        <a:lnTo>
                          <a:pt x="528" y="162"/>
                        </a:lnTo>
                        <a:lnTo>
                          <a:pt x="560" y="92"/>
                        </a:lnTo>
                        <a:lnTo>
                          <a:pt x="594" y="28"/>
                        </a:lnTo>
                        <a:lnTo>
                          <a:pt x="564" y="26"/>
                        </a:lnTo>
                        <a:lnTo>
                          <a:pt x="542" y="93"/>
                        </a:lnTo>
                        <a:lnTo>
                          <a:pt x="507" y="176"/>
                        </a:lnTo>
                        <a:lnTo>
                          <a:pt x="468" y="267"/>
                        </a:lnTo>
                        <a:lnTo>
                          <a:pt x="410" y="440"/>
                        </a:lnTo>
                        <a:lnTo>
                          <a:pt x="360" y="580"/>
                        </a:lnTo>
                        <a:lnTo>
                          <a:pt x="328" y="661"/>
                        </a:lnTo>
                        <a:lnTo>
                          <a:pt x="308" y="718"/>
                        </a:lnTo>
                        <a:lnTo>
                          <a:pt x="279" y="787"/>
                        </a:lnTo>
                        <a:lnTo>
                          <a:pt x="270" y="807"/>
                        </a:lnTo>
                        <a:lnTo>
                          <a:pt x="243" y="809"/>
                        </a:lnTo>
                        <a:lnTo>
                          <a:pt x="216" y="804"/>
                        </a:lnTo>
                        <a:lnTo>
                          <a:pt x="188" y="788"/>
                        </a:lnTo>
                        <a:lnTo>
                          <a:pt x="134" y="767"/>
                        </a:lnTo>
                        <a:lnTo>
                          <a:pt x="76" y="758"/>
                        </a:lnTo>
                        <a:lnTo>
                          <a:pt x="23" y="746"/>
                        </a:lnTo>
                        <a:lnTo>
                          <a:pt x="19" y="734"/>
                        </a:lnTo>
                        <a:lnTo>
                          <a:pt x="36" y="679"/>
                        </a:lnTo>
                        <a:lnTo>
                          <a:pt x="77" y="566"/>
                        </a:lnTo>
                        <a:lnTo>
                          <a:pt x="121" y="442"/>
                        </a:lnTo>
                        <a:lnTo>
                          <a:pt x="167" y="313"/>
                        </a:lnTo>
                        <a:lnTo>
                          <a:pt x="200" y="215"/>
                        </a:lnTo>
                        <a:lnTo>
                          <a:pt x="222" y="145"/>
                        </a:lnTo>
                        <a:lnTo>
                          <a:pt x="261" y="26"/>
                        </a:lnTo>
                        <a:lnTo>
                          <a:pt x="310" y="21"/>
                        </a:lnTo>
                        <a:lnTo>
                          <a:pt x="386" y="23"/>
                        </a:lnTo>
                        <a:lnTo>
                          <a:pt x="452" y="28"/>
                        </a:lnTo>
                        <a:lnTo>
                          <a:pt x="513" y="32"/>
                        </a:lnTo>
                        <a:lnTo>
                          <a:pt x="557" y="39"/>
                        </a:lnTo>
                        <a:lnTo>
                          <a:pt x="564" y="24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44" name="Freeform 36"/>
                  <p:cNvSpPr>
                    <a:spLocks/>
                  </p:cNvSpPr>
                  <p:nvPr/>
                </p:nvSpPr>
                <p:spPr bwMode="auto">
                  <a:xfrm>
                    <a:off x="2901" y="1102"/>
                    <a:ext cx="159" cy="129"/>
                  </a:xfrm>
                  <a:custGeom>
                    <a:avLst/>
                    <a:gdLst>
                      <a:gd name="T0" fmla="*/ 0 w 159"/>
                      <a:gd name="T1" fmla="*/ 118 h 129"/>
                      <a:gd name="T2" fmla="*/ 85 w 159"/>
                      <a:gd name="T3" fmla="*/ 49 h 129"/>
                      <a:gd name="T4" fmla="*/ 143 w 159"/>
                      <a:gd name="T5" fmla="*/ 0 h 129"/>
                      <a:gd name="T6" fmla="*/ 158 w 159"/>
                      <a:gd name="T7" fmla="*/ 2 h 129"/>
                      <a:gd name="T8" fmla="*/ 158 w 159"/>
                      <a:gd name="T9" fmla="*/ 11 h 129"/>
                      <a:gd name="T10" fmla="*/ 85 w 159"/>
                      <a:gd name="T11" fmla="*/ 66 h 129"/>
                      <a:gd name="T12" fmla="*/ 21 w 159"/>
                      <a:gd name="T13" fmla="*/ 128 h 129"/>
                      <a:gd name="T14" fmla="*/ 0 w 159"/>
                      <a:gd name="T15" fmla="*/ 118 h 1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59" h="129">
                        <a:moveTo>
                          <a:pt x="0" y="118"/>
                        </a:moveTo>
                        <a:lnTo>
                          <a:pt x="85" y="49"/>
                        </a:lnTo>
                        <a:lnTo>
                          <a:pt x="143" y="0"/>
                        </a:lnTo>
                        <a:lnTo>
                          <a:pt x="158" y="2"/>
                        </a:lnTo>
                        <a:lnTo>
                          <a:pt x="158" y="11"/>
                        </a:lnTo>
                        <a:lnTo>
                          <a:pt x="85" y="66"/>
                        </a:lnTo>
                        <a:lnTo>
                          <a:pt x="21" y="128"/>
                        </a:lnTo>
                        <a:lnTo>
                          <a:pt x="0" y="118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45" name="Freeform 37"/>
                  <p:cNvSpPr>
                    <a:spLocks/>
                  </p:cNvSpPr>
                  <p:nvPr/>
                </p:nvSpPr>
                <p:spPr bwMode="auto">
                  <a:xfrm>
                    <a:off x="2902" y="1167"/>
                    <a:ext cx="141" cy="106"/>
                  </a:xfrm>
                  <a:custGeom>
                    <a:avLst/>
                    <a:gdLst>
                      <a:gd name="T0" fmla="*/ 0 w 141"/>
                      <a:gd name="T1" fmla="*/ 105 h 106"/>
                      <a:gd name="T2" fmla="*/ 118 w 141"/>
                      <a:gd name="T3" fmla="*/ 0 h 106"/>
                      <a:gd name="T4" fmla="*/ 137 w 141"/>
                      <a:gd name="T5" fmla="*/ 0 h 106"/>
                      <a:gd name="T6" fmla="*/ 140 w 141"/>
                      <a:gd name="T7" fmla="*/ 14 h 106"/>
                      <a:gd name="T8" fmla="*/ 76 w 141"/>
                      <a:gd name="T9" fmla="*/ 56 h 106"/>
                      <a:gd name="T10" fmla="*/ 0 w 141"/>
                      <a:gd name="T11" fmla="*/ 105 h 1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41" h="106">
                        <a:moveTo>
                          <a:pt x="0" y="105"/>
                        </a:moveTo>
                        <a:lnTo>
                          <a:pt x="118" y="0"/>
                        </a:lnTo>
                        <a:lnTo>
                          <a:pt x="137" y="0"/>
                        </a:lnTo>
                        <a:lnTo>
                          <a:pt x="140" y="14"/>
                        </a:lnTo>
                        <a:lnTo>
                          <a:pt x="76" y="56"/>
                        </a:lnTo>
                        <a:lnTo>
                          <a:pt x="0" y="105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46" name="Freeform 38"/>
                  <p:cNvSpPr>
                    <a:spLocks/>
                  </p:cNvSpPr>
                  <p:nvPr/>
                </p:nvSpPr>
                <p:spPr bwMode="auto">
                  <a:xfrm>
                    <a:off x="2729" y="1541"/>
                    <a:ext cx="170" cy="143"/>
                  </a:xfrm>
                  <a:custGeom>
                    <a:avLst/>
                    <a:gdLst>
                      <a:gd name="T0" fmla="*/ 156 w 170"/>
                      <a:gd name="T1" fmla="*/ 0 h 143"/>
                      <a:gd name="T2" fmla="*/ 24 w 170"/>
                      <a:gd name="T3" fmla="*/ 100 h 143"/>
                      <a:gd name="T4" fmla="*/ 0 w 170"/>
                      <a:gd name="T5" fmla="*/ 130 h 143"/>
                      <a:gd name="T6" fmla="*/ 11 w 170"/>
                      <a:gd name="T7" fmla="*/ 142 h 143"/>
                      <a:gd name="T8" fmla="*/ 30 w 170"/>
                      <a:gd name="T9" fmla="*/ 135 h 143"/>
                      <a:gd name="T10" fmla="*/ 111 w 170"/>
                      <a:gd name="T11" fmla="*/ 56 h 143"/>
                      <a:gd name="T12" fmla="*/ 169 w 170"/>
                      <a:gd name="T13" fmla="*/ 2 h 143"/>
                      <a:gd name="T14" fmla="*/ 156 w 170"/>
                      <a:gd name="T15" fmla="*/ 0 h 1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70" h="143">
                        <a:moveTo>
                          <a:pt x="156" y="0"/>
                        </a:moveTo>
                        <a:lnTo>
                          <a:pt x="24" y="100"/>
                        </a:lnTo>
                        <a:lnTo>
                          <a:pt x="0" y="130"/>
                        </a:lnTo>
                        <a:lnTo>
                          <a:pt x="11" y="142"/>
                        </a:lnTo>
                        <a:lnTo>
                          <a:pt x="30" y="135"/>
                        </a:lnTo>
                        <a:lnTo>
                          <a:pt x="111" y="56"/>
                        </a:lnTo>
                        <a:lnTo>
                          <a:pt x="169" y="2"/>
                        </a:lnTo>
                        <a:lnTo>
                          <a:pt x="156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47" name="Freeform 39"/>
                  <p:cNvSpPr>
                    <a:spLocks/>
                  </p:cNvSpPr>
                  <p:nvPr/>
                </p:nvSpPr>
                <p:spPr bwMode="auto">
                  <a:xfrm>
                    <a:off x="2769" y="1612"/>
                    <a:ext cx="127" cy="122"/>
                  </a:xfrm>
                  <a:custGeom>
                    <a:avLst/>
                    <a:gdLst>
                      <a:gd name="T0" fmla="*/ 12 w 127"/>
                      <a:gd name="T1" fmla="*/ 88 h 122"/>
                      <a:gd name="T2" fmla="*/ 60 w 127"/>
                      <a:gd name="T3" fmla="*/ 39 h 122"/>
                      <a:gd name="T4" fmla="*/ 110 w 127"/>
                      <a:gd name="T5" fmla="*/ 0 h 122"/>
                      <a:gd name="T6" fmla="*/ 126 w 127"/>
                      <a:gd name="T7" fmla="*/ 4 h 122"/>
                      <a:gd name="T8" fmla="*/ 116 w 127"/>
                      <a:gd name="T9" fmla="*/ 25 h 122"/>
                      <a:gd name="T10" fmla="*/ 57 w 127"/>
                      <a:gd name="T11" fmla="*/ 65 h 122"/>
                      <a:gd name="T12" fmla="*/ 9 w 127"/>
                      <a:gd name="T13" fmla="*/ 121 h 122"/>
                      <a:gd name="T14" fmla="*/ 0 w 127"/>
                      <a:gd name="T15" fmla="*/ 109 h 122"/>
                      <a:gd name="T16" fmla="*/ 12 w 127"/>
                      <a:gd name="T17" fmla="*/ 88 h 1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27" h="122">
                        <a:moveTo>
                          <a:pt x="12" y="88"/>
                        </a:moveTo>
                        <a:lnTo>
                          <a:pt x="60" y="39"/>
                        </a:lnTo>
                        <a:lnTo>
                          <a:pt x="110" y="0"/>
                        </a:lnTo>
                        <a:lnTo>
                          <a:pt x="126" y="4"/>
                        </a:lnTo>
                        <a:lnTo>
                          <a:pt x="116" y="25"/>
                        </a:lnTo>
                        <a:lnTo>
                          <a:pt x="57" y="65"/>
                        </a:lnTo>
                        <a:lnTo>
                          <a:pt x="9" y="121"/>
                        </a:lnTo>
                        <a:lnTo>
                          <a:pt x="0" y="109"/>
                        </a:lnTo>
                        <a:lnTo>
                          <a:pt x="12" y="88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  <p:grpSp>
              <p:nvGrpSpPr>
                <p:cNvPr id="324648" name="Group 40"/>
                <p:cNvGrpSpPr>
                  <a:grpSpLocks/>
                </p:cNvGrpSpPr>
                <p:nvPr/>
              </p:nvGrpSpPr>
              <p:grpSpPr bwMode="auto">
                <a:xfrm>
                  <a:off x="1933" y="952"/>
                  <a:ext cx="474" cy="932"/>
                  <a:chOff x="1933" y="952"/>
                  <a:chExt cx="474" cy="932"/>
                </a:xfrm>
              </p:grpSpPr>
              <p:sp>
                <p:nvSpPr>
                  <p:cNvPr id="324649" name="Freeform 41"/>
                  <p:cNvSpPr>
                    <a:spLocks/>
                  </p:cNvSpPr>
                  <p:nvPr/>
                </p:nvSpPr>
                <p:spPr bwMode="auto">
                  <a:xfrm>
                    <a:off x="2006" y="1000"/>
                    <a:ext cx="281" cy="210"/>
                  </a:xfrm>
                  <a:custGeom>
                    <a:avLst/>
                    <a:gdLst>
                      <a:gd name="T0" fmla="*/ 194 w 281"/>
                      <a:gd name="T1" fmla="*/ 88 h 210"/>
                      <a:gd name="T2" fmla="*/ 170 w 281"/>
                      <a:gd name="T3" fmla="*/ 60 h 210"/>
                      <a:gd name="T4" fmla="*/ 142 w 281"/>
                      <a:gd name="T5" fmla="*/ 39 h 210"/>
                      <a:gd name="T6" fmla="*/ 115 w 281"/>
                      <a:gd name="T7" fmla="*/ 13 h 210"/>
                      <a:gd name="T8" fmla="*/ 82 w 281"/>
                      <a:gd name="T9" fmla="*/ 2 h 210"/>
                      <a:gd name="T10" fmla="*/ 54 w 281"/>
                      <a:gd name="T11" fmla="*/ 0 h 210"/>
                      <a:gd name="T12" fmla="*/ 27 w 281"/>
                      <a:gd name="T13" fmla="*/ 7 h 210"/>
                      <a:gd name="T14" fmla="*/ 11 w 281"/>
                      <a:gd name="T15" fmla="*/ 23 h 210"/>
                      <a:gd name="T16" fmla="*/ 0 w 281"/>
                      <a:gd name="T17" fmla="*/ 53 h 210"/>
                      <a:gd name="T18" fmla="*/ 2 w 281"/>
                      <a:gd name="T19" fmla="*/ 85 h 210"/>
                      <a:gd name="T20" fmla="*/ 15 w 281"/>
                      <a:gd name="T21" fmla="*/ 113 h 210"/>
                      <a:gd name="T22" fmla="*/ 45 w 281"/>
                      <a:gd name="T23" fmla="*/ 145 h 210"/>
                      <a:gd name="T24" fmla="*/ 79 w 281"/>
                      <a:gd name="T25" fmla="*/ 169 h 210"/>
                      <a:gd name="T26" fmla="*/ 115 w 281"/>
                      <a:gd name="T27" fmla="*/ 190 h 210"/>
                      <a:gd name="T28" fmla="*/ 155 w 281"/>
                      <a:gd name="T29" fmla="*/ 204 h 210"/>
                      <a:gd name="T30" fmla="*/ 189 w 281"/>
                      <a:gd name="T31" fmla="*/ 209 h 210"/>
                      <a:gd name="T32" fmla="*/ 203 w 281"/>
                      <a:gd name="T33" fmla="*/ 201 h 210"/>
                      <a:gd name="T34" fmla="*/ 216 w 281"/>
                      <a:gd name="T35" fmla="*/ 173 h 210"/>
                      <a:gd name="T36" fmla="*/ 212 w 281"/>
                      <a:gd name="T37" fmla="*/ 136 h 210"/>
                      <a:gd name="T38" fmla="*/ 271 w 281"/>
                      <a:gd name="T39" fmla="*/ 139 h 210"/>
                      <a:gd name="T40" fmla="*/ 280 w 281"/>
                      <a:gd name="T41" fmla="*/ 132 h 210"/>
                      <a:gd name="T42" fmla="*/ 271 w 281"/>
                      <a:gd name="T43" fmla="*/ 118 h 210"/>
                      <a:gd name="T44" fmla="*/ 209 w 281"/>
                      <a:gd name="T45" fmla="*/ 116 h 210"/>
                      <a:gd name="T46" fmla="*/ 194 w 281"/>
                      <a:gd name="T47" fmla="*/ 88 h 2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281" h="210">
                        <a:moveTo>
                          <a:pt x="194" y="88"/>
                        </a:moveTo>
                        <a:lnTo>
                          <a:pt x="170" y="60"/>
                        </a:lnTo>
                        <a:lnTo>
                          <a:pt x="142" y="39"/>
                        </a:lnTo>
                        <a:lnTo>
                          <a:pt x="115" y="13"/>
                        </a:lnTo>
                        <a:lnTo>
                          <a:pt x="82" y="2"/>
                        </a:lnTo>
                        <a:lnTo>
                          <a:pt x="54" y="0"/>
                        </a:lnTo>
                        <a:lnTo>
                          <a:pt x="27" y="7"/>
                        </a:lnTo>
                        <a:lnTo>
                          <a:pt x="11" y="23"/>
                        </a:lnTo>
                        <a:lnTo>
                          <a:pt x="0" y="53"/>
                        </a:lnTo>
                        <a:lnTo>
                          <a:pt x="2" y="85"/>
                        </a:lnTo>
                        <a:lnTo>
                          <a:pt x="15" y="113"/>
                        </a:lnTo>
                        <a:lnTo>
                          <a:pt x="45" y="145"/>
                        </a:lnTo>
                        <a:lnTo>
                          <a:pt x="79" y="169"/>
                        </a:lnTo>
                        <a:lnTo>
                          <a:pt x="115" y="190"/>
                        </a:lnTo>
                        <a:lnTo>
                          <a:pt x="155" y="204"/>
                        </a:lnTo>
                        <a:lnTo>
                          <a:pt x="189" y="209"/>
                        </a:lnTo>
                        <a:lnTo>
                          <a:pt x="203" y="201"/>
                        </a:lnTo>
                        <a:lnTo>
                          <a:pt x="216" y="173"/>
                        </a:lnTo>
                        <a:lnTo>
                          <a:pt x="212" y="136"/>
                        </a:lnTo>
                        <a:lnTo>
                          <a:pt x="271" y="139"/>
                        </a:lnTo>
                        <a:lnTo>
                          <a:pt x="280" y="132"/>
                        </a:lnTo>
                        <a:lnTo>
                          <a:pt x="271" y="118"/>
                        </a:lnTo>
                        <a:lnTo>
                          <a:pt x="209" y="116"/>
                        </a:lnTo>
                        <a:lnTo>
                          <a:pt x="194" y="88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50" name="Freeform 42"/>
                  <p:cNvSpPr>
                    <a:spLocks/>
                  </p:cNvSpPr>
                  <p:nvPr/>
                </p:nvSpPr>
                <p:spPr bwMode="auto">
                  <a:xfrm>
                    <a:off x="2108" y="1220"/>
                    <a:ext cx="193" cy="310"/>
                  </a:xfrm>
                  <a:custGeom>
                    <a:avLst/>
                    <a:gdLst>
                      <a:gd name="T0" fmla="*/ 138 w 193"/>
                      <a:gd name="T1" fmla="*/ 25 h 310"/>
                      <a:gd name="T2" fmla="*/ 111 w 193"/>
                      <a:gd name="T3" fmla="*/ 7 h 310"/>
                      <a:gd name="T4" fmla="*/ 68 w 193"/>
                      <a:gd name="T5" fmla="*/ 0 h 310"/>
                      <a:gd name="T6" fmla="*/ 33 w 193"/>
                      <a:gd name="T7" fmla="*/ 4 h 310"/>
                      <a:gd name="T8" fmla="*/ 5 w 193"/>
                      <a:gd name="T9" fmla="*/ 23 h 310"/>
                      <a:gd name="T10" fmla="*/ 0 w 193"/>
                      <a:gd name="T11" fmla="*/ 37 h 310"/>
                      <a:gd name="T12" fmla="*/ 0 w 193"/>
                      <a:gd name="T13" fmla="*/ 56 h 310"/>
                      <a:gd name="T14" fmla="*/ 11 w 193"/>
                      <a:gd name="T15" fmla="*/ 72 h 310"/>
                      <a:gd name="T16" fmla="*/ 33 w 193"/>
                      <a:gd name="T17" fmla="*/ 100 h 310"/>
                      <a:gd name="T18" fmla="*/ 41 w 193"/>
                      <a:gd name="T19" fmla="*/ 133 h 310"/>
                      <a:gd name="T20" fmla="*/ 44 w 193"/>
                      <a:gd name="T21" fmla="*/ 161 h 310"/>
                      <a:gd name="T22" fmla="*/ 36 w 193"/>
                      <a:gd name="T23" fmla="*/ 191 h 310"/>
                      <a:gd name="T24" fmla="*/ 11 w 193"/>
                      <a:gd name="T25" fmla="*/ 220 h 310"/>
                      <a:gd name="T26" fmla="*/ 2 w 193"/>
                      <a:gd name="T27" fmla="*/ 247 h 310"/>
                      <a:gd name="T28" fmla="*/ 5 w 193"/>
                      <a:gd name="T29" fmla="*/ 274 h 310"/>
                      <a:gd name="T30" fmla="*/ 23 w 193"/>
                      <a:gd name="T31" fmla="*/ 295 h 310"/>
                      <a:gd name="T32" fmla="*/ 47 w 193"/>
                      <a:gd name="T33" fmla="*/ 306 h 310"/>
                      <a:gd name="T34" fmla="*/ 77 w 193"/>
                      <a:gd name="T35" fmla="*/ 309 h 310"/>
                      <a:gd name="T36" fmla="*/ 114 w 193"/>
                      <a:gd name="T37" fmla="*/ 309 h 310"/>
                      <a:gd name="T38" fmla="*/ 141 w 193"/>
                      <a:gd name="T39" fmla="*/ 297 h 310"/>
                      <a:gd name="T40" fmla="*/ 167 w 193"/>
                      <a:gd name="T41" fmla="*/ 262 h 310"/>
                      <a:gd name="T42" fmla="*/ 186 w 193"/>
                      <a:gd name="T43" fmla="*/ 231 h 310"/>
                      <a:gd name="T44" fmla="*/ 192 w 193"/>
                      <a:gd name="T45" fmla="*/ 185 h 310"/>
                      <a:gd name="T46" fmla="*/ 186 w 193"/>
                      <a:gd name="T47" fmla="*/ 142 h 310"/>
                      <a:gd name="T48" fmla="*/ 174 w 193"/>
                      <a:gd name="T49" fmla="*/ 98 h 310"/>
                      <a:gd name="T50" fmla="*/ 155 w 193"/>
                      <a:gd name="T51" fmla="*/ 53 h 310"/>
                      <a:gd name="T52" fmla="*/ 138 w 193"/>
                      <a:gd name="T53" fmla="*/ 25 h 3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193" h="310">
                        <a:moveTo>
                          <a:pt x="138" y="25"/>
                        </a:moveTo>
                        <a:lnTo>
                          <a:pt x="111" y="7"/>
                        </a:lnTo>
                        <a:lnTo>
                          <a:pt x="68" y="0"/>
                        </a:lnTo>
                        <a:lnTo>
                          <a:pt x="33" y="4"/>
                        </a:lnTo>
                        <a:lnTo>
                          <a:pt x="5" y="23"/>
                        </a:lnTo>
                        <a:lnTo>
                          <a:pt x="0" y="37"/>
                        </a:lnTo>
                        <a:lnTo>
                          <a:pt x="0" y="56"/>
                        </a:lnTo>
                        <a:lnTo>
                          <a:pt x="11" y="72"/>
                        </a:lnTo>
                        <a:lnTo>
                          <a:pt x="33" y="100"/>
                        </a:lnTo>
                        <a:lnTo>
                          <a:pt x="41" y="133"/>
                        </a:lnTo>
                        <a:lnTo>
                          <a:pt x="44" y="161"/>
                        </a:lnTo>
                        <a:lnTo>
                          <a:pt x="36" y="191"/>
                        </a:lnTo>
                        <a:lnTo>
                          <a:pt x="11" y="220"/>
                        </a:lnTo>
                        <a:lnTo>
                          <a:pt x="2" y="247"/>
                        </a:lnTo>
                        <a:lnTo>
                          <a:pt x="5" y="274"/>
                        </a:lnTo>
                        <a:lnTo>
                          <a:pt x="23" y="295"/>
                        </a:lnTo>
                        <a:lnTo>
                          <a:pt x="47" y="306"/>
                        </a:lnTo>
                        <a:lnTo>
                          <a:pt x="77" y="309"/>
                        </a:lnTo>
                        <a:lnTo>
                          <a:pt x="114" y="309"/>
                        </a:lnTo>
                        <a:lnTo>
                          <a:pt x="141" y="297"/>
                        </a:lnTo>
                        <a:lnTo>
                          <a:pt x="167" y="262"/>
                        </a:lnTo>
                        <a:lnTo>
                          <a:pt x="186" y="231"/>
                        </a:lnTo>
                        <a:lnTo>
                          <a:pt x="192" y="185"/>
                        </a:lnTo>
                        <a:lnTo>
                          <a:pt x="186" y="142"/>
                        </a:lnTo>
                        <a:lnTo>
                          <a:pt x="174" y="98"/>
                        </a:lnTo>
                        <a:lnTo>
                          <a:pt x="155" y="53"/>
                        </a:lnTo>
                        <a:lnTo>
                          <a:pt x="138" y="25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51" name="Freeform 43"/>
                  <p:cNvSpPr>
                    <a:spLocks/>
                  </p:cNvSpPr>
                  <p:nvPr/>
                </p:nvSpPr>
                <p:spPr bwMode="auto">
                  <a:xfrm>
                    <a:off x="1933" y="1231"/>
                    <a:ext cx="215" cy="279"/>
                  </a:xfrm>
                  <a:custGeom>
                    <a:avLst/>
                    <a:gdLst>
                      <a:gd name="T0" fmla="*/ 214 w 215"/>
                      <a:gd name="T1" fmla="*/ 14 h 279"/>
                      <a:gd name="T2" fmla="*/ 210 w 215"/>
                      <a:gd name="T3" fmla="*/ 2 h 279"/>
                      <a:gd name="T4" fmla="*/ 177 w 215"/>
                      <a:gd name="T5" fmla="*/ 0 h 279"/>
                      <a:gd name="T6" fmla="*/ 159 w 215"/>
                      <a:gd name="T7" fmla="*/ 11 h 279"/>
                      <a:gd name="T8" fmla="*/ 132 w 215"/>
                      <a:gd name="T9" fmla="*/ 41 h 279"/>
                      <a:gd name="T10" fmla="*/ 95 w 215"/>
                      <a:gd name="T11" fmla="*/ 81 h 279"/>
                      <a:gd name="T12" fmla="*/ 63 w 215"/>
                      <a:gd name="T13" fmla="*/ 109 h 279"/>
                      <a:gd name="T14" fmla="*/ 2 w 215"/>
                      <a:gd name="T15" fmla="*/ 161 h 279"/>
                      <a:gd name="T16" fmla="*/ 0 w 215"/>
                      <a:gd name="T17" fmla="*/ 172 h 279"/>
                      <a:gd name="T18" fmla="*/ 11 w 215"/>
                      <a:gd name="T19" fmla="*/ 179 h 279"/>
                      <a:gd name="T20" fmla="*/ 41 w 215"/>
                      <a:gd name="T21" fmla="*/ 189 h 279"/>
                      <a:gd name="T22" fmla="*/ 83 w 215"/>
                      <a:gd name="T23" fmla="*/ 196 h 279"/>
                      <a:gd name="T24" fmla="*/ 135 w 215"/>
                      <a:gd name="T25" fmla="*/ 198 h 279"/>
                      <a:gd name="T26" fmla="*/ 153 w 215"/>
                      <a:gd name="T27" fmla="*/ 200 h 279"/>
                      <a:gd name="T28" fmla="*/ 159 w 215"/>
                      <a:gd name="T29" fmla="*/ 210 h 279"/>
                      <a:gd name="T30" fmla="*/ 147 w 215"/>
                      <a:gd name="T31" fmla="*/ 226 h 279"/>
                      <a:gd name="T32" fmla="*/ 105 w 215"/>
                      <a:gd name="T33" fmla="*/ 254 h 279"/>
                      <a:gd name="T34" fmla="*/ 75 w 215"/>
                      <a:gd name="T35" fmla="*/ 261 h 279"/>
                      <a:gd name="T36" fmla="*/ 68 w 215"/>
                      <a:gd name="T37" fmla="*/ 270 h 279"/>
                      <a:gd name="T38" fmla="*/ 80 w 215"/>
                      <a:gd name="T39" fmla="*/ 278 h 279"/>
                      <a:gd name="T40" fmla="*/ 108 w 215"/>
                      <a:gd name="T41" fmla="*/ 278 h 279"/>
                      <a:gd name="T42" fmla="*/ 144 w 215"/>
                      <a:gd name="T43" fmla="*/ 261 h 279"/>
                      <a:gd name="T44" fmla="*/ 174 w 215"/>
                      <a:gd name="T45" fmla="*/ 238 h 279"/>
                      <a:gd name="T46" fmla="*/ 192 w 215"/>
                      <a:gd name="T47" fmla="*/ 217 h 279"/>
                      <a:gd name="T48" fmla="*/ 192 w 215"/>
                      <a:gd name="T49" fmla="*/ 200 h 279"/>
                      <a:gd name="T50" fmla="*/ 180 w 215"/>
                      <a:gd name="T51" fmla="*/ 189 h 279"/>
                      <a:gd name="T52" fmla="*/ 162 w 215"/>
                      <a:gd name="T53" fmla="*/ 184 h 279"/>
                      <a:gd name="T54" fmla="*/ 135 w 215"/>
                      <a:gd name="T55" fmla="*/ 181 h 279"/>
                      <a:gd name="T56" fmla="*/ 105 w 215"/>
                      <a:gd name="T57" fmla="*/ 181 h 279"/>
                      <a:gd name="T58" fmla="*/ 68 w 215"/>
                      <a:gd name="T59" fmla="*/ 177 h 279"/>
                      <a:gd name="T60" fmla="*/ 50 w 215"/>
                      <a:gd name="T61" fmla="*/ 172 h 279"/>
                      <a:gd name="T62" fmla="*/ 41 w 215"/>
                      <a:gd name="T63" fmla="*/ 165 h 279"/>
                      <a:gd name="T64" fmla="*/ 44 w 215"/>
                      <a:gd name="T65" fmla="*/ 158 h 279"/>
                      <a:gd name="T66" fmla="*/ 72 w 215"/>
                      <a:gd name="T67" fmla="*/ 140 h 279"/>
                      <a:gd name="T68" fmla="*/ 114 w 215"/>
                      <a:gd name="T69" fmla="*/ 107 h 279"/>
                      <a:gd name="T70" fmla="*/ 153 w 215"/>
                      <a:gd name="T71" fmla="*/ 79 h 279"/>
                      <a:gd name="T72" fmla="*/ 195 w 215"/>
                      <a:gd name="T73" fmla="*/ 49 h 279"/>
                      <a:gd name="T74" fmla="*/ 210 w 215"/>
                      <a:gd name="T75" fmla="*/ 28 h 279"/>
                      <a:gd name="T76" fmla="*/ 214 w 215"/>
                      <a:gd name="T77" fmla="*/ 14 h 2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215" h="279">
                        <a:moveTo>
                          <a:pt x="214" y="14"/>
                        </a:moveTo>
                        <a:lnTo>
                          <a:pt x="210" y="2"/>
                        </a:lnTo>
                        <a:lnTo>
                          <a:pt x="177" y="0"/>
                        </a:lnTo>
                        <a:lnTo>
                          <a:pt x="159" y="11"/>
                        </a:lnTo>
                        <a:lnTo>
                          <a:pt x="132" y="41"/>
                        </a:lnTo>
                        <a:lnTo>
                          <a:pt x="95" y="81"/>
                        </a:lnTo>
                        <a:lnTo>
                          <a:pt x="63" y="109"/>
                        </a:lnTo>
                        <a:lnTo>
                          <a:pt x="2" y="161"/>
                        </a:lnTo>
                        <a:lnTo>
                          <a:pt x="0" y="172"/>
                        </a:lnTo>
                        <a:lnTo>
                          <a:pt x="11" y="179"/>
                        </a:lnTo>
                        <a:lnTo>
                          <a:pt x="41" y="189"/>
                        </a:lnTo>
                        <a:lnTo>
                          <a:pt x="83" y="196"/>
                        </a:lnTo>
                        <a:lnTo>
                          <a:pt x="135" y="198"/>
                        </a:lnTo>
                        <a:lnTo>
                          <a:pt x="153" y="200"/>
                        </a:lnTo>
                        <a:lnTo>
                          <a:pt x="159" y="210"/>
                        </a:lnTo>
                        <a:lnTo>
                          <a:pt x="147" y="226"/>
                        </a:lnTo>
                        <a:lnTo>
                          <a:pt x="105" y="254"/>
                        </a:lnTo>
                        <a:lnTo>
                          <a:pt x="75" y="261"/>
                        </a:lnTo>
                        <a:lnTo>
                          <a:pt x="68" y="270"/>
                        </a:lnTo>
                        <a:lnTo>
                          <a:pt x="80" y="278"/>
                        </a:lnTo>
                        <a:lnTo>
                          <a:pt x="108" y="278"/>
                        </a:lnTo>
                        <a:lnTo>
                          <a:pt x="144" y="261"/>
                        </a:lnTo>
                        <a:lnTo>
                          <a:pt x="174" y="238"/>
                        </a:lnTo>
                        <a:lnTo>
                          <a:pt x="192" y="217"/>
                        </a:lnTo>
                        <a:lnTo>
                          <a:pt x="192" y="200"/>
                        </a:lnTo>
                        <a:lnTo>
                          <a:pt x="180" y="189"/>
                        </a:lnTo>
                        <a:lnTo>
                          <a:pt x="162" y="184"/>
                        </a:lnTo>
                        <a:lnTo>
                          <a:pt x="135" y="181"/>
                        </a:lnTo>
                        <a:lnTo>
                          <a:pt x="105" y="181"/>
                        </a:lnTo>
                        <a:lnTo>
                          <a:pt x="68" y="177"/>
                        </a:lnTo>
                        <a:lnTo>
                          <a:pt x="50" y="172"/>
                        </a:lnTo>
                        <a:lnTo>
                          <a:pt x="41" y="165"/>
                        </a:lnTo>
                        <a:lnTo>
                          <a:pt x="44" y="158"/>
                        </a:lnTo>
                        <a:lnTo>
                          <a:pt x="72" y="140"/>
                        </a:lnTo>
                        <a:lnTo>
                          <a:pt x="114" y="107"/>
                        </a:lnTo>
                        <a:lnTo>
                          <a:pt x="153" y="79"/>
                        </a:lnTo>
                        <a:lnTo>
                          <a:pt x="195" y="49"/>
                        </a:lnTo>
                        <a:lnTo>
                          <a:pt x="210" y="28"/>
                        </a:lnTo>
                        <a:lnTo>
                          <a:pt x="214" y="14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52" name="Freeform 44"/>
                  <p:cNvSpPr>
                    <a:spLocks/>
                  </p:cNvSpPr>
                  <p:nvPr/>
                </p:nvSpPr>
                <p:spPr bwMode="auto">
                  <a:xfrm>
                    <a:off x="2052" y="1464"/>
                    <a:ext cx="235" cy="420"/>
                  </a:xfrm>
                  <a:custGeom>
                    <a:avLst/>
                    <a:gdLst>
                      <a:gd name="T0" fmla="*/ 118 w 235"/>
                      <a:gd name="T1" fmla="*/ 0 h 420"/>
                      <a:gd name="T2" fmla="*/ 85 w 235"/>
                      <a:gd name="T3" fmla="*/ 5 h 420"/>
                      <a:gd name="T4" fmla="*/ 70 w 235"/>
                      <a:gd name="T5" fmla="*/ 23 h 420"/>
                      <a:gd name="T6" fmla="*/ 73 w 235"/>
                      <a:gd name="T7" fmla="*/ 67 h 420"/>
                      <a:gd name="T8" fmla="*/ 79 w 235"/>
                      <a:gd name="T9" fmla="*/ 114 h 420"/>
                      <a:gd name="T10" fmla="*/ 79 w 235"/>
                      <a:gd name="T11" fmla="*/ 164 h 420"/>
                      <a:gd name="T12" fmla="*/ 48 w 235"/>
                      <a:gd name="T13" fmla="*/ 222 h 420"/>
                      <a:gd name="T14" fmla="*/ 24 w 235"/>
                      <a:gd name="T15" fmla="*/ 264 h 420"/>
                      <a:gd name="T16" fmla="*/ 11 w 235"/>
                      <a:gd name="T17" fmla="*/ 306 h 420"/>
                      <a:gd name="T18" fmla="*/ 15 w 235"/>
                      <a:gd name="T19" fmla="*/ 344 h 420"/>
                      <a:gd name="T20" fmla="*/ 15 w 235"/>
                      <a:gd name="T21" fmla="*/ 357 h 420"/>
                      <a:gd name="T22" fmla="*/ 3 w 235"/>
                      <a:gd name="T23" fmla="*/ 372 h 420"/>
                      <a:gd name="T24" fmla="*/ 0 w 235"/>
                      <a:gd name="T25" fmla="*/ 386 h 420"/>
                      <a:gd name="T26" fmla="*/ 8 w 235"/>
                      <a:gd name="T27" fmla="*/ 393 h 420"/>
                      <a:gd name="T28" fmla="*/ 33 w 235"/>
                      <a:gd name="T29" fmla="*/ 388 h 420"/>
                      <a:gd name="T30" fmla="*/ 79 w 235"/>
                      <a:gd name="T31" fmla="*/ 384 h 420"/>
                      <a:gd name="T32" fmla="*/ 133 w 235"/>
                      <a:gd name="T33" fmla="*/ 393 h 420"/>
                      <a:gd name="T34" fmla="*/ 170 w 235"/>
                      <a:gd name="T35" fmla="*/ 409 h 420"/>
                      <a:gd name="T36" fmla="*/ 188 w 235"/>
                      <a:gd name="T37" fmla="*/ 419 h 420"/>
                      <a:gd name="T38" fmla="*/ 207 w 235"/>
                      <a:gd name="T39" fmla="*/ 419 h 420"/>
                      <a:gd name="T40" fmla="*/ 234 w 235"/>
                      <a:gd name="T41" fmla="*/ 388 h 420"/>
                      <a:gd name="T42" fmla="*/ 231 w 235"/>
                      <a:gd name="T43" fmla="*/ 384 h 420"/>
                      <a:gd name="T44" fmla="*/ 176 w 235"/>
                      <a:gd name="T45" fmla="*/ 369 h 420"/>
                      <a:gd name="T46" fmla="*/ 113 w 235"/>
                      <a:gd name="T47" fmla="*/ 362 h 420"/>
                      <a:gd name="T48" fmla="*/ 66 w 235"/>
                      <a:gd name="T49" fmla="*/ 360 h 420"/>
                      <a:gd name="T50" fmla="*/ 39 w 235"/>
                      <a:gd name="T51" fmla="*/ 360 h 420"/>
                      <a:gd name="T52" fmla="*/ 33 w 235"/>
                      <a:gd name="T53" fmla="*/ 346 h 420"/>
                      <a:gd name="T54" fmla="*/ 42 w 235"/>
                      <a:gd name="T55" fmla="*/ 306 h 420"/>
                      <a:gd name="T56" fmla="*/ 63 w 235"/>
                      <a:gd name="T57" fmla="*/ 264 h 420"/>
                      <a:gd name="T58" fmla="*/ 97 w 235"/>
                      <a:gd name="T59" fmla="*/ 210 h 420"/>
                      <a:gd name="T60" fmla="*/ 125 w 235"/>
                      <a:gd name="T61" fmla="*/ 164 h 420"/>
                      <a:gd name="T62" fmla="*/ 136 w 235"/>
                      <a:gd name="T63" fmla="*/ 122 h 420"/>
                      <a:gd name="T64" fmla="*/ 140 w 235"/>
                      <a:gd name="T65" fmla="*/ 75 h 420"/>
                      <a:gd name="T66" fmla="*/ 140 w 235"/>
                      <a:gd name="T67" fmla="*/ 30 h 420"/>
                      <a:gd name="T68" fmla="*/ 128 w 235"/>
                      <a:gd name="T69" fmla="*/ 11 h 420"/>
                      <a:gd name="T70" fmla="*/ 118 w 235"/>
                      <a:gd name="T71" fmla="*/ 0 h 4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235" h="420">
                        <a:moveTo>
                          <a:pt x="118" y="0"/>
                        </a:moveTo>
                        <a:lnTo>
                          <a:pt x="85" y="5"/>
                        </a:lnTo>
                        <a:lnTo>
                          <a:pt x="70" y="23"/>
                        </a:lnTo>
                        <a:lnTo>
                          <a:pt x="73" y="67"/>
                        </a:lnTo>
                        <a:lnTo>
                          <a:pt x="79" y="114"/>
                        </a:lnTo>
                        <a:lnTo>
                          <a:pt x="79" y="164"/>
                        </a:lnTo>
                        <a:lnTo>
                          <a:pt x="48" y="222"/>
                        </a:lnTo>
                        <a:lnTo>
                          <a:pt x="24" y="264"/>
                        </a:lnTo>
                        <a:lnTo>
                          <a:pt x="11" y="306"/>
                        </a:lnTo>
                        <a:lnTo>
                          <a:pt x="15" y="344"/>
                        </a:lnTo>
                        <a:lnTo>
                          <a:pt x="15" y="357"/>
                        </a:lnTo>
                        <a:lnTo>
                          <a:pt x="3" y="372"/>
                        </a:lnTo>
                        <a:lnTo>
                          <a:pt x="0" y="386"/>
                        </a:lnTo>
                        <a:lnTo>
                          <a:pt x="8" y="393"/>
                        </a:lnTo>
                        <a:lnTo>
                          <a:pt x="33" y="388"/>
                        </a:lnTo>
                        <a:lnTo>
                          <a:pt x="79" y="384"/>
                        </a:lnTo>
                        <a:lnTo>
                          <a:pt x="133" y="393"/>
                        </a:lnTo>
                        <a:lnTo>
                          <a:pt x="170" y="409"/>
                        </a:lnTo>
                        <a:lnTo>
                          <a:pt x="188" y="419"/>
                        </a:lnTo>
                        <a:lnTo>
                          <a:pt x="207" y="419"/>
                        </a:lnTo>
                        <a:lnTo>
                          <a:pt x="234" y="388"/>
                        </a:lnTo>
                        <a:lnTo>
                          <a:pt x="231" y="384"/>
                        </a:lnTo>
                        <a:lnTo>
                          <a:pt x="176" y="369"/>
                        </a:lnTo>
                        <a:lnTo>
                          <a:pt x="113" y="362"/>
                        </a:lnTo>
                        <a:lnTo>
                          <a:pt x="66" y="360"/>
                        </a:lnTo>
                        <a:lnTo>
                          <a:pt x="39" y="360"/>
                        </a:lnTo>
                        <a:lnTo>
                          <a:pt x="33" y="346"/>
                        </a:lnTo>
                        <a:lnTo>
                          <a:pt x="42" y="306"/>
                        </a:lnTo>
                        <a:lnTo>
                          <a:pt x="63" y="264"/>
                        </a:lnTo>
                        <a:lnTo>
                          <a:pt x="97" y="210"/>
                        </a:lnTo>
                        <a:lnTo>
                          <a:pt x="125" y="164"/>
                        </a:lnTo>
                        <a:lnTo>
                          <a:pt x="136" y="122"/>
                        </a:lnTo>
                        <a:lnTo>
                          <a:pt x="140" y="75"/>
                        </a:lnTo>
                        <a:lnTo>
                          <a:pt x="140" y="30"/>
                        </a:lnTo>
                        <a:lnTo>
                          <a:pt x="128" y="11"/>
                        </a:lnTo>
                        <a:lnTo>
                          <a:pt x="118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53" name="Freeform 45"/>
                  <p:cNvSpPr>
                    <a:spLocks/>
                  </p:cNvSpPr>
                  <p:nvPr/>
                </p:nvSpPr>
                <p:spPr bwMode="auto">
                  <a:xfrm>
                    <a:off x="2208" y="1475"/>
                    <a:ext cx="193" cy="351"/>
                  </a:xfrm>
                  <a:custGeom>
                    <a:avLst/>
                    <a:gdLst>
                      <a:gd name="T0" fmla="*/ 47 w 193"/>
                      <a:gd name="T1" fmla="*/ 0 h 351"/>
                      <a:gd name="T2" fmla="*/ 20 w 193"/>
                      <a:gd name="T3" fmla="*/ 0 h 351"/>
                      <a:gd name="T4" fmla="*/ 12 w 193"/>
                      <a:gd name="T5" fmla="*/ 14 h 351"/>
                      <a:gd name="T6" fmla="*/ 5 w 193"/>
                      <a:gd name="T7" fmla="*/ 44 h 351"/>
                      <a:gd name="T8" fmla="*/ 12 w 193"/>
                      <a:gd name="T9" fmla="*/ 77 h 351"/>
                      <a:gd name="T10" fmla="*/ 27 w 193"/>
                      <a:gd name="T11" fmla="*/ 143 h 351"/>
                      <a:gd name="T12" fmla="*/ 23 w 193"/>
                      <a:gd name="T13" fmla="*/ 171 h 351"/>
                      <a:gd name="T14" fmla="*/ 5 w 193"/>
                      <a:gd name="T15" fmla="*/ 227 h 351"/>
                      <a:gd name="T16" fmla="*/ 0 w 193"/>
                      <a:gd name="T17" fmla="*/ 267 h 351"/>
                      <a:gd name="T18" fmla="*/ 0 w 193"/>
                      <a:gd name="T19" fmla="*/ 298 h 351"/>
                      <a:gd name="T20" fmla="*/ 9 w 193"/>
                      <a:gd name="T21" fmla="*/ 304 h 351"/>
                      <a:gd name="T22" fmla="*/ 36 w 193"/>
                      <a:gd name="T23" fmla="*/ 310 h 351"/>
                      <a:gd name="T24" fmla="*/ 72 w 193"/>
                      <a:gd name="T25" fmla="*/ 316 h 351"/>
                      <a:gd name="T26" fmla="*/ 108 w 193"/>
                      <a:gd name="T27" fmla="*/ 331 h 351"/>
                      <a:gd name="T28" fmla="*/ 144 w 193"/>
                      <a:gd name="T29" fmla="*/ 350 h 351"/>
                      <a:gd name="T30" fmla="*/ 159 w 193"/>
                      <a:gd name="T31" fmla="*/ 350 h 351"/>
                      <a:gd name="T32" fmla="*/ 192 w 193"/>
                      <a:gd name="T33" fmla="*/ 328 h 351"/>
                      <a:gd name="T34" fmla="*/ 189 w 193"/>
                      <a:gd name="T35" fmla="*/ 319 h 351"/>
                      <a:gd name="T36" fmla="*/ 147 w 193"/>
                      <a:gd name="T37" fmla="*/ 304 h 351"/>
                      <a:gd name="T38" fmla="*/ 75 w 193"/>
                      <a:gd name="T39" fmla="*/ 291 h 351"/>
                      <a:gd name="T40" fmla="*/ 42 w 193"/>
                      <a:gd name="T41" fmla="*/ 281 h 351"/>
                      <a:gd name="T42" fmla="*/ 36 w 193"/>
                      <a:gd name="T43" fmla="*/ 271 h 351"/>
                      <a:gd name="T44" fmla="*/ 36 w 193"/>
                      <a:gd name="T45" fmla="*/ 231 h 351"/>
                      <a:gd name="T46" fmla="*/ 47 w 193"/>
                      <a:gd name="T47" fmla="*/ 180 h 351"/>
                      <a:gd name="T48" fmla="*/ 53 w 193"/>
                      <a:gd name="T49" fmla="*/ 147 h 351"/>
                      <a:gd name="T50" fmla="*/ 60 w 193"/>
                      <a:gd name="T51" fmla="*/ 96 h 351"/>
                      <a:gd name="T52" fmla="*/ 63 w 193"/>
                      <a:gd name="T53" fmla="*/ 39 h 351"/>
                      <a:gd name="T54" fmla="*/ 60 w 193"/>
                      <a:gd name="T55" fmla="*/ 14 h 351"/>
                      <a:gd name="T56" fmla="*/ 47 w 193"/>
                      <a:gd name="T57" fmla="*/ 0 h 3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193" h="351">
                        <a:moveTo>
                          <a:pt x="47" y="0"/>
                        </a:moveTo>
                        <a:lnTo>
                          <a:pt x="20" y="0"/>
                        </a:lnTo>
                        <a:lnTo>
                          <a:pt x="12" y="14"/>
                        </a:lnTo>
                        <a:lnTo>
                          <a:pt x="5" y="44"/>
                        </a:lnTo>
                        <a:lnTo>
                          <a:pt x="12" y="77"/>
                        </a:lnTo>
                        <a:lnTo>
                          <a:pt x="27" y="143"/>
                        </a:lnTo>
                        <a:lnTo>
                          <a:pt x="23" y="171"/>
                        </a:lnTo>
                        <a:lnTo>
                          <a:pt x="5" y="227"/>
                        </a:lnTo>
                        <a:lnTo>
                          <a:pt x="0" y="267"/>
                        </a:lnTo>
                        <a:lnTo>
                          <a:pt x="0" y="298"/>
                        </a:lnTo>
                        <a:lnTo>
                          <a:pt x="9" y="304"/>
                        </a:lnTo>
                        <a:lnTo>
                          <a:pt x="36" y="310"/>
                        </a:lnTo>
                        <a:lnTo>
                          <a:pt x="72" y="316"/>
                        </a:lnTo>
                        <a:lnTo>
                          <a:pt x="108" y="331"/>
                        </a:lnTo>
                        <a:lnTo>
                          <a:pt x="144" y="350"/>
                        </a:lnTo>
                        <a:lnTo>
                          <a:pt x="159" y="350"/>
                        </a:lnTo>
                        <a:lnTo>
                          <a:pt x="192" y="328"/>
                        </a:lnTo>
                        <a:lnTo>
                          <a:pt x="189" y="319"/>
                        </a:lnTo>
                        <a:lnTo>
                          <a:pt x="147" y="304"/>
                        </a:lnTo>
                        <a:lnTo>
                          <a:pt x="75" y="291"/>
                        </a:lnTo>
                        <a:lnTo>
                          <a:pt x="42" y="281"/>
                        </a:lnTo>
                        <a:lnTo>
                          <a:pt x="36" y="271"/>
                        </a:lnTo>
                        <a:lnTo>
                          <a:pt x="36" y="231"/>
                        </a:lnTo>
                        <a:lnTo>
                          <a:pt x="47" y="180"/>
                        </a:lnTo>
                        <a:lnTo>
                          <a:pt x="53" y="147"/>
                        </a:lnTo>
                        <a:lnTo>
                          <a:pt x="60" y="96"/>
                        </a:lnTo>
                        <a:lnTo>
                          <a:pt x="63" y="39"/>
                        </a:lnTo>
                        <a:lnTo>
                          <a:pt x="60" y="14"/>
                        </a:lnTo>
                        <a:lnTo>
                          <a:pt x="47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54" name="Freeform 46"/>
                  <p:cNvSpPr>
                    <a:spLocks/>
                  </p:cNvSpPr>
                  <p:nvPr/>
                </p:nvSpPr>
                <p:spPr bwMode="auto">
                  <a:xfrm>
                    <a:off x="2130" y="952"/>
                    <a:ext cx="277" cy="322"/>
                  </a:xfrm>
                  <a:custGeom>
                    <a:avLst/>
                    <a:gdLst>
                      <a:gd name="T0" fmla="*/ 106 w 277"/>
                      <a:gd name="T1" fmla="*/ 321 h 322"/>
                      <a:gd name="T2" fmla="*/ 91 w 277"/>
                      <a:gd name="T3" fmla="*/ 307 h 322"/>
                      <a:gd name="T4" fmla="*/ 97 w 277"/>
                      <a:gd name="T5" fmla="*/ 286 h 322"/>
                      <a:gd name="T6" fmla="*/ 109 w 277"/>
                      <a:gd name="T7" fmla="*/ 257 h 322"/>
                      <a:gd name="T8" fmla="*/ 154 w 277"/>
                      <a:gd name="T9" fmla="*/ 225 h 322"/>
                      <a:gd name="T10" fmla="*/ 200 w 277"/>
                      <a:gd name="T11" fmla="*/ 194 h 322"/>
                      <a:gd name="T12" fmla="*/ 221 w 277"/>
                      <a:gd name="T13" fmla="*/ 162 h 322"/>
                      <a:gd name="T14" fmla="*/ 230 w 277"/>
                      <a:gd name="T15" fmla="*/ 110 h 322"/>
                      <a:gd name="T16" fmla="*/ 179 w 277"/>
                      <a:gd name="T17" fmla="*/ 96 h 322"/>
                      <a:gd name="T18" fmla="*/ 97 w 277"/>
                      <a:gd name="T19" fmla="*/ 89 h 322"/>
                      <a:gd name="T20" fmla="*/ 64 w 277"/>
                      <a:gd name="T21" fmla="*/ 91 h 322"/>
                      <a:gd name="T22" fmla="*/ 54 w 277"/>
                      <a:gd name="T23" fmla="*/ 98 h 322"/>
                      <a:gd name="T24" fmla="*/ 39 w 277"/>
                      <a:gd name="T25" fmla="*/ 87 h 322"/>
                      <a:gd name="T26" fmla="*/ 45 w 277"/>
                      <a:gd name="T27" fmla="*/ 75 h 322"/>
                      <a:gd name="T28" fmla="*/ 30 w 277"/>
                      <a:gd name="T29" fmla="*/ 44 h 322"/>
                      <a:gd name="T30" fmla="*/ 24 w 277"/>
                      <a:gd name="T31" fmla="*/ 33 h 322"/>
                      <a:gd name="T32" fmla="*/ 12 w 277"/>
                      <a:gd name="T33" fmla="*/ 14 h 322"/>
                      <a:gd name="T34" fmla="*/ 0 w 277"/>
                      <a:gd name="T35" fmla="*/ 14 h 322"/>
                      <a:gd name="T36" fmla="*/ 0 w 277"/>
                      <a:gd name="T37" fmla="*/ 5 h 322"/>
                      <a:gd name="T38" fmla="*/ 24 w 277"/>
                      <a:gd name="T39" fmla="*/ 0 h 322"/>
                      <a:gd name="T40" fmla="*/ 39 w 277"/>
                      <a:gd name="T41" fmla="*/ 21 h 322"/>
                      <a:gd name="T42" fmla="*/ 60 w 277"/>
                      <a:gd name="T43" fmla="*/ 52 h 322"/>
                      <a:gd name="T44" fmla="*/ 87 w 277"/>
                      <a:gd name="T45" fmla="*/ 65 h 322"/>
                      <a:gd name="T46" fmla="*/ 129 w 277"/>
                      <a:gd name="T47" fmla="*/ 70 h 322"/>
                      <a:gd name="T48" fmla="*/ 206 w 277"/>
                      <a:gd name="T49" fmla="*/ 77 h 322"/>
                      <a:gd name="T50" fmla="*/ 267 w 277"/>
                      <a:gd name="T51" fmla="*/ 91 h 322"/>
                      <a:gd name="T52" fmla="*/ 276 w 277"/>
                      <a:gd name="T53" fmla="*/ 103 h 322"/>
                      <a:gd name="T54" fmla="*/ 270 w 277"/>
                      <a:gd name="T55" fmla="*/ 140 h 322"/>
                      <a:gd name="T56" fmla="*/ 248 w 277"/>
                      <a:gd name="T57" fmla="*/ 192 h 322"/>
                      <a:gd name="T58" fmla="*/ 218 w 277"/>
                      <a:gd name="T59" fmla="*/ 234 h 322"/>
                      <a:gd name="T60" fmla="*/ 188 w 277"/>
                      <a:gd name="T61" fmla="*/ 272 h 322"/>
                      <a:gd name="T62" fmla="*/ 160 w 277"/>
                      <a:gd name="T63" fmla="*/ 297 h 322"/>
                      <a:gd name="T64" fmla="*/ 133 w 277"/>
                      <a:gd name="T65" fmla="*/ 316 h 322"/>
                      <a:gd name="T66" fmla="*/ 106 w 277"/>
                      <a:gd name="T67" fmla="*/ 321 h 3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</a:cxnLst>
                    <a:rect l="0" t="0" r="r" b="b"/>
                    <a:pathLst>
                      <a:path w="277" h="322">
                        <a:moveTo>
                          <a:pt x="106" y="321"/>
                        </a:moveTo>
                        <a:lnTo>
                          <a:pt x="91" y="307"/>
                        </a:lnTo>
                        <a:lnTo>
                          <a:pt x="97" y="286"/>
                        </a:lnTo>
                        <a:lnTo>
                          <a:pt x="109" y="257"/>
                        </a:lnTo>
                        <a:lnTo>
                          <a:pt x="154" y="225"/>
                        </a:lnTo>
                        <a:lnTo>
                          <a:pt x="200" y="194"/>
                        </a:lnTo>
                        <a:lnTo>
                          <a:pt x="221" y="162"/>
                        </a:lnTo>
                        <a:lnTo>
                          <a:pt x="230" y="110"/>
                        </a:lnTo>
                        <a:lnTo>
                          <a:pt x="179" y="96"/>
                        </a:lnTo>
                        <a:lnTo>
                          <a:pt x="97" y="89"/>
                        </a:lnTo>
                        <a:lnTo>
                          <a:pt x="64" y="91"/>
                        </a:lnTo>
                        <a:lnTo>
                          <a:pt x="54" y="98"/>
                        </a:lnTo>
                        <a:lnTo>
                          <a:pt x="39" y="87"/>
                        </a:lnTo>
                        <a:lnTo>
                          <a:pt x="45" y="75"/>
                        </a:lnTo>
                        <a:lnTo>
                          <a:pt x="30" y="44"/>
                        </a:lnTo>
                        <a:lnTo>
                          <a:pt x="24" y="33"/>
                        </a:lnTo>
                        <a:lnTo>
                          <a:pt x="12" y="14"/>
                        </a:lnTo>
                        <a:lnTo>
                          <a:pt x="0" y="14"/>
                        </a:lnTo>
                        <a:lnTo>
                          <a:pt x="0" y="5"/>
                        </a:lnTo>
                        <a:lnTo>
                          <a:pt x="24" y="0"/>
                        </a:lnTo>
                        <a:lnTo>
                          <a:pt x="39" y="21"/>
                        </a:lnTo>
                        <a:lnTo>
                          <a:pt x="60" y="52"/>
                        </a:lnTo>
                        <a:lnTo>
                          <a:pt x="87" y="65"/>
                        </a:lnTo>
                        <a:lnTo>
                          <a:pt x="129" y="70"/>
                        </a:lnTo>
                        <a:lnTo>
                          <a:pt x="206" y="77"/>
                        </a:lnTo>
                        <a:lnTo>
                          <a:pt x="267" y="91"/>
                        </a:lnTo>
                        <a:lnTo>
                          <a:pt x="276" y="103"/>
                        </a:lnTo>
                        <a:lnTo>
                          <a:pt x="270" y="140"/>
                        </a:lnTo>
                        <a:lnTo>
                          <a:pt x="248" y="192"/>
                        </a:lnTo>
                        <a:lnTo>
                          <a:pt x="218" y="234"/>
                        </a:lnTo>
                        <a:lnTo>
                          <a:pt x="188" y="272"/>
                        </a:lnTo>
                        <a:lnTo>
                          <a:pt x="160" y="297"/>
                        </a:lnTo>
                        <a:lnTo>
                          <a:pt x="133" y="316"/>
                        </a:lnTo>
                        <a:lnTo>
                          <a:pt x="106" y="321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  <p:grpSp>
              <p:nvGrpSpPr>
                <p:cNvPr id="324655" name="Group 47"/>
                <p:cNvGrpSpPr>
                  <a:grpSpLocks/>
                </p:cNvGrpSpPr>
                <p:nvPr/>
              </p:nvGrpSpPr>
              <p:grpSpPr bwMode="auto">
                <a:xfrm>
                  <a:off x="2751" y="1129"/>
                  <a:ext cx="324" cy="672"/>
                  <a:chOff x="2751" y="1129"/>
                  <a:chExt cx="324" cy="672"/>
                </a:xfrm>
              </p:grpSpPr>
              <p:sp>
                <p:nvSpPr>
                  <p:cNvPr id="324656" name="Freeform 48"/>
                  <p:cNvSpPr>
                    <a:spLocks/>
                  </p:cNvSpPr>
                  <p:nvPr/>
                </p:nvSpPr>
                <p:spPr bwMode="auto">
                  <a:xfrm>
                    <a:off x="2851" y="1132"/>
                    <a:ext cx="147" cy="189"/>
                  </a:xfrm>
                  <a:custGeom>
                    <a:avLst/>
                    <a:gdLst>
                      <a:gd name="T0" fmla="*/ 105 w 147"/>
                      <a:gd name="T1" fmla="*/ 106 h 189"/>
                      <a:gd name="T2" fmla="*/ 96 w 147"/>
                      <a:gd name="T3" fmla="*/ 80 h 189"/>
                      <a:gd name="T4" fmla="*/ 85 w 147"/>
                      <a:gd name="T5" fmla="*/ 57 h 189"/>
                      <a:gd name="T6" fmla="*/ 74 w 147"/>
                      <a:gd name="T7" fmla="*/ 31 h 189"/>
                      <a:gd name="T8" fmla="*/ 57 w 147"/>
                      <a:gd name="T9" fmla="*/ 13 h 189"/>
                      <a:gd name="T10" fmla="*/ 42 w 147"/>
                      <a:gd name="T11" fmla="*/ 4 h 189"/>
                      <a:gd name="T12" fmla="*/ 26 w 147"/>
                      <a:gd name="T13" fmla="*/ 0 h 189"/>
                      <a:gd name="T14" fmla="*/ 16 w 147"/>
                      <a:gd name="T15" fmla="*/ 5 h 189"/>
                      <a:gd name="T16" fmla="*/ 4 w 147"/>
                      <a:gd name="T17" fmla="*/ 23 h 189"/>
                      <a:gd name="T18" fmla="*/ 0 w 147"/>
                      <a:gd name="T19" fmla="*/ 47 h 189"/>
                      <a:gd name="T20" fmla="*/ 2 w 147"/>
                      <a:gd name="T21" fmla="*/ 69 h 189"/>
                      <a:gd name="T22" fmla="*/ 14 w 147"/>
                      <a:gd name="T23" fmla="*/ 100 h 189"/>
                      <a:gd name="T24" fmla="*/ 28 w 147"/>
                      <a:gd name="T25" fmla="*/ 127 h 189"/>
                      <a:gd name="T26" fmla="*/ 45 w 147"/>
                      <a:gd name="T27" fmla="*/ 152 h 189"/>
                      <a:gd name="T28" fmla="*/ 65 w 147"/>
                      <a:gd name="T29" fmla="*/ 174 h 189"/>
                      <a:gd name="T30" fmla="*/ 82 w 147"/>
                      <a:gd name="T31" fmla="*/ 188 h 189"/>
                      <a:gd name="T32" fmla="*/ 92 w 147"/>
                      <a:gd name="T33" fmla="*/ 188 h 189"/>
                      <a:gd name="T34" fmla="*/ 103 w 147"/>
                      <a:gd name="T35" fmla="*/ 172 h 189"/>
                      <a:gd name="T36" fmla="*/ 107 w 147"/>
                      <a:gd name="T37" fmla="*/ 144 h 189"/>
                      <a:gd name="T38" fmla="*/ 140 w 147"/>
                      <a:gd name="T39" fmla="*/ 166 h 189"/>
                      <a:gd name="T40" fmla="*/ 146 w 147"/>
                      <a:gd name="T41" fmla="*/ 163 h 189"/>
                      <a:gd name="T42" fmla="*/ 143 w 147"/>
                      <a:gd name="T43" fmla="*/ 152 h 189"/>
                      <a:gd name="T44" fmla="*/ 109 w 147"/>
                      <a:gd name="T45" fmla="*/ 130 h 189"/>
                      <a:gd name="T46" fmla="*/ 105 w 147"/>
                      <a:gd name="T47" fmla="*/ 106 h 1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147" h="189">
                        <a:moveTo>
                          <a:pt x="105" y="106"/>
                        </a:moveTo>
                        <a:lnTo>
                          <a:pt x="96" y="80"/>
                        </a:lnTo>
                        <a:lnTo>
                          <a:pt x="85" y="57"/>
                        </a:lnTo>
                        <a:lnTo>
                          <a:pt x="74" y="31"/>
                        </a:lnTo>
                        <a:lnTo>
                          <a:pt x="57" y="13"/>
                        </a:lnTo>
                        <a:lnTo>
                          <a:pt x="42" y="4"/>
                        </a:lnTo>
                        <a:lnTo>
                          <a:pt x="26" y="0"/>
                        </a:lnTo>
                        <a:lnTo>
                          <a:pt x="16" y="5"/>
                        </a:lnTo>
                        <a:lnTo>
                          <a:pt x="4" y="23"/>
                        </a:lnTo>
                        <a:lnTo>
                          <a:pt x="0" y="47"/>
                        </a:lnTo>
                        <a:lnTo>
                          <a:pt x="2" y="69"/>
                        </a:lnTo>
                        <a:lnTo>
                          <a:pt x="14" y="100"/>
                        </a:lnTo>
                        <a:lnTo>
                          <a:pt x="28" y="127"/>
                        </a:lnTo>
                        <a:lnTo>
                          <a:pt x="45" y="152"/>
                        </a:lnTo>
                        <a:lnTo>
                          <a:pt x="65" y="174"/>
                        </a:lnTo>
                        <a:lnTo>
                          <a:pt x="82" y="188"/>
                        </a:lnTo>
                        <a:lnTo>
                          <a:pt x="92" y="188"/>
                        </a:lnTo>
                        <a:lnTo>
                          <a:pt x="103" y="172"/>
                        </a:lnTo>
                        <a:lnTo>
                          <a:pt x="107" y="144"/>
                        </a:lnTo>
                        <a:lnTo>
                          <a:pt x="140" y="166"/>
                        </a:lnTo>
                        <a:lnTo>
                          <a:pt x="146" y="163"/>
                        </a:lnTo>
                        <a:lnTo>
                          <a:pt x="143" y="152"/>
                        </a:lnTo>
                        <a:lnTo>
                          <a:pt x="109" y="130"/>
                        </a:lnTo>
                        <a:lnTo>
                          <a:pt x="105" y="10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57" name="Freeform 49"/>
                  <p:cNvSpPr>
                    <a:spLocks/>
                  </p:cNvSpPr>
                  <p:nvPr/>
                </p:nvSpPr>
                <p:spPr bwMode="auto">
                  <a:xfrm>
                    <a:off x="2839" y="1313"/>
                    <a:ext cx="125" cy="236"/>
                  </a:xfrm>
                  <a:custGeom>
                    <a:avLst/>
                    <a:gdLst>
                      <a:gd name="T0" fmla="*/ 115 w 125"/>
                      <a:gd name="T1" fmla="*/ 46 h 236"/>
                      <a:gd name="T2" fmla="*/ 103 w 125"/>
                      <a:gd name="T3" fmla="*/ 25 h 236"/>
                      <a:gd name="T4" fmla="*/ 80 w 125"/>
                      <a:gd name="T5" fmla="*/ 6 h 236"/>
                      <a:gd name="T6" fmla="*/ 60 w 125"/>
                      <a:gd name="T7" fmla="*/ 0 h 236"/>
                      <a:gd name="T8" fmla="*/ 41 w 125"/>
                      <a:gd name="T9" fmla="*/ 4 h 236"/>
                      <a:gd name="T10" fmla="*/ 36 w 125"/>
                      <a:gd name="T11" fmla="*/ 10 h 236"/>
                      <a:gd name="T12" fmla="*/ 33 w 125"/>
                      <a:gd name="T13" fmla="*/ 24 h 236"/>
                      <a:gd name="T14" fmla="*/ 36 w 125"/>
                      <a:gd name="T15" fmla="*/ 39 h 236"/>
                      <a:gd name="T16" fmla="*/ 43 w 125"/>
                      <a:gd name="T17" fmla="*/ 64 h 236"/>
                      <a:gd name="T18" fmla="*/ 43 w 125"/>
                      <a:gd name="T19" fmla="*/ 90 h 236"/>
                      <a:gd name="T20" fmla="*/ 41 w 125"/>
                      <a:gd name="T21" fmla="*/ 110 h 236"/>
                      <a:gd name="T22" fmla="*/ 30 w 125"/>
                      <a:gd name="T23" fmla="*/ 129 h 236"/>
                      <a:gd name="T24" fmla="*/ 12 w 125"/>
                      <a:gd name="T25" fmla="*/ 140 h 236"/>
                      <a:gd name="T26" fmla="*/ 3 w 125"/>
                      <a:gd name="T27" fmla="*/ 157 h 236"/>
                      <a:gd name="T28" fmla="*/ 0 w 125"/>
                      <a:gd name="T29" fmla="*/ 176 h 236"/>
                      <a:gd name="T30" fmla="*/ 7 w 125"/>
                      <a:gd name="T31" fmla="*/ 195 h 236"/>
                      <a:gd name="T32" fmla="*/ 18 w 125"/>
                      <a:gd name="T33" fmla="*/ 210 h 236"/>
                      <a:gd name="T34" fmla="*/ 35 w 125"/>
                      <a:gd name="T35" fmla="*/ 222 h 236"/>
                      <a:gd name="T36" fmla="*/ 55 w 125"/>
                      <a:gd name="T37" fmla="*/ 235 h 236"/>
                      <a:gd name="T38" fmla="*/ 73 w 125"/>
                      <a:gd name="T39" fmla="*/ 235 h 236"/>
                      <a:gd name="T40" fmla="*/ 94 w 125"/>
                      <a:gd name="T41" fmla="*/ 218 h 236"/>
                      <a:gd name="T42" fmla="*/ 108 w 125"/>
                      <a:gd name="T43" fmla="*/ 203 h 236"/>
                      <a:gd name="T44" fmla="*/ 119 w 125"/>
                      <a:gd name="T45" fmla="*/ 173 h 236"/>
                      <a:gd name="T46" fmla="*/ 123 w 125"/>
                      <a:gd name="T47" fmla="*/ 141 h 236"/>
                      <a:gd name="T48" fmla="*/ 124 w 125"/>
                      <a:gd name="T49" fmla="*/ 107 h 236"/>
                      <a:gd name="T50" fmla="*/ 120 w 125"/>
                      <a:gd name="T51" fmla="*/ 72 h 236"/>
                      <a:gd name="T52" fmla="*/ 115 w 125"/>
                      <a:gd name="T53" fmla="*/ 46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125" h="236">
                        <a:moveTo>
                          <a:pt x="115" y="46"/>
                        </a:moveTo>
                        <a:lnTo>
                          <a:pt x="103" y="25"/>
                        </a:lnTo>
                        <a:lnTo>
                          <a:pt x="80" y="6"/>
                        </a:lnTo>
                        <a:lnTo>
                          <a:pt x="60" y="0"/>
                        </a:lnTo>
                        <a:lnTo>
                          <a:pt x="41" y="4"/>
                        </a:lnTo>
                        <a:lnTo>
                          <a:pt x="36" y="10"/>
                        </a:lnTo>
                        <a:lnTo>
                          <a:pt x="33" y="24"/>
                        </a:lnTo>
                        <a:lnTo>
                          <a:pt x="36" y="39"/>
                        </a:lnTo>
                        <a:lnTo>
                          <a:pt x="43" y="64"/>
                        </a:lnTo>
                        <a:lnTo>
                          <a:pt x="43" y="90"/>
                        </a:lnTo>
                        <a:lnTo>
                          <a:pt x="41" y="110"/>
                        </a:lnTo>
                        <a:lnTo>
                          <a:pt x="30" y="129"/>
                        </a:lnTo>
                        <a:lnTo>
                          <a:pt x="12" y="140"/>
                        </a:lnTo>
                        <a:lnTo>
                          <a:pt x="3" y="157"/>
                        </a:lnTo>
                        <a:lnTo>
                          <a:pt x="0" y="176"/>
                        </a:lnTo>
                        <a:lnTo>
                          <a:pt x="7" y="195"/>
                        </a:lnTo>
                        <a:lnTo>
                          <a:pt x="18" y="210"/>
                        </a:lnTo>
                        <a:lnTo>
                          <a:pt x="35" y="222"/>
                        </a:lnTo>
                        <a:lnTo>
                          <a:pt x="55" y="235"/>
                        </a:lnTo>
                        <a:lnTo>
                          <a:pt x="73" y="235"/>
                        </a:lnTo>
                        <a:lnTo>
                          <a:pt x="94" y="218"/>
                        </a:lnTo>
                        <a:lnTo>
                          <a:pt x="108" y="203"/>
                        </a:lnTo>
                        <a:lnTo>
                          <a:pt x="119" y="173"/>
                        </a:lnTo>
                        <a:lnTo>
                          <a:pt x="123" y="141"/>
                        </a:lnTo>
                        <a:lnTo>
                          <a:pt x="124" y="107"/>
                        </a:lnTo>
                        <a:lnTo>
                          <a:pt x="120" y="72"/>
                        </a:lnTo>
                        <a:lnTo>
                          <a:pt x="115" y="4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58" name="Freeform 50"/>
                  <p:cNvSpPr>
                    <a:spLocks/>
                  </p:cNvSpPr>
                  <p:nvPr/>
                </p:nvSpPr>
                <p:spPr bwMode="auto">
                  <a:xfrm>
                    <a:off x="2755" y="1307"/>
                    <a:ext cx="147" cy="169"/>
                  </a:xfrm>
                  <a:custGeom>
                    <a:avLst/>
                    <a:gdLst>
                      <a:gd name="T0" fmla="*/ 146 w 147"/>
                      <a:gd name="T1" fmla="*/ 22 h 169"/>
                      <a:gd name="T2" fmla="*/ 145 w 147"/>
                      <a:gd name="T3" fmla="*/ 13 h 169"/>
                      <a:gd name="T4" fmla="*/ 127 w 147"/>
                      <a:gd name="T5" fmla="*/ 0 h 169"/>
                      <a:gd name="T6" fmla="*/ 115 w 147"/>
                      <a:gd name="T7" fmla="*/ 3 h 169"/>
                      <a:gd name="T8" fmla="*/ 94 w 147"/>
                      <a:gd name="T9" fmla="*/ 15 h 169"/>
                      <a:gd name="T10" fmla="*/ 68 w 147"/>
                      <a:gd name="T11" fmla="*/ 30 h 169"/>
                      <a:gd name="T12" fmla="*/ 45 w 147"/>
                      <a:gd name="T13" fmla="*/ 39 h 169"/>
                      <a:gd name="T14" fmla="*/ 2 w 147"/>
                      <a:gd name="T15" fmla="*/ 57 h 169"/>
                      <a:gd name="T16" fmla="*/ 0 w 147"/>
                      <a:gd name="T17" fmla="*/ 62 h 169"/>
                      <a:gd name="T18" fmla="*/ 5 w 147"/>
                      <a:gd name="T19" fmla="*/ 72 h 169"/>
                      <a:gd name="T20" fmla="*/ 19 w 147"/>
                      <a:gd name="T21" fmla="*/ 87 h 169"/>
                      <a:gd name="T22" fmla="*/ 42 w 147"/>
                      <a:gd name="T23" fmla="*/ 105 h 169"/>
                      <a:gd name="T24" fmla="*/ 71 w 147"/>
                      <a:gd name="T25" fmla="*/ 122 h 169"/>
                      <a:gd name="T26" fmla="*/ 80 w 147"/>
                      <a:gd name="T27" fmla="*/ 130 h 169"/>
                      <a:gd name="T28" fmla="*/ 83 w 147"/>
                      <a:gd name="T29" fmla="*/ 138 h 169"/>
                      <a:gd name="T30" fmla="*/ 73 w 147"/>
                      <a:gd name="T31" fmla="*/ 145 h 169"/>
                      <a:gd name="T32" fmla="*/ 45 w 147"/>
                      <a:gd name="T33" fmla="*/ 152 h 169"/>
                      <a:gd name="T34" fmla="*/ 27 w 147"/>
                      <a:gd name="T35" fmla="*/ 147 h 169"/>
                      <a:gd name="T36" fmla="*/ 22 w 147"/>
                      <a:gd name="T37" fmla="*/ 152 h 169"/>
                      <a:gd name="T38" fmla="*/ 28 w 147"/>
                      <a:gd name="T39" fmla="*/ 160 h 169"/>
                      <a:gd name="T40" fmla="*/ 43 w 147"/>
                      <a:gd name="T41" fmla="*/ 168 h 169"/>
                      <a:gd name="T42" fmla="*/ 66 w 147"/>
                      <a:gd name="T43" fmla="*/ 168 h 169"/>
                      <a:gd name="T44" fmla="*/ 86 w 147"/>
                      <a:gd name="T45" fmla="*/ 163 h 169"/>
                      <a:gd name="T46" fmla="*/ 99 w 147"/>
                      <a:gd name="T47" fmla="*/ 153 h 169"/>
                      <a:gd name="T48" fmla="*/ 103 w 147"/>
                      <a:gd name="T49" fmla="*/ 142 h 169"/>
                      <a:gd name="T50" fmla="*/ 97 w 147"/>
                      <a:gd name="T51" fmla="*/ 129 h 169"/>
                      <a:gd name="T52" fmla="*/ 89 w 147"/>
                      <a:gd name="T53" fmla="*/ 121 h 169"/>
                      <a:gd name="T54" fmla="*/ 74 w 147"/>
                      <a:gd name="T55" fmla="*/ 110 h 169"/>
                      <a:gd name="T56" fmla="*/ 56 w 147"/>
                      <a:gd name="T57" fmla="*/ 101 h 169"/>
                      <a:gd name="T58" fmla="*/ 36 w 147"/>
                      <a:gd name="T59" fmla="*/ 86 h 169"/>
                      <a:gd name="T60" fmla="*/ 28 w 147"/>
                      <a:gd name="T61" fmla="*/ 79 h 169"/>
                      <a:gd name="T62" fmla="*/ 24 w 147"/>
                      <a:gd name="T63" fmla="*/ 72 h 169"/>
                      <a:gd name="T64" fmla="*/ 27 w 147"/>
                      <a:gd name="T65" fmla="*/ 67 h 169"/>
                      <a:gd name="T66" fmla="*/ 45 w 147"/>
                      <a:gd name="T67" fmla="*/ 62 h 169"/>
                      <a:gd name="T68" fmla="*/ 74 w 147"/>
                      <a:gd name="T69" fmla="*/ 54 h 169"/>
                      <a:gd name="T70" fmla="*/ 100 w 147"/>
                      <a:gd name="T71" fmla="*/ 47 h 169"/>
                      <a:gd name="T72" fmla="*/ 129 w 147"/>
                      <a:gd name="T73" fmla="*/ 39 h 169"/>
                      <a:gd name="T74" fmla="*/ 141 w 147"/>
                      <a:gd name="T75" fmla="*/ 28 h 169"/>
                      <a:gd name="T76" fmla="*/ 146 w 147"/>
                      <a:gd name="T77" fmla="*/ 22 h 16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47" h="169">
                        <a:moveTo>
                          <a:pt x="146" y="22"/>
                        </a:moveTo>
                        <a:lnTo>
                          <a:pt x="145" y="13"/>
                        </a:lnTo>
                        <a:lnTo>
                          <a:pt x="127" y="0"/>
                        </a:lnTo>
                        <a:lnTo>
                          <a:pt x="115" y="3"/>
                        </a:lnTo>
                        <a:lnTo>
                          <a:pt x="94" y="15"/>
                        </a:lnTo>
                        <a:lnTo>
                          <a:pt x="68" y="30"/>
                        </a:lnTo>
                        <a:lnTo>
                          <a:pt x="45" y="39"/>
                        </a:lnTo>
                        <a:lnTo>
                          <a:pt x="2" y="57"/>
                        </a:lnTo>
                        <a:lnTo>
                          <a:pt x="0" y="62"/>
                        </a:lnTo>
                        <a:lnTo>
                          <a:pt x="5" y="72"/>
                        </a:lnTo>
                        <a:lnTo>
                          <a:pt x="19" y="87"/>
                        </a:lnTo>
                        <a:lnTo>
                          <a:pt x="42" y="105"/>
                        </a:lnTo>
                        <a:lnTo>
                          <a:pt x="71" y="122"/>
                        </a:lnTo>
                        <a:lnTo>
                          <a:pt x="80" y="130"/>
                        </a:lnTo>
                        <a:lnTo>
                          <a:pt x="83" y="138"/>
                        </a:lnTo>
                        <a:lnTo>
                          <a:pt x="73" y="145"/>
                        </a:lnTo>
                        <a:lnTo>
                          <a:pt x="45" y="152"/>
                        </a:lnTo>
                        <a:lnTo>
                          <a:pt x="27" y="147"/>
                        </a:lnTo>
                        <a:lnTo>
                          <a:pt x="22" y="152"/>
                        </a:lnTo>
                        <a:lnTo>
                          <a:pt x="28" y="160"/>
                        </a:lnTo>
                        <a:lnTo>
                          <a:pt x="43" y="168"/>
                        </a:lnTo>
                        <a:lnTo>
                          <a:pt x="66" y="168"/>
                        </a:lnTo>
                        <a:lnTo>
                          <a:pt x="86" y="163"/>
                        </a:lnTo>
                        <a:lnTo>
                          <a:pt x="99" y="153"/>
                        </a:lnTo>
                        <a:lnTo>
                          <a:pt x="103" y="142"/>
                        </a:lnTo>
                        <a:lnTo>
                          <a:pt x="97" y="129"/>
                        </a:lnTo>
                        <a:lnTo>
                          <a:pt x="89" y="121"/>
                        </a:lnTo>
                        <a:lnTo>
                          <a:pt x="74" y="110"/>
                        </a:lnTo>
                        <a:lnTo>
                          <a:pt x="56" y="101"/>
                        </a:lnTo>
                        <a:lnTo>
                          <a:pt x="36" y="86"/>
                        </a:lnTo>
                        <a:lnTo>
                          <a:pt x="28" y="79"/>
                        </a:lnTo>
                        <a:lnTo>
                          <a:pt x="24" y="72"/>
                        </a:lnTo>
                        <a:lnTo>
                          <a:pt x="27" y="67"/>
                        </a:lnTo>
                        <a:lnTo>
                          <a:pt x="45" y="62"/>
                        </a:lnTo>
                        <a:lnTo>
                          <a:pt x="74" y="54"/>
                        </a:lnTo>
                        <a:lnTo>
                          <a:pt x="100" y="47"/>
                        </a:lnTo>
                        <a:lnTo>
                          <a:pt x="129" y="39"/>
                        </a:lnTo>
                        <a:lnTo>
                          <a:pt x="141" y="28"/>
                        </a:lnTo>
                        <a:lnTo>
                          <a:pt x="146" y="22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59" name="Freeform 51"/>
                  <p:cNvSpPr>
                    <a:spLocks/>
                  </p:cNvSpPr>
                  <p:nvPr/>
                </p:nvSpPr>
                <p:spPr bwMode="auto">
                  <a:xfrm>
                    <a:off x="2751" y="1479"/>
                    <a:ext cx="136" cy="322"/>
                  </a:xfrm>
                  <a:custGeom>
                    <a:avLst/>
                    <a:gdLst>
                      <a:gd name="T0" fmla="*/ 128 w 136"/>
                      <a:gd name="T1" fmla="*/ 6 h 322"/>
                      <a:gd name="T2" fmla="*/ 109 w 136"/>
                      <a:gd name="T3" fmla="*/ 0 h 322"/>
                      <a:gd name="T4" fmla="*/ 96 w 136"/>
                      <a:gd name="T5" fmla="*/ 7 h 322"/>
                      <a:gd name="T6" fmla="*/ 91 w 136"/>
                      <a:gd name="T7" fmla="*/ 39 h 322"/>
                      <a:gd name="T8" fmla="*/ 87 w 136"/>
                      <a:gd name="T9" fmla="*/ 72 h 322"/>
                      <a:gd name="T10" fmla="*/ 79 w 136"/>
                      <a:gd name="T11" fmla="*/ 106 h 322"/>
                      <a:gd name="T12" fmla="*/ 53 w 136"/>
                      <a:gd name="T13" fmla="*/ 137 h 322"/>
                      <a:gd name="T14" fmla="*/ 32 w 136"/>
                      <a:gd name="T15" fmla="*/ 157 h 322"/>
                      <a:gd name="T16" fmla="*/ 19 w 136"/>
                      <a:gd name="T17" fmla="*/ 184 h 322"/>
                      <a:gd name="T18" fmla="*/ 15 w 136"/>
                      <a:gd name="T19" fmla="*/ 209 h 322"/>
                      <a:gd name="T20" fmla="*/ 13 w 136"/>
                      <a:gd name="T21" fmla="*/ 219 h 322"/>
                      <a:gd name="T22" fmla="*/ 4 w 136"/>
                      <a:gd name="T23" fmla="*/ 224 h 322"/>
                      <a:gd name="T24" fmla="*/ 0 w 136"/>
                      <a:gd name="T25" fmla="*/ 234 h 322"/>
                      <a:gd name="T26" fmla="*/ 3 w 136"/>
                      <a:gd name="T27" fmla="*/ 240 h 322"/>
                      <a:gd name="T28" fmla="*/ 17 w 136"/>
                      <a:gd name="T29" fmla="*/ 246 h 322"/>
                      <a:gd name="T30" fmla="*/ 43 w 136"/>
                      <a:gd name="T31" fmla="*/ 257 h 322"/>
                      <a:gd name="T32" fmla="*/ 72 w 136"/>
                      <a:gd name="T33" fmla="*/ 280 h 322"/>
                      <a:gd name="T34" fmla="*/ 90 w 136"/>
                      <a:gd name="T35" fmla="*/ 302 h 322"/>
                      <a:gd name="T36" fmla="*/ 98 w 136"/>
                      <a:gd name="T37" fmla="*/ 314 h 322"/>
                      <a:gd name="T38" fmla="*/ 109 w 136"/>
                      <a:gd name="T39" fmla="*/ 321 h 322"/>
                      <a:gd name="T40" fmla="*/ 128 w 136"/>
                      <a:gd name="T41" fmla="*/ 306 h 322"/>
                      <a:gd name="T42" fmla="*/ 128 w 136"/>
                      <a:gd name="T43" fmla="*/ 303 h 322"/>
                      <a:gd name="T44" fmla="*/ 99 w 136"/>
                      <a:gd name="T45" fmla="*/ 277 h 322"/>
                      <a:gd name="T46" fmla="*/ 65 w 136"/>
                      <a:gd name="T47" fmla="*/ 252 h 322"/>
                      <a:gd name="T48" fmla="*/ 40 w 136"/>
                      <a:gd name="T49" fmla="*/ 238 h 322"/>
                      <a:gd name="T50" fmla="*/ 25 w 136"/>
                      <a:gd name="T51" fmla="*/ 228 h 322"/>
                      <a:gd name="T52" fmla="*/ 24 w 136"/>
                      <a:gd name="T53" fmla="*/ 217 h 322"/>
                      <a:gd name="T54" fmla="*/ 36 w 136"/>
                      <a:gd name="T55" fmla="*/ 192 h 322"/>
                      <a:gd name="T56" fmla="*/ 54 w 136"/>
                      <a:gd name="T57" fmla="*/ 170 h 322"/>
                      <a:gd name="T58" fmla="*/ 82 w 136"/>
                      <a:gd name="T59" fmla="*/ 144 h 322"/>
                      <a:gd name="T60" fmla="*/ 105 w 136"/>
                      <a:gd name="T61" fmla="*/ 121 h 322"/>
                      <a:gd name="T62" fmla="*/ 118 w 136"/>
                      <a:gd name="T63" fmla="*/ 96 h 322"/>
                      <a:gd name="T64" fmla="*/ 127 w 136"/>
                      <a:gd name="T65" fmla="*/ 65 h 322"/>
                      <a:gd name="T66" fmla="*/ 135 w 136"/>
                      <a:gd name="T67" fmla="*/ 34 h 322"/>
                      <a:gd name="T68" fmla="*/ 130 w 136"/>
                      <a:gd name="T69" fmla="*/ 17 h 322"/>
                      <a:gd name="T70" fmla="*/ 128 w 136"/>
                      <a:gd name="T71" fmla="*/ 6 h 3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136" h="322">
                        <a:moveTo>
                          <a:pt x="128" y="6"/>
                        </a:moveTo>
                        <a:lnTo>
                          <a:pt x="109" y="0"/>
                        </a:lnTo>
                        <a:lnTo>
                          <a:pt x="96" y="7"/>
                        </a:lnTo>
                        <a:lnTo>
                          <a:pt x="91" y="39"/>
                        </a:lnTo>
                        <a:lnTo>
                          <a:pt x="87" y="72"/>
                        </a:lnTo>
                        <a:lnTo>
                          <a:pt x="79" y="106"/>
                        </a:lnTo>
                        <a:lnTo>
                          <a:pt x="53" y="137"/>
                        </a:lnTo>
                        <a:lnTo>
                          <a:pt x="32" y="157"/>
                        </a:lnTo>
                        <a:lnTo>
                          <a:pt x="19" y="184"/>
                        </a:lnTo>
                        <a:lnTo>
                          <a:pt x="15" y="209"/>
                        </a:lnTo>
                        <a:lnTo>
                          <a:pt x="13" y="219"/>
                        </a:lnTo>
                        <a:lnTo>
                          <a:pt x="4" y="224"/>
                        </a:lnTo>
                        <a:lnTo>
                          <a:pt x="0" y="234"/>
                        </a:lnTo>
                        <a:lnTo>
                          <a:pt x="3" y="240"/>
                        </a:lnTo>
                        <a:lnTo>
                          <a:pt x="17" y="246"/>
                        </a:lnTo>
                        <a:lnTo>
                          <a:pt x="43" y="257"/>
                        </a:lnTo>
                        <a:lnTo>
                          <a:pt x="72" y="280"/>
                        </a:lnTo>
                        <a:lnTo>
                          <a:pt x="90" y="302"/>
                        </a:lnTo>
                        <a:lnTo>
                          <a:pt x="98" y="314"/>
                        </a:lnTo>
                        <a:lnTo>
                          <a:pt x="109" y="321"/>
                        </a:lnTo>
                        <a:lnTo>
                          <a:pt x="128" y="306"/>
                        </a:lnTo>
                        <a:lnTo>
                          <a:pt x="128" y="303"/>
                        </a:lnTo>
                        <a:lnTo>
                          <a:pt x="99" y="277"/>
                        </a:lnTo>
                        <a:lnTo>
                          <a:pt x="65" y="252"/>
                        </a:lnTo>
                        <a:lnTo>
                          <a:pt x="40" y="238"/>
                        </a:lnTo>
                        <a:lnTo>
                          <a:pt x="25" y="228"/>
                        </a:lnTo>
                        <a:lnTo>
                          <a:pt x="24" y="217"/>
                        </a:lnTo>
                        <a:lnTo>
                          <a:pt x="36" y="192"/>
                        </a:lnTo>
                        <a:lnTo>
                          <a:pt x="54" y="170"/>
                        </a:lnTo>
                        <a:lnTo>
                          <a:pt x="82" y="144"/>
                        </a:lnTo>
                        <a:lnTo>
                          <a:pt x="105" y="121"/>
                        </a:lnTo>
                        <a:lnTo>
                          <a:pt x="118" y="96"/>
                        </a:lnTo>
                        <a:lnTo>
                          <a:pt x="127" y="65"/>
                        </a:lnTo>
                        <a:lnTo>
                          <a:pt x="135" y="34"/>
                        </a:lnTo>
                        <a:lnTo>
                          <a:pt x="130" y="17"/>
                        </a:lnTo>
                        <a:lnTo>
                          <a:pt x="128" y="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60" name="Freeform 52"/>
                  <p:cNvSpPr>
                    <a:spLocks/>
                  </p:cNvSpPr>
                  <p:nvPr/>
                </p:nvSpPr>
                <p:spPr bwMode="auto">
                  <a:xfrm>
                    <a:off x="2849" y="1510"/>
                    <a:ext cx="101" cy="282"/>
                  </a:xfrm>
                  <a:custGeom>
                    <a:avLst/>
                    <a:gdLst>
                      <a:gd name="T0" fmla="*/ 73 w 101"/>
                      <a:gd name="T1" fmla="*/ 9 h 282"/>
                      <a:gd name="T2" fmla="*/ 58 w 101"/>
                      <a:gd name="T3" fmla="*/ 0 h 282"/>
                      <a:gd name="T4" fmla="*/ 51 w 101"/>
                      <a:gd name="T5" fmla="*/ 7 h 282"/>
                      <a:gd name="T6" fmla="*/ 42 w 101"/>
                      <a:gd name="T7" fmla="*/ 26 h 282"/>
                      <a:gd name="T8" fmla="*/ 41 w 101"/>
                      <a:gd name="T9" fmla="*/ 50 h 282"/>
                      <a:gd name="T10" fmla="*/ 39 w 101"/>
                      <a:gd name="T11" fmla="*/ 100 h 282"/>
                      <a:gd name="T12" fmla="*/ 33 w 101"/>
                      <a:gd name="T13" fmla="*/ 118 h 282"/>
                      <a:gd name="T14" fmla="*/ 13 w 101"/>
                      <a:gd name="T15" fmla="*/ 151 h 282"/>
                      <a:gd name="T16" fmla="*/ 4 w 101"/>
                      <a:gd name="T17" fmla="*/ 175 h 282"/>
                      <a:gd name="T18" fmla="*/ 0 w 101"/>
                      <a:gd name="T19" fmla="*/ 196 h 282"/>
                      <a:gd name="T20" fmla="*/ 4 w 101"/>
                      <a:gd name="T21" fmla="*/ 205 h 282"/>
                      <a:gd name="T22" fmla="*/ 17 w 101"/>
                      <a:gd name="T23" fmla="*/ 216 h 282"/>
                      <a:gd name="T24" fmla="*/ 35 w 101"/>
                      <a:gd name="T25" fmla="*/ 231 h 282"/>
                      <a:gd name="T26" fmla="*/ 53 w 101"/>
                      <a:gd name="T27" fmla="*/ 252 h 282"/>
                      <a:gd name="T28" fmla="*/ 70 w 101"/>
                      <a:gd name="T29" fmla="*/ 276 h 282"/>
                      <a:gd name="T30" fmla="*/ 78 w 101"/>
                      <a:gd name="T31" fmla="*/ 281 h 282"/>
                      <a:gd name="T32" fmla="*/ 100 w 101"/>
                      <a:gd name="T33" fmla="*/ 276 h 282"/>
                      <a:gd name="T34" fmla="*/ 100 w 101"/>
                      <a:gd name="T35" fmla="*/ 269 h 282"/>
                      <a:gd name="T36" fmla="*/ 79 w 101"/>
                      <a:gd name="T37" fmla="*/ 247 h 282"/>
                      <a:gd name="T38" fmla="*/ 41 w 101"/>
                      <a:gd name="T39" fmla="*/ 215 h 282"/>
                      <a:gd name="T40" fmla="*/ 25 w 101"/>
                      <a:gd name="T41" fmla="*/ 198 h 282"/>
                      <a:gd name="T42" fmla="*/ 23 w 101"/>
                      <a:gd name="T43" fmla="*/ 190 h 282"/>
                      <a:gd name="T44" fmla="*/ 30 w 101"/>
                      <a:gd name="T45" fmla="*/ 162 h 282"/>
                      <a:gd name="T46" fmla="*/ 44 w 101"/>
                      <a:gd name="T47" fmla="*/ 133 h 282"/>
                      <a:gd name="T48" fmla="*/ 52 w 101"/>
                      <a:gd name="T49" fmla="*/ 110 h 282"/>
                      <a:gd name="T50" fmla="*/ 64 w 101"/>
                      <a:gd name="T51" fmla="*/ 77 h 282"/>
                      <a:gd name="T52" fmla="*/ 75 w 101"/>
                      <a:gd name="T53" fmla="*/ 41 h 282"/>
                      <a:gd name="T54" fmla="*/ 78 w 101"/>
                      <a:gd name="T55" fmla="*/ 23 h 282"/>
                      <a:gd name="T56" fmla="*/ 73 w 101"/>
                      <a:gd name="T57" fmla="*/ 9 h 2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101" h="282">
                        <a:moveTo>
                          <a:pt x="73" y="9"/>
                        </a:moveTo>
                        <a:lnTo>
                          <a:pt x="58" y="0"/>
                        </a:lnTo>
                        <a:lnTo>
                          <a:pt x="51" y="7"/>
                        </a:lnTo>
                        <a:lnTo>
                          <a:pt x="42" y="26"/>
                        </a:lnTo>
                        <a:lnTo>
                          <a:pt x="41" y="50"/>
                        </a:lnTo>
                        <a:lnTo>
                          <a:pt x="39" y="100"/>
                        </a:lnTo>
                        <a:lnTo>
                          <a:pt x="33" y="118"/>
                        </a:lnTo>
                        <a:lnTo>
                          <a:pt x="13" y="151"/>
                        </a:lnTo>
                        <a:lnTo>
                          <a:pt x="4" y="175"/>
                        </a:lnTo>
                        <a:lnTo>
                          <a:pt x="0" y="196"/>
                        </a:lnTo>
                        <a:lnTo>
                          <a:pt x="4" y="205"/>
                        </a:lnTo>
                        <a:lnTo>
                          <a:pt x="17" y="216"/>
                        </a:lnTo>
                        <a:lnTo>
                          <a:pt x="35" y="231"/>
                        </a:lnTo>
                        <a:lnTo>
                          <a:pt x="53" y="252"/>
                        </a:lnTo>
                        <a:lnTo>
                          <a:pt x="70" y="276"/>
                        </a:lnTo>
                        <a:lnTo>
                          <a:pt x="78" y="281"/>
                        </a:lnTo>
                        <a:lnTo>
                          <a:pt x="100" y="276"/>
                        </a:lnTo>
                        <a:lnTo>
                          <a:pt x="100" y="269"/>
                        </a:lnTo>
                        <a:lnTo>
                          <a:pt x="79" y="247"/>
                        </a:lnTo>
                        <a:lnTo>
                          <a:pt x="41" y="215"/>
                        </a:lnTo>
                        <a:lnTo>
                          <a:pt x="25" y="198"/>
                        </a:lnTo>
                        <a:lnTo>
                          <a:pt x="23" y="190"/>
                        </a:lnTo>
                        <a:lnTo>
                          <a:pt x="30" y="162"/>
                        </a:lnTo>
                        <a:lnTo>
                          <a:pt x="44" y="133"/>
                        </a:lnTo>
                        <a:lnTo>
                          <a:pt x="52" y="110"/>
                        </a:lnTo>
                        <a:lnTo>
                          <a:pt x="64" y="77"/>
                        </a:lnTo>
                        <a:lnTo>
                          <a:pt x="75" y="41"/>
                        </a:lnTo>
                        <a:lnTo>
                          <a:pt x="78" y="23"/>
                        </a:lnTo>
                        <a:lnTo>
                          <a:pt x="73" y="9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24661" name="Freeform 53"/>
                  <p:cNvSpPr>
                    <a:spLocks/>
                  </p:cNvSpPr>
                  <p:nvPr/>
                </p:nvSpPr>
                <p:spPr bwMode="auto">
                  <a:xfrm>
                    <a:off x="2937" y="1129"/>
                    <a:ext cx="138" cy="255"/>
                  </a:xfrm>
                  <a:custGeom>
                    <a:avLst/>
                    <a:gdLst>
                      <a:gd name="T0" fmla="*/ 9 w 138"/>
                      <a:gd name="T1" fmla="*/ 246 h 255"/>
                      <a:gd name="T2" fmla="*/ 3 w 138"/>
                      <a:gd name="T3" fmla="*/ 234 h 255"/>
                      <a:gd name="T4" fmla="*/ 9 w 138"/>
                      <a:gd name="T5" fmla="*/ 220 h 255"/>
                      <a:gd name="T6" fmla="*/ 20 w 138"/>
                      <a:gd name="T7" fmla="*/ 205 h 255"/>
                      <a:gd name="T8" fmla="*/ 51 w 138"/>
                      <a:gd name="T9" fmla="*/ 196 h 255"/>
                      <a:gd name="T10" fmla="*/ 81 w 138"/>
                      <a:gd name="T11" fmla="*/ 190 h 255"/>
                      <a:gd name="T12" fmla="*/ 98 w 138"/>
                      <a:gd name="T13" fmla="*/ 175 h 255"/>
                      <a:gd name="T14" fmla="*/ 111 w 138"/>
                      <a:gd name="T15" fmla="*/ 141 h 255"/>
                      <a:gd name="T16" fmla="*/ 85 w 138"/>
                      <a:gd name="T17" fmla="*/ 116 h 255"/>
                      <a:gd name="T18" fmla="*/ 41 w 138"/>
                      <a:gd name="T19" fmla="*/ 86 h 255"/>
                      <a:gd name="T20" fmla="*/ 22 w 138"/>
                      <a:gd name="T21" fmla="*/ 77 h 255"/>
                      <a:gd name="T22" fmla="*/ 15 w 138"/>
                      <a:gd name="T23" fmla="*/ 79 h 255"/>
                      <a:gd name="T24" fmla="*/ 10 w 138"/>
                      <a:gd name="T25" fmla="*/ 67 h 255"/>
                      <a:gd name="T26" fmla="*/ 15 w 138"/>
                      <a:gd name="T27" fmla="*/ 61 h 255"/>
                      <a:gd name="T28" fmla="*/ 11 w 138"/>
                      <a:gd name="T29" fmla="*/ 35 h 255"/>
                      <a:gd name="T30" fmla="*/ 10 w 138"/>
                      <a:gd name="T31" fmla="*/ 25 h 255"/>
                      <a:gd name="T32" fmla="*/ 6 w 138"/>
                      <a:gd name="T33" fmla="*/ 9 h 255"/>
                      <a:gd name="T34" fmla="*/ 0 w 138"/>
                      <a:gd name="T35" fmla="*/ 4 h 255"/>
                      <a:gd name="T36" fmla="*/ 1 w 138"/>
                      <a:gd name="T37" fmla="*/ 0 h 255"/>
                      <a:gd name="T38" fmla="*/ 15 w 138"/>
                      <a:gd name="T39" fmla="*/ 3 h 255"/>
                      <a:gd name="T40" fmla="*/ 20 w 138"/>
                      <a:gd name="T41" fmla="*/ 21 h 255"/>
                      <a:gd name="T42" fmla="*/ 27 w 138"/>
                      <a:gd name="T43" fmla="*/ 50 h 255"/>
                      <a:gd name="T44" fmla="*/ 39 w 138"/>
                      <a:gd name="T45" fmla="*/ 67 h 255"/>
                      <a:gd name="T46" fmla="*/ 62 w 138"/>
                      <a:gd name="T47" fmla="*/ 83 h 255"/>
                      <a:gd name="T48" fmla="*/ 103 w 138"/>
                      <a:gd name="T49" fmla="*/ 111 h 255"/>
                      <a:gd name="T50" fmla="*/ 133 w 138"/>
                      <a:gd name="T51" fmla="*/ 140 h 255"/>
                      <a:gd name="T52" fmla="*/ 137 w 138"/>
                      <a:gd name="T53" fmla="*/ 151 h 255"/>
                      <a:gd name="T54" fmla="*/ 128 w 138"/>
                      <a:gd name="T55" fmla="*/ 175 h 255"/>
                      <a:gd name="T56" fmla="*/ 108 w 138"/>
                      <a:gd name="T57" fmla="*/ 203 h 255"/>
                      <a:gd name="T58" fmla="*/ 84 w 138"/>
                      <a:gd name="T59" fmla="*/ 224 h 255"/>
                      <a:gd name="T60" fmla="*/ 61 w 138"/>
                      <a:gd name="T61" fmla="*/ 239 h 255"/>
                      <a:gd name="T62" fmla="*/ 43 w 138"/>
                      <a:gd name="T63" fmla="*/ 249 h 255"/>
                      <a:gd name="T64" fmla="*/ 25 w 138"/>
                      <a:gd name="T65" fmla="*/ 254 h 255"/>
                      <a:gd name="T66" fmla="*/ 9 w 138"/>
                      <a:gd name="T67" fmla="*/ 246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</a:cxnLst>
                    <a:rect l="0" t="0" r="r" b="b"/>
                    <a:pathLst>
                      <a:path w="138" h="255">
                        <a:moveTo>
                          <a:pt x="9" y="246"/>
                        </a:moveTo>
                        <a:lnTo>
                          <a:pt x="3" y="234"/>
                        </a:lnTo>
                        <a:lnTo>
                          <a:pt x="9" y="220"/>
                        </a:lnTo>
                        <a:lnTo>
                          <a:pt x="20" y="205"/>
                        </a:lnTo>
                        <a:lnTo>
                          <a:pt x="51" y="196"/>
                        </a:lnTo>
                        <a:lnTo>
                          <a:pt x="81" y="190"/>
                        </a:lnTo>
                        <a:lnTo>
                          <a:pt x="98" y="175"/>
                        </a:lnTo>
                        <a:lnTo>
                          <a:pt x="111" y="141"/>
                        </a:lnTo>
                        <a:lnTo>
                          <a:pt x="85" y="116"/>
                        </a:lnTo>
                        <a:lnTo>
                          <a:pt x="41" y="86"/>
                        </a:lnTo>
                        <a:lnTo>
                          <a:pt x="22" y="77"/>
                        </a:lnTo>
                        <a:lnTo>
                          <a:pt x="15" y="79"/>
                        </a:lnTo>
                        <a:lnTo>
                          <a:pt x="10" y="67"/>
                        </a:lnTo>
                        <a:lnTo>
                          <a:pt x="15" y="61"/>
                        </a:lnTo>
                        <a:lnTo>
                          <a:pt x="11" y="35"/>
                        </a:lnTo>
                        <a:lnTo>
                          <a:pt x="10" y="25"/>
                        </a:lnTo>
                        <a:lnTo>
                          <a:pt x="6" y="9"/>
                        </a:lnTo>
                        <a:lnTo>
                          <a:pt x="0" y="4"/>
                        </a:lnTo>
                        <a:lnTo>
                          <a:pt x="1" y="0"/>
                        </a:lnTo>
                        <a:lnTo>
                          <a:pt x="15" y="3"/>
                        </a:lnTo>
                        <a:lnTo>
                          <a:pt x="20" y="21"/>
                        </a:lnTo>
                        <a:lnTo>
                          <a:pt x="27" y="50"/>
                        </a:lnTo>
                        <a:lnTo>
                          <a:pt x="39" y="67"/>
                        </a:lnTo>
                        <a:lnTo>
                          <a:pt x="62" y="83"/>
                        </a:lnTo>
                        <a:lnTo>
                          <a:pt x="103" y="111"/>
                        </a:lnTo>
                        <a:lnTo>
                          <a:pt x="133" y="140"/>
                        </a:lnTo>
                        <a:lnTo>
                          <a:pt x="137" y="151"/>
                        </a:lnTo>
                        <a:lnTo>
                          <a:pt x="128" y="175"/>
                        </a:lnTo>
                        <a:lnTo>
                          <a:pt x="108" y="203"/>
                        </a:lnTo>
                        <a:lnTo>
                          <a:pt x="84" y="224"/>
                        </a:lnTo>
                        <a:lnTo>
                          <a:pt x="61" y="239"/>
                        </a:lnTo>
                        <a:lnTo>
                          <a:pt x="43" y="249"/>
                        </a:lnTo>
                        <a:lnTo>
                          <a:pt x="25" y="254"/>
                        </a:lnTo>
                        <a:lnTo>
                          <a:pt x="9" y="24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</p:grpSp>
        </p:grpSp>
        <p:sp>
          <p:nvSpPr>
            <p:cNvPr id="324703" name="Oval 95"/>
            <p:cNvSpPr>
              <a:spLocks noChangeArrowheads="1"/>
            </p:cNvSpPr>
            <p:nvPr/>
          </p:nvSpPr>
          <p:spPr bwMode="auto">
            <a:xfrm>
              <a:off x="7227094" y="4096942"/>
              <a:ext cx="195263" cy="196453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/>
                <a:t>2</a:t>
              </a:r>
              <a:endParaRPr lang="th-TH" sz="1200" b="1"/>
            </a:p>
          </p:txBody>
        </p:sp>
        <p:sp>
          <p:nvSpPr>
            <p:cNvPr id="324717" name="AutoShape 109"/>
            <p:cNvSpPr>
              <a:spLocks noChangeArrowheads="1"/>
            </p:cNvSpPr>
            <p:nvPr/>
          </p:nvSpPr>
          <p:spPr bwMode="auto">
            <a:xfrm>
              <a:off x="5293519" y="4945858"/>
              <a:ext cx="277416" cy="221456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rgbClr val="99C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24744" name="Rectangle 136"/>
            <p:cNvSpPr>
              <a:spLocks noChangeArrowheads="1"/>
            </p:cNvSpPr>
            <p:nvPr/>
          </p:nvSpPr>
          <p:spPr bwMode="ltGray">
            <a:xfrm>
              <a:off x="5561410" y="4426744"/>
              <a:ext cx="1085850" cy="357188"/>
            </a:xfrm>
            <a:prstGeom prst="rect">
              <a:avLst/>
            </a:prstGeom>
            <a:gradFill rotWithShape="0">
              <a:gsLst>
                <a:gs pos="0">
                  <a:srgbClr val="FF6600"/>
                </a:gs>
                <a:gs pos="50000">
                  <a:srgbClr val="FF6600">
                    <a:gamma/>
                    <a:tint val="74118"/>
                    <a:invGamma/>
                  </a:srgbClr>
                </a:gs>
                <a:gs pos="100000">
                  <a:srgbClr val="FF6600"/>
                </a:gs>
              </a:gsLst>
              <a:lin ang="5400000" scaled="1"/>
            </a:gradFill>
            <a:ln>
              <a:noFill/>
            </a:ln>
            <a:effectLst/>
            <a:scene3d>
              <a:camera prst="legacyObliqueTopRight"/>
              <a:lightRig rig="legacyFlat3" dir="b"/>
            </a:scene3d>
            <a:sp3d extrusionH="150800" prstMaterial="legacyMatte">
              <a:bevelT w="13500" h="13500" prst="angle"/>
              <a:bevelB w="13500" h="13500" prst="angle"/>
              <a:extrusionClr>
                <a:srgbClr val="FF6600"/>
              </a:extrusionClr>
            </a:sp3d>
            <a:extLst>
              <a:ext uri="{91240B29-F687-4F45-9708-019B960494DF}">
                <a14:hiddenLine xmlns:a14="http://schemas.microsoft.com/office/drawing/2010/main" w="12700" algn="ctr">
                  <a:noFill/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6600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tIns="68580" bIns="68580" anchor="ctr" anchorCtr="1">
              <a:flatTx/>
            </a:bodyPr>
            <a:lstStyle/>
            <a:p>
              <a:pPr algn="ctr">
                <a:lnSpc>
                  <a:spcPct val="60000"/>
                </a:lnSpc>
              </a:pPr>
              <a:r>
                <a:rPr lang="th-TH" sz="1500" b="1" dirty="0"/>
                <a:t>การฝึกอบรมและพัฒนา</a:t>
              </a:r>
            </a:p>
          </p:txBody>
        </p:sp>
        <p:sp>
          <p:nvSpPr>
            <p:cNvPr id="324745" name="Rectangle 137"/>
            <p:cNvSpPr>
              <a:spLocks noChangeArrowheads="1"/>
            </p:cNvSpPr>
            <p:nvPr/>
          </p:nvSpPr>
          <p:spPr bwMode="ltGray">
            <a:xfrm>
              <a:off x="4187430" y="4431506"/>
              <a:ext cx="1254919" cy="357188"/>
            </a:xfrm>
            <a:prstGeom prst="rect">
              <a:avLst/>
            </a:prstGeom>
            <a:gradFill rotWithShape="0">
              <a:gsLst>
                <a:gs pos="0">
                  <a:srgbClr val="2FBD2F"/>
                </a:gs>
                <a:gs pos="50000">
                  <a:srgbClr val="33CC33"/>
                </a:gs>
                <a:gs pos="100000">
                  <a:srgbClr val="2FBD2F"/>
                </a:gs>
              </a:gsLst>
              <a:lin ang="5400000" scaled="1"/>
            </a:gradFill>
            <a:ln>
              <a:noFill/>
            </a:ln>
            <a:effectLst/>
            <a:scene3d>
              <a:camera prst="legacyObliqueTopRight"/>
              <a:lightRig rig="legacyFlat3" dir="b"/>
            </a:scene3d>
            <a:sp3d extrusionH="150800" prstMaterial="legacyMatte">
              <a:bevelT w="13500" h="13500" prst="angle"/>
              <a:bevelB w="13500" h="13500" prst="angle"/>
              <a:extrusionClr>
                <a:srgbClr val="33CC33"/>
              </a:extrusionClr>
            </a:sp3d>
            <a:extLst>
              <a:ext uri="{91240B29-F687-4F45-9708-019B960494DF}">
                <a14:hiddenLine xmlns:a14="http://schemas.microsoft.com/office/drawing/2010/main" w="12700" algn="ctr">
                  <a:noFill/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3CC33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tIns="68580" bIns="68580" anchor="ctr" anchorCtr="1">
              <a:flatTx/>
            </a:bodyPr>
            <a:lstStyle/>
            <a:p>
              <a:pPr algn="ctr"/>
              <a:r>
                <a:rPr lang="en-US" sz="1500"/>
                <a:t>Competency</a:t>
              </a:r>
              <a:endParaRPr lang="th-TH" sz="1500"/>
            </a:p>
          </p:txBody>
        </p:sp>
      </p:grpSp>
    </p:spTree>
    <p:extLst>
      <p:ext uri="{BB962C8B-B14F-4D97-AF65-F5344CB8AC3E}">
        <p14:creationId xmlns:p14="http://schemas.microsoft.com/office/powerpoint/2010/main" val="381380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254" name="AutoShape 14"/>
          <p:cNvSpPr>
            <a:spLocks noChangeArrowheads="1"/>
          </p:cNvSpPr>
          <p:nvPr/>
        </p:nvSpPr>
        <p:spPr bwMode="auto">
          <a:xfrm>
            <a:off x="2556273" y="2644380"/>
            <a:ext cx="4644628" cy="2026444"/>
          </a:xfrm>
          <a:prstGeom prst="leftArrow">
            <a:avLst>
              <a:gd name="adj1" fmla="val 50000"/>
              <a:gd name="adj2" fmla="val 57300"/>
            </a:avLst>
          </a:prstGeom>
          <a:solidFill>
            <a:srgbClr val="99FFCC"/>
          </a:solidFill>
          <a:ln w="12700">
            <a:solidFill>
              <a:schemeClr val="accent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 sz="2100"/>
          </a:p>
        </p:txBody>
      </p:sp>
      <p:sp>
        <p:nvSpPr>
          <p:cNvPr id="394247" name="Rectangle 7"/>
          <p:cNvSpPr>
            <a:spLocks noChangeArrowheads="1"/>
          </p:cNvSpPr>
          <p:nvPr/>
        </p:nvSpPr>
        <p:spPr bwMode="auto">
          <a:xfrm>
            <a:off x="4426744" y="2581276"/>
            <a:ext cx="1590675" cy="1984772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2100"/>
          </a:p>
        </p:txBody>
      </p:sp>
      <p:sp>
        <p:nvSpPr>
          <p:cNvPr id="394244" name="Rectangle 4"/>
          <p:cNvSpPr>
            <a:spLocks noChangeArrowheads="1"/>
          </p:cNvSpPr>
          <p:nvPr/>
        </p:nvSpPr>
        <p:spPr bwMode="auto">
          <a:xfrm>
            <a:off x="1385889" y="3398044"/>
            <a:ext cx="1412081" cy="519113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CC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th-TH" sz="1800" b="1" dirty="0"/>
              <a:t>เป้าประสงค์</a:t>
            </a:r>
          </a:p>
        </p:txBody>
      </p:sp>
      <p:sp>
        <p:nvSpPr>
          <p:cNvPr id="394246" name="Rectangle 6"/>
          <p:cNvSpPr>
            <a:spLocks noChangeArrowheads="1"/>
          </p:cNvSpPr>
          <p:nvPr/>
        </p:nvSpPr>
        <p:spPr bwMode="auto">
          <a:xfrm>
            <a:off x="3061097" y="3365897"/>
            <a:ext cx="1133475" cy="528638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th-TH" sz="1800" b="1" dirty="0"/>
              <a:t>ตัวชี้วัด</a:t>
            </a:r>
          </a:p>
        </p:txBody>
      </p:sp>
      <p:sp>
        <p:nvSpPr>
          <p:cNvPr id="394248" name="Rectangle 8"/>
          <p:cNvSpPr>
            <a:spLocks noChangeArrowheads="1"/>
          </p:cNvSpPr>
          <p:nvPr/>
        </p:nvSpPr>
        <p:spPr bwMode="auto">
          <a:xfrm>
            <a:off x="4655343" y="2822461"/>
            <a:ext cx="1133475" cy="642938"/>
          </a:xfrm>
          <a:prstGeom prst="rect">
            <a:avLst/>
          </a:prstGeom>
          <a:solidFill>
            <a:srgbClr val="99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th-TH" sz="1800" b="1" dirty="0"/>
              <a:t>หน่วยงานหลักที่</a:t>
            </a:r>
            <a:br>
              <a:rPr lang="th-TH" sz="1800" b="1" dirty="0"/>
            </a:br>
            <a:r>
              <a:rPr lang="th-TH" sz="1800" b="1" dirty="0"/>
              <a:t>รับผิดชอบ</a:t>
            </a:r>
          </a:p>
        </p:txBody>
      </p:sp>
      <p:sp>
        <p:nvSpPr>
          <p:cNvPr id="394250" name="Rectangle 10"/>
          <p:cNvSpPr>
            <a:spLocks noChangeArrowheads="1"/>
          </p:cNvSpPr>
          <p:nvPr/>
        </p:nvSpPr>
        <p:spPr bwMode="ltGray">
          <a:xfrm>
            <a:off x="6234113" y="2571751"/>
            <a:ext cx="1590675" cy="1984772"/>
          </a:xfrm>
          <a:prstGeom prst="rect">
            <a:avLst/>
          </a:prstGeom>
          <a:gradFill rotWithShape="0">
            <a:gsLst>
              <a:gs pos="0">
                <a:srgbClr val="FFCC00"/>
              </a:gs>
              <a:gs pos="50000">
                <a:srgbClr val="FFCC00">
                  <a:gamma/>
                  <a:tint val="53725"/>
                  <a:invGamma/>
                </a:srgbClr>
              </a:gs>
              <a:gs pos="100000">
                <a:srgbClr val="FFCC00"/>
              </a:gs>
            </a:gsLst>
            <a:lin ang="5400000" scaled="1"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150800" prstMaterial="legacyMatte">
            <a:bevelT w="13500" h="13500" prst="angle"/>
            <a:bevelB w="13500" h="13500" prst="angle"/>
            <a:extrusionClr>
              <a:srgbClr val="FFCC00"/>
            </a:extrusionClr>
          </a:sp3d>
          <a:extLst>
            <a:ext uri="{91240B29-F687-4F45-9708-019B960494DF}">
              <a14:hiddenLine xmlns:a14="http://schemas.microsoft.com/office/drawing/2010/main" w="12700" algn="ctr">
                <a:noFill/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CC00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tIns="68580" bIns="68580" anchor="ctr" anchorCtr="1">
            <a:flatTx/>
          </a:bodyPr>
          <a:lstStyle/>
          <a:p>
            <a:pPr algn="ctr"/>
            <a:r>
              <a:rPr lang="en-US" sz="1500" dirty="0"/>
              <a:t>Competency </a:t>
            </a:r>
            <a:endParaRPr lang="th-TH" sz="1500" dirty="0" smtClean="0"/>
          </a:p>
          <a:p>
            <a:pPr algn="ctr"/>
            <a:r>
              <a:rPr lang="th-TH" sz="1500" dirty="0" smtClean="0"/>
              <a:t>ที่</a:t>
            </a:r>
            <a:r>
              <a:rPr lang="th-TH" sz="1500" dirty="0"/>
              <a:t>ต้องการ</a:t>
            </a:r>
          </a:p>
        </p:txBody>
      </p:sp>
      <p:sp>
        <p:nvSpPr>
          <p:cNvPr id="394251" name="Rectangle 11"/>
          <p:cNvSpPr>
            <a:spLocks noChangeArrowheads="1"/>
          </p:cNvSpPr>
          <p:nvPr/>
        </p:nvSpPr>
        <p:spPr bwMode="auto">
          <a:xfrm>
            <a:off x="4425554" y="4817270"/>
            <a:ext cx="1579959" cy="445294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th-TH" sz="1800" b="1" dirty="0"/>
              <a:t>แนวทางการฝึกอบรม</a:t>
            </a:r>
            <a:br>
              <a:rPr lang="th-TH" sz="1800" b="1" dirty="0"/>
            </a:br>
            <a:r>
              <a:rPr lang="th-TH" sz="1800" b="1" dirty="0"/>
              <a:t>และพัฒนาบุคลากร</a:t>
            </a:r>
          </a:p>
        </p:txBody>
      </p:sp>
      <p:sp>
        <p:nvSpPr>
          <p:cNvPr id="394253" name="Rectangle 13"/>
          <p:cNvSpPr>
            <a:spLocks noChangeArrowheads="1"/>
          </p:cNvSpPr>
          <p:nvPr/>
        </p:nvSpPr>
        <p:spPr bwMode="auto">
          <a:xfrm>
            <a:off x="593272" y="1057657"/>
            <a:ext cx="7756072" cy="839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7866" tIns="33338" rIns="67866" bIns="33338" anchor="ctr"/>
          <a:lstStyle/>
          <a:p>
            <a:r>
              <a:rPr lang="th-TH" sz="2000" b="1" dirty="0" smtClean="0"/>
              <a:t>          การ</a:t>
            </a:r>
            <a:r>
              <a:rPr lang="th-TH" sz="2000" b="1" dirty="0"/>
              <a:t>พัฒนาศักยภาพบุคลากรต้องมุ่งเน้นการพัฒนาความรู้ความสามารถที่ต้องการเพื่อให้กลุ่มบุคลากรหลักที่รับผิดชอบสามารถปฏิบัติงานได้ตามเป้าหมายที่ตั้งเอาไว้ซึ่งจะส่งผลให้องค์กรสามารถบรรลุเป้าหมายทางยุทธศาสตร์</a:t>
            </a:r>
            <a:endParaRPr lang="en-GB" sz="2000" b="1" dirty="0"/>
          </a:p>
        </p:txBody>
      </p:sp>
      <p:grpSp>
        <p:nvGrpSpPr>
          <p:cNvPr id="394281" name="Group 41"/>
          <p:cNvGrpSpPr>
            <a:grpSpLocks/>
          </p:cNvGrpSpPr>
          <p:nvPr/>
        </p:nvGrpSpPr>
        <p:grpSpPr bwMode="auto">
          <a:xfrm>
            <a:off x="1496616" y="4527947"/>
            <a:ext cx="1094184" cy="828675"/>
            <a:chOff x="3209" y="2551"/>
            <a:chExt cx="1968" cy="1243"/>
          </a:xfrm>
        </p:grpSpPr>
        <p:sp>
          <p:nvSpPr>
            <p:cNvPr id="394282" name="Rectangle 42"/>
            <p:cNvSpPr>
              <a:spLocks noChangeArrowheads="1"/>
            </p:cNvSpPr>
            <p:nvPr/>
          </p:nvSpPr>
          <p:spPr bwMode="auto">
            <a:xfrm>
              <a:off x="3209" y="2551"/>
              <a:ext cx="1968" cy="124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 sz="2100"/>
            </a:p>
          </p:txBody>
        </p:sp>
        <p:grpSp>
          <p:nvGrpSpPr>
            <p:cNvPr id="394283" name="Group 43"/>
            <p:cNvGrpSpPr>
              <a:grpSpLocks/>
            </p:cNvGrpSpPr>
            <p:nvPr/>
          </p:nvGrpSpPr>
          <p:grpSpPr bwMode="auto">
            <a:xfrm>
              <a:off x="3264" y="2567"/>
              <a:ext cx="1884" cy="1214"/>
              <a:chOff x="3264" y="2567"/>
              <a:chExt cx="1884" cy="1214"/>
            </a:xfrm>
          </p:grpSpPr>
          <p:sp>
            <p:nvSpPr>
              <p:cNvPr id="394284" name="Freeform 44"/>
              <p:cNvSpPr>
                <a:spLocks/>
              </p:cNvSpPr>
              <p:nvPr/>
            </p:nvSpPr>
            <p:spPr bwMode="auto">
              <a:xfrm>
                <a:off x="4133" y="2924"/>
                <a:ext cx="156" cy="210"/>
              </a:xfrm>
              <a:custGeom>
                <a:avLst/>
                <a:gdLst>
                  <a:gd name="T0" fmla="*/ 92 w 156"/>
                  <a:gd name="T1" fmla="*/ 0 h 210"/>
                  <a:gd name="T2" fmla="*/ 112 w 156"/>
                  <a:gd name="T3" fmla="*/ 3 h 210"/>
                  <a:gd name="T4" fmla="*/ 131 w 156"/>
                  <a:gd name="T5" fmla="*/ 13 h 210"/>
                  <a:gd name="T6" fmla="*/ 143 w 156"/>
                  <a:gd name="T7" fmla="*/ 29 h 210"/>
                  <a:gd name="T8" fmla="*/ 153 w 156"/>
                  <a:gd name="T9" fmla="*/ 53 h 210"/>
                  <a:gd name="T10" fmla="*/ 155 w 156"/>
                  <a:gd name="T11" fmla="*/ 94 h 210"/>
                  <a:gd name="T12" fmla="*/ 148 w 156"/>
                  <a:gd name="T13" fmla="*/ 133 h 210"/>
                  <a:gd name="T14" fmla="*/ 136 w 156"/>
                  <a:gd name="T15" fmla="*/ 163 h 210"/>
                  <a:gd name="T16" fmla="*/ 119 w 156"/>
                  <a:gd name="T17" fmla="*/ 187 h 210"/>
                  <a:gd name="T18" fmla="*/ 102 w 156"/>
                  <a:gd name="T19" fmla="*/ 203 h 210"/>
                  <a:gd name="T20" fmla="*/ 83 w 156"/>
                  <a:gd name="T21" fmla="*/ 209 h 210"/>
                  <a:gd name="T22" fmla="*/ 64 w 156"/>
                  <a:gd name="T23" fmla="*/ 205 h 210"/>
                  <a:gd name="T24" fmla="*/ 54 w 156"/>
                  <a:gd name="T25" fmla="*/ 192 h 210"/>
                  <a:gd name="T26" fmla="*/ 40 w 156"/>
                  <a:gd name="T27" fmla="*/ 171 h 210"/>
                  <a:gd name="T28" fmla="*/ 35 w 156"/>
                  <a:gd name="T29" fmla="*/ 130 h 210"/>
                  <a:gd name="T30" fmla="*/ 40 w 156"/>
                  <a:gd name="T31" fmla="*/ 88 h 210"/>
                  <a:gd name="T32" fmla="*/ 42 w 156"/>
                  <a:gd name="T33" fmla="*/ 83 h 210"/>
                  <a:gd name="T34" fmla="*/ 0 w 156"/>
                  <a:gd name="T35" fmla="*/ 40 h 210"/>
                  <a:gd name="T36" fmla="*/ 0 w 156"/>
                  <a:gd name="T37" fmla="*/ 19 h 210"/>
                  <a:gd name="T38" fmla="*/ 7 w 156"/>
                  <a:gd name="T39" fmla="*/ 16 h 210"/>
                  <a:gd name="T40" fmla="*/ 50 w 156"/>
                  <a:gd name="T41" fmla="*/ 67 h 210"/>
                  <a:gd name="T42" fmla="*/ 54 w 156"/>
                  <a:gd name="T43" fmla="*/ 42 h 210"/>
                  <a:gd name="T44" fmla="*/ 69 w 156"/>
                  <a:gd name="T45" fmla="*/ 16 h 210"/>
                  <a:gd name="T46" fmla="*/ 83 w 156"/>
                  <a:gd name="T47" fmla="*/ 5 h 210"/>
                  <a:gd name="T48" fmla="*/ 92 w 156"/>
                  <a:gd name="T49" fmla="*/ 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6" h="210">
                    <a:moveTo>
                      <a:pt x="92" y="0"/>
                    </a:moveTo>
                    <a:lnTo>
                      <a:pt x="112" y="3"/>
                    </a:lnTo>
                    <a:lnTo>
                      <a:pt x="131" y="13"/>
                    </a:lnTo>
                    <a:lnTo>
                      <a:pt x="143" y="29"/>
                    </a:lnTo>
                    <a:lnTo>
                      <a:pt x="153" y="53"/>
                    </a:lnTo>
                    <a:lnTo>
                      <a:pt x="155" y="94"/>
                    </a:lnTo>
                    <a:lnTo>
                      <a:pt x="148" y="133"/>
                    </a:lnTo>
                    <a:lnTo>
                      <a:pt x="136" y="163"/>
                    </a:lnTo>
                    <a:lnTo>
                      <a:pt x="119" y="187"/>
                    </a:lnTo>
                    <a:lnTo>
                      <a:pt x="102" y="203"/>
                    </a:lnTo>
                    <a:lnTo>
                      <a:pt x="83" y="209"/>
                    </a:lnTo>
                    <a:lnTo>
                      <a:pt x="64" y="205"/>
                    </a:lnTo>
                    <a:lnTo>
                      <a:pt x="54" y="192"/>
                    </a:lnTo>
                    <a:lnTo>
                      <a:pt x="40" y="171"/>
                    </a:lnTo>
                    <a:lnTo>
                      <a:pt x="35" y="130"/>
                    </a:lnTo>
                    <a:lnTo>
                      <a:pt x="40" y="88"/>
                    </a:lnTo>
                    <a:lnTo>
                      <a:pt x="42" y="83"/>
                    </a:lnTo>
                    <a:lnTo>
                      <a:pt x="0" y="40"/>
                    </a:lnTo>
                    <a:lnTo>
                      <a:pt x="0" y="19"/>
                    </a:lnTo>
                    <a:lnTo>
                      <a:pt x="7" y="16"/>
                    </a:lnTo>
                    <a:lnTo>
                      <a:pt x="50" y="67"/>
                    </a:lnTo>
                    <a:lnTo>
                      <a:pt x="54" y="42"/>
                    </a:lnTo>
                    <a:lnTo>
                      <a:pt x="69" y="16"/>
                    </a:lnTo>
                    <a:lnTo>
                      <a:pt x="83" y="5"/>
                    </a:lnTo>
                    <a:lnTo>
                      <a:pt x="92" y="0"/>
                    </a:lnTo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  <p:sp>
            <p:nvSpPr>
              <p:cNvPr id="394285" name="Freeform 45"/>
              <p:cNvSpPr>
                <a:spLocks/>
              </p:cNvSpPr>
              <p:nvPr/>
            </p:nvSpPr>
            <p:spPr bwMode="auto">
              <a:xfrm>
                <a:off x="4141" y="3156"/>
                <a:ext cx="161" cy="304"/>
              </a:xfrm>
              <a:custGeom>
                <a:avLst/>
                <a:gdLst>
                  <a:gd name="T0" fmla="*/ 61 w 161"/>
                  <a:gd name="T1" fmla="*/ 0 h 304"/>
                  <a:gd name="T2" fmla="*/ 85 w 161"/>
                  <a:gd name="T3" fmla="*/ 0 h 304"/>
                  <a:gd name="T4" fmla="*/ 114 w 161"/>
                  <a:gd name="T5" fmla="*/ 5 h 304"/>
                  <a:gd name="T6" fmla="*/ 130 w 161"/>
                  <a:gd name="T7" fmla="*/ 21 h 304"/>
                  <a:gd name="T8" fmla="*/ 146 w 161"/>
                  <a:gd name="T9" fmla="*/ 50 h 304"/>
                  <a:gd name="T10" fmla="*/ 154 w 161"/>
                  <a:gd name="T11" fmla="*/ 72 h 304"/>
                  <a:gd name="T12" fmla="*/ 160 w 161"/>
                  <a:gd name="T13" fmla="*/ 99 h 304"/>
                  <a:gd name="T14" fmla="*/ 160 w 161"/>
                  <a:gd name="T15" fmla="*/ 131 h 304"/>
                  <a:gd name="T16" fmla="*/ 157 w 161"/>
                  <a:gd name="T17" fmla="*/ 163 h 304"/>
                  <a:gd name="T18" fmla="*/ 154 w 161"/>
                  <a:gd name="T19" fmla="*/ 198 h 304"/>
                  <a:gd name="T20" fmla="*/ 144 w 161"/>
                  <a:gd name="T21" fmla="*/ 241 h 304"/>
                  <a:gd name="T22" fmla="*/ 130 w 161"/>
                  <a:gd name="T23" fmla="*/ 270 h 304"/>
                  <a:gd name="T24" fmla="*/ 106 w 161"/>
                  <a:gd name="T25" fmla="*/ 295 h 304"/>
                  <a:gd name="T26" fmla="*/ 80 w 161"/>
                  <a:gd name="T27" fmla="*/ 303 h 304"/>
                  <a:gd name="T28" fmla="*/ 50 w 161"/>
                  <a:gd name="T29" fmla="*/ 295 h 304"/>
                  <a:gd name="T30" fmla="*/ 32 w 161"/>
                  <a:gd name="T31" fmla="*/ 257 h 304"/>
                  <a:gd name="T32" fmla="*/ 18 w 161"/>
                  <a:gd name="T33" fmla="*/ 222 h 304"/>
                  <a:gd name="T34" fmla="*/ 10 w 161"/>
                  <a:gd name="T35" fmla="*/ 182 h 304"/>
                  <a:gd name="T36" fmla="*/ 0 w 161"/>
                  <a:gd name="T37" fmla="*/ 145 h 304"/>
                  <a:gd name="T38" fmla="*/ 0 w 161"/>
                  <a:gd name="T39" fmla="*/ 93 h 304"/>
                  <a:gd name="T40" fmla="*/ 7 w 161"/>
                  <a:gd name="T41" fmla="*/ 59 h 304"/>
                  <a:gd name="T42" fmla="*/ 18 w 161"/>
                  <a:gd name="T43" fmla="*/ 32 h 304"/>
                  <a:gd name="T44" fmla="*/ 32 w 161"/>
                  <a:gd name="T45" fmla="*/ 0 h 304"/>
                  <a:gd name="T46" fmla="*/ 61 w 161"/>
                  <a:gd name="T47" fmla="*/ 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61" h="304">
                    <a:moveTo>
                      <a:pt x="61" y="0"/>
                    </a:moveTo>
                    <a:lnTo>
                      <a:pt x="85" y="0"/>
                    </a:lnTo>
                    <a:lnTo>
                      <a:pt x="114" y="5"/>
                    </a:lnTo>
                    <a:lnTo>
                      <a:pt x="130" y="21"/>
                    </a:lnTo>
                    <a:lnTo>
                      <a:pt x="146" y="50"/>
                    </a:lnTo>
                    <a:lnTo>
                      <a:pt x="154" y="72"/>
                    </a:lnTo>
                    <a:lnTo>
                      <a:pt x="160" y="99"/>
                    </a:lnTo>
                    <a:lnTo>
                      <a:pt x="160" y="131"/>
                    </a:lnTo>
                    <a:lnTo>
                      <a:pt x="157" y="163"/>
                    </a:lnTo>
                    <a:lnTo>
                      <a:pt x="154" y="198"/>
                    </a:lnTo>
                    <a:lnTo>
                      <a:pt x="144" y="241"/>
                    </a:lnTo>
                    <a:lnTo>
                      <a:pt x="130" y="270"/>
                    </a:lnTo>
                    <a:lnTo>
                      <a:pt x="106" y="295"/>
                    </a:lnTo>
                    <a:lnTo>
                      <a:pt x="80" y="303"/>
                    </a:lnTo>
                    <a:lnTo>
                      <a:pt x="50" y="295"/>
                    </a:lnTo>
                    <a:lnTo>
                      <a:pt x="32" y="257"/>
                    </a:lnTo>
                    <a:lnTo>
                      <a:pt x="18" y="222"/>
                    </a:lnTo>
                    <a:lnTo>
                      <a:pt x="10" y="182"/>
                    </a:lnTo>
                    <a:lnTo>
                      <a:pt x="0" y="145"/>
                    </a:lnTo>
                    <a:lnTo>
                      <a:pt x="0" y="93"/>
                    </a:lnTo>
                    <a:lnTo>
                      <a:pt x="7" y="59"/>
                    </a:lnTo>
                    <a:lnTo>
                      <a:pt x="18" y="32"/>
                    </a:lnTo>
                    <a:lnTo>
                      <a:pt x="32" y="0"/>
                    </a:lnTo>
                    <a:lnTo>
                      <a:pt x="61" y="0"/>
                    </a:lnTo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  <p:sp>
            <p:nvSpPr>
              <p:cNvPr id="394286" name="Freeform 46"/>
              <p:cNvSpPr>
                <a:spLocks/>
              </p:cNvSpPr>
              <p:nvPr/>
            </p:nvSpPr>
            <p:spPr bwMode="auto">
              <a:xfrm>
                <a:off x="4248" y="3417"/>
                <a:ext cx="124" cy="347"/>
              </a:xfrm>
              <a:custGeom>
                <a:avLst/>
                <a:gdLst>
                  <a:gd name="T0" fmla="*/ 22 w 124"/>
                  <a:gd name="T1" fmla="*/ 39 h 347"/>
                  <a:gd name="T2" fmla="*/ 6 w 124"/>
                  <a:gd name="T3" fmla="*/ 16 h 347"/>
                  <a:gd name="T4" fmla="*/ 11 w 124"/>
                  <a:gd name="T5" fmla="*/ 0 h 347"/>
                  <a:gd name="T6" fmla="*/ 27 w 124"/>
                  <a:gd name="T7" fmla="*/ 0 h 347"/>
                  <a:gd name="T8" fmla="*/ 46 w 124"/>
                  <a:gd name="T9" fmla="*/ 18 h 347"/>
                  <a:gd name="T10" fmla="*/ 70 w 124"/>
                  <a:gd name="T11" fmla="*/ 56 h 347"/>
                  <a:gd name="T12" fmla="*/ 84 w 124"/>
                  <a:gd name="T13" fmla="*/ 92 h 347"/>
                  <a:gd name="T14" fmla="*/ 96 w 124"/>
                  <a:gd name="T15" fmla="*/ 129 h 347"/>
                  <a:gd name="T16" fmla="*/ 100 w 124"/>
                  <a:gd name="T17" fmla="*/ 161 h 347"/>
                  <a:gd name="T18" fmla="*/ 98 w 124"/>
                  <a:gd name="T19" fmla="*/ 178 h 347"/>
                  <a:gd name="T20" fmla="*/ 86 w 124"/>
                  <a:gd name="T21" fmla="*/ 199 h 347"/>
                  <a:gd name="T22" fmla="*/ 66 w 124"/>
                  <a:gd name="T23" fmla="*/ 256 h 347"/>
                  <a:gd name="T24" fmla="*/ 43 w 124"/>
                  <a:gd name="T25" fmla="*/ 289 h 347"/>
                  <a:gd name="T26" fmla="*/ 38 w 124"/>
                  <a:gd name="T27" fmla="*/ 303 h 347"/>
                  <a:gd name="T28" fmla="*/ 59 w 124"/>
                  <a:gd name="T29" fmla="*/ 305 h 347"/>
                  <a:gd name="T30" fmla="*/ 88 w 124"/>
                  <a:gd name="T31" fmla="*/ 305 h 347"/>
                  <a:gd name="T32" fmla="*/ 123 w 124"/>
                  <a:gd name="T33" fmla="*/ 319 h 347"/>
                  <a:gd name="T34" fmla="*/ 120 w 124"/>
                  <a:gd name="T35" fmla="*/ 328 h 347"/>
                  <a:gd name="T36" fmla="*/ 115 w 124"/>
                  <a:gd name="T37" fmla="*/ 340 h 347"/>
                  <a:gd name="T38" fmla="*/ 104 w 124"/>
                  <a:gd name="T39" fmla="*/ 346 h 347"/>
                  <a:gd name="T40" fmla="*/ 83 w 124"/>
                  <a:gd name="T41" fmla="*/ 336 h 347"/>
                  <a:gd name="T42" fmla="*/ 59 w 124"/>
                  <a:gd name="T43" fmla="*/ 324 h 347"/>
                  <a:gd name="T44" fmla="*/ 27 w 124"/>
                  <a:gd name="T45" fmla="*/ 322 h 347"/>
                  <a:gd name="T46" fmla="*/ 7 w 124"/>
                  <a:gd name="T47" fmla="*/ 327 h 347"/>
                  <a:gd name="T48" fmla="*/ 0 w 124"/>
                  <a:gd name="T49" fmla="*/ 320 h 347"/>
                  <a:gd name="T50" fmla="*/ 0 w 124"/>
                  <a:gd name="T51" fmla="*/ 309 h 347"/>
                  <a:gd name="T52" fmla="*/ 10 w 124"/>
                  <a:gd name="T53" fmla="*/ 299 h 347"/>
                  <a:gd name="T54" fmla="*/ 27 w 124"/>
                  <a:gd name="T55" fmla="*/ 279 h 347"/>
                  <a:gd name="T56" fmla="*/ 58 w 124"/>
                  <a:gd name="T57" fmla="*/ 233 h 347"/>
                  <a:gd name="T58" fmla="*/ 72 w 124"/>
                  <a:gd name="T59" fmla="*/ 192 h 347"/>
                  <a:gd name="T60" fmla="*/ 76 w 124"/>
                  <a:gd name="T61" fmla="*/ 153 h 347"/>
                  <a:gd name="T62" fmla="*/ 74 w 124"/>
                  <a:gd name="T63" fmla="*/ 131 h 347"/>
                  <a:gd name="T64" fmla="*/ 64 w 124"/>
                  <a:gd name="T65" fmla="*/ 92 h 347"/>
                  <a:gd name="T66" fmla="*/ 35 w 124"/>
                  <a:gd name="T67" fmla="*/ 51 h 347"/>
                  <a:gd name="T68" fmla="*/ 16 w 124"/>
                  <a:gd name="T69" fmla="*/ 30 h 347"/>
                  <a:gd name="T70" fmla="*/ 22 w 124"/>
                  <a:gd name="T71" fmla="*/ 39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4" h="347">
                    <a:moveTo>
                      <a:pt x="22" y="39"/>
                    </a:moveTo>
                    <a:lnTo>
                      <a:pt x="6" y="16"/>
                    </a:lnTo>
                    <a:lnTo>
                      <a:pt x="11" y="0"/>
                    </a:lnTo>
                    <a:lnTo>
                      <a:pt x="27" y="0"/>
                    </a:lnTo>
                    <a:lnTo>
                      <a:pt x="46" y="18"/>
                    </a:lnTo>
                    <a:lnTo>
                      <a:pt x="70" y="56"/>
                    </a:lnTo>
                    <a:lnTo>
                      <a:pt x="84" y="92"/>
                    </a:lnTo>
                    <a:lnTo>
                      <a:pt x="96" y="129"/>
                    </a:lnTo>
                    <a:lnTo>
                      <a:pt x="100" y="161"/>
                    </a:lnTo>
                    <a:lnTo>
                      <a:pt x="98" y="178"/>
                    </a:lnTo>
                    <a:lnTo>
                      <a:pt x="86" y="199"/>
                    </a:lnTo>
                    <a:lnTo>
                      <a:pt x="66" y="256"/>
                    </a:lnTo>
                    <a:lnTo>
                      <a:pt x="43" y="289"/>
                    </a:lnTo>
                    <a:lnTo>
                      <a:pt x="38" y="303"/>
                    </a:lnTo>
                    <a:lnTo>
                      <a:pt x="59" y="305"/>
                    </a:lnTo>
                    <a:lnTo>
                      <a:pt x="88" y="305"/>
                    </a:lnTo>
                    <a:lnTo>
                      <a:pt x="123" y="319"/>
                    </a:lnTo>
                    <a:lnTo>
                      <a:pt x="120" y="328"/>
                    </a:lnTo>
                    <a:lnTo>
                      <a:pt x="115" y="340"/>
                    </a:lnTo>
                    <a:lnTo>
                      <a:pt x="104" y="346"/>
                    </a:lnTo>
                    <a:lnTo>
                      <a:pt x="83" y="336"/>
                    </a:lnTo>
                    <a:lnTo>
                      <a:pt x="59" y="324"/>
                    </a:lnTo>
                    <a:lnTo>
                      <a:pt x="27" y="322"/>
                    </a:lnTo>
                    <a:lnTo>
                      <a:pt x="7" y="327"/>
                    </a:lnTo>
                    <a:lnTo>
                      <a:pt x="0" y="320"/>
                    </a:lnTo>
                    <a:lnTo>
                      <a:pt x="0" y="309"/>
                    </a:lnTo>
                    <a:lnTo>
                      <a:pt x="10" y="299"/>
                    </a:lnTo>
                    <a:lnTo>
                      <a:pt x="27" y="279"/>
                    </a:lnTo>
                    <a:lnTo>
                      <a:pt x="58" y="233"/>
                    </a:lnTo>
                    <a:lnTo>
                      <a:pt x="72" y="192"/>
                    </a:lnTo>
                    <a:lnTo>
                      <a:pt x="76" y="153"/>
                    </a:lnTo>
                    <a:lnTo>
                      <a:pt x="74" y="131"/>
                    </a:lnTo>
                    <a:lnTo>
                      <a:pt x="64" y="92"/>
                    </a:lnTo>
                    <a:lnTo>
                      <a:pt x="35" y="51"/>
                    </a:lnTo>
                    <a:lnTo>
                      <a:pt x="16" y="30"/>
                    </a:lnTo>
                    <a:lnTo>
                      <a:pt x="22" y="39"/>
                    </a:lnTo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  <p:sp>
            <p:nvSpPr>
              <p:cNvPr id="394287" name="Freeform 47"/>
              <p:cNvSpPr>
                <a:spLocks/>
              </p:cNvSpPr>
              <p:nvPr/>
            </p:nvSpPr>
            <p:spPr bwMode="auto">
              <a:xfrm>
                <a:off x="4086" y="3411"/>
                <a:ext cx="124" cy="370"/>
              </a:xfrm>
              <a:custGeom>
                <a:avLst/>
                <a:gdLst>
                  <a:gd name="T0" fmla="*/ 63 w 124"/>
                  <a:gd name="T1" fmla="*/ 66 h 370"/>
                  <a:gd name="T2" fmla="*/ 82 w 124"/>
                  <a:gd name="T3" fmla="*/ 29 h 370"/>
                  <a:gd name="T4" fmla="*/ 100 w 124"/>
                  <a:gd name="T5" fmla="*/ 0 h 370"/>
                  <a:gd name="T6" fmla="*/ 113 w 124"/>
                  <a:gd name="T7" fmla="*/ 0 h 370"/>
                  <a:gd name="T8" fmla="*/ 121 w 124"/>
                  <a:gd name="T9" fmla="*/ 11 h 370"/>
                  <a:gd name="T10" fmla="*/ 123 w 124"/>
                  <a:gd name="T11" fmla="*/ 31 h 370"/>
                  <a:gd name="T12" fmla="*/ 112 w 124"/>
                  <a:gd name="T13" fmla="*/ 46 h 370"/>
                  <a:gd name="T14" fmla="*/ 92 w 124"/>
                  <a:gd name="T15" fmla="*/ 65 h 370"/>
                  <a:gd name="T16" fmla="*/ 76 w 124"/>
                  <a:gd name="T17" fmla="*/ 86 h 370"/>
                  <a:gd name="T18" fmla="*/ 61 w 124"/>
                  <a:gd name="T19" fmla="*/ 115 h 370"/>
                  <a:gd name="T20" fmla="*/ 54 w 124"/>
                  <a:gd name="T21" fmla="*/ 135 h 370"/>
                  <a:gd name="T22" fmla="*/ 48 w 124"/>
                  <a:gd name="T23" fmla="*/ 161 h 370"/>
                  <a:gd name="T24" fmla="*/ 47 w 124"/>
                  <a:gd name="T25" fmla="*/ 192 h 370"/>
                  <a:gd name="T26" fmla="*/ 48 w 124"/>
                  <a:gd name="T27" fmla="*/ 221 h 370"/>
                  <a:gd name="T28" fmla="*/ 56 w 124"/>
                  <a:gd name="T29" fmla="*/ 257 h 370"/>
                  <a:gd name="T30" fmla="*/ 70 w 124"/>
                  <a:gd name="T31" fmla="*/ 289 h 370"/>
                  <a:gd name="T32" fmla="*/ 83 w 124"/>
                  <a:gd name="T33" fmla="*/ 307 h 370"/>
                  <a:gd name="T34" fmla="*/ 91 w 124"/>
                  <a:gd name="T35" fmla="*/ 321 h 370"/>
                  <a:gd name="T36" fmla="*/ 92 w 124"/>
                  <a:gd name="T37" fmla="*/ 332 h 370"/>
                  <a:gd name="T38" fmla="*/ 85 w 124"/>
                  <a:gd name="T39" fmla="*/ 335 h 370"/>
                  <a:gd name="T40" fmla="*/ 69 w 124"/>
                  <a:gd name="T41" fmla="*/ 338 h 370"/>
                  <a:gd name="T42" fmla="*/ 47 w 124"/>
                  <a:gd name="T43" fmla="*/ 346 h 370"/>
                  <a:gd name="T44" fmla="*/ 28 w 124"/>
                  <a:gd name="T45" fmla="*/ 357 h 370"/>
                  <a:gd name="T46" fmla="*/ 17 w 124"/>
                  <a:gd name="T47" fmla="*/ 369 h 370"/>
                  <a:gd name="T48" fmla="*/ 7 w 124"/>
                  <a:gd name="T49" fmla="*/ 366 h 370"/>
                  <a:gd name="T50" fmla="*/ 0 w 124"/>
                  <a:gd name="T51" fmla="*/ 352 h 370"/>
                  <a:gd name="T52" fmla="*/ 0 w 124"/>
                  <a:gd name="T53" fmla="*/ 339 h 370"/>
                  <a:gd name="T54" fmla="*/ 17 w 124"/>
                  <a:gd name="T55" fmla="*/ 329 h 370"/>
                  <a:gd name="T56" fmla="*/ 48 w 124"/>
                  <a:gd name="T57" fmla="*/ 322 h 370"/>
                  <a:gd name="T58" fmla="*/ 75 w 124"/>
                  <a:gd name="T59" fmla="*/ 318 h 370"/>
                  <a:gd name="T60" fmla="*/ 63 w 124"/>
                  <a:gd name="T61" fmla="*/ 303 h 370"/>
                  <a:gd name="T62" fmla="*/ 55 w 124"/>
                  <a:gd name="T63" fmla="*/ 285 h 370"/>
                  <a:gd name="T64" fmla="*/ 45 w 124"/>
                  <a:gd name="T65" fmla="*/ 259 h 370"/>
                  <a:gd name="T66" fmla="*/ 34 w 124"/>
                  <a:gd name="T67" fmla="*/ 231 h 370"/>
                  <a:gd name="T68" fmla="*/ 31 w 124"/>
                  <a:gd name="T69" fmla="*/ 197 h 370"/>
                  <a:gd name="T70" fmla="*/ 30 w 124"/>
                  <a:gd name="T71" fmla="*/ 163 h 370"/>
                  <a:gd name="T72" fmla="*/ 37 w 124"/>
                  <a:gd name="T73" fmla="*/ 131 h 370"/>
                  <a:gd name="T74" fmla="*/ 52 w 124"/>
                  <a:gd name="T75" fmla="*/ 88 h 370"/>
                  <a:gd name="T76" fmla="*/ 63 w 124"/>
                  <a:gd name="T77" fmla="*/ 66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4" h="370">
                    <a:moveTo>
                      <a:pt x="63" y="66"/>
                    </a:moveTo>
                    <a:lnTo>
                      <a:pt x="82" y="29"/>
                    </a:lnTo>
                    <a:lnTo>
                      <a:pt x="100" y="0"/>
                    </a:lnTo>
                    <a:lnTo>
                      <a:pt x="113" y="0"/>
                    </a:lnTo>
                    <a:lnTo>
                      <a:pt x="121" y="11"/>
                    </a:lnTo>
                    <a:lnTo>
                      <a:pt x="123" y="31"/>
                    </a:lnTo>
                    <a:lnTo>
                      <a:pt x="112" y="46"/>
                    </a:lnTo>
                    <a:lnTo>
                      <a:pt x="92" y="65"/>
                    </a:lnTo>
                    <a:lnTo>
                      <a:pt x="76" y="86"/>
                    </a:lnTo>
                    <a:lnTo>
                      <a:pt x="61" y="115"/>
                    </a:lnTo>
                    <a:lnTo>
                      <a:pt x="54" y="135"/>
                    </a:lnTo>
                    <a:lnTo>
                      <a:pt x="48" y="161"/>
                    </a:lnTo>
                    <a:lnTo>
                      <a:pt x="47" y="192"/>
                    </a:lnTo>
                    <a:lnTo>
                      <a:pt x="48" y="221"/>
                    </a:lnTo>
                    <a:lnTo>
                      <a:pt x="56" y="257"/>
                    </a:lnTo>
                    <a:lnTo>
                      <a:pt x="70" y="289"/>
                    </a:lnTo>
                    <a:lnTo>
                      <a:pt x="83" y="307"/>
                    </a:lnTo>
                    <a:lnTo>
                      <a:pt x="91" y="321"/>
                    </a:lnTo>
                    <a:lnTo>
                      <a:pt x="92" y="332"/>
                    </a:lnTo>
                    <a:lnTo>
                      <a:pt x="85" y="335"/>
                    </a:lnTo>
                    <a:lnTo>
                      <a:pt x="69" y="338"/>
                    </a:lnTo>
                    <a:lnTo>
                      <a:pt x="47" y="346"/>
                    </a:lnTo>
                    <a:lnTo>
                      <a:pt x="28" y="357"/>
                    </a:lnTo>
                    <a:lnTo>
                      <a:pt x="17" y="369"/>
                    </a:lnTo>
                    <a:lnTo>
                      <a:pt x="7" y="366"/>
                    </a:lnTo>
                    <a:lnTo>
                      <a:pt x="0" y="352"/>
                    </a:lnTo>
                    <a:lnTo>
                      <a:pt x="0" y="339"/>
                    </a:lnTo>
                    <a:lnTo>
                      <a:pt x="17" y="329"/>
                    </a:lnTo>
                    <a:lnTo>
                      <a:pt x="48" y="322"/>
                    </a:lnTo>
                    <a:lnTo>
                      <a:pt x="75" y="318"/>
                    </a:lnTo>
                    <a:lnTo>
                      <a:pt x="63" y="303"/>
                    </a:lnTo>
                    <a:lnTo>
                      <a:pt x="55" y="285"/>
                    </a:lnTo>
                    <a:lnTo>
                      <a:pt x="45" y="259"/>
                    </a:lnTo>
                    <a:lnTo>
                      <a:pt x="34" y="231"/>
                    </a:lnTo>
                    <a:lnTo>
                      <a:pt x="31" y="197"/>
                    </a:lnTo>
                    <a:lnTo>
                      <a:pt x="30" y="163"/>
                    </a:lnTo>
                    <a:lnTo>
                      <a:pt x="37" y="131"/>
                    </a:lnTo>
                    <a:lnTo>
                      <a:pt x="52" y="88"/>
                    </a:lnTo>
                    <a:lnTo>
                      <a:pt x="63" y="66"/>
                    </a:lnTo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  <p:grpSp>
            <p:nvGrpSpPr>
              <p:cNvPr id="394288" name="Group 48"/>
              <p:cNvGrpSpPr>
                <a:grpSpLocks/>
              </p:cNvGrpSpPr>
              <p:nvPr/>
            </p:nvGrpSpPr>
            <p:grpSpPr bwMode="auto">
              <a:xfrm>
                <a:off x="3264" y="2567"/>
                <a:ext cx="1884" cy="911"/>
                <a:chOff x="3264" y="2567"/>
                <a:chExt cx="1884" cy="911"/>
              </a:xfrm>
            </p:grpSpPr>
            <p:sp>
              <p:nvSpPr>
                <p:cNvPr id="394289" name="Freeform 49"/>
                <p:cNvSpPr>
                  <a:spLocks/>
                </p:cNvSpPr>
                <p:nvPr/>
              </p:nvSpPr>
              <p:spPr bwMode="auto">
                <a:xfrm>
                  <a:off x="3616" y="2781"/>
                  <a:ext cx="1219" cy="211"/>
                </a:xfrm>
                <a:custGeom>
                  <a:avLst/>
                  <a:gdLst>
                    <a:gd name="T0" fmla="*/ 0 w 1219"/>
                    <a:gd name="T1" fmla="*/ 148 h 211"/>
                    <a:gd name="T2" fmla="*/ 84 w 1219"/>
                    <a:gd name="T3" fmla="*/ 108 h 211"/>
                    <a:gd name="T4" fmla="*/ 145 w 1219"/>
                    <a:gd name="T5" fmla="*/ 83 h 211"/>
                    <a:gd name="T6" fmla="*/ 207 w 1219"/>
                    <a:gd name="T7" fmla="*/ 65 h 211"/>
                    <a:gd name="T8" fmla="*/ 287 w 1219"/>
                    <a:gd name="T9" fmla="*/ 45 h 211"/>
                    <a:gd name="T10" fmla="*/ 379 w 1219"/>
                    <a:gd name="T11" fmla="*/ 31 h 211"/>
                    <a:gd name="T12" fmla="*/ 508 w 1219"/>
                    <a:gd name="T13" fmla="*/ 12 h 211"/>
                    <a:gd name="T14" fmla="*/ 689 w 1219"/>
                    <a:gd name="T15" fmla="*/ 0 h 211"/>
                    <a:gd name="T16" fmla="*/ 807 w 1219"/>
                    <a:gd name="T17" fmla="*/ 0 h 211"/>
                    <a:gd name="T18" fmla="*/ 892 w 1219"/>
                    <a:gd name="T19" fmla="*/ 6 h 211"/>
                    <a:gd name="T20" fmla="*/ 989 w 1219"/>
                    <a:gd name="T21" fmla="*/ 15 h 211"/>
                    <a:gd name="T22" fmla="*/ 1069 w 1219"/>
                    <a:gd name="T23" fmla="*/ 26 h 211"/>
                    <a:gd name="T24" fmla="*/ 1152 w 1219"/>
                    <a:gd name="T25" fmla="*/ 45 h 211"/>
                    <a:gd name="T26" fmla="*/ 1218 w 1219"/>
                    <a:gd name="T27" fmla="*/ 70 h 211"/>
                    <a:gd name="T28" fmla="*/ 1196 w 1219"/>
                    <a:gd name="T29" fmla="*/ 142 h 211"/>
                    <a:gd name="T30" fmla="*/ 1136 w 1219"/>
                    <a:gd name="T31" fmla="*/ 123 h 211"/>
                    <a:gd name="T32" fmla="*/ 1061 w 1219"/>
                    <a:gd name="T33" fmla="*/ 105 h 211"/>
                    <a:gd name="T34" fmla="*/ 989 w 1219"/>
                    <a:gd name="T35" fmla="*/ 90 h 211"/>
                    <a:gd name="T36" fmla="*/ 918 w 1219"/>
                    <a:gd name="T37" fmla="*/ 83 h 211"/>
                    <a:gd name="T38" fmla="*/ 852 w 1219"/>
                    <a:gd name="T39" fmla="*/ 83 h 211"/>
                    <a:gd name="T40" fmla="*/ 754 w 1219"/>
                    <a:gd name="T41" fmla="*/ 79 h 211"/>
                    <a:gd name="T42" fmla="*/ 664 w 1219"/>
                    <a:gd name="T43" fmla="*/ 83 h 211"/>
                    <a:gd name="T44" fmla="*/ 508 w 1219"/>
                    <a:gd name="T45" fmla="*/ 92 h 211"/>
                    <a:gd name="T46" fmla="*/ 410 w 1219"/>
                    <a:gd name="T47" fmla="*/ 103 h 211"/>
                    <a:gd name="T48" fmla="*/ 357 w 1219"/>
                    <a:gd name="T49" fmla="*/ 112 h 211"/>
                    <a:gd name="T50" fmla="*/ 294 w 1219"/>
                    <a:gd name="T51" fmla="*/ 120 h 211"/>
                    <a:gd name="T52" fmla="*/ 232 w 1219"/>
                    <a:gd name="T53" fmla="*/ 136 h 211"/>
                    <a:gd name="T54" fmla="*/ 161 w 1219"/>
                    <a:gd name="T55" fmla="*/ 158 h 211"/>
                    <a:gd name="T56" fmla="*/ 117 w 1219"/>
                    <a:gd name="T57" fmla="*/ 170 h 211"/>
                    <a:gd name="T58" fmla="*/ 71 w 1219"/>
                    <a:gd name="T59" fmla="*/ 192 h 211"/>
                    <a:gd name="T60" fmla="*/ 30 w 1219"/>
                    <a:gd name="T61" fmla="*/ 210 h 211"/>
                    <a:gd name="T62" fmla="*/ 0 w 1219"/>
                    <a:gd name="T63" fmla="*/ 148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219" h="211">
                      <a:moveTo>
                        <a:pt x="0" y="148"/>
                      </a:moveTo>
                      <a:lnTo>
                        <a:pt x="84" y="108"/>
                      </a:lnTo>
                      <a:lnTo>
                        <a:pt x="145" y="83"/>
                      </a:lnTo>
                      <a:lnTo>
                        <a:pt x="207" y="65"/>
                      </a:lnTo>
                      <a:lnTo>
                        <a:pt x="287" y="45"/>
                      </a:lnTo>
                      <a:lnTo>
                        <a:pt x="379" y="31"/>
                      </a:lnTo>
                      <a:lnTo>
                        <a:pt x="508" y="12"/>
                      </a:lnTo>
                      <a:lnTo>
                        <a:pt x="689" y="0"/>
                      </a:lnTo>
                      <a:lnTo>
                        <a:pt x="807" y="0"/>
                      </a:lnTo>
                      <a:lnTo>
                        <a:pt x="892" y="6"/>
                      </a:lnTo>
                      <a:lnTo>
                        <a:pt x="989" y="15"/>
                      </a:lnTo>
                      <a:lnTo>
                        <a:pt x="1069" y="26"/>
                      </a:lnTo>
                      <a:lnTo>
                        <a:pt x="1152" y="45"/>
                      </a:lnTo>
                      <a:lnTo>
                        <a:pt x="1218" y="70"/>
                      </a:lnTo>
                      <a:lnTo>
                        <a:pt x="1196" y="142"/>
                      </a:lnTo>
                      <a:lnTo>
                        <a:pt x="1136" y="123"/>
                      </a:lnTo>
                      <a:lnTo>
                        <a:pt x="1061" y="105"/>
                      </a:lnTo>
                      <a:lnTo>
                        <a:pt x="989" y="90"/>
                      </a:lnTo>
                      <a:lnTo>
                        <a:pt x="918" y="83"/>
                      </a:lnTo>
                      <a:lnTo>
                        <a:pt x="852" y="83"/>
                      </a:lnTo>
                      <a:lnTo>
                        <a:pt x="754" y="79"/>
                      </a:lnTo>
                      <a:lnTo>
                        <a:pt x="664" y="83"/>
                      </a:lnTo>
                      <a:lnTo>
                        <a:pt x="508" y="92"/>
                      </a:lnTo>
                      <a:lnTo>
                        <a:pt x="410" y="103"/>
                      </a:lnTo>
                      <a:lnTo>
                        <a:pt x="357" y="112"/>
                      </a:lnTo>
                      <a:lnTo>
                        <a:pt x="294" y="120"/>
                      </a:lnTo>
                      <a:lnTo>
                        <a:pt x="232" y="136"/>
                      </a:lnTo>
                      <a:lnTo>
                        <a:pt x="161" y="158"/>
                      </a:lnTo>
                      <a:lnTo>
                        <a:pt x="117" y="170"/>
                      </a:lnTo>
                      <a:lnTo>
                        <a:pt x="71" y="192"/>
                      </a:lnTo>
                      <a:lnTo>
                        <a:pt x="30" y="210"/>
                      </a:lnTo>
                      <a:lnTo>
                        <a:pt x="0" y="148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grpSp>
              <p:nvGrpSpPr>
                <p:cNvPr id="394290" name="Group 50"/>
                <p:cNvGrpSpPr>
                  <a:grpSpLocks/>
                </p:cNvGrpSpPr>
                <p:nvPr/>
              </p:nvGrpSpPr>
              <p:grpSpPr bwMode="auto">
                <a:xfrm>
                  <a:off x="4721" y="2567"/>
                  <a:ext cx="427" cy="803"/>
                  <a:chOff x="4721" y="2567"/>
                  <a:chExt cx="427" cy="803"/>
                </a:xfrm>
              </p:grpSpPr>
              <p:sp>
                <p:nvSpPr>
                  <p:cNvPr id="394291" name="Freeform 51"/>
                  <p:cNvSpPr>
                    <a:spLocks/>
                  </p:cNvSpPr>
                  <p:nvPr/>
                </p:nvSpPr>
                <p:spPr bwMode="auto">
                  <a:xfrm>
                    <a:off x="4781" y="2589"/>
                    <a:ext cx="367" cy="781"/>
                  </a:xfrm>
                  <a:custGeom>
                    <a:avLst/>
                    <a:gdLst>
                      <a:gd name="T0" fmla="*/ 332 w 367"/>
                      <a:gd name="T1" fmla="*/ 418 h 781"/>
                      <a:gd name="T2" fmla="*/ 346 w 367"/>
                      <a:gd name="T3" fmla="*/ 364 h 781"/>
                      <a:gd name="T4" fmla="*/ 356 w 367"/>
                      <a:gd name="T5" fmla="*/ 310 h 781"/>
                      <a:gd name="T6" fmla="*/ 363 w 367"/>
                      <a:gd name="T7" fmla="*/ 258 h 781"/>
                      <a:gd name="T8" fmla="*/ 366 w 367"/>
                      <a:gd name="T9" fmla="*/ 207 h 781"/>
                      <a:gd name="T10" fmla="*/ 366 w 367"/>
                      <a:gd name="T11" fmla="*/ 161 h 781"/>
                      <a:gd name="T12" fmla="*/ 363 w 367"/>
                      <a:gd name="T13" fmla="*/ 120 h 781"/>
                      <a:gd name="T14" fmla="*/ 354 w 367"/>
                      <a:gd name="T15" fmla="*/ 84 h 781"/>
                      <a:gd name="T16" fmla="*/ 344 w 367"/>
                      <a:gd name="T17" fmla="*/ 53 h 781"/>
                      <a:gd name="T18" fmla="*/ 330 w 367"/>
                      <a:gd name="T19" fmla="*/ 28 h 781"/>
                      <a:gd name="T20" fmla="*/ 314 w 367"/>
                      <a:gd name="T21" fmla="*/ 12 h 781"/>
                      <a:gd name="T22" fmla="*/ 295 w 367"/>
                      <a:gd name="T23" fmla="*/ 3 h 781"/>
                      <a:gd name="T24" fmla="*/ 274 w 367"/>
                      <a:gd name="T25" fmla="*/ 0 h 781"/>
                      <a:gd name="T26" fmla="*/ 252 w 367"/>
                      <a:gd name="T27" fmla="*/ 6 h 781"/>
                      <a:gd name="T28" fmla="*/ 227 w 367"/>
                      <a:gd name="T29" fmla="*/ 19 h 781"/>
                      <a:gd name="T30" fmla="*/ 201 w 367"/>
                      <a:gd name="T31" fmla="*/ 39 h 781"/>
                      <a:gd name="T32" fmla="*/ 176 w 367"/>
                      <a:gd name="T33" fmla="*/ 66 h 781"/>
                      <a:gd name="T34" fmla="*/ 151 w 367"/>
                      <a:gd name="T35" fmla="*/ 99 h 781"/>
                      <a:gd name="T36" fmla="*/ 126 w 367"/>
                      <a:gd name="T37" fmla="*/ 139 h 781"/>
                      <a:gd name="T38" fmla="*/ 102 w 367"/>
                      <a:gd name="T39" fmla="*/ 182 h 781"/>
                      <a:gd name="T40" fmla="*/ 81 w 367"/>
                      <a:gd name="T41" fmla="*/ 231 h 781"/>
                      <a:gd name="T42" fmla="*/ 60 w 367"/>
                      <a:gd name="T43" fmla="*/ 282 h 781"/>
                      <a:gd name="T44" fmla="*/ 42 w 367"/>
                      <a:gd name="T45" fmla="*/ 334 h 781"/>
                      <a:gd name="T46" fmla="*/ 28 w 367"/>
                      <a:gd name="T47" fmla="*/ 390 h 781"/>
                      <a:gd name="T48" fmla="*/ 15 w 367"/>
                      <a:gd name="T49" fmla="*/ 443 h 781"/>
                      <a:gd name="T50" fmla="*/ 7 w 367"/>
                      <a:gd name="T51" fmla="*/ 497 h 781"/>
                      <a:gd name="T52" fmla="*/ 1 w 367"/>
                      <a:gd name="T53" fmla="*/ 548 h 781"/>
                      <a:gd name="T54" fmla="*/ 0 w 367"/>
                      <a:gd name="T55" fmla="*/ 596 h 781"/>
                      <a:gd name="T56" fmla="*/ 1 w 367"/>
                      <a:gd name="T57" fmla="*/ 638 h 781"/>
                      <a:gd name="T58" fmla="*/ 7 w 367"/>
                      <a:gd name="T59" fmla="*/ 680 h 781"/>
                      <a:gd name="T60" fmla="*/ 16 w 367"/>
                      <a:gd name="T61" fmla="*/ 711 h 781"/>
                      <a:gd name="T62" fmla="*/ 29 w 367"/>
                      <a:gd name="T63" fmla="*/ 740 h 781"/>
                      <a:gd name="T64" fmla="*/ 43 w 367"/>
                      <a:gd name="T65" fmla="*/ 760 h 781"/>
                      <a:gd name="T66" fmla="*/ 61 w 367"/>
                      <a:gd name="T67" fmla="*/ 773 h 781"/>
                      <a:gd name="T68" fmla="*/ 81 w 367"/>
                      <a:gd name="T69" fmla="*/ 780 h 781"/>
                      <a:gd name="T70" fmla="*/ 103 w 367"/>
                      <a:gd name="T71" fmla="*/ 778 h 781"/>
                      <a:gd name="T72" fmla="*/ 127 w 367"/>
                      <a:gd name="T73" fmla="*/ 768 h 781"/>
                      <a:gd name="T74" fmla="*/ 151 w 367"/>
                      <a:gd name="T75" fmla="*/ 751 h 781"/>
                      <a:gd name="T76" fmla="*/ 178 w 367"/>
                      <a:gd name="T77" fmla="*/ 727 h 781"/>
                      <a:gd name="T78" fmla="*/ 203 w 367"/>
                      <a:gd name="T79" fmla="*/ 697 h 781"/>
                      <a:gd name="T80" fmla="*/ 228 w 367"/>
                      <a:gd name="T81" fmla="*/ 661 h 781"/>
                      <a:gd name="T82" fmla="*/ 253 w 367"/>
                      <a:gd name="T83" fmla="*/ 619 h 781"/>
                      <a:gd name="T84" fmla="*/ 276 w 367"/>
                      <a:gd name="T85" fmla="*/ 573 h 781"/>
                      <a:gd name="T86" fmla="*/ 297 w 367"/>
                      <a:gd name="T87" fmla="*/ 524 h 781"/>
                      <a:gd name="T88" fmla="*/ 316 w 367"/>
                      <a:gd name="T89" fmla="*/ 472 h 78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</a:cxnLst>
                    <a:rect l="0" t="0" r="r" b="b"/>
                    <a:pathLst>
                      <a:path w="367" h="781">
                        <a:moveTo>
                          <a:pt x="323" y="445"/>
                        </a:moveTo>
                        <a:lnTo>
                          <a:pt x="332" y="418"/>
                        </a:lnTo>
                        <a:lnTo>
                          <a:pt x="339" y="391"/>
                        </a:lnTo>
                        <a:lnTo>
                          <a:pt x="346" y="364"/>
                        </a:lnTo>
                        <a:lnTo>
                          <a:pt x="351" y="336"/>
                        </a:lnTo>
                        <a:lnTo>
                          <a:pt x="356" y="310"/>
                        </a:lnTo>
                        <a:lnTo>
                          <a:pt x="360" y="283"/>
                        </a:lnTo>
                        <a:lnTo>
                          <a:pt x="363" y="258"/>
                        </a:lnTo>
                        <a:lnTo>
                          <a:pt x="366" y="233"/>
                        </a:lnTo>
                        <a:lnTo>
                          <a:pt x="366" y="207"/>
                        </a:lnTo>
                        <a:lnTo>
                          <a:pt x="366" y="183"/>
                        </a:lnTo>
                        <a:lnTo>
                          <a:pt x="366" y="161"/>
                        </a:lnTo>
                        <a:lnTo>
                          <a:pt x="364" y="141"/>
                        </a:lnTo>
                        <a:lnTo>
                          <a:pt x="363" y="120"/>
                        </a:lnTo>
                        <a:lnTo>
                          <a:pt x="360" y="101"/>
                        </a:lnTo>
                        <a:lnTo>
                          <a:pt x="354" y="84"/>
                        </a:lnTo>
                        <a:lnTo>
                          <a:pt x="350" y="68"/>
                        </a:lnTo>
                        <a:lnTo>
                          <a:pt x="344" y="53"/>
                        </a:lnTo>
                        <a:lnTo>
                          <a:pt x="337" y="41"/>
                        </a:lnTo>
                        <a:lnTo>
                          <a:pt x="330" y="28"/>
                        </a:lnTo>
                        <a:lnTo>
                          <a:pt x="323" y="19"/>
                        </a:lnTo>
                        <a:lnTo>
                          <a:pt x="314" y="12"/>
                        </a:lnTo>
                        <a:lnTo>
                          <a:pt x="305" y="6"/>
                        </a:lnTo>
                        <a:lnTo>
                          <a:pt x="295" y="3"/>
                        </a:lnTo>
                        <a:lnTo>
                          <a:pt x="286" y="1"/>
                        </a:lnTo>
                        <a:lnTo>
                          <a:pt x="274" y="0"/>
                        </a:lnTo>
                        <a:lnTo>
                          <a:pt x="263" y="3"/>
                        </a:lnTo>
                        <a:lnTo>
                          <a:pt x="252" y="6"/>
                        </a:lnTo>
                        <a:lnTo>
                          <a:pt x="238" y="12"/>
                        </a:lnTo>
                        <a:lnTo>
                          <a:pt x="227" y="19"/>
                        </a:lnTo>
                        <a:lnTo>
                          <a:pt x="214" y="28"/>
                        </a:lnTo>
                        <a:lnTo>
                          <a:pt x="201" y="39"/>
                        </a:lnTo>
                        <a:lnTo>
                          <a:pt x="189" y="52"/>
                        </a:lnTo>
                        <a:lnTo>
                          <a:pt x="176" y="66"/>
                        </a:lnTo>
                        <a:lnTo>
                          <a:pt x="164" y="84"/>
                        </a:lnTo>
                        <a:lnTo>
                          <a:pt x="151" y="99"/>
                        </a:lnTo>
                        <a:lnTo>
                          <a:pt x="138" y="118"/>
                        </a:lnTo>
                        <a:lnTo>
                          <a:pt x="126" y="139"/>
                        </a:lnTo>
                        <a:lnTo>
                          <a:pt x="113" y="160"/>
                        </a:lnTo>
                        <a:lnTo>
                          <a:pt x="102" y="182"/>
                        </a:lnTo>
                        <a:lnTo>
                          <a:pt x="91" y="207"/>
                        </a:lnTo>
                        <a:lnTo>
                          <a:pt x="81" y="231"/>
                        </a:lnTo>
                        <a:lnTo>
                          <a:pt x="70" y="256"/>
                        </a:lnTo>
                        <a:lnTo>
                          <a:pt x="60" y="282"/>
                        </a:lnTo>
                        <a:lnTo>
                          <a:pt x="50" y="307"/>
                        </a:lnTo>
                        <a:lnTo>
                          <a:pt x="42" y="334"/>
                        </a:lnTo>
                        <a:lnTo>
                          <a:pt x="33" y="363"/>
                        </a:lnTo>
                        <a:lnTo>
                          <a:pt x="28" y="390"/>
                        </a:lnTo>
                        <a:lnTo>
                          <a:pt x="21" y="416"/>
                        </a:lnTo>
                        <a:lnTo>
                          <a:pt x="15" y="443"/>
                        </a:lnTo>
                        <a:lnTo>
                          <a:pt x="11" y="469"/>
                        </a:lnTo>
                        <a:lnTo>
                          <a:pt x="7" y="497"/>
                        </a:lnTo>
                        <a:lnTo>
                          <a:pt x="2" y="523"/>
                        </a:lnTo>
                        <a:lnTo>
                          <a:pt x="1" y="548"/>
                        </a:lnTo>
                        <a:lnTo>
                          <a:pt x="0" y="572"/>
                        </a:lnTo>
                        <a:lnTo>
                          <a:pt x="0" y="596"/>
                        </a:lnTo>
                        <a:lnTo>
                          <a:pt x="0" y="618"/>
                        </a:lnTo>
                        <a:lnTo>
                          <a:pt x="1" y="638"/>
                        </a:lnTo>
                        <a:lnTo>
                          <a:pt x="2" y="659"/>
                        </a:lnTo>
                        <a:lnTo>
                          <a:pt x="7" y="680"/>
                        </a:lnTo>
                        <a:lnTo>
                          <a:pt x="11" y="697"/>
                        </a:lnTo>
                        <a:lnTo>
                          <a:pt x="16" y="711"/>
                        </a:lnTo>
                        <a:lnTo>
                          <a:pt x="21" y="727"/>
                        </a:lnTo>
                        <a:lnTo>
                          <a:pt x="29" y="740"/>
                        </a:lnTo>
                        <a:lnTo>
                          <a:pt x="35" y="751"/>
                        </a:lnTo>
                        <a:lnTo>
                          <a:pt x="43" y="760"/>
                        </a:lnTo>
                        <a:lnTo>
                          <a:pt x="51" y="767"/>
                        </a:lnTo>
                        <a:lnTo>
                          <a:pt x="61" y="773"/>
                        </a:lnTo>
                        <a:lnTo>
                          <a:pt x="71" y="778"/>
                        </a:lnTo>
                        <a:lnTo>
                          <a:pt x="81" y="780"/>
                        </a:lnTo>
                        <a:lnTo>
                          <a:pt x="92" y="780"/>
                        </a:lnTo>
                        <a:lnTo>
                          <a:pt x="103" y="778"/>
                        </a:lnTo>
                        <a:lnTo>
                          <a:pt x="114" y="773"/>
                        </a:lnTo>
                        <a:lnTo>
                          <a:pt x="127" y="768"/>
                        </a:lnTo>
                        <a:lnTo>
                          <a:pt x="140" y="760"/>
                        </a:lnTo>
                        <a:lnTo>
                          <a:pt x="151" y="751"/>
                        </a:lnTo>
                        <a:lnTo>
                          <a:pt x="164" y="740"/>
                        </a:lnTo>
                        <a:lnTo>
                          <a:pt x="178" y="727"/>
                        </a:lnTo>
                        <a:lnTo>
                          <a:pt x="190" y="713"/>
                        </a:lnTo>
                        <a:lnTo>
                          <a:pt x="203" y="697"/>
                        </a:lnTo>
                        <a:lnTo>
                          <a:pt x="215" y="680"/>
                        </a:lnTo>
                        <a:lnTo>
                          <a:pt x="228" y="661"/>
                        </a:lnTo>
                        <a:lnTo>
                          <a:pt x="241" y="642"/>
                        </a:lnTo>
                        <a:lnTo>
                          <a:pt x="253" y="619"/>
                        </a:lnTo>
                        <a:lnTo>
                          <a:pt x="265" y="597"/>
                        </a:lnTo>
                        <a:lnTo>
                          <a:pt x="276" y="573"/>
                        </a:lnTo>
                        <a:lnTo>
                          <a:pt x="286" y="550"/>
                        </a:lnTo>
                        <a:lnTo>
                          <a:pt x="297" y="524"/>
                        </a:lnTo>
                        <a:lnTo>
                          <a:pt x="307" y="497"/>
                        </a:lnTo>
                        <a:lnTo>
                          <a:pt x="316" y="472"/>
                        </a:lnTo>
                        <a:lnTo>
                          <a:pt x="323" y="445"/>
                        </a:lnTo>
                      </a:path>
                    </a:pathLst>
                  </a:custGeom>
                  <a:solidFill>
                    <a:srgbClr val="B2B2B2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4292" name="Freeform 52"/>
                  <p:cNvSpPr>
                    <a:spLocks/>
                  </p:cNvSpPr>
                  <p:nvPr/>
                </p:nvSpPr>
                <p:spPr bwMode="auto">
                  <a:xfrm>
                    <a:off x="4721" y="2567"/>
                    <a:ext cx="387" cy="794"/>
                  </a:xfrm>
                  <a:custGeom>
                    <a:avLst/>
                    <a:gdLst>
                      <a:gd name="T0" fmla="*/ 386 w 387"/>
                      <a:gd name="T1" fmla="*/ 37 h 794"/>
                      <a:gd name="T2" fmla="*/ 350 w 387"/>
                      <a:gd name="T3" fmla="*/ 36 h 794"/>
                      <a:gd name="T4" fmla="*/ 314 w 387"/>
                      <a:gd name="T5" fmla="*/ 42 h 794"/>
                      <a:gd name="T6" fmla="*/ 286 w 387"/>
                      <a:gd name="T7" fmla="*/ 75 h 794"/>
                      <a:gd name="T8" fmla="*/ 242 w 387"/>
                      <a:gd name="T9" fmla="*/ 110 h 794"/>
                      <a:gd name="T10" fmla="*/ 223 w 387"/>
                      <a:gd name="T11" fmla="*/ 144 h 794"/>
                      <a:gd name="T12" fmla="*/ 200 w 387"/>
                      <a:gd name="T13" fmla="*/ 178 h 794"/>
                      <a:gd name="T14" fmla="*/ 176 w 387"/>
                      <a:gd name="T15" fmla="*/ 237 h 794"/>
                      <a:gd name="T16" fmla="*/ 158 w 387"/>
                      <a:gd name="T17" fmla="*/ 289 h 794"/>
                      <a:gd name="T18" fmla="*/ 134 w 387"/>
                      <a:gd name="T19" fmla="*/ 345 h 794"/>
                      <a:gd name="T20" fmla="*/ 119 w 387"/>
                      <a:gd name="T21" fmla="*/ 395 h 794"/>
                      <a:gd name="T22" fmla="*/ 98 w 387"/>
                      <a:gd name="T23" fmla="*/ 478 h 794"/>
                      <a:gd name="T24" fmla="*/ 89 w 387"/>
                      <a:gd name="T25" fmla="*/ 549 h 794"/>
                      <a:gd name="T26" fmla="*/ 82 w 387"/>
                      <a:gd name="T27" fmla="*/ 609 h 794"/>
                      <a:gd name="T28" fmla="*/ 80 w 387"/>
                      <a:gd name="T29" fmla="*/ 664 h 794"/>
                      <a:gd name="T30" fmla="*/ 94 w 387"/>
                      <a:gd name="T31" fmla="*/ 729 h 794"/>
                      <a:gd name="T32" fmla="*/ 102 w 387"/>
                      <a:gd name="T33" fmla="*/ 766 h 794"/>
                      <a:gd name="T34" fmla="*/ 127 w 387"/>
                      <a:gd name="T35" fmla="*/ 793 h 794"/>
                      <a:gd name="T36" fmla="*/ 26 w 387"/>
                      <a:gd name="T37" fmla="*/ 740 h 794"/>
                      <a:gd name="T38" fmla="*/ 7 w 387"/>
                      <a:gd name="T39" fmla="*/ 690 h 794"/>
                      <a:gd name="T40" fmla="*/ 0 w 387"/>
                      <a:gd name="T41" fmla="*/ 650 h 794"/>
                      <a:gd name="T42" fmla="*/ 2 w 387"/>
                      <a:gd name="T43" fmla="*/ 590 h 794"/>
                      <a:gd name="T44" fmla="*/ 2 w 387"/>
                      <a:gd name="T45" fmla="*/ 519 h 794"/>
                      <a:gd name="T46" fmla="*/ 14 w 387"/>
                      <a:gd name="T47" fmla="*/ 438 h 794"/>
                      <a:gd name="T48" fmla="*/ 30 w 387"/>
                      <a:gd name="T49" fmla="*/ 373 h 794"/>
                      <a:gd name="T50" fmla="*/ 56 w 387"/>
                      <a:gd name="T51" fmla="*/ 284 h 794"/>
                      <a:gd name="T52" fmla="*/ 94 w 387"/>
                      <a:gd name="T53" fmla="*/ 186 h 794"/>
                      <a:gd name="T54" fmla="*/ 136 w 387"/>
                      <a:gd name="T55" fmla="*/ 113 h 794"/>
                      <a:gd name="T56" fmla="*/ 183 w 387"/>
                      <a:gd name="T57" fmla="*/ 50 h 794"/>
                      <a:gd name="T58" fmla="*/ 207 w 387"/>
                      <a:gd name="T59" fmla="*/ 28 h 794"/>
                      <a:gd name="T60" fmla="*/ 242 w 387"/>
                      <a:gd name="T61" fmla="*/ 4 h 794"/>
                      <a:gd name="T62" fmla="*/ 261 w 387"/>
                      <a:gd name="T63" fmla="*/ 0 h 794"/>
                      <a:gd name="T64" fmla="*/ 386 w 387"/>
                      <a:gd name="T65" fmla="*/ 37 h 79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387" h="794">
                        <a:moveTo>
                          <a:pt x="386" y="37"/>
                        </a:moveTo>
                        <a:lnTo>
                          <a:pt x="350" y="36"/>
                        </a:lnTo>
                        <a:lnTo>
                          <a:pt x="314" y="42"/>
                        </a:lnTo>
                        <a:lnTo>
                          <a:pt x="286" y="75"/>
                        </a:lnTo>
                        <a:lnTo>
                          <a:pt x="242" y="110"/>
                        </a:lnTo>
                        <a:lnTo>
                          <a:pt x="223" y="144"/>
                        </a:lnTo>
                        <a:lnTo>
                          <a:pt x="200" y="178"/>
                        </a:lnTo>
                        <a:lnTo>
                          <a:pt x="176" y="237"/>
                        </a:lnTo>
                        <a:lnTo>
                          <a:pt x="158" y="289"/>
                        </a:lnTo>
                        <a:lnTo>
                          <a:pt x="134" y="345"/>
                        </a:lnTo>
                        <a:lnTo>
                          <a:pt x="119" y="395"/>
                        </a:lnTo>
                        <a:lnTo>
                          <a:pt x="98" y="478"/>
                        </a:lnTo>
                        <a:lnTo>
                          <a:pt x="89" y="549"/>
                        </a:lnTo>
                        <a:lnTo>
                          <a:pt x="82" y="609"/>
                        </a:lnTo>
                        <a:lnTo>
                          <a:pt x="80" y="664"/>
                        </a:lnTo>
                        <a:lnTo>
                          <a:pt x="94" y="729"/>
                        </a:lnTo>
                        <a:lnTo>
                          <a:pt x="102" y="766"/>
                        </a:lnTo>
                        <a:lnTo>
                          <a:pt x="127" y="793"/>
                        </a:lnTo>
                        <a:lnTo>
                          <a:pt x="26" y="740"/>
                        </a:lnTo>
                        <a:lnTo>
                          <a:pt x="7" y="690"/>
                        </a:lnTo>
                        <a:lnTo>
                          <a:pt x="0" y="650"/>
                        </a:lnTo>
                        <a:lnTo>
                          <a:pt x="2" y="590"/>
                        </a:lnTo>
                        <a:lnTo>
                          <a:pt x="2" y="519"/>
                        </a:lnTo>
                        <a:lnTo>
                          <a:pt x="14" y="438"/>
                        </a:lnTo>
                        <a:lnTo>
                          <a:pt x="30" y="373"/>
                        </a:lnTo>
                        <a:lnTo>
                          <a:pt x="56" y="284"/>
                        </a:lnTo>
                        <a:lnTo>
                          <a:pt x="94" y="186"/>
                        </a:lnTo>
                        <a:lnTo>
                          <a:pt x="136" y="113"/>
                        </a:lnTo>
                        <a:lnTo>
                          <a:pt x="183" y="50"/>
                        </a:lnTo>
                        <a:lnTo>
                          <a:pt x="207" y="28"/>
                        </a:lnTo>
                        <a:lnTo>
                          <a:pt x="242" y="4"/>
                        </a:lnTo>
                        <a:lnTo>
                          <a:pt x="261" y="0"/>
                        </a:lnTo>
                        <a:lnTo>
                          <a:pt x="386" y="37"/>
                        </a:lnTo>
                      </a:path>
                    </a:pathLst>
                  </a:custGeom>
                  <a:solidFill>
                    <a:srgbClr val="868686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4293" name="Freeform 53"/>
                  <p:cNvSpPr>
                    <a:spLocks/>
                  </p:cNvSpPr>
                  <p:nvPr/>
                </p:nvSpPr>
                <p:spPr bwMode="auto">
                  <a:xfrm>
                    <a:off x="4928" y="2907"/>
                    <a:ext cx="88" cy="171"/>
                  </a:xfrm>
                  <a:custGeom>
                    <a:avLst/>
                    <a:gdLst>
                      <a:gd name="T0" fmla="*/ 78 w 88"/>
                      <a:gd name="T1" fmla="*/ 98 h 171"/>
                      <a:gd name="T2" fmla="*/ 81 w 88"/>
                      <a:gd name="T3" fmla="*/ 84 h 171"/>
                      <a:gd name="T4" fmla="*/ 85 w 88"/>
                      <a:gd name="T5" fmla="*/ 68 h 171"/>
                      <a:gd name="T6" fmla="*/ 87 w 88"/>
                      <a:gd name="T7" fmla="*/ 54 h 171"/>
                      <a:gd name="T8" fmla="*/ 87 w 88"/>
                      <a:gd name="T9" fmla="*/ 41 h 171"/>
                      <a:gd name="T10" fmla="*/ 85 w 88"/>
                      <a:gd name="T11" fmla="*/ 28 h 171"/>
                      <a:gd name="T12" fmla="*/ 82 w 88"/>
                      <a:gd name="T13" fmla="*/ 17 h 171"/>
                      <a:gd name="T14" fmla="*/ 78 w 88"/>
                      <a:gd name="T15" fmla="*/ 9 h 171"/>
                      <a:gd name="T16" fmla="*/ 74 w 88"/>
                      <a:gd name="T17" fmla="*/ 4 h 171"/>
                      <a:gd name="T18" fmla="*/ 68 w 88"/>
                      <a:gd name="T19" fmla="*/ 0 h 171"/>
                      <a:gd name="T20" fmla="*/ 61 w 88"/>
                      <a:gd name="T21" fmla="*/ 0 h 171"/>
                      <a:gd name="T22" fmla="*/ 54 w 88"/>
                      <a:gd name="T23" fmla="*/ 0 h 171"/>
                      <a:gd name="T24" fmla="*/ 47 w 88"/>
                      <a:gd name="T25" fmla="*/ 4 h 171"/>
                      <a:gd name="T26" fmla="*/ 40 w 88"/>
                      <a:gd name="T27" fmla="*/ 11 h 171"/>
                      <a:gd name="T28" fmla="*/ 32 w 88"/>
                      <a:gd name="T29" fmla="*/ 19 h 171"/>
                      <a:gd name="T30" fmla="*/ 25 w 88"/>
                      <a:gd name="T31" fmla="*/ 30 h 171"/>
                      <a:gd name="T32" fmla="*/ 18 w 88"/>
                      <a:gd name="T33" fmla="*/ 42 h 171"/>
                      <a:gd name="T34" fmla="*/ 12 w 88"/>
                      <a:gd name="T35" fmla="*/ 55 h 171"/>
                      <a:gd name="T36" fmla="*/ 8 w 88"/>
                      <a:gd name="T37" fmla="*/ 71 h 171"/>
                      <a:gd name="T38" fmla="*/ 4 w 88"/>
                      <a:gd name="T39" fmla="*/ 85 h 171"/>
                      <a:gd name="T40" fmla="*/ 1 w 88"/>
                      <a:gd name="T41" fmla="*/ 100 h 171"/>
                      <a:gd name="T42" fmla="*/ 0 w 88"/>
                      <a:gd name="T43" fmla="*/ 114 h 171"/>
                      <a:gd name="T44" fmla="*/ 0 w 88"/>
                      <a:gd name="T45" fmla="*/ 127 h 171"/>
                      <a:gd name="T46" fmla="*/ 1 w 88"/>
                      <a:gd name="T47" fmla="*/ 139 h 171"/>
                      <a:gd name="T48" fmla="*/ 2 w 88"/>
                      <a:gd name="T49" fmla="*/ 150 h 171"/>
                      <a:gd name="T50" fmla="*/ 7 w 88"/>
                      <a:gd name="T51" fmla="*/ 158 h 171"/>
                      <a:gd name="T52" fmla="*/ 11 w 88"/>
                      <a:gd name="T53" fmla="*/ 163 h 171"/>
                      <a:gd name="T54" fmla="*/ 16 w 88"/>
                      <a:gd name="T55" fmla="*/ 168 h 171"/>
                      <a:gd name="T56" fmla="*/ 23 w 88"/>
                      <a:gd name="T57" fmla="*/ 170 h 171"/>
                      <a:gd name="T58" fmla="*/ 30 w 88"/>
                      <a:gd name="T59" fmla="*/ 168 h 171"/>
                      <a:gd name="T60" fmla="*/ 37 w 88"/>
                      <a:gd name="T61" fmla="*/ 163 h 171"/>
                      <a:gd name="T62" fmla="*/ 46 w 88"/>
                      <a:gd name="T63" fmla="*/ 157 h 171"/>
                      <a:gd name="T64" fmla="*/ 53 w 88"/>
                      <a:gd name="T65" fmla="*/ 149 h 171"/>
                      <a:gd name="T66" fmla="*/ 61 w 88"/>
                      <a:gd name="T67" fmla="*/ 138 h 171"/>
                      <a:gd name="T68" fmla="*/ 67 w 88"/>
                      <a:gd name="T69" fmla="*/ 125 h 171"/>
                      <a:gd name="T70" fmla="*/ 72 w 88"/>
                      <a:gd name="T71" fmla="*/ 112 h 171"/>
                      <a:gd name="T72" fmla="*/ 78 w 88"/>
                      <a:gd name="T73" fmla="*/ 98 h 1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88" h="171">
                        <a:moveTo>
                          <a:pt x="78" y="98"/>
                        </a:moveTo>
                        <a:lnTo>
                          <a:pt x="81" y="84"/>
                        </a:lnTo>
                        <a:lnTo>
                          <a:pt x="85" y="68"/>
                        </a:lnTo>
                        <a:lnTo>
                          <a:pt x="87" y="54"/>
                        </a:lnTo>
                        <a:lnTo>
                          <a:pt x="87" y="41"/>
                        </a:lnTo>
                        <a:lnTo>
                          <a:pt x="85" y="28"/>
                        </a:lnTo>
                        <a:lnTo>
                          <a:pt x="82" y="17"/>
                        </a:lnTo>
                        <a:lnTo>
                          <a:pt x="78" y="9"/>
                        </a:lnTo>
                        <a:lnTo>
                          <a:pt x="74" y="4"/>
                        </a:lnTo>
                        <a:lnTo>
                          <a:pt x="68" y="0"/>
                        </a:lnTo>
                        <a:lnTo>
                          <a:pt x="61" y="0"/>
                        </a:lnTo>
                        <a:lnTo>
                          <a:pt x="54" y="0"/>
                        </a:lnTo>
                        <a:lnTo>
                          <a:pt x="47" y="4"/>
                        </a:lnTo>
                        <a:lnTo>
                          <a:pt x="40" y="11"/>
                        </a:lnTo>
                        <a:lnTo>
                          <a:pt x="32" y="19"/>
                        </a:lnTo>
                        <a:lnTo>
                          <a:pt x="25" y="30"/>
                        </a:lnTo>
                        <a:lnTo>
                          <a:pt x="18" y="42"/>
                        </a:lnTo>
                        <a:lnTo>
                          <a:pt x="12" y="55"/>
                        </a:lnTo>
                        <a:lnTo>
                          <a:pt x="8" y="71"/>
                        </a:lnTo>
                        <a:lnTo>
                          <a:pt x="4" y="85"/>
                        </a:lnTo>
                        <a:lnTo>
                          <a:pt x="1" y="100"/>
                        </a:lnTo>
                        <a:lnTo>
                          <a:pt x="0" y="114"/>
                        </a:lnTo>
                        <a:lnTo>
                          <a:pt x="0" y="127"/>
                        </a:lnTo>
                        <a:lnTo>
                          <a:pt x="1" y="139"/>
                        </a:lnTo>
                        <a:lnTo>
                          <a:pt x="2" y="150"/>
                        </a:lnTo>
                        <a:lnTo>
                          <a:pt x="7" y="158"/>
                        </a:lnTo>
                        <a:lnTo>
                          <a:pt x="11" y="163"/>
                        </a:lnTo>
                        <a:lnTo>
                          <a:pt x="16" y="168"/>
                        </a:lnTo>
                        <a:lnTo>
                          <a:pt x="23" y="170"/>
                        </a:lnTo>
                        <a:lnTo>
                          <a:pt x="30" y="168"/>
                        </a:lnTo>
                        <a:lnTo>
                          <a:pt x="37" y="163"/>
                        </a:lnTo>
                        <a:lnTo>
                          <a:pt x="46" y="157"/>
                        </a:lnTo>
                        <a:lnTo>
                          <a:pt x="53" y="149"/>
                        </a:lnTo>
                        <a:lnTo>
                          <a:pt x="61" y="138"/>
                        </a:lnTo>
                        <a:lnTo>
                          <a:pt x="67" y="125"/>
                        </a:lnTo>
                        <a:lnTo>
                          <a:pt x="72" y="112"/>
                        </a:lnTo>
                        <a:lnTo>
                          <a:pt x="78" y="98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  <p:grpSp>
              <p:nvGrpSpPr>
                <p:cNvPr id="394294" name="Group 54"/>
                <p:cNvGrpSpPr>
                  <a:grpSpLocks/>
                </p:cNvGrpSpPr>
                <p:nvPr/>
              </p:nvGrpSpPr>
              <p:grpSpPr bwMode="auto">
                <a:xfrm>
                  <a:off x="3264" y="2687"/>
                  <a:ext cx="475" cy="791"/>
                  <a:chOff x="3264" y="2687"/>
                  <a:chExt cx="475" cy="791"/>
                </a:xfrm>
              </p:grpSpPr>
              <p:sp>
                <p:nvSpPr>
                  <p:cNvPr id="394295" name="Freeform 55"/>
                  <p:cNvSpPr>
                    <a:spLocks/>
                  </p:cNvSpPr>
                  <p:nvPr/>
                </p:nvSpPr>
                <p:spPr bwMode="auto">
                  <a:xfrm>
                    <a:off x="3264" y="2724"/>
                    <a:ext cx="411" cy="754"/>
                  </a:xfrm>
                  <a:custGeom>
                    <a:avLst/>
                    <a:gdLst>
                      <a:gd name="T0" fmla="*/ 329 w 411"/>
                      <a:gd name="T1" fmla="*/ 279 h 754"/>
                      <a:gd name="T2" fmla="*/ 305 w 411"/>
                      <a:gd name="T3" fmla="*/ 229 h 754"/>
                      <a:gd name="T4" fmla="*/ 280 w 411"/>
                      <a:gd name="T5" fmla="*/ 182 h 754"/>
                      <a:gd name="T6" fmla="*/ 253 w 411"/>
                      <a:gd name="T7" fmla="*/ 139 h 754"/>
                      <a:gd name="T8" fmla="*/ 224 w 411"/>
                      <a:gd name="T9" fmla="*/ 99 h 754"/>
                      <a:gd name="T10" fmla="*/ 195 w 411"/>
                      <a:gd name="T11" fmla="*/ 68 h 754"/>
                      <a:gd name="T12" fmla="*/ 167 w 411"/>
                      <a:gd name="T13" fmla="*/ 41 h 754"/>
                      <a:gd name="T14" fmla="*/ 139 w 411"/>
                      <a:gd name="T15" fmla="*/ 19 h 754"/>
                      <a:gd name="T16" fmla="*/ 114 w 411"/>
                      <a:gd name="T17" fmla="*/ 6 h 754"/>
                      <a:gd name="T18" fmla="*/ 88 w 411"/>
                      <a:gd name="T19" fmla="*/ 0 h 754"/>
                      <a:gd name="T20" fmla="*/ 67 w 411"/>
                      <a:gd name="T21" fmla="*/ 1 h 754"/>
                      <a:gd name="T22" fmla="*/ 46 w 411"/>
                      <a:gd name="T23" fmla="*/ 9 h 754"/>
                      <a:gd name="T24" fmla="*/ 29 w 411"/>
                      <a:gd name="T25" fmla="*/ 23 h 754"/>
                      <a:gd name="T26" fmla="*/ 18 w 411"/>
                      <a:gd name="T27" fmla="*/ 47 h 754"/>
                      <a:gd name="T28" fmla="*/ 8 w 411"/>
                      <a:gd name="T29" fmla="*/ 74 h 754"/>
                      <a:gd name="T30" fmla="*/ 2 w 411"/>
                      <a:gd name="T31" fmla="*/ 109 h 754"/>
                      <a:gd name="T32" fmla="*/ 0 w 411"/>
                      <a:gd name="T33" fmla="*/ 149 h 754"/>
                      <a:gd name="T34" fmla="*/ 2 w 411"/>
                      <a:gd name="T35" fmla="*/ 193 h 754"/>
                      <a:gd name="T36" fmla="*/ 8 w 411"/>
                      <a:gd name="T37" fmla="*/ 240 h 754"/>
                      <a:gd name="T38" fmla="*/ 18 w 411"/>
                      <a:gd name="T39" fmla="*/ 290 h 754"/>
                      <a:gd name="T40" fmla="*/ 32 w 411"/>
                      <a:gd name="T41" fmla="*/ 342 h 754"/>
                      <a:gd name="T42" fmla="*/ 49 w 411"/>
                      <a:gd name="T43" fmla="*/ 394 h 754"/>
                      <a:gd name="T44" fmla="*/ 69 w 411"/>
                      <a:gd name="T45" fmla="*/ 447 h 754"/>
                      <a:gd name="T46" fmla="*/ 91 w 411"/>
                      <a:gd name="T47" fmla="*/ 497 h 754"/>
                      <a:gd name="T48" fmla="*/ 116 w 411"/>
                      <a:gd name="T49" fmla="*/ 546 h 754"/>
                      <a:gd name="T50" fmla="*/ 143 w 411"/>
                      <a:gd name="T51" fmla="*/ 592 h 754"/>
                      <a:gd name="T52" fmla="*/ 170 w 411"/>
                      <a:gd name="T53" fmla="*/ 632 h 754"/>
                      <a:gd name="T54" fmla="*/ 200 w 411"/>
                      <a:gd name="T55" fmla="*/ 667 h 754"/>
                      <a:gd name="T56" fmla="*/ 228 w 411"/>
                      <a:gd name="T57" fmla="*/ 697 h 754"/>
                      <a:gd name="T58" fmla="*/ 256 w 411"/>
                      <a:gd name="T59" fmla="*/ 722 h 754"/>
                      <a:gd name="T60" fmla="*/ 283 w 411"/>
                      <a:gd name="T61" fmla="*/ 738 h 754"/>
                      <a:gd name="T62" fmla="*/ 308 w 411"/>
                      <a:gd name="T63" fmla="*/ 749 h 754"/>
                      <a:gd name="T64" fmla="*/ 332 w 411"/>
                      <a:gd name="T65" fmla="*/ 753 h 754"/>
                      <a:gd name="T66" fmla="*/ 353 w 411"/>
                      <a:gd name="T67" fmla="*/ 748 h 754"/>
                      <a:gd name="T68" fmla="*/ 371 w 411"/>
                      <a:gd name="T69" fmla="*/ 735 h 754"/>
                      <a:gd name="T70" fmla="*/ 386 w 411"/>
                      <a:gd name="T71" fmla="*/ 718 h 754"/>
                      <a:gd name="T72" fmla="*/ 397 w 411"/>
                      <a:gd name="T73" fmla="*/ 692 h 754"/>
                      <a:gd name="T74" fmla="*/ 405 w 411"/>
                      <a:gd name="T75" fmla="*/ 661 h 754"/>
                      <a:gd name="T76" fmla="*/ 410 w 411"/>
                      <a:gd name="T77" fmla="*/ 623 h 754"/>
                      <a:gd name="T78" fmla="*/ 408 w 411"/>
                      <a:gd name="T79" fmla="*/ 581 h 754"/>
                      <a:gd name="T80" fmla="*/ 404 w 411"/>
                      <a:gd name="T81" fmla="*/ 535 h 754"/>
                      <a:gd name="T82" fmla="*/ 397 w 411"/>
                      <a:gd name="T83" fmla="*/ 486 h 754"/>
                      <a:gd name="T84" fmla="*/ 384 w 411"/>
                      <a:gd name="T85" fmla="*/ 435 h 754"/>
                      <a:gd name="T86" fmla="*/ 370 w 411"/>
                      <a:gd name="T87" fmla="*/ 382 h 754"/>
                      <a:gd name="T88" fmla="*/ 352 w 411"/>
                      <a:gd name="T89" fmla="*/ 331 h 7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</a:cxnLst>
                    <a:rect l="0" t="0" r="r" b="b"/>
                    <a:pathLst>
                      <a:path w="411" h="754">
                        <a:moveTo>
                          <a:pt x="340" y="304"/>
                        </a:moveTo>
                        <a:lnTo>
                          <a:pt x="329" y="279"/>
                        </a:lnTo>
                        <a:lnTo>
                          <a:pt x="318" y="253"/>
                        </a:lnTo>
                        <a:lnTo>
                          <a:pt x="305" y="229"/>
                        </a:lnTo>
                        <a:lnTo>
                          <a:pt x="293" y="206"/>
                        </a:lnTo>
                        <a:lnTo>
                          <a:pt x="280" y="182"/>
                        </a:lnTo>
                        <a:lnTo>
                          <a:pt x="266" y="160"/>
                        </a:lnTo>
                        <a:lnTo>
                          <a:pt x="253" y="139"/>
                        </a:lnTo>
                        <a:lnTo>
                          <a:pt x="239" y="118"/>
                        </a:lnTo>
                        <a:lnTo>
                          <a:pt x="224" y="99"/>
                        </a:lnTo>
                        <a:lnTo>
                          <a:pt x="209" y="84"/>
                        </a:lnTo>
                        <a:lnTo>
                          <a:pt x="195" y="68"/>
                        </a:lnTo>
                        <a:lnTo>
                          <a:pt x="181" y="53"/>
                        </a:lnTo>
                        <a:lnTo>
                          <a:pt x="167" y="41"/>
                        </a:lnTo>
                        <a:lnTo>
                          <a:pt x="153" y="28"/>
                        </a:lnTo>
                        <a:lnTo>
                          <a:pt x="139" y="19"/>
                        </a:lnTo>
                        <a:lnTo>
                          <a:pt x="126" y="12"/>
                        </a:lnTo>
                        <a:lnTo>
                          <a:pt x="114" y="6"/>
                        </a:lnTo>
                        <a:lnTo>
                          <a:pt x="101" y="3"/>
                        </a:lnTo>
                        <a:lnTo>
                          <a:pt x="88" y="0"/>
                        </a:lnTo>
                        <a:lnTo>
                          <a:pt x="77" y="0"/>
                        </a:lnTo>
                        <a:lnTo>
                          <a:pt x="67" y="1"/>
                        </a:lnTo>
                        <a:lnTo>
                          <a:pt x="56" y="3"/>
                        </a:lnTo>
                        <a:lnTo>
                          <a:pt x="46" y="9"/>
                        </a:lnTo>
                        <a:lnTo>
                          <a:pt x="38" y="15"/>
                        </a:lnTo>
                        <a:lnTo>
                          <a:pt x="29" y="23"/>
                        </a:lnTo>
                        <a:lnTo>
                          <a:pt x="23" y="34"/>
                        </a:lnTo>
                        <a:lnTo>
                          <a:pt x="18" y="47"/>
                        </a:lnTo>
                        <a:lnTo>
                          <a:pt x="11" y="60"/>
                        </a:lnTo>
                        <a:lnTo>
                          <a:pt x="8" y="74"/>
                        </a:lnTo>
                        <a:lnTo>
                          <a:pt x="4" y="90"/>
                        </a:lnTo>
                        <a:lnTo>
                          <a:pt x="2" y="109"/>
                        </a:lnTo>
                        <a:lnTo>
                          <a:pt x="0" y="128"/>
                        </a:lnTo>
                        <a:lnTo>
                          <a:pt x="0" y="149"/>
                        </a:lnTo>
                        <a:lnTo>
                          <a:pt x="0" y="171"/>
                        </a:lnTo>
                        <a:lnTo>
                          <a:pt x="2" y="193"/>
                        </a:lnTo>
                        <a:lnTo>
                          <a:pt x="5" y="217"/>
                        </a:lnTo>
                        <a:lnTo>
                          <a:pt x="8" y="240"/>
                        </a:lnTo>
                        <a:lnTo>
                          <a:pt x="12" y="266"/>
                        </a:lnTo>
                        <a:lnTo>
                          <a:pt x="18" y="290"/>
                        </a:lnTo>
                        <a:lnTo>
                          <a:pt x="25" y="317"/>
                        </a:lnTo>
                        <a:lnTo>
                          <a:pt x="32" y="342"/>
                        </a:lnTo>
                        <a:lnTo>
                          <a:pt x="39" y="369"/>
                        </a:lnTo>
                        <a:lnTo>
                          <a:pt x="49" y="394"/>
                        </a:lnTo>
                        <a:lnTo>
                          <a:pt x="57" y="420"/>
                        </a:lnTo>
                        <a:lnTo>
                          <a:pt x="69" y="447"/>
                        </a:lnTo>
                        <a:lnTo>
                          <a:pt x="80" y="473"/>
                        </a:lnTo>
                        <a:lnTo>
                          <a:pt x="91" y="497"/>
                        </a:lnTo>
                        <a:lnTo>
                          <a:pt x="104" y="523"/>
                        </a:lnTo>
                        <a:lnTo>
                          <a:pt x="116" y="546"/>
                        </a:lnTo>
                        <a:lnTo>
                          <a:pt x="129" y="569"/>
                        </a:lnTo>
                        <a:lnTo>
                          <a:pt x="143" y="592"/>
                        </a:lnTo>
                        <a:lnTo>
                          <a:pt x="156" y="611"/>
                        </a:lnTo>
                        <a:lnTo>
                          <a:pt x="170" y="632"/>
                        </a:lnTo>
                        <a:lnTo>
                          <a:pt x="185" y="651"/>
                        </a:lnTo>
                        <a:lnTo>
                          <a:pt x="200" y="667"/>
                        </a:lnTo>
                        <a:lnTo>
                          <a:pt x="214" y="683"/>
                        </a:lnTo>
                        <a:lnTo>
                          <a:pt x="228" y="697"/>
                        </a:lnTo>
                        <a:lnTo>
                          <a:pt x="242" y="710"/>
                        </a:lnTo>
                        <a:lnTo>
                          <a:pt x="256" y="722"/>
                        </a:lnTo>
                        <a:lnTo>
                          <a:pt x="269" y="732"/>
                        </a:lnTo>
                        <a:lnTo>
                          <a:pt x="283" y="738"/>
                        </a:lnTo>
                        <a:lnTo>
                          <a:pt x="295" y="745"/>
                        </a:lnTo>
                        <a:lnTo>
                          <a:pt x="308" y="749"/>
                        </a:lnTo>
                        <a:lnTo>
                          <a:pt x="321" y="753"/>
                        </a:lnTo>
                        <a:lnTo>
                          <a:pt x="332" y="753"/>
                        </a:lnTo>
                        <a:lnTo>
                          <a:pt x="342" y="751"/>
                        </a:lnTo>
                        <a:lnTo>
                          <a:pt x="353" y="748"/>
                        </a:lnTo>
                        <a:lnTo>
                          <a:pt x="363" y="743"/>
                        </a:lnTo>
                        <a:lnTo>
                          <a:pt x="371" y="735"/>
                        </a:lnTo>
                        <a:lnTo>
                          <a:pt x="380" y="727"/>
                        </a:lnTo>
                        <a:lnTo>
                          <a:pt x="386" y="718"/>
                        </a:lnTo>
                        <a:lnTo>
                          <a:pt x="391" y="705"/>
                        </a:lnTo>
                        <a:lnTo>
                          <a:pt x="397" y="692"/>
                        </a:lnTo>
                        <a:lnTo>
                          <a:pt x="401" y="676"/>
                        </a:lnTo>
                        <a:lnTo>
                          <a:pt x="405" y="661"/>
                        </a:lnTo>
                        <a:lnTo>
                          <a:pt x="407" y="643"/>
                        </a:lnTo>
                        <a:lnTo>
                          <a:pt x="410" y="623"/>
                        </a:lnTo>
                        <a:lnTo>
                          <a:pt x="408" y="602"/>
                        </a:lnTo>
                        <a:lnTo>
                          <a:pt x="408" y="581"/>
                        </a:lnTo>
                        <a:lnTo>
                          <a:pt x="407" y="559"/>
                        </a:lnTo>
                        <a:lnTo>
                          <a:pt x="404" y="535"/>
                        </a:lnTo>
                        <a:lnTo>
                          <a:pt x="401" y="512"/>
                        </a:lnTo>
                        <a:lnTo>
                          <a:pt x="397" y="486"/>
                        </a:lnTo>
                        <a:lnTo>
                          <a:pt x="391" y="461"/>
                        </a:lnTo>
                        <a:lnTo>
                          <a:pt x="384" y="435"/>
                        </a:lnTo>
                        <a:lnTo>
                          <a:pt x="377" y="410"/>
                        </a:lnTo>
                        <a:lnTo>
                          <a:pt x="370" y="382"/>
                        </a:lnTo>
                        <a:lnTo>
                          <a:pt x="360" y="356"/>
                        </a:lnTo>
                        <a:lnTo>
                          <a:pt x="352" y="331"/>
                        </a:lnTo>
                        <a:lnTo>
                          <a:pt x="340" y="304"/>
                        </a:lnTo>
                      </a:path>
                    </a:pathLst>
                  </a:custGeom>
                  <a:solidFill>
                    <a:srgbClr val="B2B2B2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4296" name="Freeform 56"/>
                  <p:cNvSpPr>
                    <a:spLocks/>
                  </p:cNvSpPr>
                  <p:nvPr/>
                </p:nvSpPr>
                <p:spPr bwMode="auto">
                  <a:xfrm>
                    <a:off x="3297" y="2687"/>
                    <a:ext cx="442" cy="777"/>
                  </a:xfrm>
                  <a:custGeom>
                    <a:avLst/>
                    <a:gdLst>
                      <a:gd name="T0" fmla="*/ 0 w 442"/>
                      <a:gd name="T1" fmla="*/ 52 h 777"/>
                      <a:gd name="T2" fmla="*/ 36 w 442"/>
                      <a:gd name="T3" fmla="*/ 47 h 777"/>
                      <a:gd name="T4" fmla="*/ 71 w 442"/>
                      <a:gd name="T5" fmla="*/ 47 h 777"/>
                      <a:gd name="T6" fmla="*/ 105 w 442"/>
                      <a:gd name="T7" fmla="*/ 76 h 777"/>
                      <a:gd name="T8" fmla="*/ 149 w 442"/>
                      <a:gd name="T9" fmla="*/ 111 h 777"/>
                      <a:gd name="T10" fmla="*/ 175 w 442"/>
                      <a:gd name="T11" fmla="*/ 139 h 777"/>
                      <a:gd name="T12" fmla="*/ 198 w 442"/>
                      <a:gd name="T13" fmla="*/ 171 h 777"/>
                      <a:gd name="T14" fmla="*/ 228 w 442"/>
                      <a:gd name="T15" fmla="*/ 228 h 777"/>
                      <a:gd name="T16" fmla="*/ 252 w 442"/>
                      <a:gd name="T17" fmla="*/ 274 h 777"/>
                      <a:gd name="T18" fmla="*/ 281 w 442"/>
                      <a:gd name="T19" fmla="*/ 331 h 777"/>
                      <a:gd name="T20" fmla="*/ 301 w 442"/>
                      <a:gd name="T21" fmla="*/ 380 h 777"/>
                      <a:gd name="T22" fmla="*/ 327 w 442"/>
                      <a:gd name="T23" fmla="*/ 457 h 777"/>
                      <a:gd name="T24" fmla="*/ 343 w 442"/>
                      <a:gd name="T25" fmla="*/ 528 h 777"/>
                      <a:gd name="T26" fmla="*/ 357 w 442"/>
                      <a:gd name="T27" fmla="*/ 588 h 777"/>
                      <a:gd name="T28" fmla="*/ 362 w 442"/>
                      <a:gd name="T29" fmla="*/ 644 h 777"/>
                      <a:gd name="T30" fmla="*/ 357 w 442"/>
                      <a:gd name="T31" fmla="*/ 709 h 777"/>
                      <a:gd name="T32" fmla="*/ 350 w 442"/>
                      <a:gd name="T33" fmla="*/ 744 h 777"/>
                      <a:gd name="T34" fmla="*/ 330 w 442"/>
                      <a:gd name="T35" fmla="*/ 776 h 777"/>
                      <a:gd name="T36" fmla="*/ 422 w 442"/>
                      <a:gd name="T37" fmla="*/ 712 h 777"/>
                      <a:gd name="T38" fmla="*/ 439 w 442"/>
                      <a:gd name="T39" fmla="*/ 661 h 777"/>
                      <a:gd name="T40" fmla="*/ 441 w 442"/>
                      <a:gd name="T41" fmla="*/ 618 h 777"/>
                      <a:gd name="T42" fmla="*/ 434 w 442"/>
                      <a:gd name="T43" fmla="*/ 560 h 777"/>
                      <a:gd name="T44" fmla="*/ 427 w 442"/>
                      <a:gd name="T45" fmla="*/ 490 h 777"/>
                      <a:gd name="T46" fmla="*/ 407 w 442"/>
                      <a:gd name="T47" fmla="*/ 409 h 777"/>
                      <a:gd name="T48" fmla="*/ 386 w 442"/>
                      <a:gd name="T49" fmla="*/ 342 h 777"/>
                      <a:gd name="T50" fmla="*/ 351 w 442"/>
                      <a:gd name="T51" fmla="*/ 260 h 777"/>
                      <a:gd name="T52" fmla="*/ 305 w 442"/>
                      <a:gd name="T53" fmla="*/ 166 h 777"/>
                      <a:gd name="T54" fmla="*/ 256 w 442"/>
                      <a:gd name="T55" fmla="*/ 98 h 777"/>
                      <a:gd name="T56" fmla="*/ 205 w 442"/>
                      <a:gd name="T57" fmla="*/ 41 h 777"/>
                      <a:gd name="T58" fmla="*/ 179 w 442"/>
                      <a:gd name="T59" fmla="*/ 23 h 777"/>
                      <a:gd name="T60" fmla="*/ 142 w 442"/>
                      <a:gd name="T61" fmla="*/ 4 h 777"/>
                      <a:gd name="T62" fmla="*/ 124 w 442"/>
                      <a:gd name="T63" fmla="*/ 0 h 777"/>
                      <a:gd name="T64" fmla="*/ 0 w 442"/>
                      <a:gd name="T65" fmla="*/ 52 h 7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442" h="777">
                        <a:moveTo>
                          <a:pt x="0" y="52"/>
                        </a:moveTo>
                        <a:lnTo>
                          <a:pt x="36" y="47"/>
                        </a:lnTo>
                        <a:lnTo>
                          <a:pt x="71" y="47"/>
                        </a:lnTo>
                        <a:lnTo>
                          <a:pt x="105" y="76"/>
                        </a:lnTo>
                        <a:lnTo>
                          <a:pt x="149" y="111"/>
                        </a:lnTo>
                        <a:lnTo>
                          <a:pt x="175" y="139"/>
                        </a:lnTo>
                        <a:lnTo>
                          <a:pt x="198" y="171"/>
                        </a:lnTo>
                        <a:lnTo>
                          <a:pt x="228" y="228"/>
                        </a:lnTo>
                        <a:lnTo>
                          <a:pt x="252" y="274"/>
                        </a:lnTo>
                        <a:lnTo>
                          <a:pt x="281" y="331"/>
                        </a:lnTo>
                        <a:lnTo>
                          <a:pt x="301" y="380"/>
                        </a:lnTo>
                        <a:lnTo>
                          <a:pt x="327" y="457"/>
                        </a:lnTo>
                        <a:lnTo>
                          <a:pt x="343" y="528"/>
                        </a:lnTo>
                        <a:lnTo>
                          <a:pt x="357" y="588"/>
                        </a:lnTo>
                        <a:lnTo>
                          <a:pt x="362" y="644"/>
                        </a:lnTo>
                        <a:lnTo>
                          <a:pt x="357" y="709"/>
                        </a:lnTo>
                        <a:lnTo>
                          <a:pt x="350" y="744"/>
                        </a:lnTo>
                        <a:lnTo>
                          <a:pt x="330" y="776"/>
                        </a:lnTo>
                        <a:lnTo>
                          <a:pt x="422" y="712"/>
                        </a:lnTo>
                        <a:lnTo>
                          <a:pt x="439" y="661"/>
                        </a:lnTo>
                        <a:lnTo>
                          <a:pt x="441" y="618"/>
                        </a:lnTo>
                        <a:lnTo>
                          <a:pt x="434" y="560"/>
                        </a:lnTo>
                        <a:lnTo>
                          <a:pt x="427" y="490"/>
                        </a:lnTo>
                        <a:lnTo>
                          <a:pt x="407" y="409"/>
                        </a:lnTo>
                        <a:lnTo>
                          <a:pt x="386" y="342"/>
                        </a:lnTo>
                        <a:lnTo>
                          <a:pt x="351" y="260"/>
                        </a:lnTo>
                        <a:lnTo>
                          <a:pt x="305" y="166"/>
                        </a:lnTo>
                        <a:lnTo>
                          <a:pt x="256" y="98"/>
                        </a:lnTo>
                        <a:lnTo>
                          <a:pt x="205" y="41"/>
                        </a:lnTo>
                        <a:lnTo>
                          <a:pt x="179" y="23"/>
                        </a:lnTo>
                        <a:lnTo>
                          <a:pt x="142" y="4"/>
                        </a:lnTo>
                        <a:lnTo>
                          <a:pt x="124" y="0"/>
                        </a:lnTo>
                        <a:lnTo>
                          <a:pt x="0" y="52"/>
                        </a:lnTo>
                      </a:path>
                    </a:pathLst>
                  </a:custGeom>
                  <a:solidFill>
                    <a:srgbClr val="868686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4297" name="Freeform 57"/>
                  <p:cNvSpPr>
                    <a:spLocks/>
                  </p:cNvSpPr>
                  <p:nvPr/>
                </p:nvSpPr>
                <p:spPr bwMode="auto">
                  <a:xfrm>
                    <a:off x="3415" y="3026"/>
                    <a:ext cx="99" cy="166"/>
                  </a:xfrm>
                  <a:custGeom>
                    <a:avLst/>
                    <a:gdLst>
                      <a:gd name="T0" fmla="*/ 84 w 99"/>
                      <a:gd name="T1" fmla="*/ 63 h 166"/>
                      <a:gd name="T2" fmla="*/ 78 w 99"/>
                      <a:gd name="T3" fmla="*/ 50 h 166"/>
                      <a:gd name="T4" fmla="*/ 70 w 99"/>
                      <a:gd name="T5" fmla="*/ 38 h 166"/>
                      <a:gd name="T6" fmla="*/ 63 w 99"/>
                      <a:gd name="T7" fmla="*/ 26 h 166"/>
                      <a:gd name="T8" fmla="*/ 54 w 99"/>
                      <a:gd name="T9" fmla="*/ 15 h 166"/>
                      <a:gd name="T10" fmla="*/ 46 w 99"/>
                      <a:gd name="T11" fmla="*/ 9 h 166"/>
                      <a:gd name="T12" fmla="*/ 37 w 99"/>
                      <a:gd name="T13" fmla="*/ 3 h 166"/>
                      <a:gd name="T14" fmla="*/ 29 w 99"/>
                      <a:gd name="T15" fmla="*/ 0 h 166"/>
                      <a:gd name="T16" fmla="*/ 22 w 99"/>
                      <a:gd name="T17" fmla="*/ 0 h 166"/>
                      <a:gd name="T18" fmla="*/ 15 w 99"/>
                      <a:gd name="T19" fmla="*/ 1 h 166"/>
                      <a:gd name="T20" fmla="*/ 9 w 99"/>
                      <a:gd name="T21" fmla="*/ 6 h 166"/>
                      <a:gd name="T22" fmla="*/ 5 w 99"/>
                      <a:gd name="T23" fmla="*/ 12 h 166"/>
                      <a:gd name="T24" fmla="*/ 2 w 99"/>
                      <a:gd name="T25" fmla="*/ 22 h 166"/>
                      <a:gd name="T26" fmla="*/ 0 w 99"/>
                      <a:gd name="T27" fmla="*/ 31 h 166"/>
                      <a:gd name="T28" fmla="*/ 0 w 99"/>
                      <a:gd name="T29" fmla="*/ 44 h 166"/>
                      <a:gd name="T30" fmla="*/ 1 w 99"/>
                      <a:gd name="T31" fmla="*/ 58 h 166"/>
                      <a:gd name="T32" fmla="*/ 4 w 99"/>
                      <a:gd name="T33" fmla="*/ 72 h 166"/>
                      <a:gd name="T34" fmla="*/ 8 w 99"/>
                      <a:gd name="T35" fmla="*/ 87 h 166"/>
                      <a:gd name="T36" fmla="*/ 14 w 99"/>
                      <a:gd name="T37" fmla="*/ 101 h 166"/>
                      <a:gd name="T38" fmla="*/ 19 w 99"/>
                      <a:gd name="T39" fmla="*/ 114 h 166"/>
                      <a:gd name="T40" fmla="*/ 26 w 99"/>
                      <a:gd name="T41" fmla="*/ 126 h 166"/>
                      <a:gd name="T42" fmla="*/ 35 w 99"/>
                      <a:gd name="T43" fmla="*/ 138 h 166"/>
                      <a:gd name="T44" fmla="*/ 42 w 99"/>
                      <a:gd name="T45" fmla="*/ 149 h 166"/>
                      <a:gd name="T46" fmla="*/ 51 w 99"/>
                      <a:gd name="T47" fmla="*/ 155 h 166"/>
                      <a:gd name="T48" fmla="*/ 60 w 99"/>
                      <a:gd name="T49" fmla="*/ 161 h 166"/>
                      <a:gd name="T50" fmla="*/ 68 w 99"/>
                      <a:gd name="T51" fmla="*/ 165 h 166"/>
                      <a:gd name="T52" fmla="*/ 74 w 99"/>
                      <a:gd name="T53" fmla="*/ 165 h 166"/>
                      <a:gd name="T54" fmla="*/ 81 w 99"/>
                      <a:gd name="T55" fmla="*/ 163 h 166"/>
                      <a:gd name="T56" fmla="*/ 88 w 99"/>
                      <a:gd name="T57" fmla="*/ 158 h 166"/>
                      <a:gd name="T58" fmla="*/ 92 w 99"/>
                      <a:gd name="T59" fmla="*/ 152 h 166"/>
                      <a:gd name="T60" fmla="*/ 95 w 99"/>
                      <a:gd name="T61" fmla="*/ 142 h 166"/>
                      <a:gd name="T62" fmla="*/ 96 w 99"/>
                      <a:gd name="T63" fmla="*/ 133 h 166"/>
                      <a:gd name="T64" fmla="*/ 98 w 99"/>
                      <a:gd name="T65" fmla="*/ 120 h 166"/>
                      <a:gd name="T66" fmla="*/ 95 w 99"/>
                      <a:gd name="T67" fmla="*/ 106 h 166"/>
                      <a:gd name="T68" fmla="*/ 93 w 99"/>
                      <a:gd name="T69" fmla="*/ 92 h 166"/>
                      <a:gd name="T70" fmla="*/ 89 w 99"/>
                      <a:gd name="T71" fmla="*/ 77 h 166"/>
                      <a:gd name="T72" fmla="*/ 84 w 99"/>
                      <a:gd name="T73" fmla="*/ 63 h 1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99" h="166">
                        <a:moveTo>
                          <a:pt x="84" y="63"/>
                        </a:moveTo>
                        <a:lnTo>
                          <a:pt x="78" y="50"/>
                        </a:lnTo>
                        <a:lnTo>
                          <a:pt x="70" y="38"/>
                        </a:lnTo>
                        <a:lnTo>
                          <a:pt x="63" y="26"/>
                        </a:lnTo>
                        <a:lnTo>
                          <a:pt x="54" y="15"/>
                        </a:lnTo>
                        <a:lnTo>
                          <a:pt x="46" y="9"/>
                        </a:lnTo>
                        <a:lnTo>
                          <a:pt x="37" y="3"/>
                        </a:lnTo>
                        <a:lnTo>
                          <a:pt x="29" y="0"/>
                        </a:lnTo>
                        <a:lnTo>
                          <a:pt x="22" y="0"/>
                        </a:lnTo>
                        <a:lnTo>
                          <a:pt x="15" y="1"/>
                        </a:lnTo>
                        <a:lnTo>
                          <a:pt x="9" y="6"/>
                        </a:lnTo>
                        <a:lnTo>
                          <a:pt x="5" y="12"/>
                        </a:lnTo>
                        <a:lnTo>
                          <a:pt x="2" y="22"/>
                        </a:lnTo>
                        <a:lnTo>
                          <a:pt x="0" y="31"/>
                        </a:lnTo>
                        <a:lnTo>
                          <a:pt x="0" y="44"/>
                        </a:lnTo>
                        <a:lnTo>
                          <a:pt x="1" y="58"/>
                        </a:lnTo>
                        <a:lnTo>
                          <a:pt x="4" y="72"/>
                        </a:lnTo>
                        <a:lnTo>
                          <a:pt x="8" y="87"/>
                        </a:lnTo>
                        <a:lnTo>
                          <a:pt x="14" y="101"/>
                        </a:lnTo>
                        <a:lnTo>
                          <a:pt x="19" y="114"/>
                        </a:lnTo>
                        <a:lnTo>
                          <a:pt x="26" y="126"/>
                        </a:lnTo>
                        <a:lnTo>
                          <a:pt x="35" y="138"/>
                        </a:lnTo>
                        <a:lnTo>
                          <a:pt x="42" y="149"/>
                        </a:lnTo>
                        <a:lnTo>
                          <a:pt x="51" y="155"/>
                        </a:lnTo>
                        <a:lnTo>
                          <a:pt x="60" y="161"/>
                        </a:lnTo>
                        <a:lnTo>
                          <a:pt x="68" y="165"/>
                        </a:lnTo>
                        <a:lnTo>
                          <a:pt x="74" y="165"/>
                        </a:lnTo>
                        <a:lnTo>
                          <a:pt x="81" y="163"/>
                        </a:lnTo>
                        <a:lnTo>
                          <a:pt x="88" y="158"/>
                        </a:lnTo>
                        <a:lnTo>
                          <a:pt x="92" y="152"/>
                        </a:lnTo>
                        <a:lnTo>
                          <a:pt x="95" y="142"/>
                        </a:lnTo>
                        <a:lnTo>
                          <a:pt x="96" y="133"/>
                        </a:lnTo>
                        <a:lnTo>
                          <a:pt x="98" y="120"/>
                        </a:lnTo>
                        <a:lnTo>
                          <a:pt x="95" y="106"/>
                        </a:lnTo>
                        <a:lnTo>
                          <a:pt x="93" y="92"/>
                        </a:lnTo>
                        <a:lnTo>
                          <a:pt x="89" y="77"/>
                        </a:lnTo>
                        <a:lnTo>
                          <a:pt x="84" y="63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</p:grpSp>
          <p:sp>
            <p:nvSpPr>
              <p:cNvPr id="394298" name="Freeform 58"/>
              <p:cNvSpPr>
                <a:spLocks/>
              </p:cNvSpPr>
              <p:nvPr/>
            </p:nvSpPr>
            <p:spPr bwMode="auto">
              <a:xfrm>
                <a:off x="4294" y="2774"/>
                <a:ext cx="177" cy="433"/>
              </a:xfrm>
              <a:custGeom>
                <a:avLst/>
                <a:gdLst>
                  <a:gd name="T0" fmla="*/ 36 w 177"/>
                  <a:gd name="T1" fmla="*/ 357 h 433"/>
                  <a:gd name="T2" fmla="*/ 23 w 177"/>
                  <a:gd name="T3" fmla="*/ 373 h 433"/>
                  <a:gd name="T4" fmla="*/ 5 w 177"/>
                  <a:gd name="T5" fmla="*/ 392 h 433"/>
                  <a:gd name="T6" fmla="*/ 0 w 177"/>
                  <a:gd name="T7" fmla="*/ 421 h 433"/>
                  <a:gd name="T8" fmla="*/ 10 w 177"/>
                  <a:gd name="T9" fmla="*/ 432 h 433"/>
                  <a:gd name="T10" fmla="*/ 25 w 177"/>
                  <a:gd name="T11" fmla="*/ 432 h 433"/>
                  <a:gd name="T12" fmla="*/ 41 w 177"/>
                  <a:gd name="T13" fmla="*/ 416 h 433"/>
                  <a:gd name="T14" fmla="*/ 63 w 177"/>
                  <a:gd name="T15" fmla="*/ 381 h 433"/>
                  <a:gd name="T16" fmla="*/ 73 w 177"/>
                  <a:gd name="T17" fmla="*/ 343 h 433"/>
                  <a:gd name="T18" fmla="*/ 88 w 177"/>
                  <a:gd name="T19" fmla="*/ 317 h 433"/>
                  <a:gd name="T20" fmla="*/ 106 w 177"/>
                  <a:gd name="T21" fmla="*/ 279 h 433"/>
                  <a:gd name="T22" fmla="*/ 127 w 177"/>
                  <a:gd name="T23" fmla="*/ 258 h 433"/>
                  <a:gd name="T24" fmla="*/ 133 w 177"/>
                  <a:gd name="T25" fmla="*/ 207 h 433"/>
                  <a:gd name="T26" fmla="*/ 138 w 177"/>
                  <a:gd name="T27" fmla="*/ 173 h 433"/>
                  <a:gd name="T28" fmla="*/ 138 w 177"/>
                  <a:gd name="T29" fmla="*/ 141 h 433"/>
                  <a:gd name="T30" fmla="*/ 146 w 177"/>
                  <a:gd name="T31" fmla="*/ 98 h 433"/>
                  <a:gd name="T32" fmla="*/ 160 w 177"/>
                  <a:gd name="T33" fmla="*/ 82 h 433"/>
                  <a:gd name="T34" fmla="*/ 176 w 177"/>
                  <a:gd name="T35" fmla="*/ 10 h 433"/>
                  <a:gd name="T36" fmla="*/ 156 w 177"/>
                  <a:gd name="T37" fmla="*/ 0 h 433"/>
                  <a:gd name="T38" fmla="*/ 124 w 177"/>
                  <a:gd name="T39" fmla="*/ 2 h 433"/>
                  <a:gd name="T40" fmla="*/ 122 w 177"/>
                  <a:gd name="T41" fmla="*/ 55 h 433"/>
                  <a:gd name="T42" fmla="*/ 95 w 177"/>
                  <a:gd name="T43" fmla="*/ 45 h 433"/>
                  <a:gd name="T44" fmla="*/ 84 w 177"/>
                  <a:gd name="T45" fmla="*/ 52 h 433"/>
                  <a:gd name="T46" fmla="*/ 111 w 177"/>
                  <a:gd name="T47" fmla="*/ 77 h 433"/>
                  <a:gd name="T48" fmla="*/ 111 w 177"/>
                  <a:gd name="T49" fmla="*/ 106 h 433"/>
                  <a:gd name="T50" fmla="*/ 114 w 177"/>
                  <a:gd name="T51" fmla="*/ 138 h 433"/>
                  <a:gd name="T52" fmla="*/ 114 w 177"/>
                  <a:gd name="T53" fmla="*/ 175 h 433"/>
                  <a:gd name="T54" fmla="*/ 111 w 177"/>
                  <a:gd name="T55" fmla="*/ 207 h 433"/>
                  <a:gd name="T56" fmla="*/ 95 w 177"/>
                  <a:gd name="T57" fmla="*/ 239 h 433"/>
                  <a:gd name="T58" fmla="*/ 77 w 177"/>
                  <a:gd name="T59" fmla="*/ 301 h 433"/>
                  <a:gd name="T60" fmla="*/ 60 w 177"/>
                  <a:gd name="T61" fmla="*/ 327 h 433"/>
                  <a:gd name="T62" fmla="*/ 36 w 177"/>
                  <a:gd name="T63" fmla="*/ 357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7" h="433">
                    <a:moveTo>
                      <a:pt x="36" y="357"/>
                    </a:moveTo>
                    <a:lnTo>
                      <a:pt x="23" y="373"/>
                    </a:lnTo>
                    <a:lnTo>
                      <a:pt x="5" y="392"/>
                    </a:lnTo>
                    <a:lnTo>
                      <a:pt x="0" y="421"/>
                    </a:lnTo>
                    <a:lnTo>
                      <a:pt x="10" y="432"/>
                    </a:lnTo>
                    <a:lnTo>
                      <a:pt x="25" y="432"/>
                    </a:lnTo>
                    <a:lnTo>
                      <a:pt x="41" y="416"/>
                    </a:lnTo>
                    <a:lnTo>
                      <a:pt x="63" y="381"/>
                    </a:lnTo>
                    <a:lnTo>
                      <a:pt x="73" y="343"/>
                    </a:lnTo>
                    <a:lnTo>
                      <a:pt x="88" y="317"/>
                    </a:lnTo>
                    <a:lnTo>
                      <a:pt x="106" y="279"/>
                    </a:lnTo>
                    <a:lnTo>
                      <a:pt x="127" y="258"/>
                    </a:lnTo>
                    <a:lnTo>
                      <a:pt x="133" y="207"/>
                    </a:lnTo>
                    <a:lnTo>
                      <a:pt x="138" y="173"/>
                    </a:lnTo>
                    <a:lnTo>
                      <a:pt x="138" y="141"/>
                    </a:lnTo>
                    <a:lnTo>
                      <a:pt x="146" y="98"/>
                    </a:lnTo>
                    <a:lnTo>
                      <a:pt x="160" y="82"/>
                    </a:lnTo>
                    <a:lnTo>
                      <a:pt x="176" y="10"/>
                    </a:lnTo>
                    <a:lnTo>
                      <a:pt x="156" y="0"/>
                    </a:lnTo>
                    <a:lnTo>
                      <a:pt x="124" y="2"/>
                    </a:lnTo>
                    <a:lnTo>
                      <a:pt x="122" y="55"/>
                    </a:lnTo>
                    <a:lnTo>
                      <a:pt x="95" y="45"/>
                    </a:lnTo>
                    <a:lnTo>
                      <a:pt x="84" y="52"/>
                    </a:lnTo>
                    <a:lnTo>
                      <a:pt x="111" y="77"/>
                    </a:lnTo>
                    <a:lnTo>
                      <a:pt x="111" y="106"/>
                    </a:lnTo>
                    <a:lnTo>
                      <a:pt x="114" y="138"/>
                    </a:lnTo>
                    <a:lnTo>
                      <a:pt x="114" y="175"/>
                    </a:lnTo>
                    <a:lnTo>
                      <a:pt x="111" y="207"/>
                    </a:lnTo>
                    <a:lnTo>
                      <a:pt x="95" y="239"/>
                    </a:lnTo>
                    <a:lnTo>
                      <a:pt x="77" y="301"/>
                    </a:lnTo>
                    <a:lnTo>
                      <a:pt x="60" y="327"/>
                    </a:lnTo>
                    <a:lnTo>
                      <a:pt x="36" y="357"/>
                    </a:lnTo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  <p:sp>
            <p:nvSpPr>
              <p:cNvPr id="394299" name="Freeform 59"/>
              <p:cNvSpPr>
                <a:spLocks/>
              </p:cNvSpPr>
              <p:nvPr/>
            </p:nvSpPr>
            <p:spPr bwMode="auto">
              <a:xfrm>
                <a:off x="3982" y="2793"/>
                <a:ext cx="179" cy="419"/>
              </a:xfrm>
              <a:custGeom>
                <a:avLst/>
                <a:gdLst>
                  <a:gd name="T0" fmla="*/ 156 w 179"/>
                  <a:gd name="T1" fmla="*/ 342 h 419"/>
                  <a:gd name="T2" fmla="*/ 169 w 179"/>
                  <a:gd name="T3" fmla="*/ 361 h 419"/>
                  <a:gd name="T4" fmla="*/ 174 w 179"/>
                  <a:gd name="T5" fmla="*/ 374 h 419"/>
                  <a:gd name="T6" fmla="*/ 178 w 179"/>
                  <a:gd name="T7" fmla="*/ 398 h 419"/>
                  <a:gd name="T8" fmla="*/ 174 w 179"/>
                  <a:gd name="T9" fmla="*/ 412 h 419"/>
                  <a:gd name="T10" fmla="*/ 161 w 179"/>
                  <a:gd name="T11" fmla="*/ 418 h 419"/>
                  <a:gd name="T12" fmla="*/ 143 w 179"/>
                  <a:gd name="T13" fmla="*/ 414 h 419"/>
                  <a:gd name="T14" fmla="*/ 129 w 179"/>
                  <a:gd name="T15" fmla="*/ 396 h 419"/>
                  <a:gd name="T16" fmla="*/ 116 w 179"/>
                  <a:gd name="T17" fmla="*/ 374 h 419"/>
                  <a:gd name="T18" fmla="*/ 97 w 179"/>
                  <a:gd name="T19" fmla="*/ 331 h 419"/>
                  <a:gd name="T20" fmla="*/ 76 w 179"/>
                  <a:gd name="T21" fmla="*/ 299 h 419"/>
                  <a:gd name="T22" fmla="*/ 61 w 179"/>
                  <a:gd name="T23" fmla="*/ 275 h 419"/>
                  <a:gd name="T24" fmla="*/ 52 w 179"/>
                  <a:gd name="T25" fmla="*/ 230 h 419"/>
                  <a:gd name="T26" fmla="*/ 45 w 179"/>
                  <a:gd name="T27" fmla="*/ 176 h 419"/>
                  <a:gd name="T28" fmla="*/ 34 w 179"/>
                  <a:gd name="T29" fmla="*/ 146 h 419"/>
                  <a:gd name="T30" fmla="*/ 18 w 179"/>
                  <a:gd name="T31" fmla="*/ 120 h 419"/>
                  <a:gd name="T32" fmla="*/ 10 w 179"/>
                  <a:gd name="T33" fmla="*/ 98 h 419"/>
                  <a:gd name="T34" fmla="*/ 0 w 179"/>
                  <a:gd name="T35" fmla="*/ 64 h 419"/>
                  <a:gd name="T36" fmla="*/ 2 w 179"/>
                  <a:gd name="T37" fmla="*/ 26 h 419"/>
                  <a:gd name="T38" fmla="*/ 20 w 179"/>
                  <a:gd name="T39" fmla="*/ 1 h 419"/>
                  <a:gd name="T40" fmla="*/ 45 w 179"/>
                  <a:gd name="T41" fmla="*/ 0 h 419"/>
                  <a:gd name="T42" fmla="*/ 52 w 179"/>
                  <a:gd name="T43" fmla="*/ 58 h 419"/>
                  <a:gd name="T44" fmla="*/ 66 w 179"/>
                  <a:gd name="T45" fmla="*/ 53 h 419"/>
                  <a:gd name="T46" fmla="*/ 68 w 179"/>
                  <a:gd name="T47" fmla="*/ 69 h 419"/>
                  <a:gd name="T48" fmla="*/ 52 w 179"/>
                  <a:gd name="T49" fmla="*/ 82 h 419"/>
                  <a:gd name="T50" fmla="*/ 52 w 179"/>
                  <a:gd name="T51" fmla="*/ 109 h 419"/>
                  <a:gd name="T52" fmla="*/ 66 w 179"/>
                  <a:gd name="T53" fmla="*/ 152 h 419"/>
                  <a:gd name="T54" fmla="*/ 76 w 179"/>
                  <a:gd name="T55" fmla="*/ 198 h 419"/>
                  <a:gd name="T56" fmla="*/ 84 w 179"/>
                  <a:gd name="T57" fmla="*/ 248 h 419"/>
                  <a:gd name="T58" fmla="*/ 95 w 179"/>
                  <a:gd name="T59" fmla="*/ 267 h 419"/>
                  <a:gd name="T60" fmla="*/ 119 w 179"/>
                  <a:gd name="T61" fmla="*/ 299 h 419"/>
                  <a:gd name="T62" fmla="*/ 143 w 179"/>
                  <a:gd name="T63" fmla="*/ 326 h 419"/>
                  <a:gd name="T64" fmla="*/ 156 w 179"/>
                  <a:gd name="T65" fmla="*/ 342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9" h="419">
                    <a:moveTo>
                      <a:pt x="156" y="342"/>
                    </a:moveTo>
                    <a:lnTo>
                      <a:pt x="169" y="361"/>
                    </a:lnTo>
                    <a:lnTo>
                      <a:pt x="174" y="374"/>
                    </a:lnTo>
                    <a:lnTo>
                      <a:pt x="178" y="398"/>
                    </a:lnTo>
                    <a:lnTo>
                      <a:pt x="174" y="412"/>
                    </a:lnTo>
                    <a:lnTo>
                      <a:pt x="161" y="418"/>
                    </a:lnTo>
                    <a:lnTo>
                      <a:pt x="143" y="414"/>
                    </a:lnTo>
                    <a:lnTo>
                      <a:pt x="129" y="396"/>
                    </a:lnTo>
                    <a:lnTo>
                      <a:pt x="116" y="374"/>
                    </a:lnTo>
                    <a:lnTo>
                      <a:pt x="97" y="331"/>
                    </a:lnTo>
                    <a:lnTo>
                      <a:pt x="76" y="299"/>
                    </a:lnTo>
                    <a:lnTo>
                      <a:pt x="61" y="275"/>
                    </a:lnTo>
                    <a:lnTo>
                      <a:pt x="52" y="230"/>
                    </a:lnTo>
                    <a:lnTo>
                      <a:pt x="45" y="176"/>
                    </a:lnTo>
                    <a:lnTo>
                      <a:pt x="34" y="146"/>
                    </a:lnTo>
                    <a:lnTo>
                      <a:pt x="18" y="120"/>
                    </a:lnTo>
                    <a:lnTo>
                      <a:pt x="10" y="98"/>
                    </a:lnTo>
                    <a:lnTo>
                      <a:pt x="0" y="64"/>
                    </a:lnTo>
                    <a:lnTo>
                      <a:pt x="2" y="26"/>
                    </a:lnTo>
                    <a:lnTo>
                      <a:pt x="20" y="1"/>
                    </a:lnTo>
                    <a:lnTo>
                      <a:pt x="45" y="0"/>
                    </a:lnTo>
                    <a:lnTo>
                      <a:pt x="52" y="58"/>
                    </a:lnTo>
                    <a:lnTo>
                      <a:pt x="66" y="53"/>
                    </a:lnTo>
                    <a:lnTo>
                      <a:pt x="68" y="69"/>
                    </a:lnTo>
                    <a:lnTo>
                      <a:pt x="52" y="82"/>
                    </a:lnTo>
                    <a:lnTo>
                      <a:pt x="52" y="109"/>
                    </a:lnTo>
                    <a:lnTo>
                      <a:pt x="66" y="152"/>
                    </a:lnTo>
                    <a:lnTo>
                      <a:pt x="76" y="198"/>
                    </a:lnTo>
                    <a:lnTo>
                      <a:pt x="84" y="248"/>
                    </a:lnTo>
                    <a:lnTo>
                      <a:pt x="95" y="267"/>
                    </a:lnTo>
                    <a:lnTo>
                      <a:pt x="119" y="299"/>
                    </a:lnTo>
                    <a:lnTo>
                      <a:pt x="143" y="326"/>
                    </a:lnTo>
                    <a:lnTo>
                      <a:pt x="156" y="342"/>
                    </a:lnTo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100"/>
              </a:p>
            </p:txBody>
          </p:sp>
          <p:sp>
            <p:nvSpPr>
              <p:cNvPr id="394300" name="Oval 60"/>
              <p:cNvSpPr>
                <a:spLocks noChangeArrowheads="1"/>
              </p:cNvSpPr>
              <p:nvPr/>
            </p:nvSpPr>
            <p:spPr bwMode="auto">
              <a:xfrm>
                <a:off x="4019" y="3018"/>
                <a:ext cx="118" cy="148"/>
              </a:xfrm>
              <a:prstGeom prst="ellipse">
                <a:avLst/>
              </a:prstGeom>
              <a:solidFill>
                <a:schemeClr val="tx2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/>
              </a:p>
            </p:txBody>
          </p:sp>
          <p:sp>
            <p:nvSpPr>
              <p:cNvPr id="394301" name="Oval 61"/>
              <p:cNvSpPr>
                <a:spLocks noChangeArrowheads="1"/>
              </p:cNvSpPr>
              <p:nvPr/>
            </p:nvSpPr>
            <p:spPr bwMode="auto">
              <a:xfrm>
                <a:off x="4307" y="3018"/>
                <a:ext cx="123" cy="153"/>
              </a:xfrm>
              <a:prstGeom prst="ellipse">
                <a:avLst/>
              </a:prstGeom>
              <a:solidFill>
                <a:schemeClr val="tx2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/>
              </a:p>
            </p:txBody>
          </p:sp>
        </p:grpSp>
      </p:grpSp>
      <p:sp>
        <p:nvSpPr>
          <p:cNvPr id="394302" name="Oval 62"/>
          <p:cNvSpPr>
            <a:spLocks noChangeArrowheads="1"/>
          </p:cNvSpPr>
          <p:nvPr/>
        </p:nvSpPr>
        <p:spPr bwMode="auto">
          <a:xfrm>
            <a:off x="1960960" y="4951811"/>
            <a:ext cx="195263" cy="196453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200" b="1"/>
              <a:t>1</a:t>
            </a:r>
            <a:endParaRPr lang="th-TH" sz="1200" b="1"/>
          </a:p>
        </p:txBody>
      </p:sp>
      <p:sp>
        <p:nvSpPr>
          <p:cNvPr id="394303" name="AutoShape 63"/>
          <p:cNvSpPr>
            <a:spLocks noChangeArrowheads="1"/>
          </p:cNvSpPr>
          <p:nvPr/>
        </p:nvSpPr>
        <p:spPr bwMode="auto">
          <a:xfrm>
            <a:off x="4635104" y="4600575"/>
            <a:ext cx="208359" cy="176213"/>
          </a:xfrm>
          <a:prstGeom prst="upDownArrow">
            <a:avLst>
              <a:gd name="adj1" fmla="val 50000"/>
              <a:gd name="adj2" fmla="val 20000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2100"/>
          </a:p>
        </p:txBody>
      </p:sp>
      <p:sp>
        <p:nvSpPr>
          <p:cNvPr id="394304" name="AutoShape 64"/>
          <p:cNvSpPr>
            <a:spLocks noChangeArrowheads="1"/>
          </p:cNvSpPr>
          <p:nvPr/>
        </p:nvSpPr>
        <p:spPr bwMode="auto">
          <a:xfrm>
            <a:off x="4949429" y="4589860"/>
            <a:ext cx="208359" cy="176213"/>
          </a:xfrm>
          <a:prstGeom prst="upDownArrow">
            <a:avLst>
              <a:gd name="adj1" fmla="val 50000"/>
              <a:gd name="adj2" fmla="val 20000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2100"/>
          </a:p>
        </p:txBody>
      </p:sp>
      <p:sp>
        <p:nvSpPr>
          <p:cNvPr id="394305" name="AutoShape 65"/>
          <p:cNvSpPr>
            <a:spLocks noChangeArrowheads="1"/>
          </p:cNvSpPr>
          <p:nvPr/>
        </p:nvSpPr>
        <p:spPr bwMode="auto">
          <a:xfrm>
            <a:off x="5263754" y="4586287"/>
            <a:ext cx="208359" cy="176213"/>
          </a:xfrm>
          <a:prstGeom prst="upDownArrow">
            <a:avLst>
              <a:gd name="adj1" fmla="val 50000"/>
              <a:gd name="adj2" fmla="val 20000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2100"/>
          </a:p>
        </p:txBody>
      </p:sp>
      <p:sp>
        <p:nvSpPr>
          <p:cNvPr id="394306" name="AutoShape 66"/>
          <p:cNvSpPr>
            <a:spLocks noChangeArrowheads="1"/>
          </p:cNvSpPr>
          <p:nvPr/>
        </p:nvSpPr>
        <p:spPr bwMode="auto">
          <a:xfrm>
            <a:off x="4635104" y="4589860"/>
            <a:ext cx="208359" cy="176213"/>
          </a:xfrm>
          <a:prstGeom prst="upDownArrow">
            <a:avLst>
              <a:gd name="adj1" fmla="val 50000"/>
              <a:gd name="adj2" fmla="val 20000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th-TH" sz="2100"/>
          </a:p>
        </p:txBody>
      </p:sp>
      <p:sp>
        <p:nvSpPr>
          <p:cNvPr id="394307" name="AutoShape 67"/>
          <p:cNvSpPr>
            <a:spLocks noChangeArrowheads="1"/>
          </p:cNvSpPr>
          <p:nvPr/>
        </p:nvSpPr>
        <p:spPr bwMode="auto">
          <a:xfrm>
            <a:off x="5572126" y="4589860"/>
            <a:ext cx="208360" cy="176213"/>
          </a:xfrm>
          <a:prstGeom prst="upDownArrow">
            <a:avLst>
              <a:gd name="adj1" fmla="val 50000"/>
              <a:gd name="adj2" fmla="val 20000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2100"/>
          </a:p>
        </p:txBody>
      </p:sp>
      <p:sp>
        <p:nvSpPr>
          <p:cNvPr id="394308" name="Rectangle 68"/>
          <p:cNvSpPr>
            <a:spLocks noChangeArrowheads="1"/>
          </p:cNvSpPr>
          <p:nvPr/>
        </p:nvSpPr>
        <p:spPr bwMode="auto">
          <a:xfrm>
            <a:off x="6453187" y="2758679"/>
            <a:ext cx="1215629" cy="238125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350"/>
              <a:t>Competency A</a:t>
            </a:r>
            <a:endParaRPr lang="th-TH" sz="1350"/>
          </a:p>
        </p:txBody>
      </p:sp>
      <p:sp>
        <p:nvSpPr>
          <p:cNvPr id="394309" name="Rectangle 69"/>
          <p:cNvSpPr>
            <a:spLocks noChangeArrowheads="1"/>
          </p:cNvSpPr>
          <p:nvPr/>
        </p:nvSpPr>
        <p:spPr bwMode="auto">
          <a:xfrm>
            <a:off x="6463905" y="3830241"/>
            <a:ext cx="1215628" cy="238125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350"/>
              <a:t>Competency C</a:t>
            </a:r>
            <a:endParaRPr lang="th-TH" sz="1350"/>
          </a:p>
        </p:txBody>
      </p:sp>
      <p:sp>
        <p:nvSpPr>
          <p:cNvPr id="394310" name="Rectangle 70"/>
          <p:cNvSpPr>
            <a:spLocks noChangeArrowheads="1"/>
          </p:cNvSpPr>
          <p:nvPr/>
        </p:nvSpPr>
        <p:spPr bwMode="auto">
          <a:xfrm>
            <a:off x="6473430" y="3050381"/>
            <a:ext cx="1215628" cy="238125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350"/>
              <a:t>Competency B</a:t>
            </a:r>
            <a:endParaRPr lang="th-TH" sz="1350"/>
          </a:p>
        </p:txBody>
      </p:sp>
      <p:sp>
        <p:nvSpPr>
          <p:cNvPr id="394314" name="Rectangle 74"/>
          <p:cNvSpPr>
            <a:spLocks noChangeArrowheads="1"/>
          </p:cNvSpPr>
          <p:nvPr/>
        </p:nvSpPr>
        <p:spPr bwMode="auto">
          <a:xfrm>
            <a:off x="6473430" y="4173141"/>
            <a:ext cx="1215628" cy="238125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350"/>
              <a:t>Competency E</a:t>
            </a:r>
            <a:endParaRPr lang="th-TH" sz="1350"/>
          </a:p>
        </p:txBody>
      </p:sp>
      <p:sp>
        <p:nvSpPr>
          <p:cNvPr id="394315" name="Text Box 75"/>
          <p:cNvSpPr txBox="1">
            <a:spLocks noChangeArrowheads="1"/>
          </p:cNvSpPr>
          <p:nvPr/>
        </p:nvSpPr>
        <p:spPr bwMode="auto">
          <a:xfrm>
            <a:off x="0" y="360907"/>
            <a:ext cx="9144000" cy="48474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r" eaLnBrk="0" hangingPunct="0">
              <a:lnSpc>
                <a:spcPct val="80000"/>
              </a:lnSpc>
            </a:pPr>
            <a:r>
              <a:rPr lang="th-TH" sz="3000" b="1" dirty="0">
                <a:solidFill>
                  <a:sysClr val="windowText" lastClr="000000"/>
                </a:solidFill>
                <a:latin typeface="PSL Isara"/>
              </a:rPr>
              <a:t>กำหนดเป้าหมายทางยุทธศาสตร์ขององค์กรและความรู้ความสามารถที่ต้องการ</a:t>
            </a:r>
            <a:endParaRPr lang="en-US" sz="3000" b="1" dirty="0">
              <a:solidFill>
                <a:sysClr val="windowText" lastClr="000000"/>
              </a:solidFill>
              <a:latin typeface="PSL Isara"/>
            </a:endParaRPr>
          </a:p>
        </p:txBody>
      </p:sp>
      <p:sp>
        <p:nvSpPr>
          <p:cNvPr id="394317" name="Rectangle 77"/>
          <p:cNvSpPr>
            <a:spLocks noChangeArrowheads="1"/>
          </p:cNvSpPr>
          <p:nvPr/>
        </p:nvSpPr>
        <p:spPr bwMode="auto">
          <a:xfrm>
            <a:off x="4656535" y="3659981"/>
            <a:ext cx="1133475" cy="642938"/>
          </a:xfrm>
          <a:prstGeom prst="rect">
            <a:avLst/>
          </a:prstGeom>
          <a:solidFill>
            <a:srgbClr val="99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th-TH" sz="1800" b="1" dirty="0"/>
              <a:t>ระดับ</a:t>
            </a:r>
          </a:p>
        </p:txBody>
      </p:sp>
    </p:spTree>
    <p:extLst>
      <p:ext uri="{BB962C8B-B14F-4D97-AF65-F5344CB8AC3E}">
        <p14:creationId xmlns:p14="http://schemas.microsoft.com/office/powerpoint/2010/main" val="312652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321" name="Rectangle 9"/>
          <p:cNvSpPr>
            <a:spLocks noChangeArrowheads="1"/>
          </p:cNvSpPr>
          <p:nvPr/>
        </p:nvSpPr>
        <p:spPr bwMode="auto">
          <a:xfrm>
            <a:off x="527957" y="1060346"/>
            <a:ext cx="8088086" cy="901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7866" tIns="33338" rIns="67866" bIns="33338" anchor="ctr"/>
          <a:lstStyle/>
          <a:p>
            <a:r>
              <a:rPr lang="th-TH" sz="2000" b="1" dirty="0"/>
              <a:t>การเข้าใจภาพปัจจุบันของกลุ่มบุคลากรทั้งทางด้านความรู้ความสามารถเด่น และการเข้ารับการฝึกอบรมเป็นสิ่งจำเป็นที่จะช่วยให้องค์กรทราบถึงลักษณะและขีดสมรรถนะของกลุ่มบุคลากรในปัจจุบัน</a:t>
            </a:r>
            <a:endParaRPr lang="en-GB" sz="2000" b="1" dirty="0"/>
          </a:p>
        </p:txBody>
      </p:sp>
      <p:sp>
        <p:nvSpPr>
          <p:cNvPr id="397358" name="Text Box 46"/>
          <p:cNvSpPr txBox="1">
            <a:spLocks noChangeArrowheads="1"/>
          </p:cNvSpPr>
          <p:nvPr/>
        </p:nvSpPr>
        <p:spPr bwMode="auto">
          <a:xfrm>
            <a:off x="1" y="345037"/>
            <a:ext cx="9143999" cy="48474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r" eaLnBrk="0" hangingPunct="0">
              <a:lnSpc>
                <a:spcPct val="80000"/>
              </a:lnSpc>
            </a:pPr>
            <a:r>
              <a:rPr lang="th-TH" sz="3000" b="1" dirty="0">
                <a:solidFill>
                  <a:sysClr val="windowText" lastClr="000000"/>
                </a:solidFill>
              </a:rPr>
              <a:t>ภาพปัจจุบันของกลุ่มบุคลากรและความรู้ความสามารถเด่น</a:t>
            </a:r>
            <a:endParaRPr lang="en-US" sz="3000" b="1" dirty="0">
              <a:solidFill>
                <a:sysClr val="windowText" lastClr="00000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097587" y="2373935"/>
            <a:ext cx="6903413" cy="3591435"/>
            <a:chOff x="1718072" y="2613423"/>
            <a:chExt cx="6446213" cy="3064668"/>
          </a:xfrm>
        </p:grpSpPr>
        <p:sp>
          <p:nvSpPr>
            <p:cNvPr id="397353" name="AutoShape 41"/>
            <p:cNvSpPr>
              <a:spLocks noChangeArrowheads="1"/>
            </p:cNvSpPr>
            <p:nvPr/>
          </p:nvSpPr>
          <p:spPr bwMode="auto">
            <a:xfrm>
              <a:off x="5388770" y="2613423"/>
              <a:ext cx="1859756" cy="2026444"/>
            </a:xfrm>
            <a:prstGeom prst="leftArrow">
              <a:avLst>
                <a:gd name="adj1" fmla="val 50000"/>
                <a:gd name="adj2" fmla="val 25000"/>
              </a:avLst>
            </a:prstGeom>
            <a:solidFill>
              <a:srgbClr val="99FFCC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7316" name="Rectangle 4"/>
            <p:cNvSpPr>
              <a:spLocks noChangeArrowheads="1"/>
            </p:cNvSpPr>
            <p:nvPr/>
          </p:nvSpPr>
          <p:spPr bwMode="auto">
            <a:xfrm>
              <a:off x="1718072" y="2632472"/>
              <a:ext cx="1590675" cy="1984772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7319" name="Rectangle 7"/>
            <p:cNvSpPr>
              <a:spLocks noChangeArrowheads="1"/>
            </p:cNvSpPr>
            <p:nvPr/>
          </p:nvSpPr>
          <p:spPr bwMode="auto">
            <a:xfrm>
              <a:off x="3729038" y="2622947"/>
              <a:ext cx="1590675" cy="1984772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en-US" sz="1500" b="1" dirty="0"/>
                <a:t>Competency </a:t>
              </a:r>
              <a:r>
                <a:rPr lang="th-TH" sz="1500" b="1" dirty="0"/>
                <a:t>เด่น</a:t>
              </a:r>
            </a:p>
          </p:txBody>
        </p:sp>
        <p:sp>
          <p:nvSpPr>
            <p:cNvPr id="397320" name="Rectangle 8"/>
            <p:cNvSpPr>
              <a:spLocks noChangeArrowheads="1"/>
            </p:cNvSpPr>
            <p:nvPr/>
          </p:nvSpPr>
          <p:spPr bwMode="auto">
            <a:xfrm>
              <a:off x="5994796" y="2622947"/>
              <a:ext cx="2169489" cy="1984772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th-TH" sz="1500" b="1" dirty="0"/>
                <a:t>การฝึกอบรมที่ได้รับ</a:t>
              </a:r>
            </a:p>
          </p:txBody>
        </p:sp>
        <p:grpSp>
          <p:nvGrpSpPr>
            <p:cNvPr id="397322" name="Group 10"/>
            <p:cNvGrpSpPr>
              <a:grpSpLocks/>
            </p:cNvGrpSpPr>
            <p:nvPr/>
          </p:nvGrpSpPr>
          <p:grpSpPr bwMode="auto">
            <a:xfrm>
              <a:off x="1726407" y="4876800"/>
              <a:ext cx="1160860" cy="801291"/>
              <a:chOff x="1919" y="939"/>
              <a:chExt cx="1403" cy="960"/>
            </a:xfrm>
          </p:grpSpPr>
          <p:sp>
            <p:nvSpPr>
              <p:cNvPr id="397323" name="Rectangle 11"/>
              <p:cNvSpPr>
                <a:spLocks noChangeArrowheads="1"/>
              </p:cNvSpPr>
              <p:nvPr/>
            </p:nvSpPr>
            <p:spPr bwMode="auto">
              <a:xfrm>
                <a:off x="1919" y="939"/>
                <a:ext cx="1403" cy="96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endParaRPr lang="en-US" sz="2100"/>
              </a:p>
            </p:txBody>
          </p:sp>
          <p:grpSp>
            <p:nvGrpSpPr>
              <p:cNvPr id="397324" name="Group 12"/>
              <p:cNvGrpSpPr>
                <a:grpSpLocks/>
              </p:cNvGrpSpPr>
              <p:nvPr/>
            </p:nvGrpSpPr>
            <p:grpSpPr bwMode="auto">
              <a:xfrm>
                <a:off x="1933" y="948"/>
                <a:ext cx="1352" cy="936"/>
                <a:chOff x="1933" y="948"/>
                <a:chExt cx="1352" cy="936"/>
              </a:xfrm>
            </p:grpSpPr>
            <p:grpSp>
              <p:nvGrpSpPr>
                <p:cNvPr id="397325" name="Group 13"/>
                <p:cNvGrpSpPr>
                  <a:grpSpLocks/>
                </p:cNvGrpSpPr>
                <p:nvPr/>
              </p:nvGrpSpPr>
              <p:grpSpPr bwMode="auto">
                <a:xfrm>
                  <a:off x="2538" y="948"/>
                  <a:ext cx="747" cy="934"/>
                  <a:chOff x="2538" y="948"/>
                  <a:chExt cx="747" cy="934"/>
                </a:xfrm>
              </p:grpSpPr>
              <p:sp>
                <p:nvSpPr>
                  <p:cNvPr id="397326" name="Freeform 14"/>
                  <p:cNvSpPr>
                    <a:spLocks/>
                  </p:cNvSpPr>
                  <p:nvPr/>
                </p:nvSpPr>
                <p:spPr bwMode="auto">
                  <a:xfrm>
                    <a:off x="3116" y="1199"/>
                    <a:ext cx="119" cy="638"/>
                  </a:xfrm>
                  <a:custGeom>
                    <a:avLst/>
                    <a:gdLst>
                      <a:gd name="T0" fmla="*/ 54 w 119"/>
                      <a:gd name="T1" fmla="*/ 0 h 638"/>
                      <a:gd name="T2" fmla="*/ 51 w 119"/>
                      <a:gd name="T3" fmla="*/ 142 h 638"/>
                      <a:gd name="T4" fmla="*/ 69 w 119"/>
                      <a:gd name="T5" fmla="*/ 332 h 638"/>
                      <a:gd name="T6" fmla="*/ 94 w 119"/>
                      <a:gd name="T7" fmla="*/ 489 h 638"/>
                      <a:gd name="T8" fmla="*/ 118 w 119"/>
                      <a:gd name="T9" fmla="*/ 618 h 638"/>
                      <a:gd name="T10" fmla="*/ 97 w 119"/>
                      <a:gd name="T11" fmla="*/ 629 h 638"/>
                      <a:gd name="T12" fmla="*/ 54 w 119"/>
                      <a:gd name="T13" fmla="*/ 637 h 638"/>
                      <a:gd name="T14" fmla="*/ 33 w 119"/>
                      <a:gd name="T15" fmla="*/ 625 h 638"/>
                      <a:gd name="T16" fmla="*/ 36 w 119"/>
                      <a:gd name="T17" fmla="*/ 484 h 638"/>
                      <a:gd name="T18" fmla="*/ 27 w 119"/>
                      <a:gd name="T19" fmla="*/ 329 h 638"/>
                      <a:gd name="T20" fmla="*/ 11 w 119"/>
                      <a:gd name="T21" fmla="*/ 196 h 638"/>
                      <a:gd name="T22" fmla="*/ 0 w 119"/>
                      <a:gd name="T23" fmla="*/ 154 h 638"/>
                      <a:gd name="T24" fmla="*/ 14 w 119"/>
                      <a:gd name="T25" fmla="*/ 103 h 638"/>
                      <a:gd name="T26" fmla="*/ 36 w 119"/>
                      <a:gd name="T27" fmla="*/ 252 h 638"/>
                      <a:gd name="T28" fmla="*/ 48 w 119"/>
                      <a:gd name="T29" fmla="*/ 367 h 638"/>
                      <a:gd name="T30" fmla="*/ 54 w 119"/>
                      <a:gd name="T31" fmla="*/ 505 h 638"/>
                      <a:gd name="T32" fmla="*/ 48 w 119"/>
                      <a:gd name="T33" fmla="*/ 618 h 638"/>
                      <a:gd name="T34" fmla="*/ 60 w 119"/>
                      <a:gd name="T35" fmla="*/ 625 h 638"/>
                      <a:gd name="T36" fmla="*/ 81 w 119"/>
                      <a:gd name="T37" fmla="*/ 622 h 638"/>
                      <a:gd name="T38" fmla="*/ 99 w 119"/>
                      <a:gd name="T39" fmla="*/ 608 h 638"/>
                      <a:gd name="T40" fmla="*/ 85 w 119"/>
                      <a:gd name="T41" fmla="*/ 517 h 638"/>
                      <a:gd name="T42" fmla="*/ 66 w 119"/>
                      <a:gd name="T43" fmla="*/ 405 h 638"/>
                      <a:gd name="T44" fmla="*/ 57 w 119"/>
                      <a:gd name="T45" fmla="*/ 329 h 638"/>
                      <a:gd name="T46" fmla="*/ 48 w 119"/>
                      <a:gd name="T47" fmla="*/ 231 h 638"/>
                      <a:gd name="T48" fmla="*/ 36 w 119"/>
                      <a:gd name="T49" fmla="*/ 138 h 638"/>
                      <a:gd name="T50" fmla="*/ 36 w 119"/>
                      <a:gd name="T51" fmla="*/ 61 h 638"/>
                      <a:gd name="T52" fmla="*/ 54 w 119"/>
                      <a:gd name="T53" fmla="*/ 9 h 638"/>
                      <a:gd name="T54" fmla="*/ 54 w 119"/>
                      <a:gd name="T55" fmla="*/ 0 h 6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</a:cxnLst>
                    <a:rect l="0" t="0" r="r" b="b"/>
                    <a:pathLst>
                      <a:path w="119" h="638">
                        <a:moveTo>
                          <a:pt x="54" y="0"/>
                        </a:moveTo>
                        <a:lnTo>
                          <a:pt x="51" y="142"/>
                        </a:lnTo>
                        <a:lnTo>
                          <a:pt x="69" y="332"/>
                        </a:lnTo>
                        <a:lnTo>
                          <a:pt x="94" y="489"/>
                        </a:lnTo>
                        <a:lnTo>
                          <a:pt x="118" y="618"/>
                        </a:lnTo>
                        <a:lnTo>
                          <a:pt x="97" y="629"/>
                        </a:lnTo>
                        <a:lnTo>
                          <a:pt x="54" y="637"/>
                        </a:lnTo>
                        <a:lnTo>
                          <a:pt x="33" y="625"/>
                        </a:lnTo>
                        <a:lnTo>
                          <a:pt x="36" y="484"/>
                        </a:lnTo>
                        <a:lnTo>
                          <a:pt x="27" y="329"/>
                        </a:lnTo>
                        <a:lnTo>
                          <a:pt x="11" y="196"/>
                        </a:lnTo>
                        <a:lnTo>
                          <a:pt x="0" y="154"/>
                        </a:lnTo>
                        <a:lnTo>
                          <a:pt x="14" y="103"/>
                        </a:lnTo>
                        <a:lnTo>
                          <a:pt x="36" y="252"/>
                        </a:lnTo>
                        <a:lnTo>
                          <a:pt x="48" y="367"/>
                        </a:lnTo>
                        <a:lnTo>
                          <a:pt x="54" y="505"/>
                        </a:lnTo>
                        <a:lnTo>
                          <a:pt x="48" y="618"/>
                        </a:lnTo>
                        <a:lnTo>
                          <a:pt x="60" y="625"/>
                        </a:lnTo>
                        <a:lnTo>
                          <a:pt x="81" y="622"/>
                        </a:lnTo>
                        <a:lnTo>
                          <a:pt x="99" y="608"/>
                        </a:lnTo>
                        <a:lnTo>
                          <a:pt x="85" y="517"/>
                        </a:lnTo>
                        <a:lnTo>
                          <a:pt x="66" y="405"/>
                        </a:lnTo>
                        <a:lnTo>
                          <a:pt x="57" y="329"/>
                        </a:lnTo>
                        <a:lnTo>
                          <a:pt x="48" y="231"/>
                        </a:lnTo>
                        <a:lnTo>
                          <a:pt x="36" y="138"/>
                        </a:lnTo>
                        <a:lnTo>
                          <a:pt x="36" y="61"/>
                        </a:lnTo>
                        <a:lnTo>
                          <a:pt x="54" y="9"/>
                        </a:lnTo>
                        <a:lnTo>
                          <a:pt x="54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27" name="Freeform 15"/>
                  <p:cNvSpPr>
                    <a:spLocks/>
                  </p:cNvSpPr>
                  <p:nvPr/>
                </p:nvSpPr>
                <p:spPr bwMode="auto">
                  <a:xfrm>
                    <a:off x="2538" y="948"/>
                    <a:ext cx="747" cy="934"/>
                  </a:xfrm>
                  <a:custGeom>
                    <a:avLst/>
                    <a:gdLst>
                      <a:gd name="T0" fmla="*/ 706 w 747"/>
                      <a:gd name="T1" fmla="*/ 49 h 934"/>
                      <a:gd name="T2" fmla="*/ 583 w 747"/>
                      <a:gd name="T3" fmla="*/ 42 h 934"/>
                      <a:gd name="T4" fmla="*/ 471 w 747"/>
                      <a:gd name="T5" fmla="*/ 28 h 934"/>
                      <a:gd name="T6" fmla="*/ 347 w 747"/>
                      <a:gd name="T7" fmla="*/ 9 h 934"/>
                      <a:gd name="T8" fmla="*/ 296 w 747"/>
                      <a:gd name="T9" fmla="*/ 0 h 934"/>
                      <a:gd name="T10" fmla="*/ 256 w 747"/>
                      <a:gd name="T11" fmla="*/ 140 h 934"/>
                      <a:gd name="T12" fmla="*/ 205 w 747"/>
                      <a:gd name="T13" fmla="*/ 299 h 934"/>
                      <a:gd name="T14" fmla="*/ 157 w 747"/>
                      <a:gd name="T15" fmla="*/ 429 h 934"/>
                      <a:gd name="T16" fmla="*/ 84 w 747"/>
                      <a:gd name="T17" fmla="*/ 641 h 934"/>
                      <a:gd name="T18" fmla="*/ 9 w 747"/>
                      <a:gd name="T19" fmla="*/ 831 h 934"/>
                      <a:gd name="T20" fmla="*/ 0 w 747"/>
                      <a:gd name="T21" fmla="*/ 855 h 934"/>
                      <a:gd name="T22" fmla="*/ 12 w 747"/>
                      <a:gd name="T23" fmla="*/ 862 h 934"/>
                      <a:gd name="T24" fmla="*/ 75 w 747"/>
                      <a:gd name="T25" fmla="*/ 864 h 934"/>
                      <a:gd name="T26" fmla="*/ 175 w 747"/>
                      <a:gd name="T27" fmla="*/ 881 h 934"/>
                      <a:gd name="T28" fmla="*/ 272 w 747"/>
                      <a:gd name="T29" fmla="*/ 909 h 934"/>
                      <a:gd name="T30" fmla="*/ 368 w 747"/>
                      <a:gd name="T31" fmla="*/ 933 h 934"/>
                      <a:gd name="T32" fmla="*/ 398 w 747"/>
                      <a:gd name="T33" fmla="*/ 930 h 934"/>
                      <a:gd name="T34" fmla="*/ 411 w 747"/>
                      <a:gd name="T35" fmla="*/ 909 h 934"/>
                      <a:gd name="T36" fmla="*/ 468 w 747"/>
                      <a:gd name="T37" fmla="*/ 740 h 934"/>
                      <a:gd name="T38" fmla="*/ 531 w 747"/>
                      <a:gd name="T39" fmla="*/ 573 h 934"/>
                      <a:gd name="T40" fmla="*/ 576 w 747"/>
                      <a:gd name="T41" fmla="*/ 435 h 934"/>
                      <a:gd name="T42" fmla="*/ 619 w 747"/>
                      <a:gd name="T43" fmla="*/ 309 h 934"/>
                      <a:gd name="T44" fmla="*/ 670 w 747"/>
                      <a:gd name="T45" fmla="*/ 196 h 934"/>
                      <a:gd name="T46" fmla="*/ 706 w 747"/>
                      <a:gd name="T47" fmla="*/ 121 h 934"/>
                      <a:gd name="T48" fmla="*/ 746 w 747"/>
                      <a:gd name="T49" fmla="*/ 51 h 934"/>
                      <a:gd name="T50" fmla="*/ 706 w 747"/>
                      <a:gd name="T51" fmla="*/ 51 h 934"/>
                      <a:gd name="T52" fmla="*/ 682 w 747"/>
                      <a:gd name="T53" fmla="*/ 124 h 934"/>
                      <a:gd name="T54" fmla="*/ 643 w 747"/>
                      <a:gd name="T55" fmla="*/ 213 h 934"/>
                      <a:gd name="T56" fmla="*/ 598 w 747"/>
                      <a:gd name="T57" fmla="*/ 311 h 934"/>
                      <a:gd name="T58" fmla="*/ 537 w 747"/>
                      <a:gd name="T59" fmla="*/ 497 h 934"/>
                      <a:gd name="T60" fmla="*/ 483 w 747"/>
                      <a:gd name="T61" fmla="*/ 646 h 934"/>
                      <a:gd name="T62" fmla="*/ 447 w 747"/>
                      <a:gd name="T63" fmla="*/ 733 h 934"/>
                      <a:gd name="T64" fmla="*/ 425 w 747"/>
                      <a:gd name="T65" fmla="*/ 794 h 934"/>
                      <a:gd name="T66" fmla="*/ 392 w 747"/>
                      <a:gd name="T67" fmla="*/ 869 h 934"/>
                      <a:gd name="T68" fmla="*/ 368 w 747"/>
                      <a:gd name="T69" fmla="*/ 909 h 934"/>
                      <a:gd name="T70" fmla="*/ 356 w 747"/>
                      <a:gd name="T71" fmla="*/ 911 h 934"/>
                      <a:gd name="T72" fmla="*/ 299 w 747"/>
                      <a:gd name="T73" fmla="*/ 907 h 934"/>
                      <a:gd name="T74" fmla="*/ 208 w 747"/>
                      <a:gd name="T75" fmla="*/ 876 h 934"/>
                      <a:gd name="T76" fmla="*/ 114 w 747"/>
                      <a:gd name="T77" fmla="*/ 852 h 934"/>
                      <a:gd name="T78" fmla="*/ 45 w 747"/>
                      <a:gd name="T79" fmla="*/ 836 h 934"/>
                      <a:gd name="T80" fmla="*/ 39 w 747"/>
                      <a:gd name="T81" fmla="*/ 825 h 934"/>
                      <a:gd name="T82" fmla="*/ 57 w 747"/>
                      <a:gd name="T83" fmla="*/ 766 h 934"/>
                      <a:gd name="T84" fmla="*/ 102 w 747"/>
                      <a:gd name="T85" fmla="*/ 644 h 934"/>
                      <a:gd name="T86" fmla="*/ 151 w 747"/>
                      <a:gd name="T87" fmla="*/ 510 h 934"/>
                      <a:gd name="T88" fmla="*/ 199 w 747"/>
                      <a:gd name="T89" fmla="*/ 372 h 934"/>
                      <a:gd name="T90" fmla="*/ 235 w 747"/>
                      <a:gd name="T91" fmla="*/ 267 h 934"/>
                      <a:gd name="T92" fmla="*/ 256 w 747"/>
                      <a:gd name="T93" fmla="*/ 192 h 934"/>
                      <a:gd name="T94" fmla="*/ 299 w 747"/>
                      <a:gd name="T95" fmla="*/ 65 h 934"/>
                      <a:gd name="T96" fmla="*/ 311 w 747"/>
                      <a:gd name="T97" fmla="*/ 34 h 934"/>
                      <a:gd name="T98" fmla="*/ 335 w 747"/>
                      <a:gd name="T99" fmla="*/ 32 h 934"/>
                      <a:gd name="T100" fmla="*/ 383 w 747"/>
                      <a:gd name="T101" fmla="*/ 32 h 934"/>
                      <a:gd name="T102" fmla="*/ 456 w 747"/>
                      <a:gd name="T103" fmla="*/ 40 h 934"/>
                      <a:gd name="T104" fmla="*/ 559 w 747"/>
                      <a:gd name="T105" fmla="*/ 51 h 934"/>
                      <a:gd name="T106" fmla="*/ 637 w 747"/>
                      <a:gd name="T107" fmla="*/ 60 h 934"/>
                      <a:gd name="T108" fmla="*/ 698 w 747"/>
                      <a:gd name="T109" fmla="*/ 65 h 934"/>
                      <a:gd name="T110" fmla="*/ 706 w 747"/>
                      <a:gd name="T111" fmla="*/ 49 h 9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747" h="934">
                        <a:moveTo>
                          <a:pt x="706" y="49"/>
                        </a:moveTo>
                        <a:lnTo>
                          <a:pt x="583" y="42"/>
                        </a:lnTo>
                        <a:lnTo>
                          <a:pt x="471" y="28"/>
                        </a:lnTo>
                        <a:lnTo>
                          <a:pt x="347" y="9"/>
                        </a:lnTo>
                        <a:lnTo>
                          <a:pt x="296" y="0"/>
                        </a:lnTo>
                        <a:lnTo>
                          <a:pt x="256" y="140"/>
                        </a:lnTo>
                        <a:lnTo>
                          <a:pt x="205" y="299"/>
                        </a:lnTo>
                        <a:lnTo>
                          <a:pt x="157" y="429"/>
                        </a:lnTo>
                        <a:lnTo>
                          <a:pt x="84" y="641"/>
                        </a:lnTo>
                        <a:lnTo>
                          <a:pt x="9" y="831"/>
                        </a:lnTo>
                        <a:lnTo>
                          <a:pt x="0" y="855"/>
                        </a:lnTo>
                        <a:lnTo>
                          <a:pt x="12" y="862"/>
                        </a:lnTo>
                        <a:lnTo>
                          <a:pt x="75" y="864"/>
                        </a:lnTo>
                        <a:lnTo>
                          <a:pt x="175" y="881"/>
                        </a:lnTo>
                        <a:lnTo>
                          <a:pt x="272" y="909"/>
                        </a:lnTo>
                        <a:lnTo>
                          <a:pt x="368" y="933"/>
                        </a:lnTo>
                        <a:lnTo>
                          <a:pt x="398" y="930"/>
                        </a:lnTo>
                        <a:lnTo>
                          <a:pt x="411" y="909"/>
                        </a:lnTo>
                        <a:lnTo>
                          <a:pt x="468" y="740"/>
                        </a:lnTo>
                        <a:lnTo>
                          <a:pt x="531" y="573"/>
                        </a:lnTo>
                        <a:lnTo>
                          <a:pt x="576" y="435"/>
                        </a:lnTo>
                        <a:lnTo>
                          <a:pt x="619" y="309"/>
                        </a:lnTo>
                        <a:lnTo>
                          <a:pt x="670" y="196"/>
                        </a:lnTo>
                        <a:lnTo>
                          <a:pt x="706" y="121"/>
                        </a:lnTo>
                        <a:lnTo>
                          <a:pt x="746" y="51"/>
                        </a:lnTo>
                        <a:lnTo>
                          <a:pt x="706" y="51"/>
                        </a:lnTo>
                        <a:lnTo>
                          <a:pt x="682" y="124"/>
                        </a:lnTo>
                        <a:lnTo>
                          <a:pt x="643" y="213"/>
                        </a:lnTo>
                        <a:lnTo>
                          <a:pt x="598" y="311"/>
                        </a:lnTo>
                        <a:lnTo>
                          <a:pt x="537" y="497"/>
                        </a:lnTo>
                        <a:lnTo>
                          <a:pt x="483" y="646"/>
                        </a:lnTo>
                        <a:lnTo>
                          <a:pt x="447" y="733"/>
                        </a:lnTo>
                        <a:lnTo>
                          <a:pt x="425" y="794"/>
                        </a:lnTo>
                        <a:lnTo>
                          <a:pt x="392" y="869"/>
                        </a:lnTo>
                        <a:lnTo>
                          <a:pt x="368" y="909"/>
                        </a:lnTo>
                        <a:lnTo>
                          <a:pt x="356" y="911"/>
                        </a:lnTo>
                        <a:lnTo>
                          <a:pt x="299" y="907"/>
                        </a:lnTo>
                        <a:lnTo>
                          <a:pt x="208" y="876"/>
                        </a:lnTo>
                        <a:lnTo>
                          <a:pt x="114" y="852"/>
                        </a:lnTo>
                        <a:lnTo>
                          <a:pt x="45" y="836"/>
                        </a:lnTo>
                        <a:lnTo>
                          <a:pt x="39" y="825"/>
                        </a:lnTo>
                        <a:lnTo>
                          <a:pt x="57" y="766"/>
                        </a:lnTo>
                        <a:lnTo>
                          <a:pt x="102" y="644"/>
                        </a:lnTo>
                        <a:lnTo>
                          <a:pt x="151" y="510"/>
                        </a:lnTo>
                        <a:lnTo>
                          <a:pt x="199" y="372"/>
                        </a:lnTo>
                        <a:lnTo>
                          <a:pt x="235" y="267"/>
                        </a:lnTo>
                        <a:lnTo>
                          <a:pt x="256" y="192"/>
                        </a:lnTo>
                        <a:lnTo>
                          <a:pt x="299" y="65"/>
                        </a:lnTo>
                        <a:lnTo>
                          <a:pt x="311" y="34"/>
                        </a:lnTo>
                        <a:lnTo>
                          <a:pt x="335" y="32"/>
                        </a:lnTo>
                        <a:lnTo>
                          <a:pt x="383" y="32"/>
                        </a:lnTo>
                        <a:lnTo>
                          <a:pt x="456" y="40"/>
                        </a:lnTo>
                        <a:lnTo>
                          <a:pt x="559" y="51"/>
                        </a:lnTo>
                        <a:lnTo>
                          <a:pt x="637" y="60"/>
                        </a:lnTo>
                        <a:lnTo>
                          <a:pt x="698" y="65"/>
                        </a:lnTo>
                        <a:lnTo>
                          <a:pt x="706" y="49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28" name="Freeform 16"/>
                  <p:cNvSpPr>
                    <a:spLocks/>
                  </p:cNvSpPr>
                  <p:nvPr/>
                </p:nvSpPr>
                <p:spPr bwMode="auto">
                  <a:xfrm>
                    <a:off x="2611" y="1016"/>
                    <a:ext cx="595" cy="827"/>
                  </a:xfrm>
                  <a:custGeom>
                    <a:avLst/>
                    <a:gdLst>
                      <a:gd name="T0" fmla="*/ 564 w 595"/>
                      <a:gd name="T1" fmla="*/ 24 h 827"/>
                      <a:gd name="T2" fmla="*/ 474 w 595"/>
                      <a:gd name="T3" fmla="*/ 13 h 827"/>
                      <a:gd name="T4" fmla="*/ 389 w 595"/>
                      <a:gd name="T5" fmla="*/ 7 h 827"/>
                      <a:gd name="T6" fmla="*/ 295 w 595"/>
                      <a:gd name="T7" fmla="*/ 2 h 827"/>
                      <a:gd name="T8" fmla="*/ 255 w 595"/>
                      <a:gd name="T9" fmla="*/ 0 h 827"/>
                      <a:gd name="T10" fmla="*/ 225 w 595"/>
                      <a:gd name="T11" fmla="*/ 96 h 827"/>
                      <a:gd name="T12" fmla="*/ 176 w 595"/>
                      <a:gd name="T13" fmla="*/ 245 h 827"/>
                      <a:gd name="T14" fmla="*/ 132 w 595"/>
                      <a:gd name="T15" fmla="*/ 365 h 827"/>
                      <a:gd name="T16" fmla="*/ 64 w 595"/>
                      <a:gd name="T17" fmla="*/ 563 h 827"/>
                      <a:gd name="T18" fmla="*/ 3 w 595"/>
                      <a:gd name="T19" fmla="*/ 720 h 827"/>
                      <a:gd name="T20" fmla="*/ 0 w 595"/>
                      <a:gd name="T21" fmla="*/ 748 h 827"/>
                      <a:gd name="T22" fmla="*/ 16 w 595"/>
                      <a:gd name="T23" fmla="*/ 760 h 827"/>
                      <a:gd name="T24" fmla="*/ 46 w 595"/>
                      <a:gd name="T25" fmla="*/ 767 h 827"/>
                      <a:gd name="T26" fmla="*/ 131 w 595"/>
                      <a:gd name="T27" fmla="*/ 781 h 827"/>
                      <a:gd name="T28" fmla="*/ 191 w 595"/>
                      <a:gd name="T29" fmla="*/ 804 h 827"/>
                      <a:gd name="T30" fmla="*/ 243 w 595"/>
                      <a:gd name="T31" fmla="*/ 826 h 827"/>
                      <a:gd name="T32" fmla="*/ 264 w 595"/>
                      <a:gd name="T33" fmla="*/ 826 h 827"/>
                      <a:gd name="T34" fmla="*/ 282 w 595"/>
                      <a:gd name="T35" fmla="*/ 818 h 827"/>
                      <a:gd name="T36" fmla="*/ 343 w 595"/>
                      <a:gd name="T37" fmla="*/ 668 h 827"/>
                      <a:gd name="T38" fmla="*/ 400 w 595"/>
                      <a:gd name="T39" fmla="*/ 513 h 827"/>
                      <a:gd name="T40" fmla="*/ 443 w 595"/>
                      <a:gd name="T41" fmla="*/ 385 h 827"/>
                      <a:gd name="T42" fmla="*/ 482 w 595"/>
                      <a:gd name="T43" fmla="*/ 266 h 827"/>
                      <a:gd name="T44" fmla="*/ 528 w 595"/>
                      <a:gd name="T45" fmla="*/ 162 h 827"/>
                      <a:gd name="T46" fmla="*/ 560 w 595"/>
                      <a:gd name="T47" fmla="*/ 92 h 827"/>
                      <a:gd name="T48" fmla="*/ 594 w 595"/>
                      <a:gd name="T49" fmla="*/ 28 h 827"/>
                      <a:gd name="T50" fmla="*/ 564 w 595"/>
                      <a:gd name="T51" fmla="*/ 26 h 827"/>
                      <a:gd name="T52" fmla="*/ 542 w 595"/>
                      <a:gd name="T53" fmla="*/ 93 h 827"/>
                      <a:gd name="T54" fmla="*/ 507 w 595"/>
                      <a:gd name="T55" fmla="*/ 176 h 827"/>
                      <a:gd name="T56" fmla="*/ 468 w 595"/>
                      <a:gd name="T57" fmla="*/ 267 h 827"/>
                      <a:gd name="T58" fmla="*/ 410 w 595"/>
                      <a:gd name="T59" fmla="*/ 440 h 827"/>
                      <a:gd name="T60" fmla="*/ 360 w 595"/>
                      <a:gd name="T61" fmla="*/ 580 h 827"/>
                      <a:gd name="T62" fmla="*/ 328 w 595"/>
                      <a:gd name="T63" fmla="*/ 661 h 827"/>
                      <a:gd name="T64" fmla="*/ 308 w 595"/>
                      <a:gd name="T65" fmla="*/ 718 h 827"/>
                      <a:gd name="T66" fmla="*/ 279 w 595"/>
                      <a:gd name="T67" fmla="*/ 787 h 827"/>
                      <a:gd name="T68" fmla="*/ 270 w 595"/>
                      <a:gd name="T69" fmla="*/ 807 h 827"/>
                      <a:gd name="T70" fmla="*/ 243 w 595"/>
                      <a:gd name="T71" fmla="*/ 809 h 827"/>
                      <a:gd name="T72" fmla="*/ 216 w 595"/>
                      <a:gd name="T73" fmla="*/ 804 h 827"/>
                      <a:gd name="T74" fmla="*/ 188 w 595"/>
                      <a:gd name="T75" fmla="*/ 788 h 827"/>
                      <a:gd name="T76" fmla="*/ 134 w 595"/>
                      <a:gd name="T77" fmla="*/ 767 h 827"/>
                      <a:gd name="T78" fmla="*/ 76 w 595"/>
                      <a:gd name="T79" fmla="*/ 758 h 827"/>
                      <a:gd name="T80" fmla="*/ 23 w 595"/>
                      <a:gd name="T81" fmla="*/ 746 h 827"/>
                      <a:gd name="T82" fmla="*/ 19 w 595"/>
                      <a:gd name="T83" fmla="*/ 734 h 827"/>
                      <a:gd name="T84" fmla="*/ 36 w 595"/>
                      <a:gd name="T85" fmla="*/ 679 h 827"/>
                      <a:gd name="T86" fmla="*/ 77 w 595"/>
                      <a:gd name="T87" fmla="*/ 566 h 827"/>
                      <a:gd name="T88" fmla="*/ 121 w 595"/>
                      <a:gd name="T89" fmla="*/ 442 h 827"/>
                      <a:gd name="T90" fmla="*/ 167 w 595"/>
                      <a:gd name="T91" fmla="*/ 313 h 827"/>
                      <a:gd name="T92" fmla="*/ 200 w 595"/>
                      <a:gd name="T93" fmla="*/ 215 h 827"/>
                      <a:gd name="T94" fmla="*/ 222 w 595"/>
                      <a:gd name="T95" fmla="*/ 145 h 827"/>
                      <a:gd name="T96" fmla="*/ 261 w 595"/>
                      <a:gd name="T97" fmla="*/ 26 h 827"/>
                      <a:gd name="T98" fmla="*/ 310 w 595"/>
                      <a:gd name="T99" fmla="*/ 21 h 827"/>
                      <a:gd name="T100" fmla="*/ 386 w 595"/>
                      <a:gd name="T101" fmla="*/ 23 h 827"/>
                      <a:gd name="T102" fmla="*/ 452 w 595"/>
                      <a:gd name="T103" fmla="*/ 28 h 827"/>
                      <a:gd name="T104" fmla="*/ 513 w 595"/>
                      <a:gd name="T105" fmla="*/ 32 h 827"/>
                      <a:gd name="T106" fmla="*/ 557 w 595"/>
                      <a:gd name="T107" fmla="*/ 39 h 827"/>
                      <a:gd name="T108" fmla="*/ 564 w 595"/>
                      <a:gd name="T109" fmla="*/ 24 h 8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595" h="827">
                        <a:moveTo>
                          <a:pt x="564" y="24"/>
                        </a:moveTo>
                        <a:lnTo>
                          <a:pt x="474" y="13"/>
                        </a:lnTo>
                        <a:lnTo>
                          <a:pt x="389" y="7"/>
                        </a:lnTo>
                        <a:lnTo>
                          <a:pt x="295" y="2"/>
                        </a:lnTo>
                        <a:lnTo>
                          <a:pt x="255" y="0"/>
                        </a:lnTo>
                        <a:lnTo>
                          <a:pt x="225" y="96"/>
                        </a:lnTo>
                        <a:lnTo>
                          <a:pt x="176" y="245"/>
                        </a:lnTo>
                        <a:lnTo>
                          <a:pt x="132" y="365"/>
                        </a:lnTo>
                        <a:lnTo>
                          <a:pt x="64" y="563"/>
                        </a:lnTo>
                        <a:lnTo>
                          <a:pt x="3" y="720"/>
                        </a:lnTo>
                        <a:lnTo>
                          <a:pt x="0" y="748"/>
                        </a:lnTo>
                        <a:lnTo>
                          <a:pt x="16" y="760"/>
                        </a:lnTo>
                        <a:lnTo>
                          <a:pt x="46" y="767"/>
                        </a:lnTo>
                        <a:lnTo>
                          <a:pt x="131" y="781"/>
                        </a:lnTo>
                        <a:lnTo>
                          <a:pt x="191" y="804"/>
                        </a:lnTo>
                        <a:lnTo>
                          <a:pt x="243" y="826"/>
                        </a:lnTo>
                        <a:lnTo>
                          <a:pt x="264" y="826"/>
                        </a:lnTo>
                        <a:lnTo>
                          <a:pt x="282" y="818"/>
                        </a:lnTo>
                        <a:lnTo>
                          <a:pt x="343" y="668"/>
                        </a:lnTo>
                        <a:lnTo>
                          <a:pt x="400" y="513"/>
                        </a:lnTo>
                        <a:lnTo>
                          <a:pt x="443" y="385"/>
                        </a:lnTo>
                        <a:lnTo>
                          <a:pt x="482" y="266"/>
                        </a:lnTo>
                        <a:lnTo>
                          <a:pt x="528" y="162"/>
                        </a:lnTo>
                        <a:lnTo>
                          <a:pt x="560" y="92"/>
                        </a:lnTo>
                        <a:lnTo>
                          <a:pt x="594" y="28"/>
                        </a:lnTo>
                        <a:lnTo>
                          <a:pt x="564" y="26"/>
                        </a:lnTo>
                        <a:lnTo>
                          <a:pt x="542" y="93"/>
                        </a:lnTo>
                        <a:lnTo>
                          <a:pt x="507" y="176"/>
                        </a:lnTo>
                        <a:lnTo>
                          <a:pt x="468" y="267"/>
                        </a:lnTo>
                        <a:lnTo>
                          <a:pt x="410" y="440"/>
                        </a:lnTo>
                        <a:lnTo>
                          <a:pt x="360" y="580"/>
                        </a:lnTo>
                        <a:lnTo>
                          <a:pt x="328" y="661"/>
                        </a:lnTo>
                        <a:lnTo>
                          <a:pt x="308" y="718"/>
                        </a:lnTo>
                        <a:lnTo>
                          <a:pt x="279" y="787"/>
                        </a:lnTo>
                        <a:lnTo>
                          <a:pt x="270" y="807"/>
                        </a:lnTo>
                        <a:lnTo>
                          <a:pt x="243" y="809"/>
                        </a:lnTo>
                        <a:lnTo>
                          <a:pt x="216" y="804"/>
                        </a:lnTo>
                        <a:lnTo>
                          <a:pt x="188" y="788"/>
                        </a:lnTo>
                        <a:lnTo>
                          <a:pt x="134" y="767"/>
                        </a:lnTo>
                        <a:lnTo>
                          <a:pt x="76" y="758"/>
                        </a:lnTo>
                        <a:lnTo>
                          <a:pt x="23" y="746"/>
                        </a:lnTo>
                        <a:lnTo>
                          <a:pt x="19" y="734"/>
                        </a:lnTo>
                        <a:lnTo>
                          <a:pt x="36" y="679"/>
                        </a:lnTo>
                        <a:lnTo>
                          <a:pt x="77" y="566"/>
                        </a:lnTo>
                        <a:lnTo>
                          <a:pt x="121" y="442"/>
                        </a:lnTo>
                        <a:lnTo>
                          <a:pt x="167" y="313"/>
                        </a:lnTo>
                        <a:lnTo>
                          <a:pt x="200" y="215"/>
                        </a:lnTo>
                        <a:lnTo>
                          <a:pt x="222" y="145"/>
                        </a:lnTo>
                        <a:lnTo>
                          <a:pt x="261" y="26"/>
                        </a:lnTo>
                        <a:lnTo>
                          <a:pt x="310" y="21"/>
                        </a:lnTo>
                        <a:lnTo>
                          <a:pt x="386" y="23"/>
                        </a:lnTo>
                        <a:lnTo>
                          <a:pt x="452" y="28"/>
                        </a:lnTo>
                        <a:lnTo>
                          <a:pt x="513" y="32"/>
                        </a:lnTo>
                        <a:lnTo>
                          <a:pt x="557" y="39"/>
                        </a:lnTo>
                        <a:lnTo>
                          <a:pt x="564" y="24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29" name="Freeform 17"/>
                  <p:cNvSpPr>
                    <a:spLocks/>
                  </p:cNvSpPr>
                  <p:nvPr/>
                </p:nvSpPr>
                <p:spPr bwMode="auto">
                  <a:xfrm>
                    <a:off x="2901" y="1102"/>
                    <a:ext cx="159" cy="129"/>
                  </a:xfrm>
                  <a:custGeom>
                    <a:avLst/>
                    <a:gdLst>
                      <a:gd name="T0" fmla="*/ 0 w 159"/>
                      <a:gd name="T1" fmla="*/ 118 h 129"/>
                      <a:gd name="T2" fmla="*/ 85 w 159"/>
                      <a:gd name="T3" fmla="*/ 49 h 129"/>
                      <a:gd name="T4" fmla="*/ 143 w 159"/>
                      <a:gd name="T5" fmla="*/ 0 h 129"/>
                      <a:gd name="T6" fmla="*/ 158 w 159"/>
                      <a:gd name="T7" fmla="*/ 2 h 129"/>
                      <a:gd name="T8" fmla="*/ 158 w 159"/>
                      <a:gd name="T9" fmla="*/ 11 h 129"/>
                      <a:gd name="T10" fmla="*/ 85 w 159"/>
                      <a:gd name="T11" fmla="*/ 66 h 129"/>
                      <a:gd name="T12" fmla="*/ 21 w 159"/>
                      <a:gd name="T13" fmla="*/ 128 h 129"/>
                      <a:gd name="T14" fmla="*/ 0 w 159"/>
                      <a:gd name="T15" fmla="*/ 118 h 1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59" h="129">
                        <a:moveTo>
                          <a:pt x="0" y="118"/>
                        </a:moveTo>
                        <a:lnTo>
                          <a:pt x="85" y="49"/>
                        </a:lnTo>
                        <a:lnTo>
                          <a:pt x="143" y="0"/>
                        </a:lnTo>
                        <a:lnTo>
                          <a:pt x="158" y="2"/>
                        </a:lnTo>
                        <a:lnTo>
                          <a:pt x="158" y="11"/>
                        </a:lnTo>
                        <a:lnTo>
                          <a:pt x="85" y="66"/>
                        </a:lnTo>
                        <a:lnTo>
                          <a:pt x="21" y="128"/>
                        </a:lnTo>
                        <a:lnTo>
                          <a:pt x="0" y="118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30" name="Freeform 18"/>
                  <p:cNvSpPr>
                    <a:spLocks/>
                  </p:cNvSpPr>
                  <p:nvPr/>
                </p:nvSpPr>
                <p:spPr bwMode="auto">
                  <a:xfrm>
                    <a:off x="2902" y="1167"/>
                    <a:ext cx="141" cy="106"/>
                  </a:xfrm>
                  <a:custGeom>
                    <a:avLst/>
                    <a:gdLst>
                      <a:gd name="T0" fmla="*/ 0 w 141"/>
                      <a:gd name="T1" fmla="*/ 105 h 106"/>
                      <a:gd name="T2" fmla="*/ 118 w 141"/>
                      <a:gd name="T3" fmla="*/ 0 h 106"/>
                      <a:gd name="T4" fmla="*/ 137 w 141"/>
                      <a:gd name="T5" fmla="*/ 0 h 106"/>
                      <a:gd name="T6" fmla="*/ 140 w 141"/>
                      <a:gd name="T7" fmla="*/ 14 h 106"/>
                      <a:gd name="T8" fmla="*/ 76 w 141"/>
                      <a:gd name="T9" fmla="*/ 56 h 106"/>
                      <a:gd name="T10" fmla="*/ 0 w 141"/>
                      <a:gd name="T11" fmla="*/ 105 h 1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41" h="106">
                        <a:moveTo>
                          <a:pt x="0" y="105"/>
                        </a:moveTo>
                        <a:lnTo>
                          <a:pt x="118" y="0"/>
                        </a:lnTo>
                        <a:lnTo>
                          <a:pt x="137" y="0"/>
                        </a:lnTo>
                        <a:lnTo>
                          <a:pt x="140" y="14"/>
                        </a:lnTo>
                        <a:lnTo>
                          <a:pt x="76" y="56"/>
                        </a:lnTo>
                        <a:lnTo>
                          <a:pt x="0" y="105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31" name="Freeform 19"/>
                  <p:cNvSpPr>
                    <a:spLocks/>
                  </p:cNvSpPr>
                  <p:nvPr/>
                </p:nvSpPr>
                <p:spPr bwMode="auto">
                  <a:xfrm>
                    <a:off x="2729" y="1541"/>
                    <a:ext cx="170" cy="143"/>
                  </a:xfrm>
                  <a:custGeom>
                    <a:avLst/>
                    <a:gdLst>
                      <a:gd name="T0" fmla="*/ 156 w 170"/>
                      <a:gd name="T1" fmla="*/ 0 h 143"/>
                      <a:gd name="T2" fmla="*/ 24 w 170"/>
                      <a:gd name="T3" fmla="*/ 100 h 143"/>
                      <a:gd name="T4" fmla="*/ 0 w 170"/>
                      <a:gd name="T5" fmla="*/ 130 h 143"/>
                      <a:gd name="T6" fmla="*/ 11 w 170"/>
                      <a:gd name="T7" fmla="*/ 142 h 143"/>
                      <a:gd name="T8" fmla="*/ 30 w 170"/>
                      <a:gd name="T9" fmla="*/ 135 h 143"/>
                      <a:gd name="T10" fmla="*/ 111 w 170"/>
                      <a:gd name="T11" fmla="*/ 56 h 143"/>
                      <a:gd name="T12" fmla="*/ 169 w 170"/>
                      <a:gd name="T13" fmla="*/ 2 h 143"/>
                      <a:gd name="T14" fmla="*/ 156 w 170"/>
                      <a:gd name="T15" fmla="*/ 0 h 1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70" h="143">
                        <a:moveTo>
                          <a:pt x="156" y="0"/>
                        </a:moveTo>
                        <a:lnTo>
                          <a:pt x="24" y="100"/>
                        </a:lnTo>
                        <a:lnTo>
                          <a:pt x="0" y="130"/>
                        </a:lnTo>
                        <a:lnTo>
                          <a:pt x="11" y="142"/>
                        </a:lnTo>
                        <a:lnTo>
                          <a:pt x="30" y="135"/>
                        </a:lnTo>
                        <a:lnTo>
                          <a:pt x="111" y="56"/>
                        </a:lnTo>
                        <a:lnTo>
                          <a:pt x="169" y="2"/>
                        </a:lnTo>
                        <a:lnTo>
                          <a:pt x="156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32" name="Freeform 20"/>
                  <p:cNvSpPr>
                    <a:spLocks/>
                  </p:cNvSpPr>
                  <p:nvPr/>
                </p:nvSpPr>
                <p:spPr bwMode="auto">
                  <a:xfrm>
                    <a:off x="2769" y="1612"/>
                    <a:ext cx="127" cy="122"/>
                  </a:xfrm>
                  <a:custGeom>
                    <a:avLst/>
                    <a:gdLst>
                      <a:gd name="T0" fmla="*/ 12 w 127"/>
                      <a:gd name="T1" fmla="*/ 88 h 122"/>
                      <a:gd name="T2" fmla="*/ 60 w 127"/>
                      <a:gd name="T3" fmla="*/ 39 h 122"/>
                      <a:gd name="T4" fmla="*/ 110 w 127"/>
                      <a:gd name="T5" fmla="*/ 0 h 122"/>
                      <a:gd name="T6" fmla="*/ 126 w 127"/>
                      <a:gd name="T7" fmla="*/ 4 h 122"/>
                      <a:gd name="T8" fmla="*/ 116 w 127"/>
                      <a:gd name="T9" fmla="*/ 25 h 122"/>
                      <a:gd name="T10" fmla="*/ 57 w 127"/>
                      <a:gd name="T11" fmla="*/ 65 h 122"/>
                      <a:gd name="T12" fmla="*/ 9 w 127"/>
                      <a:gd name="T13" fmla="*/ 121 h 122"/>
                      <a:gd name="T14" fmla="*/ 0 w 127"/>
                      <a:gd name="T15" fmla="*/ 109 h 122"/>
                      <a:gd name="T16" fmla="*/ 12 w 127"/>
                      <a:gd name="T17" fmla="*/ 88 h 1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27" h="122">
                        <a:moveTo>
                          <a:pt x="12" y="88"/>
                        </a:moveTo>
                        <a:lnTo>
                          <a:pt x="60" y="39"/>
                        </a:lnTo>
                        <a:lnTo>
                          <a:pt x="110" y="0"/>
                        </a:lnTo>
                        <a:lnTo>
                          <a:pt x="126" y="4"/>
                        </a:lnTo>
                        <a:lnTo>
                          <a:pt x="116" y="25"/>
                        </a:lnTo>
                        <a:lnTo>
                          <a:pt x="57" y="65"/>
                        </a:lnTo>
                        <a:lnTo>
                          <a:pt x="9" y="121"/>
                        </a:lnTo>
                        <a:lnTo>
                          <a:pt x="0" y="109"/>
                        </a:lnTo>
                        <a:lnTo>
                          <a:pt x="12" y="88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  <p:grpSp>
              <p:nvGrpSpPr>
                <p:cNvPr id="397333" name="Group 21"/>
                <p:cNvGrpSpPr>
                  <a:grpSpLocks/>
                </p:cNvGrpSpPr>
                <p:nvPr/>
              </p:nvGrpSpPr>
              <p:grpSpPr bwMode="auto">
                <a:xfrm>
                  <a:off x="1933" y="952"/>
                  <a:ext cx="474" cy="932"/>
                  <a:chOff x="1933" y="952"/>
                  <a:chExt cx="474" cy="932"/>
                </a:xfrm>
              </p:grpSpPr>
              <p:sp>
                <p:nvSpPr>
                  <p:cNvPr id="397334" name="Freeform 22"/>
                  <p:cNvSpPr>
                    <a:spLocks/>
                  </p:cNvSpPr>
                  <p:nvPr/>
                </p:nvSpPr>
                <p:spPr bwMode="auto">
                  <a:xfrm>
                    <a:off x="2006" y="1000"/>
                    <a:ext cx="281" cy="210"/>
                  </a:xfrm>
                  <a:custGeom>
                    <a:avLst/>
                    <a:gdLst>
                      <a:gd name="T0" fmla="*/ 194 w 281"/>
                      <a:gd name="T1" fmla="*/ 88 h 210"/>
                      <a:gd name="T2" fmla="*/ 170 w 281"/>
                      <a:gd name="T3" fmla="*/ 60 h 210"/>
                      <a:gd name="T4" fmla="*/ 142 w 281"/>
                      <a:gd name="T5" fmla="*/ 39 h 210"/>
                      <a:gd name="T6" fmla="*/ 115 w 281"/>
                      <a:gd name="T7" fmla="*/ 13 h 210"/>
                      <a:gd name="T8" fmla="*/ 82 w 281"/>
                      <a:gd name="T9" fmla="*/ 2 h 210"/>
                      <a:gd name="T10" fmla="*/ 54 w 281"/>
                      <a:gd name="T11" fmla="*/ 0 h 210"/>
                      <a:gd name="T12" fmla="*/ 27 w 281"/>
                      <a:gd name="T13" fmla="*/ 7 h 210"/>
                      <a:gd name="T14" fmla="*/ 11 w 281"/>
                      <a:gd name="T15" fmla="*/ 23 h 210"/>
                      <a:gd name="T16" fmla="*/ 0 w 281"/>
                      <a:gd name="T17" fmla="*/ 53 h 210"/>
                      <a:gd name="T18" fmla="*/ 2 w 281"/>
                      <a:gd name="T19" fmla="*/ 85 h 210"/>
                      <a:gd name="T20" fmla="*/ 15 w 281"/>
                      <a:gd name="T21" fmla="*/ 113 h 210"/>
                      <a:gd name="T22" fmla="*/ 45 w 281"/>
                      <a:gd name="T23" fmla="*/ 145 h 210"/>
                      <a:gd name="T24" fmla="*/ 79 w 281"/>
                      <a:gd name="T25" fmla="*/ 169 h 210"/>
                      <a:gd name="T26" fmla="*/ 115 w 281"/>
                      <a:gd name="T27" fmla="*/ 190 h 210"/>
                      <a:gd name="T28" fmla="*/ 155 w 281"/>
                      <a:gd name="T29" fmla="*/ 204 h 210"/>
                      <a:gd name="T30" fmla="*/ 189 w 281"/>
                      <a:gd name="T31" fmla="*/ 209 h 210"/>
                      <a:gd name="T32" fmla="*/ 203 w 281"/>
                      <a:gd name="T33" fmla="*/ 201 h 210"/>
                      <a:gd name="T34" fmla="*/ 216 w 281"/>
                      <a:gd name="T35" fmla="*/ 173 h 210"/>
                      <a:gd name="T36" fmla="*/ 212 w 281"/>
                      <a:gd name="T37" fmla="*/ 136 h 210"/>
                      <a:gd name="T38" fmla="*/ 271 w 281"/>
                      <a:gd name="T39" fmla="*/ 139 h 210"/>
                      <a:gd name="T40" fmla="*/ 280 w 281"/>
                      <a:gd name="T41" fmla="*/ 132 h 210"/>
                      <a:gd name="T42" fmla="*/ 271 w 281"/>
                      <a:gd name="T43" fmla="*/ 118 h 210"/>
                      <a:gd name="T44" fmla="*/ 209 w 281"/>
                      <a:gd name="T45" fmla="*/ 116 h 210"/>
                      <a:gd name="T46" fmla="*/ 194 w 281"/>
                      <a:gd name="T47" fmla="*/ 88 h 2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281" h="210">
                        <a:moveTo>
                          <a:pt x="194" y="88"/>
                        </a:moveTo>
                        <a:lnTo>
                          <a:pt x="170" y="60"/>
                        </a:lnTo>
                        <a:lnTo>
                          <a:pt x="142" y="39"/>
                        </a:lnTo>
                        <a:lnTo>
                          <a:pt x="115" y="13"/>
                        </a:lnTo>
                        <a:lnTo>
                          <a:pt x="82" y="2"/>
                        </a:lnTo>
                        <a:lnTo>
                          <a:pt x="54" y="0"/>
                        </a:lnTo>
                        <a:lnTo>
                          <a:pt x="27" y="7"/>
                        </a:lnTo>
                        <a:lnTo>
                          <a:pt x="11" y="23"/>
                        </a:lnTo>
                        <a:lnTo>
                          <a:pt x="0" y="53"/>
                        </a:lnTo>
                        <a:lnTo>
                          <a:pt x="2" y="85"/>
                        </a:lnTo>
                        <a:lnTo>
                          <a:pt x="15" y="113"/>
                        </a:lnTo>
                        <a:lnTo>
                          <a:pt x="45" y="145"/>
                        </a:lnTo>
                        <a:lnTo>
                          <a:pt x="79" y="169"/>
                        </a:lnTo>
                        <a:lnTo>
                          <a:pt x="115" y="190"/>
                        </a:lnTo>
                        <a:lnTo>
                          <a:pt x="155" y="204"/>
                        </a:lnTo>
                        <a:lnTo>
                          <a:pt x="189" y="209"/>
                        </a:lnTo>
                        <a:lnTo>
                          <a:pt x="203" y="201"/>
                        </a:lnTo>
                        <a:lnTo>
                          <a:pt x="216" y="173"/>
                        </a:lnTo>
                        <a:lnTo>
                          <a:pt x="212" y="136"/>
                        </a:lnTo>
                        <a:lnTo>
                          <a:pt x="271" y="139"/>
                        </a:lnTo>
                        <a:lnTo>
                          <a:pt x="280" y="132"/>
                        </a:lnTo>
                        <a:lnTo>
                          <a:pt x="271" y="118"/>
                        </a:lnTo>
                        <a:lnTo>
                          <a:pt x="209" y="116"/>
                        </a:lnTo>
                        <a:lnTo>
                          <a:pt x="194" y="88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35" name="Freeform 23"/>
                  <p:cNvSpPr>
                    <a:spLocks/>
                  </p:cNvSpPr>
                  <p:nvPr/>
                </p:nvSpPr>
                <p:spPr bwMode="auto">
                  <a:xfrm>
                    <a:off x="2108" y="1220"/>
                    <a:ext cx="193" cy="310"/>
                  </a:xfrm>
                  <a:custGeom>
                    <a:avLst/>
                    <a:gdLst>
                      <a:gd name="T0" fmla="*/ 138 w 193"/>
                      <a:gd name="T1" fmla="*/ 25 h 310"/>
                      <a:gd name="T2" fmla="*/ 111 w 193"/>
                      <a:gd name="T3" fmla="*/ 7 h 310"/>
                      <a:gd name="T4" fmla="*/ 68 w 193"/>
                      <a:gd name="T5" fmla="*/ 0 h 310"/>
                      <a:gd name="T6" fmla="*/ 33 w 193"/>
                      <a:gd name="T7" fmla="*/ 4 h 310"/>
                      <a:gd name="T8" fmla="*/ 5 w 193"/>
                      <a:gd name="T9" fmla="*/ 23 h 310"/>
                      <a:gd name="T10" fmla="*/ 0 w 193"/>
                      <a:gd name="T11" fmla="*/ 37 h 310"/>
                      <a:gd name="T12" fmla="*/ 0 w 193"/>
                      <a:gd name="T13" fmla="*/ 56 h 310"/>
                      <a:gd name="T14" fmla="*/ 11 w 193"/>
                      <a:gd name="T15" fmla="*/ 72 h 310"/>
                      <a:gd name="T16" fmla="*/ 33 w 193"/>
                      <a:gd name="T17" fmla="*/ 100 h 310"/>
                      <a:gd name="T18" fmla="*/ 41 w 193"/>
                      <a:gd name="T19" fmla="*/ 133 h 310"/>
                      <a:gd name="T20" fmla="*/ 44 w 193"/>
                      <a:gd name="T21" fmla="*/ 161 h 310"/>
                      <a:gd name="T22" fmla="*/ 36 w 193"/>
                      <a:gd name="T23" fmla="*/ 191 h 310"/>
                      <a:gd name="T24" fmla="*/ 11 w 193"/>
                      <a:gd name="T25" fmla="*/ 220 h 310"/>
                      <a:gd name="T26" fmla="*/ 2 w 193"/>
                      <a:gd name="T27" fmla="*/ 247 h 310"/>
                      <a:gd name="T28" fmla="*/ 5 w 193"/>
                      <a:gd name="T29" fmla="*/ 274 h 310"/>
                      <a:gd name="T30" fmla="*/ 23 w 193"/>
                      <a:gd name="T31" fmla="*/ 295 h 310"/>
                      <a:gd name="T32" fmla="*/ 47 w 193"/>
                      <a:gd name="T33" fmla="*/ 306 h 310"/>
                      <a:gd name="T34" fmla="*/ 77 w 193"/>
                      <a:gd name="T35" fmla="*/ 309 h 310"/>
                      <a:gd name="T36" fmla="*/ 114 w 193"/>
                      <a:gd name="T37" fmla="*/ 309 h 310"/>
                      <a:gd name="T38" fmla="*/ 141 w 193"/>
                      <a:gd name="T39" fmla="*/ 297 h 310"/>
                      <a:gd name="T40" fmla="*/ 167 w 193"/>
                      <a:gd name="T41" fmla="*/ 262 h 310"/>
                      <a:gd name="T42" fmla="*/ 186 w 193"/>
                      <a:gd name="T43" fmla="*/ 231 h 310"/>
                      <a:gd name="T44" fmla="*/ 192 w 193"/>
                      <a:gd name="T45" fmla="*/ 185 h 310"/>
                      <a:gd name="T46" fmla="*/ 186 w 193"/>
                      <a:gd name="T47" fmla="*/ 142 h 310"/>
                      <a:gd name="T48" fmla="*/ 174 w 193"/>
                      <a:gd name="T49" fmla="*/ 98 h 310"/>
                      <a:gd name="T50" fmla="*/ 155 w 193"/>
                      <a:gd name="T51" fmla="*/ 53 h 310"/>
                      <a:gd name="T52" fmla="*/ 138 w 193"/>
                      <a:gd name="T53" fmla="*/ 25 h 3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193" h="310">
                        <a:moveTo>
                          <a:pt x="138" y="25"/>
                        </a:moveTo>
                        <a:lnTo>
                          <a:pt x="111" y="7"/>
                        </a:lnTo>
                        <a:lnTo>
                          <a:pt x="68" y="0"/>
                        </a:lnTo>
                        <a:lnTo>
                          <a:pt x="33" y="4"/>
                        </a:lnTo>
                        <a:lnTo>
                          <a:pt x="5" y="23"/>
                        </a:lnTo>
                        <a:lnTo>
                          <a:pt x="0" y="37"/>
                        </a:lnTo>
                        <a:lnTo>
                          <a:pt x="0" y="56"/>
                        </a:lnTo>
                        <a:lnTo>
                          <a:pt x="11" y="72"/>
                        </a:lnTo>
                        <a:lnTo>
                          <a:pt x="33" y="100"/>
                        </a:lnTo>
                        <a:lnTo>
                          <a:pt x="41" y="133"/>
                        </a:lnTo>
                        <a:lnTo>
                          <a:pt x="44" y="161"/>
                        </a:lnTo>
                        <a:lnTo>
                          <a:pt x="36" y="191"/>
                        </a:lnTo>
                        <a:lnTo>
                          <a:pt x="11" y="220"/>
                        </a:lnTo>
                        <a:lnTo>
                          <a:pt x="2" y="247"/>
                        </a:lnTo>
                        <a:lnTo>
                          <a:pt x="5" y="274"/>
                        </a:lnTo>
                        <a:lnTo>
                          <a:pt x="23" y="295"/>
                        </a:lnTo>
                        <a:lnTo>
                          <a:pt x="47" y="306"/>
                        </a:lnTo>
                        <a:lnTo>
                          <a:pt x="77" y="309"/>
                        </a:lnTo>
                        <a:lnTo>
                          <a:pt x="114" y="309"/>
                        </a:lnTo>
                        <a:lnTo>
                          <a:pt x="141" y="297"/>
                        </a:lnTo>
                        <a:lnTo>
                          <a:pt x="167" y="262"/>
                        </a:lnTo>
                        <a:lnTo>
                          <a:pt x="186" y="231"/>
                        </a:lnTo>
                        <a:lnTo>
                          <a:pt x="192" y="185"/>
                        </a:lnTo>
                        <a:lnTo>
                          <a:pt x="186" y="142"/>
                        </a:lnTo>
                        <a:lnTo>
                          <a:pt x="174" y="98"/>
                        </a:lnTo>
                        <a:lnTo>
                          <a:pt x="155" y="53"/>
                        </a:lnTo>
                        <a:lnTo>
                          <a:pt x="138" y="25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36" name="Freeform 24"/>
                  <p:cNvSpPr>
                    <a:spLocks/>
                  </p:cNvSpPr>
                  <p:nvPr/>
                </p:nvSpPr>
                <p:spPr bwMode="auto">
                  <a:xfrm>
                    <a:off x="1933" y="1231"/>
                    <a:ext cx="215" cy="279"/>
                  </a:xfrm>
                  <a:custGeom>
                    <a:avLst/>
                    <a:gdLst>
                      <a:gd name="T0" fmla="*/ 214 w 215"/>
                      <a:gd name="T1" fmla="*/ 14 h 279"/>
                      <a:gd name="T2" fmla="*/ 210 w 215"/>
                      <a:gd name="T3" fmla="*/ 2 h 279"/>
                      <a:gd name="T4" fmla="*/ 177 w 215"/>
                      <a:gd name="T5" fmla="*/ 0 h 279"/>
                      <a:gd name="T6" fmla="*/ 159 w 215"/>
                      <a:gd name="T7" fmla="*/ 11 h 279"/>
                      <a:gd name="T8" fmla="*/ 132 w 215"/>
                      <a:gd name="T9" fmla="*/ 41 h 279"/>
                      <a:gd name="T10" fmla="*/ 95 w 215"/>
                      <a:gd name="T11" fmla="*/ 81 h 279"/>
                      <a:gd name="T12" fmla="*/ 63 w 215"/>
                      <a:gd name="T13" fmla="*/ 109 h 279"/>
                      <a:gd name="T14" fmla="*/ 2 w 215"/>
                      <a:gd name="T15" fmla="*/ 161 h 279"/>
                      <a:gd name="T16" fmla="*/ 0 w 215"/>
                      <a:gd name="T17" fmla="*/ 172 h 279"/>
                      <a:gd name="T18" fmla="*/ 11 w 215"/>
                      <a:gd name="T19" fmla="*/ 179 h 279"/>
                      <a:gd name="T20" fmla="*/ 41 w 215"/>
                      <a:gd name="T21" fmla="*/ 189 h 279"/>
                      <a:gd name="T22" fmla="*/ 83 w 215"/>
                      <a:gd name="T23" fmla="*/ 196 h 279"/>
                      <a:gd name="T24" fmla="*/ 135 w 215"/>
                      <a:gd name="T25" fmla="*/ 198 h 279"/>
                      <a:gd name="T26" fmla="*/ 153 w 215"/>
                      <a:gd name="T27" fmla="*/ 200 h 279"/>
                      <a:gd name="T28" fmla="*/ 159 w 215"/>
                      <a:gd name="T29" fmla="*/ 210 h 279"/>
                      <a:gd name="T30" fmla="*/ 147 w 215"/>
                      <a:gd name="T31" fmla="*/ 226 h 279"/>
                      <a:gd name="T32" fmla="*/ 105 w 215"/>
                      <a:gd name="T33" fmla="*/ 254 h 279"/>
                      <a:gd name="T34" fmla="*/ 75 w 215"/>
                      <a:gd name="T35" fmla="*/ 261 h 279"/>
                      <a:gd name="T36" fmla="*/ 68 w 215"/>
                      <a:gd name="T37" fmla="*/ 270 h 279"/>
                      <a:gd name="T38" fmla="*/ 80 w 215"/>
                      <a:gd name="T39" fmla="*/ 278 h 279"/>
                      <a:gd name="T40" fmla="*/ 108 w 215"/>
                      <a:gd name="T41" fmla="*/ 278 h 279"/>
                      <a:gd name="T42" fmla="*/ 144 w 215"/>
                      <a:gd name="T43" fmla="*/ 261 h 279"/>
                      <a:gd name="T44" fmla="*/ 174 w 215"/>
                      <a:gd name="T45" fmla="*/ 238 h 279"/>
                      <a:gd name="T46" fmla="*/ 192 w 215"/>
                      <a:gd name="T47" fmla="*/ 217 h 279"/>
                      <a:gd name="T48" fmla="*/ 192 w 215"/>
                      <a:gd name="T49" fmla="*/ 200 h 279"/>
                      <a:gd name="T50" fmla="*/ 180 w 215"/>
                      <a:gd name="T51" fmla="*/ 189 h 279"/>
                      <a:gd name="T52" fmla="*/ 162 w 215"/>
                      <a:gd name="T53" fmla="*/ 184 h 279"/>
                      <a:gd name="T54" fmla="*/ 135 w 215"/>
                      <a:gd name="T55" fmla="*/ 181 h 279"/>
                      <a:gd name="T56" fmla="*/ 105 w 215"/>
                      <a:gd name="T57" fmla="*/ 181 h 279"/>
                      <a:gd name="T58" fmla="*/ 68 w 215"/>
                      <a:gd name="T59" fmla="*/ 177 h 279"/>
                      <a:gd name="T60" fmla="*/ 50 w 215"/>
                      <a:gd name="T61" fmla="*/ 172 h 279"/>
                      <a:gd name="T62" fmla="*/ 41 w 215"/>
                      <a:gd name="T63" fmla="*/ 165 h 279"/>
                      <a:gd name="T64" fmla="*/ 44 w 215"/>
                      <a:gd name="T65" fmla="*/ 158 h 279"/>
                      <a:gd name="T66" fmla="*/ 72 w 215"/>
                      <a:gd name="T67" fmla="*/ 140 h 279"/>
                      <a:gd name="T68" fmla="*/ 114 w 215"/>
                      <a:gd name="T69" fmla="*/ 107 h 279"/>
                      <a:gd name="T70" fmla="*/ 153 w 215"/>
                      <a:gd name="T71" fmla="*/ 79 h 279"/>
                      <a:gd name="T72" fmla="*/ 195 w 215"/>
                      <a:gd name="T73" fmla="*/ 49 h 279"/>
                      <a:gd name="T74" fmla="*/ 210 w 215"/>
                      <a:gd name="T75" fmla="*/ 28 h 279"/>
                      <a:gd name="T76" fmla="*/ 214 w 215"/>
                      <a:gd name="T77" fmla="*/ 14 h 2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215" h="279">
                        <a:moveTo>
                          <a:pt x="214" y="14"/>
                        </a:moveTo>
                        <a:lnTo>
                          <a:pt x="210" y="2"/>
                        </a:lnTo>
                        <a:lnTo>
                          <a:pt x="177" y="0"/>
                        </a:lnTo>
                        <a:lnTo>
                          <a:pt x="159" y="11"/>
                        </a:lnTo>
                        <a:lnTo>
                          <a:pt x="132" y="41"/>
                        </a:lnTo>
                        <a:lnTo>
                          <a:pt x="95" y="81"/>
                        </a:lnTo>
                        <a:lnTo>
                          <a:pt x="63" y="109"/>
                        </a:lnTo>
                        <a:lnTo>
                          <a:pt x="2" y="161"/>
                        </a:lnTo>
                        <a:lnTo>
                          <a:pt x="0" y="172"/>
                        </a:lnTo>
                        <a:lnTo>
                          <a:pt x="11" y="179"/>
                        </a:lnTo>
                        <a:lnTo>
                          <a:pt x="41" y="189"/>
                        </a:lnTo>
                        <a:lnTo>
                          <a:pt x="83" y="196"/>
                        </a:lnTo>
                        <a:lnTo>
                          <a:pt x="135" y="198"/>
                        </a:lnTo>
                        <a:lnTo>
                          <a:pt x="153" y="200"/>
                        </a:lnTo>
                        <a:lnTo>
                          <a:pt x="159" y="210"/>
                        </a:lnTo>
                        <a:lnTo>
                          <a:pt x="147" y="226"/>
                        </a:lnTo>
                        <a:lnTo>
                          <a:pt x="105" y="254"/>
                        </a:lnTo>
                        <a:lnTo>
                          <a:pt x="75" y="261"/>
                        </a:lnTo>
                        <a:lnTo>
                          <a:pt x="68" y="270"/>
                        </a:lnTo>
                        <a:lnTo>
                          <a:pt x="80" y="278"/>
                        </a:lnTo>
                        <a:lnTo>
                          <a:pt x="108" y="278"/>
                        </a:lnTo>
                        <a:lnTo>
                          <a:pt x="144" y="261"/>
                        </a:lnTo>
                        <a:lnTo>
                          <a:pt x="174" y="238"/>
                        </a:lnTo>
                        <a:lnTo>
                          <a:pt x="192" y="217"/>
                        </a:lnTo>
                        <a:lnTo>
                          <a:pt x="192" y="200"/>
                        </a:lnTo>
                        <a:lnTo>
                          <a:pt x="180" y="189"/>
                        </a:lnTo>
                        <a:lnTo>
                          <a:pt x="162" y="184"/>
                        </a:lnTo>
                        <a:lnTo>
                          <a:pt x="135" y="181"/>
                        </a:lnTo>
                        <a:lnTo>
                          <a:pt x="105" y="181"/>
                        </a:lnTo>
                        <a:lnTo>
                          <a:pt x="68" y="177"/>
                        </a:lnTo>
                        <a:lnTo>
                          <a:pt x="50" y="172"/>
                        </a:lnTo>
                        <a:lnTo>
                          <a:pt x="41" y="165"/>
                        </a:lnTo>
                        <a:lnTo>
                          <a:pt x="44" y="158"/>
                        </a:lnTo>
                        <a:lnTo>
                          <a:pt x="72" y="140"/>
                        </a:lnTo>
                        <a:lnTo>
                          <a:pt x="114" y="107"/>
                        </a:lnTo>
                        <a:lnTo>
                          <a:pt x="153" y="79"/>
                        </a:lnTo>
                        <a:lnTo>
                          <a:pt x="195" y="49"/>
                        </a:lnTo>
                        <a:lnTo>
                          <a:pt x="210" y="28"/>
                        </a:lnTo>
                        <a:lnTo>
                          <a:pt x="214" y="14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37" name="Freeform 25"/>
                  <p:cNvSpPr>
                    <a:spLocks/>
                  </p:cNvSpPr>
                  <p:nvPr/>
                </p:nvSpPr>
                <p:spPr bwMode="auto">
                  <a:xfrm>
                    <a:off x="2052" y="1464"/>
                    <a:ext cx="235" cy="420"/>
                  </a:xfrm>
                  <a:custGeom>
                    <a:avLst/>
                    <a:gdLst>
                      <a:gd name="T0" fmla="*/ 118 w 235"/>
                      <a:gd name="T1" fmla="*/ 0 h 420"/>
                      <a:gd name="T2" fmla="*/ 85 w 235"/>
                      <a:gd name="T3" fmla="*/ 5 h 420"/>
                      <a:gd name="T4" fmla="*/ 70 w 235"/>
                      <a:gd name="T5" fmla="*/ 23 h 420"/>
                      <a:gd name="T6" fmla="*/ 73 w 235"/>
                      <a:gd name="T7" fmla="*/ 67 h 420"/>
                      <a:gd name="T8" fmla="*/ 79 w 235"/>
                      <a:gd name="T9" fmla="*/ 114 h 420"/>
                      <a:gd name="T10" fmla="*/ 79 w 235"/>
                      <a:gd name="T11" fmla="*/ 164 h 420"/>
                      <a:gd name="T12" fmla="*/ 48 w 235"/>
                      <a:gd name="T13" fmla="*/ 222 h 420"/>
                      <a:gd name="T14" fmla="*/ 24 w 235"/>
                      <a:gd name="T15" fmla="*/ 264 h 420"/>
                      <a:gd name="T16" fmla="*/ 11 w 235"/>
                      <a:gd name="T17" fmla="*/ 306 h 420"/>
                      <a:gd name="T18" fmla="*/ 15 w 235"/>
                      <a:gd name="T19" fmla="*/ 344 h 420"/>
                      <a:gd name="T20" fmla="*/ 15 w 235"/>
                      <a:gd name="T21" fmla="*/ 357 h 420"/>
                      <a:gd name="T22" fmla="*/ 3 w 235"/>
                      <a:gd name="T23" fmla="*/ 372 h 420"/>
                      <a:gd name="T24" fmla="*/ 0 w 235"/>
                      <a:gd name="T25" fmla="*/ 386 h 420"/>
                      <a:gd name="T26" fmla="*/ 8 w 235"/>
                      <a:gd name="T27" fmla="*/ 393 h 420"/>
                      <a:gd name="T28" fmla="*/ 33 w 235"/>
                      <a:gd name="T29" fmla="*/ 388 h 420"/>
                      <a:gd name="T30" fmla="*/ 79 w 235"/>
                      <a:gd name="T31" fmla="*/ 384 h 420"/>
                      <a:gd name="T32" fmla="*/ 133 w 235"/>
                      <a:gd name="T33" fmla="*/ 393 h 420"/>
                      <a:gd name="T34" fmla="*/ 170 w 235"/>
                      <a:gd name="T35" fmla="*/ 409 h 420"/>
                      <a:gd name="T36" fmla="*/ 188 w 235"/>
                      <a:gd name="T37" fmla="*/ 419 h 420"/>
                      <a:gd name="T38" fmla="*/ 207 w 235"/>
                      <a:gd name="T39" fmla="*/ 419 h 420"/>
                      <a:gd name="T40" fmla="*/ 234 w 235"/>
                      <a:gd name="T41" fmla="*/ 388 h 420"/>
                      <a:gd name="T42" fmla="*/ 231 w 235"/>
                      <a:gd name="T43" fmla="*/ 384 h 420"/>
                      <a:gd name="T44" fmla="*/ 176 w 235"/>
                      <a:gd name="T45" fmla="*/ 369 h 420"/>
                      <a:gd name="T46" fmla="*/ 113 w 235"/>
                      <a:gd name="T47" fmla="*/ 362 h 420"/>
                      <a:gd name="T48" fmla="*/ 66 w 235"/>
                      <a:gd name="T49" fmla="*/ 360 h 420"/>
                      <a:gd name="T50" fmla="*/ 39 w 235"/>
                      <a:gd name="T51" fmla="*/ 360 h 420"/>
                      <a:gd name="T52" fmla="*/ 33 w 235"/>
                      <a:gd name="T53" fmla="*/ 346 h 420"/>
                      <a:gd name="T54" fmla="*/ 42 w 235"/>
                      <a:gd name="T55" fmla="*/ 306 h 420"/>
                      <a:gd name="T56" fmla="*/ 63 w 235"/>
                      <a:gd name="T57" fmla="*/ 264 h 420"/>
                      <a:gd name="T58" fmla="*/ 97 w 235"/>
                      <a:gd name="T59" fmla="*/ 210 h 420"/>
                      <a:gd name="T60" fmla="*/ 125 w 235"/>
                      <a:gd name="T61" fmla="*/ 164 h 420"/>
                      <a:gd name="T62" fmla="*/ 136 w 235"/>
                      <a:gd name="T63" fmla="*/ 122 h 420"/>
                      <a:gd name="T64" fmla="*/ 140 w 235"/>
                      <a:gd name="T65" fmla="*/ 75 h 420"/>
                      <a:gd name="T66" fmla="*/ 140 w 235"/>
                      <a:gd name="T67" fmla="*/ 30 h 420"/>
                      <a:gd name="T68" fmla="*/ 128 w 235"/>
                      <a:gd name="T69" fmla="*/ 11 h 420"/>
                      <a:gd name="T70" fmla="*/ 118 w 235"/>
                      <a:gd name="T71" fmla="*/ 0 h 4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235" h="420">
                        <a:moveTo>
                          <a:pt x="118" y="0"/>
                        </a:moveTo>
                        <a:lnTo>
                          <a:pt x="85" y="5"/>
                        </a:lnTo>
                        <a:lnTo>
                          <a:pt x="70" y="23"/>
                        </a:lnTo>
                        <a:lnTo>
                          <a:pt x="73" y="67"/>
                        </a:lnTo>
                        <a:lnTo>
                          <a:pt x="79" y="114"/>
                        </a:lnTo>
                        <a:lnTo>
                          <a:pt x="79" y="164"/>
                        </a:lnTo>
                        <a:lnTo>
                          <a:pt x="48" y="222"/>
                        </a:lnTo>
                        <a:lnTo>
                          <a:pt x="24" y="264"/>
                        </a:lnTo>
                        <a:lnTo>
                          <a:pt x="11" y="306"/>
                        </a:lnTo>
                        <a:lnTo>
                          <a:pt x="15" y="344"/>
                        </a:lnTo>
                        <a:lnTo>
                          <a:pt x="15" y="357"/>
                        </a:lnTo>
                        <a:lnTo>
                          <a:pt x="3" y="372"/>
                        </a:lnTo>
                        <a:lnTo>
                          <a:pt x="0" y="386"/>
                        </a:lnTo>
                        <a:lnTo>
                          <a:pt x="8" y="393"/>
                        </a:lnTo>
                        <a:lnTo>
                          <a:pt x="33" y="388"/>
                        </a:lnTo>
                        <a:lnTo>
                          <a:pt x="79" y="384"/>
                        </a:lnTo>
                        <a:lnTo>
                          <a:pt x="133" y="393"/>
                        </a:lnTo>
                        <a:lnTo>
                          <a:pt x="170" y="409"/>
                        </a:lnTo>
                        <a:lnTo>
                          <a:pt x="188" y="419"/>
                        </a:lnTo>
                        <a:lnTo>
                          <a:pt x="207" y="419"/>
                        </a:lnTo>
                        <a:lnTo>
                          <a:pt x="234" y="388"/>
                        </a:lnTo>
                        <a:lnTo>
                          <a:pt x="231" y="384"/>
                        </a:lnTo>
                        <a:lnTo>
                          <a:pt x="176" y="369"/>
                        </a:lnTo>
                        <a:lnTo>
                          <a:pt x="113" y="362"/>
                        </a:lnTo>
                        <a:lnTo>
                          <a:pt x="66" y="360"/>
                        </a:lnTo>
                        <a:lnTo>
                          <a:pt x="39" y="360"/>
                        </a:lnTo>
                        <a:lnTo>
                          <a:pt x="33" y="346"/>
                        </a:lnTo>
                        <a:lnTo>
                          <a:pt x="42" y="306"/>
                        </a:lnTo>
                        <a:lnTo>
                          <a:pt x="63" y="264"/>
                        </a:lnTo>
                        <a:lnTo>
                          <a:pt x="97" y="210"/>
                        </a:lnTo>
                        <a:lnTo>
                          <a:pt x="125" y="164"/>
                        </a:lnTo>
                        <a:lnTo>
                          <a:pt x="136" y="122"/>
                        </a:lnTo>
                        <a:lnTo>
                          <a:pt x="140" y="75"/>
                        </a:lnTo>
                        <a:lnTo>
                          <a:pt x="140" y="30"/>
                        </a:lnTo>
                        <a:lnTo>
                          <a:pt x="128" y="11"/>
                        </a:lnTo>
                        <a:lnTo>
                          <a:pt x="118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38" name="Freeform 26"/>
                  <p:cNvSpPr>
                    <a:spLocks/>
                  </p:cNvSpPr>
                  <p:nvPr/>
                </p:nvSpPr>
                <p:spPr bwMode="auto">
                  <a:xfrm>
                    <a:off x="2208" y="1475"/>
                    <a:ext cx="193" cy="351"/>
                  </a:xfrm>
                  <a:custGeom>
                    <a:avLst/>
                    <a:gdLst>
                      <a:gd name="T0" fmla="*/ 47 w 193"/>
                      <a:gd name="T1" fmla="*/ 0 h 351"/>
                      <a:gd name="T2" fmla="*/ 20 w 193"/>
                      <a:gd name="T3" fmla="*/ 0 h 351"/>
                      <a:gd name="T4" fmla="*/ 12 w 193"/>
                      <a:gd name="T5" fmla="*/ 14 h 351"/>
                      <a:gd name="T6" fmla="*/ 5 w 193"/>
                      <a:gd name="T7" fmla="*/ 44 h 351"/>
                      <a:gd name="T8" fmla="*/ 12 w 193"/>
                      <a:gd name="T9" fmla="*/ 77 h 351"/>
                      <a:gd name="T10" fmla="*/ 27 w 193"/>
                      <a:gd name="T11" fmla="*/ 143 h 351"/>
                      <a:gd name="T12" fmla="*/ 23 w 193"/>
                      <a:gd name="T13" fmla="*/ 171 h 351"/>
                      <a:gd name="T14" fmla="*/ 5 w 193"/>
                      <a:gd name="T15" fmla="*/ 227 h 351"/>
                      <a:gd name="T16" fmla="*/ 0 w 193"/>
                      <a:gd name="T17" fmla="*/ 267 h 351"/>
                      <a:gd name="T18" fmla="*/ 0 w 193"/>
                      <a:gd name="T19" fmla="*/ 298 h 351"/>
                      <a:gd name="T20" fmla="*/ 9 w 193"/>
                      <a:gd name="T21" fmla="*/ 304 h 351"/>
                      <a:gd name="T22" fmla="*/ 36 w 193"/>
                      <a:gd name="T23" fmla="*/ 310 h 351"/>
                      <a:gd name="T24" fmla="*/ 72 w 193"/>
                      <a:gd name="T25" fmla="*/ 316 h 351"/>
                      <a:gd name="T26" fmla="*/ 108 w 193"/>
                      <a:gd name="T27" fmla="*/ 331 h 351"/>
                      <a:gd name="T28" fmla="*/ 144 w 193"/>
                      <a:gd name="T29" fmla="*/ 350 h 351"/>
                      <a:gd name="T30" fmla="*/ 159 w 193"/>
                      <a:gd name="T31" fmla="*/ 350 h 351"/>
                      <a:gd name="T32" fmla="*/ 192 w 193"/>
                      <a:gd name="T33" fmla="*/ 328 h 351"/>
                      <a:gd name="T34" fmla="*/ 189 w 193"/>
                      <a:gd name="T35" fmla="*/ 319 h 351"/>
                      <a:gd name="T36" fmla="*/ 147 w 193"/>
                      <a:gd name="T37" fmla="*/ 304 h 351"/>
                      <a:gd name="T38" fmla="*/ 75 w 193"/>
                      <a:gd name="T39" fmla="*/ 291 h 351"/>
                      <a:gd name="T40" fmla="*/ 42 w 193"/>
                      <a:gd name="T41" fmla="*/ 281 h 351"/>
                      <a:gd name="T42" fmla="*/ 36 w 193"/>
                      <a:gd name="T43" fmla="*/ 271 h 351"/>
                      <a:gd name="T44" fmla="*/ 36 w 193"/>
                      <a:gd name="T45" fmla="*/ 231 h 351"/>
                      <a:gd name="T46" fmla="*/ 47 w 193"/>
                      <a:gd name="T47" fmla="*/ 180 h 351"/>
                      <a:gd name="T48" fmla="*/ 53 w 193"/>
                      <a:gd name="T49" fmla="*/ 147 h 351"/>
                      <a:gd name="T50" fmla="*/ 60 w 193"/>
                      <a:gd name="T51" fmla="*/ 96 h 351"/>
                      <a:gd name="T52" fmla="*/ 63 w 193"/>
                      <a:gd name="T53" fmla="*/ 39 h 351"/>
                      <a:gd name="T54" fmla="*/ 60 w 193"/>
                      <a:gd name="T55" fmla="*/ 14 h 351"/>
                      <a:gd name="T56" fmla="*/ 47 w 193"/>
                      <a:gd name="T57" fmla="*/ 0 h 3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193" h="351">
                        <a:moveTo>
                          <a:pt x="47" y="0"/>
                        </a:moveTo>
                        <a:lnTo>
                          <a:pt x="20" y="0"/>
                        </a:lnTo>
                        <a:lnTo>
                          <a:pt x="12" y="14"/>
                        </a:lnTo>
                        <a:lnTo>
                          <a:pt x="5" y="44"/>
                        </a:lnTo>
                        <a:lnTo>
                          <a:pt x="12" y="77"/>
                        </a:lnTo>
                        <a:lnTo>
                          <a:pt x="27" y="143"/>
                        </a:lnTo>
                        <a:lnTo>
                          <a:pt x="23" y="171"/>
                        </a:lnTo>
                        <a:lnTo>
                          <a:pt x="5" y="227"/>
                        </a:lnTo>
                        <a:lnTo>
                          <a:pt x="0" y="267"/>
                        </a:lnTo>
                        <a:lnTo>
                          <a:pt x="0" y="298"/>
                        </a:lnTo>
                        <a:lnTo>
                          <a:pt x="9" y="304"/>
                        </a:lnTo>
                        <a:lnTo>
                          <a:pt x="36" y="310"/>
                        </a:lnTo>
                        <a:lnTo>
                          <a:pt x="72" y="316"/>
                        </a:lnTo>
                        <a:lnTo>
                          <a:pt x="108" y="331"/>
                        </a:lnTo>
                        <a:lnTo>
                          <a:pt x="144" y="350"/>
                        </a:lnTo>
                        <a:lnTo>
                          <a:pt x="159" y="350"/>
                        </a:lnTo>
                        <a:lnTo>
                          <a:pt x="192" y="328"/>
                        </a:lnTo>
                        <a:lnTo>
                          <a:pt x="189" y="319"/>
                        </a:lnTo>
                        <a:lnTo>
                          <a:pt x="147" y="304"/>
                        </a:lnTo>
                        <a:lnTo>
                          <a:pt x="75" y="291"/>
                        </a:lnTo>
                        <a:lnTo>
                          <a:pt x="42" y="281"/>
                        </a:lnTo>
                        <a:lnTo>
                          <a:pt x="36" y="271"/>
                        </a:lnTo>
                        <a:lnTo>
                          <a:pt x="36" y="231"/>
                        </a:lnTo>
                        <a:lnTo>
                          <a:pt x="47" y="180"/>
                        </a:lnTo>
                        <a:lnTo>
                          <a:pt x="53" y="147"/>
                        </a:lnTo>
                        <a:lnTo>
                          <a:pt x="60" y="96"/>
                        </a:lnTo>
                        <a:lnTo>
                          <a:pt x="63" y="39"/>
                        </a:lnTo>
                        <a:lnTo>
                          <a:pt x="60" y="14"/>
                        </a:lnTo>
                        <a:lnTo>
                          <a:pt x="47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39" name="Freeform 27"/>
                  <p:cNvSpPr>
                    <a:spLocks/>
                  </p:cNvSpPr>
                  <p:nvPr/>
                </p:nvSpPr>
                <p:spPr bwMode="auto">
                  <a:xfrm>
                    <a:off x="2130" y="952"/>
                    <a:ext cx="277" cy="322"/>
                  </a:xfrm>
                  <a:custGeom>
                    <a:avLst/>
                    <a:gdLst>
                      <a:gd name="T0" fmla="*/ 106 w 277"/>
                      <a:gd name="T1" fmla="*/ 321 h 322"/>
                      <a:gd name="T2" fmla="*/ 91 w 277"/>
                      <a:gd name="T3" fmla="*/ 307 h 322"/>
                      <a:gd name="T4" fmla="*/ 97 w 277"/>
                      <a:gd name="T5" fmla="*/ 286 h 322"/>
                      <a:gd name="T6" fmla="*/ 109 w 277"/>
                      <a:gd name="T7" fmla="*/ 257 h 322"/>
                      <a:gd name="T8" fmla="*/ 154 w 277"/>
                      <a:gd name="T9" fmla="*/ 225 h 322"/>
                      <a:gd name="T10" fmla="*/ 200 w 277"/>
                      <a:gd name="T11" fmla="*/ 194 h 322"/>
                      <a:gd name="T12" fmla="*/ 221 w 277"/>
                      <a:gd name="T13" fmla="*/ 162 h 322"/>
                      <a:gd name="T14" fmla="*/ 230 w 277"/>
                      <a:gd name="T15" fmla="*/ 110 h 322"/>
                      <a:gd name="T16" fmla="*/ 179 w 277"/>
                      <a:gd name="T17" fmla="*/ 96 h 322"/>
                      <a:gd name="T18" fmla="*/ 97 w 277"/>
                      <a:gd name="T19" fmla="*/ 89 h 322"/>
                      <a:gd name="T20" fmla="*/ 64 w 277"/>
                      <a:gd name="T21" fmla="*/ 91 h 322"/>
                      <a:gd name="T22" fmla="*/ 54 w 277"/>
                      <a:gd name="T23" fmla="*/ 98 h 322"/>
                      <a:gd name="T24" fmla="*/ 39 w 277"/>
                      <a:gd name="T25" fmla="*/ 87 h 322"/>
                      <a:gd name="T26" fmla="*/ 45 w 277"/>
                      <a:gd name="T27" fmla="*/ 75 h 322"/>
                      <a:gd name="T28" fmla="*/ 30 w 277"/>
                      <a:gd name="T29" fmla="*/ 44 h 322"/>
                      <a:gd name="T30" fmla="*/ 24 w 277"/>
                      <a:gd name="T31" fmla="*/ 33 h 322"/>
                      <a:gd name="T32" fmla="*/ 12 w 277"/>
                      <a:gd name="T33" fmla="*/ 14 h 322"/>
                      <a:gd name="T34" fmla="*/ 0 w 277"/>
                      <a:gd name="T35" fmla="*/ 14 h 322"/>
                      <a:gd name="T36" fmla="*/ 0 w 277"/>
                      <a:gd name="T37" fmla="*/ 5 h 322"/>
                      <a:gd name="T38" fmla="*/ 24 w 277"/>
                      <a:gd name="T39" fmla="*/ 0 h 322"/>
                      <a:gd name="T40" fmla="*/ 39 w 277"/>
                      <a:gd name="T41" fmla="*/ 21 h 322"/>
                      <a:gd name="T42" fmla="*/ 60 w 277"/>
                      <a:gd name="T43" fmla="*/ 52 h 322"/>
                      <a:gd name="T44" fmla="*/ 87 w 277"/>
                      <a:gd name="T45" fmla="*/ 65 h 322"/>
                      <a:gd name="T46" fmla="*/ 129 w 277"/>
                      <a:gd name="T47" fmla="*/ 70 h 322"/>
                      <a:gd name="T48" fmla="*/ 206 w 277"/>
                      <a:gd name="T49" fmla="*/ 77 h 322"/>
                      <a:gd name="T50" fmla="*/ 267 w 277"/>
                      <a:gd name="T51" fmla="*/ 91 h 322"/>
                      <a:gd name="T52" fmla="*/ 276 w 277"/>
                      <a:gd name="T53" fmla="*/ 103 h 322"/>
                      <a:gd name="T54" fmla="*/ 270 w 277"/>
                      <a:gd name="T55" fmla="*/ 140 h 322"/>
                      <a:gd name="T56" fmla="*/ 248 w 277"/>
                      <a:gd name="T57" fmla="*/ 192 h 322"/>
                      <a:gd name="T58" fmla="*/ 218 w 277"/>
                      <a:gd name="T59" fmla="*/ 234 h 322"/>
                      <a:gd name="T60" fmla="*/ 188 w 277"/>
                      <a:gd name="T61" fmla="*/ 272 h 322"/>
                      <a:gd name="T62" fmla="*/ 160 w 277"/>
                      <a:gd name="T63" fmla="*/ 297 h 322"/>
                      <a:gd name="T64" fmla="*/ 133 w 277"/>
                      <a:gd name="T65" fmla="*/ 316 h 322"/>
                      <a:gd name="T66" fmla="*/ 106 w 277"/>
                      <a:gd name="T67" fmla="*/ 321 h 3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</a:cxnLst>
                    <a:rect l="0" t="0" r="r" b="b"/>
                    <a:pathLst>
                      <a:path w="277" h="322">
                        <a:moveTo>
                          <a:pt x="106" y="321"/>
                        </a:moveTo>
                        <a:lnTo>
                          <a:pt x="91" y="307"/>
                        </a:lnTo>
                        <a:lnTo>
                          <a:pt x="97" y="286"/>
                        </a:lnTo>
                        <a:lnTo>
                          <a:pt x="109" y="257"/>
                        </a:lnTo>
                        <a:lnTo>
                          <a:pt x="154" y="225"/>
                        </a:lnTo>
                        <a:lnTo>
                          <a:pt x="200" y="194"/>
                        </a:lnTo>
                        <a:lnTo>
                          <a:pt x="221" y="162"/>
                        </a:lnTo>
                        <a:lnTo>
                          <a:pt x="230" y="110"/>
                        </a:lnTo>
                        <a:lnTo>
                          <a:pt x="179" y="96"/>
                        </a:lnTo>
                        <a:lnTo>
                          <a:pt x="97" y="89"/>
                        </a:lnTo>
                        <a:lnTo>
                          <a:pt x="64" y="91"/>
                        </a:lnTo>
                        <a:lnTo>
                          <a:pt x="54" y="98"/>
                        </a:lnTo>
                        <a:lnTo>
                          <a:pt x="39" y="87"/>
                        </a:lnTo>
                        <a:lnTo>
                          <a:pt x="45" y="75"/>
                        </a:lnTo>
                        <a:lnTo>
                          <a:pt x="30" y="44"/>
                        </a:lnTo>
                        <a:lnTo>
                          <a:pt x="24" y="33"/>
                        </a:lnTo>
                        <a:lnTo>
                          <a:pt x="12" y="14"/>
                        </a:lnTo>
                        <a:lnTo>
                          <a:pt x="0" y="14"/>
                        </a:lnTo>
                        <a:lnTo>
                          <a:pt x="0" y="5"/>
                        </a:lnTo>
                        <a:lnTo>
                          <a:pt x="24" y="0"/>
                        </a:lnTo>
                        <a:lnTo>
                          <a:pt x="39" y="21"/>
                        </a:lnTo>
                        <a:lnTo>
                          <a:pt x="60" y="52"/>
                        </a:lnTo>
                        <a:lnTo>
                          <a:pt x="87" y="65"/>
                        </a:lnTo>
                        <a:lnTo>
                          <a:pt x="129" y="70"/>
                        </a:lnTo>
                        <a:lnTo>
                          <a:pt x="206" y="77"/>
                        </a:lnTo>
                        <a:lnTo>
                          <a:pt x="267" y="91"/>
                        </a:lnTo>
                        <a:lnTo>
                          <a:pt x="276" y="103"/>
                        </a:lnTo>
                        <a:lnTo>
                          <a:pt x="270" y="140"/>
                        </a:lnTo>
                        <a:lnTo>
                          <a:pt x="248" y="192"/>
                        </a:lnTo>
                        <a:lnTo>
                          <a:pt x="218" y="234"/>
                        </a:lnTo>
                        <a:lnTo>
                          <a:pt x="188" y="272"/>
                        </a:lnTo>
                        <a:lnTo>
                          <a:pt x="160" y="297"/>
                        </a:lnTo>
                        <a:lnTo>
                          <a:pt x="133" y="316"/>
                        </a:lnTo>
                        <a:lnTo>
                          <a:pt x="106" y="321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  <p:grpSp>
              <p:nvGrpSpPr>
                <p:cNvPr id="397340" name="Group 28"/>
                <p:cNvGrpSpPr>
                  <a:grpSpLocks/>
                </p:cNvGrpSpPr>
                <p:nvPr/>
              </p:nvGrpSpPr>
              <p:grpSpPr bwMode="auto">
                <a:xfrm>
                  <a:off x="2751" y="1129"/>
                  <a:ext cx="324" cy="672"/>
                  <a:chOff x="2751" y="1129"/>
                  <a:chExt cx="324" cy="672"/>
                </a:xfrm>
              </p:grpSpPr>
              <p:sp>
                <p:nvSpPr>
                  <p:cNvPr id="397341" name="Freeform 29"/>
                  <p:cNvSpPr>
                    <a:spLocks/>
                  </p:cNvSpPr>
                  <p:nvPr/>
                </p:nvSpPr>
                <p:spPr bwMode="auto">
                  <a:xfrm>
                    <a:off x="2851" y="1132"/>
                    <a:ext cx="147" cy="189"/>
                  </a:xfrm>
                  <a:custGeom>
                    <a:avLst/>
                    <a:gdLst>
                      <a:gd name="T0" fmla="*/ 105 w 147"/>
                      <a:gd name="T1" fmla="*/ 106 h 189"/>
                      <a:gd name="T2" fmla="*/ 96 w 147"/>
                      <a:gd name="T3" fmla="*/ 80 h 189"/>
                      <a:gd name="T4" fmla="*/ 85 w 147"/>
                      <a:gd name="T5" fmla="*/ 57 h 189"/>
                      <a:gd name="T6" fmla="*/ 74 w 147"/>
                      <a:gd name="T7" fmla="*/ 31 h 189"/>
                      <a:gd name="T8" fmla="*/ 57 w 147"/>
                      <a:gd name="T9" fmla="*/ 13 h 189"/>
                      <a:gd name="T10" fmla="*/ 42 w 147"/>
                      <a:gd name="T11" fmla="*/ 4 h 189"/>
                      <a:gd name="T12" fmla="*/ 26 w 147"/>
                      <a:gd name="T13" fmla="*/ 0 h 189"/>
                      <a:gd name="T14" fmla="*/ 16 w 147"/>
                      <a:gd name="T15" fmla="*/ 5 h 189"/>
                      <a:gd name="T16" fmla="*/ 4 w 147"/>
                      <a:gd name="T17" fmla="*/ 23 h 189"/>
                      <a:gd name="T18" fmla="*/ 0 w 147"/>
                      <a:gd name="T19" fmla="*/ 47 h 189"/>
                      <a:gd name="T20" fmla="*/ 2 w 147"/>
                      <a:gd name="T21" fmla="*/ 69 h 189"/>
                      <a:gd name="T22" fmla="*/ 14 w 147"/>
                      <a:gd name="T23" fmla="*/ 100 h 189"/>
                      <a:gd name="T24" fmla="*/ 28 w 147"/>
                      <a:gd name="T25" fmla="*/ 127 h 189"/>
                      <a:gd name="T26" fmla="*/ 45 w 147"/>
                      <a:gd name="T27" fmla="*/ 152 h 189"/>
                      <a:gd name="T28" fmla="*/ 65 w 147"/>
                      <a:gd name="T29" fmla="*/ 174 h 189"/>
                      <a:gd name="T30" fmla="*/ 82 w 147"/>
                      <a:gd name="T31" fmla="*/ 188 h 189"/>
                      <a:gd name="T32" fmla="*/ 92 w 147"/>
                      <a:gd name="T33" fmla="*/ 188 h 189"/>
                      <a:gd name="T34" fmla="*/ 103 w 147"/>
                      <a:gd name="T35" fmla="*/ 172 h 189"/>
                      <a:gd name="T36" fmla="*/ 107 w 147"/>
                      <a:gd name="T37" fmla="*/ 144 h 189"/>
                      <a:gd name="T38" fmla="*/ 140 w 147"/>
                      <a:gd name="T39" fmla="*/ 166 h 189"/>
                      <a:gd name="T40" fmla="*/ 146 w 147"/>
                      <a:gd name="T41" fmla="*/ 163 h 189"/>
                      <a:gd name="T42" fmla="*/ 143 w 147"/>
                      <a:gd name="T43" fmla="*/ 152 h 189"/>
                      <a:gd name="T44" fmla="*/ 109 w 147"/>
                      <a:gd name="T45" fmla="*/ 130 h 189"/>
                      <a:gd name="T46" fmla="*/ 105 w 147"/>
                      <a:gd name="T47" fmla="*/ 106 h 1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147" h="189">
                        <a:moveTo>
                          <a:pt x="105" y="106"/>
                        </a:moveTo>
                        <a:lnTo>
                          <a:pt x="96" y="80"/>
                        </a:lnTo>
                        <a:lnTo>
                          <a:pt x="85" y="57"/>
                        </a:lnTo>
                        <a:lnTo>
                          <a:pt x="74" y="31"/>
                        </a:lnTo>
                        <a:lnTo>
                          <a:pt x="57" y="13"/>
                        </a:lnTo>
                        <a:lnTo>
                          <a:pt x="42" y="4"/>
                        </a:lnTo>
                        <a:lnTo>
                          <a:pt x="26" y="0"/>
                        </a:lnTo>
                        <a:lnTo>
                          <a:pt x="16" y="5"/>
                        </a:lnTo>
                        <a:lnTo>
                          <a:pt x="4" y="23"/>
                        </a:lnTo>
                        <a:lnTo>
                          <a:pt x="0" y="47"/>
                        </a:lnTo>
                        <a:lnTo>
                          <a:pt x="2" y="69"/>
                        </a:lnTo>
                        <a:lnTo>
                          <a:pt x="14" y="100"/>
                        </a:lnTo>
                        <a:lnTo>
                          <a:pt x="28" y="127"/>
                        </a:lnTo>
                        <a:lnTo>
                          <a:pt x="45" y="152"/>
                        </a:lnTo>
                        <a:lnTo>
                          <a:pt x="65" y="174"/>
                        </a:lnTo>
                        <a:lnTo>
                          <a:pt x="82" y="188"/>
                        </a:lnTo>
                        <a:lnTo>
                          <a:pt x="92" y="188"/>
                        </a:lnTo>
                        <a:lnTo>
                          <a:pt x="103" y="172"/>
                        </a:lnTo>
                        <a:lnTo>
                          <a:pt x="107" y="144"/>
                        </a:lnTo>
                        <a:lnTo>
                          <a:pt x="140" y="166"/>
                        </a:lnTo>
                        <a:lnTo>
                          <a:pt x="146" y="163"/>
                        </a:lnTo>
                        <a:lnTo>
                          <a:pt x="143" y="152"/>
                        </a:lnTo>
                        <a:lnTo>
                          <a:pt x="109" y="130"/>
                        </a:lnTo>
                        <a:lnTo>
                          <a:pt x="105" y="10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42" name="Freeform 30"/>
                  <p:cNvSpPr>
                    <a:spLocks/>
                  </p:cNvSpPr>
                  <p:nvPr/>
                </p:nvSpPr>
                <p:spPr bwMode="auto">
                  <a:xfrm>
                    <a:off x="2839" y="1313"/>
                    <a:ext cx="125" cy="236"/>
                  </a:xfrm>
                  <a:custGeom>
                    <a:avLst/>
                    <a:gdLst>
                      <a:gd name="T0" fmla="*/ 115 w 125"/>
                      <a:gd name="T1" fmla="*/ 46 h 236"/>
                      <a:gd name="T2" fmla="*/ 103 w 125"/>
                      <a:gd name="T3" fmla="*/ 25 h 236"/>
                      <a:gd name="T4" fmla="*/ 80 w 125"/>
                      <a:gd name="T5" fmla="*/ 6 h 236"/>
                      <a:gd name="T6" fmla="*/ 60 w 125"/>
                      <a:gd name="T7" fmla="*/ 0 h 236"/>
                      <a:gd name="T8" fmla="*/ 41 w 125"/>
                      <a:gd name="T9" fmla="*/ 4 h 236"/>
                      <a:gd name="T10" fmla="*/ 36 w 125"/>
                      <a:gd name="T11" fmla="*/ 10 h 236"/>
                      <a:gd name="T12" fmla="*/ 33 w 125"/>
                      <a:gd name="T13" fmla="*/ 24 h 236"/>
                      <a:gd name="T14" fmla="*/ 36 w 125"/>
                      <a:gd name="T15" fmla="*/ 39 h 236"/>
                      <a:gd name="T16" fmla="*/ 43 w 125"/>
                      <a:gd name="T17" fmla="*/ 64 h 236"/>
                      <a:gd name="T18" fmla="*/ 43 w 125"/>
                      <a:gd name="T19" fmla="*/ 90 h 236"/>
                      <a:gd name="T20" fmla="*/ 41 w 125"/>
                      <a:gd name="T21" fmla="*/ 110 h 236"/>
                      <a:gd name="T22" fmla="*/ 30 w 125"/>
                      <a:gd name="T23" fmla="*/ 129 h 236"/>
                      <a:gd name="T24" fmla="*/ 12 w 125"/>
                      <a:gd name="T25" fmla="*/ 140 h 236"/>
                      <a:gd name="T26" fmla="*/ 3 w 125"/>
                      <a:gd name="T27" fmla="*/ 157 h 236"/>
                      <a:gd name="T28" fmla="*/ 0 w 125"/>
                      <a:gd name="T29" fmla="*/ 176 h 236"/>
                      <a:gd name="T30" fmla="*/ 7 w 125"/>
                      <a:gd name="T31" fmla="*/ 195 h 236"/>
                      <a:gd name="T32" fmla="*/ 18 w 125"/>
                      <a:gd name="T33" fmla="*/ 210 h 236"/>
                      <a:gd name="T34" fmla="*/ 35 w 125"/>
                      <a:gd name="T35" fmla="*/ 222 h 236"/>
                      <a:gd name="T36" fmla="*/ 55 w 125"/>
                      <a:gd name="T37" fmla="*/ 235 h 236"/>
                      <a:gd name="T38" fmla="*/ 73 w 125"/>
                      <a:gd name="T39" fmla="*/ 235 h 236"/>
                      <a:gd name="T40" fmla="*/ 94 w 125"/>
                      <a:gd name="T41" fmla="*/ 218 h 236"/>
                      <a:gd name="T42" fmla="*/ 108 w 125"/>
                      <a:gd name="T43" fmla="*/ 203 h 236"/>
                      <a:gd name="T44" fmla="*/ 119 w 125"/>
                      <a:gd name="T45" fmla="*/ 173 h 236"/>
                      <a:gd name="T46" fmla="*/ 123 w 125"/>
                      <a:gd name="T47" fmla="*/ 141 h 236"/>
                      <a:gd name="T48" fmla="*/ 124 w 125"/>
                      <a:gd name="T49" fmla="*/ 107 h 236"/>
                      <a:gd name="T50" fmla="*/ 120 w 125"/>
                      <a:gd name="T51" fmla="*/ 72 h 236"/>
                      <a:gd name="T52" fmla="*/ 115 w 125"/>
                      <a:gd name="T53" fmla="*/ 46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125" h="236">
                        <a:moveTo>
                          <a:pt x="115" y="46"/>
                        </a:moveTo>
                        <a:lnTo>
                          <a:pt x="103" y="25"/>
                        </a:lnTo>
                        <a:lnTo>
                          <a:pt x="80" y="6"/>
                        </a:lnTo>
                        <a:lnTo>
                          <a:pt x="60" y="0"/>
                        </a:lnTo>
                        <a:lnTo>
                          <a:pt x="41" y="4"/>
                        </a:lnTo>
                        <a:lnTo>
                          <a:pt x="36" y="10"/>
                        </a:lnTo>
                        <a:lnTo>
                          <a:pt x="33" y="24"/>
                        </a:lnTo>
                        <a:lnTo>
                          <a:pt x="36" y="39"/>
                        </a:lnTo>
                        <a:lnTo>
                          <a:pt x="43" y="64"/>
                        </a:lnTo>
                        <a:lnTo>
                          <a:pt x="43" y="90"/>
                        </a:lnTo>
                        <a:lnTo>
                          <a:pt x="41" y="110"/>
                        </a:lnTo>
                        <a:lnTo>
                          <a:pt x="30" y="129"/>
                        </a:lnTo>
                        <a:lnTo>
                          <a:pt x="12" y="140"/>
                        </a:lnTo>
                        <a:lnTo>
                          <a:pt x="3" y="157"/>
                        </a:lnTo>
                        <a:lnTo>
                          <a:pt x="0" y="176"/>
                        </a:lnTo>
                        <a:lnTo>
                          <a:pt x="7" y="195"/>
                        </a:lnTo>
                        <a:lnTo>
                          <a:pt x="18" y="210"/>
                        </a:lnTo>
                        <a:lnTo>
                          <a:pt x="35" y="222"/>
                        </a:lnTo>
                        <a:lnTo>
                          <a:pt x="55" y="235"/>
                        </a:lnTo>
                        <a:lnTo>
                          <a:pt x="73" y="235"/>
                        </a:lnTo>
                        <a:lnTo>
                          <a:pt x="94" y="218"/>
                        </a:lnTo>
                        <a:lnTo>
                          <a:pt x="108" y="203"/>
                        </a:lnTo>
                        <a:lnTo>
                          <a:pt x="119" y="173"/>
                        </a:lnTo>
                        <a:lnTo>
                          <a:pt x="123" y="141"/>
                        </a:lnTo>
                        <a:lnTo>
                          <a:pt x="124" y="107"/>
                        </a:lnTo>
                        <a:lnTo>
                          <a:pt x="120" y="72"/>
                        </a:lnTo>
                        <a:lnTo>
                          <a:pt x="115" y="4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43" name="Freeform 31"/>
                  <p:cNvSpPr>
                    <a:spLocks/>
                  </p:cNvSpPr>
                  <p:nvPr/>
                </p:nvSpPr>
                <p:spPr bwMode="auto">
                  <a:xfrm>
                    <a:off x="2755" y="1307"/>
                    <a:ext cx="147" cy="169"/>
                  </a:xfrm>
                  <a:custGeom>
                    <a:avLst/>
                    <a:gdLst>
                      <a:gd name="T0" fmla="*/ 146 w 147"/>
                      <a:gd name="T1" fmla="*/ 22 h 169"/>
                      <a:gd name="T2" fmla="*/ 145 w 147"/>
                      <a:gd name="T3" fmla="*/ 13 h 169"/>
                      <a:gd name="T4" fmla="*/ 127 w 147"/>
                      <a:gd name="T5" fmla="*/ 0 h 169"/>
                      <a:gd name="T6" fmla="*/ 115 w 147"/>
                      <a:gd name="T7" fmla="*/ 3 h 169"/>
                      <a:gd name="T8" fmla="*/ 94 w 147"/>
                      <a:gd name="T9" fmla="*/ 15 h 169"/>
                      <a:gd name="T10" fmla="*/ 68 w 147"/>
                      <a:gd name="T11" fmla="*/ 30 h 169"/>
                      <a:gd name="T12" fmla="*/ 45 w 147"/>
                      <a:gd name="T13" fmla="*/ 39 h 169"/>
                      <a:gd name="T14" fmla="*/ 2 w 147"/>
                      <a:gd name="T15" fmla="*/ 57 h 169"/>
                      <a:gd name="T16" fmla="*/ 0 w 147"/>
                      <a:gd name="T17" fmla="*/ 62 h 169"/>
                      <a:gd name="T18" fmla="*/ 5 w 147"/>
                      <a:gd name="T19" fmla="*/ 72 h 169"/>
                      <a:gd name="T20" fmla="*/ 19 w 147"/>
                      <a:gd name="T21" fmla="*/ 87 h 169"/>
                      <a:gd name="T22" fmla="*/ 42 w 147"/>
                      <a:gd name="T23" fmla="*/ 105 h 169"/>
                      <a:gd name="T24" fmla="*/ 71 w 147"/>
                      <a:gd name="T25" fmla="*/ 122 h 169"/>
                      <a:gd name="T26" fmla="*/ 80 w 147"/>
                      <a:gd name="T27" fmla="*/ 130 h 169"/>
                      <a:gd name="T28" fmla="*/ 83 w 147"/>
                      <a:gd name="T29" fmla="*/ 138 h 169"/>
                      <a:gd name="T30" fmla="*/ 73 w 147"/>
                      <a:gd name="T31" fmla="*/ 145 h 169"/>
                      <a:gd name="T32" fmla="*/ 45 w 147"/>
                      <a:gd name="T33" fmla="*/ 152 h 169"/>
                      <a:gd name="T34" fmla="*/ 27 w 147"/>
                      <a:gd name="T35" fmla="*/ 147 h 169"/>
                      <a:gd name="T36" fmla="*/ 22 w 147"/>
                      <a:gd name="T37" fmla="*/ 152 h 169"/>
                      <a:gd name="T38" fmla="*/ 28 w 147"/>
                      <a:gd name="T39" fmla="*/ 160 h 169"/>
                      <a:gd name="T40" fmla="*/ 43 w 147"/>
                      <a:gd name="T41" fmla="*/ 168 h 169"/>
                      <a:gd name="T42" fmla="*/ 66 w 147"/>
                      <a:gd name="T43" fmla="*/ 168 h 169"/>
                      <a:gd name="T44" fmla="*/ 86 w 147"/>
                      <a:gd name="T45" fmla="*/ 163 h 169"/>
                      <a:gd name="T46" fmla="*/ 99 w 147"/>
                      <a:gd name="T47" fmla="*/ 153 h 169"/>
                      <a:gd name="T48" fmla="*/ 103 w 147"/>
                      <a:gd name="T49" fmla="*/ 142 h 169"/>
                      <a:gd name="T50" fmla="*/ 97 w 147"/>
                      <a:gd name="T51" fmla="*/ 129 h 169"/>
                      <a:gd name="T52" fmla="*/ 89 w 147"/>
                      <a:gd name="T53" fmla="*/ 121 h 169"/>
                      <a:gd name="T54" fmla="*/ 74 w 147"/>
                      <a:gd name="T55" fmla="*/ 110 h 169"/>
                      <a:gd name="T56" fmla="*/ 56 w 147"/>
                      <a:gd name="T57" fmla="*/ 101 h 169"/>
                      <a:gd name="T58" fmla="*/ 36 w 147"/>
                      <a:gd name="T59" fmla="*/ 86 h 169"/>
                      <a:gd name="T60" fmla="*/ 28 w 147"/>
                      <a:gd name="T61" fmla="*/ 79 h 169"/>
                      <a:gd name="T62" fmla="*/ 24 w 147"/>
                      <a:gd name="T63" fmla="*/ 72 h 169"/>
                      <a:gd name="T64" fmla="*/ 27 w 147"/>
                      <a:gd name="T65" fmla="*/ 67 h 169"/>
                      <a:gd name="T66" fmla="*/ 45 w 147"/>
                      <a:gd name="T67" fmla="*/ 62 h 169"/>
                      <a:gd name="T68" fmla="*/ 74 w 147"/>
                      <a:gd name="T69" fmla="*/ 54 h 169"/>
                      <a:gd name="T70" fmla="*/ 100 w 147"/>
                      <a:gd name="T71" fmla="*/ 47 h 169"/>
                      <a:gd name="T72" fmla="*/ 129 w 147"/>
                      <a:gd name="T73" fmla="*/ 39 h 169"/>
                      <a:gd name="T74" fmla="*/ 141 w 147"/>
                      <a:gd name="T75" fmla="*/ 28 h 169"/>
                      <a:gd name="T76" fmla="*/ 146 w 147"/>
                      <a:gd name="T77" fmla="*/ 22 h 16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47" h="169">
                        <a:moveTo>
                          <a:pt x="146" y="22"/>
                        </a:moveTo>
                        <a:lnTo>
                          <a:pt x="145" y="13"/>
                        </a:lnTo>
                        <a:lnTo>
                          <a:pt x="127" y="0"/>
                        </a:lnTo>
                        <a:lnTo>
                          <a:pt x="115" y="3"/>
                        </a:lnTo>
                        <a:lnTo>
                          <a:pt x="94" y="15"/>
                        </a:lnTo>
                        <a:lnTo>
                          <a:pt x="68" y="30"/>
                        </a:lnTo>
                        <a:lnTo>
                          <a:pt x="45" y="39"/>
                        </a:lnTo>
                        <a:lnTo>
                          <a:pt x="2" y="57"/>
                        </a:lnTo>
                        <a:lnTo>
                          <a:pt x="0" y="62"/>
                        </a:lnTo>
                        <a:lnTo>
                          <a:pt x="5" y="72"/>
                        </a:lnTo>
                        <a:lnTo>
                          <a:pt x="19" y="87"/>
                        </a:lnTo>
                        <a:lnTo>
                          <a:pt x="42" y="105"/>
                        </a:lnTo>
                        <a:lnTo>
                          <a:pt x="71" y="122"/>
                        </a:lnTo>
                        <a:lnTo>
                          <a:pt x="80" y="130"/>
                        </a:lnTo>
                        <a:lnTo>
                          <a:pt x="83" y="138"/>
                        </a:lnTo>
                        <a:lnTo>
                          <a:pt x="73" y="145"/>
                        </a:lnTo>
                        <a:lnTo>
                          <a:pt x="45" y="152"/>
                        </a:lnTo>
                        <a:lnTo>
                          <a:pt x="27" y="147"/>
                        </a:lnTo>
                        <a:lnTo>
                          <a:pt x="22" y="152"/>
                        </a:lnTo>
                        <a:lnTo>
                          <a:pt x="28" y="160"/>
                        </a:lnTo>
                        <a:lnTo>
                          <a:pt x="43" y="168"/>
                        </a:lnTo>
                        <a:lnTo>
                          <a:pt x="66" y="168"/>
                        </a:lnTo>
                        <a:lnTo>
                          <a:pt x="86" y="163"/>
                        </a:lnTo>
                        <a:lnTo>
                          <a:pt x="99" y="153"/>
                        </a:lnTo>
                        <a:lnTo>
                          <a:pt x="103" y="142"/>
                        </a:lnTo>
                        <a:lnTo>
                          <a:pt x="97" y="129"/>
                        </a:lnTo>
                        <a:lnTo>
                          <a:pt x="89" y="121"/>
                        </a:lnTo>
                        <a:lnTo>
                          <a:pt x="74" y="110"/>
                        </a:lnTo>
                        <a:lnTo>
                          <a:pt x="56" y="101"/>
                        </a:lnTo>
                        <a:lnTo>
                          <a:pt x="36" y="86"/>
                        </a:lnTo>
                        <a:lnTo>
                          <a:pt x="28" y="79"/>
                        </a:lnTo>
                        <a:lnTo>
                          <a:pt x="24" y="72"/>
                        </a:lnTo>
                        <a:lnTo>
                          <a:pt x="27" y="67"/>
                        </a:lnTo>
                        <a:lnTo>
                          <a:pt x="45" y="62"/>
                        </a:lnTo>
                        <a:lnTo>
                          <a:pt x="74" y="54"/>
                        </a:lnTo>
                        <a:lnTo>
                          <a:pt x="100" y="47"/>
                        </a:lnTo>
                        <a:lnTo>
                          <a:pt x="129" y="39"/>
                        </a:lnTo>
                        <a:lnTo>
                          <a:pt x="141" y="28"/>
                        </a:lnTo>
                        <a:lnTo>
                          <a:pt x="146" y="22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44" name="Freeform 32"/>
                  <p:cNvSpPr>
                    <a:spLocks/>
                  </p:cNvSpPr>
                  <p:nvPr/>
                </p:nvSpPr>
                <p:spPr bwMode="auto">
                  <a:xfrm>
                    <a:off x="2751" y="1479"/>
                    <a:ext cx="136" cy="322"/>
                  </a:xfrm>
                  <a:custGeom>
                    <a:avLst/>
                    <a:gdLst>
                      <a:gd name="T0" fmla="*/ 128 w 136"/>
                      <a:gd name="T1" fmla="*/ 6 h 322"/>
                      <a:gd name="T2" fmla="*/ 109 w 136"/>
                      <a:gd name="T3" fmla="*/ 0 h 322"/>
                      <a:gd name="T4" fmla="*/ 96 w 136"/>
                      <a:gd name="T5" fmla="*/ 7 h 322"/>
                      <a:gd name="T6" fmla="*/ 91 w 136"/>
                      <a:gd name="T7" fmla="*/ 39 h 322"/>
                      <a:gd name="T8" fmla="*/ 87 w 136"/>
                      <a:gd name="T9" fmla="*/ 72 h 322"/>
                      <a:gd name="T10" fmla="*/ 79 w 136"/>
                      <a:gd name="T11" fmla="*/ 106 h 322"/>
                      <a:gd name="T12" fmla="*/ 53 w 136"/>
                      <a:gd name="T13" fmla="*/ 137 h 322"/>
                      <a:gd name="T14" fmla="*/ 32 w 136"/>
                      <a:gd name="T15" fmla="*/ 157 h 322"/>
                      <a:gd name="T16" fmla="*/ 19 w 136"/>
                      <a:gd name="T17" fmla="*/ 184 h 322"/>
                      <a:gd name="T18" fmla="*/ 15 w 136"/>
                      <a:gd name="T19" fmla="*/ 209 h 322"/>
                      <a:gd name="T20" fmla="*/ 13 w 136"/>
                      <a:gd name="T21" fmla="*/ 219 h 322"/>
                      <a:gd name="T22" fmla="*/ 4 w 136"/>
                      <a:gd name="T23" fmla="*/ 224 h 322"/>
                      <a:gd name="T24" fmla="*/ 0 w 136"/>
                      <a:gd name="T25" fmla="*/ 234 h 322"/>
                      <a:gd name="T26" fmla="*/ 3 w 136"/>
                      <a:gd name="T27" fmla="*/ 240 h 322"/>
                      <a:gd name="T28" fmla="*/ 17 w 136"/>
                      <a:gd name="T29" fmla="*/ 246 h 322"/>
                      <a:gd name="T30" fmla="*/ 43 w 136"/>
                      <a:gd name="T31" fmla="*/ 257 h 322"/>
                      <a:gd name="T32" fmla="*/ 72 w 136"/>
                      <a:gd name="T33" fmla="*/ 280 h 322"/>
                      <a:gd name="T34" fmla="*/ 90 w 136"/>
                      <a:gd name="T35" fmla="*/ 302 h 322"/>
                      <a:gd name="T36" fmla="*/ 98 w 136"/>
                      <a:gd name="T37" fmla="*/ 314 h 322"/>
                      <a:gd name="T38" fmla="*/ 109 w 136"/>
                      <a:gd name="T39" fmla="*/ 321 h 322"/>
                      <a:gd name="T40" fmla="*/ 128 w 136"/>
                      <a:gd name="T41" fmla="*/ 306 h 322"/>
                      <a:gd name="T42" fmla="*/ 128 w 136"/>
                      <a:gd name="T43" fmla="*/ 303 h 322"/>
                      <a:gd name="T44" fmla="*/ 99 w 136"/>
                      <a:gd name="T45" fmla="*/ 277 h 322"/>
                      <a:gd name="T46" fmla="*/ 65 w 136"/>
                      <a:gd name="T47" fmla="*/ 252 h 322"/>
                      <a:gd name="T48" fmla="*/ 40 w 136"/>
                      <a:gd name="T49" fmla="*/ 238 h 322"/>
                      <a:gd name="T50" fmla="*/ 25 w 136"/>
                      <a:gd name="T51" fmla="*/ 228 h 322"/>
                      <a:gd name="T52" fmla="*/ 24 w 136"/>
                      <a:gd name="T53" fmla="*/ 217 h 322"/>
                      <a:gd name="T54" fmla="*/ 36 w 136"/>
                      <a:gd name="T55" fmla="*/ 192 h 322"/>
                      <a:gd name="T56" fmla="*/ 54 w 136"/>
                      <a:gd name="T57" fmla="*/ 170 h 322"/>
                      <a:gd name="T58" fmla="*/ 82 w 136"/>
                      <a:gd name="T59" fmla="*/ 144 h 322"/>
                      <a:gd name="T60" fmla="*/ 105 w 136"/>
                      <a:gd name="T61" fmla="*/ 121 h 322"/>
                      <a:gd name="T62" fmla="*/ 118 w 136"/>
                      <a:gd name="T63" fmla="*/ 96 h 322"/>
                      <a:gd name="T64" fmla="*/ 127 w 136"/>
                      <a:gd name="T65" fmla="*/ 65 h 322"/>
                      <a:gd name="T66" fmla="*/ 135 w 136"/>
                      <a:gd name="T67" fmla="*/ 34 h 322"/>
                      <a:gd name="T68" fmla="*/ 130 w 136"/>
                      <a:gd name="T69" fmla="*/ 17 h 322"/>
                      <a:gd name="T70" fmla="*/ 128 w 136"/>
                      <a:gd name="T71" fmla="*/ 6 h 3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136" h="322">
                        <a:moveTo>
                          <a:pt x="128" y="6"/>
                        </a:moveTo>
                        <a:lnTo>
                          <a:pt x="109" y="0"/>
                        </a:lnTo>
                        <a:lnTo>
                          <a:pt x="96" y="7"/>
                        </a:lnTo>
                        <a:lnTo>
                          <a:pt x="91" y="39"/>
                        </a:lnTo>
                        <a:lnTo>
                          <a:pt x="87" y="72"/>
                        </a:lnTo>
                        <a:lnTo>
                          <a:pt x="79" y="106"/>
                        </a:lnTo>
                        <a:lnTo>
                          <a:pt x="53" y="137"/>
                        </a:lnTo>
                        <a:lnTo>
                          <a:pt x="32" y="157"/>
                        </a:lnTo>
                        <a:lnTo>
                          <a:pt x="19" y="184"/>
                        </a:lnTo>
                        <a:lnTo>
                          <a:pt x="15" y="209"/>
                        </a:lnTo>
                        <a:lnTo>
                          <a:pt x="13" y="219"/>
                        </a:lnTo>
                        <a:lnTo>
                          <a:pt x="4" y="224"/>
                        </a:lnTo>
                        <a:lnTo>
                          <a:pt x="0" y="234"/>
                        </a:lnTo>
                        <a:lnTo>
                          <a:pt x="3" y="240"/>
                        </a:lnTo>
                        <a:lnTo>
                          <a:pt x="17" y="246"/>
                        </a:lnTo>
                        <a:lnTo>
                          <a:pt x="43" y="257"/>
                        </a:lnTo>
                        <a:lnTo>
                          <a:pt x="72" y="280"/>
                        </a:lnTo>
                        <a:lnTo>
                          <a:pt x="90" y="302"/>
                        </a:lnTo>
                        <a:lnTo>
                          <a:pt x="98" y="314"/>
                        </a:lnTo>
                        <a:lnTo>
                          <a:pt x="109" y="321"/>
                        </a:lnTo>
                        <a:lnTo>
                          <a:pt x="128" y="306"/>
                        </a:lnTo>
                        <a:lnTo>
                          <a:pt x="128" y="303"/>
                        </a:lnTo>
                        <a:lnTo>
                          <a:pt x="99" y="277"/>
                        </a:lnTo>
                        <a:lnTo>
                          <a:pt x="65" y="252"/>
                        </a:lnTo>
                        <a:lnTo>
                          <a:pt x="40" y="238"/>
                        </a:lnTo>
                        <a:lnTo>
                          <a:pt x="25" y="228"/>
                        </a:lnTo>
                        <a:lnTo>
                          <a:pt x="24" y="217"/>
                        </a:lnTo>
                        <a:lnTo>
                          <a:pt x="36" y="192"/>
                        </a:lnTo>
                        <a:lnTo>
                          <a:pt x="54" y="170"/>
                        </a:lnTo>
                        <a:lnTo>
                          <a:pt x="82" y="144"/>
                        </a:lnTo>
                        <a:lnTo>
                          <a:pt x="105" y="121"/>
                        </a:lnTo>
                        <a:lnTo>
                          <a:pt x="118" y="96"/>
                        </a:lnTo>
                        <a:lnTo>
                          <a:pt x="127" y="65"/>
                        </a:lnTo>
                        <a:lnTo>
                          <a:pt x="135" y="34"/>
                        </a:lnTo>
                        <a:lnTo>
                          <a:pt x="130" y="17"/>
                        </a:lnTo>
                        <a:lnTo>
                          <a:pt x="128" y="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45" name="Freeform 33"/>
                  <p:cNvSpPr>
                    <a:spLocks/>
                  </p:cNvSpPr>
                  <p:nvPr/>
                </p:nvSpPr>
                <p:spPr bwMode="auto">
                  <a:xfrm>
                    <a:off x="2849" y="1510"/>
                    <a:ext cx="101" cy="282"/>
                  </a:xfrm>
                  <a:custGeom>
                    <a:avLst/>
                    <a:gdLst>
                      <a:gd name="T0" fmla="*/ 73 w 101"/>
                      <a:gd name="T1" fmla="*/ 9 h 282"/>
                      <a:gd name="T2" fmla="*/ 58 w 101"/>
                      <a:gd name="T3" fmla="*/ 0 h 282"/>
                      <a:gd name="T4" fmla="*/ 51 w 101"/>
                      <a:gd name="T5" fmla="*/ 7 h 282"/>
                      <a:gd name="T6" fmla="*/ 42 w 101"/>
                      <a:gd name="T7" fmla="*/ 26 h 282"/>
                      <a:gd name="T8" fmla="*/ 41 w 101"/>
                      <a:gd name="T9" fmla="*/ 50 h 282"/>
                      <a:gd name="T10" fmla="*/ 39 w 101"/>
                      <a:gd name="T11" fmla="*/ 100 h 282"/>
                      <a:gd name="T12" fmla="*/ 33 w 101"/>
                      <a:gd name="T13" fmla="*/ 118 h 282"/>
                      <a:gd name="T14" fmla="*/ 13 w 101"/>
                      <a:gd name="T15" fmla="*/ 151 h 282"/>
                      <a:gd name="T16" fmla="*/ 4 w 101"/>
                      <a:gd name="T17" fmla="*/ 175 h 282"/>
                      <a:gd name="T18" fmla="*/ 0 w 101"/>
                      <a:gd name="T19" fmla="*/ 196 h 282"/>
                      <a:gd name="T20" fmla="*/ 4 w 101"/>
                      <a:gd name="T21" fmla="*/ 205 h 282"/>
                      <a:gd name="T22" fmla="*/ 17 w 101"/>
                      <a:gd name="T23" fmla="*/ 216 h 282"/>
                      <a:gd name="T24" fmla="*/ 35 w 101"/>
                      <a:gd name="T25" fmla="*/ 231 h 282"/>
                      <a:gd name="T26" fmla="*/ 53 w 101"/>
                      <a:gd name="T27" fmla="*/ 252 h 282"/>
                      <a:gd name="T28" fmla="*/ 70 w 101"/>
                      <a:gd name="T29" fmla="*/ 276 h 282"/>
                      <a:gd name="T30" fmla="*/ 78 w 101"/>
                      <a:gd name="T31" fmla="*/ 281 h 282"/>
                      <a:gd name="T32" fmla="*/ 100 w 101"/>
                      <a:gd name="T33" fmla="*/ 276 h 282"/>
                      <a:gd name="T34" fmla="*/ 100 w 101"/>
                      <a:gd name="T35" fmla="*/ 269 h 282"/>
                      <a:gd name="T36" fmla="*/ 79 w 101"/>
                      <a:gd name="T37" fmla="*/ 247 h 282"/>
                      <a:gd name="T38" fmla="*/ 41 w 101"/>
                      <a:gd name="T39" fmla="*/ 215 h 282"/>
                      <a:gd name="T40" fmla="*/ 25 w 101"/>
                      <a:gd name="T41" fmla="*/ 198 h 282"/>
                      <a:gd name="T42" fmla="*/ 23 w 101"/>
                      <a:gd name="T43" fmla="*/ 190 h 282"/>
                      <a:gd name="T44" fmla="*/ 30 w 101"/>
                      <a:gd name="T45" fmla="*/ 162 h 282"/>
                      <a:gd name="T46" fmla="*/ 44 w 101"/>
                      <a:gd name="T47" fmla="*/ 133 h 282"/>
                      <a:gd name="T48" fmla="*/ 52 w 101"/>
                      <a:gd name="T49" fmla="*/ 110 h 282"/>
                      <a:gd name="T50" fmla="*/ 64 w 101"/>
                      <a:gd name="T51" fmla="*/ 77 h 282"/>
                      <a:gd name="T52" fmla="*/ 75 w 101"/>
                      <a:gd name="T53" fmla="*/ 41 h 282"/>
                      <a:gd name="T54" fmla="*/ 78 w 101"/>
                      <a:gd name="T55" fmla="*/ 23 h 282"/>
                      <a:gd name="T56" fmla="*/ 73 w 101"/>
                      <a:gd name="T57" fmla="*/ 9 h 2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101" h="282">
                        <a:moveTo>
                          <a:pt x="73" y="9"/>
                        </a:moveTo>
                        <a:lnTo>
                          <a:pt x="58" y="0"/>
                        </a:lnTo>
                        <a:lnTo>
                          <a:pt x="51" y="7"/>
                        </a:lnTo>
                        <a:lnTo>
                          <a:pt x="42" y="26"/>
                        </a:lnTo>
                        <a:lnTo>
                          <a:pt x="41" y="50"/>
                        </a:lnTo>
                        <a:lnTo>
                          <a:pt x="39" y="100"/>
                        </a:lnTo>
                        <a:lnTo>
                          <a:pt x="33" y="118"/>
                        </a:lnTo>
                        <a:lnTo>
                          <a:pt x="13" y="151"/>
                        </a:lnTo>
                        <a:lnTo>
                          <a:pt x="4" y="175"/>
                        </a:lnTo>
                        <a:lnTo>
                          <a:pt x="0" y="196"/>
                        </a:lnTo>
                        <a:lnTo>
                          <a:pt x="4" y="205"/>
                        </a:lnTo>
                        <a:lnTo>
                          <a:pt x="17" y="216"/>
                        </a:lnTo>
                        <a:lnTo>
                          <a:pt x="35" y="231"/>
                        </a:lnTo>
                        <a:lnTo>
                          <a:pt x="53" y="252"/>
                        </a:lnTo>
                        <a:lnTo>
                          <a:pt x="70" y="276"/>
                        </a:lnTo>
                        <a:lnTo>
                          <a:pt x="78" y="281"/>
                        </a:lnTo>
                        <a:lnTo>
                          <a:pt x="100" y="276"/>
                        </a:lnTo>
                        <a:lnTo>
                          <a:pt x="100" y="269"/>
                        </a:lnTo>
                        <a:lnTo>
                          <a:pt x="79" y="247"/>
                        </a:lnTo>
                        <a:lnTo>
                          <a:pt x="41" y="215"/>
                        </a:lnTo>
                        <a:lnTo>
                          <a:pt x="25" y="198"/>
                        </a:lnTo>
                        <a:lnTo>
                          <a:pt x="23" y="190"/>
                        </a:lnTo>
                        <a:lnTo>
                          <a:pt x="30" y="162"/>
                        </a:lnTo>
                        <a:lnTo>
                          <a:pt x="44" y="133"/>
                        </a:lnTo>
                        <a:lnTo>
                          <a:pt x="52" y="110"/>
                        </a:lnTo>
                        <a:lnTo>
                          <a:pt x="64" y="77"/>
                        </a:lnTo>
                        <a:lnTo>
                          <a:pt x="75" y="41"/>
                        </a:lnTo>
                        <a:lnTo>
                          <a:pt x="78" y="23"/>
                        </a:lnTo>
                        <a:lnTo>
                          <a:pt x="73" y="9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  <p:sp>
                <p:nvSpPr>
                  <p:cNvPr id="397346" name="Freeform 34"/>
                  <p:cNvSpPr>
                    <a:spLocks/>
                  </p:cNvSpPr>
                  <p:nvPr/>
                </p:nvSpPr>
                <p:spPr bwMode="auto">
                  <a:xfrm>
                    <a:off x="2937" y="1129"/>
                    <a:ext cx="138" cy="255"/>
                  </a:xfrm>
                  <a:custGeom>
                    <a:avLst/>
                    <a:gdLst>
                      <a:gd name="T0" fmla="*/ 9 w 138"/>
                      <a:gd name="T1" fmla="*/ 246 h 255"/>
                      <a:gd name="T2" fmla="*/ 3 w 138"/>
                      <a:gd name="T3" fmla="*/ 234 h 255"/>
                      <a:gd name="T4" fmla="*/ 9 w 138"/>
                      <a:gd name="T5" fmla="*/ 220 h 255"/>
                      <a:gd name="T6" fmla="*/ 20 w 138"/>
                      <a:gd name="T7" fmla="*/ 205 h 255"/>
                      <a:gd name="T8" fmla="*/ 51 w 138"/>
                      <a:gd name="T9" fmla="*/ 196 h 255"/>
                      <a:gd name="T10" fmla="*/ 81 w 138"/>
                      <a:gd name="T11" fmla="*/ 190 h 255"/>
                      <a:gd name="T12" fmla="*/ 98 w 138"/>
                      <a:gd name="T13" fmla="*/ 175 h 255"/>
                      <a:gd name="T14" fmla="*/ 111 w 138"/>
                      <a:gd name="T15" fmla="*/ 141 h 255"/>
                      <a:gd name="T16" fmla="*/ 85 w 138"/>
                      <a:gd name="T17" fmla="*/ 116 h 255"/>
                      <a:gd name="T18" fmla="*/ 41 w 138"/>
                      <a:gd name="T19" fmla="*/ 86 h 255"/>
                      <a:gd name="T20" fmla="*/ 22 w 138"/>
                      <a:gd name="T21" fmla="*/ 77 h 255"/>
                      <a:gd name="T22" fmla="*/ 15 w 138"/>
                      <a:gd name="T23" fmla="*/ 79 h 255"/>
                      <a:gd name="T24" fmla="*/ 10 w 138"/>
                      <a:gd name="T25" fmla="*/ 67 h 255"/>
                      <a:gd name="T26" fmla="*/ 15 w 138"/>
                      <a:gd name="T27" fmla="*/ 61 h 255"/>
                      <a:gd name="T28" fmla="*/ 11 w 138"/>
                      <a:gd name="T29" fmla="*/ 35 h 255"/>
                      <a:gd name="T30" fmla="*/ 10 w 138"/>
                      <a:gd name="T31" fmla="*/ 25 h 255"/>
                      <a:gd name="T32" fmla="*/ 6 w 138"/>
                      <a:gd name="T33" fmla="*/ 9 h 255"/>
                      <a:gd name="T34" fmla="*/ 0 w 138"/>
                      <a:gd name="T35" fmla="*/ 4 h 255"/>
                      <a:gd name="T36" fmla="*/ 1 w 138"/>
                      <a:gd name="T37" fmla="*/ 0 h 255"/>
                      <a:gd name="T38" fmla="*/ 15 w 138"/>
                      <a:gd name="T39" fmla="*/ 3 h 255"/>
                      <a:gd name="T40" fmla="*/ 20 w 138"/>
                      <a:gd name="T41" fmla="*/ 21 h 255"/>
                      <a:gd name="T42" fmla="*/ 27 w 138"/>
                      <a:gd name="T43" fmla="*/ 50 h 255"/>
                      <a:gd name="T44" fmla="*/ 39 w 138"/>
                      <a:gd name="T45" fmla="*/ 67 h 255"/>
                      <a:gd name="T46" fmla="*/ 62 w 138"/>
                      <a:gd name="T47" fmla="*/ 83 h 255"/>
                      <a:gd name="T48" fmla="*/ 103 w 138"/>
                      <a:gd name="T49" fmla="*/ 111 h 255"/>
                      <a:gd name="T50" fmla="*/ 133 w 138"/>
                      <a:gd name="T51" fmla="*/ 140 h 255"/>
                      <a:gd name="T52" fmla="*/ 137 w 138"/>
                      <a:gd name="T53" fmla="*/ 151 h 255"/>
                      <a:gd name="T54" fmla="*/ 128 w 138"/>
                      <a:gd name="T55" fmla="*/ 175 h 255"/>
                      <a:gd name="T56" fmla="*/ 108 w 138"/>
                      <a:gd name="T57" fmla="*/ 203 h 255"/>
                      <a:gd name="T58" fmla="*/ 84 w 138"/>
                      <a:gd name="T59" fmla="*/ 224 h 255"/>
                      <a:gd name="T60" fmla="*/ 61 w 138"/>
                      <a:gd name="T61" fmla="*/ 239 h 255"/>
                      <a:gd name="T62" fmla="*/ 43 w 138"/>
                      <a:gd name="T63" fmla="*/ 249 h 255"/>
                      <a:gd name="T64" fmla="*/ 25 w 138"/>
                      <a:gd name="T65" fmla="*/ 254 h 255"/>
                      <a:gd name="T66" fmla="*/ 9 w 138"/>
                      <a:gd name="T67" fmla="*/ 246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</a:cxnLst>
                    <a:rect l="0" t="0" r="r" b="b"/>
                    <a:pathLst>
                      <a:path w="138" h="255">
                        <a:moveTo>
                          <a:pt x="9" y="246"/>
                        </a:moveTo>
                        <a:lnTo>
                          <a:pt x="3" y="234"/>
                        </a:lnTo>
                        <a:lnTo>
                          <a:pt x="9" y="220"/>
                        </a:lnTo>
                        <a:lnTo>
                          <a:pt x="20" y="205"/>
                        </a:lnTo>
                        <a:lnTo>
                          <a:pt x="51" y="196"/>
                        </a:lnTo>
                        <a:lnTo>
                          <a:pt x="81" y="190"/>
                        </a:lnTo>
                        <a:lnTo>
                          <a:pt x="98" y="175"/>
                        </a:lnTo>
                        <a:lnTo>
                          <a:pt x="111" y="141"/>
                        </a:lnTo>
                        <a:lnTo>
                          <a:pt x="85" y="116"/>
                        </a:lnTo>
                        <a:lnTo>
                          <a:pt x="41" y="86"/>
                        </a:lnTo>
                        <a:lnTo>
                          <a:pt x="22" y="77"/>
                        </a:lnTo>
                        <a:lnTo>
                          <a:pt x="15" y="79"/>
                        </a:lnTo>
                        <a:lnTo>
                          <a:pt x="10" y="67"/>
                        </a:lnTo>
                        <a:lnTo>
                          <a:pt x="15" y="61"/>
                        </a:lnTo>
                        <a:lnTo>
                          <a:pt x="11" y="35"/>
                        </a:lnTo>
                        <a:lnTo>
                          <a:pt x="10" y="25"/>
                        </a:lnTo>
                        <a:lnTo>
                          <a:pt x="6" y="9"/>
                        </a:lnTo>
                        <a:lnTo>
                          <a:pt x="0" y="4"/>
                        </a:lnTo>
                        <a:lnTo>
                          <a:pt x="1" y="0"/>
                        </a:lnTo>
                        <a:lnTo>
                          <a:pt x="15" y="3"/>
                        </a:lnTo>
                        <a:lnTo>
                          <a:pt x="20" y="21"/>
                        </a:lnTo>
                        <a:lnTo>
                          <a:pt x="27" y="50"/>
                        </a:lnTo>
                        <a:lnTo>
                          <a:pt x="39" y="67"/>
                        </a:lnTo>
                        <a:lnTo>
                          <a:pt x="62" y="83"/>
                        </a:lnTo>
                        <a:lnTo>
                          <a:pt x="103" y="111"/>
                        </a:lnTo>
                        <a:lnTo>
                          <a:pt x="133" y="140"/>
                        </a:lnTo>
                        <a:lnTo>
                          <a:pt x="137" y="151"/>
                        </a:lnTo>
                        <a:lnTo>
                          <a:pt x="128" y="175"/>
                        </a:lnTo>
                        <a:lnTo>
                          <a:pt x="108" y="203"/>
                        </a:lnTo>
                        <a:lnTo>
                          <a:pt x="84" y="224"/>
                        </a:lnTo>
                        <a:lnTo>
                          <a:pt x="61" y="239"/>
                        </a:lnTo>
                        <a:lnTo>
                          <a:pt x="43" y="249"/>
                        </a:lnTo>
                        <a:lnTo>
                          <a:pt x="25" y="254"/>
                        </a:lnTo>
                        <a:lnTo>
                          <a:pt x="9" y="24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2100"/>
                  </a:p>
                </p:txBody>
              </p:sp>
            </p:grpSp>
          </p:grpSp>
        </p:grpSp>
        <p:sp>
          <p:nvSpPr>
            <p:cNvPr id="397347" name="Oval 35"/>
            <p:cNvSpPr>
              <a:spLocks noChangeArrowheads="1"/>
            </p:cNvSpPr>
            <p:nvPr/>
          </p:nvSpPr>
          <p:spPr bwMode="auto">
            <a:xfrm>
              <a:off x="2156222" y="5094686"/>
              <a:ext cx="195263" cy="196453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/>
                <a:t>2</a:t>
              </a:r>
              <a:endParaRPr lang="th-TH" sz="1200" b="1"/>
            </a:p>
          </p:txBody>
        </p:sp>
        <p:sp>
          <p:nvSpPr>
            <p:cNvPr id="397348" name="AutoShape 36"/>
            <p:cNvSpPr>
              <a:spLocks noChangeArrowheads="1"/>
            </p:cNvSpPr>
            <p:nvPr/>
          </p:nvSpPr>
          <p:spPr bwMode="auto">
            <a:xfrm>
              <a:off x="3418285" y="2920604"/>
              <a:ext cx="219075" cy="228600"/>
            </a:xfrm>
            <a:prstGeom prst="leftRightArrow">
              <a:avLst>
                <a:gd name="adj1" fmla="val 50000"/>
                <a:gd name="adj2" fmla="val 20000"/>
              </a:avLst>
            </a:prstGeom>
            <a:solidFill>
              <a:srgbClr val="99FFCC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7350" name="AutoShape 38"/>
            <p:cNvSpPr>
              <a:spLocks noChangeArrowheads="1"/>
            </p:cNvSpPr>
            <p:nvPr/>
          </p:nvSpPr>
          <p:spPr bwMode="auto">
            <a:xfrm>
              <a:off x="3418285" y="3314700"/>
              <a:ext cx="219075" cy="228600"/>
            </a:xfrm>
            <a:prstGeom prst="leftRightArrow">
              <a:avLst>
                <a:gd name="adj1" fmla="val 50000"/>
                <a:gd name="adj2" fmla="val 20000"/>
              </a:avLst>
            </a:prstGeom>
            <a:solidFill>
              <a:srgbClr val="99FFCC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7351" name="AutoShape 39"/>
            <p:cNvSpPr>
              <a:spLocks noChangeArrowheads="1"/>
            </p:cNvSpPr>
            <p:nvPr/>
          </p:nvSpPr>
          <p:spPr bwMode="auto">
            <a:xfrm>
              <a:off x="3418285" y="3709988"/>
              <a:ext cx="219075" cy="228600"/>
            </a:xfrm>
            <a:prstGeom prst="leftRightArrow">
              <a:avLst>
                <a:gd name="adj1" fmla="val 50000"/>
                <a:gd name="adj2" fmla="val 20000"/>
              </a:avLst>
            </a:prstGeom>
            <a:solidFill>
              <a:srgbClr val="99FFCC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7352" name="AutoShape 40"/>
            <p:cNvSpPr>
              <a:spLocks noChangeArrowheads="1"/>
            </p:cNvSpPr>
            <p:nvPr/>
          </p:nvSpPr>
          <p:spPr bwMode="auto">
            <a:xfrm>
              <a:off x="3417094" y="4105275"/>
              <a:ext cx="219075" cy="228600"/>
            </a:xfrm>
            <a:prstGeom prst="leftRightArrow">
              <a:avLst>
                <a:gd name="adj1" fmla="val 50000"/>
                <a:gd name="adj2" fmla="val 20000"/>
              </a:avLst>
            </a:prstGeom>
            <a:solidFill>
              <a:srgbClr val="99FFCC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7354" name="Rectangle 42"/>
            <p:cNvSpPr>
              <a:spLocks noChangeArrowheads="1"/>
            </p:cNvSpPr>
            <p:nvPr/>
          </p:nvSpPr>
          <p:spPr bwMode="auto">
            <a:xfrm>
              <a:off x="3917156" y="2852738"/>
              <a:ext cx="1215629" cy="238125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350"/>
                <a:t>Competency A</a:t>
              </a:r>
              <a:endParaRPr lang="th-TH" sz="1350"/>
            </a:p>
          </p:txBody>
        </p:sp>
        <p:sp>
          <p:nvSpPr>
            <p:cNvPr id="397355" name="Rectangle 43"/>
            <p:cNvSpPr>
              <a:spLocks noChangeArrowheads="1"/>
            </p:cNvSpPr>
            <p:nvPr/>
          </p:nvSpPr>
          <p:spPr bwMode="auto">
            <a:xfrm>
              <a:off x="3906442" y="4089797"/>
              <a:ext cx="1215628" cy="238125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350"/>
                <a:t>Competency D</a:t>
              </a:r>
              <a:endParaRPr lang="th-TH" sz="1350"/>
            </a:p>
          </p:txBody>
        </p:sp>
        <p:sp>
          <p:nvSpPr>
            <p:cNvPr id="397356" name="Rectangle 44"/>
            <p:cNvSpPr>
              <a:spLocks noChangeArrowheads="1"/>
            </p:cNvSpPr>
            <p:nvPr/>
          </p:nvSpPr>
          <p:spPr bwMode="auto">
            <a:xfrm>
              <a:off x="5994794" y="3936205"/>
              <a:ext cx="2169489" cy="581365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th-TH" sz="1600" b="1" dirty="0"/>
                <a:t>การฝึกอบรมเพื่อสร้าง</a:t>
              </a:r>
              <a:br>
                <a:rPr lang="th-TH" sz="1600" b="1" dirty="0"/>
              </a:br>
              <a:r>
                <a:rPr lang="th-TH" sz="1600" b="1" dirty="0"/>
                <a:t>สมรรถนะ</a:t>
              </a:r>
              <a:r>
                <a:rPr lang="en-US" sz="1600" b="1" dirty="0"/>
                <a:t>Competency D</a:t>
              </a:r>
              <a:endParaRPr lang="th-TH" sz="1600" b="1" dirty="0"/>
            </a:p>
          </p:txBody>
        </p:sp>
        <p:sp>
          <p:nvSpPr>
            <p:cNvPr id="397357" name="Rectangle 45"/>
            <p:cNvSpPr>
              <a:spLocks noChangeArrowheads="1"/>
            </p:cNvSpPr>
            <p:nvPr/>
          </p:nvSpPr>
          <p:spPr bwMode="auto">
            <a:xfrm>
              <a:off x="5994795" y="2823568"/>
              <a:ext cx="2169489" cy="491132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th-TH" sz="1600" b="1" dirty="0"/>
                <a:t>การฝึกอบรมเพื่อสร้าง</a:t>
              </a:r>
              <a:br>
                <a:rPr lang="th-TH" sz="1600" b="1" dirty="0"/>
              </a:br>
              <a:r>
                <a:rPr lang="th-TH" sz="1600" b="1" dirty="0"/>
                <a:t>สมรรถนะ (</a:t>
              </a:r>
              <a:r>
                <a:rPr lang="en-US" sz="1600" b="1" dirty="0"/>
                <a:t>Competency</a:t>
              </a:r>
              <a:r>
                <a:rPr lang="th-TH" sz="1600" b="1" dirty="0"/>
                <a:t>)</a:t>
              </a:r>
              <a:r>
                <a:rPr lang="en-US" sz="1600" b="1" dirty="0"/>
                <a:t> B</a:t>
              </a:r>
              <a:endParaRPr lang="th-TH" sz="1600" b="1" dirty="0"/>
            </a:p>
          </p:txBody>
        </p:sp>
        <p:sp>
          <p:nvSpPr>
            <p:cNvPr id="397359" name="Rectangle 47"/>
            <p:cNvSpPr>
              <a:spLocks noChangeArrowheads="1"/>
            </p:cNvSpPr>
            <p:nvPr/>
          </p:nvSpPr>
          <p:spPr bwMode="auto">
            <a:xfrm>
              <a:off x="1952625" y="3142060"/>
              <a:ext cx="1133475" cy="890588"/>
            </a:xfrm>
            <a:prstGeom prst="rect">
              <a:avLst/>
            </a:prstGeom>
            <a:solidFill>
              <a:srgbClr val="99FF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th-TH" sz="1800" b="1" dirty="0"/>
                <a:t>หน่วยงานหลักที่</a:t>
              </a:r>
              <a:br>
                <a:rPr lang="th-TH" sz="1800" b="1" dirty="0"/>
              </a:br>
              <a:r>
                <a:rPr lang="th-TH" sz="1800" b="1" dirty="0"/>
                <a:t>รับผิดชอบ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4412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423" name="AutoShape 87"/>
          <p:cNvSpPr>
            <a:spLocks noChangeArrowheads="1"/>
          </p:cNvSpPr>
          <p:nvPr/>
        </p:nvSpPr>
        <p:spPr bwMode="auto">
          <a:xfrm flipH="1" flipV="1">
            <a:off x="2794399" y="2655095"/>
            <a:ext cx="1859756" cy="2026444"/>
          </a:xfrm>
          <a:prstGeom prst="leftArrow">
            <a:avLst>
              <a:gd name="adj1" fmla="val 51000"/>
              <a:gd name="adj2" fmla="val 18306"/>
            </a:avLst>
          </a:prstGeom>
          <a:solidFill>
            <a:srgbClr val="99FFC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2100"/>
          </a:p>
        </p:txBody>
      </p:sp>
      <p:sp>
        <p:nvSpPr>
          <p:cNvPr id="398340" name="Rectangle 4"/>
          <p:cNvSpPr>
            <a:spLocks noChangeArrowheads="1"/>
          </p:cNvSpPr>
          <p:nvPr/>
        </p:nvSpPr>
        <p:spPr bwMode="auto">
          <a:xfrm>
            <a:off x="393933" y="2683669"/>
            <a:ext cx="1835094" cy="768908"/>
          </a:xfrm>
          <a:prstGeom prst="rect">
            <a:avLst/>
          </a:prstGeom>
          <a:solidFill>
            <a:srgbClr val="99CCF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pPr algn="ctr"/>
            <a:r>
              <a:rPr lang="th-TH" sz="1800" b="1" dirty="0"/>
              <a:t>หลักสูตรฝึกอบรม</a:t>
            </a:r>
          </a:p>
        </p:txBody>
      </p:sp>
      <p:sp>
        <p:nvSpPr>
          <p:cNvPr id="398341" name="Rectangle 5"/>
          <p:cNvSpPr>
            <a:spLocks noChangeArrowheads="1"/>
          </p:cNvSpPr>
          <p:nvPr/>
        </p:nvSpPr>
        <p:spPr bwMode="auto">
          <a:xfrm>
            <a:off x="2482456" y="2718199"/>
            <a:ext cx="1860944" cy="696515"/>
          </a:xfrm>
          <a:prstGeom prst="rect">
            <a:avLst/>
          </a:prstGeom>
          <a:solidFill>
            <a:srgbClr val="99CCF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1600" b="1" dirty="0"/>
              <a:t>Competency </a:t>
            </a:r>
            <a:r>
              <a:rPr lang="th-TH" sz="1600" b="1" dirty="0"/>
              <a:t>ที่คาดหวัง</a:t>
            </a:r>
          </a:p>
        </p:txBody>
      </p:sp>
      <p:sp>
        <p:nvSpPr>
          <p:cNvPr id="398342" name="Rectangle 6"/>
          <p:cNvSpPr>
            <a:spLocks noChangeArrowheads="1"/>
          </p:cNvSpPr>
          <p:nvPr/>
        </p:nvSpPr>
        <p:spPr bwMode="auto">
          <a:xfrm>
            <a:off x="4596829" y="2693194"/>
            <a:ext cx="1302720" cy="696516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th-TH" sz="1600" b="1" dirty="0"/>
              <a:t>ผลการฝึกอบรม</a:t>
            </a:r>
          </a:p>
        </p:txBody>
      </p:sp>
      <p:sp>
        <p:nvSpPr>
          <p:cNvPr id="398374" name="Rectangle 38"/>
          <p:cNvSpPr>
            <a:spLocks noChangeArrowheads="1"/>
          </p:cNvSpPr>
          <p:nvPr/>
        </p:nvSpPr>
        <p:spPr bwMode="auto">
          <a:xfrm>
            <a:off x="356594" y="1157931"/>
            <a:ext cx="7938320" cy="66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7866" tIns="33338" rIns="67866" bIns="33338" anchor="b"/>
          <a:lstStyle/>
          <a:p>
            <a:r>
              <a:rPr lang="th-TH" sz="2400" b="1" dirty="0" smtClean="0"/>
              <a:t>            นอกเหนือจาก</a:t>
            </a:r>
            <a:r>
              <a:rPr lang="th-TH" sz="2400" b="1" dirty="0"/>
              <a:t>ความเข้าใจในขีดสมรรถนะของกลุ่มบุคลากรในปัจจุบันแล้ว ความเข้าใจในประสิทธิภาพการฝึกอบรมในปัจจุบันเป็นสิ่งจำเป็น</a:t>
            </a:r>
            <a:endParaRPr lang="en-GB" sz="2400" b="1" dirty="0"/>
          </a:p>
        </p:txBody>
      </p:sp>
      <p:grpSp>
        <p:nvGrpSpPr>
          <p:cNvPr id="398395" name="Group 59"/>
          <p:cNvGrpSpPr>
            <a:grpSpLocks/>
          </p:cNvGrpSpPr>
          <p:nvPr/>
        </p:nvGrpSpPr>
        <p:grpSpPr bwMode="auto">
          <a:xfrm>
            <a:off x="1321595" y="5424439"/>
            <a:ext cx="1160860" cy="801291"/>
            <a:chOff x="1919" y="939"/>
            <a:chExt cx="1403" cy="960"/>
          </a:xfrm>
        </p:grpSpPr>
        <p:sp>
          <p:nvSpPr>
            <p:cNvPr id="398396" name="Rectangle 60"/>
            <p:cNvSpPr>
              <a:spLocks noChangeArrowheads="1"/>
            </p:cNvSpPr>
            <p:nvPr/>
          </p:nvSpPr>
          <p:spPr bwMode="auto">
            <a:xfrm>
              <a:off x="1919" y="939"/>
              <a:ext cx="1403" cy="96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 sz="2100"/>
            </a:p>
          </p:txBody>
        </p:sp>
        <p:grpSp>
          <p:nvGrpSpPr>
            <p:cNvPr id="398397" name="Group 61"/>
            <p:cNvGrpSpPr>
              <a:grpSpLocks/>
            </p:cNvGrpSpPr>
            <p:nvPr/>
          </p:nvGrpSpPr>
          <p:grpSpPr bwMode="auto">
            <a:xfrm>
              <a:off x="1933" y="948"/>
              <a:ext cx="1352" cy="936"/>
              <a:chOff x="1933" y="948"/>
              <a:chExt cx="1352" cy="936"/>
            </a:xfrm>
          </p:grpSpPr>
          <p:grpSp>
            <p:nvGrpSpPr>
              <p:cNvPr id="398398" name="Group 62"/>
              <p:cNvGrpSpPr>
                <a:grpSpLocks/>
              </p:cNvGrpSpPr>
              <p:nvPr/>
            </p:nvGrpSpPr>
            <p:grpSpPr bwMode="auto">
              <a:xfrm>
                <a:off x="2538" y="948"/>
                <a:ext cx="747" cy="934"/>
                <a:chOff x="2538" y="948"/>
                <a:chExt cx="747" cy="934"/>
              </a:xfrm>
            </p:grpSpPr>
            <p:sp>
              <p:nvSpPr>
                <p:cNvPr id="398399" name="Freeform 63"/>
                <p:cNvSpPr>
                  <a:spLocks/>
                </p:cNvSpPr>
                <p:nvPr/>
              </p:nvSpPr>
              <p:spPr bwMode="auto">
                <a:xfrm>
                  <a:off x="3116" y="1199"/>
                  <a:ext cx="119" cy="638"/>
                </a:xfrm>
                <a:custGeom>
                  <a:avLst/>
                  <a:gdLst>
                    <a:gd name="T0" fmla="*/ 54 w 119"/>
                    <a:gd name="T1" fmla="*/ 0 h 638"/>
                    <a:gd name="T2" fmla="*/ 51 w 119"/>
                    <a:gd name="T3" fmla="*/ 142 h 638"/>
                    <a:gd name="T4" fmla="*/ 69 w 119"/>
                    <a:gd name="T5" fmla="*/ 332 h 638"/>
                    <a:gd name="T6" fmla="*/ 94 w 119"/>
                    <a:gd name="T7" fmla="*/ 489 h 638"/>
                    <a:gd name="T8" fmla="*/ 118 w 119"/>
                    <a:gd name="T9" fmla="*/ 618 h 638"/>
                    <a:gd name="T10" fmla="*/ 97 w 119"/>
                    <a:gd name="T11" fmla="*/ 629 h 638"/>
                    <a:gd name="T12" fmla="*/ 54 w 119"/>
                    <a:gd name="T13" fmla="*/ 637 h 638"/>
                    <a:gd name="T14" fmla="*/ 33 w 119"/>
                    <a:gd name="T15" fmla="*/ 625 h 638"/>
                    <a:gd name="T16" fmla="*/ 36 w 119"/>
                    <a:gd name="T17" fmla="*/ 484 h 638"/>
                    <a:gd name="T18" fmla="*/ 27 w 119"/>
                    <a:gd name="T19" fmla="*/ 329 h 638"/>
                    <a:gd name="T20" fmla="*/ 11 w 119"/>
                    <a:gd name="T21" fmla="*/ 196 h 638"/>
                    <a:gd name="T22" fmla="*/ 0 w 119"/>
                    <a:gd name="T23" fmla="*/ 154 h 638"/>
                    <a:gd name="T24" fmla="*/ 14 w 119"/>
                    <a:gd name="T25" fmla="*/ 103 h 638"/>
                    <a:gd name="T26" fmla="*/ 36 w 119"/>
                    <a:gd name="T27" fmla="*/ 252 h 638"/>
                    <a:gd name="T28" fmla="*/ 48 w 119"/>
                    <a:gd name="T29" fmla="*/ 367 h 638"/>
                    <a:gd name="T30" fmla="*/ 54 w 119"/>
                    <a:gd name="T31" fmla="*/ 505 h 638"/>
                    <a:gd name="T32" fmla="*/ 48 w 119"/>
                    <a:gd name="T33" fmla="*/ 618 h 638"/>
                    <a:gd name="T34" fmla="*/ 60 w 119"/>
                    <a:gd name="T35" fmla="*/ 625 h 638"/>
                    <a:gd name="T36" fmla="*/ 81 w 119"/>
                    <a:gd name="T37" fmla="*/ 622 h 638"/>
                    <a:gd name="T38" fmla="*/ 99 w 119"/>
                    <a:gd name="T39" fmla="*/ 608 h 638"/>
                    <a:gd name="T40" fmla="*/ 85 w 119"/>
                    <a:gd name="T41" fmla="*/ 517 h 638"/>
                    <a:gd name="T42" fmla="*/ 66 w 119"/>
                    <a:gd name="T43" fmla="*/ 405 h 638"/>
                    <a:gd name="T44" fmla="*/ 57 w 119"/>
                    <a:gd name="T45" fmla="*/ 329 h 638"/>
                    <a:gd name="T46" fmla="*/ 48 w 119"/>
                    <a:gd name="T47" fmla="*/ 231 h 638"/>
                    <a:gd name="T48" fmla="*/ 36 w 119"/>
                    <a:gd name="T49" fmla="*/ 138 h 638"/>
                    <a:gd name="T50" fmla="*/ 36 w 119"/>
                    <a:gd name="T51" fmla="*/ 61 h 638"/>
                    <a:gd name="T52" fmla="*/ 54 w 119"/>
                    <a:gd name="T53" fmla="*/ 9 h 638"/>
                    <a:gd name="T54" fmla="*/ 54 w 119"/>
                    <a:gd name="T55" fmla="*/ 0 h 6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19" h="638">
                      <a:moveTo>
                        <a:pt x="54" y="0"/>
                      </a:moveTo>
                      <a:lnTo>
                        <a:pt x="51" y="142"/>
                      </a:lnTo>
                      <a:lnTo>
                        <a:pt x="69" y="332"/>
                      </a:lnTo>
                      <a:lnTo>
                        <a:pt x="94" y="489"/>
                      </a:lnTo>
                      <a:lnTo>
                        <a:pt x="118" y="618"/>
                      </a:lnTo>
                      <a:lnTo>
                        <a:pt x="97" y="629"/>
                      </a:lnTo>
                      <a:lnTo>
                        <a:pt x="54" y="637"/>
                      </a:lnTo>
                      <a:lnTo>
                        <a:pt x="33" y="625"/>
                      </a:lnTo>
                      <a:lnTo>
                        <a:pt x="36" y="484"/>
                      </a:lnTo>
                      <a:lnTo>
                        <a:pt x="27" y="329"/>
                      </a:lnTo>
                      <a:lnTo>
                        <a:pt x="11" y="196"/>
                      </a:lnTo>
                      <a:lnTo>
                        <a:pt x="0" y="154"/>
                      </a:lnTo>
                      <a:lnTo>
                        <a:pt x="14" y="103"/>
                      </a:lnTo>
                      <a:lnTo>
                        <a:pt x="36" y="252"/>
                      </a:lnTo>
                      <a:lnTo>
                        <a:pt x="48" y="367"/>
                      </a:lnTo>
                      <a:lnTo>
                        <a:pt x="54" y="505"/>
                      </a:lnTo>
                      <a:lnTo>
                        <a:pt x="48" y="618"/>
                      </a:lnTo>
                      <a:lnTo>
                        <a:pt x="60" y="625"/>
                      </a:lnTo>
                      <a:lnTo>
                        <a:pt x="81" y="622"/>
                      </a:lnTo>
                      <a:lnTo>
                        <a:pt x="99" y="608"/>
                      </a:lnTo>
                      <a:lnTo>
                        <a:pt x="85" y="517"/>
                      </a:lnTo>
                      <a:lnTo>
                        <a:pt x="66" y="405"/>
                      </a:lnTo>
                      <a:lnTo>
                        <a:pt x="57" y="329"/>
                      </a:lnTo>
                      <a:lnTo>
                        <a:pt x="48" y="231"/>
                      </a:lnTo>
                      <a:lnTo>
                        <a:pt x="36" y="138"/>
                      </a:lnTo>
                      <a:lnTo>
                        <a:pt x="36" y="61"/>
                      </a:lnTo>
                      <a:lnTo>
                        <a:pt x="54" y="9"/>
                      </a:lnTo>
                      <a:lnTo>
                        <a:pt x="54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00" name="Freeform 64"/>
                <p:cNvSpPr>
                  <a:spLocks/>
                </p:cNvSpPr>
                <p:nvPr/>
              </p:nvSpPr>
              <p:spPr bwMode="auto">
                <a:xfrm>
                  <a:off x="2538" y="948"/>
                  <a:ext cx="747" cy="934"/>
                </a:xfrm>
                <a:custGeom>
                  <a:avLst/>
                  <a:gdLst>
                    <a:gd name="T0" fmla="*/ 706 w 747"/>
                    <a:gd name="T1" fmla="*/ 49 h 934"/>
                    <a:gd name="T2" fmla="*/ 583 w 747"/>
                    <a:gd name="T3" fmla="*/ 42 h 934"/>
                    <a:gd name="T4" fmla="*/ 471 w 747"/>
                    <a:gd name="T5" fmla="*/ 28 h 934"/>
                    <a:gd name="T6" fmla="*/ 347 w 747"/>
                    <a:gd name="T7" fmla="*/ 9 h 934"/>
                    <a:gd name="T8" fmla="*/ 296 w 747"/>
                    <a:gd name="T9" fmla="*/ 0 h 934"/>
                    <a:gd name="T10" fmla="*/ 256 w 747"/>
                    <a:gd name="T11" fmla="*/ 140 h 934"/>
                    <a:gd name="T12" fmla="*/ 205 w 747"/>
                    <a:gd name="T13" fmla="*/ 299 h 934"/>
                    <a:gd name="T14" fmla="*/ 157 w 747"/>
                    <a:gd name="T15" fmla="*/ 429 h 934"/>
                    <a:gd name="T16" fmla="*/ 84 w 747"/>
                    <a:gd name="T17" fmla="*/ 641 h 934"/>
                    <a:gd name="T18" fmla="*/ 9 w 747"/>
                    <a:gd name="T19" fmla="*/ 831 h 934"/>
                    <a:gd name="T20" fmla="*/ 0 w 747"/>
                    <a:gd name="T21" fmla="*/ 855 h 934"/>
                    <a:gd name="T22" fmla="*/ 12 w 747"/>
                    <a:gd name="T23" fmla="*/ 862 h 934"/>
                    <a:gd name="T24" fmla="*/ 75 w 747"/>
                    <a:gd name="T25" fmla="*/ 864 h 934"/>
                    <a:gd name="T26" fmla="*/ 175 w 747"/>
                    <a:gd name="T27" fmla="*/ 881 h 934"/>
                    <a:gd name="T28" fmla="*/ 272 w 747"/>
                    <a:gd name="T29" fmla="*/ 909 h 934"/>
                    <a:gd name="T30" fmla="*/ 368 w 747"/>
                    <a:gd name="T31" fmla="*/ 933 h 934"/>
                    <a:gd name="T32" fmla="*/ 398 w 747"/>
                    <a:gd name="T33" fmla="*/ 930 h 934"/>
                    <a:gd name="T34" fmla="*/ 411 w 747"/>
                    <a:gd name="T35" fmla="*/ 909 h 934"/>
                    <a:gd name="T36" fmla="*/ 468 w 747"/>
                    <a:gd name="T37" fmla="*/ 740 h 934"/>
                    <a:gd name="T38" fmla="*/ 531 w 747"/>
                    <a:gd name="T39" fmla="*/ 573 h 934"/>
                    <a:gd name="T40" fmla="*/ 576 w 747"/>
                    <a:gd name="T41" fmla="*/ 435 h 934"/>
                    <a:gd name="T42" fmla="*/ 619 w 747"/>
                    <a:gd name="T43" fmla="*/ 309 h 934"/>
                    <a:gd name="T44" fmla="*/ 670 w 747"/>
                    <a:gd name="T45" fmla="*/ 196 h 934"/>
                    <a:gd name="T46" fmla="*/ 706 w 747"/>
                    <a:gd name="T47" fmla="*/ 121 h 934"/>
                    <a:gd name="T48" fmla="*/ 746 w 747"/>
                    <a:gd name="T49" fmla="*/ 51 h 934"/>
                    <a:gd name="T50" fmla="*/ 706 w 747"/>
                    <a:gd name="T51" fmla="*/ 51 h 934"/>
                    <a:gd name="T52" fmla="*/ 682 w 747"/>
                    <a:gd name="T53" fmla="*/ 124 h 934"/>
                    <a:gd name="T54" fmla="*/ 643 w 747"/>
                    <a:gd name="T55" fmla="*/ 213 h 934"/>
                    <a:gd name="T56" fmla="*/ 598 w 747"/>
                    <a:gd name="T57" fmla="*/ 311 h 934"/>
                    <a:gd name="T58" fmla="*/ 537 w 747"/>
                    <a:gd name="T59" fmla="*/ 497 h 934"/>
                    <a:gd name="T60" fmla="*/ 483 w 747"/>
                    <a:gd name="T61" fmla="*/ 646 h 934"/>
                    <a:gd name="T62" fmla="*/ 447 w 747"/>
                    <a:gd name="T63" fmla="*/ 733 h 934"/>
                    <a:gd name="T64" fmla="*/ 425 w 747"/>
                    <a:gd name="T65" fmla="*/ 794 h 934"/>
                    <a:gd name="T66" fmla="*/ 392 w 747"/>
                    <a:gd name="T67" fmla="*/ 869 h 934"/>
                    <a:gd name="T68" fmla="*/ 368 w 747"/>
                    <a:gd name="T69" fmla="*/ 909 h 934"/>
                    <a:gd name="T70" fmla="*/ 356 w 747"/>
                    <a:gd name="T71" fmla="*/ 911 h 934"/>
                    <a:gd name="T72" fmla="*/ 299 w 747"/>
                    <a:gd name="T73" fmla="*/ 907 h 934"/>
                    <a:gd name="T74" fmla="*/ 208 w 747"/>
                    <a:gd name="T75" fmla="*/ 876 h 934"/>
                    <a:gd name="T76" fmla="*/ 114 w 747"/>
                    <a:gd name="T77" fmla="*/ 852 h 934"/>
                    <a:gd name="T78" fmla="*/ 45 w 747"/>
                    <a:gd name="T79" fmla="*/ 836 h 934"/>
                    <a:gd name="T80" fmla="*/ 39 w 747"/>
                    <a:gd name="T81" fmla="*/ 825 h 934"/>
                    <a:gd name="T82" fmla="*/ 57 w 747"/>
                    <a:gd name="T83" fmla="*/ 766 h 934"/>
                    <a:gd name="T84" fmla="*/ 102 w 747"/>
                    <a:gd name="T85" fmla="*/ 644 h 934"/>
                    <a:gd name="T86" fmla="*/ 151 w 747"/>
                    <a:gd name="T87" fmla="*/ 510 h 934"/>
                    <a:gd name="T88" fmla="*/ 199 w 747"/>
                    <a:gd name="T89" fmla="*/ 372 h 934"/>
                    <a:gd name="T90" fmla="*/ 235 w 747"/>
                    <a:gd name="T91" fmla="*/ 267 h 934"/>
                    <a:gd name="T92" fmla="*/ 256 w 747"/>
                    <a:gd name="T93" fmla="*/ 192 h 934"/>
                    <a:gd name="T94" fmla="*/ 299 w 747"/>
                    <a:gd name="T95" fmla="*/ 65 h 934"/>
                    <a:gd name="T96" fmla="*/ 311 w 747"/>
                    <a:gd name="T97" fmla="*/ 34 h 934"/>
                    <a:gd name="T98" fmla="*/ 335 w 747"/>
                    <a:gd name="T99" fmla="*/ 32 h 934"/>
                    <a:gd name="T100" fmla="*/ 383 w 747"/>
                    <a:gd name="T101" fmla="*/ 32 h 934"/>
                    <a:gd name="T102" fmla="*/ 456 w 747"/>
                    <a:gd name="T103" fmla="*/ 40 h 934"/>
                    <a:gd name="T104" fmla="*/ 559 w 747"/>
                    <a:gd name="T105" fmla="*/ 51 h 934"/>
                    <a:gd name="T106" fmla="*/ 637 w 747"/>
                    <a:gd name="T107" fmla="*/ 60 h 934"/>
                    <a:gd name="T108" fmla="*/ 698 w 747"/>
                    <a:gd name="T109" fmla="*/ 65 h 934"/>
                    <a:gd name="T110" fmla="*/ 706 w 747"/>
                    <a:gd name="T111" fmla="*/ 49 h 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47" h="934">
                      <a:moveTo>
                        <a:pt x="706" y="49"/>
                      </a:moveTo>
                      <a:lnTo>
                        <a:pt x="583" y="42"/>
                      </a:lnTo>
                      <a:lnTo>
                        <a:pt x="471" y="28"/>
                      </a:lnTo>
                      <a:lnTo>
                        <a:pt x="347" y="9"/>
                      </a:lnTo>
                      <a:lnTo>
                        <a:pt x="296" y="0"/>
                      </a:lnTo>
                      <a:lnTo>
                        <a:pt x="256" y="140"/>
                      </a:lnTo>
                      <a:lnTo>
                        <a:pt x="205" y="299"/>
                      </a:lnTo>
                      <a:lnTo>
                        <a:pt x="157" y="429"/>
                      </a:lnTo>
                      <a:lnTo>
                        <a:pt x="84" y="641"/>
                      </a:lnTo>
                      <a:lnTo>
                        <a:pt x="9" y="831"/>
                      </a:lnTo>
                      <a:lnTo>
                        <a:pt x="0" y="855"/>
                      </a:lnTo>
                      <a:lnTo>
                        <a:pt x="12" y="862"/>
                      </a:lnTo>
                      <a:lnTo>
                        <a:pt x="75" y="864"/>
                      </a:lnTo>
                      <a:lnTo>
                        <a:pt x="175" y="881"/>
                      </a:lnTo>
                      <a:lnTo>
                        <a:pt x="272" y="909"/>
                      </a:lnTo>
                      <a:lnTo>
                        <a:pt x="368" y="933"/>
                      </a:lnTo>
                      <a:lnTo>
                        <a:pt x="398" y="930"/>
                      </a:lnTo>
                      <a:lnTo>
                        <a:pt x="411" y="909"/>
                      </a:lnTo>
                      <a:lnTo>
                        <a:pt x="468" y="740"/>
                      </a:lnTo>
                      <a:lnTo>
                        <a:pt x="531" y="573"/>
                      </a:lnTo>
                      <a:lnTo>
                        <a:pt x="576" y="435"/>
                      </a:lnTo>
                      <a:lnTo>
                        <a:pt x="619" y="309"/>
                      </a:lnTo>
                      <a:lnTo>
                        <a:pt x="670" y="196"/>
                      </a:lnTo>
                      <a:lnTo>
                        <a:pt x="706" y="121"/>
                      </a:lnTo>
                      <a:lnTo>
                        <a:pt x="746" y="51"/>
                      </a:lnTo>
                      <a:lnTo>
                        <a:pt x="706" y="51"/>
                      </a:lnTo>
                      <a:lnTo>
                        <a:pt x="682" y="124"/>
                      </a:lnTo>
                      <a:lnTo>
                        <a:pt x="643" y="213"/>
                      </a:lnTo>
                      <a:lnTo>
                        <a:pt x="598" y="311"/>
                      </a:lnTo>
                      <a:lnTo>
                        <a:pt x="537" y="497"/>
                      </a:lnTo>
                      <a:lnTo>
                        <a:pt x="483" y="646"/>
                      </a:lnTo>
                      <a:lnTo>
                        <a:pt x="447" y="733"/>
                      </a:lnTo>
                      <a:lnTo>
                        <a:pt x="425" y="794"/>
                      </a:lnTo>
                      <a:lnTo>
                        <a:pt x="392" y="869"/>
                      </a:lnTo>
                      <a:lnTo>
                        <a:pt x="368" y="909"/>
                      </a:lnTo>
                      <a:lnTo>
                        <a:pt x="356" y="911"/>
                      </a:lnTo>
                      <a:lnTo>
                        <a:pt x="299" y="907"/>
                      </a:lnTo>
                      <a:lnTo>
                        <a:pt x="208" y="876"/>
                      </a:lnTo>
                      <a:lnTo>
                        <a:pt x="114" y="852"/>
                      </a:lnTo>
                      <a:lnTo>
                        <a:pt x="45" y="836"/>
                      </a:lnTo>
                      <a:lnTo>
                        <a:pt x="39" y="825"/>
                      </a:lnTo>
                      <a:lnTo>
                        <a:pt x="57" y="766"/>
                      </a:lnTo>
                      <a:lnTo>
                        <a:pt x="102" y="644"/>
                      </a:lnTo>
                      <a:lnTo>
                        <a:pt x="151" y="510"/>
                      </a:lnTo>
                      <a:lnTo>
                        <a:pt x="199" y="372"/>
                      </a:lnTo>
                      <a:lnTo>
                        <a:pt x="235" y="267"/>
                      </a:lnTo>
                      <a:lnTo>
                        <a:pt x="256" y="192"/>
                      </a:lnTo>
                      <a:lnTo>
                        <a:pt x="299" y="65"/>
                      </a:lnTo>
                      <a:lnTo>
                        <a:pt x="311" y="34"/>
                      </a:lnTo>
                      <a:lnTo>
                        <a:pt x="335" y="32"/>
                      </a:lnTo>
                      <a:lnTo>
                        <a:pt x="383" y="32"/>
                      </a:lnTo>
                      <a:lnTo>
                        <a:pt x="456" y="40"/>
                      </a:lnTo>
                      <a:lnTo>
                        <a:pt x="559" y="51"/>
                      </a:lnTo>
                      <a:lnTo>
                        <a:pt x="637" y="60"/>
                      </a:lnTo>
                      <a:lnTo>
                        <a:pt x="698" y="65"/>
                      </a:lnTo>
                      <a:lnTo>
                        <a:pt x="706" y="49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01" name="Freeform 65"/>
                <p:cNvSpPr>
                  <a:spLocks/>
                </p:cNvSpPr>
                <p:nvPr/>
              </p:nvSpPr>
              <p:spPr bwMode="auto">
                <a:xfrm>
                  <a:off x="2611" y="1016"/>
                  <a:ext cx="595" cy="827"/>
                </a:xfrm>
                <a:custGeom>
                  <a:avLst/>
                  <a:gdLst>
                    <a:gd name="T0" fmla="*/ 564 w 595"/>
                    <a:gd name="T1" fmla="*/ 24 h 827"/>
                    <a:gd name="T2" fmla="*/ 474 w 595"/>
                    <a:gd name="T3" fmla="*/ 13 h 827"/>
                    <a:gd name="T4" fmla="*/ 389 w 595"/>
                    <a:gd name="T5" fmla="*/ 7 h 827"/>
                    <a:gd name="T6" fmla="*/ 295 w 595"/>
                    <a:gd name="T7" fmla="*/ 2 h 827"/>
                    <a:gd name="T8" fmla="*/ 255 w 595"/>
                    <a:gd name="T9" fmla="*/ 0 h 827"/>
                    <a:gd name="T10" fmla="*/ 225 w 595"/>
                    <a:gd name="T11" fmla="*/ 96 h 827"/>
                    <a:gd name="T12" fmla="*/ 176 w 595"/>
                    <a:gd name="T13" fmla="*/ 245 h 827"/>
                    <a:gd name="T14" fmla="*/ 132 w 595"/>
                    <a:gd name="T15" fmla="*/ 365 h 827"/>
                    <a:gd name="T16" fmla="*/ 64 w 595"/>
                    <a:gd name="T17" fmla="*/ 563 h 827"/>
                    <a:gd name="T18" fmla="*/ 3 w 595"/>
                    <a:gd name="T19" fmla="*/ 720 h 827"/>
                    <a:gd name="T20" fmla="*/ 0 w 595"/>
                    <a:gd name="T21" fmla="*/ 748 h 827"/>
                    <a:gd name="T22" fmla="*/ 16 w 595"/>
                    <a:gd name="T23" fmla="*/ 760 h 827"/>
                    <a:gd name="T24" fmla="*/ 46 w 595"/>
                    <a:gd name="T25" fmla="*/ 767 h 827"/>
                    <a:gd name="T26" fmla="*/ 131 w 595"/>
                    <a:gd name="T27" fmla="*/ 781 h 827"/>
                    <a:gd name="T28" fmla="*/ 191 w 595"/>
                    <a:gd name="T29" fmla="*/ 804 h 827"/>
                    <a:gd name="T30" fmla="*/ 243 w 595"/>
                    <a:gd name="T31" fmla="*/ 826 h 827"/>
                    <a:gd name="T32" fmla="*/ 264 w 595"/>
                    <a:gd name="T33" fmla="*/ 826 h 827"/>
                    <a:gd name="T34" fmla="*/ 282 w 595"/>
                    <a:gd name="T35" fmla="*/ 818 h 827"/>
                    <a:gd name="T36" fmla="*/ 343 w 595"/>
                    <a:gd name="T37" fmla="*/ 668 h 827"/>
                    <a:gd name="T38" fmla="*/ 400 w 595"/>
                    <a:gd name="T39" fmla="*/ 513 h 827"/>
                    <a:gd name="T40" fmla="*/ 443 w 595"/>
                    <a:gd name="T41" fmla="*/ 385 h 827"/>
                    <a:gd name="T42" fmla="*/ 482 w 595"/>
                    <a:gd name="T43" fmla="*/ 266 h 827"/>
                    <a:gd name="T44" fmla="*/ 528 w 595"/>
                    <a:gd name="T45" fmla="*/ 162 h 827"/>
                    <a:gd name="T46" fmla="*/ 560 w 595"/>
                    <a:gd name="T47" fmla="*/ 92 h 827"/>
                    <a:gd name="T48" fmla="*/ 594 w 595"/>
                    <a:gd name="T49" fmla="*/ 28 h 827"/>
                    <a:gd name="T50" fmla="*/ 564 w 595"/>
                    <a:gd name="T51" fmla="*/ 26 h 827"/>
                    <a:gd name="T52" fmla="*/ 542 w 595"/>
                    <a:gd name="T53" fmla="*/ 93 h 827"/>
                    <a:gd name="T54" fmla="*/ 507 w 595"/>
                    <a:gd name="T55" fmla="*/ 176 h 827"/>
                    <a:gd name="T56" fmla="*/ 468 w 595"/>
                    <a:gd name="T57" fmla="*/ 267 h 827"/>
                    <a:gd name="T58" fmla="*/ 410 w 595"/>
                    <a:gd name="T59" fmla="*/ 440 h 827"/>
                    <a:gd name="T60" fmla="*/ 360 w 595"/>
                    <a:gd name="T61" fmla="*/ 580 h 827"/>
                    <a:gd name="T62" fmla="*/ 328 w 595"/>
                    <a:gd name="T63" fmla="*/ 661 h 827"/>
                    <a:gd name="T64" fmla="*/ 308 w 595"/>
                    <a:gd name="T65" fmla="*/ 718 h 827"/>
                    <a:gd name="T66" fmla="*/ 279 w 595"/>
                    <a:gd name="T67" fmla="*/ 787 h 827"/>
                    <a:gd name="T68" fmla="*/ 270 w 595"/>
                    <a:gd name="T69" fmla="*/ 807 h 827"/>
                    <a:gd name="T70" fmla="*/ 243 w 595"/>
                    <a:gd name="T71" fmla="*/ 809 h 827"/>
                    <a:gd name="T72" fmla="*/ 216 w 595"/>
                    <a:gd name="T73" fmla="*/ 804 h 827"/>
                    <a:gd name="T74" fmla="*/ 188 w 595"/>
                    <a:gd name="T75" fmla="*/ 788 h 827"/>
                    <a:gd name="T76" fmla="*/ 134 w 595"/>
                    <a:gd name="T77" fmla="*/ 767 h 827"/>
                    <a:gd name="T78" fmla="*/ 76 w 595"/>
                    <a:gd name="T79" fmla="*/ 758 h 827"/>
                    <a:gd name="T80" fmla="*/ 23 w 595"/>
                    <a:gd name="T81" fmla="*/ 746 h 827"/>
                    <a:gd name="T82" fmla="*/ 19 w 595"/>
                    <a:gd name="T83" fmla="*/ 734 h 827"/>
                    <a:gd name="T84" fmla="*/ 36 w 595"/>
                    <a:gd name="T85" fmla="*/ 679 h 827"/>
                    <a:gd name="T86" fmla="*/ 77 w 595"/>
                    <a:gd name="T87" fmla="*/ 566 h 827"/>
                    <a:gd name="T88" fmla="*/ 121 w 595"/>
                    <a:gd name="T89" fmla="*/ 442 h 827"/>
                    <a:gd name="T90" fmla="*/ 167 w 595"/>
                    <a:gd name="T91" fmla="*/ 313 h 827"/>
                    <a:gd name="T92" fmla="*/ 200 w 595"/>
                    <a:gd name="T93" fmla="*/ 215 h 827"/>
                    <a:gd name="T94" fmla="*/ 222 w 595"/>
                    <a:gd name="T95" fmla="*/ 145 h 827"/>
                    <a:gd name="T96" fmla="*/ 261 w 595"/>
                    <a:gd name="T97" fmla="*/ 26 h 827"/>
                    <a:gd name="T98" fmla="*/ 310 w 595"/>
                    <a:gd name="T99" fmla="*/ 21 h 827"/>
                    <a:gd name="T100" fmla="*/ 386 w 595"/>
                    <a:gd name="T101" fmla="*/ 23 h 827"/>
                    <a:gd name="T102" fmla="*/ 452 w 595"/>
                    <a:gd name="T103" fmla="*/ 28 h 827"/>
                    <a:gd name="T104" fmla="*/ 513 w 595"/>
                    <a:gd name="T105" fmla="*/ 32 h 827"/>
                    <a:gd name="T106" fmla="*/ 557 w 595"/>
                    <a:gd name="T107" fmla="*/ 39 h 827"/>
                    <a:gd name="T108" fmla="*/ 564 w 595"/>
                    <a:gd name="T109" fmla="*/ 24 h 8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595" h="827">
                      <a:moveTo>
                        <a:pt x="564" y="24"/>
                      </a:moveTo>
                      <a:lnTo>
                        <a:pt x="474" y="13"/>
                      </a:lnTo>
                      <a:lnTo>
                        <a:pt x="389" y="7"/>
                      </a:lnTo>
                      <a:lnTo>
                        <a:pt x="295" y="2"/>
                      </a:lnTo>
                      <a:lnTo>
                        <a:pt x="255" y="0"/>
                      </a:lnTo>
                      <a:lnTo>
                        <a:pt x="225" y="96"/>
                      </a:lnTo>
                      <a:lnTo>
                        <a:pt x="176" y="245"/>
                      </a:lnTo>
                      <a:lnTo>
                        <a:pt x="132" y="365"/>
                      </a:lnTo>
                      <a:lnTo>
                        <a:pt x="64" y="563"/>
                      </a:lnTo>
                      <a:lnTo>
                        <a:pt x="3" y="720"/>
                      </a:lnTo>
                      <a:lnTo>
                        <a:pt x="0" y="748"/>
                      </a:lnTo>
                      <a:lnTo>
                        <a:pt x="16" y="760"/>
                      </a:lnTo>
                      <a:lnTo>
                        <a:pt x="46" y="767"/>
                      </a:lnTo>
                      <a:lnTo>
                        <a:pt x="131" y="781"/>
                      </a:lnTo>
                      <a:lnTo>
                        <a:pt x="191" y="804"/>
                      </a:lnTo>
                      <a:lnTo>
                        <a:pt x="243" y="826"/>
                      </a:lnTo>
                      <a:lnTo>
                        <a:pt x="264" y="826"/>
                      </a:lnTo>
                      <a:lnTo>
                        <a:pt x="282" y="818"/>
                      </a:lnTo>
                      <a:lnTo>
                        <a:pt x="343" y="668"/>
                      </a:lnTo>
                      <a:lnTo>
                        <a:pt x="400" y="513"/>
                      </a:lnTo>
                      <a:lnTo>
                        <a:pt x="443" y="385"/>
                      </a:lnTo>
                      <a:lnTo>
                        <a:pt x="482" y="266"/>
                      </a:lnTo>
                      <a:lnTo>
                        <a:pt x="528" y="162"/>
                      </a:lnTo>
                      <a:lnTo>
                        <a:pt x="560" y="92"/>
                      </a:lnTo>
                      <a:lnTo>
                        <a:pt x="594" y="28"/>
                      </a:lnTo>
                      <a:lnTo>
                        <a:pt x="564" y="26"/>
                      </a:lnTo>
                      <a:lnTo>
                        <a:pt x="542" y="93"/>
                      </a:lnTo>
                      <a:lnTo>
                        <a:pt x="507" y="176"/>
                      </a:lnTo>
                      <a:lnTo>
                        <a:pt x="468" y="267"/>
                      </a:lnTo>
                      <a:lnTo>
                        <a:pt x="410" y="440"/>
                      </a:lnTo>
                      <a:lnTo>
                        <a:pt x="360" y="580"/>
                      </a:lnTo>
                      <a:lnTo>
                        <a:pt x="328" y="661"/>
                      </a:lnTo>
                      <a:lnTo>
                        <a:pt x="308" y="718"/>
                      </a:lnTo>
                      <a:lnTo>
                        <a:pt x="279" y="787"/>
                      </a:lnTo>
                      <a:lnTo>
                        <a:pt x="270" y="807"/>
                      </a:lnTo>
                      <a:lnTo>
                        <a:pt x="243" y="809"/>
                      </a:lnTo>
                      <a:lnTo>
                        <a:pt x="216" y="804"/>
                      </a:lnTo>
                      <a:lnTo>
                        <a:pt x="188" y="788"/>
                      </a:lnTo>
                      <a:lnTo>
                        <a:pt x="134" y="767"/>
                      </a:lnTo>
                      <a:lnTo>
                        <a:pt x="76" y="758"/>
                      </a:lnTo>
                      <a:lnTo>
                        <a:pt x="23" y="746"/>
                      </a:lnTo>
                      <a:lnTo>
                        <a:pt x="19" y="734"/>
                      </a:lnTo>
                      <a:lnTo>
                        <a:pt x="36" y="679"/>
                      </a:lnTo>
                      <a:lnTo>
                        <a:pt x="77" y="566"/>
                      </a:lnTo>
                      <a:lnTo>
                        <a:pt x="121" y="442"/>
                      </a:lnTo>
                      <a:lnTo>
                        <a:pt x="167" y="313"/>
                      </a:lnTo>
                      <a:lnTo>
                        <a:pt x="200" y="215"/>
                      </a:lnTo>
                      <a:lnTo>
                        <a:pt x="222" y="145"/>
                      </a:lnTo>
                      <a:lnTo>
                        <a:pt x="261" y="26"/>
                      </a:lnTo>
                      <a:lnTo>
                        <a:pt x="310" y="21"/>
                      </a:lnTo>
                      <a:lnTo>
                        <a:pt x="386" y="23"/>
                      </a:lnTo>
                      <a:lnTo>
                        <a:pt x="452" y="28"/>
                      </a:lnTo>
                      <a:lnTo>
                        <a:pt x="513" y="32"/>
                      </a:lnTo>
                      <a:lnTo>
                        <a:pt x="557" y="39"/>
                      </a:lnTo>
                      <a:lnTo>
                        <a:pt x="564" y="2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02" name="Freeform 66"/>
                <p:cNvSpPr>
                  <a:spLocks/>
                </p:cNvSpPr>
                <p:nvPr/>
              </p:nvSpPr>
              <p:spPr bwMode="auto">
                <a:xfrm>
                  <a:off x="2901" y="1102"/>
                  <a:ext cx="159" cy="129"/>
                </a:xfrm>
                <a:custGeom>
                  <a:avLst/>
                  <a:gdLst>
                    <a:gd name="T0" fmla="*/ 0 w 159"/>
                    <a:gd name="T1" fmla="*/ 118 h 129"/>
                    <a:gd name="T2" fmla="*/ 85 w 159"/>
                    <a:gd name="T3" fmla="*/ 49 h 129"/>
                    <a:gd name="T4" fmla="*/ 143 w 159"/>
                    <a:gd name="T5" fmla="*/ 0 h 129"/>
                    <a:gd name="T6" fmla="*/ 158 w 159"/>
                    <a:gd name="T7" fmla="*/ 2 h 129"/>
                    <a:gd name="T8" fmla="*/ 158 w 159"/>
                    <a:gd name="T9" fmla="*/ 11 h 129"/>
                    <a:gd name="T10" fmla="*/ 85 w 159"/>
                    <a:gd name="T11" fmla="*/ 66 h 129"/>
                    <a:gd name="T12" fmla="*/ 21 w 159"/>
                    <a:gd name="T13" fmla="*/ 128 h 129"/>
                    <a:gd name="T14" fmla="*/ 0 w 159"/>
                    <a:gd name="T15" fmla="*/ 118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9" h="129">
                      <a:moveTo>
                        <a:pt x="0" y="118"/>
                      </a:moveTo>
                      <a:lnTo>
                        <a:pt x="85" y="49"/>
                      </a:lnTo>
                      <a:lnTo>
                        <a:pt x="143" y="0"/>
                      </a:lnTo>
                      <a:lnTo>
                        <a:pt x="158" y="2"/>
                      </a:lnTo>
                      <a:lnTo>
                        <a:pt x="158" y="11"/>
                      </a:lnTo>
                      <a:lnTo>
                        <a:pt x="85" y="66"/>
                      </a:lnTo>
                      <a:lnTo>
                        <a:pt x="21" y="128"/>
                      </a:lnTo>
                      <a:lnTo>
                        <a:pt x="0" y="118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03" name="Freeform 67"/>
                <p:cNvSpPr>
                  <a:spLocks/>
                </p:cNvSpPr>
                <p:nvPr/>
              </p:nvSpPr>
              <p:spPr bwMode="auto">
                <a:xfrm>
                  <a:off x="2902" y="1167"/>
                  <a:ext cx="141" cy="106"/>
                </a:xfrm>
                <a:custGeom>
                  <a:avLst/>
                  <a:gdLst>
                    <a:gd name="T0" fmla="*/ 0 w 141"/>
                    <a:gd name="T1" fmla="*/ 105 h 106"/>
                    <a:gd name="T2" fmla="*/ 118 w 141"/>
                    <a:gd name="T3" fmla="*/ 0 h 106"/>
                    <a:gd name="T4" fmla="*/ 137 w 141"/>
                    <a:gd name="T5" fmla="*/ 0 h 106"/>
                    <a:gd name="T6" fmla="*/ 140 w 141"/>
                    <a:gd name="T7" fmla="*/ 14 h 106"/>
                    <a:gd name="T8" fmla="*/ 76 w 141"/>
                    <a:gd name="T9" fmla="*/ 56 h 106"/>
                    <a:gd name="T10" fmla="*/ 0 w 141"/>
                    <a:gd name="T11" fmla="*/ 105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41" h="106">
                      <a:moveTo>
                        <a:pt x="0" y="105"/>
                      </a:moveTo>
                      <a:lnTo>
                        <a:pt x="118" y="0"/>
                      </a:lnTo>
                      <a:lnTo>
                        <a:pt x="137" y="0"/>
                      </a:lnTo>
                      <a:lnTo>
                        <a:pt x="140" y="14"/>
                      </a:lnTo>
                      <a:lnTo>
                        <a:pt x="76" y="56"/>
                      </a:lnTo>
                      <a:lnTo>
                        <a:pt x="0" y="10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04" name="Freeform 68"/>
                <p:cNvSpPr>
                  <a:spLocks/>
                </p:cNvSpPr>
                <p:nvPr/>
              </p:nvSpPr>
              <p:spPr bwMode="auto">
                <a:xfrm>
                  <a:off x="2729" y="1541"/>
                  <a:ext cx="170" cy="143"/>
                </a:xfrm>
                <a:custGeom>
                  <a:avLst/>
                  <a:gdLst>
                    <a:gd name="T0" fmla="*/ 156 w 170"/>
                    <a:gd name="T1" fmla="*/ 0 h 143"/>
                    <a:gd name="T2" fmla="*/ 24 w 170"/>
                    <a:gd name="T3" fmla="*/ 100 h 143"/>
                    <a:gd name="T4" fmla="*/ 0 w 170"/>
                    <a:gd name="T5" fmla="*/ 130 h 143"/>
                    <a:gd name="T6" fmla="*/ 11 w 170"/>
                    <a:gd name="T7" fmla="*/ 142 h 143"/>
                    <a:gd name="T8" fmla="*/ 30 w 170"/>
                    <a:gd name="T9" fmla="*/ 135 h 143"/>
                    <a:gd name="T10" fmla="*/ 111 w 170"/>
                    <a:gd name="T11" fmla="*/ 56 h 143"/>
                    <a:gd name="T12" fmla="*/ 169 w 170"/>
                    <a:gd name="T13" fmla="*/ 2 h 143"/>
                    <a:gd name="T14" fmla="*/ 156 w 170"/>
                    <a:gd name="T15" fmla="*/ 0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70" h="143">
                      <a:moveTo>
                        <a:pt x="156" y="0"/>
                      </a:moveTo>
                      <a:lnTo>
                        <a:pt x="24" y="100"/>
                      </a:lnTo>
                      <a:lnTo>
                        <a:pt x="0" y="130"/>
                      </a:lnTo>
                      <a:lnTo>
                        <a:pt x="11" y="142"/>
                      </a:lnTo>
                      <a:lnTo>
                        <a:pt x="30" y="135"/>
                      </a:lnTo>
                      <a:lnTo>
                        <a:pt x="111" y="56"/>
                      </a:lnTo>
                      <a:lnTo>
                        <a:pt x="169" y="2"/>
                      </a:lnTo>
                      <a:lnTo>
                        <a:pt x="156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05" name="Freeform 69"/>
                <p:cNvSpPr>
                  <a:spLocks/>
                </p:cNvSpPr>
                <p:nvPr/>
              </p:nvSpPr>
              <p:spPr bwMode="auto">
                <a:xfrm>
                  <a:off x="2769" y="1612"/>
                  <a:ext cx="127" cy="122"/>
                </a:xfrm>
                <a:custGeom>
                  <a:avLst/>
                  <a:gdLst>
                    <a:gd name="T0" fmla="*/ 12 w 127"/>
                    <a:gd name="T1" fmla="*/ 88 h 122"/>
                    <a:gd name="T2" fmla="*/ 60 w 127"/>
                    <a:gd name="T3" fmla="*/ 39 h 122"/>
                    <a:gd name="T4" fmla="*/ 110 w 127"/>
                    <a:gd name="T5" fmla="*/ 0 h 122"/>
                    <a:gd name="T6" fmla="*/ 126 w 127"/>
                    <a:gd name="T7" fmla="*/ 4 h 122"/>
                    <a:gd name="T8" fmla="*/ 116 w 127"/>
                    <a:gd name="T9" fmla="*/ 25 h 122"/>
                    <a:gd name="T10" fmla="*/ 57 w 127"/>
                    <a:gd name="T11" fmla="*/ 65 h 122"/>
                    <a:gd name="T12" fmla="*/ 9 w 127"/>
                    <a:gd name="T13" fmla="*/ 121 h 122"/>
                    <a:gd name="T14" fmla="*/ 0 w 127"/>
                    <a:gd name="T15" fmla="*/ 109 h 122"/>
                    <a:gd name="T16" fmla="*/ 12 w 127"/>
                    <a:gd name="T17" fmla="*/ 88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7" h="122">
                      <a:moveTo>
                        <a:pt x="12" y="88"/>
                      </a:moveTo>
                      <a:lnTo>
                        <a:pt x="60" y="39"/>
                      </a:lnTo>
                      <a:lnTo>
                        <a:pt x="110" y="0"/>
                      </a:lnTo>
                      <a:lnTo>
                        <a:pt x="126" y="4"/>
                      </a:lnTo>
                      <a:lnTo>
                        <a:pt x="116" y="25"/>
                      </a:lnTo>
                      <a:lnTo>
                        <a:pt x="57" y="65"/>
                      </a:lnTo>
                      <a:lnTo>
                        <a:pt x="9" y="121"/>
                      </a:lnTo>
                      <a:lnTo>
                        <a:pt x="0" y="109"/>
                      </a:lnTo>
                      <a:lnTo>
                        <a:pt x="12" y="88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</p:grpSp>
          <p:grpSp>
            <p:nvGrpSpPr>
              <p:cNvPr id="398406" name="Group 70"/>
              <p:cNvGrpSpPr>
                <a:grpSpLocks/>
              </p:cNvGrpSpPr>
              <p:nvPr/>
            </p:nvGrpSpPr>
            <p:grpSpPr bwMode="auto">
              <a:xfrm>
                <a:off x="1933" y="952"/>
                <a:ext cx="474" cy="932"/>
                <a:chOff x="1933" y="952"/>
                <a:chExt cx="474" cy="932"/>
              </a:xfrm>
            </p:grpSpPr>
            <p:sp>
              <p:nvSpPr>
                <p:cNvPr id="398407" name="Freeform 71"/>
                <p:cNvSpPr>
                  <a:spLocks/>
                </p:cNvSpPr>
                <p:nvPr/>
              </p:nvSpPr>
              <p:spPr bwMode="auto">
                <a:xfrm>
                  <a:off x="2006" y="1000"/>
                  <a:ext cx="281" cy="210"/>
                </a:xfrm>
                <a:custGeom>
                  <a:avLst/>
                  <a:gdLst>
                    <a:gd name="T0" fmla="*/ 194 w 281"/>
                    <a:gd name="T1" fmla="*/ 88 h 210"/>
                    <a:gd name="T2" fmla="*/ 170 w 281"/>
                    <a:gd name="T3" fmla="*/ 60 h 210"/>
                    <a:gd name="T4" fmla="*/ 142 w 281"/>
                    <a:gd name="T5" fmla="*/ 39 h 210"/>
                    <a:gd name="T6" fmla="*/ 115 w 281"/>
                    <a:gd name="T7" fmla="*/ 13 h 210"/>
                    <a:gd name="T8" fmla="*/ 82 w 281"/>
                    <a:gd name="T9" fmla="*/ 2 h 210"/>
                    <a:gd name="T10" fmla="*/ 54 w 281"/>
                    <a:gd name="T11" fmla="*/ 0 h 210"/>
                    <a:gd name="T12" fmla="*/ 27 w 281"/>
                    <a:gd name="T13" fmla="*/ 7 h 210"/>
                    <a:gd name="T14" fmla="*/ 11 w 281"/>
                    <a:gd name="T15" fmla="*/ 23 h 210"/>
                    <a:gd name="T16" fmla="*/ 0 w 281"/>
                    <a:gd name="T17" fmla="*/ 53 h 210"/>
                    <a:gd name="T18" fmla="*/ 2 w 281"/>
                    <a:gd name="T19" fmla="*/ 85 h 210"/>
                    <a:gd name="T20" fmla="*/ 15 w 281"/>
                    <a:gd name="T21" fmla="*/ 113 h 210"/>
                    <a:gd name="T22" fmla="*/ 45 w 281"/>
                    <a:gd name="T23" fmla="*/ 145 h 210"/>
                    <a:gd name="T24" fmla="*/ 79 w 281"/>
                    <a:gd name="T25" fmla="*/ 169 h 210"/>
                    <a:gd name="T26" fmla="*/ 115 w 281"/>
                    <a:gd name="T27" fmla="*/ 190 h 210"/>
                    <a:gd name="T28" fmla="*/ 155 w 281"/>
                    <a:gd name="T29" fmla="*/ 204 h 210"/>
                    <a:gd name="T30" fmla="*/ 189 w 281"/>
                    <a:gd name="T31" fmla="*/ 209 h 210"/>
                    <a:gd name="T32" fmla="*/ 203 w 281"/>
                    <a:gd name="T33" fmla="*/ 201 h 210"/>
                    <a:gd name="T34" fmla="*/ 216 w 281"/>
                    <a:gd name="T35" fmla="*/ 173 h 210"/>
                    <a:gd name="T36" fmla="*/ 212 w 281"/>
                    <a:gd name="T37" fmla="*/ 136 h 210"/>
                    <a:gd name="T38" fmla="*/ 271 w 281"/>
                    <a:gd name="T39" fmla="*/ 139 h 210"/>
                    <a:gd name="T40" fmla="*/ 280 w 281"/>
                    <a:gd name="T41" fmla="*/ 132 h 210"/>
                    <a:gd name="T42" fmla="*/ 271 w 281"/>
                    <a:gd name="T43" fmla="*/ 118 h 210"/>
                    <a:gd name="T44" fmla="*/ 209 w 281"/>
                    <a:gd name="T45" fmla="*/ 116 h 210"/>
                    <a:gd name="T46" fmla="*/ 194 w 281"/>
                    <a:gd name="T47" fmla="*/ 88 h 2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81" h="210">
                      <a:moveTo>
                        <a:pt x="194" y="88"/>
                      </a:moveTo>
                      <a:lnTo>
                        <a:pt x="170" y="60"/>
                      </a:lnTo>
                      <a:lnTo>
                        <a:pt x="142" y="39"/>
                      </a:lnTo>
                      <a:lnTo>
                        <a:pt x="115" y="13"/>
                      </a:lnTo>
                      <a:lnTo>
                        <a:pt x="82" y="2"/>
                      </a:lnTo>
                      <a:lnTo>
                        <a:pt x="54" y="0"/>
                      </a:lnTo>
                      <a:lnTo>
                        <a:pt x="27" y="7"/>
                      </a:lnTo>
                      <a:lnTo>
                        <a:pt x="11" y="23"/>
                      </a:lnTo>
                      <a:lnTo>
                        <a:pt x="0" y="53"/>
                      </a:lnTo>
                      <a:lnTo>
                        <a:pt x="2" y="85"/>
                      </a:lnTo>
                      <a:lnTo>
                        <a:pt x="15" y="113"/>
                      </a:lnTo>
                      <a:lnTo>
                        <a:pt x="45" y="145"/>
                      </a:lnTo>
                      <a:lnTo>
                        <a:pt x="79" y="169"/>
                      </a:lnTo>
                      <a:lnTo>
                        <a:pt x="115" y="190"/>
                      </a:lnTo>
                      <a:lnTo>
                        <a:pt x="155" y="204"/>
                      </a:lnTo>
                      <a:lnTo>
                        <a:pt x="189" y="209"/>
                      </a:lnTo>
                      <a:lnTo>
                        <a:pt x="203" y="201"/>
                      </a:lnTo>
                      <a:lnTo>
                        <a:pt x="216" y="173"/>
                      </a:lnTo>
                      <a:lnTo>
                        <a:pt x="212" y="136"/>
                      </a:lnTo>
                      <a:lnTo>
                        <a:pt x="271" y="139"/>
                      </a:lnTo>
                      <a:lnTo>
                        <a:pt x="280" y="132"/>
                      </a:lnTo>
                      <a:lnTo>
                        <a:pt x="271" y="118"/>
                      </a:lnTo>
                      <a:lnTo>
                        <a:pt x="209" y="116"/>
                      </a:lnTo>
                      <a:lnTo>
                        <a:pt x="194" y="88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08" name="Freeform 72"/>
                <p:cNvSpPr>
                  <a:spLocks/>
                </p:cNvSpPr>
                <p:nvPr/>
              </p:nvSpPr>
              <p:spPr bwMode="auto">
                <a:xfrm>
                  <a:off x="2108" y="1220"/>
                  <a:ext cx="193" cy="310"/>
                </a:xfrm>
                <a:custGeom>
                  <a:avLst/>
                  <a:gdLst>
                    <a:gd name="T0" fmla="*/ 138 w 193"/>
                    <a:gd name="T1" fmla="*/ 25 h 310"/>
                    <a:gd name="T2" fmla="*/ 111 w 193"/>
                    <a:gd name="T3" fmla="*/ 7 h 310"/>
                    <a:gd name="T4" fmla="*/ 68 w 193"/>
                    <a:gd name="T5" fmla="*/ 0 h 310"/>
                    <a:gd name="T6" fmla="*/ 33 w 193"/>
                    <a:gd name="T7" fmla="*/ 4 h 310"/>
                    <a:gd name="T8" fmla="*/ 5 w 193"/>
                    <a:gd name="T9" fmla="*/ 23 h 310"/>
                    <a:gd name="T10" fmla="*/ 0 w 193"/>
                    <a:gd name="T11" fmla="*/ 37 h 310"/>
                    <a:gd name="T12" fmla="*/ 0 w 193"/>
                    <a:gd name="T13" fmla="*/ 56 h 310"/>
                    <a:gd name="T14" fmla="*/ 11 w 193"/>
                    <a:gd name="T15" fmla="*/ 72 h 310"/>
                    <a:gd name="T16" fmla="*/ 33 w 193"/>
                    <a:gd name="T17" fmla="*/ 100 h 310"/>
                    <a:gd name="T18" fmla="*/ 41 w 193"/>
                    <a:gd name="T19" fmla="*/ 133 h 310"/>
                    <a:gd name="T20" fmla="*/ 44 w 193"/>
                    <a:gd name="T21" fmla="*/ 161 h 310"/>
                    <a:gd name="T22" fmla="*/ 36 w 193"/>
                    <a:gd name="T23" fmla="*/ 191 h 310"/>
                    <a:gd name="T24" fmla="*/ 11 w 193"/>
                    <a:gd name="T25" fmla="*/ 220 h 310"/>
                    <a:gd name="T26" fmla="*/ 2 w 193"/>
                    <a:gd name="T27" fmla="*/ 247 h 310"/>
                    <a:gd name="T28" fmla="*/ 5 w 193"/>
                    <a:gd name="T29" fmla="*/ 274 h 310"/>
                    <a:gd name="T30" fmla="*/ 23 w 193"/>
                    <a:gd name="T31" fmla="*/ 295 h 310"/>
                    <a:gd name="T32" fmla="*/ 47 w 193"/>
                    <a:gd name="T33" fmla="*/ 306 h 310"/>
                    <a:gd name="T34" fmla="*/ 77 w 193"/>
                    <a:gd name="T35" fmla="*/ 309 h 310"/>
                    <a:gd name="T36" fmla="*/ 114 w 193"/>
                    <a:gd name="T37" fmla="*/ 309 h 310"/>
                    <a:gd name="T38" fmla="*/ 141 w 193"/>
                    <a:gd name="T39" fmla="*/ 297 h 310"/>
                    <a:gd name="T40" fmla="*/ 167 w 193"/>
                    <a:gd name="T41" fmla="*/ 262 h 310"/>
                    <a:gd name="T42" fmla="*/ 186 w 193"/>
                    <a:gd name="T43" fmla="*/ 231 h 310"/>
                    <a:gd name="T44" fmla="*/ 192 w 193"/>
                    <a:gd name="T45" fmla="*/ 185 h 310"/>
                    <a:gd name="T46" fmla="*/ 186 w 193"/>
                    <a:gd name="T47" fmla="*/ 142 h 310"/>
                    <a:gd name="T48" fmla="*/ 174 w 193"/>
                    <a:gd name="T49" fmla="*/ 98 h 310"/>
                    <a:gd name="T50" fmla="*/ 155 w 193"/>
                    <a:gd name="T51" fmla="*/ 53 h 310"/>
                    <a:gd name="T52" fmla="*/ 138 w 193"/>
                    <a:gd name="T53" fmla="*/ 25 h 3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93" h="310">
                      <a:moveTo>
                        <a:pt x="138" y="25"/>
                      </a:moveTo>
                      <a:lnTo>
                        <a:pt x="111" y="7"/>
                      </a:lnTo>
                      <a:lnTo>
                        <a:pt x="68" y="0"/>
                      </a:lnTo>
                      <a:lnTo>
                        <a:pt x="33" y="4"/>
                      </a:lnTo>
                      <a:lnTo>
                        <a:pt x="5" y="23"/>
                      </a:lnTo>
                      <a:lnTo>
                        <a:pt x="0" y="37"/>
                      </a:lnTo>
                      <a:lnTo>
                        <a:pt x="0" y="56"/>
                      </a:lnTo>
                      <a:lnTo>
                        <a:pt x="11" y="72"/>
                      </a:lnTo>
                      <a:lnTo>
                        <a:pt x="33" y="100"/>
                      </a:lnTo>
                      <a:lnTo>
                        <a:pt x="41" y="133"/>
                      </a:lnTo>
                      <a:lnTo>
                        <a:pt x="44" y="161"/>
                      </a:lnTo>
                      <a:lnTo>
                        <a:pt x="36" y="191"/>
                      </a:lnTo>
                      <a:lnTo>
                        <a:pt x="11" y="220"/>
                      </a:lnTo>
                      <a:lnTo>
                        <a:pt x="2" y="247"/>
                      </a:lnTo>
                      <a:lnTo>
                        <a:pt x="5" y="274"/>
                      </a:lnTo>
                      <a:lnTo>
                        <a:pt x="23" y="295"/>
                      </a:lnTo>
                      <a:lnTo>
                        <a:pt x="47" y="306"/>
                      </a:lnTo>
                      <a:lnTo>
                        <a:pt x="77" y="309"/>
                      </a:lnTo>
                      <a:lnTo>
                        <a:pt x="114" y="309"/>
                      </a:lnTo>
                      <a:lnTo>
                        <a:pt x="141" y="297"/>
                      </a:lnTo>
                      <a:lnTo>
                        <a:pt x="167" y="262"/>
                      </a:lnTo>
                      <a:lnTo>
                        <a:pt x="186" y="231"/>
                      </a:lnTo>
                      <a:lnTo>
                        <a:pt x="192" y="185"/>
                      </a:lnTo>
                      <a:lnTo>
                        <a:pt x="186" y="142"/>
                      </a:lnTo>
                      <a:lnTo>
                        <a:pt x="174" y="98"/>
                      </a:lnTo>
                      <a:lnTo>
                        <a:pt x="155" y="53"/>
                      </a:lnTo>
                      <a:lnTo>
                        <a:pt x="138" y="2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09" name="Freeform 73"/>
                <p:cNvSpPr>
                  <a:spLocks/>
                </p:cNvSpPr>
                <p:nvPr/>
              </p:nvSpPr>
              <p:spPr bwMode="auto">
                <a:xfrm>
                  <a:off x="1933" y="1231"/>
                  <a:ext cx="215" cy="279"/>
                </a:xfrm>
                <a:custGeom>
                  <a:avLst/>
                  <a:gdLst>
                    <a:gd name="T0" fmla="*/ 214 w 215"/>
                    <a:gd name="T1" fmla="*/ 14 h 279"/>
                    <a:gd name="T2" fmla="*/ 210 w 215"/>
                    <a:gd name="T3" fmla="*/ 2 h 279"/>
                    <a:gd name="T4" fmla="*/ 177 w 215"/>
                    <a:gd name="T5" fmla="*/ 0 h 279"/>
                    <a:gd name="T6" fmla="*/ 159 w 215"/>
                    <a:gd name="T7" fmla="*/ 11 h 279"/>
                    <a:gd name="T8" fmla="*/ 132 w 215"/>
                    <a:gd name="T9" fmla="*/ 41 h 279"/>
                    <a:gd name="T10" fmla="*/ 95 w 215"/>
                    <a:gd name="T11" fmla="*/ 81 h 279"/>
                    <a:gd name="T12" fmla="*/ 63 w 215"/>
                    <a:gd name="T13" fmla="*/ 109 h 279"/>
                    <a:gd name="T14" fmla="*/ 2 w 215"/>
                    <a:gd name="T15" fmla="*/ 161 h 279"/>
                    <a:gd name="T16" fmla="*/ 0 w 215"/>
                    <a:gd name="T17" fmla="*/ 172 h 279"/>
                    <a:gd name="T18" fmla="*/ 11 w 215"/>
                    <a:gd name="T19" fmla="*/ 179 h 279"/>
                    <a:gd name="T20" fmla="*/ 41 w 215"/>
                    <a:gd name="T21" fmla="*/ 189 h 279"/>
                    <a:gd name="T22" fmla="*/ 83 w 215"/>
                    <a:gd name="T23" fmla="*/ 196 h 279"/>
                    <a:gd name="T24" fmla="*/ 135 w 215"/>
                    <a:gd name="T25" fmla="*/ 198 h 279"/>
                    <a:gd name="T26" fmla="*/ 153 w 215"/>
                    <a:gd name="T27" fmla="*/ 200 h 279"/>
                    <a:gd name="T28" fmla="*/ 159 w 215"/>
                    <a:gd name="T29" fmla="*/ 210 h 279"/>
                    <a:gd name="T30" fmla="*/ 147 w 215"/>
                    <a:gd name="T31" fmla="*/ 226 h 279"/>
                    <a:gd name="T32" fmla="*/ 105 w 215"/>
                    <a:gd name="T33" fmla="*/ 254 h 279"/>
                    <a:gd name="T34" fmla="*/ 75 w 215"/>
                    <a:gd name="T35" fmla="*/ 261 h 279"/>
                    <a:gd name="T36" fmla="*/ 68 w 215"/>
                    <a:gd name="T37" fmla="*/ 270 h 279"/>
                    <a:gd name="T38" fmla="*/ 80 w 215"/>
                    <a:gd name="T39" fmla="*/ 278 h 279"/>
                    <a:gd name="T40" fmla="*/ 108 w 215"/>
                    <a:gd name="T41" fmla="*/ 278 h 279"/>
                    <a:gd name="T42" fmla="*/ 144 w 215"/>
                    <a:gd name="T43" fmla="*/ 261 h 279"/>
                    <a:gd name="T44" fmla="*/ 174 w 215"/>
                    <a:gd name="T45" fmla="*/ 238 h 279"/>
                    <a:gd name="T46" fmla="*/ 192 w 215"/>
                    <a:gd name="T47" fmla="*/ 217 h 279"/>
                    <a:gd name="T48" fmla="*/ 192 w 215"/>
                    <a:gd name="T49" fmla="*/ 200 h 279"/>
                    <a:gd name="T50" fmla="*/ 180 w 215"/>
                    <a:gd name="T51" fmla="*/ 189 h 279"/>
                    <a:gd name="T52" fmla="*/ 162 w 215"/>
                    <a:gd name="T53" fmla="*/ 184 h 279"/>
                    <a:gd name="T54" fmla="*/ 135 w 215"/>
                    <a:gd name="T55" fmla="*/ 181 h 279"/>
                    <a:gd name="T56" fmla="*/ 105 w 215"/>
                    <a:gd name="T57" fmla="*/ 181 h 279"/>
                    <a:gd name="T58" fmla="*/ 68 w 215"/>
                    <a:gd name="T59" fmla="*/ 177 h 279"/>
                    <a:gd name="T60" fmla="*/ 50 w 215"/>
                    <a:gd name="T61" fmla="*/ 172 h 279"/>
                    <a:gd name="T62" fmla="*/ 41 w 215"/>
                    <a:gd name="T63" fmla="*/ 165 h 279"/>
                    <a:gd name="T64" fmla="*/ 44 w 215"/>
                    <a:gd name="T65" fmla="*/ 158 h 279"/>
                    <a:gd name="T66" fmla="*/ 72 w 215"/>
                    <a:gd name="T67" fmla="*/ 140 h 279"/>
                    <a:gd name="T68" fmla="*/ 114 w 215"/>
                    <a:gd name="T69" fmla="*/ 107 h 279"/>
                    <a:gd name="T70" fmla="*/ 153 w 215"/>
                    <a:gd name="T71" fmla="*/ 79 h 279"/>
                    <a:gd name="T72" fmla="*/ 195 w 215"/>
                    <a:gd name="T73" fmla="*/ 49 h 279"/>
                    <a:gd name="T74" fmla="*/ 210 w 215"/>
                    <a:gd name="T75" fmla="*/ 28 h 279"/>
                    <a:gd name="T76" fmla="*/ 214 w 215"/>
                    <a:gd name="T77" fmla="*/ 14 h 2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215" h="279">
                      <a:moveTo>
                        <a:pt x="214" y="14"/>
                      </a:moveTo>
                      <a:lnTo>
                        <a:pt x="210" y="2"/>
                      </a:lnTo>
                      <a:lnTo>
                        <a:pt x="177" y="0"/>
                      </a:lnTo>
                      <a:lnTo>
                        <a:pt x="159" y="11"/>
                      </a:lnTo>
                      <a:lnTo>
                        <a:pt x="132" y="41"/>
                      </a:lnTo>
                      <a:lnTo>
                        <a:pt x="95" y="81"/>
                      </a:lnTo>
                      <a:lnTo>
                        <a:pt x="63" y="109"/>
                      </a:lnTo>
                      <a:lnTo>
                        <a:pt x="2" y="161"/>
                      </a:lnTo>
                      <a:lnTo>
                        <a:pt x="0" y="172"/>
                      </a:lnTo>
                      <a:lnTo>
                        <a:pt x="11" y="179"/>
                      </a:lnTo>
                      <a:lnTo>
                        <a:pt x="41" y="189"/>
                      </a:lnTo>
                      <a:lnTo>
                        <a:pt x="83" y="196"/>
                      </a:lnTo>
                      <a:lnTo>
                        <a:pt x="135" y="198"/>
                      </a:lnTo>
                      <a:lnTo>
                        <a:pt x="153" y="200"/>
                      </a:lnTo>
                      <a:lnTo>
                        <a:pt x="159" y="210"/>
                      </a:lnTo>
                      <a:lnTo>
                        <a:pt x="147" y="226"/>
                      </a:lnTo>
                      <a:lnTo>
                        <a:pt x="105" y="254"/>
                      </a:lnTo>
                      <a:lnTo>
                        <a:pt x="75" y="261"/>
                      </a:lnTo>
                      <a:lnTo>
                        <a:pt x="68" y="270"/>
                      </a:lnTo>
                      <a:lnTo>
                        <a:pt x="80" y="278"/>
                      </a:lnTo>
                      <a:lnTo>
                        <a:pt x="108" y="278"/>
                      </a:lnTo>
                      <a:lnTo>
                        <a:pt x="144" y="261"/>
                      </a:lnTo>
                      <a:lnTo>
                        <a:pt x="174" y="238"/>
                      </a:lnTo>
                      <a:lnTo>
                        <a:pt x="192" y="217"/>
                      </a:lnTo>
                      <a:lnTo>
                        <a:pt x="192" y="200"/>
                      </a:lnTo>
                      <a:lnTo>
                        <a:pt x="180" y="189"/>
                      </a:lnTo>
                      <a:lnTo>
                        <a:pt x="162" y="184"/>
                      </a:lnTo>
                      <a:lnTo>
                        <a:pt x="135" y="181"/>
                      </a:lnTo>
                      <a:lnTo>
                        <a:pt x="105" y="181"/>
                      </a:lnTo>
                      <a:lnTo>
                        <a:pt x="68" y="177"/>
                      </a:lnTo>
                      <a:lnTo>
                        <a:pt x="50" y="172"/>
                      </a:lnTo>
                      <a:lnTo>
                        <a:pt x="41" y="165"/>
                      </a:lnTo>
                      <a:lnTo>
                        <a:pt x="44" y="158"/>
                      </a:lnTo>
                      <a:lnTo>
                        <a:pt x="72" y="140"/>
                      </a:lnTo>
                      <a:lnTo>
                        <a:pt x="114" y="107"/>
                      </a:lnTo>
                      <a:lnTo>
                        <a:pt x="153" y="79"/>
                      </a:lnTo>
                      <a:lnTo>
                        <a:pt x="195" y="49"/>
                      </a:lnTo>
                      <a:lnTo>
                        <a:pt x="210" y="28"/>
                      </a:lnTo>
                      <a:lnTo>
                        <a:pt x="214" y="1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10" name="Freeform 74"/>
                <p:cNvSpPr>
                  <a:spLocks/>
                </p:cNvSpPr>
                <p:nvPr/>
              </p:nvSpPr>
              <p:spPr bwMode="auto">
                <a:xfrm>
                  <a:off x="2052" y="1464"/>
                  <a:ext cx="235" cy="420"/>
                </a:xfrm>
                <a:custGeom>
                  <a:avLst/>
                  <a:gdLst>
                    <a:gd name="T0" fmla="*/ 118 w 235"/>
                    <a:gd name="T1" fmla="*/ 0 h 420"/>
                    <a:gd name="T2" fmla="*/ 85 w 235"/>
                    <a:gd name="T3" fmla="*/ 5 h 420"/>
                    <a:gd name="T4" fmla="*/ 70 w 235"/>
                    <a:gd name="T5" fmla="*/ 23 h 420"/>
                    <a:gd name="T6" fmla="*/ 73 w 235"/>
                    <a:gd name="T7" fmla="*/ 67 h 420"/>
                    <a:gd name="T8" fmla="*/ 79 w 235"/>
                    <a:gd name="T9" fmla="*/ 114 h 420"/>
                    <a:gd name="T10" fmla="*/ 79 w 235"/>
                    <a:gd name="T11" fmla="*/ 164 h 420"/>
                    <a:gd name="T12" fmla="*/ 48 w 235"/>
                    <a:gd name="T13" fmla="*/ 222 h 420"/>
                    <a:gd name="T14" fmla="*/ 24 w 235"/>
                    <a:gd name="T15" fmla="*/ 264 h 420"/>
                    <a:gd name="T16" fmla="*/ 11 w 235"/>
                    <a:gd name="T17" fmla="*/ 306 h 420"/>
                    <a:gd name="T18" fmla="*/ 15 w 235"/>
                    <a:gd name="T19" fmla="*/ 344 h 420"/>
                    <a:gd name="T20" fmla="*/ 15 w 235"/>
                    <a:gd name="T21" fmla="*/ 357 h 420"/>
                    <a:gd name="T22" fmla="*/ 3 w 235"/>
                    <a:gd name="T23" fmla="*/ 372 h 420"/>
                    <a:gd name="T24" fmla="*/ 0 w 235"/>
                    <a:gd name="T25" fmla="*/ 386 h 420"/>
                    <a:gd name="T26" fmla="*/ 8 w 235"/>
                    <a:gd name="T27" fmla="*/ 393 h 420"/>
                    <a:gd name="T28" fmla="*/ 33 w 235"/>
                    <a:gd name="T29" fmla="*/ 388 h 420"/>
                    <a:gd name="T30" fmla="*/ 79 w 235"/>
                    <a:gd name="T31" fmla="*/ 384 h 420"/>
                    <a:gd name="T32" fmla="*/ 133 w 235"/>
                    <a:gd name="T33" fmla="*/ 393 h 420"/>
                    <a:gd name="T34" fmla="*/ 170 w 235"/>
                    <a:gd name="T35" fmla="*/ 409 h 420"/>
                    <a:gd name="T36" fmla="*/ 188 w 235"/>
                    <a:gd name="T37" fmla="*/ 419 h 420"/>
                    <a:gd name="T38" fmla="*/ 207 w 235"/>
                    <a:gd name="T39" fmla="*/ 419 h 420"/>
                    <a:gd name="T40" fmla="*/ 234 w 235"/>
                    <a:gd name="T41" fmla="*/ 388 h 420"/>
                    <a:gd name="T42" fmla="*/ 231 w 235"/>
                    <a:gd name="T43" fmla="*/ 384 h 420"/>
                    <a:gd name="T44" fmla="*/ 176 w 235"/>
                    <a:gd name="T45" fmla="*/ 369 h 420"/>
                    <a:gd name="T46" fmla="*/ 113 w 235"/>
                    <a:gd name="T47" fmla="*/ 362 h 420"/>
                    <a:gd name="T48" fmla="*/ 66 w 235"/>
                    <a:gd name="T49" fmla="*/ 360 h 420"/>
                    <a:gd name="T50" fmla="*/ 39 w 235"/>
                    <a:gd name="T51" fmla="*/ 360 h 420"/>
                    <a:gd name="T52" fmla="*/ 33 w 235"/>
                    <a:gd name="T53" fmla="*/ 346 h 420"/>
                    <a:gd name="T54" fmla="*/ 42 w 235"/>
                    <a:gd name="T55" fmla="*/ 306 h 420"/>
                    <a:gd name="T56" fmla="*/ 63 w 235"/>
                    <a:gd name="T57" fmla="*/ 264 h 420"/>
                    <a:gd name="T58" fmla="*/ 97 w 235"/>
                    <a:gd name="T59" fmla="*/ 210 h 420"/>
                    <a:gd name="T60" fmla="*/ 125 w 235"/>
                    <a:gd name="T61" fmla="*/ 164 h 420"/>
                    <a:gd name="T62" fmla="*/ 136 w 235"/>
                    <a:gd name="T63" fmla="*/ 122 h 420"/>
                    <a:gd name="T64" fmla="*/ 140 w 235"/>
                    <a:gd name="T65" fmla="*/ 75 h 420"/>
                    <a:gd name="T66" fmla="*/ 140 w 235"/>
                    <a:gd name="T67" fmla="*/ 30 h 420"/>
                    <a:gd name="T68" fmla="*/ 128 w 235"/>
                    <a:gd name="T69" fmla="*/ 11 h 420"/>
                    <a:gd name="T70" fmla="*/ 118 w 235"/>
                    <a:gd name="T71" fmla="*/ 0 h 4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235" h="420">
                      <a:moveTo>
                        <a:pt x="118" y="0"/>
                      </a:moveTo>
                      <a:lnTo>
                        <a:pt x="85" y="5"/>
                      </a:lnTo>
                      <a:lnTo>
                        <a:pt x="70" y="23"/>
                      </a:lnTo>
                      <a:lnTo>
                        <a:pt x="73" y="67"/>
                      </a:lnTo>
                      <a:lnTo>
                        <a:pt x="79" y="114"/>
                      </a:lnTo>
                      <a:lnTo>
                        <a:pt x="79" y="164"/>
                      </a:lnTo>
                      <a:lnTo>
                        <a:pt x="48" y="222"/>
                      </a:lnTo>
                      <a:lnTo>
                        <a:pt x="24" y="264"/>
                      </a:lnTo>
                      <a:lnTo>
                        <a:pt x="11" y="306"/>
                      </a:lnTo>
                      <a:lnTo>
                        <a:pt x="15" y="344"/>
                      </a:lnTo>
                      <a:lnTo>
                        <a:pt x="15" y="357"/>
                      </a:lnTo>
                      <a:lnTo>
                        <a:pt x="3" y="372"/>
                      </a:lnTo>
                      <a:lnTo>
                        <a:pt x="0" y="386"/>
                      </a:lnTo>
                      <a:lnTo>
                        <a:pt x="8" y="393"/>
                      </a:lnTo>
                      <a:lnTo>
                        <a:pt x="33" y="388"/>
                      </a:lnTo>
                      <a:lnTo>
                        <a:pt x="79" y="384"/>
                      </a:lnTo>
                      <a:lnTo>
                        <a:pt x="133" y="393"/>
                      </a:lnTo>
                      <a:lnTo>
                        <a:pt x="170" y="409"/>
                      </a:lnTo>
                      <a:lnTo>
                        <a:pt x="188" y="419"/>
                      </a:lnTo>
                      <a:lnTo>
                        <a:pt x="207" y="419"/>
                      </a:lnTo>
                      <a:lnTo>
                        <a:pt x="234" y="388"/>
                      </a:lnTo>
                      <a:lnTo>
                        <a:pt x="231" y="384"/>
                      </a:lnTo>
                      <a:lnTo>
                        <a:pt x="176" y="369"/>
                      </a:lnTo>
                      <a:lnTo>
                        <a:pt x="113" y="362"/>
                      </a:lnTo>
                      <a:lnTo>
                        <a:pt x="66" y="360"/>
                      </a:lnTo>
                      <a:lnTo>
                        <a:pt x="39" y="360"/>
                      </a:lnTo>
                      <a:lnTo>
                        <a:pt x="33" y="346"/>
                      </a:lnTo>
                      <a:lnTo>
                        <a:pt x="42" y="306"/>
                      </a:lnTo>
                      <a:lnTo>
                        <a:pt x="63" y="264"/>
                      </a:lnTo>
                      <a:lnTo>
                        <a:pt x="97" y="210"/>
                      </a:lnTo>
                      <a:lnTo>
                        <a:pt x="125" y="164"/>
                      </a:lnTo>
                      <a:lnTo>
                        <a:pt x="136" y="122"/>
                      </a:lnTo>
                      <a:lnTo>
                        <a:pt x="140" y="75"/>
                      </a:lnTo>
                      <a:lnTo>
                        <a:pt x="140" y="30"/>
                      </a:lnTo>
                      <a:lnTo>
                        <a:pt x="128" y="11"/>
                      </a:lnTo>
                      <a:lnTo>
                        <a:pt x="118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11" name="Freeform 75"/>
                <p:cNvSpPr>
                  <a:spLocks/>
                </p:cNvSpPr>
                <p:nvPr/>
              </p:nvSpPr>
              <p:spPr bwMode="auto">
                <a:xfrm>
                  <a:off x="2208" y="1475"/>
                  <a:ext cx="193" cy="351"/>
                </a:xfrm>
                <a:custGeom>
                  <a:avLst/>
                  <a:gdLst>
                    <a:gd name="T0" fmla="*/ 47 w 193"/>
                    <a:gd name="T1" fmla="*/ 0 h 351"/>
                    <a:gd name="T2" fmla="*/ 20 w 193"/>
                    <a:gd name="T3" fmla="*/ 0 h 351"/>
                    <a:gd name="T4" fmla="*/ 12 w 193"/>
                    <a:gd name="T5" fmla="*/ 14 h 351"/>
                    <a:gd name="T6" fmla="*/ 5 w 193"/>
                    <a:gd name="T7" fmla="*/ 44 h 351"/>
                    <a:gd name="T8" fmla="*/ 12 w 193"/>
                    <a:gd name="T9" fmla="*/ 77 h 351"/>
                    <a:gd name="T10" fmla="*/ 27 w 193"/>
                    <a:gd name="T11" fmla="*/ 143 h 351"/>
                    <a:gd name="T12" fmla="*/ 23 w 193"/>
                    <a:gd name="T13" fmla="*/ 171 h 351"/>
                    <a:gd name="T14" fmla="*/ 5 w 193"/>
                    <a:gd name="T15" fmla="*/ 227 h 351"/>
                    <a:gd name="T16" fmla="*/ 0 w 193"/>
                    <a:gd name="T17" fmla="*/ 267 h 351"/>
                    <a:gd name="T18" fmla="*/ 0 w 193"/>
                    <a:gd name="T19" fmla="*/ 298 h 351"/>
                    <a:gd name="T20" fmla="*/ 9 w 193"/>
                    <a:gd name="T21" fmla="*/ 304 h 351"/>
                    <a:gd name="T22" fmla="*/ 36 w 193"/>
                    <a:gd name="T23" fmla="*/ 310 h 351"/>
                    <a:gd name="T24" fmla="*/ 72 w 193"/>
                    <a:gd name="T25" fmla="*/ 316 h 351"/>
                    <a:gd name="T26" fmla="*/ 108 w 193"/>
                    <a:gd name="T27" fmla="*/ 331 h 351"/>
                    <a:gd name="T28" fmla="*/ 144 w 193"/>
                    <a:gd name="T29" fmla="*/ 350 h 351"/>
                    <a:gd name="T30" fmla="*/ 159 w 193"/>
                    <a:gd name="T31" fmla="*/ 350 h 351"/>
                    <a:gd name="T32" fmla="*/ 192 w 193"/>
                    <a:gd name="T33" fmla="*/ 328 h 351"/>
                    <a:gd name="T34" fmla="*/ 189 w 193"/>
                    <a:gd name="T35" fmla="*/ 319 h 351"/>
                    <a:gd name="T36" fmla="*/ 147 w 193"/>
                    <a:gd name="T37" fmla="*/ 304 h 351"/>
                    <a:gd name="T38" fmla="*/ 75 w 193"/>
                    <a:gd name="T39" fmla="*/ 291 h 351"/>
                    <a:gd name="T40" fmla="*/ 42 w 193"/>
                    <a:gd name="T41" fmla="*/ 281 h 351"/>
                    <a:gd name="T42" fmla="*/ 36 w 193"/>
                    <a:gd name="T43" fmla="*/ 271 h 351"/>
                    <a:gd name="T44" fmla="*/ 36 w 193"/>
                    <a:gd name="T45" fmla="*/ 231 h 351"/>
                    <a:gd name="T46" fmla="*/ 47 w 193"/>
                    <a:gd name="T47" fmla="*/ 180 h 351"/>
                    <a:gd name="T48" fmla="*/ 53 w 193"/>
                    <a:gd name="T49" fmla="*/ 147 h 351"/>
                    <a:gd name="T50" fmla="*/ 60 w 193"/>
                    <a:gd name="T51" fmla="*/ 96 h 351"/>
                    <a:gd name="T52" fmla="*/ 63 w 193"/>
                    <a:gd name="T53" fmla="*/ 39 h 351"/>
                    <a:gd name="T54" fmla="*/ 60 w 193"/>
                    <a:gd name="T55" fmla="*/ 14 h 351"/>
                    <a:gd name="T56" fmla="*/ 47 w 193"/>
                    <a:gd name="T57" fmla="*/ 0 h 3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93" h="351">
                      <a:moveTo>
                        <a:pt x="47" y="0"/>
                      </a:moveTo>
                      <a:lnTo>
                        <a:pt x="20" y="0"/>
                      </a:lnTo>
                      <a:lnTo>
                        <a:pt x="12" y="14"/>
                      </a:lnTo>
                      <a:lnTo>
                        <a:pt x="5" y="44"/>
                      </a:lnTo>
                      <a:lnTo>
                        <a:pt x="12" y="77"/>
                      </a:lnTo>
                      <a:lnTo>
                        <a:pt x="27" y="143"/>
                      </a:lnTo>
                      <a:lnTo>
                        <a:pt x="23" y="171"/>
                      </a:lnTo>
                      <a:lnTo>
                        <a:pt x="5" y="227"/>
                      </a:lnTo>
                      <a:lnTo>
                        <a:pt x="0" y="267"/>
                      </a:lnTo>
                      <a:lnTo>
                        <a:pt x="0" y="298"/>
                      </a:lnTo>
                      <a:lnTo>
                        <a:pt x="9" y="304"/>
                      </a:lnTo>
                      <a:lnTo>
                        <a:pt x="36" y="310"/>
                      </a:lnTo>
                      <a:lnTo>
                        <a:pt x="72" y="316"/>
                      </a:lnTo>
                      <a:lnTo>
                        <a:pt x="108" y="331"/>
                      </a:lnTo>
                      <a:lnTo>
                        <a:pt x="144" y="350"/>
                      </a:lnTo>
                      <a:lnTo>
                        <a:pt x="159" y="350"/>
                      </a:lnTo>
                      <a:lnTo>
                        <a:pt x="192" y="328"/>
                      </a:lnTo>
                      <a:lnTo>
                        <a:pt x="189" y="319"/>
                      </a:lnTo>
                      <a:lnTo>
                        <a:pt x="147" y="304"/>
                      </a:lnTo>
                      <a:lnTo>
                        <a:pt x="75" y="291"/>
                      </a:lnTo>
                      <a:lnTo>
                        <a:pt x="42" y="281"/>
                      </a:lnTo>
                      <a:lnTo>
                        <a:pt x="36" y="271"/>
                      </a:lnTo>
                      <a:lnTo>
                        <a:pt x="36" y="231"/>
                      </a:lnTo>
                      <a:lnTo>
                        <a:pt x="47" y="180"/>
                      </a:lnTo>
                      <a:lnTo>
                        <a:pt x="53" y="147"/>
                      </a:lnTo>
                      <a:lnTo>
                        <a:pt x="60" y="96"/>
                      </a:lnTo>
                      <a:lnTo>
                        <a:pt x="63" y="39"/>
                      </a:lnTo>
                      <a:lnTo>
                        <a:pt x="60" y="14"/>
                      </a:lnTo>
                      <a:lnTo>
                        <a:pt x="47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12" name="Freeform 76"/>
                <p:cNvSpPr>
                  <a:spLocks/>
                </p:cNvSpPr>
                <p:nvPr/>
              </p:nvSpPr>
              <p:spPr bwMode="auto">
                <a:xfrm>
                  <a:off x="2130" y="952"/>
                  <a:ext cx="277" cy="322"/>
                </a:xfrm>
                <a:custGeom>
                  <a:avLst/>
                  <a:gdLst>
                    <a:gd name="T0" fmla="*/ 106 w 277"/>
                    <a:gd name="T1" fmla="*/ 321 h 322"/>
                    <a:gd name="T2" fmla="*/ 91 w 277"/>
                    <a:gd name="T3" fmla="*/ 307 h 322"/>
                    <a:gd name="T4" fmla="*/ 97 w 277"/>
                    <a:gd name="T5" fmla="*/ 286 h 322"/>
                    <a:gd name="T6" fmla="*/ 109 w 277"/>
                    <a:gd name="T7" fmla="*/ 257 h 322"/>
                    <a:gd name="T8" fmla="*/ 154 w 277"/>
                    <a:gd name="T9" fmla="*/ 225 h 322"/>
                    <a:gd name="T10" fmla="*/ 200 w 277"/>
                    <a:gd name="T11" fmla="*/ 194 h 322"/>
                    <a:gd name="T12" fmla="*/ 221 w 277"/>
                    <a:gd name="T13" fmla="*/ 162 h 322"/>
                    <a:gd name="T14" fmla="*/ 230 w 277"/>
                    <a:gd name="T15" fmla="*/ 110 h 322"/>
                    <a:gd name="T16" fmla="*/ 179 w 277"/>
                    <a:gd name="T17" fmla="*/ 96 h 322"/>
                    <a:gd name="T18" fmla="*/ 97 w 277"/>
                    <a:gd name="T19" fmla="*/ 89 h 322"/>
                    <a:gd name="T20" fmla="*/ 64 w 277"/>
                    <a:gd name="T21" fmla="*/ 91 h 322"/>
                    <a:gd name="T22" fmla="*/ 54 w 277"/>
                    <a:gd name="T23" fmla="*/ 98 h 322"/>
                    <a:gd name="T24" fmla="*/ 39 w 277"/>
                    <a:gd name="T25" fmla="*/ 87 h 322"/>
                    <a:gd name="T26" fmla="*/ 45 w 277"/>
                    <a:gd name="T27" fmla="*/ 75 h 322"/>
                    <a:gd name="T28" fmla="*/ 30 w 277"/>
                    <a:gd name="T29" fmla="*/ 44 h 322"/>
                    <a:gd name="T30" fmla="*/ 24 w 277"/>
                    <a:gd name="T31" fmla="*/ 33 h 322"/>
                    <a:gd name="T32" fmla="*/ 12 w 277"/>
                    <a:gd name="T33" fmla="*/ 14 h 322"/>
                    <a:gd name="T34" fmla="*/ 0 w 277"/>
                    <a:gd name="T35" fmla="*/ 14 h 322"/>
                    <a:gd name="T36" fmla="*/ 0 w 277"/>
                    <a:gd name="T37" fmla="*/ 5 h 322"/>
                    <a:gd name="T38" fmla="*/ 24 w 277"/>
                    <a:gd name="T39" fmla="*/ 0 h 322"/>
                    <a:gd name="T40" fmla="*/ 39 w 277"/>
                    <a:gd name="T41" fmla="*/ 21 h 322"/>
                    <a:gd name="T42" fmla="*/ 60 w 277"/>
                    <a:gd name="T43" fmla="*/ 52 h 322"/>
                    <a:gd name="T44" fmla="*/ 87 w 277"/>
                    <a:gd name="T45" fmla="*/ 65 h 322"/>
                    <a:gd name="T46" fmla="*/ 129 w 277"/>
                    <a:gd name="T47" fmla="*/ 70 h 322"/>
                    <a:gd name="T48" fmla="*/ 206 w 277"/>
                    <a:gd name="T49" fmla="*/ 77 h 322"/>
                    <a:gd name="T50" fmla="*/ 267 w 277"/>
                    <a:gd name="T51" fmla="*/ 91 h 322"/>
                    <a:gd name="T52" fmla="*/ 276 w 277"/>
                    <a:gd name="T53" fmla="*/ 103 h 322"/>
                    <a:gd name="T54" fmla="*/ 270 w 277"/>
                    <a:gd name="T55" fmla="*/ 140 h 322"/>
                    <a:gd name="T56" fmla="*/ 248 w 277"/>
                    <a:gd name="T57" fmla="*/ 192 h 322"/>
                    <a:gd name="T58" fmla="*/ 218 w 277"/>
                    <a:gd name="T59" fmla="*/ 234 h 322"/>
                    <a:gd name="T60" fmla="*/ 188 w 277"/>
                    <a:gd name="T61" fmla="*/ 272 h 322"/>
                    <a:gd name="T62" fmla="*/ 160 w 277"/>
                    <a:gd name="T63" fmla="*/ 297 h 322"/>
                    <a:gd name="T64" fmla="*/ 133 w 277"/>
                    <a:gd name="T65" fmla="*/ 316 h 322"/>
                    <a:gd name="T66" fmla="*/ 106 w 277"/>
                    <a:gd name="T67" fmla="*/ 321 h 3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277" h="322">
                      <a:moveTo>
                        <a:pt x="106" y="321"/>
                      </a:moveTo>
                      <a:lnTo>
                        <a:pt x="91" y="307"/>
                      </a:lnTo>
                      <a:lnTo>
                        <a:pt x="97" y="286"/>
                      </a:lnTo>
                      <a:lnTo>
                        <a:pt x="109" y="257"/>
                      </a:lnTo>
                      <a:lnTo>
                        <a:pt x="154" y="225"/>
                      </a:lnTo>
                      <a:lnTo>
                        <a:pt x="200" y="194"/>
                      </a:lnTo>
                      <a:lnTo>
                        <a:pt x="221" y="162"/>
                      </a:lnTo>
                      <a:lnTo>
                        <a:pt x="230" y="110"/>
                      </a:lnTo>
                      <a:lnTo>
                        <a:pt x="179" y="96"/>
                      </a:lnTo>
                      <a:lnTo>
                        <a:pt x="97" y="89"/>
                      </a:lnTo>
                      <a:lnTo>
                        <a:pt x="64" y="91"/>
                      </a:lnTo>
                      <a:lnTo>
                        <a:pt x="54" y="98"/>
                      </a:lnTo>
                      <a:lnTo>
                        <a:pt x="39" y="87"/>
                      </a:lnTo>
                      <a:lnTo>
                        <a:pt x="45" y="75"/>
                      </a:lnTo>
                      <a:lnTo>
                        <a:pt x="30" y="44"/>
                      </a:lnTo>
                      <a:lnTo>
                        <a:pt x="24" y="33"/>
                      </a:lnTo>
                      <a:lnTo>
                        <a:pt x="12" y="14"/>
                      </a:lnTo>
                      <a:lnTo>
                        <a:pt x="0" y="14"/>
                      </a:lnTo>
                      <a:lnTo>
                        <a:pt x="0" y="5"/>
                      </a:lnTo>
                      <a:lnTo>
                        <a:pt x="24" y="0"/>
                      </a:lnTo>
                      <a:lnTo>
                        <a:pt x="39" y="21"/>
                      </a:lnTo>
                      <a:lnTo>
                        <a:pt x="60" y="52"/>
                      </a:lnTo>
                      <a:lnTo>
                        <a:pt x="87" y="65"/>
                      </a:lnTo>
                      <a:lnTo>
                        <a:pt x="129" y="70"/>
                      </a:lnTo>
                      <a:lnTo>
                        <a:pt x="206" y="77"/>
                      </a:lnTo>
                      <a:lnTo>
                        <a:pt x="267" y="91"/>
                      </a:lnTo>
                      <a:lnTo>
                        <a:pt x="276" y="103"/>
                      </a:lnTo>
                      <a:lnTo>
                        <a:pt x="270" y="140"/>
                      </a:lnTo>
                      <a:lnTo>
                        <a:pt x="248" y="192"/>
                      </a:lnTo>
                      <a:lnTo>
                        <a:pt x="218" y="234"/>
                      </a:lnTo>
                      <a:lnTo>
                        <a:pt x="188" y="272"/>
                      </a:lnTo>
                      <a:lnTo>
                        <a:pt x="160" y="297"/>
                      </a:lnTo>
                      <a:lnTo>
                        <a:pt x="133" y="316"/>
                      </a:lnTo>
                      <a:lnTo>
                        <a:pt x="106" y="32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</p:grpSp>
          <p:grpSp>
            <p:nvGrpSpPr>
              <p:cNvPr id="398413" name="Group 77"/>
              <p:cNvGrpSpPr>
                <a:grpSpLocks/>
              </p:cNvGrpSpPr>
              <p:nvPr/>
            </p:nvGrpSpPr>
            <p:grpSpPr bwMode="auto">
              <a:xfrm>
                <a:off x="2751" y="1129"/>
                <a:ext cx="324" cy="672"/>
                <a:chOff x="2751" y="1129"/>
                <a:chExt cx="324" cy="672"/>
              </a:xfrm>
            </p:grpSpPr>
            <p:sp>
              <p:nvSpPr>
                <p:cNvPr id="398414" name="Freeform 78"/>
                <p:cNvSpPr>
                  <a:spLocks/>
                </p:cNvSpPr>
                <p:nvPr/>
              </p:nvSpPr>
              <p:spPr bwMode="auto">
                <a:xfrm>
                  <a:off x="2851" y="1132"/>
                  <a:ext cx="147" cy="189"/>
                </a:xfrm>
                <a:custGeom>
                  <a:avLst/>
                  <a:gdLst>
                    <a:gd name="T0" fmla="*/ 105 w 147"/>
                    <a:gd name="T1" fmla="*/ 106 h 189"/>
                    <a:gd name="T2" fmla="*/ 96 w 147"/>
                    <a:gd name="T3" fmla="*/ 80 h 189"/>
                    <a:gd name="T4" fmla="*/ 85 w 147"/>
                    <a:gd name="T5" fmla="*/ 57 h 189"/>
                    <a:gd name="T6" fmla="*/ 74 w 147"/>
                    <a:gd name="T7" fmla="*/ 31 h 189"/>
                    <a:gd name="T8" fmla="*/ 57 w 147"/>
                    <a:gd name="T9" fmla="*/ 13 h 189"/>
                    <a:gd name="T10" fmla="*/ 42 w 147"/>
                    <a:gd name="T11" fmla="*/ 4 h 189"/>
                    <a:gd name="T12" fmla="*/ 26 w 147"/>
                    <a:gd name="T13" fmla="*/ 0 h 189"/>
                    <a:gd name="T14" fmla="*/ 16 w 147"/>
                    <a:gd name="T15" fmla="*/ 5 h 189"/>
                    <a:gd name="T16" fmla="*/ 4 w 147"/>
                    <a:gd name="T17" fmla="*/ 23 h 189"/>
                    <a:gd name="T18" fmla="*/ 0 w 147"/>
                    <a:gd name="T19" fmla="*/ 47 h 189"/>
                    <a:gd name="T20" fmla="*/ 2 w 147"/>
                    <a:gd name="T21" fmla="*/ 69 h 189"/>
                    <a:gd name="T22" fmla="*/ 14 w 147"/>
                    <a:gd name="T23" fmla="*/ 100 h 189"/>
                    <a:gd name="T24" fmla="*/ 28 w 147"/>
                    <a:gd name="T25" fmla="*/ 127 h 189"/>
                    <a:gd name="T26" fmla="*/ 45 w 147"/>
                    <a:gd name="T27" fmla="*/ 152 h 189"/>
                    <a:gd name="T28" fmla="*/ 65 w 147"/>
                    <a:gd name="T29" fmla="*/ 174 h 189"/>
                    <a:gd name="T30" fmla="*/ 82 w 147"/>
                    <a:gd name="T31" fmla="*/ 188 h 189"/>
                    <a:gd name="T32" fmla="*/ 92 w 147"/>
                    <a:gd name="T33" fmla="*/ 188 h 189"/>
                    <a:gd name="T34" fmla="*/ 103 w 147"/>
                    <a:gd name="T35" fmla="*/ 172 h 189"/>
                    <a:gd name="T36" fmla="*/ 107 w 147"/>
                    <a:gd name="T37" fmla="*/ 144 h 189"/>
                    <a:gd name="T38" fmla="*/ 140 w 147"/>
                    <a:gd name="T39" fmla="*/ 166 h 189"/>
                    <a:gd name="T40" fmla="*/ 146 w 147"/>
                    <a:gd name="T41" fmla="*/ 163 h 189"/>
                    <a:gd name="T42" fmla="*/ 143 w 147"/>
                    <a:gd name="T43" fmla="*/ 152 h 189"/>
                    <a:gd name="T44" fmla="*/ 109 w 147"/>
                    <a:gd name="T45" fmla="*/ 130 h 189"/>
                    <a:gd name="T46" fmla="*/ 105 w 147"/>
                    <a:gd name="T47" fmla="*/ 106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47" h="189">
                      <a:moveTo>
                        <a:pt x="105" y="106"/>
                      </a:moveTo>
                      <a:lnTo>
                        <a:pt x="96" y="80"/>
                      </a:lnTo>
                      <a:lnTo>
                        <a:pt x="85" y="57"/>
                      </a:lnTo>
                      <a:lnTo>
                        <a:pt x="74" y="31"/>
                      </a:lnTo>
                      <a:lnTo>
                        <a:pt x="57" y="13"/>
                      </a:lnTo>
                      <a:lnTo>
                        <a:pt x="42" y="4"/>
                      </a:lnTo>
                      <a:lnTo>
                        <a:pt x="26" y="0"/>
                      </a:lnTo>
                      <a:lnTo>
                        <a:pt x="16" y="5"/>
                      </a:lnTo>
                      <a:lnTo>
                        <a:pt x="4" y="23"/>
                      </a:lnTo>
                      <a:lnTo>
                        <a:pt x="0" y="47"/>
                      </a:lnTo>
                      <a:lnTo>
                        <a:pt x="2" y="69"/>
                      </a:lnTo>
                      <a:lnTo>
                        <a:pt x="14" y="100"/>
                      </a:lnTo>
                      <a:lnTo>
                        <a:pt x="28" y="127"/>
                      </a:lnTo>
                      <a:lnTo>
                        <a:pt x="45" y="152"/>
                      </a:lnTo>
                      <a:lnTo>
                        <a:pt x="65" y="174"/>
                      </a:lnTo>
                      <a:lnTo>
                        <a:pt x="82" y="188"/>
                      </a:lnTo>
                      <a:lnTo>
                        <a:pt x="92" y="188"/>
                      </a:lnTo>
                      <a:lnTo>
                        <a:pt x="103" y="172"/>
                      </a:lnTo>
                      <a:lnTo>
                        <a:pt x="107" y="144"/>
                      </a:lnTo>
                      <a:lnTo>
                        <a:pt x="140" y="166"/>
                      </a:lnTo>
                      <a:lnTo>
                        <a:pt x="146" y="163"/>
                      </a:lnTo>
                      <a:lnTo>
                        <a:pt x="143" y="152"/>
                      </a:lnTo>
                      <a:lnTo>
                        <a:pt x="109" y="130"/>
                      </a:lnTo>
                      <a:lnTo>
                        <a:pt x="105" y="10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15" name="Freeform 79"/>
                <p:cNvSpPr>
                  <a:spLocks/>
                </p:cNvSpPr>
                <p:nvPr/>
              </p:nvSpPr>
              <p:spPr bwMode="auto">
                <a:xfrm>
                  <a:off x="2839" y="1313"/>
                  <a:ext cx="125" cy="236"/>
                </a:xfrm>
                <a:custGeom>
                  <a:avLst/>
                  <a:gdLst>
                    <a:gd name="T0" fmla="*/ 115 w 125"/>
                    <a:gd name="T1" fmla="*/ 46 h 236"/>
                    <a:gd name="T2" fmla="*/ 103 w 125"/>
                    <a:gd name="T3" fmla="*/ 25 h 236"/>
                    <a:gd name="T4" fmla="*/ 80 w 125"/>
                    <a:gd name="T5" fmla="*/ 6 h 236"/>
                    <a:gd name="T6" fmla="*/ 60 w 125"/>
                    <a:gd name="T7" fmla="*/ 0 h 236"/>
                    <a:gd name="T8" fmla="*/ 41 w 125"/>
                    <a:gd name="T9" fmla="*/ 4 h 236"/>
                    <a:gd name="T10" fmla="*/ 36 w 125"/>
                    <a:gd name="T11" fmla="*/ 10 h 236"/>
                    <a:gd name="T12" fmla="*/ 33 w 125"/>
                    <a:gd name="T13" fmla="*/ 24 h 236"/>
                    <a:gd name="T14" fmla="*/ 36 w 125"/>
                    <a:gd name="T15" fmla="*/ 39 h 236"/>
                    <a:gd name="T16" fmla="*/ 43 w 125"/>
                    <a:gd name="T17" fmla="*/ 64 h 236"/>
                    <a:gd name="T18" fmla="*/ 43 w 125"/>
                    <a:gd name="T19" fmla="*/ 90 h 236"/>
                    <a:gd name="T20" fmla="*/ 41 w 125"/>
                    <a:gd name="T21" fmla="*/ 110 h 236"/>
                    <a:gd name="T22" fmla="*/ 30 w 125"/>
                    <a:gd name="T23" fmla="*/ 129 h 236"/>
                    <a:gd name="T24" fmla="*/ 12 w 125"/>
                    <a:gd name="T25" fmla="*/ 140 h 236"/>
                    <a:gd name="T26" fmla="*/ 3 w 125"/>
                    <a:gd name="T27" fmla="*/ 157 h 236"/>
                    <a:gd name="T28" fmla="*/ 0 w 125"/>
                    <a:gd name="T29" fmla="*/ 176 h 236"/>
                    <a:gd name="T30" fmla="*/ 7 w 125"/>
                    <a:gd name="T31" fmla="*/ 195 h 236"/>
                    <a:gd name="T32" fmla="*/ 18 w 125"/>
                    <a:gd name="T33" fmla="*/ 210 h 236"/>
                    <a:gd name="T34" fmla="*/ 35 w 125"/>
                    <a:gd name="T35" fmla="*/ 222 h 236"/>
                    <a:gd name="T36" fmla="*/ 55 w 125"/>
                    <a:gd name="T37" fmla="*/ 235 h 236"/>
                    <a:gd name="T38" fmla="*/ 73 w 125"/>
                    <a:gd name="T39" fmla="*/ 235 h 236"/>
                    <a:gd name="T40" fmla="*/ 94 w 125"/>
                    <a:gd name="T41" fmla="*/ 218 h 236"/>
                    <a:gd name="T42" fmla="*/ 108 w 125"/>
                    <a:gd name="T43" fmla="*/ 203 h 236"/>
                    <a:gd name="T44" fmla="*/ 119 w 125"/>
                    <a:gd name="T45" fmla="*/ 173 h 236"/>
                    <a:gd name="T46" fmla="*/ 123 w 125"/>
                    <a:gd name="T47" fmla="*/ 141 h 236"/>
                    <a:gd name="T48" fmla="*/ 124 w 125"/>
                    <a:gd name="T49" fmla="*/ 107 h 236"/>
                    <a:gd name="T50" fmla="*/ 120 w 125"/>
                    <a:gd name="T51" fmla="*/ 72 h 236"/>
                    <a:gd name="T52" fmla="*/ 115 w 125"/>
                    <a:gd name="T53" fmla="*/ 46 h 2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25" h="236">
                      <a:moveTo>
                        <a:pt x="115" y="46"/>
                      </a:moveTo>
                      <a:lnTo>
                        <a:pt x="103" y="25"/>
                      </a:lnTo>
                      <a:lnTo>
                        <a:pt x="80" y="6"/>
                      </a:lnTo>
                      <a:lnTo>
                        <a:pt x="60" y="0"/>
                      </a:lnTo>
                      <a:lnTo>
                        <a:pt x="41" y="4"/>
                      </a:lnTo>
                      <a:lnTo>
                        <a:pt x="36" y="10"/>
                      </a:lnTo>
                      <a:lnTo>
                        <a:pt x="33" y="24"/>
                      </a:lnTo>
                      <a:lnTo>
                        <a:pt x="36" y="39"/>
                      </a:lnTo>
                      <a:lnTo>
                        <a:pt x="43" y="64"/>
                      </a:lnTo>
                      <a:lnTo>
                        <a:pt x="43" y="90"/>
                      </a:lnTo>
                      <a:lnTo>
                        <a:pt x="41" y="110"/>
                      </a:lnTo>
                      <a:lnTo>
                        <a:pt x="30" y="129"/>
                      </a:lnTo>
                      <a:lnTo>
                        <a:pt x="12" y="140"/>
                      </a:lnTo>
                      <a:lnTo>
                        <a:pt x="3" y="157"/>
                      </a:lnTo>
                      <a:lnTo>
                        <a:pt x="0" y="176"/>
                      </a:lnTo>
                      <a:lnTo>
                        <a:pt x="7" y="195"/>
                      </a:lnTo>
                      <a:lnTo>
                        <a:pt x="18" y="210"/>
                      </a:lnTo>
                      <a:lnTo>
                        <a:pt x="35" y="222"/>
                      </a:lnTo>
                      <a:lnTo>
                        <a:pt x="55" y="235"/>
                      </a:lnTo>
                      <a:lnTo>
                        <a:pt x="73" y="235"/>
                      </a:lnTo>
                      <a:lnTo>
                        <a:pt x="94" y="218"/>
                      </a:lnTo>
                      <a:lnTo>
                        <a:pt x="108" y="203"/>
                      </a:lnTo>
                      <a:lnTo>
                        <a:pt x="119" y="173"/>
                      </a:lnTo>
                      <a:lnTo>
                        <a:pt x="123" y="141"/>
                      </a:lnTo>
                      <a:lnTo>
                        <a:pt x="124" y="107"/>
                      </a:lnTo>
                      <a:lnTo>
                        <a:pt x="120" y="72"/>
                      </a:lnTo>
                      <a:lnTo>
                        <a:pt x="115" y="4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16" name="Freeform 80"/>
                <p:cNvSpPr>
                  <a:spLocks/>
                </p:cNvSpPr>
                <p:nvPr/>
              </p:nvSpPr>
              <p:spPr bwMode="auto">
                <a:xfrm>
                  <a:off x="2755" y="1307"/>
                  <a:ext cx="147" cy="169"/>
                </a:xfrm>
                <a:custGeom>
                  <a:avLst/>
                  <a:gdLst>
                    <a:gd name="T0" fmla="*/ 146 w 147"/>
                    <a:gd name="T1" fmla="*/ 22 h 169"/>
                    <a:gd name="T2" fmla="*/ 145 w 147"/>
                    <a:gd name="T3" fmla="*/ 13 h 169"/>
                    <a:gd name="T4" fmla="*/ 127 w 147"/>
                    <a:gd name="T5" fmla="*/ 0 h 169"/>
                    <a:gd name="T6" fmla="*/ 115 w 147"/>
                    <a:gd name="T7" fmla="*/ 3 h 169"/>
                    <a:gd name="T8" fmla="*/ 94 w 147"/>
                    <a:gd name="T9" fmla="*/ 15 h 169"/>
                    <a:gd name="T10" fmla="*/ 68 w 147"/>
                    <a:gd name="T11" fmla="*/ 30 h 169"/>
                    <a:gd name="T12" fmla="*/ 45 w 147"/>
                    <a:gd name="T13" fmla="*/ 39 h 169"/>
                    <a:gd name="T14" fmla="*/ 2 w 147"/>
                    <a:gd name="T15" fmla="*/ 57 h 169"/>
                    <a:gd name="T16" fmla="*/ 0 w 147"/>
                    <a:gd name="T17" fmla="*/ 62 h 169"/>
                    <a:gd name="T18" fmla="*/ 5 w 147"/>
                    <a:gd name="T19" fmla="*/ 72 h 169"/>
                    <a:gd name="T20" fmla="*/ 19 w 147"/>
                    <a:gd name="T21" fmla="*/ 87 h 169"/>
                    <a:gd name="T22" fmla="*/ 42 w 147"/>
                    <a:gd name="T23" fmla="*/ 105 h 169"/>
                    <a:gd name="T24" fmla="*/ 71 w 147"/>
                    <a:gd name="T25" fmla="*/ 122 h 169"/>
                    <a:gd name="T26" fmla="*/ 80 w 147"/>
                    <a:gd name="T27" fmla="*/ 130 h 169"/>
                    <a:gd name="T28" fmla="*/ 83 w 147"/>
                    <a:gd name="T29" fmla="*/ 138 h 169"/>
                    <a:gd name="T30" fmla="*/ 73 w 147"/>
                    <a:gd name="T31" fmla="*/ 145 h 169"/>
                    <a:gd name="T32" fmla="*/ 45 w 147"/>
                    <a:gd name="T33" fmla="*/ 152 h 169"/>
                    <a:gd name="T34" fmla="*/ 27 w 147"/>
                    <a:gd name="T35" fmla="*/ 147 h 169"/>
                    <a:gd name="T36" fmla="*/ 22 w 147"/>
                    <a:gd name="T37" fmla="*/ 152 h 169"/>
                    <a:gd name="T38" fmla="*/ 28 w 147"/>
                    <a:gd name="T39" fmla="*/ 160 h 169"/>
                    <a:gd name="T40" fmla="*/ 43 w 147"/>
                    <a:gd name="T41" fmla="*/ 168 h 169"/>
                    <a:gd name="T42" fmla="*/ 66 w 147"/>
                    <a:gd name="T43" fmla="*/ 168 h 169"/>
                    <a:gd name="T44" fmla="*/ 86 w 147"/>
                    <a:gd name="T45" fmla="*/ 163 h 169"/>
                    <a:gd name="T46" fmla="*/ 99 w 147"/>
                    <a:gd name="T47" fmla="*/ 153 h 169"/>
                    <a:gd name="T48" fmla="*/ 103 w 147"/>
                    <a:gd name="T49" fmla="*/ 142 h 169"/>
                    <a:gd name="T50" fmla="*/ 97 w 147"/>
                    <a:gd name="T51" fmla="*/ 129 h 169"/>
                    <a:gd name="T52" fmla="*/ 89 w 147"/>
                    <a:gd name="T53" fmla="*/ 121 h 169"/>
                    <a:gd name="T54" fmla="*/ 74 w 147"/>
                    <a:gd name="T55" fmla="*/ 110 h 169"/>
                    <a:gd name="T56" fmla="*/ 56 w 147"/>
                    <a:gd name="T57" fmla="*/ 101 h 169"/>
                    <a:gd name="T58" fmla="*/ 36 w 147"/>
                    <a:gd name="T59" fmla="*/ 86 h 169"/>
                    <a:gd name="T60" fmla="*/ 28 w 147"/>
                    <a:gd name="T61" fmla="*/ 79 h 169"/>
                    <a:gd name="T62" fmla="*/ 24 w 147"/>
                    <a:gd name="T63" fmla="*/ 72 h 169"/>
                    <a:gd name="T64" fmla="*/ 27 w 147"/>
                    <a:gd name="T65" fmla="*/ 67 h 169"/>
                    <a:gd name="T66" fmla="*/ 45 w 147"/>
                    <a:gd name="T67" fmla="*/ 62 h 169"/>
                    <a:gd name="T68" fmla="*/ 74 w 147"/>
                    <a:gd name="T69" fmla="*/ 54 h 169"/>
                    <a:gd name="T70" fmla="*/ 100 w 147"/>
                    <a:gd name="T71" fmla="*/ 47 h 169"/>
                    <a:gd name="T72" fmla="*/ 129 w 147"/>
                    <a:gd name="T73" fmla="*/ 39 h 169"/>
                    <a:gd name="T74" fmla="*/ 141 w 147"/>
                    <a:gd name="T75" fmla="*/ 28 h 169"/>
                    <a:gd name="T76" fmla="*/ 146 w 147"/>
                    <a:gd name="T77" fmla="*/ 22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47" h="169">
                      <a:moveTo>
                        <a:pt x="146" y="22"/>
                      </a:moveTo>
                      <a:lnTo>
                        <a:pt x="145" y="13"/>
                      </a:lnTo>
                      <a:lnTo>
                        <a:pt x="127" y="0"/>
                      </a:lnTo>
                      <a:lnTo>
                        <a:pt x="115" y="3"/>
                      </a:lnTo>
                      <a:lnTo>
                        <a:pt x="94" y="15"/>
                      </a:lnTo>
                      <a:lnTo>
                        <a:pt x="68" y="30"/>
                      </a:lnTo>
                      <a:lnTo>
                        <a:pt x="45" y="39"/>
                      </a:lnTo>
                      <a:lnTo>
                        <a:pt x="2" y="57"/>
                      </a:lnTo>
                      <a:lnTo>
                        <a:pt x="0" y="62"/>
                      </a:lnTo>
                      <a:lnTo>
                        <a:pt x="5" y="72"/>
                      </a:lnTo>
                      <a:lnTo>
                        <a:pt x="19" y="87"/>
                      </a:lnTo>
                      <a:lnTo>
                        <a:pt x="42" y="105"/>
                      </a:lnTo>
                      <a:lnTo>
                        <a:pt x="71" y="122"/>
                      </a:lnTo>
                      <a:lnTo>
                        <a:pt x="80" y="130"/>
                      </a:lnTo>
                      <a:lnTo>
                        <a:pt x="83" y="138"/>
                      </a:lnTo>
                      <a:lnTo>
                        <a:pt x="73" y="145"/>
                      </a:lnTo>
                      <a:lnTo>
                        <a:pt x="45" y="152"/>
                      </a:lnTo>
                      <a:lnTo>
                        <a:pt x="27" y="147"/>
                      </a:lnTo>
                      <a:lnTo>
                        <a:pt x="22" y="152"/>
                      </a:lnTo>
                      <a:lnTo>
                        <a:pt x="28" y="160"/>
                      </a:lnTo>
                      <a:lnTo>
                        <a:pt x="43" y="168"/>
                      </a:lnTo>
                      <a:lnTo>
                        <a:pt x="66" y="168"/>
                      </a:lnTo>
                      <a:lnTo>
                        <a:pt x="86" y="163"/>
                      </a:lnTo>
                      <a:lnTo>
                        <a:pt x="99" y="153"/>
                      </a:lnTo>
                      <a:lnTo>
                        <a:pt x="103" y="142"/>
                      </a:lnTo>
                      <a:lnTo>
                        <a:pt x="97" y="129"/>
                      </a:lnTo>
                      <a:lnTo>
                        <a:pt x="89" y="121"/>
                      </a:lnTo>
                      <a:lnTo>
                        <a:pt x="74" y="110"/>
                      </a:lnTo>
                      <a:lnTo>
                        <a:pt x="56" y="101"/>
                      </a:lnTo>
                      <a:lnTo>
                        <a:pt x="36" y="86"/>
                      </a:lnTo>
                      <a:lnTo>
                        <a:pt x="28" y="79"/>
                      </a:lnTo>
                      <a:lnTo>
                        <a:pt x="24" y="72"/>
                      </a:lnTo>
                      <a:lnTo>
                        <a:pt x="27" y="67"/>
                      </a:lnTo>
                      <a:lnTo>
                        <a:pt x="45" y="62"/>
                      </a:lnTo>
                      <a:lnTo>
                        <a:pt x="74" y="54"/>
                      </a:lnTo>
                      <a:lnTo>
                        <a:pt x="100" y="47"/>
                      </a:lnTo>
                      <a:lnTo>
                        <a:pt x="129" y="39"/>
                      </a:lnTo>
                      <a:lnTo>
                        <a:pt x="141" y="28"/>
                      </a:lnTo>
                      <a:lnTo>
                        <a:pt x="146" y="22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17" name="Freeform 81"/>
                <p:cNvSpPr>
                  <a:spLocks/>
                </p:cNvSpPr>
                <p:nvPr/>
              </p:nvSpPr>
              <p:spPr bwMode="auto">
                <a:xfrm>
                  <a:off x="2751" y="1479"/>
                  <a:ext cx="136" cy="322"/>
                </a:xfrm>
                <a:custGeom>
                  <a:avLst/>
                  <a:gdLst>
                    <a:gd name="T0" fmla="*/ 128 w 136"/>
                    <a:gd name="T1" fmla="*/ 6 h 322"/>
                    <a:gd name="T2" fmla="*/ 109 w 136"/>
                    <a:gd name="T3" fmla="*/ 0 h 322"/>
                    <a:gd name="T4" fmla="*/ 96 w 136"/>
                    <a:gd name="T5" fmla="*/ 7 h 322"/>
                    <a:gd name="T6" fmla="*/ 91 w 136"/>
                    <a:gd name="T7" fmla="*/ 39 h 322"/>
                    <a:gd name="T8" fmla="*/ 87 w 136"/>
                    <a:gd name="T9" fmla="*/ 72 h 322"/>
                    <a:gd name="T10" fmla="*/ 79 w 136"/>
                    <a:gd name="T11" fmla="*/ 106 h 322"/>
                    <a:gd name="T12" fmla="*/ 53 w 136"/>
                    <a:gd name="T13" fmla="*/ 137 h 322"/>
                    <a:gd name="T14" fmla="*/ 32 w 136"/>
                    <a:gd name="T15" fmla="*/ 157 h 322"/>
                    <a:gd name="T16" fmla="*/ 19 w 136"/>
                    <a:gd name="T17" fmla="*/ 184 h 322"/>
                    <a:gd name="T18" fmla="*/ 15 w 136"/>
                    <a:gd name="T19" fmla="*/ 209 h 322"/>
                    <a:gd name="T20" fmla="*/ 13 w 136"/>
                    <a:gd name="T21" fmla="*/ 219 h 322"/>
                    <a:gd name="T22" fmla="*/ 4 w 136"/>
                    <a:gd name="T23" fmla="*/ 224 h 322"/>
                    <a:gd name="T24" fmla="*/ 0 w 136"/>
                    <a:gd name="T25" fmla="*/ 234 h 322"/>
                    <a:gd name="T26" fmla="*/ 3 w 136"/>
                    <a:gd name="T27" fmla="*/ 240 h 322"/>
                    <a:gd name="T28" fmla="*/ 17 w 136"/>
                    <a:gd name="T29" fmla="*/ 246 h 322"/>
                    <a:gd name="T30" fmla="*/ 43 w 136"/>
                    <a:gd name="T31" fmla="*/ 257 h 322"/>
                    <a:gd name="T32" fmla="*/ 72 w 136"/>
                    <a:gd name="T33" fmla="*/ 280 h 322"/>
                    <a:gd name="T34" fmla="*/ 90 w 136"/>
                    <a:gd name="T35" fmla="*/ 302 h 322"/>
                    <a:gd name="T36" fmla="*/ 98 w 136"/>
                    <a:gd name="T37" fmla="*/ 314 h 322"/>
                    <a:gd name="T38" fmla="*/ 109 w 136"/>
                    <a:gd name="T39" fmla="*/ 321 h 322"/>
                    <a:gd name="T40" fmla="*/ 128 w 136"/>
                    <a:gd name="T41" fmla="*/ 306 h 322"/>
                    <a:gd name="T42" fmla="*/ 128 w 136"/>
                    <a:gd name="T43" fmla="*/ 303 h 322"/>
                    <a:gd name="T44" fmla="*/ 99 w 136"/>
                    <a:gd name="T45" fmla="*/ 277 h 322"/>
                    <a:gd name="T46" fmla="*/ 65 w 136"/>
                    <a:gd name="T47" fmla="*/ 252 h 322"/>
                    <a:gd name="T48" fmla="*/ 40 w 136"/>
                    <a:gd name="T49" fmla="*/ 238 h 322"/>
                    <a:gd name="T50" fmla="*/ 25 w 136"/>
                    <a:gd name="T51" fmla="*/ 228 h 322"/>
                    <a:gd name="T52" fmla="*/ 24 w 136"/>
                    <a:gd name="T53" fmla="*/ 217 h 322"/>
                    <a:gd name="T54" fmla="*/ 36 w 136"/>
                    <a:gd name="T55" fmla="*/ 192 h 322"/>
                    <a:gd name="T56" fmla="*/ 54 w 136"/>
                    <a:gd name="T57" fmla="*/ 170 h 322"/>
                    <a:gd name="T58" fmla="*/ 82 w 136"/>
                    <a:gd name="T59" fmla="*/ 144 h 322"/>
                    <a:gd name="T60" fmla="*/ 105 w 136"/>
                    <a:gd name="T61" fmla="*/ 121 h 322"/>
                    <a:gd name="T62" fmla="*/ 118 w 136"/>
                    <a:gd name="T63" fmla="*/ 96 h 322"/>
                    <a:gd name="T64" fmla="*/ 127 w 136"/>
                    <a:gd name="T65" fmla="*/ 65 h 322"/>
                    <a:gd name="T66" fmla="*/ 135 w 136"/>
                    <a:gd name="T67" fmla="*/ 34 h 322"/>
                    <a:gd name="T68" fmla="*/ 130 w 136"/>
                    <a:gd name="T69" fmla="*/ 17 h 322"/>
                    <a:gd name="T70" fmla="*/ 128 w 136"/>
                    <a:gd name="T71" fmla="*/ 6 h 3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36" h="322">
                      <a:moveTo>
                        <a:pt x="128" y="6"/>
                      </a:moveTo>
                      <a:lnTo>
                        <a:pt x="109" y="0"/>
                      </a:lnTo>
                      <a:lnTo>
                        <a:pt x="96" y="7"/>
                      </a:lnTo>
                      <a:lnTo>
                        <a:pt x="91" y="39"/>
                      </a:lnTo>
                      <a:lnTo>
                        <a:pt x="87" y="72"/>
                      </a:lnTo>
                      <a:lnTo>
                        <a:pt x="79" y="106"/>
                      </a:lnTo>
                      <a:lnTo>
                        <a:pt x="53" y="137"/>
                      </a:lnTo>
                      <a:lnTo>
                        <a:pt x="32" y="157"/>
                      </a:lnTo>
                      <a:lnTo>
                        <a:pt x="19" y="184"/>
                      </a:lnTo>
                      <a:lnTo>
                        <a:pt x="15" y="209"/>
                      </a:lnTo>
                      <a:lnTo>
                        <a:pt x="13" y="219"/>
                      </a:lnTo>
                      <a:lnTo>
                        <a:pt x="4" y="224"/>
                      </a:lnTo>
                      <a:lnTo>
                        <a:pt x="0" y="234"/>
                      </a:lnTo>
                      <a:lnTo>
                        <a:pt x="3" y="240"/>
                      </a:lnTo>
                      <a:lnTo>
                        <a:pt x="17" y="246"/>
                      </a:lnTo>
                      <a:lnTo>
                        <a:pt x="43" y="257"/>
                      </a:lnTo>
                      <a:lnTo>
                        <a:pt x="72" y="280"/>
                      </a:lnTo>
                      <a:lnTo>
                        <a:pt x="90" y="302"/>
                      </a:lnTo>
                      <a:lnTo>
                        <a:pt x="98" y="314"/>
                      </a:lnTo>
                      <a:lnTo>
                        <a:pt x="109" y="321"/>
                      </a:lnTo>
                      <a:lnTo>
                        <a:pt x="128" y="306"/>
                      </a:lnTo>
                      <a:lnTo>
                        <a:pt x="128" y="303"/>
                      </a:lnTo>
                      <a:lnTo>
                        <a:pt x="99" y="277"/>
                      </a:lnTo>
                      <a:lnTo>
                        <a:pt x="65" y="252"/>
                      </a:lnTo>
                      <a:lnTo>
                        <a:pt x="40" y="238"/>
                      </a:lnTo>
                      <a:lnTo>
                        <a:pt x="25" y="228"/>
                      </a:lnTo>
                      <a:lnTo>
                        <a:pt x="24" y="217"/>
                      </a:lnTo>
                      <a:lnTo>
                        <a:pt x="36" y="192"/>
                      </a:lnTo>
                      <a:lnTo>
                        <a:pt x="54" y="170"/>
                      </a:lnTo>
                      <a:lnTo>
                        <a:pt x="82" y="144"/>
                      </a:lnTo>
                      <a:lnTo>
                        <a:pt x="105" y="121"/>
                      </a:lnTo>
                      <a:lnTo>
                        <a:pt x="118" y="96"/>
                      </a:lnTo>
                      <a:lnTo>
                        <a:pt x="127" y="65"/>
                      </a:lnTo>
                      <a:lnTo>
                        <a:pt x="135" y="34"/>
                      </a:lnTo>
                      <a:lnTo>
                        <a:pt x="130" y="17"/>
                      </a:lnTo>
                      <a:lnTo>
                        <a:pt x="128" y="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18" name="Freeform 82"/>
                <p:cNvSpPr>
                  <a:spLocks/>
                </p:cNvSpPr>
                <p:nvPr/>
              </p:nvSpPr>
              <p:spPr bwMode="auto">
                <a:xfrm>
                  <a:off x="2849" y="1510"/>
                  <a:ext cx="101" cy="282"/>
                </a:xfrm>
                <a:custGeom>
                  <a:avLst/>
                  <a:gdLst>
                    <a:gd name="T0" fmla="*/ 73 w 101"/>
                    <a:gd name="T1" fmla="*/ 9 h 282"/>
                    <a:gd name="T2" fmla="*/ 58 w 101"/>
                    <a:gd name="T3" fmla="*/ 0 h 282"/>
                    <a:gd name="T4" fmla="*/ 51 w 101"/>
                    <a:gd name="T5" fmla="*/ 7 h 282"/>
                    <a:gd name="T6" fmla="*/ 42 w 101"/>
                    <a:gd name="T7" fmla="*/ 26 h 282"/>
                    <a:gd name="T8" fmla="*/ 41 w 101"/>
                    <a:gd name="T9" fmla="*/ 50 h 282"/>
                    <a:gd name="T10" fmla="*/ 39 w 101"/>
                    <a:gd name="T11" fmla="*/ 100 h 282"/>
                    <a:gd name="T12" fmla="*/ 33 w 101"/>
                    <a:gd name="T13" fmla="*/ 118 h 282"/>
                    <a:gd name="T14" fmla="*/ 13 w 101"/>
                    <a:gd name="T15" fmla="*/ 151 h 282"/>
                    <a:gd name="T16" fmla="*/ 4 w 101"/>
                    <a:gd name="T17" fmla="*/ 175 h 282"/>
                    <a:gd name="T18" fmla="*/ 0 w 101"/>
                    <a:gd name="T19" fmla="*/ 196 h 282"/>
                    <a:gd name="T20" fmla="*/ 4 w 101"/>
                    <a:gd name="T21" fmla="*/ 205 h 282"/>
                    <a:gd name="T22" fmla="*/ 17 w 101"/>
                    <a:gd name="T23" fmla="*/ 216 h 282"/>
                    <a:gd name="T24" fmla="*/ 35 w 101"/>
                    <a:gd name="T25" fmla="*/ 231 h 282"/>
                    <a:gd name="T26" fmla="*/ 53 w 101"/>
                    <a:gd name="T27" fmla="*/ 252 h 282"/>
                    <a:gd name="T28" fmla="*/ 70 w 101"/>
                    <a:gd name="T29" fmla="*/ 276 h 282"/>
                    <a:gd name="T30" fmla="*/ 78 w 101"/>
                    <a:gd name="T31" fmla="*/ 281 h 282"/>
                    <a:gd name="T32" fmla="*/ 100 w 101"/>
                    <a:gd name="T33" fmla="*/ 276 h 282"/>
                    <a:gd name="T34" fmla="*/ 100 w 101"/>
                    <a:gd name="T35" fmla="*/ 269 h 282"/>
                    <a:gd name="T36" fmla="*/ 79 w 101"/>
                    <a:gd name="T37" fmla="*/ 247 h 282"/>
                    <a:gd name="T38" fmla="*/ 41 w 101"/>
                    <a:gd name="T39" fmla="*/ 215 h 282"/>
                    <a:gd name="T40" fmla="*/ 25 w 101"/>
                    <a:gd name="T41" fmla="*/ 198 h 282"/>
                    <a:gd name="T42" fmla="*/ 23 w 101"/>
                    <a:gd name="T43" fmla="*/ 190 h 282"/>
                    <a:gd name="T44" fmla="*/ 30 w 101"/>
                    <a:gd name="T45" fmla="*/ 162 h 282"/>
                    <a:gd name="T46" fmla="*/ 44 w 101"/>
                    <a:gd name="T47" fmla="*/ 133 h 282"/>
                    <a:gd name="T48" fmla="*/ 52 w 101"/>
                    <a:gd name="T49" fmla="*/ 110 h 282"/>
                    <a:gd name="T50" fmla="*/ 64 w 101"/>
                    <a:gd name="T51" fmla="*/ 77 h 282"/>
                    <a:gd name="T52" fmla="*/ 75 w 101"/>
                    <a:gd name="T53" fmla="*/ 41 h 282"/>
                    <a:gd name="T54" fmla="*/ 78 w 101"/>
                    <a:gd name="T55" fmla="*/ 23 h 282"/>
                    <a:gd name="T56" fmla="*/ 73 w 101"/>
                    <a:gd name="T57" fmla="*/ 9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01" h="282">
                      <a:moveTo>
                        <a:pt x="73" y="9"/>
                      </a:moveTo>
                      <a:lnTo>
                        <a:pt x="58" y="0"/>
                      </a:lnTo>
                      <a:lnTo>
                        <a:pt x="51" y="7"/>
                      </a:lnTo>
                      <a:lnTo>
                        <a:pt x="42" y="26"/>
                      </a:lnTo>
                      <a:lnTo>
                        <a:pt x="41" y="50"/>
                      </a:lnTo>
                      <a:lnTo>
                        <a:pt x="39" y="100"/>
                      </a:lnTo>
                      <a:lnTo>
                        <a:pt x="33" y="118"/>
                      </a:lnTo>
                      <a:lnTo>
                        <a:pt x="13" y="151"/>
                      </a:lnTo>
                      <a:lnTo>
                        <a:pt x="4" y="175"/>
                      </a:lnTo>
                      <a:lnTo>
                        <a:pt x="0" y="196"/>
                      </a:lnTo>
                      <a:lnTo>
                        <a:pt x="4" y="205"/>
                      </a:lnTo>
                      <a:lnTo>
                        <a:pt x="17" y="216"/>
                      </a:lnTo>
                      <a:lnTo>
                        <a:pt x="35" y="231"/>
                      </a:lnTo>
                      <a:lnTo>
                        <a:pt x="53" y="252"/>
                      </a:lnTo>
                      <a:lnTo>
                        <a:pt x="70" y="276"/>
                      </a:lnTo>
                      <a:lnTo>
                        <a:pt x="78" y="281"/>
                      </a:lnTo>
                      <a:lnTo>
                        <a:pt x="100" y="276"/>
                      </a:lnTo>
                      <a:lnTo>
                        <a:pt x="100" y="269"/>
                      </a:lnTo>
                      <a:lnTo>
                        <a:pt x="79" y="247"/>
                      </a:lnTo>
                      <a:lnTo>
                        <a:pt x="41" y="215"/>
                      </a:lnTo>
                      <a:lnTo>
                        <a:pt x="25" y="198"/>
                      </a:lnTo>
                      <a:lnTo>
                        <a:pt x="23" y="190"/>
                      </a:lnTo>
                      <a:lnTo>
                        <a:pt x="30" y="162"/>
                      </a:lnTo>
                      <a:lnTo>
                        <a:pt x="44" y="133"/>
                      </a:lnTo>
                      <a:lnTo>
                        <a:pt x="52" y="110"/>
                      </a:lnTo>
                      <a:lnTo>
                        <a:pt x="64" y="77"/>
                      </a:lnTo>
                      <a:lnTo>
                        <a:pt x="75" y="41"/>
                      </a:lnTo>
                      <a:lnTo>
                        <a:pt x="78" y="23"/>
                      </a:lnTo>
                      <a:lnTo>
                        <a:pt x="73" y="9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  <p:sp>
              <p:nvSpPr>
                <p:cNvPr id="398419" name="Freeform 83"/>
                <p:cNvSpPr>
                  <a:spLocks/>
                </p:cNvSpPr>
                <p:nvPr/>
              </p:nvSpPr>
              <p:spPr bwMode="auto">
                <a:xfrm>
                  <a:off x="2937" y="1129"/>
                  <a:ext cx="138" cy="255"/>
                </a:xfrm>
                <a:custGeom>
                  <a:avLst/>
                  <a:gdLst>
                    <a:gd name="T0" fmla="*/ 9 w 138"/>
                    <a:gd name="T1" fmla="*/ 246 h 255"/>
                    <a:gd name="T2" fmla="*/ 3 w 138"/>
                    <a:gd name="T3" fmla="*/ 234 h 255"/>
                    <a:gd name="T4" fmla="*/ 9 w 138"/>
                    <a:gd name="T5" fmla="*/ 220 h 255"/>
                    <a:gd name="T6" fmla="*/ 20 w 138"/>
                    <a:gd name="T7" fmla="*/ 205 h 255"/>
                    <a:gd name="T8" fmla="*/ 51 w 138"/>
                    <a:gd name="T9" fmla="*/ 196 h 255"/>
                    <a:gd name="T10" fmla="*/ 81 w 138"/>
                    <a:gd name="T11" fmla="*/ 190 h 255"/>
                    <a:gd name="T12" fmla="*/ 98 w 138"/>
                    <a:gd name="T13" fmla="*/ 175 h 255"/>
                    <a:gd name="T14" fmla="*/ 111 w 138"/>
                    <a:gd name="T15" fmla="*/ 141 h 255"/>
                    <a:gd name="T16" fmla="*/ 85 w 138"/>
                    <a:gd name="T17" fmla="*/ 116 h 255"/>
                    <a:gd name="T18" fmla="*/ 41 w 138"/>
                    <a:gd name="T19" fmla="*/ 86 h 255"/>
                    <a:gd name="T20" fmla="*/ 22 w 138"/>
                    <a:gd name="T21" fmla="*/ 77 h 255"/>
                    <a:gd name="T22" fmla="*/ 15 w 138"/>
                    <a:gd name="T23" fmla="*/ 79 h 255"/>
                    <a:gd name="T24" fmla="*/ 10 w 138"/>
                    <a:gd name="T25" fmla="*/ 67 h 255"/>
                    <a:gd name="T26" fmla="*/ 15 w 138"/>
                    <a:gd name="T27" fmla="*/ 61 h 255"/>
                    <a:gd name="T28" fmla="*/ 11 w 138"/>
                    <a:gd name="T29" fmla="*/ 35 h 255"/>
                    <a:gd name="T30" fmla="*/ 10 w 138"/>
                    <a:gd name="T31" fmla="*/ 25 h 255"/>
                    <a:gd name="T32" fmla="*/ 6 w 138"/>
                    <a:gd name="T33" fmla="*/ 9 h 255"/>
                    <a:gd name="T34" fmla="*/ 0 w 138"/>
                    <a:gd name="T35" fmla="*/ 4 h 255"/>
                    <a:gd name="T36" fmla="*/ 1 w 138"/>
                    <a:gd name="T37" fmla="*/ 0 h 255"/>
                    <a:gd name="T38" fmla="*/ 15 w 138"/>
                    <a:gd name="T39" fmla="*/ 3 h 255"/>
                    <a:gd name="T40" fmla="*/ 20 w 138"/>
                    <a:gd name="T41" fmla="*/ 21 h 255"/>
                    <a:gd name="T42" fmla="*/ 27 w 138"/>
                    <a:gd name="T43" fmla="*/ 50 h 255"/>
                    <a:gd name="T44" fmla="*/ 39 w 138"/>
                    <a:gd name="T45" fmla="*/ 67 h 255"/>
                    <a:gd name="T46" fmla="*/ 62 w 138"/>
                    <a:gd name="T47" fmla="*/ 83 h 255"/>
                    <a:gd name="T48" fmla="*/ 103 w 138"/>
                    <a:gd name="T49" fmla="*/ 111 h 255"/>
                    <a:gd name="T50" fmla="*/ 133 w 138"/>
                    <a:gd name="T51" fmla="*/ 140 h 255"/>
                    <a:gd name="T52" fmla="*/ 137 w 138"/>
                    <a:gd name="T53" fmla="*/ 151 h 255"/>
                    <a:gd name="T54" fmla="*/ 128 w 138"/>
                    <a:gd name="T55" fmla="*/ 175 h 255"/>
                    <a:gd name="T56" fmla="*/ 108 w 138"/>
                    <a:gd name="T57" fmla="*/ 203 h 255"/>
                    <a:gd name="T58" fmla="*/ 84 w 138"/>
                    <a:gd name="T59" fmla="*/ 224 h 255"/>
                    <a:gd name="T60" fmla="*/ 61 w 138"/>
                    <a:gd name="T61" fmla="*/ 239 h 255"/>
                    <a:gd name="T62" fmla="*/ 43 w 138"/>
                    <a:gd name="T63" fmla="*/ 249 h 255"/>
                    <a:gd name="T64" fmla="*/ 25 w 138"/>
                    <a:gd name="T65" fmla="*/ 254 h 255"/>
                    <a:gd name="T66" fmla="*/ 9 w 138"/>
                    <a:gd name="T67" fmla="*/ 246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38" h="255">
                      <a:moveTo>
                        <a:pt x="9" y="246"/>
                      </a:moveTo>
                      <a:lnTo>
                        <a:pt x="3" y="234"/>
                      </a:lnTo>
                      <a:lnTo>
                        <a:pt x="9" y="220"/>
                      </a:lnTo>
                      <a:lnTo>
                        <a:pt x="20" y="205"/>
                      </a:lnTo>
                      <a:lnTo>
                        <a:pt x="51" y="196"/>
                      </a:lnTo>
                      <a:lnTo>
                        <a:pt x="81" y="190"/>
                      </a:lnTo>
                      <a:lnTo>
                        <a:pt x="98" y="175"/>
                      </a:lnTo>
                      <a:lnTo>
                        <a:pt x="111" y="141"/>
                      </a:lnTo>
                      <a:lnTo>
                        <a:pt x="85" y="116"/>
                      </a:lnTo>
                      <a:lnTo>
                        <a:pt x="41" y="86"/>
                      </a:lnTo>
                      <a:lnTo>
                        <a:pt x="22" y="77"/>
                      </a:lnTo>
                      <a:lnTo>
                        <a:pt x="15" y="79"/>
                      </a:lnTo>
                      <a:lnTo>
                        <a:pt x="10" y="67"/>
                      </a:lnTo>
                      <a:lnTo>
                        <a:pt x="15" y="61"/>
                      </a:lnTo>
                      <a:lnTo>
                        <a:pt x="11" y="35"/>
                      </a:lnTo>
                      <a:lnTo>
                        <a:pt x="10" y="25"/>
                      </a:lnTo>
                      <a:lnTo>
                        <a:pt x="6" y="9"/>
                      </a:lnTo>
                      <a:lnTo>
                        <a:pt x="0" y="4"/>
                      </a:lnTo>
                      <a:lnTo>
                        <a:pt x="1" y="0"/>
                      </a:lnTo>
                      <a:lnTo>
                        <a:pt x="15" y="3"/>
                      </a:lnTo>
                      <a:lnTo>
                        <a:pt x="20" y="21"/>
                      </a:lnTo>
                      <a:lnTo>
                        <a:pt x="27" y="50"/>
                      </a:lnTo>
                      <a:lnTo>
                        <a:pt x="39" y="67"/>
                      </a:lnTo>
                      <a:lnTo>
                        <a:pt x="62" y="83"/>
                      </a:lnTo>
                      <a:lnTo>
                        <a:pt x="103" y="111"/>
                      </a:lnTo>
                      <a:lnTo>
                        <a:pt x="133" y="140"/>
                      </a:lnTo>
                      <a:lnTo>
                        <a:pt x="137" y="151"/>
                      </a:lnTo>
                      <a:lnTo>
                        <a:pt x="128" y="175"/>
                      </a:lnTo>
                      <a:lnTo>
                        <a:pt x="108" y="203"/>
                      </a:lnTo>
                      <a:lnTo>
                        <a:pt x="84" y="224"/>
                      </a:lnTo>
                      <a:lnTo>
                        <a:pt x="61" y="239"/>
                      </a:lnTo>
                      <a:lnTo>
                        <a:pt x="43" y="249"/>
                      </a:lnTo>
                      <a:lnTo>
                        <a:pt x="25" y="254"/>
                      </a:lnTo>
                      <a:lnTo>
                        <a:pt x="9" y="24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2100"/>
                </a:p>
              </p:txBody>
            </p:sp>
          </p:grpSp>
        </p:grpSp>
      </p:grpSp>
      <p:sp>
        <p:nvSpPr>
          <p:cNvPr id="398420" name="Oval 84"/>
          <p:cNvSpPr>
            <a:spLocks noChangeArrowheads="1"/>
          </p:cNvSpPr>
          <p:nvPr/>
        </p:nvSpPr>
        <p:spPr bwMode="auto">
          <a:xfrm>
            <a:off x="1730103" y="5535148"/>
            <a:ext cx="195263" cy="196453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200" b="1" dirty="0"/>
              <a:t>2</a:t>
            </a:r>
            <a:endParaRPr lang="th-TH" sz="1200" b="1" dirty="0"/>
          </a:p>
        </p:txBody>
      </p:sp>
      <p:sp>
        <p:nvSpPr>
          <p:cNvPr id="398421" name="Rectangle 85"/>
          <p:cNvSpPr>
            <a:spLocks noChangeArrowheads="1"/>
          </p:cNvSpPr>
          <p:nvPr/>
        </p:nvSpPr>
        <p:spPr bwMode="auto">
          <a:xfrm>
            <a:off x="385256" y="3519489"/>
            <a:ext cx="1853296" cy="1399804"/>
          </a:xfrm>
          <a:prstGeom prst="rect">
            <a:avLst/>
          </a:prstGeom>
          <a:solidFill>
            <a:srgbClr val="99CCF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en-US" sz="2100"/>
          </a:p>
        </p:txBody>
      </p:sp>
      <p:sp>
        <p:nvSpPr>
          <p:cNvPr id="398422" name="Rectangle 86"/>
          <p:cNvSpPr>
            <a:spLocks noChangeArrowheads="1"/>
          </p:cNvSpPr>
          <p:nvPr/>
        </p:nvSpPr>
        <p:spPr bwMode="auto">
          <a:xfrm>
            <a:off x="2482455" y="3530204"/>
            <a:ext cx="1860945" cy="1132284"/>
          </a:xfrm>
          <a:prstGeom prst="rect">
            <a:avLst/>
          </a:prstGeom>
          <a:solidFill>
            <a:srgbClr val="99CCF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en-US" sz="2100"/>
          </a:p>
        </p:txBody>
      </p:sp>
      <p:grpSp>
        <p:nvGrpSpPr>
          <p:cNvPr id="10" name="Group 9"/>
          <p:cNvGrpSpPr/>
          <p:nvPr/>
        </p:nvGrpSpPr>
        <p:grpSpPr>
          <a:xfrm>
            <a:off x="5899549" y="2272034"/>
            <a:ext cx="2187007" cy="1505772"/>
            <a:chOff x="5899549" y="2272034"/>
            <a:chExt cx="2187007" cy="1505772"/>
          </a:xfrm>
        </p:grpSpPr>
        <p:sp>
          <p:nvSpPr>
            <p:cNvPr id="398343" name="Rectangle 7"/>
            <p:cNvSpPr>
              <a:spLocks noChangeArrowheads="1"/>
            </p:cNvSpPr>
            <p:nvPr/>
          </p:nvSpPr>
          <p:spPr bwMode="auto">
            <a:xfrm>
              <a:off x="6152981" y="2272034"/>
              <a:ext cx="1933575" cy="397669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600" b="1" dirty="0">
                  <a:latin typeface="PSL Isara"/>
                </a:rPr>
                <a:t>Relevance </a:t>
              </a:r>
              <a:r>
                <a:rPr lang="th-TH" sz="1600" b="1" dirty="0">
                  <a:latin typeface="PSL Isara"/>
                </a:rPr>
                <a:t>กับ </a:t>
              </a:r>
              <a:r>
                <a:rPr lang="en-US" sz="1600" b="1" dirty="0">
                  <a:latin typeface="PSL Isara"/>
                </a:rPr>
                <a:t>Competency </a:t>
              </a:r>
              <a:r>
                <a:rPr lang="th-TH" sz="1600" b="1" dirty="0">
                  <a:latin typeface="PSL Isara"/>
                </a:rPr>
                <a:t/>
              </a:r>
              <a:br>
                <a:rPr lang="th-TH" sz="1600" b="1" dirty="0">
                  <a:latin typeface="PSL Isara"/>
                </a:rPr>
              </a:br>
              <a:r>
                <a:rPr lang="th-TH" sz="1600" b="1" dirty="0">
                  <a:latin typeface="PSL Isara"/>
                </a:rPr>
                <a:t>ที่ต้องการหรือไม่</a:t>
              </a:r>
            </a:p>
          </p:txBody>
        </p:sp>
        <p:sp>
          <p:nvSpPr>
            <p:cNvPr id="398371" name="Rectangle 35"/>
            <p:cNvSpPr>
              <a:spLocks noChangeArrowheads="1"/>
            </p:cNvSpPr>
            <p:nvPr/>
          </p:nvSpPr>
          <p:spPr bwMode="auto">
            <a:xfrm>
              <a:off x="6152981" y="2748285"/>
              <a:ext cx="1933575" cy="263128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th-TH" sz="1600" b="1" dirty="0">
                  <a:latin typeface="PSL Isara"/>
                </a:rPr>
                <a:t>ตรงกับกลุ่มเป้าหมายหรือไม่</a:t>
              </a:r>
            </a:p>
          </p:txBody>
        </p:sp>
        <p:sp>
          <p:nvSpPr>
            <p:cNvPr id="398372" name="Rectangle 36"/>
            <p:cNvSpPr>
              <a:spLocks noChangeArrowheads="1"/>
            </p:cNvSpPr>
            <p:nvPr/>
          </p:nvSpPr>
          <p:spPr bwMode="auto">
            <a:xfrm>
              <a:off x="6145830" y="3078683"/>
              <a:ext cx="1933575" cy="263129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th-TH" sz="1600" b="1" dirty="0">
                  <a:latin typeface="PSL Isara"/>
                </a:rPr>
                <a:t>ประสิทธิภาพการฝึกอบรม</a:t>
              </a:r>
            </a:p>
          </p:txBody>
        </p:sp>
        <p:sp>
          <p:nvSpPr>
            <p:cNvPr id="398373" name="Rectangle 37"/>
            <p:cNvSpPr>
              <a:spLocks noChangeArrowheads="1"/>
            </p:cNvSpPr>
            <p:nvPr/>
          </p:nvSpPr>
          <p:spPr bwMode="auto">
            <a:xfrm>
              <a:off x="6145829" y="3434906"/>
              <a:ext cx="1933575" cy="342900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th-TH" sz="1600" b="1" dirty="0">
                  <a:latin typeface="PSL Isara"/>
                </a:rPr>
                <a:t>รองรับกลุ่มเป้าหมายได้ครบถ้วน</a:t>
              </a:r>
            </a:p>
          </p:txBody>
        </p:sp>
        <p:cxnSp>
          <p:nvCxnSpPr>
            <p:cNvPr id="398424" name="AutoShape 88"/>
            <p:cNvCxnSpPr>
              <a:cxnSpLocks noChangeShapeType="1"/>
              <a:stCxn id="398342" idx="3"/>
              <a:endCxn id="398343" idx="1"/>
            </p:cNvCxnSpPr>
            <p:nvPr/>
          </p:nvCxnSpPr>
          <p:spPr bwMode="auto">
            <a:xfrm flipV="1">
              <a:off x="5899549" y="2470869"/>
              <a:ext cx="253432" cy="570583"/>
            </a:xfrm>
            <a:prstGeom prst="straightConnector1">
              <a:avLst/>
            </a:prstGeom>
            <a:noFill/>
            <a:ln w="12700">
              <a:solidFill>
                <a:schemeClr val="accent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98425" name="AutoShape 89"/>
            <p:cNvCxnSpPr>
              <a:cxnSpLocks noChangeShapeType="1"/>
              <a:stCxn id="398342" idx="3"/>
              <a:endCxn id="398371" idx="1"/>
            </p:cNvCxnSpPr>
            <p:nvPr/>
          </p:nvCxnSpPr>
          <p:spPr bwMode="auto">
            <a:xfrm flipV="1">
              <a:off x="5899549" y="2879849"/>
              <a:ext cx="253432" cy="161603"/>
            </a:xfrm>
            <a:prstGeom prst="straightConnector1">
              <a:avLst/>
            </a:prstGeom>
            <a:noFill/>
            <a:ln w="12700">
              <a:solidFill>
                <a:schemeClr val="accent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98426" name="AutoShape 90"/>
            <p:cNvCxnSpPr>
              <a:cxnSpLocks noChangeShapeType="1"/>
              <a:stCxn id="398342" idx="3"/>
              <a:endCxn id="398372" idx="1"/>
            </p:cNvCxnSpPr>
            <p:nvPr/>
          </p:nvCxnSpPr>
          <p:spPr bwMode="auto">
            <a:xfrm>
              <a:off x="5899549" y="3041452"/>
              <a:ext cx="246281" cy="168796"/>
            </a:xfrm>
            <a:prstGeom prst="straightConnector1">
              <a:avLst/>
            </a:prstGeom>
            <a:noFill/>
            <a:ln w="12700">
              <a:solidFill>
                <a:schemeClr val="accent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98427" name="AutoShape 91"/>
            <p:cNvCxnSpPr>
              <a:cxnSpLocks noChangeShapeType="1"/>
              <a:stCxn id="398342" idx="3"/>
              <a:endCxn id="398373" idx="1"/>
            </p:cNvCxnSpPr>
            <p:nvPr/>
          </p:nvCxnSpPr>
          <p:spPr bwMode="auto">
            <a:xfrm>
              <a:off x="5899549" y="3041452"/>
              <a:ext cx="246280" cy="564904"/>
            </a:xfrm>
            <a:prstGeom prst="straightConnector1">
              <a:avLst/>
            </a:prstGeom>
            <a:noFill/>
            <a:ln w="12700">
              <a:solidFill>
                <a:schemeClr val="accent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398430" name="Rectangle 94"/>
          <p:cNvSpPr>
            <a:spLocks noChangeArrowheads="1"/>
          </p:cNvSpPr>
          <p:nvPr/>
        </p:nvSpPr>
        <p:spPr bwMode="auto">
          <a:xfrm>
            <a:off x="2794398" y="3717133"/>
            <a:ext cx="1215628" cy="238125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350" dirty="0"/>
              <a:t>Competency B</a:t>
            </a:r>
            <a:endParaRPr lang="th-TH" sz="1350" dirty="0"/>
          </a:p>
        </p:txBody>
      </p:sp>
      <p:sp>
        <p:nvSpPr>
          <p:cNvPr id="398431" name="Rectangle 95"/>
          <p:cNvSpPr>
            <a:spLocks noChangeArrowheads="1"/>
          </p:cNvSpPr>
          <p:nvPr/>
        </p:nvSpPr>
        <p:spPr bwMode="auto">
          <a:xfrm>
            <a:off x="2805113" y="4193931"/>
            <a:ext cx="1215628" cy="238125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350" dirty="0"/>
              <a:t>Competency D</a:t>
            </a:r>
            <a:endParaRPr lang="th-TH" sz="1350" dirty="0"/>
          </a:p>
        </p:txBody>
      </p:sp>
      <p:sp>
        <p:nvSpPr>
          <p:cNvPr id="398432" name="Rectangle 96"/>
          <p:cNvSpPr>
            <a:spLocks noChangeArrowheads="1"/>
          </p:cNvSpPr>
          <p:nvPr/>
        </p:nvSpPr>
        <p:spPr bwMode="auto">
          <a:xfrm>
            <a:off x="4620135" y="3517616"/>
            <a:ext cx="1227534" cy="1132284"/>
          </a:xfrm>
          <a:prstGeom prst="rect">
            <a:avLst/>
          </a:prstGeom>
          <a:solidFill>
            <a:srgbClr val="99CCF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en-US" sz="2100"/>
          </a:p>
        </p:txBody>
      </p:sp>
      <p:sp>
        <p:nvSpPr>
          <p:cNvPr id="398433" name="Rectangle 97"/>
          <p:cNvSpPr>
            <a:spLocks noChangeArrowheads="1"/>
          </p:cNvSpPr>
          <p:nvPr/>
        </p:nvSpPr>
        <p:spPr bwMode="auto">
          <a:xfrm>
            <a:off x="4691572" y="3660491"/>
            <a:ext cx="1070372" cy="238125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350"/>
              <a:t>50%*</a:t>
            </a:r>
            <a:endParaRPr lang="th-TH" sz="1350"/>
          </a:p>
        </p:txBody>
      </p:sp>
      <p:sp>
        <p:nvSpPr>
          <p:cNvPr id="398434" name="Rectangle 98"/>
          <p:cNvSpPr>
            <a:spLocks noChangeArrowheads="1"/>
          </p:cNvSpPr>
          <p:nvPr/>
        </p:nvSpPr>
        <p:spPr bwMode="auto">
          <a:xfrm>
            <a:off x="4691572" y="4137931"/>
            <a:ext cx="1070372" cy="238125"/>
          </a:xfrm>
          <a:prstGeom prst="rect">
            <a:avLst/>
          </a:prstGeom>
          <a:solidFill>
            <a:srgbClr val="99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350"/>
              <a:t>80%*</a:t>
            </a:r>
            <a:endParaRPr lang="th-TH" sz="1350"/>
          </a:p>
        </p:txBody>
      </p:sp>
      <p:sp>
        <p:nvSpPr>
          <p:cNvPr id="398435" name="Rectangle 99"/>
          <p:cNvSpPr>
            <a:spLocks noChangeArrowheads="1"/>
          </p:cNvSpPr>
          <p:nvPr/>
        </p:nvSpPr>
        <p:spPr bwMode="auto">
          <a:xfrm>
            <a:off x="3198785" y="5246443"/>
            <a:ext cx="3225233" cy="270272"/>
          </a:xfrm>
          <a:prstGeom prst="rect">
            <a:avLst/>
          </a:prstGeom>
          <a:solidFill>
            <a:srgbClr val="99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800" b="1" dirty="0"/>
              <a:t>*</a:t>
            </a:r>
            <a:r>
              <a:rPr lang="th-TH" sz="1800" b="1" dirty="0"/>
              <a:t>ผลการฝึกอบรมที่มีประสิทธิภาพ  คะแนน </a:t>
            </a:r>
            <a:r>
              <a:rPr lang="en-US" sz="1800" b="1" dirty="0"/>
              <a:t>&gt; 70%</a:t>
            </a:r>
            <a:endParaRPr lang="th-TH" sz="1800" b="1" dirty="0"/>
          </a:p>
        </p:txBody>
      </p:sp>
      <p:sp>
        <p:nvSpPr>
          <p:cNvPr id="398436" name="Text Box 100"/>
          <p:cNvSpPr txBox="1">
            <a:spLocks noChangeArrowheads="1"/>
          </p:cNvSpPr>
          <p:nvPr/>
        </p:nvSpPr>
        <p:spPr bwMode="auto">
          <a:xfrm>
            <a:off x="0" y="459975"/>
            <a:ext cx="9144000" cy="46166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r" eaLnBrk="0" hangingPunct="0">
              <a:lnSpc>
                <a:spcPct val="80000"/>
              </a:lnSpc>
            </a:pPr>
            <a:r>
              <a:rPr lang="th-TH" sz="3000" b="1" dirty="0">
                <a:latin typeface="PSL Isara"/>
              </a:rPr>
              <a:t>ภาพปัจจุบันของการฝึกอบรมบุคลากร</a:t>
            </a:r>
            <a:endParaRPr lang="en-US" sz="3000" b="1" dirty="0">
              <a:latin typeface="PSL Isara"/>
            </a:endParaRPr>
          </a:p>
        </p:txBody>
      </p:sp>
      <p:sp>
        <p:nvSpPr>
          <p:cNvPr id="398437" name="Rectangle 101"/>
          <p:cNvSpPr>
            <a:spLocks noChangeArrowheads="1"/>
          </p:cNvSpPr>
          <p:nvPr/>
        </p:nvSpPr>
        <p:spPr bwMode="auto">
          <a:xfrm>
            <a:off x="385256" y="3611166"/>
            <a:ext cx="1843772" cy="422672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th-TH" sz="1600" b="1" dirty="0">
                <a:latin typeface="PSL Isara"/>
              </a:rPr>
              <a:t>การฝึกอบรมเพื่อสร้าง</a:t>
            </a:r>
            <a:br>
              <a:rPr lang="th-TH" sz="1600" b="1" dirty="0">
                <a:latin typeface="PSL Isara"/>
              </a:rPr>
            </a:br>
            <a:r>
              <a:rPr lang="th-TH" sz="1600" b="1" dirty="0">
                <a:latin typeface="PSL Isara"/>
              </a:rPr>
              <a:t>สมรรถนะ</a:t>
            </a:r>
            <a:r>
              <a:rPr lang="en-US" sz="1600" b="1" dirty="0">
                <a:latin typeface="PSL Isara"/>
              </a:rPr>
              <a:t> </a:t>
            </a:r>
            <a:r>
              <a:rPr lang="th-TH" sz="1600" b="1" dirty="0">
                <a:latin typeface="PSL Isara"/>
              </a:rPr>
              <a:t>(</a:t>
            </a:r>
            <a:r>
              <a:rPr lang="en-US" sz="1600" b="1" dirty="0">
                <a:latin typeface="PSL Isara"/>
              </a:rPr>
              <a:t>Competency</a:t>
            </a:r>
            <a:r>
              <a:rPr lang="th-TH" sz="1600" b="1" dirty="0">
                <a:latin typeface="PSL Isara"/>
              </a:rPr>
              <a:t>)</a:t>
            </a:r>
            <a:r>
              <a:rPr lang="en-US" sz="1600" b="1" dirty="0">
                <a:latin typeface="PSL Isara"/>
              </a:rPr>
              <a:t> B</a:t>
            </a:r>
            <a:endParaRPr lang="th-TH" sz="1600" b="1" dirty="0">
              <a:latin typeface="PSL Isara"/>
            </a:endParaRPr>
          </a:p>
        </p:txBody>
      </p:sp>
      <p:sp>
        <p:nvSpPr>
          <p:cNvPr id="398439" name="Rectangle 103"/>
          <p:cNvSpPr>
            <a:spLocks noChangeArrowheads="1"/>
          </p:cNvSpPr>
          <p:nvPr/>
        </p:nvSpPr>
        <p:spPr bwMode="auto">
          <a:xfrm>
            <a:off x="397912" y="4234771"/>
            <a:ext cx="1831115" cy="422672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th-TH" sz="1600" b="1" dirty="0">
                <a:latin typeface="PSL Isara"/>
              </a:rPr>
              <a:t>การฝึกอบรมเพื่อสร้าง</a:t>
            </a:r>
            <a:br>
              <a:rPr lang="th-TH" sz="1600" b="1" dirty="0">
                <a:latin typeface="PSL Isara"/>
              </a:rPr>
            </a:br>
            <a:r>
              <a:rPr lang="th-TH" sz="1600" b="1" dirty="0">
                <a:latin typeface="PSL Isara"/>
              </a:rPr>
              <a:t>สมรรถนะ</a:t>
            </a:r>
            <a:r>
              <a:rPr lang="en-US" sz="1600" b="1" dirty="0">
                <a:latin typeface="PSL Isara"/>
              </a:rPr>
              <a:t> </a:t>
            </a:r>
            <a:r>
              <a:rPr lang="th-TH" sz="1600" b="1" dirty="0">
                <a:latin typeface="PSL Isara"/>
              </a:rPr>
              <a:t>(</a:t>
            </a:r>
            <a:r>
              <a:rPr lang="en-US" sz="1600" b="1" dirty="0">
                <a:latin typeface="PSL Isara"/>
              </a:rPr>
              <a:t>Competency</a:t>
            </a:r>
            <a:r>
              <a:rPr lang="th-TH" sz="1600" b="1" dirty="0">
                <a:latin typeface="PSL Isara"/>
              </a:rPr>
              <a:t>)</a:t>
            </a:r>
            <a:r>
              <a:rPr lang="en-US" sz="1600" b="1" dirty="0">
                <a:latin typeface="PSL Isara"/>
              </a:rPr>
              <a:t> D</a:t>
            </a:r>
            <a:endParaRPr lang="th-TH" sz="1600" b="1" dirty="0">
              <a:latin typeface="PSL Isara"/>
            </a:endParaRPr>
          </a:p>
        </p:txBody>
      </p:sp>
    </p:spTree>
    <p:extLst>
      <p:ext uri="{BB962C8B-B14F-4D97-AF65-F5344CB8AC3E}">
        <p14:creationId xmlns:p14="http://schemas.microsoft.com/office/powerpoint/2010/main" val="421115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69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61" y="685800"/>
            <a:ext cx="8701776" cy="5295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82922" y="5580726"/>
            <a:ext cx="1852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PSL Isara"/>
              </a:rPr>
              <a:t>*</a:t>
            </a:r>
            <a:r>
              <a:rPr lang="th-TH" sz="2000" b="1" dirty="0">
                <a:latin typeface="PSL Isara"/>
              </a:rPr>
              <a:t>ควรทำทั้งองค์กร</a:t>
            </a:r>
            <a:r>
              <a:rPr lang="en-US" sz="2000" b="1" dirty="0">
                <a:latin typeface="PSL Isara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207809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04797"/>
            <a:ext cx="9144000" cy="1015663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000" b="1" dirty="0"/>
              <a:t>ขั้นตอนการวิเคราะห์หาความต้องการการจัดทำมาตรฐานฝีมือแรงงาน </a:t>
            </a:r>
            <a:endParaRPr lang="th-TH" sz="3000" b="1" dirty="0" smtClean="0"/>
          </a:p>
          <a:p>
            <a:pPr algn="r"/>
            <a:r>
              <a:rPr lang="th-TH" sz="3000" b="1" dirty="0" smtClean="0"/>
              <a:t>ตาม</a:t>
            </a:r>
            <a:r>
              <a:rPr lang="th-TH" sz="3000" b="1" dirty="0"/>
              <a:t>มาตรา 26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0313" y="1697459"/>
            <a:ext cx="75775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000" b="1" dirty="0">
                <a:latin typeface="PSL Isara"/>
              </a:rPr>
              <a:t>1.  แต่งตั้งคณะทำงานฯ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0313" y="2346310"/>
            <a:ext cx="84009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3000" b="1" dirty="0">
                <a:latin typeface="PSL Isara"/>
              </a:rPr>
              <a:t>2.  เตรียมความพร้อมในการวิเคราะห์ </a:t>
            </a:r>
          </a:p>
          <a:p>
            <a:pPr algn="thaiDist">
              <a:tabLst>
                <a:tab pos="336947" algn="l"/>
              </a:tabLst>
            </a:pPr>
            <a:r>
              <a:rPr lang="th-TH" sz="3000" b="1" dirty="0">
                <a:latin typeface="PSL Isara"/>
              </a:rPr>
              <a:t>	-  แผนยุทธศาสตร์ชาติ/จังหวัด </a:t>
            </a:r>
          </a:p>
          <a:p>
            <a:pPr marL="539354" indent="-539354" algn="thaiDist">
              <a:tabLst>
                <a:tab pos="336947" algn="l"/>
              </a:tabLst>
            </a:pPr>
            <a:r>
              <a:rPr lang="th-TH" sz="3000" b="1" dirty="0">
                <a:latin typeface="PSL Isara"/>
              </a:rPr>
              <a:t>	-  สถานประกอบการ/อาชีพที่มีผลกระทบทั้งด้านบวกและด้านลบต่อเศรษฐกิจและความมั่นคง</a:t>
            </a:r>
            <a:r>
              <a:rPr lang="th-TH" sz="3000" b="1" dirty="0" smtClean="0">
                <a:latin typeface="PSL Isara"/>
              </a:rPr>
              <a:t>ภายในพื้นที่</a:t>
            </a:r>
            <a:endParaRPr lang="th-TH" sz="3000" b="1" dirty="0">
              <a:latin typeface="PSL Isara"/>
            </a:endParaRPr>
          </a:p>
          <a:p>
            <a:pPr algn="thaiDist">
              <a:tabLst>
                <a:tab pos="336947" algn="l"/>
              </a:tabLst>
            </a:pPr>
            <a:r>
              <a:rPr lang="th-TH" sz="3000" b="1" dirty="0">
                <a:latin typeface="PSL Isara"/>
              </a:rPr>
              <a:t>	-  ผังโครงสร้างองค์กร /</a:t>
            </a:r>
            <a:r>
              <a:rPr lang="th-TH" sz="3000" b="1" dirty="0" smtClean="0">
                <a:latin typeface="PSL Isara"/>
              </a:rPr>
              <a:t>หน้าที่/</a:t>
            </a:r>
            <a:r>
              <a:rPr lang="en-US" sz="3000" b="1" dirty="0" smtClean="0">
                <a:latin typeface="PSL Isara"/>
              </a:rPr>
              <a:t>JD</a:t>
            </a:r>
            <a:endParaRPr lang="th-TH" sz="3000" b="1" dirty="0" smtClean="0">
              <a:latin typeface="PSL Isara"/>
            </a:endParaRPr>
          </a:p>
          <a:p>
            <a:pPr algn="thaiDist">
              <a:tabLst>
                <a:tab pos="336947" algn="l"/>
              </a:tabLst>
            </a:pPr>
            <a:r>
              <a:rPr lang="en-US" sz="3000" b="1" dirty="0">
                <a:latin typeface="PSL Isara"/>
              </a:rPr>
              <a:t>	</a:t>
            </a:r>
            <a:r>
              <a:rPr lang="th-TH" sz="3000" b="1" dirty="0" smtClean="0">
                <a:latin typeface="PSL Isara"/>
              </a:rPr>
              <a:t>-  ฯลฯ  </a:t>
            </a:r>
            <a:endParaRPr lang="th-TH" sz="3000" b="1" dirty="0">
              <a:latin typeface="PSL Isar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0313" y="5102790"/>
            <a:ext cx="84009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272" indent="-270272"/>
            <a:r>
              <a:rPr lang="th-TH" sz="3000" b="1" dirty="0"/>
              <a:t>3.  จัดประชุมคณะทำงานและผู้มีส่วนเกี่ยวข้องเพื่อพิจารณาคัดเลือก</a:t>
            </a:r>
            <a:r>
              <a:rPr lang="th-TH" sz="3000" b="1" dirty="0" smtClean="0"/>
              <a:t>สาขา/ตำแหน่งงานเพื่อวิเคราะห์สมรรถนะ</a:t>
            </a:r>
            <a:r>
              <a:rPr lang="th-TH" sz="3000" b="1" dirty="0" smtClean="0">
                <a:solidFill>
                  <a:srgbClr val="FFC000"/>
                </a:solidFill>
              </a:rPr>
              <a:t>ที่ต้องการ</a:t>
            </a:r>
            <a:r>
              <a:rPr lang="th-TH" sz="3000" b="1" dirty="0" smtClean="0"/>
              <a:t>และ</a:t>
            </a:r>
            <a:r>
              <a:rPr lang="th-TH" sz="3000" b="1" dirty="0" smtClean="0">
                <a:solidFill>
                  <a:srgbClr val="FF0000"/>
                </a:solidFill>
              </a:rPr>
              <a:t>จำเป็น</a:t>
            </a:r>
            <a:endParaRPr lang="th-TH" sz="3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0313" y="6183769"/>
            <a:ext cx="76749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272" indent="-270272"/>
            <a:r>
              <a:rPr lang="th-TH" sz="3000" b="1" dirty="0" smtClean="0"/>
              <a:t>4.  จัดทำมาตรฐานฝีมือแรงงานหรือหลักสูตรการฝึกอบรม</a:t>
            </a:r>
            <a:endParaRPr lang="th-TH" sz="3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921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63" y="1055987"/>
            <a:ext cx="7808675" cy="4641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14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93914"/>
            <a:ext cx="9143999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 smtClean="0">
                <a:latin typeface="PSL Isara"/>
              </a:rPr>
              <a:t>การคัดเลือกสาขา/ตำแหน่ง/สมรรถนะ</a:t>
            </a:r>
            <a:endParaRPr lang="th-TH" sz="3200" b="1" dirty="0">
              <a:latin typeface="PSL Isar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0" t="9259" r="3452" b="10269"/>
          <a:stretch/>
        </p:blipFill>
        <p:spPr>
          <a:xfrm>
            <a:off x="0" y="1041978"/>
            <a:ext cx="9135318" cy="5598311"/>
          </a:xfrm>
          <a:prstGeom prst="rect">
            <a:avLst/>
          </a:prstGeom>
        </p:spPr>
      </p:pic>
      <p:sp>
        <p:nvSpPr>
          <p:cNvPr id="4" name="Right Arrow 3">
            <a:hlinkClick r:id="rId3" action="ppaction://hlinkfile"/>
          </p:cNvPr>
          <p:cNvSpPr/>
          <p:nvPr/>
        </p:nvSpPr>
        <p:spPr>
          <a:xfrm>
            <a:off x="7674428" y="5595257"/>
            <a:ext cx="555172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2769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915" y="-740"/>
            <a:ext cx="6462136" cy="685873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28442" y="6245342"/>
            <a:ext cx="3078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“</a:t>
            </a:r>
            <a:r>
              <a:rPr lang="th-TH" sz="2400" b="1" dirty="0"/>
              <a:t>รู้  เข้าใจ  เข้าถึง พัฒนา</a:t>
            </a:r>
            <a:r>
              <a:rPr lang="en-US" sz="2400" b="1" dirty="0"/>
              <a:t>”</a:t>
            </a: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213282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947" y="1723344"/>
            <a:ext cx="4453518" cy="316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37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368</TotalTime>
  <Words>914</Words>
  <Application>Microsoft Office PowerPoint</Application>
  <PresentationFormat>On-screen Show (4:3)</PresentationFormat>
  <Paragraphs>155</Paragraphs>
  <Slides>19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Angsana New</vt:lpstr>
      <vt:lpstr>Arial</vt:lpstr>
      <vt:lpstr>Calibri</vt:lpstr>
      <vt:lpstr>Calibri Light</vt:lpstr>
      <vt:lpstr>Cordia New</vt:lpstr>
      <vt:lpstr>PSL Isara</vt:lpstr>
      <vt:lpstr>PSL ThaiCommon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santi puchana</dc:creator>
  <cp:lastModifiedBy>santi puchana</cp:lastModifiedBy>
  <cp:revision>71</cp:revision>
  <cp:lastPrinted>2017-12-17T08:31:52Z</cp:lastPrinted>
  <dcterms:created xsi:type="dcterms:W3CDTF">2017-11-25T13:19:17Z</dcterms:created>
  <dcterms:modified xsi:type="dcterms:W3CDTF">2018-01-09T02:02:00Z</dcterms:modified>
</cp:coreProperties>
</file>