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87" r:id="rId2"/>
    <p:sldId id="297" r:id="rId3"/>
    <p:sldId id="298" r:id="rId4"/>
    <p:sldId id="288" r:id="rId5"/>
    <p:sldId id="294" r:id="rId6"/>
    <p:sldId id="295" r:id="rId7"/>
    <p:sldId id="296" r:id="rId8"/>
    <p:sldId id="299" r:id="rId9"/>
    <p:sldId id="293" r:id="rId10"/>
    <p:sldId id="306" r:id="rId11"/>
    <p:sldId id="258" r:id="rId12"/>
    <p:sldId id="259" r:id="rId13"/>
    <p:sldId id="260" r:id="rId14"/>
    <p:sldId id="261" r:id="rId15"/>
    <p:sldId id="305" r:id="rId16"/>
    <p:sldId id="301" r:id="rId1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76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4B877-A333-491A-B54B-2B66DA50C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688218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94352-C1BF-47AA-8B58-EB0508E8B7A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022829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94352-C1BF-47AA-8B58-EB0508E8B7A2}" type="slidenum">
              <a:rPr lang="th-TH" smtClean="0"/>
              <a:t>15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8096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7729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92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386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851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94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5411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7774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6614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0277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0031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13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F707F-5C5F-474A-839D-46649DA8F523}" type="datetimeFigureOut">
              <a:rPr lang="th-TH" smtClean="0"/>
              <a:t>08/01/61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B8BBF-B726-4059-B383-9DD8AE6C09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5140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94" y="1612804"/>
            <a:ext cx="8624554" cy="3681664"/>
          </a:xfrm>
          <a:prstGeom prst="rect">
            <a:avLst/>
          </a:prstGeom>
        </p:spPr>
      </p:pic>
      <p:sp>
        <p:nvSpPr>
          <p:cNvPr id="3" name="สี่เหลี่ยมผืนผ้า 3"/>
          <p:cNvSpPr/>
          <p:nvPr/>
        </p:nvSpPr>
        <p:spPr>
          <a:xfrm>
            <a:off x="23684" y="288597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ประโยชน์และสิทธิประโยชน์ตาม </a:t>
            </a:r>
            <a:r>
              <a:rPr lang="th-TH" sz="4000" b="1" dirty="0" err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พรบ</a:t>
            </a:r>
            <a:r>
              <a:rPr lang="th-TH" sz="4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. ส่งเสริมฯ 2545 </a:t>
            </a:r>
            <a:endParaRPr lang="en-US" sz="4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9059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381894"/>
            <a:ext cx="9144000" cy="5853579"/>
            <a:chOff x="0" y="381894"/>
            <a:chExt cx="9144000" cy="585357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81894"/>
              <a:ext cx="9144000" cy="5853579"/>
            </a:xfrm>
            <a:prstGeom prst="rect">
              <a:avLst/>
            </a:prstGeom>
          </p:spPr>
        </p:pic>
        <p:cxnSp>
          <p:nvCxnSpPr>
            <p:cNvPr id="6" name="Straight Connector 5"/>
            <p:cNvCxnSpPr/>
            <p:nvPr/>
          </p:nvCxnSpPr>
          <p:spPr>
            <a:xfrm>
              <a:off x="0" y="6235473"/>
              <a:ext cx="914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4398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7621"/>
            <a:ext cx="9144000" cy="518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697"/>
          <a:stretch/>
        </p:blipFill>
        <p:spPr>
          <a:xfrm>
            <a:off x="0" y="153294"/>
            <a:ext cx="9144000" cy="54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1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3684" y="288597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ประโยชน์ของมาตรฐานฝีมือแรงงาน </a:t>
            </a:r>
            <a:endParaRPr lang="en-US" sz="4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0266" y="1268971"/>
            <a:ext cx="4442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1.  ด้านสถานประกอบการหรือนายจ้าง 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6362" y="1833846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กำหนดอันดับชั้นของพนักงาน</a:t>
            </a:r>
          </a:p>
        </p:txBody>
      </p:sp>
      <p:sp>
        <p:nvSpPr>
          <p:cNvPr id="6" name="Rectangle 5"/>
          <p:cNvSpPr/>
          <p:nvPr/>
        </p:nvSpPr>
        <p:spPr>
          <a:xfrm>
            <a:off x="576362" y="2418621"/>
            <a:ext cx="8082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ใช้เป็นแนวทางในการวางแผนสรรหา คัดเลือกและพัฒนา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บุคลากร          เข้า</a:t>
            </a: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ทำงานได้เหมาะสมกับงาน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6362" y="3434284"/>
            <a:ext cx="824777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ctr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ลดการสูญเสียวัสดุ อุปกรณ์ ลดอุบัติเหตุ ที่มาจากการปฏิบัติงานที่ไม่ถูกต้อง</a:t>
            </a:r>
          </a:p>
        </p:txBody>
      </p:sp>
      <p:sp>
        <p:nvSpPr>
          <p:cNvPr id="8" name="Rectangle 7"/>
          <p:cNvSpPr/>
          <p:nvPr/>
        </p:nvSpPr>
        <p:spPr>
          <a:xfrm>
            <a:off x="576362" y="4023161"/>
            <a:ext cx="377699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ctr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พัฒนาผลิตภาพ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และการบริการ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6362" y="4609707"/>
            <a:ext cx="502092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ctr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เสริมสร้างศักยภาพในการแข่งขันทางธุรกิจ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6362" y="5163705"/>
            <a:ext cx="616132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กำหนดอัตราค่าจ้าง 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ค่าตอบแทนที่เป็นธรรม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362" y="5752582"/>
            <a:ext cx="599395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ctr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สร้างขวัญและกำลังใจให้ผู้ปฏิบัติให้เกิดการรักองค์กร</a:t>
            </a:r>
          </a:p>
        </p:txBody>
      </p:sp>
    </p:spTree>
    <p:extLst>
      <p:ext uri="{BB962C8B-B14F-4D97-AF65-F5344CB8AC3E}">
        <p14:creationId xmlns:p14="http://schemas.microsoft.com/office/powerpoint/2010/main" val="397602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3684" y="288597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ประโยชน์ของมาตรฐานฝีมือแรงงาน </a:t>
            </a:r>
            <a:endParaRPr lang="en-US" sz="4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362" y="1231631"/>
            <a:ext cx="7785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2.  ด้านแรงงาน</a:t>
            </a: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ฝีมือหรือผู้ผ่านการรับรองฯ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6362" y="1966198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รู้ศักยภาพของตนเอง โดยเทียบกับข้อกำหนดมาตรฐานฝีมือแรงงาน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6362" y="2550973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สร้างโอกาส เส้นทางในการพัฒนาความรู้ ความสามารถของตนเอง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6361" y="3720523"/>
            <a:ext cx="835107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เพิ่มโอกาสความก้าวหน้าในตำแหน่งหน้าที่การงาน และการยอมรับทาง</a:t>
            </a: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สังคม</a:t>
            </a:r>
          </a:p>
        </p:txBody>
      </p:sp>
      <p:sp>
        <p:nvSpPr>
          <p:cNvPr id="9" name="Rectangle 8"/>
          <p:cNvSpPr/>
          <p:nvPr/>
        </p:nvSpPr>
        <p:spPr>
          <a:xfrm>
            <a:off x="576362" y="3135748"/>
            <a:ext cx="44630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มีความมั่นใจในการปฏิบัติงานมากขึ้น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6361" y="4336075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ได้รับค่าจ้าง ค่าตอบแทนตามความสามารถที่เป็นธรรม คุณภาพชีวิตดีขึ้น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1094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3684" y="288597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ประโยชน์ของมาตรฐานฝีมือแรงงาน </a:t>
            </a:r>
            <a:endParaRPr lang="en-US" sz="4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8394" y="1496329"/>
            <a:ext cx="7785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3.  ด้านผู้บริโภคหรือผู้ใช้บริการ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8394" y="2266992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ได้ผลงาน สินค้า หรือบริการที่มีคุณภาพ เที่ยงตรง เป็นธรรม น่าเชื่อถือ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8394" y="2851767"/>
            <a:ext cx="8082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ลดค่าใช้จ่ายที่ต้องสูญเสียที่เกิดจากการปฏิบัติงานที่ไม่ถูกต้องตามมาตรฐาน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3" name="สี่เหลี่ยมผืนผ้า 5"/>
          <p:cNvSpPr/>
          <p:nvPr/>
        </p:nvSpPr>
        <p:spPr>
          <a:xfrm>
            <a:off x="588394" y="4786839"/>
            <a:ext cx="76199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ใช้วางแผนพัฒนาศักยภาพของทรัพยากรมนุษย์ให้สอดรับกับ</a:t>
            </a: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ชาติ และแผนพัฒนาเศรษฐกิจและสังคมแห่งชาติ</a:t>
            </a:r>
            <a:endParaRPr lang="en-US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8394" y="4152826"/>
            <a:ext cx="7785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4</a:t>
            </a: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.  ภาคราชการ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2354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3684" y="288597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ประโยชน์ของมาตรฐานฝีมือแรงงาน </a:t>
            </a:r>
            <a:endParaRPr lang="en-US" sz="4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8394" y="1496329"/>
            <a:ext cx="7785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5</a:t>
            </a:r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.  ด้านประเทศชาติ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8394" y="2206175"/>
            <a:ext cx="8082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มีส่วนช่วยในการพัฒนาเศรษฐกิจและสังคมของประเทศให้สามารถแข่งขันกับนานาประเทศได้</a:t>
            </a:r>
          </a:p>
        </p:txBody>
      </p:sp>
      <p:sp>
        <p:nvSpPr>
          <p:cNvPr id="6" name="Rectangle 5"/>
          <p:cNvSpPr/>
          <p:nvPr/>
        </p:nvSpPr>
        <p:spPr>
          <a:xfrm>
            <a:off x="588394" y="3298781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นักลงทุน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ต่างชาติมีความมั่นใจที่จะลงทุนมากขึ้น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4626" y="3945239"/>
            <a:ext cx="80821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การส่งออกสินค้า และบริการที่มีคุณภาพ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4626" y="4624692"/>
            <a:ext cx="8082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Courier New" panose="02070309020205020404" pitchFamily="49" charset="0"/>
              <a:buChar char="o"/>
            </a:pP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เศรษฐกิจโดยรวมดีขึ้น แรงงานฝีมืออยู่ดี กินดี สังคมสงบสุข ประเทศชาติมีความ</a:t>
            </a:r>
            <a:r>
              <a:rPr lang="th-TH" sz="3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มั่นคง มั่งคั่ง ยั่งยืน</a:t>
            </a:r>
            <a:endParaRPr lang="th-TH" sz="3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021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68658" y="1567815"/>
            <a:ext cx="1674840" cy="940905"/>
            <a:chOff x="4507953" y="2022"/>
            <a:chExt cx="1929308" cy="1254050"/>
          </a:xfrm>
        </p:grpSpPr>
        <p:sp>
          <p:nvSpPr>
            <p:cNvPr id="34" name="Rounded Rectangle 33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8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ทดสอบ 100 คน อุนดหนุน 10,000 บาท</a:t>
              </a:r>
              <a:endParaRPr lang="en-US" sz="18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35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325395" y="1515607"/>
            <a:ext cx="1519587" cy="940905"/>
            <a:chOff x="6892271" y="1734330"/>
            <a:chExt cx="1929308" cy="1254050"/>
          </a:xfrm>
        </p:grpSpPr>
        <p:sp>
          <p:nvSpPr>
            <p:cNvPr id="32" name="Rounded Rectangle 31"/>
            <p:cNvSpPr/>
            <p:nvPr/>
          </p:nvSpPr>
          <p:spPr>
            <a:xfrm>
              <a:off x="6892271" y="1734330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8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ส่งเงินสมทบเข้ากองทุน อุดหนุน 10</a:t>
              </a:r>
              <a:r>
                <a:rPr lang="en-US" sz="18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%</a:t>
              </a: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461958" y="4961295"/>
            <a:ext cx="1923555" cy="940905"/>
            <a:chOff x="2674324" y="4537263"/>
            <a:chExt cx="2289348" cy="1254050"/>
          </a:xfrm>
        </p:grpSpPr>
        <p:sp>
          <p:nvSpPr>
            <p:cNvPr id="30" name="Rounded Rectangle 29"/>
            <p:cNvSpPr/>
            <p:nvPr/>
          </p:nvSpPr>
          <p:spPr>
            <a:xfrm>
              <a:off x="2674324" y="4537263"/>
              <a:ext cx="228934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ฝึกอบรมหลักสูตรนวัตกรรมหรือเทคโนโลยี อุดหนุน</a:t>
              </a:r>
              <a:r>
                <a:rPr lang="en-US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/>
              </a:r>
              <a:br>
                <a:rPr lang="en-US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</a:br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ไม่เกินปีละ 100,000 บาท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31" name="Rounded Rectangle 9"/>
            <p:cNvSpPr/>
            <p:nvPr/>
          </p:nvSpPr>
          <p:spPr>
            <a:xfrm>
              <a:off x="3095582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41424" y="2709726"/>
            <a:ext cx="1618843" cy="940905"/>
            <a:chOff x="1895330" y="1734330"/>
            <a:chExt cx="2157614" cy="1254050"/>
          </a:xfrm>
        </p:grpSpPr>
        <p:sp>
          <p:nvSpPr>
            <p:cNvPr id="28" name="Rounded Rectangle 27"/>
            <p:cNvSpPr/>
            <p:nvPr/>
          </p:nvSpPr>
          <p:spPr>
            <a:xfrm>
              <a:off x="1895330" y="1734330"/>
              <a:ext cx="2157614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อุดหนุนเป็นค่าดำเนินการทดสอบมาตรฐานฝีมือแรงงาน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29" name="Rounded Rectangle 12"/>
            <p:cNvSpPr/>
            <p:nvPr/>
          </p:nvSpPr>
          <p:spPr>
            <a:xfrm>
              <a:off x="2184854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541503" y="3807190"/>
            <a:ext cx="1717682" cy="940905"/>
            <a:chOff x="5981543" y="4537263"/>
            <a:chExt cx="1982316" cy="1254050"/>
          </a:xfrm>
        </p:grpSpPr>
        <p:sp>
          <p:nvSpPr>
            <p:cNvPr id="39" name="Rounded Rectangle 38"/>
            <p:cNvSpPr/>
            <p:nvPr/>
          </p:nvSpPr>
          <p:spPr>
            <a:xfrm>
              <a:off x="5981543" y="4537263"/>
              <a:ext cx="1982316" cy="12540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chemeClr val="tx1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ได้รับการรับรองมาตรฐานฝีมือแรงงาน อุดหนุนสาขาระดับละ 10,000 บาท</a:t>
              </a:r>
              <a:endParaRPr lang="en-US" sz="1600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40" name="Rounded Rectangle 4"/>
            <p:cNvSpPr/>
            <p:nvPr/>
          </p:nvSpPr>
          <p:spPr>
            <a:xfrm>
              <a:off x="6042761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878846" y="996135"/>
            <a:ext cx="1447546" cy="940905"/>
            <a:chOff x="4507953" y="2022"/>
            <a:chExt cx="1929308" cy="1254050"/>
          </a:xfrm>
        </p:grpSpPr>
        <p:sp>
          <p:nvSpPr>
            <p:cNvPr id="46" name="Rounded Rectangle 45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8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กรมฯ ส่งไปทดสอบ อุดหนุนค่าทดสอบ</a:t>
              </a:r>
              <a:endParaRPr lang="en-US" sz="18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47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11639" y="2672621"/>
            <a:ext cx="1447546" cy="940905"/>
            <a:chOff x="4507953" y="2022"/>
            <a:chExt cx="1929308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พัฒนาฝีมือแรงงานเกิน 70</a:t>
              </a:r>
              <a:r>
                <a:rPr lang="en-US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%</a:t>
              </a:r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 อุดหนุน 200 บาทต่อคน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5623041" y="4975680"/>
            <a:ext cx="1860605" cy="940905"/>
            <a:chOff x="4507952" y="2022"/>
            <a:chExt cx="2479837" cy="1254050"/>
          </a:xfrm>
        </p:grpSpPr>
        <p:sp>
          <p:nvSpPr>
            <p:cNvPr id="55" name="Rounded Rectangle 54"/>
            <p:cNvSpPr/>
            <p:nvPr/>
          </p:nvSpPr>
          <p:spPr>
            <a:xfrm>
              <a:off x="4507952" y="2022"/>
              <a:ext cx="2479837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จ่ายค่าจ้างตามมาตรฐานฝีมือ อุดหนุน 1,000 บาทต่อคน </a:t>
              </a:r>
              <a:b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</a:br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ไม่เกินปีละ 100,000 บาท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041924" y="3853190"/>
            <a:ext cx="1447546" cy="940905"/>
            <a:chOff x="4507953" y="2022"/>
            <a:chExt cx="1929308" cy="1254050"/>
          </a:xfrm>
        </p:grpSpPr>
        <p:sp>
          <p:nvSpPr>
            <p:cNvPr id="58" name="Rounded Rectangle 57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อุดหนุนเป็นค่าใช้จ่ายในการรับรองความรู้ความสามารถ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59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436494" y="4975680"/>
            <a:ext cx="1798170" cy="940905"/>
            <a:chOff x="4507953" y="2022"/>
            <a:chExt cx="1929308" cy="1254050"/>
          </a:xfrm>
        </p:grpSpPr>
        <p:sp>
          <p:nvSpPr>
            <p:cNvPr id="61" name="Rounded Rectangle 60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ส่งเงินค่าธรรมเนียมเข้ากองทุน อุดหนุนเท่ากับจำนวนเงินที่ส่ง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62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661740" y="1029363"/>
            <a:ext cx="1496520" cy="940905"/>
            <a:chOff x="4507953" y="2022"/>
            <a:chExt cx="1994581" cy="1254050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2022"/>
              <a:ext cx="1994581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1600" b="1" dirty="0">
                  <a:solidFill>
                    <a:srgbClr val="FFFF00"/>
                  </a:solidFill>
                  <a:latin typeface="Angsana New" panose="02020603050405020304" pitchFamily="18" charset="-34"/>
                  <a:cs typeface="AngsanaUPC" panose="02020603050405020304" pitchFamily="18" charset="-34"/>
                </a:rPr>
                <a:t>ส่งเงินค่าทดสอบเข้ากองทุน อุดหนุนเท่ากับจำนวนเงินที่ส่ง</a:t>
              </a:r>
              <a:endParaRPr lang="en-US" sz="1600" b="1" dirty="0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355" tIns="134355" rIns="134355" bIns="134355" numCol="1" spcCol="1270" anchor="ctr" anchorCtr="0">
              <a:noAutofit/>
            </a:bodyPr>
            <a:lstStyle/>
            <a:p>
              <a:pPr algn="ctr" defTabSz="156748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501" b="1">
                <a:solidFill>
                  <a:srgbClr val="FFFF00"/>
                </a:solidFill>
                <a:latin typeface="Angsana New" panose="02020603050405020304" pitchFamily="18" charset="-34"/>
                <a:cs typeface="AngsanaUPC" panose="02020603050405020304" pitchFamily="18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3864065" y="2240404"/>
            <a:ext cx="1167061" cy="7563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501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ผู้ดำเนินการทดสอบ</a:t>
            </a:r>
            <a:endParaRPr lang="en-US" sz="1501" b="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4687600" y="2813620"/>
            <a:ext cx="1436141" cy="75637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101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ผู้ประกอบกิจการ</a:t>
            </a:r>
            <a:endParaRPr lang="en-US" sz="2101" b="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213162" y="3664731"/>
            <a:ext cx="1280291" cy="88032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101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ศูนย์ประเมินฯ ม.26/4(2)</a:t>
            </a:r>
            <a:endParaRPr lang="en-US" sz="2101" b="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2975714" y="3567594"/>
            <a:ext cx="1210435" cy="8949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101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ศูนย์ประเมินฯกลาง</a:t>
            </a:r>
            <a:endParaRPr lang="en-US" sz="2101" b="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2771450" y="2737305"/>
            <a:ext cx="1259605" cy="7563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กรมพัฒนาฝีมือรงงาน</a:t>
            </a:r>
            <a:endParaRPr lang="en-US" sz="1800" b="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cxnSp>
        <p:nvCxnSpPr>
          <p:cNvPr id="69" name="Straight Connector 68"/>
          <p:cNvCxnSpPr>
            <a:endCxn id="63" idx="2"/>
          </p:cNvCxnSpPr>
          <p:nvPr/>
        </p:nvCxnSpPr>
        <p:spPr>
          <a:xfrm>
            <a:off x="2543498" y="2240404"/>
            <a:ext cx="1320567" cy="3781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63" idx="6"/>
          </p:cNvCxnSpPr>
          <p:nvPr/>
        </p:nvCxnSpPr>
        <p:spPr>
          <a:xfrm flipV="1">
            <a:off x="5031125" y="1970268"/>
            <a:ext cx="979198" cy="6483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734294" y="2202601"/>
            <a:ext cx="591101" cy="686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stCxn id="64" idx="6"/>
          </p:cNvCxnSpPr>
          <p:nvPr/>
        </p:nvCxnSpPr>
        <p:spPr>
          <a:xfrm flipV="1">
            <a:off x="6123741" y="3143073"/>
            <a:ext cx="678807" cy="487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6010323" y="3396343"/>
            <a:ext cx="504167" cy="6809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791194" y="3493685"/>
            <a:ext cx="534201" cy="14819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H="1">
            <a:off x="5334078" y="3567594"/>
            <a:ext cx="234938" cy="1454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stCxn id="65" idx="3"/>
          </p:cNvCxnSpPr>
          <p:nvPr/>
        </p:nvCxnSpPr>
        <p:spPr>
          <a:xfrm flipH="1">
            <a:off x="3177610" y="4416132"/>
            <a:ext cx="1223046" cy="5910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>
            <a:endCxn id="67" idx="2"/>
          </p:cNvCxnSpPr>
          <p:nvPr/>
        </p:nvCxnSpPr>
        <p:spPr>
          <a:xfrm>
            <a:off x="2160268" y="3115495"/>
            <a:ext cx="6111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489471" y="4185379"/>
            <a:ext cx="59429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endCxn id="63" idx="0"/>
          </p:cNvCxnSpPr>
          <p:nvPr/>
        </p:nvCxnSpPr>
        <p:spPr>
          <a:xfrm>
            <a:off x="4326392" y="1801013"/>
            <a:ext cx="121203" cy="4393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8446558" y="6255084"/>
            <a:ext cx="609600" cy="391150"/>
          </a:xfrm>
          <a:prstGeom prst="rect">
            <a:avLst/>
          </a:prstGeom>
        </p:spPr>
        <p:txBody>
          <a:bodyPr vert="horz" lIns="91410" tIns="45705" rIns="91410" bIns="4570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1801">
                <a:solidFill>
                  <a:schemeClr val="tx1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pPr/>
              <a:t>8</a:t>
            </a:fld>
            <a:endParaRPr lang="en-US" sz="1801" dirty="0">
              <a:solidFill>
                <a:schemeClr val="tx1"/>
              </a:solidFill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7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883958" y="6306686"/>
            <a:ext cx="5867400" cy="274015"/>
          </a:xfrm>
        </p:spPr>
        <p:txBody>
          <a:bodyPr/>
          <a:lstStyle/>
          <a:p>
            <a:pPr algn="r"/>
            <a:r>
              <a:rPr lang="th-TH" b="1" dirty="0">
                <a:latin typeface="Angsana New" panose="02020603050405020304" pitchFamily="18" charset="-34"/>
                <a:cs typeface="AngsanaUPC" panose="02020603050405020304" pitchFamily="18" charset="-34"/>
              </a:rPr>
              <a:t>กองส่งเสริมการพัฒนาฝีมือแรงงาน</a:t>
            </a:r>
            <a:endParaRPr lang="en-US" b="1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" y="73232"/>
            <a:ext cx="914399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เงินช่วยเหลือหรืออุดหนุน ตาม </a:t>
            </a:r>
            <a:r>
              <a:rPr lang="th-TH" sz="3200" b="1" dirty="0" err="1" smtClean="0">
                <a:latin typeface="Angsana New" panose="02020603050405020304" pitchFamily="18" charset="-34"/>
                <a:cs typeface="AngsanaUPC" panose="02020603050405020304" pitchFamily="18" charset="-34"/>
              </a:rPr>
              <a:t>พรบ</a:t>
            </a:r>
            <a:r>
              <a:rPr lang="th-TH" sz="3200" b="1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. ส่งเสริม</a:t>
            </a:r>
            <a:r>
              <a:rPr lang="th-TH" sz="3200" b="1" dirty="0">
                <a:latin typeface="Angsana New" panose="02020603050405020304" pitchFamily="18" charset="-34"/>
                <a:cs typeface="AngsanaUPC" panose="02020603050405020304" pitchFamily="18" charset="-34"/>
              </a:rPr>
              <a:t>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772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39" y="3832924"/>
            <a:ext cx="8702922" cy="21949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215887"/>
            <a:ext cx="914399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สิทธิประโยชน์ตาม พระราชบัญญัติส่งเสริมการพัฒนาฝีมือแรงงาน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82" y="800662"/>
            <a:ext cx="8594637" cy="256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485775"/>
            <a:ext cx="693420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4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51" y="1245908"/>
            <a:ext cx="8350007" cy="22043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44"/>
          <a:stretch/>
        </p:blipFill>
        <p:spPr>
          <a:xfrm>
            <a:off x="334251" y="4025775"/>
            <a:ext cx="8398969" cy="7845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" y="215887"/>
            <a:ext cx="914399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สิทธิประโยชน์ตาม พระราชบัญญัติส่งเสริมการพัฒนาฝีมือแรงงาน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5146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33" y="1236621"/>
            <a:ext cx="8595925" cy="34677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215887"/>
            <a:ext cx="914399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สิทธิประโยชน์ตาม พระราชบัญญัติส่งเสริมการพัฒนาฝีมือแรงงาน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651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76" y="1171387"/>
            <a:ext cx="8160849" cy="1851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76" y="3022935"/>
            <a:ext cx="8160849" cy="27798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" y="215887"/>
            <a:ext cx="914399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สิทธิประโยชน์ตาม พระราชบัญญัติส่งเสริมการพัฒนาฝีมือแรงงาน พ.ศ. 2545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709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54987" y="5659468"/>
            <a:ext cx="3636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https://goo.gl/pnTmPA</a:t>
            </a:r>
            <a:endParaRPr lang="th-TH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2663" y="1184477"/>
            <a:ext cx="769619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คู่มือ</a:t>
            </a:r>
          </a:p>
          <a:p>
            <a:pPr algn="r"/>
            <a:r>
              <a:rPr lang="th-TH" sz="3200" b="1" dirty="0" smtClean="0"/>
              <a:t>สรุปหลักเกณฑ์การให้เงินช่วยเหลือหรืออุดหนุน</a:t>
            </a:r>
          </a:p>
          <a:p>
            <a:pPr algn="r"/>
            <a:r>
              <a:rPr lang="th-TH" sz="3200" b="1" dirty="0" smtClean="0"/>
              <a:t>จากกองทุนพัฒนาฝีมือแรงงาน</a:t>
            </a:r>
          </a:p>
          <a:p>
            <a:pPr algn="r"/>
            <a:r>
              <a:rPr lang="th-TH" sz="3200" b="1" dirty="0" smtClean="0"/>
              <a:t>ตามพระราชบัญญัติส่งเสริมการพัฒนาฝีมือแรงงาน พ.ศ. 2545</a:t>
            </a:r>
            <a:endParaRPr lang="th-TH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78830" y="3880706"/>
            <a:ext cx="6870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b="1" dirty="0" smtClean="0"/>
              <a:t>กองส่งเสริมการพัฒนาฝีมือแรงงาน</a:t>
            </a:r>
          </a:p>
          <a:p>
            <a:pPr algn="r"/>
            <a:r>
              <a:rPr lang="th-TH" b="1" dirty="0" smtClean="0"/>
              <a:t>กลุ่มงานบริหารงานกองทุน</a:t>
            </a:r>
          </a:p>
          <a:p>
            <a:pPr algn="r"/>
            <a:r>
              <a:rPr lang="th-TH" b="1" dirty="0" smtClean="0"/>
              <a:t>10 ต.ค. 2560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0" y="144379"/>
            <a:ext cx="9144000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รายละเอียดเพิ่มเติม</a:t>
            </a:r>
            <a:endParaRPr lang="th-TH" sz="3600" b="1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5863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33137"/>
            <a:ext cx="9144000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ข้อสั่งการอธิบดีกรมพัฒนาฝีมือแรงงาน </a:t>
            </a:r>
          </a:p>
          <a:p>
            <a:pPr algn="ctr"/>
            <a:r>
              <a:rPr lang="th-TH" sz="3600" b="1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(นายสุทธิ  สุโกศล)</a:t>
            </a:r>
            <a:endParaRPr lang="th-TH" sz="3600" b="1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8147" y="2105526"/>
            <a:ext cx="750770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Angsana New" panose="02020603050405020304" pitchFamily="18" charset="-34"/>
                <a:cs typeface="BrowalliaUPC" panose="020B0604020202020204" pitchFamily="34" charset="-34"/>
              </a:rPr>
              <a:t>“</a:t>
            </a:r>
            <a:r>
              <a:rPr lang="th-TH" sz="3200" b="1" dirty="0" smtClean="0">
                <a:latin typeface="Angsana New" panose="02020603050405020304" pitchFamily="18" charset="-34"/>
                <a:cs typeface="BrowalliaUPC" panose="020B0604020202020204" pitchFamily="34" charset="-34"/>
              </a:rPr>
              <a:t>ให้ติดตามและรายงานผลการทดสอบมาตรฐานฝีมือแรงงาน ตามมาตรา 26 สำหรับปีงบประมาณ 2560 เป็นต้นไป เข้าระบบฐานข้อมูลกรมพัฒนาฝีมือแรงงาน</a:t>
            </a:r>
            <a:r>
              <a:rPr lang="en-US" sz="3200" b="1" dirty="0" smtClean="0">
                <a:latin typeface="Angsana New" panose="02020603050405020304" pitchFamily="18" charset="-34"/>
                <a:cs typeface="BrowalliaUPC" panose="020B0604020202020204" pitchFamily="34" charset="-34"/>
              </a:rPr>
              <a:t> </a:t>
            </a:r>
            <a:r>
              <a:rPr lang="th-TH" sz="3200" b="1" dirty="0" smtClean="0">
                <a:latin typeface="Angsana New" panose="02020603050405020304" pitchFamily="18" charset="-34"/>
                <a:cs typeface="BrowalliaUPC" panose="020B0604020202020204" pitchFamily="34" charset="-34"/>
              </a:rPr>
              <a:t>เพื่อใช้ในการวิเคราะห์และประเมินผลในอนาคต</a:t>
            </a:r>
            <a:r>
              <a:rPr lang="en-US" sz="3200" b="1" dirty="0" smtClean="0">
                <a:latin typeface="Angsana New" panose="02020603050405020304" pitchFamily="18" charset="-34"/>
                <a:cs typeface="BrowalliaUPC" panose="020B0604020202020204" pitchFamily="34" charset="-34"/>
              </a:rPr>
              <a:t>”</a:t>
            </a:r>
            <a:endParaRPr lang="th-TH" sz="3200" b="1" dirty="0">
              <a:latin typeface="Angsana New" panose="02020603050405020304" pitchFamily="18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2098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426" y="1277602"/>
            <a:ext cx="4534959" cy="322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3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563</Words>
  <Application>Microsoft Office PowerPoint</Application>
  <PresentationFormat>On-screen Show (4:3)</PresentationFormat>
  <Paragraphs>65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Angsana New</vt:lpstr>
      <vt:lpstr>AngsanaUPC</vt:lpstr>
      <vt:lpstr>Arial</vt:lpstr>
      <vt:lpstr>BrowalliaUPC</vt:lpstr>
      <vt:lpstr>Calibri</vt:lpstr>
      <vt:lpstr>Calibri Light</vt:lpstr>
      <vt:lpstr>Cordia New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109</cp:revision>
  <cp:lastPrinted>2017-12-17T08:30:03Z</cp:lastPrinted>
  <dcterms:created xsi:type="dcterms:W3CDTF">2017-11-25T06:07:26Z</dcterms:created>
  <dcterms:modified xsi:type="dcterms:W3CDTF">2018-01-08T15:18:34Z</dcterms:modified>
</cp:coreProperties>
</file>