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72" r:id="rId4"/>
    <p:sldId id="273" r:id="rId5"/>
    <p:sldId id="260" r:id="rId6"/>
    <p:sldId id="264" r:id="rId7"/>
    <p:sldId id="266" r:id="rId8"/>
    <p:sldId id="267" r:id="rId9"/>
    <p:sldId id="265" r:id="rId10"/>
    <p:sldId id="270" r:id="rId11"/>
    <p:sldId id="268" r:id="rId12"/>
  </p:sldIdLst>
  <p:sldSz cx="9144000" cy="6858000" type="screen4x3"/>
  <p:notesSz cx="6858000" cy="9144000"/>
  <p:custShowLst>
    <p:custShow name="Custom Show 1" id="0">
      <p:sldLst>
        <p:sld r:id="rId2"/>
        <p:sld r:id="rId3"/>
        <p:sld r:id="rId4"/>
        <p:sld r:id="rId5"/>
        <p:sld r:id="rId3"/>
        <p:sld r:id="rId6"/>
        <p:sld r:id="rId7"/>
        <p:sld r:id="rId8"/>
        <p:sld r:id="rId9"/>
        <p:sld r:id="rId10"/>
        <p:sld r:id="rId11"/>
        <p:sld r:id="rId12"/>
      </p:sldLst>
    </p:custShow>
  </p:custShow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CD3D"/>
    <a:srgbClr val="D7E3EF"/>
    <a:srgbClr val="81B8D7"/>
    <a:srgbClr val="F08135"/>
    <a:srgbClr val="ED3856"/>
    <a:srgbClr val="D29784"/>
    <a:srgbClr val="B35647"/>
    <a:srgbClr val="CC4A38"/>
    <a:srgbClr val="B23F2E"/>
    <a:srgbClr val="CA80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60"/>
  </p:normalViewPr>
  <p:slideViewPr>
    <p:cSldViewPr snapToGrid="0">
      <p:cViewPr varScale="1">
        <p:scale>
          <a:sx n="84" d="100"/>
          <a:sy n="84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2118" y="90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93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5010" y="0"/>
            <a:ext cx="2971800" cy="4593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4685"/>
            <a:ext cx="2971800" cy="459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5010" y="8684685"/>
            <a:ext cx="2971800" cy="459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512A90-2E66-4C01-8F04-7FA8712275C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80972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93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5010" y="0"/>
            <a:ext cx="2971800" cy="4593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2"/>
            <a:ext cx="5486400" cy="36004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4685"/>
            <a:ext cx="2971800" cy="459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5010" y="8684685"/>
            <a:ext cx="2971800" cy="459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4AA216-8005-46A4-BBEE-B4D1FD9CFAD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125218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AA216-8005-46A4-BBEE-B4D1FD9CFAD8}" type="slidenum">
              <a:rPr lang="th-TH" smtClean="0"/>
              <a:t>1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4698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คณะทำงานกับคณะอนุกรรมการไม่ควรที่จะซ้ำกัน คณะอนุกรรมการประกอบด้วย 1. </a:t>
            </a:r>
            <a:r>
              <a:rPr lang="th-TH" dirty="0" err="1" smtClean="0"/>
              <a:t>ผอ</a:t>
            </a:r>
            <a:r>
              <a:rPr lang="th-TH" dirty="0" smtClean="0"/>
              <a:t> </a:t>
            </a:r>
            <a:r>
              <a:rPr lang="th-TH" dirty="0" err="1" smtClean="0"/>
              <a:t>สพร</a:t>
            </a:r>
            <a:r>
              <a:rPr lang="th-TH" dirty="0" smtClean="0"/>
              <a:t> </a:t>
            </a:r>
            <a:r>
              <a:rPr lang="th-TH" dirty="0" err="1" smtClean="0"/>
              <a:t>สนพ</a:t>
            </a:r>
            <a:r>
              <a:rPr lang="th-TH" baseline="0" dirty="0" smtClean="0"/>
              <a:t> 2. ผู้แทนสวัสดิการแรงงานจังหวัด/พื้นที่ 3 ผู้ผ่านการฝึกอบรม 2 คน 4. เลขานุการ 1 คน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AA216-8005-46A4-BBEE-B4D1FD9CFAD8}" type="slidenum">
              <a:rPr lang="th-TH" smtClean="0"/>
              <a:t>2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5586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คณะทำงานกับคณะอนุกรรมการไม่ควรที่จะซ้ำกัน คณะอนุกรรมการประกอบด้วย 1. </a:t>
            </a:r>
            <a:r>
              <a:rPr lang="th-TH" dirty="0" err="1" smtClean="0"/>
              <a:t>ผอ</a:t>
            </a:r>
            <a:r>
              <a:rPr lang="th-TH" dirty="0" smtClean="0"/>
              <a:t> </a:t>
            </a:r>
            <a:r>
              <a:rPr lang="th-TH" dirty="0" err="1" smtClean="0"/>
              <a:t>สพร</a:t>
            </a:r>
            <a:r>
              <a:rPr lang="th-TH" dirty="0" smtClean="0"/>
              <a:t> </a:t>
            </a:r>
            <a:r>
              <a:rPr lang="th-TH" dirty="0" err="1" smtClean="0"/>
              <a:t>สนพ</a:t>
            </a:r>
            <a:r>
              <a:rPr lang="th-TH" baseline="0" dirty="0" smtClean="0"/>
              <a:t> 2. ผู้แทนสวัสดิการแรงงานจังหวัด/พื้นที่ 3 ผู้ผ่านการฝึกอบรม 2 คน 4. เลขานุการ 1 คน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AA216-8005-46A4-BBEE-B4D1FD9CFAD8}" type="slidenum">
              <a:rPr lang="th-TH" smtClean="0"/>
              <a:t>3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9710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คณะทำงานกับคณะอนุกรรมการไม่ควรที่จะซ้ำกัน คณะอนุกรรมการประกอบด้วย 1. </a:t>
            </a:r>
            <a:r>
              <a:rPr lang="th-TH" dirty="0" err="1" smtClean="0"/>
              <a:t>ผอ</a:t>
            </a:r>
            <a:r>
              <a:rPr lang="th-TH" dirty="0" smtClean="0"/>
              <a:t> </a:t>
            </a:r>
            <a:r>
              <a:rPr lang="th-TH" dirty="0" err="1" smtClean="0"/>
              <a:t>สพร</a:t>
            </a:r>
            <a:r>
              <a:rPr lang="th-TH" dirty="0" smtClean="0"/>
              <a:t> </a:t>
            </a:r>
            <a:r>
              <a:rPr lang="th-TH" dirty="0" err="1" smtClean="0"/>
              <a:t>สนพ</a:t>
            </a:r>
            <a:r>
              <a:rPr lang="th-TH" baseline="0" dirty="0" smtClean="0"/>
              <a:t> 2. ผู้แทนสวัสดิการแรงงานจังหวัด/พื้นที่ 3 ผู้ผ่านการฝึกอบรม 2 คน 4. เลขานุการ 1 คน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AA216-8005-46A4-BBEE-B4D1FD9CFAD8}" type="slidenum">
              <a:rPr lang="th-TH" smtClean="0"/>
              <a:t>4</a:t>
            </a:fld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4807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395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316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6448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2598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91594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5270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300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686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660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2078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870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61753-DB56-4E53-9F3A-C45C35AABE13}" type="datetimeFigureOut">
              <a:rPr lang="th-TH" smtClean="0"/>
              <a:t>09/01/61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6504B-C2E3-4A13-96C9-5361CAE65E8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2440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55" y="1485652"/>
            <a:ext cx="8669235" cy="3102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53" y="4591723"/>
            <a:ext cx="8669236" cy="11144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52206"/>
            <a:ext cx="9144000" cy="584775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กระบวนการ</a:t>
            </a:r>
            <a:r>
              <a:rPr lang="th-TH" sz="3200" b="1" dirty="0"/>
              <a:t>กำหนดมาตรฐานฝีมือแรงงาน ตามมาตรา 26 </a:t>
            </a:r>
          </a:p>
        </p:txBody>
      </p:sp>
    </p:spTree>
    <p:extLst>
      <p:ext uri="{BB962C8B-B14F-4D97-AF65-F5344CB8AC3E}">
        <p14:creationId xmlns:p14="http://schemas.microsoft.com/office/powerpoint/2010/main" val="348957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2210" y="1399004"/>
            <a:ext cx="32527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1800"/>
            </a:lvl1pPr>
          </a:lstStyle>
          <a:p>
            <a:r>
              <a:rPr lang="th-TH" sz="3200" b="1" dirty="0"/>
              <a:t>1.  แต่งตั้ง</a:t>
            </a:r>
            <a:r>
              <a:rPr lang="th-TH" sz="3200" b="1" dirty="0" smtClean="0"/>
              <a:t>คณะทำงาน</a:t>
            </a:r>
            <a:endParaRPr lang="th-TH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52206"/>
            <a:ext cx="9144000" cy="584775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กระบวนการกำหนดมาตรฐานฝีมือแรงงาน ตามมาตรา 26 </a:t>
            </a:r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442210" y="2078889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>
                <a:solidFill>
                  <a:srgbClr val="7030A0"/>
                </a:solidFill>
              </a:rPr>
              <a:t>2. </a:t>
            </a:r>
            <a:r>
              <a:rPr lang="th-TH" sz="3200" b="1" u="sng" dirty="0" smtClean="0">
                <a:solidFill>
                  <a:srgbClr val="7030A0"/>
                </a:solidFill>
              </a:rPr>
              <a:t>แต่งตั้ง</a:t>
            </a:r>
            <a:r>
              <a:rPr lang="th-TH" sz="3200" b="1" u="sng" dirty="0">
                <a:solidFill>
                  <a:srgbClr val="7030A0"/>
                </a:solidFill>
              </a:rPr>
              <a:t>คณะอนุกรรมการกำหนดมาตรฐานฝีมือแรงงานแห่งชาติในสาขาที่เกี่ยวข้องกับการขอรับรองมาตรฐานฝีมือ</a:t>
            </a:r>
            <a:r>
              <a:rPr lang="th-TH" sz="3200" b="1" u="sng" dirty="0" smtClean="0">
                <a:solidFill>
                  <a:srgbClr val="7030A0"/>
                </a:solidFill>
              </a:rPr>
              <a:t>แรงงาน</a:t>
            </a:r>
            <a:endParaRPr lang="th-TH" sz="3200" b="1" u="sng" dirty="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2210" y="3245985"/>
            <a:ext cx="54387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/>
              <a:t>3.  </a:t>
            </a:r>
            <a:r>
              <a:rPr lang="th-TH" sz="3200" b="1" dirty="0" smtClean="0"/>
              <a:t>วิเคราะห์อาชีพ/ตำแหน่งงาน</a:t>
            </a:r>
            <a:endParaRPr lang="th-TH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442210" y="3920639"/>
            <a:ext cx="49380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/>
              <a:t>4.  วิเคราะห์งาน (งานหลัก งานย่อย)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2210" y="4685171"/>
            <a:ext cx="8259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/>
              <a:t>5.  ประชุม </a:t>
            </a:r>
            <a:r>
              <a:rPr lang="th-TH" sz="3200" b="1" dirty="0"/>
              <a:t>คณะอนุ</a:t>
            </a:r>
            <a:r>
              <a:rPr lang="th-TH" sz="3200" b="1" dirty="0" smtClean="0"/>
              <a:t>กรรมการฯ ครั้ง</a:t>
            </a:r>
            <a:r>
              <a:rPr lang="th-TH" sz="3200" b="1" dirty="0"/>
              <a:t>ที่ 1 </a:t>
            </a:r>
            <a:r>
              <a:rPr lang="th-TH" sz="3200" b="1" dirty="0" smtClean="0"/>
              <a:t>พิจารณาการวิเคราะห์</a:t>
            </a:r>
            <a:r>
              <a:rPr lang="th-TH" sz="3200" b="1" dirty="0"/>
              <a:t>งาน</a:t>
            </a:r>
          </a:p>
        </p:txBody>
      </p:sp>
    </p:spTree>
    <p:extLst>
      <p:ext uri="{BB962C8B-B14F-4D97-AF65-F5344CB8AC3E}">
        <p14:creationId xmlns:p14="http://schemas.microsoft.com/office/powerpoint/2010/main" val="31511714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2210" y="1488876"/>
            <a:ext cx="8259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1800"/>
            </a:lvl1pPr>
          </a:lstStyle>
          <a:p>
            <a:pPr>
              <a:tabLst>
                <a:tab pos="7897813" algn="r"/>
              </a:tabLst>
            </a:pPr>
            <a:r>
              <a:rPr lang="th-TH" sz="3200" b="1" dirty="0"/>
              <a:t>1. </a:t>
            </a:r>
            <a:r>
              <a:rPr lang="th-TH" sz="3200" b="1" dirty="0" smtClean="0"/>
              <a:t>ผู้อำนวยการ </a:t>
            </a:r>
            <a:r>
              <a:rPr lang="th-TH" sz="3200" b="1" dirty="0" err="1" smtClean="0"/>
              <a:t>สพร</a:t>
            </a:r>
            <a:r>
              <a:rPr lang="th-TH" sz="3200" b="1" dirty="0" smtClean="0"/>
              <a:t>./</a:t>
            </a:r>
            <a:r>
              <a:rPr lang="th-TH" sz="3200" b="1" dirty="0" err="1" smtClean="0"/>
              <a:t>สนพ</a:t>
            </a:r>
            <a:r>
              <a:rPr lang="th-TH" sz="3200" b="1" dirty="0" smtClean="0"/>
              <a:t>.   	ประธาน</a:t>
            </a:r>
            <a:r>
              <a:rPr lang="th-TH" sz="3200" b="1" dirty="0"/>
              <a:t>อนุกรรมการ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52206"/>
            <a:ext cx="9144000" cy="646331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องค์ประกอบของคณะอนุกรรมการฯ</a:t>
            </a:r>
            <a:endParaRPr lang="th-TH" sz="3600" b="1" dirty="0"/>
          </a:p>
        </p:txBody>
      </p:sp>
      <p:sp>
        <p:nvSpPr>
          <p:cNvPr id="7" name="Rectangle 6"/>
          <p:cNvSpPr/>
          <p:nvPr/>
        </p:nvSpPr>
        <p:spPr>
          <a:xfrm>
            <a:off x="442210" y="2396150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>
              <a:tabLst>
                <a:tab pos="7897813" algn="r"/>
              </a:tabLst>
            </a:pPr>
            <a:r>
              <a:rPr lang="th-TH" sz="3200" b="1" dirty="0" smtClean="0"/>
              <a:t>2.  ผู้แทนสำนักงานสวัสดิการ	อนุกรรมการ</a:t>
            </a:r>
          </a:p>
          <a:p>
            <a:pPr marL="360363" indent="-360363" algn="thaiDist"/>
            <a:r>
              <a:rPr lang="th-TH" sz="3200" b="1" dirty="0" smtClean="0"/>
              <a:t>    และคุ้มครองแรงงานกรุงเทพฯ พื้นที่/จังหวัด</a:t>
            </a:r>
            <a:endParaRPr lang="th-TH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442210" y="3571264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897813" algn="r"/>
              </a:tabLst>
            </a:pPr>
            <a:r>
              <a:rPr lang="th-TH" sz="3200" b="1" dirty="0" smtClean="0"/>
              <a:t>3.  ผู้เชี่ยวชาญด้านมาตรฐานฝีมือแรงงานฯที่ขึ้น	อนุกรรมการ </a:t>
            </a:r>
          </a:p>
          <a:p>
            <a:r>
              <a:rPr lang="th-TH" sz="3200" b="1" dirty="0" smtClean="0"/>
              <a:t>    ทะเบียนกับกรมพัฒนาฝีมือแรงงาน จำนวน 2 คน</a:t>
            </a:r>
            <a:endParaRPr lang="th-TH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442210" y="4828564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897813" algn="r"/>
              </a:tabLst>
            </a:pPr>
            <a:r>
              <a:rPr lang="th-TH" sz="3200" b="1" dirty="0"/>
              <a:t>4</a:t>
            </a:r>
            <a:r>
              <a:rPr lang="th-TH" sz="3200" b="1" dirty="0" smtClean="0"/>
              <a:t>.  นักวิชาการพัฒนาฝีมือแรงงาน ระดับปฏิบัติการ	อนุกรรมการ </a:t>
            </a:r>
          </a:p>
          <a:p>
            <a:pPr>
              <a:tabLst>
                <a:tab pos="7978775" algn="r"/>
              </a:tabLst>
            </a:pPr>
            <a:r>
              <a:rPr lang="th-TH" sz="3200" b="1" dirty="0" smtClean="0"/>
              <a:t>    ขึ้นไป	และเลขานุการ</a:t>
            </a:r>
            <a:endParaRPr lang="th-TH" sz="3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834390" y="982980"/>
            <a:ext cx="7623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คำสั่งคณะกรรมการส่งเสริมฯ ที่ 1/2561 ลงวันที่ 8 มกราคม 2561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40537754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2210" y="1463071"/>
            <a:ext cx="8259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1800"/>
            </a:lvl1pPr>
          </a:lstStyle>
          <a:p>
            <a:pPr marL="354013" indent="-354013">
              <a:tabLst>
                <a:tab pos="7897813" algn="r"/>
              </a:tabLst>
            </a:pPr>
            <a:r>
              <a:rPr lang="th-TH" sz="3200" b="1" dirty="0"/>
              <a:t>1. </a:t>
            </a:r>
            <a:r>
              <a:rPr lang="th-TH" sz="3200" b="1" dirty="0" smtClean="0"/>
              <a:t>ตรวจสอบ</a:t>
            </a:r>
            <a:r>
              <a:rPr lang="th-TH" sz="3200" b="1" dirty="0"/>
              <a:t> </a:t>
            </a:r>
            <a:r>
              <a:rPr lang="th-TH" sz="3200" b="1" dirty="0" smtClean="0"/>
              <a:t>แก้ไขและปรับปรุง</a:t>
            </a:r>
            <a:r>
              <a:rPr lang="th-TH" sz="3200" b="1" dirty="0" smtClean="0"/>
              <a:t>รายละเอียดของมาตรฐานฝีมือแรงงานที่ยื่นขอรับรองฯ </a:t>
            </a:r>
            <a:endParaRPr lang="th-TH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52206"/>
            <a:ext cx="9144000" cy="646331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/>
              <a:t>อำนาจหน้าที่ของคณะอนุกรรมการฯ</a:t>
            </a:r>
            <a:endParaRPr lang="th-TH" sz="3600" b="1" dirty="0"/>
          </a:p>
        </p:txBody>
      </p:sp>
      <p:sp>
        <p:nvSpPr>
          <p:cNvPr id="7" name="Rectangle 6"/>
          <p:cNvSpPr/>
          <p:nvPr/>
        </p:nvSpPr>
        <p:spPr>
          <a:xfrm>
            <a:off x="442210" y="2853906"/>
            <a:ext cx="8259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>
              <a:tabLst>
                <a:tab pos="7897813" algn="r"/>
              </a:tabLst>
            </a:pPr>
            <a:r>
              <a:rPr lang="th-TH" sz="3200" b="1" dirty="0" smtClean="0"/>
              <a:t>2.  เสนอความเห็นเกี่ยวกับมาตรฐานฝีมือแรงงานที่ยื่นขอรับรองฯ</a:t>
            </a:r>
            <a:endParaRPr lang="th-TH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442210" y="3971314"/>
            <a:ext cx="8259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897813" algn="r"/>
              </a:tabLst>
            </a:pPr>
            <a:r>
              <a:rPr lang="th-TH" sz="3200" b="1" dirty="0" smtClean="0"/>
              <a:t>3.  ปฏิบัติหน้าที่อื่น ตามที่คณะกรรมการส่งเสริมฯ มอบหมาย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18794110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22337"/>
            <a:ext cx="9144000" cy="646331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/>
              <a:t>กระบวนการกำหนดมาตรฐานฝีมือแรงงาน ตามมาตรา 26 </a:t>
            </a:r>
          </a:p>
        </p:txBody>
      </p:sp>
      <p:sp>
        <p:nvSpPr>
          <p:cNvPr id="9" name="Rectangle 8"/>
          <p:cNvSpPr/>
          <p:nvPr/>
        </p:nvSpPr>
        <p:spPr>
          <a:xfrm>
            <a:off x="442210" y="5433480"/>
            <a:ext cx="83795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 smtClean="0"/>
              <a:t>11. </a:t>
            </a:r>
            <a:r>
              <a:rPr lang="th-TH" sz="3200" b="1" dirty="0" err="1" smtClean="0"/>
              <a:t>สพร</a:t>
            </a:r>
            <a:r>
              <a:rPr lang="th-TH" sz="3200" b="1" dirty="0" smtClean="0"/>
              <a:t>./</a:t>
            </a:r>
            <a:r>
              <a:rPr lang="th-TH" sz="3200" b="1" dirty="0" err="1" smtClean="0"/>
              <a:t>สนพ</a:t>
            </a:r>
            <a:r>
              <a:rPr lang="th-TH" sz="3200" b="1" dirty="0" smtClean="0"/>
              <a:t>. ส่ง</a:t>
            </a:r>
            <a:r>
              <a:rPr lang="th-TH" sz="3200" b="1" dirty="0"/>
              <a:t>รูปเล่มพร้อมเอกสารตาม</a:t>
            </a:r>
            <a:r>
              <a:rPr lang="th-TH" sz="3200" b="1" dirty="0" smtClean="0"/>
              <a:t>ตัวชี้วัด(สำเนา) ให้ </a:t>
            </a:r>
            <a:r>
              <a:rPr lang="th-TH" sz="3200" b="1" dirty="0" err="1"/>
              <a:t>สมฐ</a:t>
            </a:r>
            <a:r>
              <a:rPr lang="th-TH" sz="3200" b="1" dirty="0"/>
              <a:t>. (1 เล่ม)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2210" y="3279044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/>
              <a:t>9</a:t>
            </a:r>
            <a:r>
              <a:rPr lang="th-TH" sz="3200" b="1" dirty="0" smtClean="0"/>
              <a:t>. วิเคราะห์ ประเมินผล ปรับปรุงข้อสอบภาคความรู้ภาคและความสามารถ</a:t>
            </a:r>
            <a:endParaRPr lang="th-TH" sz="3200" b="1" dirty="0"/>
          </a:p>
        </p:txBody>
      </p:sp>
      <p:sp>
        <p:nvSpPr>
          <p:cNvPr id="14" name="Rectangle 13"/>
          <p:cNvSpPr/>
          <p:nvPr/>
        </p:nvSpPr>
        <p:spPr>
          <a:xfrm>
            <a:off x="442210" y="2629792"/>
            <a:ext cx="8259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/>
              <a:t>8</a:t>
            </a:r>
            <a:r>
              <a:rPr lang="th-TH" sz="3200" b="1" dirty="0" smtClean="0"/>
              <a:t>. </a:t>
            </a:r>
            <a:r>
              <a:rPr lang="th-TH" sz="3200" b="1" dirty="0"/>
              <a:t>จัดทดลอง</a:t>
            </a:r>
            <a:r>
              <a:rPr lang="th-TH" sz="3200" b="1" dirty="0" smtClean="0"/>
              <a:t>ทดสอบข้อสอบภาคความรู้และภาคความสามารถ</a:t>
            </a:r>
            <a:endParaRPr lang="th-TH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42210" y="1936600"/>
            <a:ext cx="8259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>
              <a:defRPr sz="1800"/>
            </a:lvl1pPr>
          </a:lstStyle>
          <a:p>
            <a:pPr marL="449263" indent="-449263"/>
            <a:r>
              <a:rPr lang="th-TH" sz="3200" b="1" dirty="0"/>
              <a:t>7</a:t>
            </a:r>
            <a:r>
              <a:rPr lang="th-TH" sz="3200" b="1" dirty="0" smtClean="0"/>
              <a:t>.  </a:t>
            </a:r>
            <a:r>
              <a:rPr lang="th-TH" sz="3200" b="1" dirty="0"/>
              <a:t>ประชุมคณะอนุกรรมการ ครั้งที่ 2 พิจารณา</a:t>
            </a:r>
            <a:r>
              <a:rPr lang="th-TH" sz="3200" b="1" dirty="0" smtClean="0"/>
              <a:t>ข้อสอบ</a:t>
            </a:r>
            <a:endParaRPr lang="th-TH" sz="3200" b="1" dirty="0"/>
          </a:p>
        </p:txBody>
      </p:sp>
      <p:sp>
        <p:nvSpPr>
          <p:cNvPr id="16" name="Rectangle 15"/>
          <p:cNvSpPr/>
          <p:nvPr/>
        </p:nvSpPr>
        <p:spPr>
          <a:xfrm>
            <a:off x="442210" y="1229586"/>
            <a:ext cx="82595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/>
            <a:r>
              <a:rPr lang="th-TH" sz="3200" b="1" dirty="0"/>
              <a:t>6</a:t>
            </a:r>
            <a:r>
              <a:rPr lang="th-TH" sz="3200" b="1" dirty="0" smtClean="0"/>
              <a:t>.  </a:t>
            </a:r>
            <a:r>
              <a:rPr lang="th-TH" sz="3200" b="1" dirty="0"/>
              <a:t>จัดทำข้อสอบภาคความรู้ ภาคความสามารถ และ</a:t>
            </a:r>
            <a:r>
              <a:rPr lang="th-TH" sz="3200" b="1" dirty="0" smtClean="0"/>
              <a:t>ทัศนคติ</a:t>
            </a:r>
            <a:endParaRPr lang="th-TH" sz="3200" b="1" dirty="0"/>
          </a:p>
        </p:txBody>
      </p:sp>
      <p:sp>
        <p:nvSpPr>
          <p:cNvPr id="8" name="Rectangle 7"/>
          <p:cNvSpPr/>
          <p:nvPr/>
        </p:nvSpPr>
        <p:spPr>
          <a:xfrm>
            <a:off x="442210" y="4356262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 smtClean="0"/>
              <a:t>10. ประชุมคณะอนุกรรมการฯ ครั้งที่ 3 พิจารณาผลการปรับปรุงข้อสอบ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271783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18"/>
          <a:stretch/>
        </p:blipFill>
        <p:spPr>
          <a:xfrm>
            <a:off x="780143" y="3712028"/>
            <a:ext cx="7583715" cy="308931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72730" y="1145232"/>
            <a:ext cx="5398539" cy="2350410"/>
            <a:chOff x="1872731" y="448546"/>
            <a:chExt cx="5398539" cy="235041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59513" b="27978"/>
            <a:stretch/>
          </p:blipFill>
          <p:spPr>
            <a:xfrm>
              <a:off x="1872731" y="448546"/>
              <a:ext cx="5398539" cy="2350410"/>
            </a:xfrm>
            <a:prstGeom prst="rect">
              <a:avLst/>
            </a:prstGeom>
          </p:spPr>
        </p:pic>
        <p:cxnSp>
          <p:nvCxnSpPr>
            <p:cNvPr id="5" name="Straight Connector 4"/>
            <p:cNvCxnSpPr/>
            <p:nvPr/>
          </p:nvCxnSpPr>
          <p:spPr>
            <a:xfrm>
              <a:off x="1872731" y="2798956"/>
              <a:ext cx="53985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/>
          <p:cNvSpPr txBox="1"/>
          <p:nvPr/>
        </p:nvSpPr>
        <p:spPr>
          <a:xfrm>
            <a:off x="0" y="185059"/>
            <a:ext cx="9144000" cy="523220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ตัวชี้วัดผู้อำนวยการฯ ครึ่งปีแรก ปีงบประมาณ 2561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70419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38315"/>
            <a:ext cx="9144000" cy="584775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กระบวนการกำหนดมาตรฐานฝีมือแรงงาน ตามมาตรา 26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2210" y="1158179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algn="thaiDist"/>
            <a:r>
              <a:rPr lang="th-TH" sz="3200" b="1" dirty="0" smtClean="0"/>
              <a:t>12. </a:t>
            </a:r>
            <a:r>
              <a:rPr lang="th-TH" sz="3200" b="1" dirty="0"/>
              <a:t>ประชุมคณะอนุกรรมการครั้งที่ </a:t>
            </a:r>
            <a:r>
              <a:rPr lang="th-TH" sz="3200" b="1" dirty="0" smtClean="0"/>
              <a:t>4 พิจารณาความ</a:t>
            </a:r>
            <a:r>
              <a:rPr lang="th-TH" sz="3200" b="1" dirty="0"/>
              <a:t>ถูกต้อง</a:t>
            </a:r>
            <a:r>
              <a:rPr lang="th-TH" sz="3200" b="1" dirty="0" smtClean="0"/>
              <a:t>สมบูรณ์รายละเอียดทั้งหมด (ถ้าจำเป็น)</a:t>
            </a:r>
            <a:endParaRPr lang="th-TH" sz="3200" b="1" dirty="0"/>
          </a:p>
        </p:txBody>
      </p:sp>
      <p:sp>
        <p:nvSpPr>
          <p:cNvPr id="7" name="Rectangle 6"/>
          <p:cNvSpPr/>
          <p:nvPr/>
        </p:nvSpPr>
        <p:spPr>
          <a:xfrm>
            <a:off x="442211" y="2235397"/>
            <a:ext cx="82595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 algn="thaiDist"/>
            <a:r>
              <a:rPr lang="th-TH" sz="3200" b="1" dirty="0" smtClean="0"/>
              <a:t>13. ส่ง</a:t>
            </a:r>
            <a:r>
              <a:rPr lang="th-TH" sz="3200" b="1" dirty="0"/>
              <a:t>รูปเล่มจำนวน </a:t>
            </a:r>
            <a:r>
              <a:rPr lang="th-TH" sz="3200" b="1" dirty="0" smtClean="0"/>
              <a:t>30 </a:t>
            </a:r>
            <a:r>
              <a:rPr lang="th-TH" sz="3200" b="1" dirty="0"/>
              <a:t>เล่ม พร้อมคำชี้แจงคณะกรรมการส่งเสริมฯ และรายชื่อ จำนวนผู้เข้าร่วม</a:t>
            </a:r>
            <a:r>
              <a:rPr lang="th-TH" sz="3200" b="1" dirty="0" smtClean="0"/>
              <a:t>ประชุม ให้ </a:t>
            </a:r>
            <a:r>
              <a:rPr lang="th-TH" sz="3200" b="1" dirty="0" err="1" smtClean="0"/>
              <a:t>สมฐ</a:t>
            </a:r>
            <a:r>
              <a:rPr lang="th-TH" sz="3200" b="1" dirty="0" smtClean="0"/>
              <a:t>.</a:t>
            </a:r>
            <a:endParaRPr lang="th-TH" sz="3200" b="1" dirty="0"/>
          </a:p>
        </p:txBody>
      </p:sp>
      <p:sp>
        <p:nvSpPr>
          <p:cNvPr id="11" name="Rectangle 10"/>
          <p:cNvSpPr/>
          <p:nvPr/>
        </p:nvSpPr>
        <p:spPr>
          <a:xfrm>
            <a:off x="442211" y="3312615"/>
            <a:ext cx="82595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 smtClean="0"/>
              <a:t>13. </a:t>
            </a:r>
            <a:r>
              <a:rPr lang="th-TH" sz="3200" b="1" dirty="0" err="1"/>
              <a:t>สมฐ</a:t>
            </a:r>
            <a:r>
              <a:rPr lang="th-TH" sz="3200" b="1" dirty="0"/>
              <a:t>. เสนอวาระประชุมคณะกรรมการส่งเสริมฯ กับกองส่งเสริมการพัฒนาฝีมือแรงงาน ออกหนังสือเชิญประชุม</a:t>
            </a:r>
            <a:r>
              <a:rPr lang="th-TH" sz="3200" b="1" dirty="0">
                <a:solidFill>
                  <a:srgbClr val="FF0000"/>
                </a:solidFill>
              </a:rPr>
              <a:t> (เรียงตามลำดับเลขรับหนังสือของ </a:t>
            </a:r>
            <a:r>
              <a:rPr lang="th-TH" sz="3200" b="1" dirty="0" err="1">
                <a:solidFill>
                  <a:srgbClr val="FF0000"/>
                </a:solidFill>
              </a:rPr>
              <a:t>สมฐ</a:t>
            </a:r>
            <a:r>
              <a:rPr lang="th-TH" sz="3200" b="1" dirty="0">
                <a:solidFill>
                  <a:srgbClr val="FF0000"/>
                </a:solidFill>
              </a:rPr>
              <a:t>.)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42210" y="4882275"/>
            <a:ext cx="85743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363" indent="-360363" algn="thaiDist"/>
            <a:r>
              <a:rPr lang="th-TH" sz="3200" b="1" dirty="0" smtClean="0"/>
              <a:t>14. </a:t>
            </a:r>
            <a:r>
              <a:rPr lang="th-TH" sz="3200" b="1" dirty="0"/>
              <a:t>คณะกรรมการส่งเสริมฯ พิจารณาการรับรองมาตรฐานฯ</a:t>
            </a:r>
          </a:p>
          <a:p>
            <a:pPr marL="360363" indent="-360363" algn="thaiDist"/>
            <a:r>
              <a:rPr lang="th-TH" sz="3200" b="1" dirty="0"/>
              <a:t>    </a:t>
            </a:r>
            <a:r>
              <a:rPr lang="th-TH" sz="2400" b="1" dirty="0"/>
              <a:t>(ผู้เข้าร่วมประชุม</a:t>
            </a:r>
            <a:r>
              <a:rPr lang="en-US" sz="2400" b="1" dirty="0"/>
              <a:t>:</a:t>
            </a:r>
            <a:r>
              <a:rPr lang="th-TH" sz="2400" b="1" dirty="0"/>
              <a:t> ประธานอนุกรรมการหรือเลขานุการและผู้แทนสถานประกอบกิจการ)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2210" y="5959493"/>
            <a:ext cx="8574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b="1" dirty="0" smtClean="0"/>
              <a:t>15. </a:t>
            </a:r>
            <a:r>
              <a:rPr lang="th-TH" sz="3200" b="1" dirty="0" err="1"/>
              <a:t>สมฐ</a:t>
            </a:r>
            <a:r>
              <a:rPr lang="th-TH" sz="3200" b="1" dirty="0"/>
              <a:t>. เสนอนายทะเบียนออกหนังสือรับรองฯ คีย์ข้อมูลเข้าระบบ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16569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38315"/>
            <a:ext cx="9144000" cy="584775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/>
              <a:t>กระบวนการกำหนดมาตรฐานฝีมือแรงงาน ตามมาตรา 26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4492" y="1136099"/>
            <a:ext cx="85743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indent="-446088" algn="thaiDist"/>
            <a:r>
              <a:rPr lang="th-TH" sz="3200" b="1" dirty="0"/>
              <a:t>16. </a:t>
            </a:r>
            <a:r>
              <a:rPr lang="th-TH" sz="3200" b="1" dirty="0" err="1"/>
              <a:t>สมฐ</a:t>
            </a:r>
            <a:r>
              <a:rPr lang="th-TH" sz="3200" b="1" dirty="0"/>
              <a:t>. ส่งหนังสือรับรองให้ </a:t>
            </a:r>
            <a:r>
              <a:rPr lang="th-TH" sz="3200" b="1" dirty="0" err="1"/>
              <a:t>สพร</a:t>
            </a:r>
            <a:r>
              <a:rPr lang="th-TH" sz="3200" b="1" dirty="0"/>
              <a:t>./</a:t>
            </a:r>
            <a:r>
              <a:rPr lang="th-TH" sz="3200" b="1" dirty="0" err="1" smtClean="0"/>
              <a:t>สนพ</a:t>
            </a:r>
            <a:r>
              <a:rPr lang="th-TH" sz="3200" b="1" dirty="0" smtClean="0"/>
              <a:t>.เพื่อมอบให้กับ </a:t>
            </a:r>
            <a:r>
              <a:rPr lang="th-TH" sz="3200" b="1" dirty="0" err="1" smtClean="0"/>
              <a:t>สปก</a:t>
            </a:r>
            <a:r>
              <a:rPr lang="th-TH" sz="3200" b="1" dirty="0" smtClean="0"/>
              <a:t>. </a:t>
            </a:r>
          </a:p>
          <a:p>
            <a:pPr marL="446088" indent="-446088" algn="thaiDist"/>
            <a:r>
              <a:rPr lang="th-TH" sz="3200" b="1" dirty="0"/>
              <a:t>	</a:t>
            </a:r>
            <a:r>
              <a:rPr lang="th-TH" sz="3200" b="1" dirty="0" smtClean="0"/>
              <a:t>หรือ</a:t>
            </a:r>
            <a:r>
              <a:rPr lang="th-TH" sz="3200" b="1" dirty="0"/>
              <a:t>จัดพิธีมอบหนังสือรับรองฯ โดยอธิบดี</a:t>
            </a:r>
            <a:r>
              <a:rPr lang="th-TH" sz="3200" b="1" dirty="0" smtClean="0"/>
              <a:t>แล้วแต่กรณี</a:t>
            </a:r>
            <a:endParaRPr lang="th-TH" sz="3200" b="1" dirty="0"/>
          </a:p>
        </p:txBody>
      </p:sp>
      <p:sp>
        <p:nvSpPr>
          <p:cNvPr id="13" name="Rectangle 12"/>
          <p:cNvSpPr/>
          <p:nvPr/>
        </p:nvSpPr>
        <p:spPr>
          <a:xfrm>
            <a:off x="294493" y="2166018"/>
            <a:ext cx="85743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449263"/>
            <a:r>
              <a:rPr lang="th-TH" sz="3200" b="1" dirty="0"/>
              <a:t>17. สถานประกอบการจัดทดสอบฯ และส่งรายงาน  </a:t>
            </a:r>
            <a:r>
              <a:rPr lang="th-TH" sz="3200" b="1" dirty="0" err="1"/>
              <a:t>รมฐ</a:t>
            </a:r>
            <a:r>
              <a:rPr lang="th-TH" sz="3200" b="1" dirty="0"/>
              <a:t>. 5 +ใบสมัคร ภายในวันที่ 10 ของเดือนถัดไป มายัง </a:t>
            </a:r>
            <a:r>
              <a:rPr lang="th-TH" sz="3200" b="1" dirty="0" err="1"/>
              <a:t>สพร</a:t>
            </a:r>
            <a:r>
              <a:rPr lang="th-TH" sz="3200" b="1" dirty="0"/>
              <a:t>/</a:t>
            </a:r>
            <a:r>
              <a:rPr lang="th-TH" sz="3200" b="1" dirty="0" err="1"/>
              <a:t>สนพ</a:t>
            </a:r>
            <a:r>
              <a:rPr lang="th-TH" sz="3200" b="1" dirty="0"/>
              <a:t> เพื่อ</a:t>
            </a:r>
            <a:r>
              <a:rPr lang="th-TH" sz="3200" b="1" dirty="0" smtClean="0"/>
              <a:t>คีย์ข้อมูล</a:t>
            </a:r>
            <a:r>
              <a:rPr lang="th-TH" sz="3200" b="1" dirty="0" smtClean="0">
                <a:solidFill>
                  <a:srgbClr val="FF0000"/>
                </a:solidFill>
              </a:rPr>
              <a:t>รายงานผลการทดสอบ </a:t>
            </a:r>
            <a:r>
              <a:rPr lang="th-TH" sz="3200" b="1" dirty="0" smtClean="0"/>
              <a:t>เข้าระบบ 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Data Center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4493" y="3735678"/>
            <a:ext cx="8574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/>
              <a:t>18. </a:t>
            </a:r>
            <a:r>
              <a:rPr lang="th-TH" sz="3200" b="1" dirty="0"/>
              <a:t>สถานประกอบการยื่นขอรับเงินอุดหนุนมายัง </a:t>
            </a:r>
            <a:r>
              <a:rPr lang="th-TH" sz="3200" b="1" dirty="0" err="1"/>
              <a:t>สพร</a:t>
            </a:r>
            <a:r>
              <a:rPr lang="th-TH" sz="3200" b="1" dirty="0"/>
              <a:t>./</a:t>
            </a:r>
            <a:r>
              <a:rPr lang="th-TH" sz="3200" b="1" dirty="0" err="1"/>
              <a:t>สนพ</a:t>
            </a:r>
            <a:r>
              <a:rPr lang="th-TH" sz="3200" b="1" dirty="0"/>
              <a:t>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94492" y="4320453"/>
            <a:ext cx="84394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449263"/>
            <a:r>
              <a:rPr lang="th-TH" sz="3200" b="1" dirty="0"/>
              <a:t>19. </a:t>
            </a:r>
            <a:r>
              <a:rPr lang="th-TH" sz="3200" b="1" dirty="0" err="1"/>
              <a:t>สพร</a:t>
            </a:r>
            <a:r>
              <a:rPr lang="th-TH" sz="3200" b="1" dirty="0"/>
              <a:t>./</a:t>
            </a:r>
            <a:r>
              <a:rPr lang="th-TH" sz="3200" b="1" dirty="0" err="1"/>
              <a:t>สนพ</a:t>
            </a:r>
            <a:r>
              <a:rPr lang="th-TH" sz="3200" b="1" dirty="0"/>
              <a:t>. ดำเนินการตามขั้นตอนของกองส่งเสริมการพัฒนาฝีมือแรงงาน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4492" y="5304205"/>
            <a:ext cx="85550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449263"/>
            <a:r>
              <a:rPr lang="th-TH" sz="3200" b="1" dirty="0"/>
              <a:t>20. </a:t>
            </a:r>
            <a:r>
              <a:rPr lang="th-TH" sz="3200" b="1" dirty="0" err="1"/>
              <a:t>สปก</a:t>
            </a:r>
            <a:r>
              <a:rPr lang="th-TH" sz="3200" b="1" dirty="0"/>
              <a:t>. รายงานผลการทบทวน </a:t>
            </a:r>
            <a:r>
              <a:rPr lang="th-TH" sz="3200" b="1" dirty="0" err="1"/>
              <a:t>มฐ</a:t>
            </a:r>
            <a:r>
              <a:rPr lang="th-TH" sz="3200" b="1" dirty="0"/>
              <a:t>. </a:t>
            </a:r>
            <a:r>
              <a:rPr lang="th-TH" sz="3200" b="1" dirty="0" err="1"/>
              <a:t>รมฐ</a:t>
            </a:r>
            <a:r>
              <a:rPr lang="th-TH" sz="3200" b="1" dirty="0"/>
              <a:t>.6 ทุกปีนับจากวันที่ออกหนังสือรับรองฯ มายัง </a:t>
            </a:r>
            <a:r>
              <a:rPr lang="th-TH" sz="3200" b="1" dirty="0" err="1"/>
              <a:t>สพร</a:t>
            </a:r>
            <a:r>
              <a:rPr lang="th-TH" sz="3200" b="1" dirty="0"/>
              <a:t>/</a:t>
            </a:r>
            <a:r>
              <a:rPr lang="th-TH" sz="3200" b="1" dirty="0" err="1"/>
              <a:t>สนพ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347129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85059"/>
            <a:ext cx="9144000" cy="523220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ตัวชี้วัดผู้อำนวยการฯ ครึ่งปีหลัง ปีงบประมาณ 2561</a:t>
            </a:r>
            <a:endParaRPr lang="th-TH" b="1" dirty="0"/>
          </a:p>
        </p:txBody>
      </p:sp>
      <p:grpSp>
        <p:nvGrpSpPr>
          <p:cNvPr id="10" name="Group 9"/>
          <p:cNvGrpSpPr/>
          <p:nvPr/>
        </p:nvGrpSpPr>
        <p:grpSpPr>
          <a:xfrm>
            <a:off x="566359" y="808672"/>
            <a:ext cx="8162005" cy="3074559"/>
            <a:chOff x="851367" y="808672"/>
            <a:chExt cx="7441265" cy="263517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9612" b="20039"/>
            <a:stretch/>
          </p:blipFill>
          <p:spPr>
            <a:xfrm>
              <a:off x="851367" y="808672"/>
              <a:ext cx="7441265" cy="2635172"/>
            </a:xfrm>
            <a:prstGeom prst="rect">
              <a:avLst/>
            </a:prstGeom>
          </p:spPr>
        </p:pic>
        <p:cxnSp>
          <p:nvCxnSpPr>
            <p:cNvPr id="4" name="Straight Connector 3"/>
            <p:cNvCxnSpPr/>
            <p:nvPr/>
          </p:nvCxnSpPr>
          <p:spPr>
            <a:xfrm>
              <a:off x="851367" y="3443844"/>
              <a:ext cx="744126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1365662" y="3989563"/>
            <a:ext cx="6780810" cy="2765249"/>
            <a:chOff x="1436915" y="3686741"/>
            <a:chExt cx="6479058" cy="265468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299" r="-353" b="37104"/>
            <a:stretch/>
          </p:blipFill>
          <p:spPr>
            <a:xfrm>
              <a:off x="1436915" y="3686741"/>
              <a:ext cx="6479058" cy="2654682"/>
            </a:xfrm>
            <a:prstGeom prst="rect">
              <a:avLst/>
            </a:prstGeom>
          </p:spPr>
        </p:pic>
        <p:cxnSp>
          <p:nvCxnSpPr>
            <p:cNvPr id="6" name="Straight Connector 5"/>
            <p:cNvCxnSpPr/>
            <p:nvPr/>
          </p:nvCxnSpPr>
          <p:spPr>
            <a:xfrm>
              <a:off x="1508166" y="6341423"/>
              <a:ext cx="631767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303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8315"/>
            <a:ext cx="9144000" cy="584775"/>
          </a:xfrm>
          <a:prstGeom prst="rect">
            <a:avLst/>
          </a:prstGeom>
          <a:solidFill>
            <a:srgbClr val="F9CD3D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รายละเอียดค่าใช้จ่ายการจัดทำมาตรฐานฝีมือแรงงาน</a:t>
            </a:r>
            <a:endParaRPr lang="th-TH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98714" y="1169311"/>
            <a:ext cx="7979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1. 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ค่าใช้จ่ายในการจัดประชุมคณะอนุกรรมการฯ</a:t>
            </a:r>
          </a:p>
          <a:p>
            <a:pPr marL="273050" indent="-273050"/>
            <a:r>
              <a:rPr lang="th-TH" sz="3200" dirty="0" smtClean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(ประธาน 1,250 บาท  อนุกรรมการ 1,000 บาท ค่าอาหารกลางวัน 120 บาท/คน ค่าอาหารว่างและเครื่องดื่ม 35 บาท/คน/มื้อ ค่าทำเอกสาร)</a:t>
            </a:r>
            <a:endParaRPr lang="th-TH" sz="3200" dirty="0">
              <a:solidFill>
                <a:srgbClr val="00B05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8714" y="2738971"/>
            <a:ext cx="7979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en-US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. </a:t>
            </a:r>
            <a:r>
              <a:rPr lang="th-TH" sz="3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ค่าใช้จ่ายในการจัดประชุมคณะทำงานฯ</a:t>
            </a:r>
          </a:p>
          <a:p>
            <a:pPr marL="273050" indent="-273050"/>
            <a:r>
              <a:rPr lang="th-TH" sz="3200" dirty="0" smtClean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(ค่าอาหารกลางวัน 120 บาท/คน ค่าอาหารว่างและเครื่องดื่ม 35 บาท/คน/มื้อ)</a:t>
            </a:r>
            <a:endParaRPr lang="th-TH" sz="3200" dirty="0">
              <a:solidFill>
                <a:srgbClr val="0070C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8714" y="4403633"/>
            <a:ext cx="7979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en-US" sz="3200" spc="-1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3. </a:t>
            </a:r>
            <a:r>
              <a:rPr lang="th-TH" sz="3200" spc="-1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ค่าใช้จ่ายในการทดลองทดสอบและเสนอขอรับรองมาตรฐานฝีมือแรงงาน</a:t>
            </a:r>
          </a:p>
          <a:p>
            <a:pPr algn="thaiDist"/>
            <a:r>
              <a:rPr lang="th-TH" sz="3200" dirty="0" smtClean="0">
                <a:solidFill>
                  <a:srgbClr val="00B05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sz="3200" dirty="0" smtClean="0">
                <a:solidFill>
                  <a:srgbClr val="7030A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(ค่าวัสดุ อุปกรณ์ ค่าใช้จ่ายในการเดินทาง ค่าล่วงเวลา ค่าอาหารกลางวัน ค่าอาหารว่างและเครื่องดื่ม ค่าทำเอกสาร 30 เล่ม)</a:t>
            </a:r>
            <a:endParaRPr lang="th-TH" sz="3200" dirty="0">
              <a:solidFill>
                <a:srgbClr val="7030A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8714" y="6103917"/>
            <a:ext cx="7979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“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ระเบียบสามารถดาวน์โหลดที่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web-site</a:t>
            </a:r>
            <a:r>
              <a:rPr lang="th-TH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 กลุ่มงานกำหนดมาตรฐานฝีมือแรงงาน</a:t>
            </a:r>
            <a:r>
              <a:rPr lang="en-US" sz="2400" dirty="0" smtClean="0">
                <a:latin typeface="Angsana New" panose="02020603050405020304" pitchFamily="18" charset="-34"/>
                <a:cs typeface="AngsanaUPC" panose="02020603050405020304" pitchFamily="18" charset="-34"/>
              </a:rPr>
              <a:t>”</a:t>
            </a:r>
            <a:endParaRPr lang="th-TH" sz="2400" dirty="0">
              <a:latin typeface="Angsana New" panose="02020603050405020304" pitchFamily="18" charset="-34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064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145" y="1440315"/>
            <a:ext cx="4684941" cy="3328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560</TotalTime>
  <Words>712</Words>
  <Application>Microsoft Office PowerPoint</Application>
  <PresentationFormat>On-screen Show (4:3)</PresentationFormat>
  <Paragraphs>58</Paragraphs>
  <Slides>11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  <vt:variant>
        <vt:lpstr>Custom Shows</vt:lpstr>
      </vt:variant>
      <vt:variant>
        <vt:i4>1</vt:i4>
      </vt:variant>
    </vt:vector>
  </HeadingPairs>
  <TitlesOfParts>
    <vt:vector size="19" baseType="lpstr">
      <vt:lpstr>Angsana New</vt:lpstr>
      <vt:lpstr>AngsanaUPC</vt:lpstr>
      <vt:lpstr>Arial</vt:lpstr>
      <vt:lpstr>Calibri</vt:lpstr>
      <vt:lpstr>Calibri Light</vt:lpstr>
      <vt:lpstr>Cordia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Custom Show 1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puchana</dc:creator>
  <cp:lastModifiedBy>santi puchana</cp:lastModifiedBy>
  <cp:revision>232</cp:revision>
  <cp:lastPrinted>2017-12-17T08:28:27Z</cp:lastPrinted>
  <dcterms:created xsi:type="dcterms:W3CDTF">2017-11-24T12:38:11Z</dcterms:created>
  <dcterms:modified xsi:type="dcterms:W3CDTF">2018-01-09T02:25:28Z</dcterms:modified>
</cp:coreProperties>
</file>