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75" r:id="rId2"/>
    <p:sldId id="283" r:id="rId3"/>
    <p:sldId id="282" r:id="rId4"/>
    <p:sldId id="284" r:id="rId5"/>
    <p:sldId id="285" r:id="rId6"/>
    <p:sldId id="256" r:id="rId7"/>
    <p:sldId id="257" r:id="rId8"/>
    <p:sldId id="258" r:id="rId9"/>
    <p:sldId id="259" r:id="rId10"/>
    <p:sldId id="278" r:id="rId11"/>
    <p:sldId id="268" r:id="rId12"/>
    <p:sldId id="261" r:id="rId13"/>
    <p:sldId id="263" r:id="rId14"/>
    <p:sldId id="272" r:id="rId15"/>
    <p:sldId id="280" r:id="rId16"/>
    <p:sldId id="279" r:id="rId17"/>
    <p:sldId id="276" r:id="rId18"/>
  </p:sldIdLst>
  <p:sldSz cx="9144000" cy="6858000" type="screen4x3"/>
  <p:notesSz cx="70993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2" autoAdjust="0"/>
    <p:restoredTop sz="94630" autoAdjust="0"/>
  </p:normalViewPr>
  <p:slideViewPr>
    <p:cSldViewPr>
      <p:cViewPr varScale="1">
        <p:scale>
          <a:sx n="84" d="100"/>
          <a:sy n="84" d="100"/>
        </p:scale>
        <p:origin x="150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6EEC1C-9103-4856-A090-A2398F30AF0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67357542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7775" y="1279525"/>
            <a:ext cx="46037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930" y="4925407"/>
            <a:ext cx="5679440" cy="4029879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294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17562D60-41E7-489E-B3F4-976581240BB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00312946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62D60-41E7-489E-B3F4-976581240BB2}" type="slidenum">
              <a:rPr lang="th-TH" smtClean="0"/>
              <a:t>13</a:t>
            </a:fld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17244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62D60-41E7-489E-B3F4-976581240BB2}" type="slidenum">
              <a:rPr lang="th-TH" smtClean="0"/>
              <a:t>17</a:t>
            </a:fld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371284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70B8-7ED3-40D3-AF8C-F2299CCE4834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68542-9F5F-4D89-8119-BBF59AFD75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016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70B8-7ED3-40D3-AF8C-F2299CCE4834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68542-9F5F-4D89-8119-BBF59AFD75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1826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70B8-7ED3-40D3-AF8C-F2299CCE4834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68542-9F5F-4D89-8119-BBF59AFD75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733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70B8-7ED3-40D3-AF8C-F2299CCE4834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68542-9F5F-4D89-8119-BBF59AFD75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389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70B8-7ED3-40D3-AF8C-F2299CCE4834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68542-9F5F-4D89-8119-BBF59AFD75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481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70B8-7ED3-40D3-AF8C-F2299CCE4834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68542-9F5F-4D89-8119-BBF59AFD75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071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70B8-7ED3-40D3-AF8C-F2299CCE4834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68542-9F5F-4D89-8119-BBF59AFD75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9553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70B8-7ED3-40D3-AF8C-F2299CCE4834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68542-9F5F-4D89-8119-BBF59AFD75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304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70B8-7ED3-40D3-AF8C-F2299CCE4834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68542-9F5F-4D89-8119-BBF59AFD75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40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70B8-7ED3-40D3-AF8C-F2299CCE4834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68542-9F5F-4D89-8119-BBF59AFD75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042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70B8-7ED3-40D3-AF8C-F2299CCE4834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68542-9F5F-4D89-8119-BBF59AFD75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1923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70B8-7ED3-40D3-AF8C-F2299CCE4834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68542-9F5F-4D89-8119-BBF59AFD75C0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389471"/>
            <a:ext cx="1423789" cy="2263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781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D170B8-7ED3-40D3-AF8C-F2299CCE4834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68542-9F5F-4D89-8119-BBF59AFD75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570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5556" y="836712"/>
            <a:ext cx="7992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สัมมนาเชิงปฏิบัติการหลักสูตรการฝึกยกระดับฝีมือแรงงาน </a:t>
            </a:r>
            <a:endParaRPr lang="th-TH" sz="3200" b="1" dirty="0" smtClean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algn="ctr"/>
            <a:r>
              <a:rPr lang="th-TH" sz="3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การ</a:t>
            </a:r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จัดทำมาตรฐานฝีมือแรงงาน ตามมาตรา 26 </a:t>
            </a:r>
            <a:endParaRPr lang="th-TH" sz="3200" b="1" dirty="0" smtClean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algn="ctr"/>
            <a:r>
              <a:rPr lang="th-TH" sz="3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แห่ง</a:t>
            </a:r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พระราชบัญญัติส่งเสริมการพัฒนาฝีมือแรงงาน พ.ศ. 2545</a:t>
            </a:r>
            <a:endParaRPr lang="en-US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55676" y="5157192"/>
            <a:ext cx="69127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Angsana New" panose="02020603050405020304" pitchFamily="18" charset="-34"/>
                <a:cs typeface="Angsana New" panose="02020603050405020304" pitchFamily="18" charset="-34"/>
              </a:defRPr>
            </a:lvl1pPr>
          </a:lstStyle>
          <a:p>
            <a:pPr algn="r"/>
            <a:r>
              <a:rPr lang="th-TH" dirty="0"/>
              <a:t>กลุ่มงานกำหนดมาตรฐานฝีมือแรงงาน</a:t>
            </a:r>
          </a:p>
          <a:p>
            <a:pPr algn="r"/>
            <a:r>
              <a:rPr lang="th-TH" dirty="0"/>
              <a:t>สำนักพัฒนามาตรฐานและทดสอบฝีมือแรงงาน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306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4077072"/>
            <a:ext cx="1896476" cy="20692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1055742" y="836712"/>
            <a:ext cx="6768752" cy="286232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3600" b="1" dirty="0" smtClean="0"/>
              <a:t>นายสันติ  พัชนะ  </a:t>
            </a:r>
          </a:p>
          <a:p>
            <a:pPr algn="ctr"/>
            <a:r>
              <a:rPr lang="th-TH" sz="3600" b="1" dirty="0" smtClean="0"/>
              <a:t>นักวิชาการพัฒนาฝีมือแรงงานชำนาญการ</a:t>
            </a:r>
          </a:p>
          <a:p>
            <a:pPr algn="ctr"/>
            <a:r>
              <a:rPr lang="th-TH" sz="3600" b="1" dirty="0" smtClean="0"/>
              <a:t>กลุ่มงานกำหนดมาตรฐานฝีมือแรงงาน</a:t>
            </a:r>
          </a:p>
          <a:p>
            <a:pPr algn="ctr"/>
            <a:r>
              <a:rPr lang="th-TH" sz="3600" b="1" dirty="0" smtClean="0"/>
              <a:t>สำนักพัฒนามาตรฐานและทดสอบฝีมือแรงงาน</a:t>
            </a:r>
            <a:endParaRPr lang="th-TH" sz="3600" b="1" dirty="0"/>
          </a:p>
          <a:p>
            <a:pPr algn="ctr"/>
            <a:r>
              <a:rPr lang="en-US" sz="3600" b="1" dirty="0" smtClean="0"/>
              <a:t>M. </a:t>
            </a:r>
            <a:r>
              <a:rPr lang="th-TH" sz="3600" b="1" dirty="0" smtClean="0"/>
              <a:t>08-9112-6228 </a:t>
            </a:r>
            <a:endParaRPr lang="th-TH" sz="3600" b="1" dirty="0"/>
          </a:p>
        </p:txBody>
      </p:sp>
    </p:spTree>
    <p:extLst>
      <p:ext uri="{BB962C8B-B14F-4D97-AF65-F5344CB8AC3E}">
        <p14:creationId xmlns:p14="http://schemas.microsoft.com/office/powerpoint/2010/main" val="318223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912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546" name="Rectangle 2"/>
          <p:cNvSpPr>
            <a:spLocks noGrp="1" noChangeArrowheads="1"/>
          </p:cNvSpPr>
          <p:nvPr>
            <p:ph type="title"/>
          </p:nvPr>
        </p:nvSpPr>
        <p:spPr>
          <a:xfrm>
            <a:off x="1" y="222588"/>
            <a:ext cx="9143999" cy="778897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algn="ctr"/>
            <a:r>
              <a:rPr lang="th-TH" b="1" u="sng" dirty="0">
                <a:solidFill>
                  <a:srgbClr val="0000FF"/>
                </a:solidFill>
                <a:latin typeface="PSL Isara" pitchFamily="18" charset="-34"/>
                <a:cs typeface="PSL Isara" pitchFamily="18" charset="-34"/>
              </a:rPr>
              <a:t>ตัวอย่างคำถามที่ต้องการคำตอบ</a:t>
            </a:r>
          </a:p>
        </p:txBody>
      </p:sp>
      <p:sp>
        <p:nvSpPr>
          <p:cNvPr id="620547" name="Rectangle 3"/>
          <p:cNvSpPr>
            <a:spLocks noGrp="1" noChangeArrowheads="1"/>
          </p:cNvSpPr>
          <p:nvPr>
            <p:ph idx="1"/>
          </p:nvPr>
        </p:nvSpPr>
        <p:spPr>
          <a:xfrm>
            <a:off x="478964" y="5179666"/>
            <a:ext cx="7621428" cy="464771"/>
          </a:xfrm>
        </p:spPr>
        <p:txBody>
          <a:bodyPr>
            <a:noAutofit/>
          </a:bodyPr>
          <a:lstStyle/>
          <a:p>
            <a:pPr marL="333375" indent="-333375">
              <a:buFont typeface="Wingdings" panose="05000000000000000000" pitchFamily="2" charset="2"/>
              <a:buChar char="ü"/>
            </a:pPr>
            <a:r>
              <a:rPr lang="th-TH" sz="2600" b="1" dirty="0" smtClean="0">
                <a:latin typeface="IrisUPC" panose="020B0604020202020204" pitchFamily="34" charset="-34"/>
                <a:cs typeface="IrisUPC" panose="020B0604020202020204" pitchFamily="34" charset="-34"/>
              </a:rPr>
              <a:t>จะ</a:t>
            </a:r>
            <a:r>
              <a:rPr lang="th-TH" sz="2600" b="1" dirty="0">
                <a:latin typeface="IrisUPC" panose="020B0604020202020204" pitchFamily="34" charset="-34"/>
                <a:cs typeface="IrisUPC" panose="020B0604020202020204" pitchFamily="34" charset="-34"/>
              </a:rPr>
              <a:t>อบรมเพิ่มพูนความรู้ความสามารถกับการเปลี่ยนแปลงต่างๆอย่างไร</a:t>
            </a:r>
            <a:r>
              <a:rPr lang="en-US" sz="2600" b="1" dirty="0">
                <a:latin typeface="IrisUPC" panose="020B0604020202020204" pitchFamily="34" charset="-34"/>
                <a:cs typeface="IrisUPC" panose="020B0604020202020204" pitchFamily="34" charset="-34"/>
              </a:rPr>
              <a:t>?</a:t>
            </a:r>
          </a:p>
        </p:txBody>
      </p:sp>
      <p:sp>
        <p:nvSpPr>
          <p:cNvPr id="2" name="Rectangle 1"/>
          <p:cNvSpPr/>
          <p:nvPr/>
        </p:nvSpPr>
        <p:spPr>
          <a:xfrm>
            <a:off x="478967" y="1020941"/>
            <a:ext cx="704609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3375" indent="-333375">
              <a:buFont typeface="Wingdings" panose="05000000000000000000" pitchFamily="2" charset="2"/>
              <a:buChar char="ü"/>
            </a:pPr>
            <a:r>
              <a:rPr lang="th-TH" sz="2600" b="1" dirty="0">
                <a:latin typeface="IrisUPC" panose="020B0604020202020204" pitchFamily="34" charset="-34"/>
                <a:cs typeface="IrisUPC" panose="020B0604020202020204" pitchFamily="34" charset="-34"/>
              </a:rPr>
              <a:t>จะประเมินผลงานประจำปีของพนักงานด้วยปัจจัยอะไรบ้าง</a:t>
            </a:r>
            <a:r>
              <a:rPr lang="en-US" sz="2600" b="1" dirty="0">
                <a:latin typeface="IrisUPC" panose="020B0604020202020204" pitchFamily="34" charset="-34"/>
                <a:cs typeface="IrisUPC" panose="020B0604020202020204" pitchFamily="34" charset="-34"/>
              </a:rPr>
              <a:t>?</a:t>
            </a:r>
          </a:p>
        </p:txBody>
      </p:sp>
      <p:sp>
        <p:nvSpPr>
          <p:cNvPr id="3" name="Rectangle 2"/>
          <p:cNvSpPr/>
          <p:nvPr/>
        </p:nvSpPr>
        <p:spPr>
          <a:xfrm>
            <a:off x="478966" y="1532861"/>
            <a:ext cx="704609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3375" indent="-333375">
              <a:buFont typeface="Wingdings" panose="05000000000000000000" pitchFamily="2" charset="2"/>
              <a:buChar char="ü"/>
            </a:pPr>
            <a:r>
              <a:rPr lang="th-TH" sz="2600" b="1" dirty="0">
                <a:latin typeface="IrisUPC" panose="020B0604020202020204" pitchFamily="34" charset="-34"/>
                <a:cs typeface="IrisUPC" panose="020B0604020202020204" pitchFamily="34" charset="-34"/>
              </a:rPr>
              <a:t>หลักเกณฑ์การให้น้ำหนักคะแนนของปัจจัยต่างๆเป็นอย่างไร</a:t>
            </a:r>
            <a:r>
              <a:rPr lang="en-US" sz="2600" b="1" dirty="0">
                <a:latin typeface="IrisUPC" panose="020B0604020202020204" pitchFamily="34" charset="-34"/>
                <a:cs typeface="IrisUPC" panose="020B0604020202020204" pitchFamily="34" charset="-34"/>
              </a:rPr>
              <a:t>?</a:t>
            </a:r>
          </a:p>
        </p:txBody>
      </p:sp>
      <p:sp>
        <p:nvSpPr>
          <p:cNvPr id="4" name="Rectangle 3"/>
          <p:cNvSpPr/>
          <p:nvPr/>
        </p:nvSpPr>
        <p:spPr>
          <a:xfrm>
            <a:off x="478966" y="2052159"/>
            <a:ext cx="704609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3375" indent="-333375">
              <a:buFont typeface="Wingdings" panose="05000000000000000000" pitchFamily="2" charset="2"/>
              <a:buChar char="ü"/>
            </a:pPr>
            <a:r>
              <a:rPr lang="en-US" sz="2600" b="1" dirty="0">
                <a:latin typeface="IrisUPC" panose="020B0604020202020204" pitchFamily="34" charset="-34"/>
                <a:cs typeface="IrisUPC" panose="020B0604020202020204" pitchFamily="34" charset="-34"/>
              </a:rPr>
              <a:t>KPI</a:t>
            </a:r>
            <a:r>
              <a:rPr lang="th-TH" sz="2600" b="1" dirty="0">
                <a:latin typeface="IrisUPC" panose="020B0604020202020204" pitchFamily="34" charset="-34"/>
                <a:cs typeface="IrisUPC" panose="020B0604020202020204" pitchFamily="34" charset="-34"/>
              </a:rPr>
              <a:t> ของพนักงานแต่ละคนมาจากไหน</a:t>
            </a:r>
            <a:r>
              <a:rPr lang="en-US" sz="2600" b="1" dirty="0">
                <a:latin typeface="IrisUPC" panose="020B0604020202020204" pitchFamily="34" charset="-34"/>
                <a:cs typeface="IrisUPC" panose="020B0604020202020204" pitchFamily="34" charset="-34"/>
              </a:rPr>
              <a:t>?</a:t>
            </a:r>
          </a:p>
        </p:txBody>
      </p:sp>
      <p:sp>
        <p:nvSpPr>
          <p:cNvPr id="5" name="Rectangle 4"/>
          <p:cNvSpPr/>
          <p:nvPr/>
        </p:nvSpPr>
        <p:spPr>
          <a:xfrm>
            <a:off x="478966" y="2573589"/>
            <a:ext cx="704609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3375" indent="-333375">
              <a:buFont typeface="Wingdings" panose="05000000000000000000" pitchFamily="2" charset="2"/>
              <a:buChar char="ü"/>
            </a:pPr>
            <a:r>
              <a:rPr lang="th-TH" sz="2600" b="1" dirty="0">
                <a:latin typeface="IrisUPC" panose="020B0604020202020204" pitchFamily="34" charset="-34"/>
                <a:cs typeface="IrisUPC" panose="020B0604020202020204" pitchFamily="34" charset="-34"/>
              </a:rPr>
              <a:t>ถ้าทำงานเป็นทีมเป็นกลุ่มจะวัดผลงานอย่างไร</a:t>
            </a:r>
            <a:r>
              <a:rPr lang="en-US" sz="2600" b="1" dirty="0">
                <a:latin typeface="IrisUPC" panose="020B0604020202020204" pitchFamily="34" charset="-34"/>
                <a:cs typeface="IrisUPC" panose="020B0604020202020204" pitchFamily="34" charset="-34"/>
              </a:rPr>
              <a:t>?</a:t>
            </a:r>
          </a:p>
        </p:txBody>
      </p:sp>
      <p:sp>
        <p:nvSpPr>
          <p:cNvPr id="6" name="Rectangle 5"/>
          <p:cNvSpPr/>
          <p:nvPr/>
        </p:nvSpPr>
        <p:spPr>
          <a:xfrm>
            <a:off x="478966" y="3098552"/>
            <a:ext cx="704609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3375" indent="-333375">
              <a:buFont typeface="Wingdings" panose="05000000000000000000" pitchFamily="2" charset="2"/>
              <a:buChar char="ü"/>
            </a:pPr>
            <a:r>
              <a:rPr lang="th-TH" sz="2600" b="1" dirty="0">
                <a:latin typeface="IrisUPC" panose="020B0604020202020204" pitchFamily="34" charset="-34"/>
                <a:cs typeface="IrisUPC" panose="020B0604020202020204" pitchFamily="34" charset="-34"/>
              </a:rPr>
              <a:t>พฤติกรรมในการทำงานจะวัดอย่างไรจึงจะมีประสิทธิภาพ</a:t>
            </a:r>
            <a:r>
              <a:rPr lang="en-US" sz="2600" b="1" dirty="0">
                <a:latin typeface="IrisUPC" panose="020B0604020202020204" pitchFamily="34" charset="-34"/>
                <a:cs typeface="IrisUPC" panose="020B0604020202020204" pitchFamily="34" charset="-34"/>
              </a:rPr>
              <a:t>?</a:t>
            </a:r>
          </a:p>
        </p:txBody>
      </p:sp>
      <p:sp>
        <p:nvSpPr>
          <p:cNvPr id="7" name="Rectangle 6"/>
          <p:cNvSpPr/>
          <p:nvPr/>
        </p:nvSpPr>
        <p:spPr>
          <a:xfrm>
            <a:off x="478965" y="3619811"/>
            <a:ext cx="704609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3375" indent="-333375">
              <a:buFont typeface="Wingdings" panose="05000000000000000000" pitchFamily="2" charset="2"/>
              <a:buChar char="ü"/>
            </a:pPr>
            <a:r>
              <a:rPr lang="th-TH" sz="2600" b="1" dirty="0">
                <a:latin typeface="IrisUPC" panose="020B0604020202020204" pitchFamily="34" charset="-34"/>
                <a:cs typeface="IrisUPC" panose="020B0604020202020204" pitchFamily="34" charset="-34"/>
              </a:rPr>
              <a:t>แบบฟอร์มใบประเมินผลงานเป็นอย่างไร</a:t>
            </a:r>
            <a:r>
              <a:rPr lang="en-US" sz="2600" b="1" dirty="0">
                <a:latin typeface="IrisUPC" panose="020B0604020202020204" pitchFamily="34" charset="-34"/>
                <a:cs typeface="IrisUPC" panose="020B0604020202020204" pitchFamily="34" charset="-34"/>
              </a:rPr>
              <a:t>?</a:t>
            </a:r>
          </a:p>
        </p:txBody>
      </p:sp>
      <p:sp>
        <p:nvSpPr>
          <p:cNvPr id="8" name="Rectangle 7"/>
          <p:cNvSpPr/>
          <p:nvPr/>
        </p:nvSpPr>
        <p:spPr>
          <a:xfrm>
            <a:off x="478965" y="4139109"/>
            <a:ext cx="704609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3375" indent="-333375">
              <a:buFont typeface="Wingdings" panose="05000000000000000000" pitchFamily="2" charset="2"/>
              <a:buChar char="ü"/>
            </a:pPr>
            <a:r>
              <a:rPr lang="th-TH" sz="2600" b="1" dirty="0">
                <a:latin typeface="IrisUPC" panose="020B0604020202020204" pitchFamily="34" charset="-34"/>
                <a:cs typeface="IrisUPC" panose="020B0604020202020204" pitchFamily="34" charset="-34"/>
              </a:rPr>
              <a:t>ทำอย่างไรให้เกิดความเป็นธรรมและพนักงานยอมรับ</a:t>
            </a:r>
            <a:r>
              <a:rPr lang="en-US" sz="2600" b="1" dirty="0">
                <a:latin typeface="IrisUPC" panose="020B0604020202020204" pitchFamily="34" charset="-34"/>
                <a:cs typeface="IrisUPC" panose="020B0604020202020204" pitchFamily="34" charset="-34"/>
              </a:rPr>
              <a:t>?</a:t>
            </a:r>
          </a:p>
        </p:txBody>
      </p:sp>
      <p:sp>
        <p:nvSpPr>
          <p:cNvPr id="9" name="Rectangle 8"/>
          <p:cNvSpPr/>
          <p:nvPr/>
        </p:nvSpPr>
        <p:spPr>
          <a:xfrm>
            <a:off x="478964" y="4664243"/>
            <a:ext cx="7046095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3375" indent="-333375">
              <a:buFont typeface="Wingdings" panose="05000000000000000000" pitchFamily="2" charset="2"/>
              <a:buChar char="ü"/>
            </a:pPr>
            <a:r>
              <a:rPr lang="th-TH" sz="2600" b="1" dirty="0">
                <a:latin typeface="IrisUPC" panose="020B0604020202020204" pitchFamily="34" charset="-34"/>
                <a:cs typeface="IrisUPC" panose="020B0604020202020204" pitchFamily="34" charset="-34"/>
              </a:rPr>
              <a:t>จะจ่ายค่าตอบแทนพิเศษให้พนักงานอย่างไร</a:t>
            </a:r>
            <a:r>
              <a:rPr lang="en-US" sz="2600" b="1" dirty="0">
                <a:latin typeface="IrisUPC" panose="020B0604020202020204" pitchFamily="34" charset="-34"/>
                <a:cs typeface="IrisUPC" panose="020B0604020202020204" pitchFamily="34" charset="-34"/>
              </a:rPr>
              <a:t>?</a:t>
            </a:r>
            <a:endParaRPr lang="th-TH" sz="2600" b="1" dirty="0">
              <a:latin typeface="IrisUPC" panose="020B0604020202020204" pitchFamily="34" charset="-34"/>
              <a:cs typeface="IrisUPC" panose="020B0604020202020204" pitchFamily="34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78965" y="5704800"/>
            <a:ext cx="855753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3375" indent="-333375">
              <a:buFont typeface="Wingdings" panose="05000000000000000000" pitchFamily="2" charset="2"/>
              <a:buChar char="ü"/>
            </a:pPr>
            <a:r>
              <a:rPr lang="th-TH" sz="2600" b="1" dirty="0">
                <a:latin typeface="IrisUPC" panose="020B0604020202020204" pitchFamily="34" charset="-34"/>
                <a:cs typeface="IrisUPC" panose="020B0604020202020204" pitchFamily="34" charset="-34"/>
              </a:rPr>
              <a:t>จะเปิดกิจการหรือสาขาใหม่จะเตรียมความพร้อมพนักงานอย่างไรให้เกิดประสิทธิภาพสูงสุด</a:t>
            </a:r>
            <a:r>
              <a:rPr lang="en-US" sz="2600" b="1" dirty="0">
                <a:latin typeface="IrisUPC" panose="020B0604020202020204" pitchFamily="34" charset="-34"/>
                <a:cs typeface="IrisUPC" panose="020B0604020202020204" pitchFamily="34" charset="-34"/>
              </a:rPr>
              <a:t>?</a:t>
            </a:r>
            <a:endParaRPr lang="th-TH" sz="2600" b="1" dirty="0">
              <a:latin typeface="IrisUPC" panose="020B0604020202020204" pitchFamily="34" charset="-34"/>
              <a:cs typeface="Iris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95366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0547" grpId="0" build="p"/>
      <p:bldP spid="3" grpId="0"/>
      <p:bldP spid="4" grpId="0"/>
      <p:bldP spid="5" grpId="0"/>
      <p:bldP spid="6" grpId="0"/>
      <p:bldP spid="7" grpId="0"/>
      <p:bldP spid="8" grpId="0"/>
      <p:bldP spid="9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547" name="Rectangle 3"/>
          <p:cNvSpPr>
            <a:spLocks noGrp="1" noChangeArrowheads="1"/>
          </p:cNvSpPr>
          <p:nvPr>
            <p:ph idx="1"/>
          </p:nvPr>
        </p:nvSpPr>
        <p:spPr>
          <a:xfrm>
            <a:off x="250367" y="5660225"/>
            <a:ext cx="8654147" cy="1093552"/>
          </a:xfrm>
        </p:spPr>
        <p:txBody>
          <a:bodyPr>
            <a:noAutofit/>
          </a:bodyPr>
          <a:lstStyle/>
          <a:p>
            <a:pPr marL="333375" indent="-333375">
              <a:buFont typeface="Wingdings" panose="05000000000000000000" pitchFamily="2" charset="2"/>
              <a:buChar char="ü"/>
            </a:pPr>
            <a:r>
              <a:rPr lang="th-TH" sz="2200" b="1" dirty="0" smtClean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จะ</a:t>
            </a:r>
            <a:r>
              <a:rPr lang="th-TH" sz="2200" b="1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สนับสนุนสถานประกอบกิจการในการพัฒนาฝีมือแรงงานอย่างไร</a:t>
            </a:r>
            <a:r>
              <a:rPr lang="en-US" sz="2200" b="1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th-TH" sz="2200" b="1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เพื่อสอดรับยุทธศาสตร์การพัฒนาประเทศ </a:t>
            </a:r>
            <a:r>
              <a:rPr lang="en-US" sz="2200" b="1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? “</a:t>
            </a:r>
            <a:r>
              <a:rPr lang="th-TH" sz="2200" b="1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พัฒนากำลังแรงงานให้มีความรู้ ความสามารถและทักษะสูง</a:t>
            </a:r>
            <a:r>
              <a:rPr lang="en-US" sz="2200" b="1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”</a:t>
            </a:r>
          </a:p>
          <a:p>
            <a:pPr marL="333375" indent="-333375">
              <a:buFont typeface="Wingdings" panose="05000000000000000000" pitchFamily="2" charset="2"/>
              <a:buChar char="ü"/>
            </a:pPr>
            <a:endParaRPr lang="th-TH" sz="2200" b="1" dirty="0">
              <a:latin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1" y="222588"/>
            <a:ext cx="9143999" cy="778897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algn="ctr"/>
            <a:r>
              <a:rPr lang="th-TH" b="1" u="sng" dirty="0">
                <a:solidFill>
                  <a:srgbClr val="0000FF"/>
                </a:solidFill>
                <a:latin typeface="PSL Isara" pitchFamily="18" charset="-34"/>
                <a:cs typeface="PSL Isara" pitchFamily="18" charset="-34"/>
              </a:rPr>
              <a:t>ตัวอย่างคำถามที่ต้องการคำตอบ</a:t>
            </a:r>
          </a:p>
        </p:txBody>
      </p:sp>
      <p:sp>
        <p:nvSpPr>
          <p:cNvPr id="4" name="Rectangle 3"/>
          <p:cNvSpPr/>
          <p:nvPr/>
        </p:nvSpPr>
        <p:spPr>
          <a:xfrm>
            <a:off x="250370" y="1196239"/>
            <a:ext cx="834934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3375" indent="-333375">
              <a:buFont typeface="Wingdings" panose="05000000000000000000" pitchFamily="2" charset="2"/>
              <a:buChar char="ü"/>
            </a:pPr>
            <a:r>
              <a:rPr lang="th-TH" sz="2200" b="1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จะเปิดกิจการต่างประเทศ จะหาหนังสือรับรองที่ทางส่วนราชการออกให้เพื่อประกอบการเดินทางอย่างไร</a:t>
            </a:r>
            <a:r>
              <a:rPr lang="en-US" sz="2200" b="1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?</a:t>
            </a:r>
          </a:p>
        </p:txBody>
      </p:sp>
      <p:sp>
        <p:nvSpPr>
          <p:cNvPr id="6" name="Rectangle 5"/>
          <p:cNvSpPr/>
          <p:nvPr/>
        </p:nvSpPr>
        <p:spPr>
          <a:xfrm>
            <a:off x="250369" y="2150346"/>
            <a:ext cx="834934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3375" indent="-333375">
              <a:buFont typeface="Wingdings" panose="05000000000000000000" pitchFamily="2" charset="2"/>
              <a:buChar char="ü"/>
            </a:pPr>
            <a:r>
              <a:rPr lang="th-TH" sz="2200" b="1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จะสร้างภาพลักษณ์ขององค์กรอย่างไรให้ผู้ใช้บริการมีความน่าเชื่อถือและใช้บริการตลอดไป</a:t>
            </a:r>
            <a:r>
              <a:rPr lang="en-US" sz="2200" b="1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?</a:t>
            </a:r>
          </a:p>
        </p:txBody>
      </p:sp>
      <p:sp>
        <p:nvSpPr>
          <p:cNvPr id="7" name="Rectangle 6"/>
          <p:cNvSpPr/>
          <p:nvPr/>
        </p:nvSpPr>
        <p:spPr>
          <a:xfrm>
            <a:off x="250368" y="3104453"/>
            <a:ext cx="834934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3375" indent="-333375">
              <a:buFont typeface="Wingdings" panose="05000000000000000000" pitchFamily="2" charset="2"/>
              <a:buChar char="ü"/>
            </a:pPr>
            <a:r>
              <a:rPr lang="th-TH" sz="2200" b="1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ตำแหน่งนี้ทำไมพนักงานลาออกบ่อยและจะแก้ปัญหาอย่างไร</a:t>
            </a:r>
            <a:r>
              <a:rPr lang="en-US" sz="2200" b="1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?</a:t>
            </a:r>
          </a:p>
        </p:txBody>
      </p:sp>
      <p:sp>
        <p:nvSpPr>
          <p:cNvPr id="8" name="Rectangle 7"/>
          <p:cNvSpPr/>
          <p:nvPr/>
        </p:nvSpPr>
        <p:spPr>
          <a:xfrm>
            <a:off x="250367" y="3663483"/>
            <a:ext cx="83493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3375" indent="-333375">
              <a:buFont typeface="Wingdings" panose="05000000000000000000" pitchFamily="2" charset="2"/>
              <a:buChar char="ü"/>
            </a:pPr>
            <a:r>
              <a:rPr lang="th-TH" sz="2200" b="1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จะทำเอกสารคู่มือการปฏิบัติงานในตำแหน่งนั้นๆ (เพื่อให้พนักงานใหม่ได้ศึกษา) ได้อย่างถูกต้อง ครบถ้วนอย่างไร</a:t>
            </a:r>
          </a:p>
        </p:txBody>
      </p:sp>
      <p:sp>
        <p:nvSpPr>
          <p:cNvPr id="9" name="Rectangle 8"/>
          <p:cNvSpPr/>
          <p:nvPr/>
        </p:nvSpPr>
        <p:spPr>
          <a:xfrm>
            <a:off x="250367" y="4535613"/>
            <a:ext cx="834934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3375" indent="-333375">
              <a:buFont typeface="Wingdings" panose="05000000000000000000" pitchFamily="2" charset="2"/>
              <a:buChar char="ü"/>
            </a:pPr>
            <a:r>
              <a:rPr lang="th-TH" sz="2200" b="1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จะประเมินหาช่องว่างสมรรถนะของพนักงานอย่างไร</a:t>
            </a:r>
            <a:r>
              <a:rPr lang="en-US" sz="2200" b="1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?</a:t>
            </a:r>
          </a:p>
        </p:txBody>
      </p:sp>
      <p:sp>
        <p:nvSpPr>
          <p:cNvPr id="10" name="Rectangle 9"/>
          <p:cNvSpPr/>
          <p:nvPr/>
        </p:nvSpPr>
        <p:spPr>
          <a:xfrm>
            <a:off x="250367" y="5097919"/>
            <a:ext cx="834934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3375" indent="-333375">
              <a:buFont typeface="Wingdings" panose="05000000000000000000" pitchFamily="2" charset="2"/>
              <a:buChar char="ü"/>
            </a:pPr>
            <a:r>
              <a:rPr lang="th-TH" sz="2200" b="1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จะจัดทำหลักสูตรหรือจัดฝึกอบรมให้มีประสิทธิภาพได้อย่างไร</a:t>
            </a:r>
          </a:p>
        </p:txBody>
      </p:sp>
    </p:spTree>
    <p:extLst>
      <p:ext uri="{BB962C8B-B14F-4D97-AF65-F5344CB8AC3E}">
        <p14:creationId xmlns:p14="http://schemas.microsoft.com/office/powerpoint/2010/main" val="308815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0547" grpId="0" build="p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ตาราง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0603306"/>
              </p:ext>
            </p:extLst>
          </p:nvPr>
        </p:nvGraphicFramePr>
        <p:xfrm>
          <a:off x="179512" y="-14144"/>
          <a:ext cx="8856984" cy="68275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26125"/>
                <a:gridCol w="4619121"/>
                <a:gridCol w="2811738"/>
              </a:tblGrid>
              <a:tr h="432048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3200" b="1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วันแรก</a:t>
                      </a:r>
                      <a:endParaRPr lang="en-US" sz="3200" b="1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endParaRPr lang="en-US" sz="22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2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09.00 - 10.00</a:t>
                      </a:r>
                      <a:endParaRPr lang="en-US" sz="2600" b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แนวทางการส่งเสริมมาตรฐานฝีมือแรงงานตามมาตรา26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นางอัจฉรา  แก้วกำชัยเจริญ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10.00-10.30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1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หน่วยที่ 1 </a:t>
                      </a: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กระบวนการกำหนดมาตรฐานฝีมือแรงงาน ตามมาตรา 26</a:t>
                      </a:r>
                      <a:endParaRPr lang="en-US" sz="2600" b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นายสันติ  พัชนะ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th-TH" sz="2600" b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10.30-11.00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1" spc="-4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หน่วยที่ 2 </a:t>
                      </a:r>
                      <a:r>
                        <a:rPr lang="th-TH" sz="2600" b="0" spc="-4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ประโยชน์และสิทธิประโยชน์ตามพระราชบัญญัติส่งเสริมการพัฒนาฝีมือแรงงาน พ.ศ. 2545</a:t>
                      </a:r>
                      <a:endParaRPr lang="en-US" sz="2600" b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นายสันติ  พัชนะ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th-TH" sz="2600" b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11.00-12.00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1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หน่วยที่ 3 </a:t>
                      </a: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การวิเคราะห์หาความต้องการ การจัดทำมาตรฐานฝีมือแรงงาน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นายสันติ  พัชนะ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th-TH" sz="2600" b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12.00 - 13.00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พักรับประทานอาหารกลางวัน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600" b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13.00 - 14.30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1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หน่วยที่ 4 </a:t>
                      </a: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การวิเคราะห์งานหลัก งานย่อย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นายสันติ  พัชนะ</a:t>
                      </a:r>
                      <a:endParaRPr lang="en-US" sz="2600" b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14.30 – 15.30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1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กิจกรรมการเรียนรู้ที่ 1 </a:t>
                      </a: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การตรวจสอบตารางวิเคราะห์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งานหลัก งานย่อย ในสาขาปีงบประมาณ 2560</a:t>
                      </a:r>
                      <a:endParaRPr lang="en-US" sz="2600" b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วิทยากรประจำกลุ่ม</a:t>
                      </a:r>
                      <a:endParaRPr lang="en-US" sz="2600" b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15.30-16.30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การเขียนรายละเอียดในรูปเล่มคู่มือมาตรฐานฝีมือแรงงานของผู้ประกอบอาชีพ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0" kern="120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n-cs"/>
                        </a:rPr>
                        <a:t>นายสันติ  พัชนะ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0"/>
            <a:ext cx="1008112" cy="689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57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6430081"/>
              </p:ext>
            </p:extLst>
          </p:nvPr>
        </p:nvGraphicFramePr>
        <p:xfrm>
          <a:off x="340668" y="836712"/>
          <a:ext cx="8496944" cy="56592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40160"/>
                <a:gridCol w="4752528"/>
                <a:gridCol w="2304256"/>
              </a:tblGrid>
              <a:tr h="504056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วันที่สอง</a:t>
                      </a:r>
                      <a:endParaRPr lang="en-US" sz="2800" b="1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endParaRPr lang="en-US" sz="22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2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09.00-09.30</a:t>
                      </a:r>
                      <a:endParaRPr lang="en-US" sz="2600" b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ทบทวนเนื้อหาของวันแรก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0" kern="120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n-cs"/>
                        </a:rPr>
                        <a:t>นายสันติ  พัชนะ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09.30-10.30</a:t>
                      </a:r>
                      <a:endParaRPr lang="en-US" sz="2600" b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1" dirty="0" smtClean="0">
                          <a:cs typeface="+mj-cs"/>
                        </a:rPr>
                        <a:t>กิจกรรมการเรียนรู้ที่ 2 </a:t>
                      </a:r>
                      <a:r>
                        <a:rPr lang="th-TH" sz="2600" b="0" kern="120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+mn-ea"/>
                          <a:cs typeface="+mn-cs"/>
                        </a:rPr>
                        <a:t>การตรวจสอบการเขียนรายละเอียดรูปเล่มคู่มือมาตรฐานฝีมือแรงงานของ  ผู้ประกอบอาชีพ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0" kern="120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+mn-ea"/>
                          <a:cs typeface="+mn-cs"/>
                        </a:rPr>
                        <a:t>วิทยากรประจำกลุ่ม</a:t>
                      </a:r>
                      <a:endParaRPr lang="en-US" sz="2600" b="0" kern="120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10.30 – 12.00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1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หน่วยที่ 5 </a:t>
                      </a: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การจัดทำข้อสอบภาคความรู้ ภาคความสามารถ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นายสันติ  พัชนะ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12.00 - 13.00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พักรับประทานอาหารกลางวัน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h-TH" sz="2600" b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13.00-14.00</a:t>
                      </a:r>
                      <a:endParaRPr lang="en-US" sz="2600" b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1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กิจกรรมการเรียนรู้ที่ 3  </a:t>
                      </a: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การตรวจสอบตารางให้น้ำหนักข้อสอบและการตรวจสอบความสอดคล้อง ความครบถ้วนถูกต้องของข้อสอบภาคความรู้ และภาคความสามารถ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0" kern="120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+mn-ea"/>
                          <a:cs typeface="+mn-cs"/>
                        </a:rPr>
                        <a:t>วิทยากรประจำกลุ่ม</a:t>
                      </a:r>
                      <a:endParaRPr lang="en-US" sz="2600" b="0" kern="120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14.00 - 16.30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1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หน่วยที่ 6 </a:t>
                      </a: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การจัดทดลองทดสอบ การปรับปรุงข้อสอบ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นายสันติ  พัชนะ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4624"/>
            <a:ext cx="1684833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00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115673"/>
              </p:ext>
            </p:extLst>
          </p:nvPr>
        </p:nvGraphicFramePr>
        <p:xfrm>
          <a:off x="323528" y="1484784"/>
          <a:ext cx="8496944" cy="45940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40160"/>
                <a:gridCol w="4752528"/>
                <a:gridCol w="2304256"/>
              </a:tblGrid>
              <a:tr h="631696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3200" b="1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วันที่สาม</a:t>
                      </a:r>
                      <a:endParaRPr lang="en-US" sz="3200" b="1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endParaRPr lang="en-US" sz="22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2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09.00-09.30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ทบทวนเนื้อหาของวันที่สอง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0" kern="120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n-cs"/>
                        </a:rPr>
                        <a:t>นายสันติ  พัชนะ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09.30 - 10.30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1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หน่วยที่ 7 </a:t>
                      </a: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การนำเสนอขอความเห็นชอบรับรองมาตรฐานฝีมือแรงงาน ตามมาตรา 26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นายสันติ  พัชนะ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10.30 - 11.00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1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กิจกรรมการเรียนรู้ที่ 4 </a:t>
                      </a: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การเขียนคำชี้แจงการประชุมคณะกรรมการส่งเสริมการพัฒนาฝีมือแรงงาน เรื่อง ขอความเห็นชอบรับรองมาตรฐานฝีมือแรงงาน ตามมาตรา 26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วิทยากรประจำกลุ่ม</a:t>
                      </a:r>
                      <a:endParaRPr lang="en-US" sz="2600" b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600" b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11.00 – 12.00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2600" dirty="0" smtClean="0">
                          <a:cs typeface="+mj-cs"/>
                        </a:rPr>
                        <a:t>ทบทวนเนื้อหาการฝึกอบรม</a:t>
                      </a:r>
                      <a:endParaRPr lang="th-TH" sz="2600" dirty="0">
                        <a:cs typeface="+mj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0" kern="120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+mn-ea"/>
                          <a:cs typeface="+mn-cs"/>
                        </a:rPr>
                        <a:t>นายสันติ  พัชนะ</a:t>
                      </a:r>
                      <a:endParaRPr lang="en-US" sz="2600" b="0" kern="120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12.00 - 13.00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พักรับประทานอาหารกลางวัน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 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13.00 - 16.30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การวัดผลและประเมินผลการฝึกอบรม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0" kern="120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+mn-ea"/>
                          <a:cs typeface="+mn-cs"/>
                        </a:rPr>
                        <a:t>วิทยากรประจำกลุ่ม</a:t>
                      </a:r>
                      <a:endParaRPr lang="en-US" sz="2600" b="0" kern="120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116632"/>
            <a:ext cx="1692188" cy="1157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3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2656"/>
            <a:ext cx="2138611" cy="17821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79712" y="799837"/>
            <a:ext cx="5184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/>
              <a:t>การวัดผลประเมินผล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799692" y="2023973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3314700" algn="l"/>
                <a:tab pos="4217988" algn="l"/>
              </a:tabLst>
            </a:pPr>
            <a:r>
              <a:rPr lang="th-TH" sz="3600" b="1" dirty="0" smtClean="0"/>
              <a:t>จิตพิสัย</a:t>
            </a:r>
            <a:r>
              <a:rPr lang="th-TH" sz="2800" b="1" dirty="0" smtClean="0"/>
              <a:t> </a:t>
            </a:r>
            <a:r>
              <a:rPr lang="th-TH" sz="3600" b="1" dirty="0" smtClean="0"/>
              <a:t>	10	คะแนน</a:t>
            </a:r>
            <a:endParaRPr lang="en-US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799692" y="2657183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3314700" algn="l"/>
                <a:tab pos="4217988" algn="l"/>
              </a:tabLst>
            </a:pPr>
            <a:r>
              <a:rPr lang="th-TH" sz="3600" b="1" dirty="0" smtClean="0"/>
              <a:t>พุทธิพิสัย</a:t>
            </a:r>
            <a:r>
              <a:rPr lang="th-TH" sz="2800" b="1" dirty="0" smtClean="0"/>
              <a:t>(สัมภาษณ์ )</a:t>
            </a:r>
            <a:r>
              <a:rPr lang="th-TH" sz="3600" b="1" dirty="0" smtClean="0"/>
              <a:t>	40	คะแนน</a:t>
            </a:r>
            <a:endParaRPr lang="en-US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043608" y="3264089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3314700" algn="l"/>
                <a:tab pos="4217988" algn="l"/>
              </a:tabLst>
            </a:pPr>
            <a:r>
              <a:rPr lang="th-TH" sz="3600" b="1" dirty="0" smtClean="0"/>
              <a:t>ทักษะพิสัย </a:t>
            </a:r>
            <a:r>
              <a:rPr lang="th-TH" sz="2800" b="1" dirty="0" smtClean="0"/>
              <a:t>(กิจกรรมการเรียนรู้)</a:t>
            </a:r>
            <a:r>
              <a:rPr lang="th-TH" sz="3600" b="1" dirty="0"/>
              <a:t> </a:t>
            </a:r>
            <a:r>
              <a:rPr lang="th-TH" sz="3600" b="1" dirty="0" smtClean="0"/>
              <a:t>   </a:t>
            </a:r>
            <a:r>
              <a:rPr lang="th-TH" sz="3600" b="1" dirty="0"/>
              <a:t>5</a:t>
            </a:r>
            <a:r>
              <a:rPr lang="th-TH" sz="3600" b="1" dirty="0" smtClean="0"/>
              <a:t>0	    คะแนน</a:t>
            </a:r>
            <a:endParaRPr lang="en-US" sz="3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043608" y="4549540"/>
            <a:ext cx="7344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3314700" algn="l"/>
                <a:tab pos="4217988" algn="l"/>
              </a:tabLst>
            </a:pPr>
            <a:r>
              <a:rPr lang="en-US" sz="4000" b="1" dirty="0" smtClean="0">
                <a:solidFill>
                  <a:srgbClr val="7030A0"/>
                </a:solidFill>
              </a:rPr>
              <a:t>“</a:t>
            </a:r>
            <a:r>
              <a:rPr lang="th-TH" sz="4000" b="1" dirty="0" smtClean="0">
                <a:solidFill>
                  <a:srgbClr val="7030A0"/>
                </a:solidFill>
              </a:rPr>
              <a:t>เกณฑ์ผ่านไม่น้อยกว่า	70	คะแนน</a:t>
            </a:r>
            <a:r>
              <a:rPr lang="en-US" sz="4000" b="1" dirty="0" smtClean="0">
                <a:solidFill>
                  <a:srgbClr val="7030A0"/>
                </a:solidFill>
              </a:rPr>
              <a:t>”</a:t>
            </a:r>
            <a:endParaRPr lang="en-US" sz="4000" b="1" dirty="0">
              <a:solidFill>
                <a:srgbClr val="7030A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24854" y="3780333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3314700" algn="l"/>
                <a:tab pos="4217988" algn="l"/>
              </a:tabLst>
            </a:pPr>
            <a:r>
              <a:rPr lang="th-TH" sz="3600" b="1" u="sng" dirty="0" smtClean="0"/>
              <a:t>รวม	100	คะแนน</a:t>
            </a:r>
            <a:endParaRPr lang="en-US" sz="3600" b="1" u="sng" dirty="0"/>
          </a:p>
        </p:txBody>
      </p:sp>
    </p:spTree>
    <p:extLst>
      <p:ext uri="{BB962C8B-B14F-4D97-AF65-F5344CB8AC3E}">
        <p14:creationId xmlns:p14="http://schemas.microsoft.com/office/powerpoint/2010/main" val="315078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548680"/>
            <a:ext cx="9144000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/>
              <a:t>หลักเกณฑ์การสอบซ่อม</a:t>
            </a:r>
            <a:endParaRPr lang="en-US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83568" y="4342589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4013" indent="-354013">
              <a:tabLst>
                <a:tab pos="3314700" algn="l"/>
                <a:tab pos="4217988" algn="l"/>
              </a:tabLst>
            </a:pPr>
            <a:r>
              <a:rPr lang="th-TH" sz="3600" b="1" dirty="0" smtClean="0"/>
              <a:t>3.  ในกรณีเวลาไม่ครบไม่สามารถสอบแก้ตัวได้</a:t>
            </a:r>
            <a:endParaRPr lang="en-US" sz="3600" b="1" dirty="0"/>
          </a:p>
        </p:txBody>
      </p:sp>
      <p:sp>
        <p:nvSpPr>
          <p:cNvPr id="3" name="Rectangle 2"/>
          <p:cNvSpPr/>
          <p:nvPr/>
        </p:nvSpPr>
        <p:spPr>
          <a:xfrm>
            <a:off x="668147" y="1484784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4013" indent="-354013">
              <a:tabLst>
                <a:tab pos="3314700" algn="l"/>
                <a:tab pos="4217988" algn="l"/>
              </a:tabLst>
            </a:pPr>
            <a:r>
              <a:rPr lang="th-TH" sz="3600" b="1" dirty="0"/>
              <a:t>1. สามารถสอบแก้ตัวการสอบสัมภาษณ์ในหัวข้อที่คะแนน</a:t>
            </a:r>
            <a:r>
              <a:rPr lang="th-TH" sz="3600" b="1" dirty="0" smtClean="0"/>
              <a:t>น้อยได้ </a:t>
            </a:r>
            <a:r>
              <a:rPr lang="th-TH" sz="3600" b="1" dirty="0"/>
              <a:t>1 ครั้ง</a:t>
            </a:r>
          </a:p>
        </p:txBody>
      </p:sp>
      <p:sp>
        <p:nvSpPr>
          <p:cNvPr id="10" name="Rectangle 9"/>
          <p:cNvSpPr/>
          <p:nvPr/>
        </p:nvSpPr>
        <p:spPr>
          <a:xfrm>
            <a:off x="668147" y="2913686"/>
            <a:ext cx="77356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4013" indent="-354013">
              <a:tabLst>
                <a:tab pos="3314700" algn="l"/>
                <a:tab pos="4217988" algn="l"/>
              </a:tabLst>
            </a:pPr>
            <a:r>
              <a:rPr lang="th-TH" sz="3600" b="1" dirty="0"/>
              <a:t>2. หากไม่ผ่านการสอบสัมภาษณ์ครั้งที่ 2 ให้สอบข้อเขียน(อัตนัย</a:t>
            </a:r>
            <a:r>
              <a:rPr lang="th-TH" sz="3600" b="1" dirty="0" smtClean="0"/>
              <a:t>) จำนวน 4 คำถาม</a:t>
            </a:r>
            <a:endParaRPr lang="th-TH" sz="3600" b="1" dirty="0"/>
          </a:p>
        </p:txBody>
      </p:sp>
    </p:spTree>
    <p:extLst>
      <p:ext uri="{BB962C8B-B14F-4D97-AF65-F5344CB8AC3E}">
        <p14:creationId xmlns:p14="http://schemas.microsoft.com/office/powerpoint/2010/main" val="25571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26707" y="2810322"/>
            <a:ext cx="7890586" cy="3481000"/>
            <a:chOff x="539552" y="2810322"/>
            <a:chExt cx="7890586" cy="34810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90" t="8813" b="19421"/>
            <a:stretch/>
          </p:blipFill>
          <p:spPr>
            <a:xfrm>
              <a:off x="743618" y="3819635"/>
              <a:ext cx="1969532" cy="1554894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1625382" y="2810322"/>
              <a:ext cx="590465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3200" b="1" dirty="0" smtClean="0"/>
                <a:t>การวัดประเมินผลด้านพุทธิพิสัย</a:t>
              </a:r>
              <a:endParaRPr lang="en-US" sz="3200" b="1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39552" y="3429000"/>
              <a:ext cx="7890586" cy="2862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3000" b="1" dirty="0" smtClean="0"/>
                <a:t>เป็นการสอบสัมภาษณ์เนื้อหาในหลักสูตร</a:t>
              </a:r>
            </a:p>
            <a:p>
              <a:pPr algn="ctr"/>
              <a:r>
                <a:rPr lang="th-TH" sz="3000" b="1" dirty="0" smtClean="0"/>
                <a:t>จำนวน </a:t>
              </a:r>
              <a:r>
                <a:rPr lang="th-TH" sz="3000" b="1" dirty="0"/>
                <a:t>4</a:t>
              </a:r>
              <a:r>
                <a:rPr lang="th-TH" sz="3000" b="1" dirty="0" smtClean="0"/>
                <a:t> คำถาม คำถามละ </a:t>
              </a:r>
              <a:r>
                <a:rPr lang="th-TH" sz="3000" b="1" dirty="0"/>
                <a:t>10 </a:t>
              </a:r>
              <a:r>
                <a:rPr lang="th-TH" sz="3000" b="1" dirty="0" smtClean="0"/>
                <a:t>คะแนน (รายบุคคล)</a:t>
              </a:r>
              <a:endParaRPr lang="en-US" sz="3000" b="1" dirty="0"/>
            </a:p>
            <a:p>
              <a:pPr algn="ctr"/>
              <a:r>
                <a:rPr lang="th-TH" sz="3000" b="1" u="sng" dirty="0" smtClean="0"/>
                <a:t>เกณฑ์การให้คะแนน </a:t>
              </a:r>
            </a:p>
            <a:p>
              <a:pPr algn="ctr"/>
              <a:r>
                <a:rPr lang="th-TH" sz="3000" b="1" dirty="0" smtClean="0"/>
                <a:t>ตอบไม่ได้ ได้ 0 คะแนน </a:t>
              </a:r>
            </a:p>
            <a:p>
              <a:pPr algn="ctr"/>
              <a:r>
                <a:rPr lang="th-TH" sz="3000" b="1" dirty="0" smtClean="0"/>
                <a:t>ตอบได้ 25</a:t>
              </a:r>
              <a:r>
                <a:rPr lang="en-US" sz="3000" b="1" dirty="0" smtClean="0"/>
                <a:t>%</a:t>
              </a:r>
              <a:r>
                <a:rPr lang="th-TH" sz="3000" b="1" dirty="0" smtClean="0"/>
                <a:t> ได้ 3 คะแนน ตอบได้ 50</a:t>
              </a:r>
              <a:r>
                <a:rPr lang="en-US" sz="3000" b="1" dirty="0" smtClean="0"/>
                <a:t>%</a:t>
              </a:r>
              <a:r>
                <a:rPr lang="th-TH" sz="3000" b="1" dirty="0" smtClean="0"/>
                <a:t> ได้ 5 คะแนน </a:t>
              </a:r>
            </a:p>
            <a:p>
              <a:pPr algn="ctr"/>
              <a:r>
                <a:rPr lang="th-TH" sz="3000" b="1" dirty="0" smtClean="0"/>
                <a:t>ตอบได้75</a:t>
              </a:r>
              <a:r>
                <a:rPr lang="en-US" sz="3000" b="1" dirty="0" smtClean="0"/>
                <a:t>%</a:t>
              </a:r>
              <a:r>
                <a:rPr lang="th-TH" sz="3000" b="1" dirty="0" smtClean="0"/>
                <a:t> ได้ 8 คะแนน ตอบได้ครบถ้วนได้ 10 คะแนน</a:t>
              </a:r>
              <a:endParaRPr lang="en-US" sz="3000" b="1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1625382" y="247290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/>
              <a:t>การวัดประเมินผลด้านจิตพิสัย</a:t>
            </a:r>
            <a:endParaRPr lang="en-US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265342" y="919886"/>
            <a:ext cx="66247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th-TH" sz="3000" b="1" dirty="0" smtClean="0"/>
              <a:t>จำนวนชั่วโมงเข้าฝึกอบรมครบถ้วน </a:t>
            </a:r>
            <a:r>
              <a:rPr lang="th-TH" sz="3000" b="1" dirty="0"/>
              <a:t> </a:t>
            </a:r>
            <a:r>
              <a:rPr lang="th-TH" sz="3000" b="1" dirty="0" smtClean="0"/>
              <a:t>5 คะแนน</a:t>
            </a:r>
          </a:p>
          <a:p>
            <a:pPr marL="457200" indent="-457200">
              <a:buFontTx/>
              <a:buChar char="-"/>
            </a:pPr>
            <a:r>
              <a:rPr lang="th-TH" sz="3000" b="1" dirty="0" smtClean="0"/>
              <a:t>ส่งเอกสารหลักฐานการสมัครครบถ้วน 2 คะแนน</a:t>
            </a:r>
          </a:p>
          <a:p>
            <a:pPr marL="457200" indent="-457200">
              <a:buFontTx/>
              <a:buChar char="-"/>
            </a:pPr>
            <a:r>
              <a:rPr lang="th-TH" sz="3000" b="1" dirty="0" smtClean="0"/>
              <a:t>ความตั้งใจฝึกอบรม 3 คะแนน</a:t>
            </a:r>
          </a:p>
        </p:txBody>
      </p:sp>
    </p:spTree>
    <p:extLst>
      <p:ext uri="{BB962C8B-B14F-4D97-AF65-F5344CB8AC3E}">
        <p14:creationId xmlns:p14="http://schemas.microsoft.com/office/powerpoint/2010/main" val="3149864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9592" y="1366897"/>
            <a:ext cx="72728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th-TH" sz="3600" b="1" dirty="0" smtClean="0">
                <a:latin typeface="Angsana New" pitchFamily="18" charset="-34"/>
                <a:ea typeface="Times New Roman"/>
                <a:cs typeface="Angsana New" pitchFamily="18" charset="-34"/>
              </a:rPr>
              <a:t>กิจกรรม</a:t>
            </a:r>
            <a:r>
              <a:rPr lang="th-TH" sz="3600" b="1" dirty="0">
                <a:latin typeface="Angsana New" pitchFamily="18" charset="-34"/>
                <a:ea typeface="Times New Roman"/>
                <a:cs typeface="Angsana New" pitchFamily="18" charset="-34"/>
              </a:rPr>
              <a:t>การเรียนรู้ที่ 1 </a:t>
            </a:r>
            <a:r>
              <a:rPr lang="th-TH" sz="3600" b="1" dirty="0" smtClean="0">
                <a:latin typeface="Angsana New" pitchFamily="18" charset="-34"/>
                <a:ea typeface="Times New Roman"/>
                <a:cs typeface="Angsana New" pitchFamily="18" charset="-34"/>
              </a:rPr>
              <a:t>  </a:t>
            </a:r>
            <a:r>
              <a:rPr lang="th-TH" sz="3600" b="1" dirty="0" smtClean="0"/>
              <a:t>(15 </a:t>
            </a:r>
            <a:r>
              <a:rPr lang="th-TH" sz="3600" b="1" dirty="0"/>
              <a:t>คะแนน</a:t>
            </a:r>
            <a:r>
              <a:rPr lang="th-TH" sz="3600" b="1" dirty="0" smtClean="0"/>
              <a:t>)</a:t>
            </a:r>
          </a:p>
          <a:p>
            <a:pPr algn="ctr">
              <a:defRPr/>
            </a:pPr>
            <a:endParaRPr lang="th-TH" sz="1600" b="1" dirty="0" smtClean="0">
              <a:latin typeface="Angsana New" pitchFamily="18" charset="-34"/>
              <a:ea typeface="Times New Roman"/>
              <a:cs typeface="Angsana New" pitchFamily="18" charset="-34"/>
            </a:endParaRPr>
          </a:p>
          <a:p>
            <a:pPr algn="ctr">
              <a:defRPr/>
            </a:pPr>
            <a:r>
              <a:rPr lang="th-TH" sz="3600" b="1" dirty="0" smtClean="0">
                <a:latin typeface="Angsana New" pitchFamily="18" charset="-34"/>
                <a:ea typeface="Times New Roman"/>
                <a:cs typeface="Angsana New" pitchFamily="18" charset="-34"/>
              </a:rPr>
              <a:t>การตรวจสอบและแก้ไขตาราง</a:t>
            </a:r>
            <a:r>
              <a:rPr lang="th-TH" sz="3600" b="1" dirty="0">
                <a:latin typeface="Angsana New" pitchFamily="18" charset="-34"/>
                <a:ea typeface="Times New Roman"/>
                <a:cs typeface="Angsana New" pitchFamily="18" charset="-34"/>
              </a:rPr>
              <a:t>วิเคราะห์งานหลักงานย่อย ใน</a:t>
            </a:r>
            <a:r>
              <a:rPr lang="th-TH" sz="3600" b="1" dirty="0" smtClean="0">
                <a:latin typeface="Angsana New" pitchFamily="18" charset="-34"/>
                <a:ea typeface="Times New Roman"/>
                <a:cs typeface="Angsana New" pitchFamily="18" charset="-34"/>
              </a:rPr>
              <a:t>สาขาของปีงบประมาณ </a:t>
            </a:r>
            <a:r>
              <a:rPr lang="th-TH" sz="3600" b="1" dirty="0">
                <a:latin typeface="Angsana New" pitchFamily="18" charset="-34"/>
                <a:ea typeface="Times New Roman"/>
                <a:cs typeface="Angsana New" pitchFamily="18" charset="-34"/>
              </a:rPr>
              <a:t>2560</a:t>
            </a:r>
            <a:endParaRPr lang="en-US" sz="3600" b="1" dirty="0">
              <a:latin typeface="Angsana New" pitchFamily="18" charset="-34"/>
              <a:ea typeface="Times New Roman"/>
              <a:cs typeface="Angsana New" pitchFamily="18" charset="-34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797807"/>
            <a:ext cx="1371282" cy="1440160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539552" y="3477195"/>
            <a:ext cx="8064896" cy="2535381"/>
            <a:chOff x="539552" y="3284984"/>
            <a:chExt cx="7632848" cy="2535381"/>
          </a:xfrm>
        </p:grpSpPr>
        <p:sp>
          <p:nvSpPr>
            <p:cNvPr id="3" name="Rectangle 2"/>
            <p:cNvSpPr/>
            <p:nvPr/>
          </p:nvSpPr>
          <p:spPr>
            <a:xfrm>
              <a:off x="899592" y="3789040"/>
              <a:ext cx="7272808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3600" b="1" dirty="0">
                  <a:latin typeface="Angsana New" pitchFamily="18" charset="-34"/>
                  <a:ea typeface="Times New Roman"/>
                  <a:cs typeface="Angsana New" pitchFamily="18" charset="-34"/>
                </a:rPr>
                <a:t>กิจกรรมการเรียนรู้ที่ 2 </a:t>
              </a:r>
              <a:r>
                <a:rPr lang="th-TH" sz="3600" b="1" dirty="0" smtClean="0">
                  <a:latin typeface="Angsana New" pitchFamily="18" charset="-34"/>
                  <a:ea typeface="Times New Roman"/>
                  <a:cs typeface="Angsana New" pitchFamily="18" charset="-34"/>
                </a:rPr>
                <a:t> </a:t>
              </a:r>
              <a:r>
                <a:rPr lang="th-TH" sz="3600" b="1" dirty="0" smtClean="0"/>
                <a:t>(10 </a:t>
              </a:r>
              <a:r>
                <a:rPr lang="th-TH" sz="3600" b="1" dirty="0"/>
                <a:t>คะแนน</a:t>
              </a:r>
              <a:r>
                <a:rPr lang="th-TH" sz="3600" b="1" dirty="0" smtClean="0"/>
                <a:t>)</a:t>
              </a:r>
            </a:p>
            <a:p>
              <a:pPr algn="ctr"/>
              <a:endParaRPr lang="th-TH" b="1" dirty="0" smtClean="0">
                <a:latin typeface="Angsana New" pitchFamily="18" charset="-34"/>
                <a:ea typeface="Times New Roman"/>
                <a:cs typeface="Angsana New" pitchFamily="18" charset="-34"/>
              </a:endParaRPr>
            </a:p>
            <a:p>
              <a:pPr algn="ctr"/>
              <a:r>
                <a:rPr lang="th-TH" sz="3600" b="1" dirty="0" smtClean="0">
                  <a:latin typeface="Angsana New" pitchFamily="18" charset="-34"/>
                  <a:ea typeface="Times New Roman"/>
                  <a:cs typeface="Angsana New" pitchFamily="18" charset="-34"/>
                </a:rPr>
                <a:t>การตรวจสอบรายละเอียดรูปเล่มของคู่มือมาตรฐานฝีมือแรงงานฯ</a:t>
              </a:r>
              <a:endParaRPr lang="th-TH" sz="3600" b="1" dirty="0">
                <a:latin typeface="Angsana New" pitchFamily="18" charset="-34"/>
                <a:ea typeface="Times New Roman"/>
                <a:cs typeface="Angsana New" pitchFamily="18" charset="-34"/>
              </a:endParaRP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552" y="3284984"/>
              <a:ext cx="1371282" cy="1440160"/>
            </a:xfrm>
            <a:prstGeom prst="rect">
              <a:avLst/>
            </a:prstGeom>
          </p:spPr>
        </p:pic>
      </p:grpSp>
      <p:sp>
        <p:nvSpPr>
          <p:cNvPr id="10" name="TextBox 9"/>
          <p:cNvSpPr txBox="1"/>
          <p:nvPr/>
        </p:nvSpPr>
        <p:spPr>
          <a:xfrm>
            <a:off x="0" y="236326"/>
            <a:ext cx="9144000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>
              <a:tabLst>
                <a:tab pos="3314700" algn="l"/>
                <a:tab pos="4217988" algn="l"/>
              </a:tabLst>
            </a:pPr>
            <a:r>
              <a:rPr lang="th-TH" sz="3200" b="1" dirty="0" smtClean="0"/>
              <a:t>ทักษะพิสัย (กิจกรรมการเรียนรู้)	50	คะแนน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588306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71600" y="620688"/>
            <a:ext cx="7488832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th-TH" sz="3600" b="1" dirty="0">
                <a:latin typeface="Angsana New" pitchFamily="18" charset="-34"/>
                <a:cs typeface="+mj-cs"/>
              </a:rPr>
              <a:t>กิจกรรมการเรียนรู้ที่ 3  </a:t>
            </a:r>
            <a:r>
              <a:rPr lang="th-TH" sz="3600" b="1" dirty="0" smtClean="0">
                <a:latin typeface="Angsana New" pitchFamily="18" charset="-34"/>
                <a:cs typeface="+mj-cs"/>
              </a:rPr>
              <a:t>(15 คะแนน)</a:t>
            </a:r>
          </a:p>
          <a:p>
            <a:pPr algn="ctr">
              <a:spcAft>
                <a:spcPts val="0"/>
              </a:spcAft>
            </a:pPr>
            <a:endParaRPr lang="th-TH" sz="1600" b="1" dirty="0" smtClean="0">
              <a:latin typeface="Angsana New" pitchFamily="18" charset="-34"/>
              <a:cs typeface="+mj-cs"/>
            </a:endParaRPr>
          </a:p>
          <a:p>
            <a:pPr algn="thaiDist">
              <a:spcAft>
                <a:spcPts val="0"/>
              </a:spcAft>
            </a:pPr>
            <a:r>
              <a:rPr lang="th-TH" sz="3600" dirty="0" smtClean="0">
                <a:latin typeface="Angsana New" pitchFamily="18" charset="-34"/>
                <a:cs typeface="+mj-cs"/>
              </a:rPr>
              <a:t>การ</a:t>
            </a:r>
            <a:r>
              <a:rPr lang="th-TH" sz="3600" dirty="0">
                <a:latin typeface="Angsana New" pitchFamily="18" charset="-34"/>
                <a:cs typeface="+mj-cs"/>
              </a:rPr>
              <a:t>ตรวจสอบตารางให้น้ำหนักข้อสอบและการตรวจสอบความสอดคล้อง ความครบถ้วนถูกต้องของ</a:t>
            </a:r>
            <a:r>
              <a:rPr lang="th-TH" sz="3600" dirty="0" smtClean="0">
                <a:latin typeface="Angsana New" pitchFamily="18" charset="-34"/>
                <a:cs typeface="+mj-cs"/>
              </a:rPr>
              <a:t>ข้อสอบ          ภาคความรู้และ</a:t>
            </a:r>
            <a:r>
              <a:rPr lang="th-TH" sz="3600" dirty="0">
                <a:latin typeface="Angsana New" pitchFamily="18" charset="-34"/>
                <a:cs typeface="+mj-cs"/>
              </a:rPr>
              <a:t>ภาคความสามารถ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683568" y="3212976"/>
            <a:ext cx="7776864" cy="3213070"/>
            <a:chOff x="683568" y="3212976"/>
            <a:chExt cx="7776864" cy="3213070"/>
          </a:xfrm>
        </p:grpSpPr>
        <p:sp>
          <p:nvSpPr>
            <p:cNvPr id="3" name="Rectangle 2"/>
            <p:cNvSpPr/>
            <p:nvPr/>
          </p:nvSpPr>
          <p:spPr>
            <a:xfrm>
              <a:off x="971600" y="3933056"/>
              <a:ext cx="7488832" cy="24929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th-TH" sz="3600" b="1" dirty="0">
                  <a:latin typeface="Angsana New" pitchFamily="18" charset="-34"/>
                  <a:cs typeface="+mj-cs"/>
                </a:rPr>
                <a:t>กิจกรรมการเรียนรู้ที่ </a:t>
              </a:r>
              <a:r>
                <a:rPr lang="th-TH" sz="3600" b="1" dirty="0" smtClean="0">
                  <a:latin typeface="Angsana New" pitchFamily="18" charset="-34"/>
                  <a:cs typeface="+mj-cs"/>
                </a:rPr>
                <a:t>4  (10 คะแนน)</a:t>
              </a:r>
            </a:p>
            <a:p>
              <a:pPr>
                <a:defRPr/>
              </a:pPr>
              <a:endParaRPr lang="th-TH" sz="1100" b="1" dirty="0">
                <a:latin typeface="Angsana New" pitchFamily="18" charset="-34"/>
                <a:cs typeface="+mj-cs"/>
              </a:endParaRPr>
            </a:p>
            <a:p>
              <a:pPr algn="thaiDist">
                <a:defRPr/>
              </a:pPr>
              <a:r>
                <a:rPr lang="th-TH" sz="3600" dirty="0" smtClean="0">
                  <a:latin typeface="Angsana New" pitchFamily="18" charset="-34"/>
                  <a:cs typeface="+mj-cs"/>
                </a:rPr>
                <a:t>การ</a:t>
              </a:r>
              <a:r>
                <a:rPr lang="th-TH" sz="3600" dirty="0">
                  <a:latin typeface="Angsana New" pitchFamily="18" charset="-34"/>
                  <a:cs typeface="+mj-cs"/>
                </a:rPr>
                <a:t>เขียนคำชี้แจงการประชุมคณะกรรมการส่งเสริมการพัฒนาฝีมือแรงงาน เรื่อง ขอความเห็นชอบรับรองมาตรฐานฝีมือแรงงาน ตามมาตรา 26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568" y="3212976"/>
              <a:ext cx="1371282" cy="1440160"/>
            </a:xfrm>
            <a:prstGeom prst="rect">
              <a:avLst/>
            </a:prstGeom>
          </p:spPr>
        </p:pic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754" y="116632"/>
            <a:ext cx="1371282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708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" t="5455" r="2750" b="8796"/>
          <a:stretch/>
        </p:blipFill>
        <p:spPr>
          <a:xfrm>
            <a:off x="27080" y="836712"/>
            <a:ext cx="9116920" cy="58500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16632"/>
            <a:ext cx="9144000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cs typeface="+mj-cs"/>
              </a:rPr>
              <a:t>แบบฟอร์มทำกิจกรรมการเรียนรู้</a:t>
            </a:r>
            <a:endParaRPr lang="th-TH" sz="3200" b="1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72761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-27384"/>
            <a:ext cx="9144000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cs typeface="+mj-cs"/>
              </a:rPr>
              <a:t>แบบฟอร์มให้คะแนนกิจกรรมการเรียนรู้</a:t>
            </a:r>
            <a:endParaRPr lang="th-TH" sz="3200" b="1" dirty="0"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" t="5455" r="2750" b="8796"/>
          <a:stretch/>
        </p:blipFill>
        <p:spPr>
          <a:xfrm>
            <a:off x="146089" y="548680"/>
            <a:ext cx="8851823" cy="567992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1520" y="6309320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เกณฑ์การให้คะแนน เป็นจริงตามที่ระบุในแบบฟอร์ม ได้คะแนนเต็ม  ไม่เป็นจริงตามที่ระบุได้ 0 คะแนน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8393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04664"/>
            <a:ext cx="9144000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/>
              <a:t>แบบฟอร์มประเมินผลการสัมมนาฯ</a:t>
            </a:r>
            <a:endParaRPr lang="en-US" sz="3200" b="1" dirty="0"/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0158519"/>
              </p:ext>
            </p:extLst>
          </p:nvPr>
        </p:nvGraphicFramePr>
        <p:xfrm>
          <a:off x="395536" y="1397000"/>
          <a:ext cx="8352927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40"/>
                <a:gridCol w="1496166"/>
                <a:gridCol w="928103"/>
                <a:gridCol w="928103"/>
                <a:gridCol w="928103"/>
                <a:gridCol w="928103"/>
                <a:gridCol w="696078"/>
                <a:gridCol w="792088"/>
                <a:gridCol w="1296143"/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th-TH" dirty="0" smtClean="0">
                          <a:solidFill>
                            <a:schemeClr val="tx1"/>
                          </a:solidFill>
                        </a:rPr>
                        <a:t>ที่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solidFill>
                            <a:schemeClr val="tx1"/>
                          </a:solidFill>
                        </a:rPr>
                        <a:t>ชื่อ-สกุล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solidFill>
                            <a:schemeClr val="tx1"/>
                          </a:solidFill>
                        </a:rPr>
                        <a:t>คะแนน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solidFill>
                            <a:schemeClr val="tx1"/>
                          </a:solidFill>
                        </a:rPr>
                        <a:t>ผ่าน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solidFill>
                            <a:schemeClr val="tx1"/>
                          </a:solidFill>
                        </a:rPr>
                        <a:t>ไม่ผ่าน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solidFill>
                            <a:schemeClr val="tx1"/>
                          </a:solidFill>
                        </a:rPr>
                        <a:t>หมายเหตุ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solidFill>
                            <a:schemeClr val="tx1"/>
                          </a:solidFill>
                        </a:rPr>
                        <a:t>จิตพิสัย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solidFill>
                            <a:schemeClr val="tx1"/>
                          </a:solidFill>
                        </a:rPr>
                        <a:t>พุทธิพิสัย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solidFill>
                            <a:schemeClr val="tx1"/>
                          </a:solidFill>
                        </a:rPr>
                        <a:t>ทักษะพิสัย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solidFill>
                            <a:schemeClr val="tx1"/>
                          </a:solidFill>
                        </a:rPr>
                        <a:t>รวม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771800" y="5085184"/>
            <a:ext cx="4536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ผู้ประเมิน</a:t>
            </a:r>
          </a:p>
          <a:p>
            <a:r>
              <a:rPr lang="th-TH" dirty="0" smtClean="0"/>
              <a:t>                    ..........................................</a:t>
            </a:r>
          </a:p>
          <a:p>
            <a:r>
              <a:rPr lang="th-TH" dirty="0"/>
              <a:t> </a:t>
            </a:r>
            <a:r>
              <a:rPr lang="th-TH" dirty="0" smtClean="0"/>
              <a:t>               (...................................................)</a:t>
            </a:r>
            <a:endParaRPr lang="th-TH" dirty="0"/>
          </a:p>
          <a:p>
            <a:r>
              <a:rPr lang="th-TH" dirty="0" smtClean="0"/>
              <a:t>                             วิทยากรประจำกลุ่ม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943708" y="4681626"/>
            <a:ext cx="5544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3314700" algn="l"/>
                <a:tab pos="4217988" algn="l"/>
              </a:tabLst>
            </a:pPr>
            <a:r>
              <a:rPr lang="th-TH" sz="2000" b="1" dirty="0" smtClean="0"/>
              <a:t>เกณฑ์ผ่านไม่น้อยกว่า	70	คะแนน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981728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628800"/>
            <a:ext cx="4053784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829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911</TotalTime>
  <Words>990</Words>
  <Application>Microsoft Office PowerPoint</Application>
  <PresentationFormat>On-screen Show (4:3)</PresentationFormat>
  <Paragraphs>146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7" baseType="lpstr">
      <vt:lpstr>Angsana New</vt:lpstr>
      <vt:lpstr>Arial</vt:lpstr>
      <vt:lpstr>Calibri</vt:lpstr>
      <vt:lpstr>Cordia New</vt:lpstr>
      <vt:lpstr>IrisUPC</vt:lpstr>
      <vt:lpstr>Microsoft Sans Serif</vt:lpstr>
      <vt:lpstr>PSL Isara</vt:lpstr>
      <vt:lpstr>Times New Roman</vt:lpstr>
      <vt:lpstr>Wingdings</vt:lpstr>
      <vt:lpstr>ชุดรูปแบบของ Office</vt:lpstr>
      <vt:lpstr>PowerPoint Presentation</vt:lpstr>
      <vt:lpstr>PowerPoint Presentation</vt:lpstr>
      <vt:lpstr>PowerPoint Presentation</vt:lpstr>
      <vt:lpstr>ตัวอย่างคำถามที่ต้องการคำตอบ</vt:lpstr>
      <vt:lpstr>ตัวอย่างคำถามที่ต้องการคำตอบ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dsd1975</dc:creator>
  <cp:lastModifiedBy>santi puchana</cp:lastModifiedBy>
  <cp:revision>206</cp:revision>
  <cp:lastPrinted>2017-12-13T16:10:13Z</cp:lastPrinted>
  <dcterms:created xsi:type="dcterms:W3CDTF">2017-12-04T01:07:45Z</dcterms:created>
  <dcterms:modified xsi:type="dcterms:W3CDTF">2018-01-09T02:25:39Z</dcterms:modified>
</cp:coreProperties>
</file>