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0159C7-C5E1-4419-B1CE-67671AD15644}" type="datetimeFigureOut">
              <a:rPr lang="th-TH" smtClean="0"/>
              <a:t>20/01/59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B6ADC1-7B71-4216-B8D9-4B21579DF5D3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F4F5D-7DB4-4B05-9513-8FAD0AC2E561}" type="datetimeFigureOut">
              <a:rPr lang="th-TH" smtClean="0"/>
              <a:pPr/>
              <a:t>20/01/59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1CA51-54FE-4409-9461-92520243EC1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F4F5D-7DB4-4B05-9513-8FAD0AC2E561}" type="datetimeFigureOut">
              <a:rPr lang="th-TH" smtClean="0"/>
              <a:pPr/>
              <a:t>20/01/59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1CA51-54FE-4409-9461-92520243EC1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F4F5D-7DB4-4B05-9513-8FAD0AC2E561}" type="datetimeFigureOut">
              <a:rPr lang="th-TH" smtClean="0"/>
              <a:pPr/>
              <a:t>20/01/59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1CA51-54FE-4409-9461-92520243EC1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F4F5D-7DB4-4B05-9513-8FAD0AC2E561}" type="datetimeFigureOut">
              <a:rPr lang="th-TH" smtClean="0"/>
              <a:pPr/>
              <a:t>20/01/59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1CA51-54FE-4409-9461-92520243EC1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F4F5D-7DB4-4B05-9513-8FAD0AC2E561}" type="datetimeFigureOut">
              <a:rPr lang="th-TH" smtClean="0"/>
              <a:pPr/>
              <a:t>20/01/59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1CA51-54FE-4409-9461-92520243EC1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F4F5D-7DB4-4B05-9513-8FAD0AC2E561}" type="datetimeFigureOut">
              <a:rPr lang="th-TH" smtClean="0"/>
              <a:pPr/>
              <a:t>20/01/59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1CA51-54FE-4409-9461-92520243EC1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F4F5D-7DB4-4B05-9513-8FAD0AC2E561}" type="datetimeFigureOut">
              <a:rPr lang="th-TH" smtClean="0"/>
              <a:pPr/>
              <a:t>20/01/59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1CA51-54FE-4409-9461-92520243EC1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F4F5D-7DB4-4B05-9513-8FAD0AC2E561}" type="datetimeFigureOut">
              <a:rPr lang="th-TH" smtClean="0"/>
              <a:pPr/>
              <a:t>20/01/59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1CA51-54FE-4409-9461-92520243EC1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F4F5D-7DB4-4B05-9513-8FAD0AC2E561}" type="datetimeFigureOut">
              <a:rPr lang="th-TH" smtClean="0"/>
              <a:pPr/>
              <a:t>20/01/59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1CA51-54FE-4409-9461-92520243EC1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F4F5D-7DB4-4B05-9513-8FAD0AC2E561}" type="datetimeFigureOut">
              <a:rPr lang="th-TH" smtClean="0"/>
              <a:pPr/>
              <a:t>20/01/59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1CA51-54FE-4409-9461-92520243EC1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F4F5D-7DB4-4B05-9513-8FAD0AC2E561}" type="datetimeFigureOut">
              <a:rPr lang="th-TH" smtClean="0"/>
              <a:pPr/>
              <a:t>20/01/59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1CA51-54FE-4409-9461-92520243EC1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F4F5D-7DB4-4B05-9513-8FAD0AC2E561}" type="datetimeFigureOut">
              <a:rPr lang="th-TH" smtClean="0"/>
              <a:pPr/>
              <a:t>20/01/59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81CA51-54FE-4409-9461-92520243EC1C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2130425"/>
            <a:ext cx="8280920" cy="2522711"/>
          </a:xfrm>
        </p:spPr>
        <p:txBody>
          <a:bodyPr>
            <a:noAutofit/>
          </a:bodyPr>
          <a:lstStyle/>
          <a:p>
            <a:r>
              <a:rPr lang="th-TH" sz="6000" b="1" dirty="0" smtClean="0"/>
              <a:t>การจัดทำหลักสูตรพัฒนาหัวหน้างาน</a:t>
            </a:r>
            <a:br>
              <a:rPr lang="th-TH" sz="6000" b="1" dirty="0" smtClean="0"/>
            </a:br>
            <a:r>
              <a:rPr lang="th-TH" sz="6000" b="1" dirty="0" smtClean="0"/>
              <a:t>เพื่อรองรับประชาคมเศรษฐกิจอาเซียน</a:t>
            </a:r>
            <a:endParaRPr lang="th-TH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384300"/>
          </a:xfrm>
        </p:spPr>
        <p:txBody>
          <a:bodyPr/>
          <a:lstStyle/>
          <a:p>
            <a:pPr eaLnBrk="1" hangingPunct="1">
              <a:defRPr/>
            </a:pPr>
            <a:r>
              <a:rPr lang="th-TH" sz="7200" b="1" dirty="0" smtClean="0">
                <a:effectLst/>
              </a:rPr>
              <a:t>บทบาทของหัวหน้างาน</a:t>
            </a:r>
          </a:p>
        </p:txBody>
      </p:sp>
      <p:sp>
        <p:nvSpPr>
          <p:cNvPr id="8197" name="AutoShape 5"/>
          <p:cNvSpPr>
            <a:spLocks noChangeArrowheads="1"/>
          </p:cNvSpPr>
          <p:nvPr/>
        </p:nvSpPr>
        <p:spPr bwMode="auto">
          <a:xfrm>
            <a:off x="1042988" y="1412130"/>
            <a:ext cx="6985000" cy="5329238"/>
          </a:xfrm>
          <a:prstGeom prst="hexagon">
            <a:avLst>
              <a:gd name="adj" fmla="val 32767"/>
              <a:gd name="vf" fmla="val 115470"/>
            </a:avLst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8203" name="Line 11"/>
          <p:cNvSpPr>
            <a:spLocks noChangeShapeType="1"/>
          </p:cNvSpPr>
          <p:nvPr/>
        </p:nvSpPr>
        <p:spPr bwMode="auto">
          <a:xfrm flipH="1">
            <a:off x="2771775" y="1412875"/>
            <a:ext cx="3529013" cy="5329238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8204" name="Line 12"/>
          <p:cNvSpPr>
            <a:spLocks noChangeShapeType="1"/>
          </p:cNvSpPr>
          <p:nvPr/>
        </p:nvSpPr>
        <p:spPr bwMode="auto">
          <a:xfrm>
            <a:off x="2771775" y="1412875"/>
            <a:ext cx="3529013" cy="5329238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8207" name="Line 15"/>
          <p:cNvSpPr>
            <a:spLocks noChangeShapeType="1"/>
          </p:cNvSpPr>
          <p:nvPr/>
        </p:nvSpPr>
        <p:spPr bwMode="auto">
          <a:xfrm>
            <a:off x="1042988" y="4076700"/>
            <a:ext cx="6985000" cy="0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8208" name="Text Box 16"/>
          <p:cNvSpPr txBox="1">
            <a:spLocks noChangeArrowheads="1"/>
          </p:cNvSpPr>
          <p:nvPr/>
        </p:nvSpPr>
        <p:spPr bwMode="auto">
          <a:xfrm>
            <a:off x="3894138" y="1790700"/>
            <a:ext cx="11826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000" b="1" dirty="0">
                <a:solidFill>
                  <a:srgbClr val="CC0099"/>
                </a:solidFill>
                <a:latin typeface="Tahoma" pitchFamily="34" charset="0"/>
                <a:cs typeface="+mj-cs"/>
              </a:rPr>
              <a:t>เจ้าของ</a:t>
            </a:r>
          </a:p>
        </p:txBody>
      </p:sp>
      <p:sp>
        <p:nvSpPr>
          <p:cNvPr id="8209" name="Text Box 17"/>
          <p:cNvSpPr txBox="1">
            <a:spLocks noChangeArrowheads="1"/>
          </p:cNvSpPr>
          <p:nvPr/>
        </p:nvSpPr>
        <p:spPr bwMode="auto">
          <a:xfrm>
            <a:off x="5364163" y="2549525"/>
            <a:ext cx="185578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000" b="1" dirty="0">
                <a:solidFill>
                  <a:srgbClr val="CC0099"/>
                </a:solidFill>
                <a:latin typeface="Tahoma" pitchFamily="34" charset="0"/>
                <a:cs typeface="+mj-cs"/>
              </a:rPr>
              <a:t>ผู้จัดการ</a:t>
            </a:r>
          </a:p>
          <a:p>
            <a:pPr algn="ctr"/>
            <a:r>
              <a:rPr lang="th-TH" sz="4000" b="1" dirty="0">
                <a:solidFill>
                  <a:srgbClr val="CC0099"/>
                </a:solidFill>
                <a:latin typeface="Tahoma" pitchFamily="34" charset="0"/>
                <a:cs typeface="+mj-cs"/>
              </a:rPr>
              <a:t>ผู้อำนวยการ</a:t>
            </a:r>
          </a:p>
        </p:txBody>
      </p: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5435600" y="4221163"/>
            <a:ext cx="162083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000" b="1" dirty="0">
                <a:solidFill>
                  <a:srgbClr val="CC0099"/>
                </a:solidFill>
                <a:latin typeface="Tahoma" pitchFamily="34" charset="0"/>
                <a:cs typeface="+mj-cs"/>
              </a:rPr>
              <a:t>การบริการ</a:t>
            </a:r>
          </a:p>
          <a:p>
            <a:pPr algn="ctr"/>
            <a:r>
              <a:rPr lang="th-TH" sz="4000" b="1" dirty="0">
                <a:solidFill>
                  <a:srgbClr val="CC0099"/>
                </a:solidFill>
                <a:latin typeface="Tahoma" pitchFamily="34" charset="0"/>
                <a:cs typeface="+mj-cs"/>
              </a:rPr>
              <a:t>การผลิต</a:t>
            </a:r>
          </a:p>
        </p:txBody>
      </p:sp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3563938" y="4892675"/>
            <a:ext cx="2008187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000" b="1" dirty="0">
                <a:solidFill>
                  <a:srgbClr val="CC0099"/>
                </a:solidFill>
                <a:latin typeface="Tahoma" pitchFamily="34" charset="0"/>
                <a:cs typeface="+mj-cs"/>
              </a:rPr>
              <a:t>เครื่องมือ</a:t>
            </a:r>
          </a:p>
          <a:p>
            <a:pPr algn="ctr"/>
            <a:r>
              <a:rPr lang="th-TH" sz="4000" b="1" dirty="0">
                <a:solidFill>
                  <a:srgbClr val="CC0099"/>
                </a:solidFill>
                <a:latin typeface="Tahoma" pitchFamily="34" charset="0"/>
                <a:cs typeface="+mj-cs"/>
              </a:rPr>
              <a:t>เครื่องจักร</a:t>
            </a:r>
          </a:p>
          <a:p>
            <a:pPr algn="ctr"/>
            <a:r>
              <a:rPr lang="th-TH" sz="4000" b="1" dirty="0">
                <a:solidFill>
                  <a:srgbClr val="CC0099"/>
                </a:solidFill>
                <a:latin typeface="Tahoma" pitchFamily="34" charset="0"/>
                <a:cs typeface="+mj-cs"/>
              </a:rPr>
              <a:t>วัสดุ อุปกรณ์</a:t>
            </a:r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1941513" y="4527550"/>
            <a:ext cx="1406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000" b="1" dirty="0">
                <a:solidFill>
                  <a:srgbClr val="CC0099"/>
                </a:solidFill>
                <a:latin typeface="Tahoma" pitchFamily="34" charset="0"/>
                <a:cs typeface="+mj-cs"/>
              </a:rPr>
              <a:t>พนักงาน</a:t>
            </a:r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2051050" y="2871788"/>
            <a:ext cx="1255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000" b="1" dirty="0">
                <a:solidFill>
                  <a:srgbClr val="CC0099"/>
                </a:solidFill>
                <a:latin typeface="Tahoma" pitchFamily="34" charset="0"/>
                <a:cs typeface="+mj-cs"/>
              </a:rPr>
              <a:t>ผลกำไร</a:t>
            </a:r>
          </a:p>
        </p:txBody>
      </p:sp>
      <p:sp>
        <p:nvSpPr>
          <p:cNvPr id="8214" name="Oval 22"/>
          <p:cNvSpPr>
            <a:spLocks noChangeArrowheads="1"/>
          </p:cNvSpPr>
          <p:nvPr/>
        </p:nvSpPr>
        <p:spPr bwMode="auto">
          <a:xfrm>
            <a:off x="3708400" y="3357563"/>
            <a:ext cx="1655763" cy="1439862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4000" b="1" dirty="0">
                <a:solidFill>
                  <a:srgbClr val="000000"/>
                </a:solidFill>
                <a:latin typeface="Tahoma" pitchFamily="34" charset="0"/>
                <a:cs typeface="+mj-cs"/>
              </a:rPr>
              <a:t>หัวหน้างาน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0" dur="2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0"/>
                            </p:stCondLst>
                            <p:childTnLst>
                              <p:par>
                                <p:cTn id="5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4" dur="2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000"/>
                            </p:stCondLst>
                            <p:childTnLst>
                              <p:par>
                                <p:cTn id="56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3000"/>
                            </p:stCondLst>
                            <p:childTnLst>
                              <p:par>
                                <p:cTn id="60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0"/>
                            </p:stCondLst>
                            <p:childTnLst>
                              <p:par>
                                <p:cTn id="6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6" dur="2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7000"/>
                            </p:stCondLst>
                            <p:childTnLst>
                              <p:par>
                                <p:cTn id="68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20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7" grpId="0" animBg="1"/>
      <p:bldP spid="8203" grpId="0" animBg="1"/>
      <p:bldP spid="8204" grpId="0" animBg="1"/>
      <p:bldP spid="8207" grpId="0" animBg="1"/>
      <p:bldP spid="8208" grpId="0"/>
      <p:bldP spid="8209" grpId="0"/>
      <p:bldP spid="8210" grpId="0"/>
      <p:bldP spid="8211" grpId="0"/>
      <p:bldP spid="8212" grpId="0"/>
      <p:bldP spid="8213" grpId="0"/>
      <p:bldP spid="82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>
          <a:xfrm>
            <a:off x="250825" y="115888"/>
            <a:ext cx="8713788" cy="1152525"/>
          </a:xfrm>
        </p:spPr>
        <p:txBody>
          <a:bodyPr/>
          <a:lstStyle/>
          <a:p>
            <a:pPr eaLnBrk="1" hangingPunct="1">
              <a:defRPr/>
            </a:pPr>
            <a:r>
              <a:rPr lang="th-TH" sz="4800" b="1" dirty="0" smtClean="0">
                <a:effectLst/>
              </a:rPr>
              <a:t>บทบาทของหัวหน้างาน (</a:t>
            </a:r>
            <a:r>
              <a:rPr lang="en-US" sz="4800" b="1" dirty="0" smtClean="0">
                <a:effectLst/>
              </a:rPr>
              <a:t> </a:t>
            </a:r>
            <a:r>
              <a:rPr lang="th-TH" sz="4800" b="1" dirty="0" smtClean="0">
                <a:effectLst/>
              </a:rPr>
              <a:t>พิจารณาตามโครงสร้าง )</a:t>
            </a:r>
          </a:p>
        </p:txBody>
      </p:sp>
      <p:sp>
        <p:nvSpPr>
          <p:cNvPr id="13317" name="AutoShape 5"/>
          <p:cNvSpPr>
            <a:spLocks noChangeArrowheads="1"/>
          </p:cNvSpPr>
          <p:nvPr/>
        </p:nvSpPr>
        <p:spPr bwMode="auto">
          <a:xfrm>
            <a:off x="323850" y="1412875"/>
            <a:ext cx="8424863" cy="5111750"/>
          </a:xfrm>
          <a:prstGeom prst="triangle">
            <a:avLst>
              <a:gd name="adj" fmla="val 50000"/>
            </a:avLst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3318" name="Line 6"/>
          <p:cNvSpPr>
            <a:spLocks noChangeShapeType="1"/>
          </p:cNvSpPr>
          <p:nvPr/>
        </p:nvSpPr>
        <p:spPr bwMode="auto">
          <a:xfrm>
            <a:off x="3276600" y="2924175"/>
            <a:ext cx="2519363" cy="0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2555875" y="3789363"/>
            <a:ext cx="3960813" cy="0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0" name="Line 8"/>
          <p:cNvSpPr>
            <a:spLocks noChangeShapeType="1"/>
          </p:cNvSpPr>
          <p:nvPr/>
        </p:nvSpPr>
        <p:spPr bwMode="auto">
          <a:xfrm>
            <a:off x="1692275" y="4868863"/>
            <a:ext cx="5688013" cy="0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3984625" y="1930152"/>
            <a:ext cx="1117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h-TH" sz="3200" b="1" dirty="0">
                <a:latin typeface="Tahoma" pitchFamily="34" charset="0"/>
                <a:cs typeface="+mj-cs"/>
              </a:rPr>
              <a:t>ผู้บริหาร</a:t>
            </a:r>
          </a:p>
          <a:p>
            <a:pPr algn="ctr">
              <a:defRPr/>
            </a:pPr>
            <a:r>
              <a:rPr lang="th-TH" sz="3200" b="1" dirty="0">
                <a:latin typeface="Tahoma" pitchFamily="34" charset="0"/>
                <a:cs typeface="+mj-cs"/>
              </a:rPr>
              <a:t>ระดับสูง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3351213" y="3068638"/>
            <a:ext cx="23066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3200" b="1" dirty="0">
                <a:solidFill>
                  <a:srgbClr val="993300"/>
                </a:solidFill>
                <a:latin typeface="Tahoma" pitchFamily="34" charset="0"/>
                <a:cs typeface="+mj-cs"/>
              </a:rPr>
              <a:t>ผู้บริหารระดับกลาง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3468688" y="3990975"/>
            <a:ext cx="20701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800" b="1" dirty="0">
                <a:solidFill>
                  <a:srgbClr val="00CC00"/>
                </a:solidFill>
                <a:latin typeface="Tahoma" pitchFamily="34" charset="0"/>
                <a:cs typeface="+mj-cs"/>
              </a:rPr>
              <a:t>หัวหน้างาน</a:t>
            </a: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3514725" y="5278438"/>
            <a:ext cx="183356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5400" b="1" dirty="0">
                <a:solidFill>
                  <a:srgbClr val="CC0099"/>
                </a:solidFill>
                <a:latin typeface="Tahoma" pitchFamily="34" charset="0"/>
                <a:cs typeface="+mj-cs"/>
              </a:rPr>
              <a:t>พนักงาน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 decel="100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2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 animBg="1"/>
      <p:bldP spid="13318" grpId="0" animBg="1"/>
      <p:bldP spid="13319" grpId="0" animBg="1"/>
      <p:bldP spid="13320" grpId="0" animBg="1"/>
      <p:bldP spid="13321" grpId="0"/>
      <p:bldP spid="13322" grpId="0"/>
      <p:bldP spid="13323" grpId="0"/>
      <p:bldP spid="133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384300"/>
          </a:xfrm>
        </p:spPr>
        <p:txBody>
          <a:bodyPr/>
          <a:lstStyle/>
          <a:p>
            <a:pPr eaLnBrk="1" hangingPunct="1">
              <a:defRPr/>
            </a:pPr>
            <a:r>
              <a:rPr lang="th-TH" sz="7200" b="1" dirty="0" smtClean="0">
                <a:effectLst/>
              </a:rPr>
              <a:t>หน้าที่ของหัวหน้างาน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755775" y="2009775"/>
            <a:ext cx="33210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800" b="1" dirty="0">
                <a:solidFill>
                  <a:srgbClr val="CC0099"/>
                </a:solidFill>
                <a:latin typeface="Tahoma" pitchFamily="34" charset="0"/>
                <a:cs typeface="+mj-cs"/>
              </a:rPr>
              <a:t>หน้าที่ต่อครอบครัว</a:t>
            </a:r>
          </a:p>
        </p:txBody>
      </p:sp>
      <p:sp>
        <p:nvSpPr>
          <p:cNvPr id="15366" name="AutoShape 6"/>
          <p:cNvSpPr>
            <a:spLocks noChangeArrowheads="1"/>
          </p:cNvSpPr>
          <p:nvPr/>
        </p:nvSpPr>
        <p:spPr bwMode="auto">
          <a:xfrm>
            <a:off x="611188" y="2205038"/>
            <a:ext cx="914400" cy="503237"/>
          </a:xfrm>
          <a:prstGeom prst="plaque">
            <a:avLst>
              <a:gd name="adj" fmla="val 16667"/>
            </a:avLst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4000" b="1">
                <a:solidFill>
                  <a:srgbClr val="000000"/>
                </a:solidFill>
                <a:latin typeface="Angsana New" pitchFamily="18" charset="-34"/>
              </a:rPr>
              <a:t>1</a:t>
            </a:r>
            <a:endParaRPr lang="th-TH" sz="4000" b="1">
              <a:solidFill>
                <a:srgbClr val="000000"/>
              </a:solidFill>
              <a:latin typeface="Angsana New" pitchFamily="18" charset="-34"/>
            </a:endParaRPr>
          </a:p>
        </p:txBody>
      </p:sp>
      <p:sp>
        <p:nvSpPr>
          <p:cNvPr id="15367" name="AutoShape 7"/>
          <p:cNvSpPr>
            <a:spLocks noChangeArrowheads="1"/>
          </p:cNvSpPr>
          <p:nvPr/>
        </p:nvSpPr>
        <p:spPr bwMode="auto">
          <a:xfrm>
            <a:off x="1136650" y="3357563"/>
            <a:ext cx="914400" cy="503237"/>
          </a:xfrm>
          <a:prstGeom prst="plaque">
            <a:avLst>
              <a:gd name="adj" fmla="val 16667"/>
            </a:avLst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4000" b="1">
                <a:solidFill>
                  <a:srgbClr val="000000"/>
                </a:solidFill>
                <a:latin typeface="Angsana New" pitchFamily="18" charset="-34"/>
              </a:rPr>
              <a:t>2</a:t>
            </a:r>
            <a:endParaRPr lang="th-TH" sz="4000" b="1">
              <a:solidFill>
                <a:srgbClr val="000000"/>
              </a:solidFill>
              <a:latin typeface="Angsana New" pitchFamily="18" charset="-34"/>
            </a:endParaRPr>
          </a:p>
        </p:txBody>
      </p:sp>
      <p:sp>
        <p:nvSpPr>
          <p:cNvPr id="15368" name="AutoShape 8"/>
          <p:cNvSpPr>
            <a:spLocks noChangeArrowheads="1"/>
          </p:cNvSpPr>
          <p:nvPr/>
        </p:nvSpPr>
        <p:spPr bwMode="auto">
          <a:xfrm>
            <a:off x="1641475" y="4510088"/>
            <a:ext cx="914400" cy="503237"/>
          </a:xfrm>
          <a:prstGeom prst="plaque">
            <a:avLst>
              <a:gd name="adj" fmla="val 16667"/>
            </a:avLst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4000" b="1">
                <a:solidFill>
                  <a:srgbClr val="000000"/>
                </a:solidFill>
                <a:latin typeface="Angsana New" pitchFamily="18" charset="-34"/>
              </a:rPr>
              <a:t>3</a:t>
            </a:r>
            <a:endParaRPr lang="th-TH" sz="4000" b="1">
              <a:solidFill>
                <a:srgbClr val="000000"/>
              </a:solidFill>
              <a:latin typeface="Angsana New" pitchFamily="18" charset="-34"/>
            </a:endParaRPr>
          </a:p>
        </p:txBody>
      </p:sp>
      <p:sp>
        <p:nvSpPr>
          <p:cNvPr id="15369" name="AutoShape 9"/>
          <p:cNvSpPr>
            <a:spLocks noChangeArrowheads="1"/>
          </p:cNvSpPr>
          <p:nvPr/>
        </p:nvSpPr>
        <p:spPr bwMode="auto">
          <a:xfrm>
            <a:off x="2217738" y="5662613"/>
            <a:ext cx="914400" cy="503237"/>
          </a:xfrm>
          <a:prstGeom prst="plaque">
            <a:avLst>
              <a:gd name="adj" fmla="val 16667"/>
            </a:avLst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4000" b="1">
                <a:solidFill>
                  <a:srgbClr val="000000"/>
                </a:solidFill>
                <a:latin typeface="Angsana New" pitchFamily="18" charset="-34"/>
              </a:rPr>
              <a:t>4</a:t>
            </a:r>
            <a:endParaRPr lang="th-TH" sz="4000" b="1">
              <a:solidFill>
                <a:srgbClr val="000000"/>
              </a:solidFill>
              <a:latin typeface="Angsana New" pitchFamily="18" charset="-34"/>
            </a:endParaRP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2609850" y="3181350"/>
            <a:ext cx="2754313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800" b="1" dirty="0">
                <a:solidFill>
                  <a:srgbClr val="CC0099"/>
                </a:solidFill>
                <a:latin typeface="Tahoma" pitchFamily="34" charset="0"/>
                <a:cs typeface="+mj-cs"/>
              </a:rPr>
              <a:t>หน้าที่ต่อตนเอง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3276600" y="4365625"/>
            <a:ext cx="2951163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sz="4800" b="1" dirty="0">
                <a:solidFill>
                  <a:srgbClr val="CC0099"/>
                </a:solidFill>
                <a:latin typeface="Tahoma" pitchFamily="34" charset="0"/>
                <a:cs typeface="+mj-cs"/>
              </a:rPr>
              <a:t>หน้าที่ต่อการงาน</a:t>
            </a: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3995738" y="5484813"/>
            <a:ext cx="3400425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sz="4800" b="1" dirty="0">
                <a:solidFill>
                  <a:srgbClr val="CC0099"/>
                </a:solidFill>
                <a:latin typeface="Tahoma" pitchFamily="34" charset="0"/>
                <a:cs typeface="+mj-cs"/>
              </a:rPr>
              <a:t>หน้าที่ต่อผู้เกี่ยวข้อง</a:t>
            </a:r>
          </a:p>
        </p:txBody>
      </p:sp>
      <p:sp>
        <p:nvSpPr>
          <p:cNvPr id="15373" name="AutoShape 13"/>
          <p:cNvSpPr>
            <a:spLocks noChangeArrowheads="1"/>
          </p:cNvSpPr>
          <p:nvPr/>
        </p:nvSpPr>
        <p:spPr bwMode="auto">
          <a:xfrm>
            <a:off x="8099425" y="5743575"/>
            <a:ext cx="936625" cy="998538"/>
          </a:xfrm>
          <a:custGeom>
            <a:avLst/>
            <a:gdLst>
              <a:gd name="T0" fmla="*/ 936625 w 21600"/>
              <a:gd name="T1" fmla="*/ 499269 h 21600"/>
              <a:gd name="T2" fmla="*/ 468313 w 21600"/>
              <a:gd name="T3" fmla="*/ 998538 h 21600"/>
              <a:gd name="T4" fmla="*/ 0 w 21600"/>
              <a:gd name="T5" fmla="*/ 499269 h 21600"/>
              <a:gd name="T6" fmla="*/ 468313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400 w 21600"/>
              <a:gd name="T13" fmla="*/ 5400 h 21600"/>
              <a:gd name="T14" fmla="*/ 162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5400"/>
                </a:moveTo>
                <a:lnTo>
                  <a:pt x="9450" y="5400"/>
                </a:lnTo>
                <a:lnTo>
                  <a:pt x="9450" y="2700"/>
                </a:lnTo>
                <a:lnTo>
                  <a:pt x="8100" y="2700"/>
                </a:lnTo>
                <a:lnTo>
                  <a:pt x="10800" y="0"/>
                </a:lnTo>
                <a:lnTo>
                  <a:pt x="13500" y="2700"/>
                </a:lnTo>
                <a:lnTo>
                  <a:pt x="12150" y="2700"/>
                </a:lnTo>
                <a:lnTo>
                  <a:pt x="12150" y="5400"/>
                </a:lnTo>
                <a:lnTo>
                  <a:pt x="16200" y="5400"/>
                </a:lnTo>
                <a:lnTo>
                  <a:pt x="16200" y="9450"/>
                </a:lnTo>
                <a:lnTo>
                  <a:pt x="18900" y="9450"/>
                </a:lnTo>
                <a:lnTo>
                  <a:pt x="18900" y="8100"/>
                </a:lnTo>
                <a:lnTo>
                  <a:pt x="21600" y="10800"/>
                </a:lnTo>
                <a:lnTo>
                  <a:pt x="18900" y="13500"/>
                </a:lnTo>
                <a:lnTo>
                  <a:pt x="18900" y="12150"/>
                </a:lnTo>
                <a:lnTo>
                  <a:pt x="16200" y="12150"/>
                </a:lnTo>
                <a:lnTo>
                  <a:pt x="16200" y="16200"/>
                </a:lnTo>
                <a:lnTo>
                  <a:pt x="12150" y="16200"/>
                </a:lnTo>
                <a:lnTo>
                  <a:pt x="12150" y="18900"/>
                </a:lnTo>
                <a:lnTo>
                  <a:pt x="13500" y="18900"/>
                </a:lnTo>
                <a:lnTo>
                  <a:pt x="10800" y="21600"/>
                </a:lnTo>
                <a:lnTo>
                  <a:pt x="8100" y="18900"/>
                </a:lnTo>
                <a:lnTo>
                  <a:pt x="9450" y="18900"/>
                </a:lnTo>
                <a:lnTo>
                  <a:pt x="9450" y="16200"/>
                </a:lnTo>
                <a:lnTo>
                  <a:pt x="5400" y="16200"/>
                </a:lnTo>
                <a:lnTo>
                  <a:pt x="5400" y="12150"/>
                </a:lnTo>
                <a:lnTo>
                  <a:pt x="2700" y="12150"/>
                </a:lnTo>
                <a:lnTo>
                  <a:pt x="2700" y="13500"/>
                </a:lnTo>
                <a:lnTo>
                  <a:pt x="0" y="10800"/>
                </a:lnTo>
                <a:lnTo>
                  <a:pt x="2700" y="8100"/>
                </a:lnTo>
                <a:lnTo>
                  <a:pt x="2700" y="9450"/>
                </a:lnTo>
                <a:lnTo>
                  <a:pt x="5400" y="9450"/>
                </a:lnTo>
                <a:close/>
              </a:path>
            </a:pathLst>
          </a:custGeom>
          <a:solidFill>
            <a:srgbClr val="FFCC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2400" b="1" dirty="0">
                <a:solidFill>
                  <a:srgbClr val="000000"/>
                </a:solidFill>
                <a:latin typeface="Tahoma" pitchFamily="34" charset="0"/>
                <a:cs typeface="+mj-cs"/>
              </a:rPr>
              <a:t>ต่อ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850"/>
                            </p:stCondLst>
                            <p:childTnLst>
                              <p:par>
                                <p:cTn id="24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85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50"/>
                            </p:stCondLst>
                            <p:childTnLst>
                              <p:par>
                                <p:cTn id="3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55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300"/>
                            </p:stCondLst>
                            <p:childTnLst>
                              <p:par>
                                <p:cTn id="46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3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400"/>
                            </p:stCondLst>
                            <p:childTnLst>
                              <p:par>
                                <p:cTn id="5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  <p:bldP spid="15366" grpId="0" animBg="1"/>
      <p:bldP spid="15367" grpId="0" animBg="1"/>
      <p:bldP spid="15368" grpId="0" animBg="1"/>
      <p:bldP spid="15369" grpId="0" animBg="1"/>
      <p:bldP spid="15370" grpId="0"/>
      <p:bldP spid="15371" grpId="0"/>
      <p:bldP spid="15372" grpId="0"/>
      <p:bldP spid="1537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384300"/>
          </a:xfrm>
        </p:spPr>
        <p:txBody>
          <a:bodyPr/>
          <a:lstStyle/>
          <a:p>
            <a:pPr eaLnBrk="1" hangingPunct="1">
              <a:defRPr/>
            </a:pPr>
            <a:r>
              <a:rPr lang="th-TH" sz="7200" b="1" dirty="0" smtClean="0">
                <a:effectLst/>
              </a:rPr>
              <a:t>หน้าที่ต่อครอบครัว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674813"/>
            <a:ext cx="8215312" cy="5040312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CC0099"/>
                </a:solidFill>
                <a:effectLst/>
                <a:cs typeface="+mj-cs"/>
              </a:rPr>
              <a:t>       บิดา หรือ มารดา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CC0099"/>
                </a:solidFill>
                <a:effectLst/>
                <a:cs typeface="+mj-cs"/>
              </a:rPr>
              <a:t>            สามี หรือ ภรรยา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CC0099"/>
                </a:solidFill>
                <a:effectLst/>
                <a:cs typeface="+mj-cs"/>
              </a:rPr>
              <a:t>                  บุตร หรือ ธิดา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CC0099"/>
                </a:solidFill>
                <a:effectLst/>
                <a:cs typeface="+mj-cs"/>
              </a:rPr>
              <a:t>                       ญาติ หรือ พี่น้อง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CC0099"/>
                </a:solidFill>
                <a:effectLst/>
                <a:cs typeface="+mj-cs"/>
              </a:rPr>
              <a:t>                            กลุ่มเพื่อนของตัวเอง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CC0099"/>
                </a:solidFill>
                <a:effectLst/>
                <a:cs typeface="+mj-cs"/>
              </a:rPr>
              <a:t>                                  กลุ่มเพื่อนของสามี หรือ ภรรยา</a:t>
            </a:r>
          </a:p>
        </p:txBody>
      </p:sp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574675" y="1844675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1079500" y="2708275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7414" name="AutoShape 6"/>
          <p:cNvSpPr>
            <a:spLocks noChangeArrowheads="1"/>
          </p:cNvSpPr>
          <p:nvPr/>
        </p:nvSpPr>
        <p:spPr bwMode="auto">
          <a:xfrm>
            <a:off x="1582738" y="3500438"/>
            <a:ext cx="468312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7415" name="AutoShape 7"/>
          <p:cNvSpPr>
            <a:spLocks noChangeArrowheads="1"/>
          </p:cNvSpPr>
          <p:nvPr/>
        </p:nvSpPr>
        <p:spPr bwMode="auto">
          <a:xfrm>
            <a:off x="2051050" y="4292600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7416" name="AutoShape 8"/>
          <p:cNvSpPr>
            <a:spLocks noChangeArrowheads="1"/>
          </p:cNvSpPr>
          <p:nvPr/>
        </p:nvSpPr>
        <p:spPr bwMode="auto">
          <a:xfrm>
            <a:off x="2555875" y="5084763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7417" name="AutoShape 9"/>
          <p:cNvSpPr>
            <a:spLocks noChangeArrowheads="1"/>
          </p:cNvSpPr>
          <p:nvPr/>
        </p:nvSpPr>
        <p:spPr bwMode="auto">
          <a:xfrm>
            <a:off x="3095625" y="5876925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7418" name="AutoShape 10"/>
          <p:cNvSpPr>
            <a:spLocks noChangeArrowheads="1"/>
          </p:cNvSpPr>
          <p:nvPr/>
        </p:nvSpPr>
        <p:spPr bwMode="auto">
          <a:xfrm>
            <a:off x="179388" y="5661025"/>
            <a:ext cx="936625" cy="998538"/>
          </a:xfrm>
          <a:custGeom>
            <a:avLst/>
            <a:gdLst>
              <a:gd name="T0" fmla="*/ 936625 w 21600"/>
              <a:gd name="T1" fmla="*/ 499269 h 21600"/>
              <a:gd name="T2" fmla="*/ 468313 w 21600"/>
              <a:gd name="T3" fmla="*/ 998538 h 21600"/>
              <a:gd name="T4" fmla="*/ 0 w 21600"/>
              <a:gd name="T5" fmla="*/ 499269 h 21600"/>
              <a:gd name="T6" fmla="*/ 468313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400 w 21600"/>
              <a:gd name="T13" fmla="*/ 5400 h 21600"/>
              <a:gd name="T14" fmla="*/ 162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5400"/>
                </a:moveTo>
                <a:lnTo>
                  <a:pt x="9450" y="5400"/>
                </a:lnTo>
                <a:lnTo>
                  <a:pt x="9450" y="2700"/>
                </a:lnTo>
                <a:lnTo>
                  <a:pt x="8100" y="2700"/>
                </a:lnTo>
                <a:lnTo>
                  <a:pt x="10800" y="0"/>
                </a:lnTo>
                <a:lnTo>
                  <a:pt x="13500" y="2700"/>
                </a:lnTo>
                <a:lnTo>
                  <a:pt x="12150" y="2700"/>
                </a:lnTo>
                <a:lnTo>
                  <a:pt x="12150" y="5400"/>
                </a:lnTo>
                <a:lnTo>
                  <a:pt x="16200" y="5400"/>
                </a:lnTo>
                <a:lnTo>
                  <a:pt x="16200" y="9450"/>
                </a:lnTo>
                <a:lnTo>
                  <a:pt x="18900" y="9450"/>
                </a:lnTo>
                <a:lnTo>
                  <a:pt x="18900" y="8100"/>
                </a:lnTo>
                <a:lnTo>
                  <a:pt x="21600" y="10800"/>
                </a:lnTo>
                <a:lnTo>
                  <a:pt x="18900" y="13500"/>
                </a:lnTo>
                <a:lnTo>
                  <a:pt x="18900" y="12150"/>
                </a:lnTo>
                <a:lnTo>
                  <a:pt x="16200" y="12150"/>
                </a:lnTo>
                <a:lnTo>
                  <a:pt x="16200" y="16200"/>
                </a:lnTo>
                <a:lnTo>
                  <a:pt x="12150" y="16200"/>
                </a:lnTo>
                <a:lnTo>
                  <a:pt x="12150" y="18900"/>
                </a:lnTo>
                <a:lnTo>
                  <a:pt x="13500" y="18900"/>
                </a:lnTo>
                <a:lnTo>
                  <a:pt x="10800" y="21600"/>
                </a:lnTo>
                <a:lnTo>
                  <a:pt x="8100" y="18900"/>
                </a:lnTo>
                <a:lnTo>
                  <a:pt x="9450" y="18900"/>
                </a:lnTo>
                <a:lnTo>
                  <a:pt x="9450" y="16200"/>
                </a:lnTo>
                <a:lnTo>
                  <a:pt x="5400" y="16200"/>
                </a:lnTo>
                <a:lnTo>
                  <a:pt x="5400" y="12150"/>
                </a:lnTo>
                <a:lnTo>
                  <a:pt x="2700" y="12150"/>
                </a:lnTo>
                <a:lnTo>
                  <a:pt x="2700" y="13500"/>
                </a:lnTo>
                <a:lnTo>
                  <a:pt x="0" y="10800"/>
                </a:lnTo>
                <a:lnTo>
                  <a:pt x="2700" y="8100"/>
                </a:lnTo>
                <a:lnTo>
                  <a:pt x="2700" y="9450"/>
                </a:lnTo>
                <a:lnTo>
                  <a:pt x="5400" y="9450"/>
                </a:lnTo>
                <a:close/>
              </a:path>
            </a:pathLst>
          </a:custGeom>
          <a:solidFill>
            <a:srgbClr val="FFCC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2400" b="1">
                <a:solidFill>
                  <a:srgbClr val="000000"/>
                </a:solidFill>
                <a:latin typeface="Tahoma" pitchFamily="34" charset="0"/>
                <a:cs typeface="+mj-cs"/>
              </a:rPr>
              <a:t>ต่อ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600"/>
                            </p:stCondLst>
                            <p:childTnLst>
                              <p:par>
                                <p:cTn id="2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6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200"/>
                            </p:stCondLst>
                            <p:childTnLst>
                              <p:par>
                                <p:cTn id="3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2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750"/>
                            </p:stCondLst>
                            <p:childTnLst>
                              <p:par>
                                <p:cTn id="46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75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4450"/>
                            </p:stCondLst>
                            <p:childTnLst>
                              <p:par>
                                <p:cTn id="57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9" dur="2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4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8400"/>
                            </p:stCondLst>
                            <p:childTnLst>
                              <p:par>
                                <p:cTn id="68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2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4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2700"/>
                            </p:stCondLst>
                            <p:childTnLst>
                              <p:par>
                                <p:cTn id="7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2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2" grpId="0" animBg="1"/>
      <p:bldP spid="17413" grpId="0" animBg="1"/>
      <p:bldP spid="17414" grpId="0" animBg="1"/>
      <p:bldP spid="17415" grpId="0" animBg="1"/>
      <p:bldP spid="17416" grpId="0" animBg="1"/>
      <p:bldP spid="17417" grpId="0" animBg="1"/>
      <p:bldP spid="174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39700"/>
            <a:ext cx="8229600" cy="1417638"/>
          </a:xfrm>
        </p:spPr>
        <p:txBody>
          <a:bodyPr/>
          <a:lstStyle/>
          <a:p>
            <a:pPr eaLnBrk="1" hangingPunct="1">
              <a:defRPr/>
            </a:pPr>
            <a:r>
              <a:rPr lang="th-TH" sz="7200" b="1" dirty="0" smtClean="0">
                <a:effectLst/>
              </a:rPr>
              <a:t>หน้าที่ต่อตนเอง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700213"/>
            <a:ext cx="8137525" cy="4968875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000000"/>
                </a:solidFill>
                <a:effectLst/>
                <a:cs typeface="+mj-cs"/>
              </a:rPr>
              <a:t>    นิสัยดั้งเดิม และ นิสัยปัจจุบัน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000000"/>
                </a:solidFill>
                <a:effectLst/>
                <a:cs typeface="+mj-cs"/>
              </a:rPr>
              <a:t>         พฤติกรรมการแสดงออก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000000"/>
                </a:solidFill>
                <a:effectLst/>
                <a:cs typeface="+mj-cs"/>
              </a:rPr>
              <a:t>               การปฏิบัติต่อตนเอง หรือ บุคลิกภาพ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000000"/>
                </a:solidFill>
                <a:effectLst/>
                <a:cs typeface="+mj-cs"/>
              </a:rPr>
              <a:t>                    ความรู้ ความสามารถ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000000"/>
                </a:solidFill>
                <a:effectLst/>
                <a:cs typeface="+mj-cs"/>
              </a:rPr>
              <a:t>                          ทักษะ หรือ ความชำนาญ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000000"/>
                </a:solidFill>
                <a:effectLst/>
                <a:cs typeface="+mj-cs"/>
              </a:rPr>
              <a:t>                               ประสบการณ์ที่เกี่ยวข้อง</a:t>
            </a:r>
          </a:p>
        </p:txBody>
      </p:sp>
      <p:sp>
        <p:nvSpPr>
          <p:cNvPr id="18436" name="AutoShape 4"/>
          <p:cNvSpPr>
            <a:spLocks noChangeArrowheads="1"/>
          </p:cNvSpPr>
          <p:nvPr/>
        </p:nvSpPr>
        <p:spPr bwMode="auto">
          <a:xfrm>
            <a:off x="574675" y="1916113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8437" name="AutoShape 5"/>
          <p:cNvSpPr>
            <a:spLocks noChangeArrowheads="1"/>
          </p:cNvSpPr>
          <p:nvPr/>
        </p:nvSpPr>
        <p:spPr bwMode="auto">
          <a:xfrm>
            <a:off x="1079500" y="2708275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8438" name="AutoShape 6"/>
          <p:cNvSpPr>
            <a:spLocks noChangeArrowheads="1"/>
          </p:cNvSpPr>
          <p:nvPr/>
        </p:nvSpPr>
        <p:spPr bwMode="auto">
          <a:xfrm>
            <a:off x="1582738" y="3500438"/>
            <a:ext cx="468312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8439" name="AutoShape 7"/>
          <p:cNvSpPr>
            <a:spLocks noChangeArrowheads="1"/>
          </p:cNvSpPr>
          <p:nvPr/>
        </p:nvSpPr>
        <p:spPr bwMode="auto">
          <a:xfrm>
            <a:off x="2051050" y="4292600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8440" name="AutoShape 8"/>
          <p:cNvSpPr>
            <a:spLocks noChangeArrowheads="1"/>
          </p:cNvSpPr>
          <p:nvPr/>
        </p:nvSpPr>
        <p:spPr bwMode="auto">
          <a:xfrm>
            <a:off x="2555875" y="5084763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8441" name="AutoShape 9"/>
          <p:cNvSpPr>
            <a:spLocks noChangeArrowheads="1"/>
          </p:cNvSpPr>
          <p:nvPr/>
        </p:nvSpPr>
        <p:spPr bwMode="auto">
          <a:xfrm>
            <a:off x="3095625" y="5876925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8442" name="AutoShape 10"/>
          <p:cNvSpPr>
            <a:spLocks noChangeArrowheads="1"/>
          </p:cNvSpPr>
          <p:nvPr/>
        </p:nvSpPr>
        <p:spPr bwMode="auto">
          <a:xfrm>
            <a:off x="179388" y="5661025"/>
            <a:ext cx="936625" cy="998538"/>
          </a:xfrm>
          <a:custGeom>
            <a:avLst/>
            <a:gdLst>
              <a:gd name="T0" fmla="*/ 936625 w 21600"/>
              <a:gd name="T1" fmla="*/ 499269 h 21600"/>
              <a:gd name="T2" fmla="*/ 468313 w 21600"/>
              <a:gd name="T3" fmla="*/ 998538 h 21600"/>
              <a:gd name="T4" fmla="*/ 0 w 21600"/>
              <a:gd name="T5" fmla="*/ 499269 h 21600"/>
              <a:gd name="T6" fmla="*/ 468313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400 w 21600"/>
              <a:gd name="T13" fmla="*/ 5400 h 21600"/>
              <a:gd name="T14" fmla="*/ 162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5400"/>
                </a:moveTo>
                <a:lnTo>
                  <a:pt x="9450" y="5400"/>
                </a:lnTo>
                <a:lnTo>
                  <a:pt x="9450" y="2700"/>
                </a:lnTo>
                <a:lnTo>
                  <a:pt x="8100" y="2700"/>
                </a:lnTo>
                <a:lnTo>
                  <a:pt x="10800" y="0"/>
                </a:lnTo>
                <a:lnTo>
                  <a:pt x="13500" y="2700"/>
                </a:lnTo>
                <a:lnTo>
                  <a:pt x="12150" y="2700"/>
                </a:lnTo>
                <a:lnTo>
                  <a:pt x="12150" y="5400"/>
                </a:lnTo>
                <a:lnTo>
                  <a:pt x="16200" y="5400"/>
                </a:lnTo>
                <a:lnTo>
                  <a:pt x="16200" y="9450"/>
                </a:lnTo>
                <a:lnTo>
                  <a:pt x="18900" y="9450"/>
                </a:lnTo>
                <a:lnTo>
                  <a:pt x="18900" y="8100"/>
                </a:lnTo>
                <a:lnTo>
                  <a:pt x="21600" y="10800"/>
                </a:lnTo>
                <a:lnTo>
                  <a:pt x="18900" y="13500"/>
                </a:lnTo>
                <a:lnTo>
                  <a:pt x="18900" y="12150"/>
                </a:lnTo>
                <a:lnTo>
                  <a:pt x="16200" y="12150"/>
                </a:lnTo>
                <a:lnTo>
                  <a:pt x="16200" y="16200"/>
                </a:lnTo>
                <a:lnTo>
                  <a:pt x="12150" y="16200"/>
                </a:lnTo>
                <a:lnTo>
                  <a:pt x="12150" y="18900"/>
                </a:lnTo>
                <a:lnTo>
                  <a:pt x="13500" y="18900"/>
                </a:lnTo>
                <a:lnTo>
                  <a:pt x="10800" y="21600"/>
                </a:lnTo>
                <a:lnTo>
                  <a:pt x="8100" y="18900"/>
                </a:lnTo>
                <a:lnTo>
                  <a:pt x="9450" y="18900"/>
                </a:lnTo>
                <a:lnTo>
                  <a:pt x="9450" y="16200"/>
                </a:lnTo>
                <a:lnTo>
                  <a:pt x="5400" y="16200"/>
                </a:lnTo>
                <a:lnTo>
                  <a:pt x="5400" y="12150"/>
                </a:lnTo>
                <a:lnTo>
                  <a:pt x="2700" y="12150"/>
                </a:lnTo>
                <a:lnTo>
                  <a:pt x="2700" y="13500"/>
                </a:lnTo>
                <a:lnTo>
                  <a:pt x="0" y="10800"/>
                </a:lnTo>
                <a:lnTo>
                  <a:pt x="2700" y="8100"/>
                </a:lnTo>
                <a:lnTo>
                  <a:pt x="2700" y="9450"/>
                </a:lnTo>
                <a:lnTo>
                  <a:pt x="5400" y="9450"/>
                </a:lnTo>
                <a:close/>
              </a:path>
            </a:pathLst>
          </a:custGeom>
          <a:solidFill>
            <a:srgbClr val="FFCC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2400" b="1">
                <a:solidFill>
                  <a:srgbClr val="000000"/>
                </a:solidFill>
                <a:latin typeface="Tahoma" pitchFamily="34" charset="0"/>
                <a:cs typeface="+mj-cs"/>
              </a:rPr>
              <a:t>ต่อ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400"/>
                            </p:stCondLst>
                            <p:childTnLst>
                              <p:par>
                                <p:cTn id="2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4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250"/>
                            </p:stCondLst>
                            <p:childTnLst>
                              <p:par>
                                <p:cTn id="3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25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750"/>
                            </p:stCondLst>
                            <p:childTnLst>
                              <p:par>
                                <p:cTn id="46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75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550"/>
                            </p:stCondLst>
                            <p:childTnLst>
                              <p:par>
                                <p:cTn id="57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9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85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400"/>
                            </p:stCondLst>
                            <p:childTnLst>
                              <p:par>
                                <p:cTn id="68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2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24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4500"/>
                            </p:stCondLst>
                            <p:childTnLst>
                              <p:par>
                                <p:cTn id="7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2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6" grpId="0" animBg="1"/>
      <p:bldP spid="18437" grpId="0" animBg="1"/>
      <p:bldP spid="18438" grpId="0" animBg="1"/>
      <p:bldP spid="18439" grpId="0" animBg="1"/>
      <p:bldP spid="18440" grpId="0" animBg="1"/>
      <p:bldP spid="18441" grpId="0" animBg="1"/>
      <p:bldP spid="1844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279525"/>
          </a:xfrm>
        </p:spPr>
        <p:txBody>
          <a:bodyPr/>
          <a:lstStyle/>
          <a:p>
            <a:pPr eaLnBrk="1" hangingPunct="1">
              <a:defRPr/>
            </a:pPr>
            <a:r>
              <a:rPr lang="th-TH" sz="7200" b="1" dirty="0" smtClean="0">
                <a:effectLst/>
              </a:rPr>
              <a:t>หน้าที่ต่อการงาน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2481263"/>
            <a:ext cx="8209607" cy="2819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000000"/>
                </a:solidFill>
                <a:effectLst/>
                <a:cs typeface="+mj-cs"/>
              </a:rPr>
              <a:t>    การแสดงบทบาทของหัวหน้า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000000"/>
                </a:solidFill>
                <a:effectLst/>
                <a:cs typeface="+mj-cs"/>
              </a:rPr>
              <a:t>          การปฏิบัติหน้าที่ในฐานะของหัวหน้า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000000"/>
                </a:solidFill>
                <a:effectLst/>
                <a:cs typeface="+mj-cs"/>
              </a:rPr>
              <a:t>               ความรับผิดชอบต่องานในหน้าที่                   </a:t>
            </a:r>
          </a:p>
        </p:txBody>
      </p:sp>
      <p:sp>
        <p:nvSpPr>
          <p:cNvPr id="19460" name="AutoShape 4"/>
          <p:cNvSpPr>
            <a:spLocks noChangeArrowheads="1"/>
          </p:cNvSpPr>
          <p:nvPr/>
        </p:nvSpPr>
        <p:spPr bwMode="auto">
          <a:xfrm>
            <a:off x="574675" y="2636838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9461" name="AutoShape 5"/>
          <p:cNvSpPr>
            <a:spLocks noChangeArrowheads="1"/>
          </p:cNvSpPr>
          <p:nvPr/>
        </p:nvSpPr>
        <p:spPr bwMode="auto">
          <a:xfrm>
            <a:off x="1079500" y="3502025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9462" name="AutoShape 6"/>
          <p:cNvSpPr>
            <a:spLocks noChangeArrowheads="1"/>
          </p:cNvSpPr>
          <p:nvPr/>
        </p:nvSpPr>
        <p:spPr bwMode="auto">
          <a:xfrm>
            <a:off x="1582738" y="4221163"/>
            <a:ext cx="468312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9466" name="AutoShape 10"/>
          <p:cNvSpPr>
            <a:spLocks noChangeArrowheads="1"/>
          </p:cNvSpPr>
          <p:nvPr/>
        </p:nvSpPr>
        <p:spPr bwMode="auto">
          <a:xfrm>
            <a:off x="7812088" y="5589588"/>
            <a:ext cx="936625" cy="998537"/>
          </a:xfrm>
          <a:custGeom>
            <a:avLst/>
            <a:gdLst>
              <a:gd name="T0" fmla="*/ 936625 w 21600"/>
              <a:gd name="T1" fmla="*/ 499269 h 21600"/>
              <a:gd name="T2" fmla="*/ 468313 w 21600"/>
              <a:gd name="T3" fmla="*/ 998537 h 21600"/>
              <a:gd name="T4" fmla="*/ 0 w 21600"/>
              <a:gd name="T5" fmla="*/ 499269 h 21600"/>
              <a:gd name="T6" fmla="*/ 468313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400 w 21600"/>
              <a:gd name="T13" fmla="*/ 5400 h 21600"/>
              <a:gd name="T14" fmla="*/ 162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5400"/>
                </a:moveTo>
                <a:lnTo>
                  <a:pt x="9450" y="5400"/>
                </a:lnTo>
                <a:lnTo>
                  <a:pt x="9450" y="2700"/>
                </a:lnTo>
                <a:lnTo>
                  <a:pt x="8100" y="2700"/>
                </a:lnTo>
                <a:lnTo>
                  <a:pt x="10800" y="0"/>
                </a:lnTo>
                <a:lnTo>
                  <a:pt x="13500" y="2700"/>
                </a:lnTo>
                <a:lnTo>
                  <a:pt x="12150" y="2700"/>
                </a:lnTo>
                <a:lnTo>
                  <a:pt x="12150" y="5400"/>
                </a:lnTo>
                <a:lnTo>
                  <a:pt x="16200" y="5400"/>
                </a:lnTo>
                <a:lnTo>
                  <a:pt x="16200" y="9450"/>
                </a:lnTo>
                <a:lnTo>
                  <a:pt x="18900" y="9450"/>
                </a:lnTo>
                <a:lnTo>
                  <a:pt x="18900" y="8100"/>
                </a:lnTo>
                <a:lnTo>
                  <a:pt x="21600" y="10800"/>
                </a:lnTo>
                <a:lnTo>
                  <a:pt x="18900" y="13500"/>
                </a:lnTo>
                <a:lnTo>
                  <a:pt x="18900" y="12150"/>
                </a:lnTo>
                <a:lnTo>
                  <a:pt x="16200" y="12150"/>
                </a:lnTo>
                <a:lnTo>
                  <a:pt x="16200" y="16200"/>
                </a:lnTo>
                <a:lnTo>
                  <a:pt x="12150" y="16200"/>
                </a:lnTo>
                <a:lnTo>
                  <a:pt x="12150" y="18900"/>
                </a:lnTo>
                <a:lnTo>
                  <a:pt x="13500" y="18900"/>
                </a:lnTo>
                <a:lnTo>
                  <a:pt x="10800" y="21600"/>
                </a:lnTo>
                <a:lnTo>
                  <a:pt x="8100" y="18900"/>
                </a:lnTo>
                <a:lnTo>
                  <a:pt x="9450" y="18900"/>
                </a:lnTo>
                <a:lnTo>
                  <a:pt x="9450" y="16200"/>
                </a:lnTo>
                <a:lnTo>
                  <a:pt x="5400" y="16200"/>
                </a:lnTo>
                <a:lnTo>
                  <a:pt x="5400" y="12150"/>
                </a:lnTo>
                <a:lnTo>
                  <a:pt x="2700" y="12150"/>
                </a:lnTo>
                <a:lnTo>
                  <a:pt x="2700" y="13500"/>
                </a:lnTo>
                <a:lnTo>
                  <a:pt x="0" y="10800"/>
                </a:lnTo>
                <a:lnTo>
                  <a:pt x="2700" y="8100"/>
                </a:lnTo>
                <a:lnTo>
                  <a:pt x="2700" y="9450"/>
                </a:lnTo>
                <a:lnTo>
                  <a:pt x="5400" y="9450"/>
                </a:lnTo>
                <a:close/>
              </a:path>
            </a:pathLst>
          </a:custGeom>
          <a:solidFill>
            <a:srgbClr val="FFCC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2400" b="1">
                <a:solidFill>
                  <a:srgbClr val="000000"/>
                </a:solidFill>
                <a:latin typeface="Tahoma" pitchFamily="34" charset="0"/>
                <a:cs typeface="+mj-cs"/>
              </a:rPr>
              <a:t>ต่อ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50"/>
                            </p:stCondLst>
                            <p:childTnLst>
                              <p:par>
                                <p:cTn id="2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5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650"/>
                            </p:stCondLst>
                            <p:childTnLst>
                              <p:par>
                                <p:cTn id="3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65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000"/>
                            </p:stCondLst>
                            <p:childTnLst>
                              <p:par>
                                <p:cTn id="4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60" grpId="0" animBg="1"/>
      <p:bldP spid="19461" grpId="0" animBg="1"/>
      <p:bldP spid="19462" grpId="0" animBg="1"/>
      <p:bldP spid="1946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279525"/>
          </a:xfrm>
        </p:spPr>
        <p:txBody>
          <a:bodyPr/>
          <a:lstStyle/>
          <a:p>
            <a:pPr eaLnBrk="1" hangingPunct="1">
              <a:defRPr/>
            </a:pPr>
            <a:r>
              <a:rPr lang="th-TH" sz="7200" b="1" dirty="0" smtClean="0">
                <a:effectLst/>
              </a:rPr>
              <a:t>หน้าที่ต่อผู้เกี่ยวข้อง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905000"/>
            <a:ext cx="8137525" cy="47640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000000"/>
                </a:solidFill>
                <a:effectLst/>
                <a:cs typeface="+mj-cs"/>
              </a:rPr>
              <a:t>    เจ้าของกิจการ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000000"/>
                </a:solidFill>
                <a:effectLst/>
                <a:cs typeface="+mj-cs"/>
              </a:rPr>
              <a:t>          ผู้บริหารระดับสูง และ ระดับกลาง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000000"/>
                </a:solidFill>
                <a:effectLst/>
                <a:cs typeface="+mj-cs"/>
              </a:rPr>
              <a:t>               เพื่อนร่วมงาน หรือ หัวหน้างาน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000000"/>
                </a:solidFill>
                <a:effectLst/>
                <a:cs typeface="+mj-cs"/>
              </a:rPr>
              <a:t>                    ผู้ใต้บังคับบัญชา หรือ พนักงาน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000000"/>
                </a:solidFill>
                <a:effectLst/>
                <a:cs typeface="+mj-cs"/>
              </a:rPr>
              <a:t>                         ลูกค้า หรือ ผู้มาขอใช้บริการ</a:t>
            </a:r>
          </a:p>
        </p:txBody>
      </p:sp>
      <p:sp>
        <p:nvSpPr>
          <p:cNvPr id="20484" name="AutoShape 4"/>
          <p:cNvSpPr>
            <a:spLocks noChangeArrowheads="1"/>
          </p:cNvSpPr>
          <p:nvPr/>
        </p:nvSpPr>
        <p:spPr bwMode="auto">
          <a:xfrm>
            <a:off x="574675" y="2060575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0485" name="AutoShape 5"/>
          <p:cNvSpPr>
            <a:spLocks noChangeArrowheads="1"/>
          </p:cNvSpPr>
          <p:nvPr/>
        </p:nvSpPr>
        <p:spPr bwMode="auto">
          <a:xfrm>
            <a:off x="1079500" y="2924175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0486" name="AutoShape 6"/>
          <p:cNvSpPr>
            <a:spLocks noChangeArrowheads="1"/>
          </p:cNvSpPr>
          <p:nvPr/>
        </p:nvSpPr>
        <p:spPr bwMode="auto">
          <a:xfrm>
            <a:off x="1582738" y="3717925"/>
            <a:ext cx="468312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 bwMode="auto">
          <a:xfrm>
            <a:off x="2051050" y="4510088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0488" name="AutoShape 8"/>
          <p:cNvSpPr>
            <a:spLocks noChangeArrowheads="1"/>
          </p:cNvSpPr>
          <p:nvPr/>
        </p:nvSpPr>
        <p:spPr bwMode="auto">
          <a:xfrm>
            <a:off x="2555875" y="5302250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0490" name="AutoShape 10"/>
          <p:cNvSpPr>
            <a:spLocks noChangeArrowheads="1"/>
          </p:cNvSpPr>
          <p:nvPr/>
        </p:nvSpPr>
        <p:spPr bwMode="auto">
          <a:xfrm>
            <a:off x="8027988" y="5661025"/>
            <a:ext cx="936625" cy="998538"/>
          </a:xfrm>
          <a:custGeom>
            <a:avLst/>
            <a:gdLst>
              <a:gd name="T0" fmla="*/ 936625 w 21600"/>
              <a:gd name="T1" fmla="*/ 499269 h 21600"/>
              <a:gd name="T2" fmla="*/ 468313 w 21600"/>
              <a:gd name="T3" fmla="*/ 998538 h 21600"/>
              <a:gd name="T4" fmla="*/ 0 w 21600"/>
              <a:gd name="T5" fmla="*/ 499269 h 21600"/>
              <a:gd name="T6" fmla="*/ 468313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400 w 21600"/>
              <a:gd name="T13" fmla="*/ 5400 h 21600"/>
              <a:gd name="T14" fmla="*/ 162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5400"/>
                </a:moveTo>
                <a:lnTo>
                  <a:pt x="9450" y="5400"/>
                </a:lnTo>
                <a:lnTo>
                  <a:pt x="9450" y="2700"/>
                </a:lnTo>
                <a:lnTo>
                  <a:pt x="8100" y="2700"/>
                </a:lnTo>
                <a:lnTo>
                  <a:pt x="10800" y="0"/>
                </a:lnTo>
                <a:lnTo>
                  <a:pt x="13500" y="2700"/>
                </a:lnTo>
                <a:lnTo>
                  <a:pt x="12150" y="2700"/>
                </a:lnTo>
                <a:lnTo>
                  <a:pt x="12150" y="5400"/>
                </a:lnTo>
                <a:lnTo>
                  <a:pt x="16200" y="5400"/>
                </a:lnTo>
                <a:lnTo>
                  <a:pt x="16200" y="9450"/>
                </a:lnTo>
                <a:lnTo>
                  <a:pt x="18900" y="9450"/>
                </a:lnTo>
                <a:lnTo>
                  <a:pt x="18900" y="8100"/>
                </a:lnTo>
                <a:lnTo>
                  <a:pt x="21600" y="10800"/>
                </a:lnTo>
                <a:lnTo>
                  <a:pt x="18900" y="13500"/>
                </a:lnTo>
                <a:lnTo>
                  <a:pt x="18900" y="12150"/>
                </a:lnTo>
                <a:lnTo>
                  <a:pt x="16200" y="12150"/>
                </a:lnTo>
                <a:lnTo>
                  <a:pt x="16200" y="16200"/>
                </a:lnTo>
                <a:lnTo>
                  <a:pt x="12150" y="16200"/>
                </a:lnTo>
                <a:lnTo>
                  <a:pt x="12150" y="18900"/>
                </a:lnTo>
                <a:lnTo>
                  <a:pt x="13500" y="18900"/>
                </a:lnTo>
                <a:lnTo>
                  <a:pt x="10800" y="21600"/>
                </a:lnTo>
                <a:lnTo>
                  <a:pt x="8100" y="18900"/>
                </a:lnTo>
                <a:lnTo>
                  <a:pt x="9450" y="18900"/>
                </a:lnTo>
                <a:lnTo>
                  <a:pt x="9450" y="16200"/>
                </a:lnTo>
                <a:lnTo>
                  <a:pt x="5400" y="16200"/>
                </a:lnTo>
                <a:lnTo>
                  <a:pt x="5400" y="12150"/>
                </a:lnTo>
                <a:lnTo>
                  <a:pt x="2700" y="12150"/>
                </a:lnTo>
                <a:lnTo>
                  <a:pt x="2700" y="13500"/>
                </a:lnTo>
                <a:lnTo>
                  <a:pt x="0" y="10800"/>
                </a:lnTo>
                <a:lnTo>
                  <a:pt x="2700" y="8100"/>
                </a:lnTo>
                <a:lnTo>
                  <a:pt x="2700" y="9450"/>
                </a:lnTo>
                <a:lnTo>
                  <a:pt x="5400" y="9450"/>
                </a:lnTo>
                <a:close/>
              </a:path>
            </a:pathLst>
          </a:custGeom>
          <a:solidFill>
            <a:srgbClr val="FFCC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th-TH" sz="2400" b="1">
              <a:solidFill>
                <a:srgbClr val="000000"/>
              </a:solidFill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600"/>
                            </p:stCondLst>
                            <p:childTnLst>
                              <p:par>
                                <p:cTn id="2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6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300"/>
                            </p:stCondLst>
                            <p:childTnLst>
                              <p:par>
                                <p:cTn id="46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3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650"/>
                            </p:stCondLst>
                            <p:childTnLst>
                              <p:par>
                                <p:cTn id="57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9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86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900"/>
                            </p:stCondLst>
                            <p:childTnLst>
                              <p:par>
                                <p:cTn id="6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4" grpId="0" animBg="1"/>
      <p:bldP spid="20485" grpId="0" animBg="1"/>
      <p:bldP spid="20486" grpId="0" animBg="1"/>
      <p:bldP spid="20487" grpId="0" animBg="1"/>
      <p:bldP spid="20488" grpId="0" animBg="1"/>
      <p:bldP spid="2049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279525"/>
          </a:xfrm>
        </p:spPr>
        <p:txBody>
          <a:bodyPr/>
          <a:lstStyle/>
          <a:p>
            <a:pPr eaLnBrk="1" hangingPunct="1">
              <a:defRPr/>
            </a:pPr>
            <a:r>
              <a:rPr lang="th-TH" sz="7200" b="1" dirty="0" smtClean="0">
                <a:effectLst/>
              </a:rPr>
              <a:t>หน้าที่ตามปกติของหัวหน้างาน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905000"/>
            <a:ext cx="8137525" cy="4187825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en-US" sz="4400" b="1" dirty="0" smtClean="0">
                <a:solidFill>
                  <a:srgbClr val="000000"/>
                </a:solidFill>
                <a:effectLst/>
                <a:latin typeface="Angsana New" pitchFamily="18" charset="-34"/>
                <a:cs typeface="+mj-cs"/>
              </a:rPr>
              <a:t>1</a:t>
            </a:r>
            <a:r>
              <a:rPr lang="th-TH" sz="4400" b="1" dirty="0" smtClean="0">
                <a:solidFill>
                  <a:srgbClr val="000000"/>
                </a:solidFill>
                <a:effectLst/>
                <a:latin typeface="Angsana New" pitchFamily="18" charset="-34"/>
                <a:cs typeface="+mj-cs"/>
              </a:rPr>
              <a:t>. หน้าที่ในการจัดเตรียมงาน</a:t>
            </a:r>
            <a:endParaRPr lang="th-TH" sz="4400" b="1" dirty="0" smtClean="0">
              <a:solidFill>
                <a:srgbClr val="000000"/>
              </a:solidFill>
              <a:effectLst/>
              <a:cs typeface="+mj-cs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CC0066"/>
                </a:solidFill>
                <a:effectLst/>
                <a:cs typeface="+mj-cs"/>
              </a:rPr>
              <a:t>         </a:t>
            </a: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ทำความเข้าใจเมื่อได้รับคำสั่ง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          วางแผนการปฏิบัติงาน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               จัดเตรียมคน เครื่องมือ วัสดุ อุปกรณ์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                     ตรวจสอบความพร้อม</a:t>
            </a:r>
          </a:p>
        </p:txBody>
      </p:sp>
      <p:sp>
        <p:nvSpPr>
          <p:cNvPr id="21509" name="AutoShape 5"/>
          <p:cNvSpPr>
            <a:spLocks noChangeArrowheads="1"/>
          </p:cNvSpPr>
          <p:nvPr/>
        </p:nvSpPr>
        <p:spPr bwMode="auto">
          <a:xfrm>
            <a:off x="1079500" y="2924175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1510" name="AutoShape 6"/>
          <p:cNvSpPr>
            <a:spLocks noChangeArrowheads="1"/>
          </p:cNvSpPr>
          <p:nvPr/>
        </p:nvSpPr>
        <p:spPr bwMode="auto">
          <a:xfrm>
            <a:off x="1582738" y="3717925"/>
            <a:ext cx="468312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1511" name="AutoShape 7"/>
          <p:cNvSpPr>
            <a:spLocks noChangeArrowheads="1"/>
          </p:cNvSpPr>
          <p:nvPr/>
        </p:nvSpPr>
        <p:spPr bwMode="auto">
          <a:xfrm>
            <a:off x="2051050" y="4510088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1512" name="AutoShape 8"/>
          <p:cNvSpPr>
            <a:spLocks noChangeArrowheads="1"/>
          </p:cNvSpPr>
          <p:nvPr/>
        </p:nvSpPr>
        <p:spPr bwMode="auto">
          <a:xfrm>
            <a:off x="2555875" y="5302250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1513" name="AutoShape 9"/>
          <p:cNvSpPr>
            <a:spLocks noChangeArrowheads="1"/>
          </p:cNvSpPr>
          <p:nvPr/>
        </p:nvSpPr>
        <p:spPr bwMode="auto">
          <a:xfrm>
            <a:off x="8027988" y="5661025"/>
            <a:ext cx="936625" cy="998538"/>
          </a:xfrm>
          <a:custGeom>
            <a:avLst/>
            <a:gdLst>
              <a:gd name="T0" fmla="*/ 936625 w 21600"/>
              <a:gd name="T1" fmla="*/ 499269 h 21600"/>
              <a:gd name="T2" fmla="*/ 468313 w 21600"/>
              <a:gd name="T3" fmla="*/ 998538 h 21600"/>
              <a:gd name="T4" fmla="*/ 0 w 21600"/>
              <a:gd name="T5" fmla="*/ 499269 h 21600"/>
              <a:gd name="T6" fmla="*/ 468313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400 w 21600"/>
              <a:gd name="T13" fmla="*/ 5400 h 21600"/>
              <a:gd name="T14" fmla="*/ 162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5400"/>
                </a:moveTo>
                <a:lnTo>
                  <a:pt x="9450" y="5400"/>
                </a:lnTo>
                <a:lnTo>
                  <a:pt x="9450" y="2700"/>
                </a:lnTo>
                <a:lnTo>
                  <a:pt x="8100" y="2700"/>
                </a:lnTo>
                <a:lnTo>
                  <a:pt x="10800" y="0"/>
                </a:lnTo>
                <a:lnTo>
                  <a:pt x="13500" y="2700"/>
                </a:lnTo>
                <a:lnTo>
                  <a:pt x="12150" y="2700"/>
                </a:lnTo>
                <a:lnTo>
                  <a:pt x="12150" y="5400"/>
                </a:lnTo>
                <a:lnTo>
                  <a:pt x="16200" y="5400"/>
                </a:lnTo>
                <a:lnTo>
                  <a:pt x="16200" y="9450"/>
                </a:lnTo>
                <a:lnTo>
                  <a:pt x="18900" y="9450"/>
                </a:lnTo>
                <a:lnTo>
                  <a:pt x="18900" y="8100"/>
                </a:lnTo>
                <a:lnTo>
                  <a:pt x="21600" y="10800"/>
                </a:lnTo>
                <a:lnTo>
                  <a:pt x="18900" y="13500"/>
                </a:lnTo>
                <a:lnTo>
                  <a:pt x="18900" y="12150"/>
                </a:lnTo>
                <a:lnTo>
                  <a:pt x="16200" y="12150"/>
                </a:lnTo>
                <a:lnTo>
                  <a:pt x="16200" y="16200"/>
                </a:lnTo>
                <a:lnTo>
                  <a:pt x="12150" y="16200"/>
                </a:lnTo>
                <a:lnTo>
                  <a:pt x="12150" y="18900"/>
                </a:lnTo>
                <a:lnTo>
                  <a:pt x="13500" y="18900"/>
                </a:lnTo>
                <a:lnTo>
                  <a:pt x="10800" y="21600"/>
                </a:lnTo>
                <a:lnTo>
                  <a:pt x="8100" y="18900"/>
                </a:lnTo>
                <a:lnTo>
                  <a:pt x="9450" y="18900"/>
                </a:lnTo>
                <a:lnTo>
                  <a:pt x="9450" y="16200"/>
                </a:lnTo>
                <a:lnTo>
                  <a:pt x="5400" y="16200"/>
                </a:lnTo>
                <a:lnTo>
                  <a:pt x="5400" y="12150"/>
                </a:lnTo>
                <a:lnTo>
                  <a:pt x="2700" y="12150"/>
                </a:lnTo>
                <a:lnTo>
                  <a:pt x="2700" y="13500"/>
                </a:lnTo>
                <a:lnTo>
                  <a:pt x="0" y="10800"/>
                </a:lnTo>
                <a:lnTo>
                  <a:pt x="2700" y="8100"/>
                </a:lnTo>
                <a:lnTo>
                  <a:pt x="2700" y="9450"/>
                </a:lnTo>
                <a:lnTo>
                  <a:pt x="5400" y="9450"/>
                </a:lnTo>
                <a:close/>
              </a:path>
            </a:pathLst>
          </a:custGeom>
          <a:solidFill>
            <a:srgbClr val="FFCC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2800" b="1">
                <a:solidFill>
                  <a:srgbClr val="000000"/>
                </a:solidFill>
                <a:latin typeface="Tahoma" pitchFamily="34" charset="0"/>
                <a:cs typeface="+mj-cs"/>
              </a:rPr>
              <a:t>ต่อ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25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650"/>
                            </p:stCondLst>
                            <p:childTnLst>
                              <p:par>
                                <p:cTn id="3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65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550"/>
                            </p:stCondLst>
                            <p:childTnLst>
                              <p:par>
                                <p:cTn id="4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4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5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150"/>
                            </p:stCondLst>
                            <p:childTnLst>
                              <p:par>
                                <p:cTn id="5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2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15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900"/>
                            </p:stCondLst>
                            <p:childTnLst>
                              <p:par>
                                <p:cTn id="6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9" grpId="0" animBg="1"/>
      <p:bldP spid="21510" grpId="0" animBg="1"/>
      <p:bldP spid="21511" grpId="0" animBg="1"/>
      <p:bldP spid="21512" grpId="0" animBg="1"/>
      <p:bldP spid="215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279525"/>
          </a:xfrm>
        </p:spPr>
        <p:txBody>
          <a:bodyPr/>
          <a:lstStyle/>
          <a:p>
            <a:pPr eaLnBrk="1" hangingPunct="1">
              <a:defRPr/>
            </a:pPr>
            <a:r>
              <a:rPr lang="th-TH" sz="7200" b="1" dirty="0" smtClean="0">
                <a:effectLst/>
              </a:rPr>
              <a:t>หน้าที่ตามปกติของหัวหน้างาน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700213"/>
            <a:ext cx="8137525" cy="4968875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en-US" sz="4400" b="1" dirty="0" smtClean="0">
                <a:solidFill>
                  <a:srgbClr val="000000"/>
                </a:solidFill>
                <a:effectLst/>
                <a:latin typeface="Angsana New" pitchFamily="18" charset="-34"/>
                <a:cs typeface="+mj-cs"/>
              </a:rPr>
              <a:t>2</a:t>
            </a:r>
            <a:r>
              <a:rPr lang="th-TH" sz="4400" b="1" dirty="0" smtClean="0">
                <a:solidFill>
                  <a:srgbClr val="000000"/>
                </a:solidFill>
                <a:effectLst/>
                <a:latin typeface="Angsana New" pitchFamily="18" charset="-34"/>
                <a:cs typeface="+mj-cs"/>
              </a:rPr>
              <a:t>. หน้าที่ในการดำเนินงาน</a:t>
            </a:r>
            <a:endParaRPr lang="th-TH" sz="4400" b="1" dirty="0" smtClean="0">
              <a:solidFill>
                <a:srgbClr val="000000"/>
              </a:solidFill>
              <a:effectLst/>
              <a:cs typeface="+mj-cs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     จัดคนลงตามแผนงาน รักษาวินัย รักษาเวลา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           ใช้พื้นที่ปฏิบัติงานอย่างมีประสิทธิผล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                ควบคุมคุณภาพงาน เวลา และ วัสดุ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                      ตรวจสอบมาตรฐานการปฏิบัติ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                            แก้ไขปัญหาที่เกิดขึ้น</a:t>
            </a:r>
          </a:p>
        </p:txBody>
      </p:sp>
      <p:sp>
        <p:nvSpPr>
          <p:cNvPr id="22532" name="AutoShape 4"/>
          <p:cNvSpPr>
            <a:spLocks noChangeArrowheads="1"/>
          </p:cNvSpPr>
          <p:nvPr/>
        </p:nvSpPr>
        <p:spPr bwMode="auto">
          <a:xfrm>
            <a:off x="1079500" y="2636838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2533" name="AutoShape 5"/>
          <p:cNvSpPr>
            <a:spLocks noChangeArrowheads="1"/>
          </p:cNvSpPr>
          <p:nvPr/>
        </p:nvSpPr>
        <p:spPr bwMode="auto">
          <a:xfrm>
            <a:off x="1582738" y="3500438"/>
            <a:ext cx="468312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2534" name="AutoShape 6"/>
          <p:cNvSpPr>
            <a:spLocks noChangeArrowheads="1"/>
          </p:cNvSpPr>
          <p:nvPr/>
        </p:nvSpPr>
        <p:spPr bwMode="auto">
          <a:xfrm>
            <a:off x="2051050" y="4292600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2535" name="AutoShape 7"/>
          <p:cNvSpPr>
            <a:spLocks noChangeArrowheads="1"/>
          </p:cNvSpPr>
          <p:nvPr/>
        </p:nvSpPr>
        <p:spPr bwMode="auto">
          <a:xfrm>
            <a:off x="2555875" y="5084763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2536" name="AutoShape 8"/>
          <p:cNvSpPr>
            <a:spLocks noChangeArrowheads="1"/>
          </p:cNvSpPr>
          <p:nvPr/>
        </p:nvSpPr>
        <p:spPr bwMode="auto">
          <a:xfrm>
            <a:off x="323850" y="5661025"/>
            <a:ext cx="936625" cy="998538"/>
          </a:xfrm>
          <a:custGeom>
            <a:avLst/>
            <a:gdLst>
              <a:gd name="T0" fmla="*/ 936625 w 21600"/>
              <a:gd name="T1" fmla="*/ 499269 h 21600"/>
              <a:gd name="T2" fmla="*/ 468313 w 21600"/>
              <a:gd name="T3" fmla="*/ 998538 h 21600"/>
              <a:gd name="T4" fmla="*/ 0 w 21600"/>
              <a:gd name="T5" fmla="*/ 499269 h 21600"/>
              <a:gd name="T6" fmla="*/ 468313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400 w 21600"/>
              <a:gd name="T13" fmla="*/ 5400 h 21600"/>
              <a:gd name="T14" fmla="*/ 162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5400"/>
                </a:moveTo>
                <a:lnTo>
                  <a:pt x="9450" y="5400"/>
                </a:lnTo>
                <a:lnTo>
                  <a:pt x="9450" y="2700"/>
                </a:lnTo>
                <a:lnTo>
                  <a:pt x="8100" y="2700"/>
                </a:lnTo>
                <a:lnTo>
                  <a:pt x="10800" y="0"/>
                </a:lnTo>
                <a:lnTo>
                  <a:pt x="13500" y="2700"/>
                </a:lnTo>
                <a:lnTo>
                  <a:pt x="12150" y="2700"/>
                </a:lnTo>
                <a:lnTo>
                  <a:pt x="12150" y="5400"/>
                </a:lnTo>
                <a:lnTo>
                  <a:pt x="16200" y="5400"/>
                </a:lnTo>
                <a:lnTo>
                  <a:pt x="16200" y="9450"/>
                </a:lnTo>
                <a:lnTo>
                  <a:pt x="18900" y="9450"/>
                </a:lnTo>
                <a:lnTo>
                  <a:pt x="18900" y="8100"/>
                </a:lnTo>
                <a:lnTo>
                  <a:pt x="21600" y="10800"/>
                </a:lnTo>
                <a:lnTo>
                  <a:pt x="18900" y="13500"/>
                </a:lnTo>
                <a:lnTo>
                  <a:pt x="18900" y="12150"/>
                </a:lnTo>
                <a:lnTo>
                  <a:pt x="16200" y="12150"/>
                </a:lnTo>
                <a:lnTo>
                  <a:pt x="16200" y="16200"/>
                </a:lnTo>
                <a:lnTo>
                  <a:pt x="12150" y="16200"/>
                </a:lnTo>
                <a:lnTo>
                  <a:pt x="12150" y="18900"/>
                </a:lnTo>
                <a:lnTo>
                  <a:pt x="13500" y="18900"/>
                </a:lnTo>
                <a:lnTo>
                  <a:pt x="10800" y="21600"/>
                </a:lnTo>
                <a:lnTo>
                  <a:pt x="8100" y="18900"/>
                </a:lnTo>
                <a:lnTo>
                  <a:pt x="9450" y="18900"/>
                </a:lnTo>
                <a:lnTo>
                  <a:pt x="9450" y="16200"/>
                </a:lnTo>
                <a:lnTo>
                  <a:pt x="5400" y="16200"/>
                </a:lnTo>
                <a:lnTo>
                  <a:pt x="5400" y="12150"/>
                </a:lnTo>
                <a:lnTo>
                  <a:pt x="2700" y="12150"/>
                </a:lnTo>
                <a:lnTo>
                  <a:pt x="2700" y="13500"/>
                </a:lnTo>
                <a:lnTo>
                  <a:pt x="0" y="10800"/>
                </a:lnTo>
                <a:lnTo>
                  <a:pt x="2700" y="8100"/>
                </a:lnTo>
                <a:lnTo>
                  <a:pt x="2700" y="9450"/>
                </a:lnTo>
                <a:lnTo>
                  <a:pt x="5400" y="9450"/>
                </a:lnTo>
                <a:close/>
              </a:path>
            </a:pathLst>
          </a:custGeom>
          <a:solidFill>
            <a:srgbClr val="FFCC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2800" b="1">
                <a:solidFill>
                  <a:srgbClr val="000000"/>
                </a:solidFill>
                <a:latin typeface="Tahoma" pitchFamily="34" charset="0"/>
                <a:cs typeface="+mj-cs"/>
              </a:rPr>
              <a:t>ต่อ</a:t>
            </a:r>
          </a:p>
        </p:txBody>
      </p:sp>
      <p:sp>
        <p:nvSpPr>
          <p:cNvPr id="22537" name="AutoShape 9"/>
          <p:cNvSpPr>
            <a:spLocks noChangeArrowheads="1"/>
          </p:cNvSpPr>
          <p:nvPr/>
        </p:nvSpPr>
        <p:spPr bwMode="auto">
          <a:xfrm>
            <a:off x="3132138" y="5876925"/>
            <a:ext cx="468312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"/>
                            </p:stCondLst>
                            <p:childTnLst>
                              <p:par>
                                <p:cTn id="20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1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800"/>
                            </p:stCondLst>
                            <p:childTnLst>
                              <p:par>
                                <p:cTn id="3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8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600"/>
                            </p:stCondLst>
                            <p:childTnLst>
                              <p:par>
                                <p:cTn id="4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4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6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900"/>
                            </p:stCondLst>
                            <p:childTnLst>
                              <p:par>
                                <p:cTn id="5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2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9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50"/>
                            </p:stCondLst>
                            <p:childTnLst>
                              <p:par>
                                <p:cTn id="6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6" dur="2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05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4050"/>
                            </p:stCondLst>
                            <p:childTnLst>
                              <p:par>
                                <p:cTn id="7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2" grpId="0" animBg="1"/>
      <p:bldP spid="22533" grpId="0" animBg="1"/>
      <p:bldP spid="22534" grpId="0" animBg="1"/>
      <p:bldP spid="22535" grpId="0" animBg="1"/>
      <p:bldP spid="22536" grpId="0" animBg="1"/>
      <p:bldP spid="2253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279525"/>
          </a:xfrm>
        </p:spPr>
        <p:txBody>
          <a:bodyPr/>
          <a:lstStyle/>
          <a:p>
            <a:pPr eaLnBrk="1" hangingPunct="1">
              <a:defRPr/>
            </a:pPr>
            <a:r>
              <a:rPr lang="th-TH" sz="7200" b="1" dirty="0" smtClean="0">
                <a:effectLst/>
              </a:rPr>
              <a:t>หน้าที่ตามปกติของหัวหน้างาน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773238"/>
            <a:ext cx="8137525" cy="4895850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en-US" sz="4400" b="1" dirty="0" smtClean="0">
                <a:solidFill>
                  <a:srgbClr val="993300"/>
                </a:solidFill>
                <a:effectLst/>
                <a:latin typeface="Angsana New" pitchFamily="18" charset="-34"/>
                <a:cs typeface="+mj-cs"/>
              </a:rPr>
              <a:t>3</a:t>
            </a:r>
            <a:r>
              <a:rPr lang="th-TH" sz="4400" b="1" dirty="0" smtClean="0">
                <a:solidFill>
                  <a:srgbClr val="993300"/>
                </a:solidFill>
                <a:effectLst/>
                <a:latin typeface="Angsana New" pitchFamily="18" charset="-34"/>
                <a:cs typeface="+mj-cs"/>
              </a:rPr>
              <a:t>. หน้าที่ อื่น ๆ</a:t>
            </a:r>
            <a:endParaRPr lang="th-TH" sz="4400" b="1" dirty="0" smtClean="0">
              <a:solidFill>
                <a:srgbClr val="993300"/>
              </a:solidFill>
              <a:effectLst/>
              <a:cs typeface="+mj-cs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      สังเกตสิ่งผิดปกติ ความล่าช้า การขาดตอน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           ปรับปรุงวิธีการปฏิบัติและทางเดินของงาน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                สอนงาน หรือ ฝึกงานให้พนักงาน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                      รักษาความร่วมมือ ความสามัคคี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                            แก้ไขปัญหาที่อาจจะเกิดขึ้น</a:t>
            </a:r>
          </a:p>
        </p:txBody>
      </p:sp>
      <p:sp>
        <p:nvSpPr>
          <p:cNvPr id="23556" name="AutoShape 4"/>
          <p:cNvSpPr>
            <a:spLocks noChangeArrowheads="1"/>
          </p:cNvSpPr>
          <p:nvPr/>
        </p:nvSpPr>
        <p:spPr bwMode="auto">
          <a:xfrm>
            <a:off x="1079500" y="2708275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3557" name="AutoShape 5"/>
          <p:cNvSpPr>
            <a:spLocks noChangeArrowheads="1"/>
          </p:cNvSpPr>
          <p:nvPr/>
        </p:nvSpPr>
        <p:spPr bwMode="auto">
          <a:xfrm>
            <a:off x="1582738" y="3573463"/>
            <a:ext cx="468312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3558" name="AutoShape 6"/>
          <p:cNvSpPr>
            <a:spLocks noChangeArrowheads="1"/>
          </p:cNvSpPr>
          <p:nvPr/>
        </p:nvSpPr>
        <p:spPr bwMode="auto">
          <a:xfrm>
            <a:off x="2051050" y="4365625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3559" name="AutoShape 7"/>
          <p:cNvSpPr>
            <a:spLocks noChangeArrowheads="1"/>
          </p:cNvSpPr>
          <p:nvPr/>
        </p:nvSpPr>
        <p:spPr bwMode="auto">
          <a:xfrm>
            <a:off x="2555875" y="5157788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3560" name="AutoShape 8"/>
          <p:cNvSpPr>
            <a:spLocks noChangeArrowheads="1"/>
          </p:cNvSpPr>
          <p:nvPr/>
        </p:nvSpPr>
        <p:spPr bwMode="auto">
          <a:xfrm>
            <a:off x="323850" y="5661025"/>
            <a:ext cx="936625" cy="998538"/>
          </a:xfrm>
          <a:custGeom>
            <a:avLst/>
            <a:gdLst>
              <a:gd name="T0" fmla="*/ 936625 w 21600"/>
              <a:gd name="T1" fmla="*/ 499269 h 21600"/>
              <a:gd name="T2" fmla="*/ 468313 w 21600"/>
              <a:gd name="T3" fmla="*/ 998538 h 21600"/>
              <a:gd name="T4" fmla="*/ 0 w 21600"/>
              <a:gd name="T5" fmla="*/ 499269 h 21600"/>
              <a:gd name="T6" fmla="*/ 468313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400 w 21600"/>
              <a:gd name="T13" fmla="*/ 5400 h 21600"/>
              <a:gd name="T14" fmla="*/ 162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5400"/>
                </a:moveTo>
                <a:lnTo>
                  <a:pt x="9450" y="5400"/>
                </a:lnTo>
                <a:lnTo>
                  <a:pt x="9450" y="2700"/>
                </a:lnTo>
                <a:lnTo>
                  <a:pt x="8100" y="2700"/>
                </a:lnTo>
                <a:lnTo>
                  <a:pt x="10800" y="0"/>
                </a:lnTo>
                <a:lnTo>
                  <a:pt x="13500" y="2700"/>
                </a:lnTo>
                <a:lnTo>
                  <a:pt x="12150" y="2700"/>
                </a:lnTo>
                <a:lnTo>
                  <a:pt x="12150" y="5400"/>
                </a:lnTo>
                <a:lnTo>
                  <a:pt x="16200" y="5400"/>
                </a:lnTo>
                <a:lnTo>
                  <a:pt x="16200" y="9450"/>
                </a:lnTo>
                <a:lnTo>
                  <a:pt x="18900" y="9450"/>
                </a:lnTo>
                <a:lnTo>
                  <a:pt x="18900" y="8100"/>
                </a:lnTo>
                <a:lnTo>
                  <a:pt x="21600" y="10800"/>
                </a:lnTo>
                <a:lnTo>
                  <a:pt x="18900" y="13500"/>
                </a:lnTo>
                <a:lnTo>
                  <a:pt x="18900" y="12150"/>
                </a:lnTo>
                <a:lnTo>
                  <a:pt x="16200" y="12150"/>
                </a:lnTo>
                <a:lnTo>
                  <a:pt x="16200" y="16200"/>
                </a:lnTo>
                <a:lnTo>
                  <a:pt x="12150" y="16200"/>
                </a:lnTo>
                <a:lnTo>
                  <a:pt x="12150" y="18900"/>
                </a:lnTo>
                <a:lnTo>
                  <a:pt x="13500" y="18900"/>
                </a:lnTo>
                <a:lnTo>
                  <a:pt x="10800" y="21600"/>
                </a:lnTo>
                <a:lnTo>
                  <a:pt x="8100" y="18900"/>
                </a:lnTo>
                <a:lnTo>
                  <a:pt x="9450" y="18900"/>
                </a:lnTo>
                <a:lnTo>
                  <a:pt x="9450" y="16200"/>
                </a:lnTo>
                <a:lnTo>
                  <a:pt x="5400" y="16200"/>
                </a:lnTo>
                <a:lnTo>
                  <a:pt x="5400" y="12150"/>
                </a:lnTo>
                <a:lnTo>
                  <a:pt x="2700" y="12150"/>
                </a:lnTo>
                <a:lnTo>
                  <a:pt x="2700" y="13500"/>
                </a:lnTo>
                <a:lnTo>
                  <a:pt x="0" y="10800"/>
                </a:lnTo>
                <a:lnTo>
                  <a:pt x="2700" y="8100"/>
                </a:lnTo>
                <a:lnTo>
                  <a:pt x="2700" y="9450"/>
                </a:lnTo>
                <a:lnTo>
                  <a:pt x="5400" y="9450"/>
                </a:lnTo>
                <a:close/>
              </a:path>
            </a:pathLst>
          </a:custGeom>
          <a:solidFill>
            <a:srgbClr val="FFCC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th-TH" sz="2800" b="1">
              <a:solidFill>
                <a:srgbClr val="000000"/>
              </a:solidFill>
              <a:latin typeface="Tahoma" pitchFamily="34" charset="0"/>
            </a:endParaRPr>
          </a:p>
        </p:txBody>
      </p:sp>
      <p:sp>
        <p:nvSpPr>
          <p:cNvPr id="23561" name="AutoShape 9"/>
          <p:cNvSpPr>
            <a:spLocks noChangeArrowheads="1"/>
          </p:cNvSpPr>
          <p:nvPr/>
        </p:nvSpPr>
        <p:spPr bwMode="auto">
          <a:xfrm>
            <a:off x="3132138" y="5949950"/>
            <a:ext cx="468312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50"/>
                            </p:stCondLst>
                            <p:childTnLst>
                              <p:par>
                                <p:cTn id="20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65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400"/>
                            </p:stCondLst>
                            <p:childTnLst>
                              <p:par>
                                <p:cTn id="3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4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250"/>
                            </p:stCondLst>
                            <p:childTnLst>
                              <p:par>
                                <p:cTn id="4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4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25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500"/>
                            </p:stCondLst>
                            <p:childTnLst>
                              <p:par>
                                <p:cTn id="5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2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9800"/>
                            </p:stCondLst>
                            <p:childTnLst>
                              <p:par>
                                <p:cTn id="6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6" dur="2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8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4050"/>
                            </p:stCondLst>
                            <p:childTnLst>
                              <p:par>
                                <p:cTn id="7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6" grpId="0" animBg="1"/>
      <p:bldP spid="23557" grpId="0" animBg="1"/>
      <p:bldP spid="23558" grpId="0" animBg="1"/>
      <p:bldP spid="23559" grpId="0" animBg="1"/>
      <p:bldP spid="23560" grpId="0" animBg="1"/>
      <p:bldP spid="2356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9763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th-TH" sz="6000" b="1" dirty="0" smtClean="0">
                <a:effectLst/>
              </a:rPr>
              <a:t>ความรับผิดชอบของหัวหน้างาน</a:t>
            </a: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3097213" y="981075"/>
            <a:ext cx="2755900" cy="7620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400" b="1" dirty="0">
                <a:solidFill>
                  <a:srgbClr val="A50021"/>
                </a:solidFill>
                <a:latin typeface="Tahoma" pitchFamily="34" charset="0"/>
                <a:cs typeface="+mj-cs"/>
              </a:rPr>
              <a:t>ผู้บริหารระดับสูง</a:t>
            </a:r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3727450" y="1989138"/>
            <a:ext cx="14001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400" b="1" dirty="0">
                <a:solidFill>
                  <a:srgbClr val="A50021"/>
                </a:solidFill>
                <a:latin typeface="Tahoma" pitchFamily="34" charset="0"/>
                <a:cs typeface="+mj-cs"/>
              </a:rPr>
              <a:t>นโยบาย</a:t>
            </a:r>
          </a:p>
        </p:txBody>
      </p:sp>
      <p:sp>
        <p:nvSpPr>
          <p:cNvPr id="33800" name="AutoShape 8"/>
          <p:cNvSpPr>
            <a:spLocks noChangeArrowheads="1"/>
          </p:cNvSpPr>
          <p:nvPr/>
        </p:nvSpPr>
        <p:spPr bwMode="auto">
          <a:xfrm>
            <a:off x="4106863" y="2636838"/>
            <a:ext cx="609600" cy="431800"/>
          </a:xfrm>
          <a:prstGeom prst="downArrowCallout">
            <a:avLst>
              <a:gd name="adj1" fmla="val 35294"/>
              <a:gd name="adj2" fmla="val 35294"/>
              <a:gd name="adj3" fmla="val 16667"/>
              <a:gd name="adj4" fmla="val 66667"/>
            </a:avLst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3471863" y="2997200"/>
            <a:ext cx="19161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400" b="1" dirty="0">
                <a:solidFill>
                  <a:srgbClr val="000000"/>
                </a:solidFill>
                <a:latin typeface="Tahoma" pitchFamily="34" charset="0"/>
                <a:cs typeface="+mj-cs"/>
              </a:rPr>
              <a:t>หัวหน้างาน</a:t>
            </a:r>
          </a:p>
        </p:txBody>
      </p:sp>
      <p:sp>
        <p:nvSpPr>
          <p:cNvPr id="33802" name="AutoShape 10"/>
          <p:cNvSpPr>
            <a:spLocks noChangeArrowheads="1"/>
          </p:cNvSpPr>
          <p:nvPr/>
        </p:nvSpPr>
        <p:spPr bwMode="auto">
          <a:xfrm>
            <a:off x="4106863" y="3644900"/>
            <a:ext cx="609600" cy="431800"/>
          </a:xfrm>
          <a:prstGeom prst="downArrowCallout">
            <a:avLst>
              <a:gd name="adj1" fmla="val 35294"/>
              <a:gd name="adj2" fmla="val 35294"/>
              <a:gd name="adj3" fmla="val 16667"/>
              <a:gd name="adj4" fmla="val 66667"/>
            </a:avLst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3803" name="AutoShape 11"/>
          <p:cNvSpPr>
            <a:spLocks noChangeArrowheads="1"/>
          </p:cNvSpPr>
          <p:nvPr/>
        </p:nvSpPr>
        <p:spPr bwMode="auto">
          <a:xfrm>
            <a:off x="4106863" y="1628775"/>
            <a:ext cx="609600" cy="431800"/>
          </a:xfrm>
          <a:prstGeom prst="downArrowCallout">
            <a:avLst>
              <a:gd name="adj1" fmla="val 35294"/>
              <a:gd name="adj2" fmla="val 35294"/>
              <a:gd name="adj3" fmla="val 16667"/>
              <a:gd name="adj4" fmla="val 66667"/>
            </a:avLst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3804" name="Text Box 12"/>
          <p:cNvSpPr txBox="1">
            <a:spLocks noChangeArrowheads="1"/>
          </p:cNvSpPr>
          <p:nvPr/>
        </p:nvSpPr>
        <p:spPr bwMode="auto">
          <a:xfrm>
            <a:off x="2339975" y="4005263"/>
            <a:ext cx="41497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400" b="1" dirty="0">
                <a:solidFill>
                  <a:srgbClr val="CC0066"/>
                </a:solidFill>
                <a:latin typeface="Tahoma" pitchFamily="34" charset="0"/>
                <a:cs typeface="+mj-cs"/>
              </a:rPr>
              <a:t>ควบคุมกำกับดูแลพนักงาน</a:t>
            </a:r>
          </a:p>
        </p:txBody>
      </p:sp>
      <p:sp>
        <p:nvSpPr>
          <p:cNvPr id="33805" name="Text Box 13"/>
          <p:cNvSpPr txBox="1">
            <a:spLocks noChangeArrowheads="1"/>
          </p:cNvSpPr>
          <p:nvPr/>
        </p:nvSpPr>
        <p:spPr bwMode="auto">
          <a:xfrm>
            <a:off x="250825" y="4724400"/>
            <a:ext cx="36639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000" b="1" dirty="0">
                <a:solidFill>
                  <a:srgbClr val="000000"/>
                </a:solidFill>
                <a:latin typeface="Tahoma" pitchFamily="34" charset="0"/>
                <a:cs typeface="+mj-cs"/>
              </a:rPr>
              <a:t>การผลิต หรือ การบริการ</a:t>
            </a:r>
          </a:p>
        </p:txBody>
      </p:sp>
      <p:sp>
        <p:nvSpPr>
          <p:cNvPr id="33806" name="Text Box 14"/>
          <p:cNvSpPr txBox="1">
            <a:spLocks noChangeArrowheads="1"/>
          </p:cNvSpPr>
          <p:nvPr/>
        </p:nvSpPr>
        <p:spPr bwMode="auto">
          <a:xfrm>
            <a:off x="4787900" y="4724400"/>
            <a:ext cx="39512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000" b="1" dirty="0">
                <a:solidFill>
                  <a:srgbClr val="000000"/>
                </a:solidFill>
                <a:latin typeface="Tahoma" pitchFamily="34" charset="0"/>
                <a:cs typeface="+mj-cs"/>
              </a:rPr>
              <a:t>ความปลอดภัยในการทำงาน</a:t>
            </a:r>
          </a:p>
        </p:txBody>
      </p:sp>
      <p:sp>
        <p:nvSpPr>
          <p:cNvPr id="33807" name="Text Box 15"/>
          <p:cNvSpPr txBox="1">
            <a:spLocks noChangeArrowheads="1"/>
          </p:cNvSpPr>
          <p:nvPr/>
        </p:nvSpPr>
        <p:spPr bwMode="auto">
          <a:xfrm>
            <a:off x="407988" y="5373688"/>
            <a:ext cx="33480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000" b="1" dirty="0">
                <a:solidFill>
                  <a:srgbClr val="000000"/>
                </a:solidFill>
                <a:latin typeface="Tahoma" pitchFamily="34" charset="0"/>
                <a:cs typeface="+mj-cs"/>
              </a:rPr>
              <a:t>สวัสดิการ ขวัญกำลังใจ</a:t>
            </a:r>
          </a:p>
        </p:txBody>
      </p:sp>
      <p:sp>
        <p:nvSpPr>
          <p:cNvPr id="33808" name="Text Box 16"/>
          <p:cNvSpPr txBox="1">
            <a:spLocks noChangeArrowheads="1"/>
          </p:cNvSpPr>
          <p:nvPr/>
        </p:nvSpPr>
        <p:spPr bwMode="auto">
          <a:xfrm>
            <a:off x="4357688" y="5373688"/>
            <a:ext cx="4673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000" b="1" dirty="0">
                <a:solidFill>
                  <a:srgbClr val="000000"/>
                </a:solidFill>
                <a:latin typeface="Tahoma" pitchFamily="34" charset="0"/>
                <a:cs typeface="+mj-cs"/>
              </a:rPr>
              <a:t>การดูแลรักษาเครื่องจักรเครื่องมือ</a:t>
            </a:r>
          </a:p>
        </p:txBody>
      </p:sp>
      <p:sp>
        <p:nvSpPr>
          <p:cNvPr id="33809" name="Text Box 17"/>
          <p:cNvSpPr txBox="1">
            <a:spLocks noChangeArrowheads="1"/>
          </p:cNvSpPr>
          <p:nvPr/>
        </p:nvSpPr>
        <p:spPr bwMode="auto">
          <a:xfrm>
            <a:off x="4467225" y="6040438"/>
            <a:ext cx="4533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000" b="1" dirty="0">
                <a:solidFill>
                  <a:srgbClr val="000000"/>
                </a:solidFill>
                <a:latin typeface="Tahoma" pitchFamily="34" charset="0"/>
                <a:cs typeface="+mj-cs"/>
              </a:rPr>
              <a:t>การฝึกอบรม หรือ การสอนงาน</a:t>
            </a:r>
          </a:p>
        </p:txBody>
      </p:sp>
      <p:sp>
        <p:nvSpPr>
          <p:cNvPr id="33810" name="Text Box 18"/>
          <p:cNvSpPr txBox="1">
            <a:spLocks noChangeArrowheads="1"/>
          </p:cNvSpPr>
          <p:nvPr/>
        </p:nvSpPr>
        <p:spPr bwMode="auto">
          <a:xfrm>
            <a:off x="1058863" y="6040438"/>
            <a:ext cx="20161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4000" b="1" dirty="0">
                <a:solidFill>
                  <a:srgbClr val="000000"/>
                </a:solidFill>
                <a:latin typeface="Tahoma" pitchFamily="34" charset="0"/>
                <a:cs typeface="+mj-cs"/>
              </a:rPr>
              <a:t>ระเบียบ วินัย</a:t>
            </a:r>
          </a:p>
        </p:txBody>
      </p:sp>
      <p:sp>
        <p:nvSpPr>
          <p:cNvPr id="33812" name="AutoShape 20"/>
          <p:cNvSpPr>
            <a:spLocks noChangeArrowheads="1"/>
          </p:cNvSpPr>
          <p:nvPr/>
        </p:nvSpPr>
        <p:spPr bwMode="auto">
          <a:xfrm>
            <a:off x="4356100" y="5013325"/>
            <a:ext cx="144463" cy="142875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3813" name="AutoShape 21"/>
          <p:cNvSpPr>
            <a:spLocks noChangeArrowheads="1"/>
          </p:cNvSpPr>
          <p:nvPr/>
        </p:nvSpPr>
        <p:spPr bwMode="auto">
          <a:xfrm>
            <a:off x="4067175" y="5662613"/>
            <a:ext cx="144463" cy="142875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3814" name="AutoShape 22"/>
          <p:cNvSpPr>
            <a:spLocks noChangeArrowheads="1"/>
          </p:cNvSpPr>
          <p:nvPr/>
        </p:nvSpPr>
        <p:spPr bwMode="auto">
          <a:xfrm>
            <a:off x="3708400" y="6308725"/>
            <a:ext cx="144463" cy="142875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8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50"/>
                            </p:stCondLst>
                            <p:childTnLst>
                              <p:par>
                                <p:cTn id="3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5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500"/>
                            </p:stCondLst>
                            <p:childTnLst>
                              <p:par>
                                <p:cTn id="4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4" dur="2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500"/>
                            </p:stCondLst>
                            <p:childTnLst>
                              <p:par>
                                <p:cTn id="46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800" decel="1000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950"/>
                            </p:stCondLst>
                            <p:childTnLst>
                              <p:par>
                                <p:cTn id="6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950"/>
                            </p:stCondLst>
                            <p:childTnLst>
                              <p:par>
                                <p:cTn id="7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800" decel="1000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950"/>
                            </p:stCondLst>
                            <p:childTnLst>
                              <p:par>
                                <p:cTn id="8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900"/>
                            </p:stCondLst>
                            <p:childTnLst>
                              <p:par>
                                <p:cTn id="9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800" decel="1000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" decel="100000" fill="hold"/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" decel="100000" fill="hold"/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050"/>
                            </p:stCondLst>
                            <p:childTnLst>
                              <p:par>
                                <p:cTn id="1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797" grpId="0"/>
      <p:bldP spid="33798" grpId="0"/>
      <p:bldP spid="33800" grpId="0" animBg="1"/>
      <p:bldP spid="33801" grpId="0"/>
      <p:bldP spid="33802" grpId="0" animBg="1"/>
      <p:bldP spid="33803" grpId="0" animBg="1"/>
      <p:bldP spid="33804" grpId="0"/>
      <p:bldP spid="33805" grpId="0"/>
      <p:bldP spid="33806" grpId="0"/>
      <p:bldP spid="33807" grpId="0"/>
      <p:bldP spid="33808" grpId="0"/>
      <p:bldP spid="33809" grpId="0"/>
      <p:bldP spid="33810" grpId="0"/>
      <p:bldP spid="33812" grpId="0" animBg="1"/>
      <p:bldP spid="33813" grpId="0" animBg="1"/>
      <p:bldP spid="338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384300"/>
          </a:xfrm>
        </p:spPr>
        <p:txBody>
          <a:bodyPr/>
          <a:lstStyle/>
          <a:p>
            <a:pPr eaLnBrk="1" hangingPunct="1">
              <a:defRPr/>
            </a:pPr>
            <a:r>
              <a:rPr lang="th-TH" sz="6600" b="1" dirty="0" smtClean="0">
                <a:effectLst/>
              </a:rPr>
              <a:t>ทักษะที่จำเป็นสำหรับหัวหน้างาน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484313"/>
            <a:ext cx="8137525" cy="25209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000000"/>
                </a:solidFill>
                <a:effectLst/>
                <a:cs typeface="+mj-cs"/>
              </a:rPr>
              <a:t>    </a:t>
            </a:r>
            <a:r>
              <a:rPr lang="th-TH" sz="4400" b="1" dirty="0" smtClean="0">
                <a:solidFill>
                  <a:srgbClr val="A50021"/>
                </a:solidFill>
                <a:effectLst/>
                <a:cs typeface="+mj-cs"/>
              </a:rPr>
              <a:t>ทักษะทางวิชาการ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000000"/>
                </a:solidFill>
                <a:effectLst/>
                <a:cs typeface="+mj-cs"/>
              </a:rPr>
              <a:t>          ทักษะการอยู่ร่วมกับมนุษย์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000000"/>
                </a:solidFill>
                <a:effectLst/>
                <a:cs typeface="+mj-cs"/>
              </a:rPr>
              <a:t>               </a:t>
            </a:r>
            <a:r>
              <a:rPr lang="th-TH" sz="4400" b="1" dirty="0" smtClean="0">
                <a:solidFill>
                  <a:srgbClr val="CC0099"/>
                </a:solidFill>
                <a:effectLst/>
                <a:cs typeface="+mj-cs"/>
              </a:rPr>
              <a:t>ทักษะทางด้านความคิดและวิสัยทัศน์</a:t>
            </a:r>
          </a:p>
        </p:txBody>
      </p:sp>
      <p:sp>
        <p:nvSpPr>
          <p:cNvPr id="24580" name="AutoShape 4"/>
          <p:cNvSpPr>
            <a:spLocks noChangeArrowheads="1"/>
          </p:cNvSpPr>
          <p:nvPr/>
        </p:nvSpPr>
        <p:spPr bwMode="auto">
          <a:xfrm>
            <a:off x="574675" y="1700213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4581" name="AutoShape 5"/>
          <p:cNvSpPr>
            <a:spLocks noChangeArrowheads="1"/>
          </p:cNvSpPr>
          <p:nvPr/>
        </p:nvSpPr>
        <p:spPr bwMode="auto">
          <a:xfrm>
            <a:off x="1079500" y="2492375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4582" name="AutoShape 6"/>
          <p:cNvSpPr>
            <a:spLocks noChangeArrowheads="1"/>
          </p:cNvSpPr>
          <p:nvPr/>
        </p:nvSpPr>
        <p:spPr bwMode="auto">
          <a:xfrm>
            <a:off x="1582738" y="3284538"/>
            <a:ext cx="468312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4583" name="AutoShape 7"/>
          <p:cNvSpPr>
            <a:spLocks noChangeArrowheads="1"/>
          </p:cNvSpPr>
          <p:nvPr/>
        </p:nvSpPr>
        <p:spPr bwMode="auto">
          <a:xfrm>
            <a:off x="8099425" y="5743575"/>
            <a:ext cx="936625" cy="998538"/>
          </a:xfrm>
          <a:custGeom>
            <a:avLst/>
            <a:gdLst>
              <a:gd name="T0" fmla="*/ 936625 w 21600"/>
              <a:gd name="T1" fmla="*/ 499269 h 21600"/>
              <a:gd name="T2" fmla="*/ 468313 w 21600"/>
              <a:gd name="T3" fmla="*/ 998538 h 21600"/>
              <a:gd name="T4" fmla="*/ 0 w 21600"/>
              <a:gd name="T5" fmla="*/ 499269 h 21600"/>
              <a:gd name="T6" fmla="*/ 468313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400 w 21600"/>
              <a:gd name="T13" fmla="*/ 5400 h 21600"/>
              <a:gd name="T14" fmla="*/ 162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5400"/>
                </a:moveTo>
                <a:lnTo>
                  <a:pt x="9450" y="5400"/>
                </a:lnTo>
                <a:lnTo>
                  <a:pt x="9450" y="2700"/>
                </a:lnTo>
                <a:lnTo>
                  <a:pt x="8100" y="2700"/>
                </a:lnTo>
                <a:lnTo>
                  <a:pt x="10800" y="0"/>
                </a:lnTo>
                <a:lnTo>
                  <a:pt x="13500" y="2700"/>
                </a:lnTo>
                <a:lnTo>
                  <a:pt x="12150" y="2700"/>
                </a:lnTo>
                <a:lnTo>
                  <a:pt x="12150" y="5400"/>
                </a:lnTo>
                <a:lnTo>
                  <a:pt x="16200" y="5400"/>
                </a:lnTo>
                <a:lnTo>
                  <a:pt x="16200" y="9450"/>
                </a:lnTo>
                <a:lnTo>
                  <a:pt x="18900" y="9450"/>
                </a:lnTo>
                <a:lnTo>
                  <a:pt x="18900" y="8100"/>
                </a:lnTo>
                <a:lnTo>
                  <a:pt x="21600" y="10800"/>
                </a:lnTo>
                <a:lnTo>
                  <a:pt x="18900" y="13500"/>
                </a:lnTo>
                <a:lnTo>
                  <a:pt x="18900" y="12150"/>
                </a:lnTo>
                <a:lnTo>
                  <a:pt x="16200" y="12150"/>
                </a:lnTo>
                <a:lnTo>
                  <a:pt x="16200" y="16200"/>
                </a:lnTo>
                <a:lnTo>
                  <a:pt x="12150" y="16200"/>
                </a:lnTo>
                <a:lnTo>
                  <a:pt x="12150" y="18900"/>
                </a:lnTo>
                <a:lnTo>
                  <a:pt x="13500" y="18900"/>
                </a:lnTo>
                <a:lnTo>
                  <a:pt x="10800" y="21600"/>
                </a:lnTo>
                <a:lnTo>
                  <a:pt x="8100" y="18900"/>
                </a:lnTo>
                <a:lnTo>
                  <a:pt x="9450" y="18900"/>
                </a:lnTo>
                <a:lnTo>
                  <a:pt x="9450" y="16200"/>
                </a:lnTo>
                <a:lnTo>
                  <a:pt x="5400" y="16200"/>
                </a:lnTo>
                <a:lnTo>
                  <a:pt x="5400" y="12150"/>
                </a:lnTo>
                <a:lnTo>
                  <a:pt x="2700" y="12150"/>
                </a:lnTo>
                <a:lnTo>
                  <a:pt x="2700" y="13500"/>
                </a:lnTo>
                <a:lnTo>
                  <a:pt x="0" y="10800"/>
                </a:lnTo>
                <a:lnTo>
                  <a:pt x="2700" y="8100"/>
                </a:lnTo>
                <a:lnTo>
                  <a:pt x="2700" y="9450"/>
                </a:lnTo>
                <a:lnTo>
                  <a:pt x="5400" y="9450"/>
                </a:lnTo>
                <a:close/>
              </a:path>
            </a:pathLst>
          </a:custGeom>
          <a:solidFill>
            <a:srgbClr val="FFCC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th-TH" sz="2400" b="1">
              <a:solidFill>
                <a:srgbClr val="000000"/>
              </a:solidFill>
              <a:latin typeface="Tahoma" pitchFamily="34" charset="0"/>
            </a:endParaRP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1763713" y="4149725"/>
            <a:ext cx="6121400" cy="2519363"/>
          </a:xfrm>
          <a:prstGeom prst="rect">
            <a:avLst/>
          </a:prstGeom>
          <a:noFill/>
          <a:ln w="28575">
            <a:solidFill>
              <a:srgbClr val="CC006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 dirty="0">
              <a:cs typeface="+mj-cs"/>
            </a:endParaRPr>
          </a:p>
        </p:txBody>
      </p:sp>
      <p:sp>
        <p:nvSpPr>
          <p:cNvPr id="24585" name="Line 9"/>
          <p:cNvSpPr>
            <a:spLocks noChangeShapeType="1"/>
          </p:cNvSpPr>
          <p:nvPr/>
        </p:nvSpPr>
        <p:spPr bwMode="auto">
          <a:xfrm>
            <a:off x="1763713" y="4149725"/>
            <a:ext cx="1584325" cy="2519363"/>
          </a:xfrm>
          <a:prstGeom prst="line">
            <a:avLst/>
          </a:prstGeom>
          <a:noFill/>
          <a:ln w="28575">
            <a:solidFill>
              <a:srgbClr val="CC0066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4587" name="Line 11"/>
          <p:cNvSpPr>
            <a:spLocks noChangeShapeType="1"/>
          </p:cNvSpPr>
          <p:nvPr/>
        </p:nvSpPr>
        <p:spPr bwMode="auto">
          <a:xfrm flipH="1" flipV="1">
            <a:off x="6156325" y="4149725"/>
            <a:ext cx="1728788" cy="2519363"/>
          </a:xfrm>
          <a:prstGeom prst="line">
            <a:avLst/>
          </a:prstGeom>
          <a:noFill/>
          <a:ln w="28575">
            <a:solidFill>
              <a:srgbClr val="CC0066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4588" name="Line 12"/>
          <p:cNvSpPr>
            <a:spLocks noChangeShapeType="1"/>
          </p:cNvSpPr>
          <p:nvPr/>
        </p:nvSpPr>
        <p:spPr bwMode="auto">
          <a:xfrm>
            <a:off x="1763713" y="5013325"/>
            <a:ext cx="6121400" cy="0"/>
          </a:xfrm>
          <a:prstGeom prst="line">
            <a:avLst/>
          </a:prstGeom>
          <a:noFill/>
          <a:ln w="9525">
            <a:solidFill>
              <a:srgbClr val="CC0066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4589" name="Line 13"/>
          <p:cNvSpPr>
            <a:spLocks noChangeShapeType="1"/>
          </p:cNvSpPr>
          <p:nvPr/>
        </p:nvSpPr>
        <p:spPr bwMode="auto">
          <a:xfrm>
            <a:off x="1763713" y="5876925"/>
            <a:ext cx="6121400" cy="0"/>
          </a:xfrm>
          <a:prstGeom prst="line">
            <a:avLst/>
          </a:prstGeom>
          <a:noFill/>
          <a:ln w="9525">
            <a:solidFill>
              <a:srgbClr val="CC0066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1763713" y="5895975"/>
            <a:ext cx="12334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sz="4000" b="1" dirty="0">
                <a:latin typeface="Tahoma" pitchFamily="34" charset="0"/>
                <a:cs typeface="+mj-cs"/>
              </a:rPr>
              <a:t>วิชาการ</a:t>
            </a:r>
          </a:p>
        </p:txBody>
      </p:sp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3327400" y="5103813"/>
            <a:ext cx="29495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sz="4000" b="1" dirty="0">
                <a:latin typeface="Tahoma" pitchFamily="34" charset="0"/>
                <a:cs typeface="+mj-cs"/>
              </a:rPr>
              <a:t>การอยู่ร่วมกับมนุษย์</a:t>
            </a:r>
          </a:p>
        </p:txBody>
      </p:sp>
      <p:sp>
        <p:nvSpPr>
          <p:cNvPr id="24592" name="Text Box 16"/>
          <p:cNvSpPr txBox="1">
            <a:spLocks noChangeArrowheads="1"/>
          </p:cNvSpPr>
          <p:nvPr/>
        </p:nvSpPr>
        <p:spPr bwMode="auto">
          <a:xfrm>
            <a:off x="6694488" y="4076700"/>
            <a:ext cx="11906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th-TH" sz="3200" b="1" dirty="0">
                <a:latin typeface="Tahoma" pitchFamily="34" charset="0"/>
                <a:cs typeface="+mj-cs"/>
              </a:rPr>
              <a:t>ความคิด</a:t>
            </a:r>
          </a:p>
          <a:p>
            <a:pPr>
              <a:defRPr/>
            </a:pPr>
            <a:r>
              <a:rPr lang="th-TH" sz="3200" b="1" dirty="0">
                <a:latin typeface="Tahoma" pitchFamily="34" charset="0"/>
                <a:cs typeface="+mj-cs"/>
              </a:rPr>
              <a:t>วิสัยทัศน์</a:t>
            </a:r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231775" y="4183063"/>
            <a:ext cx="13493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sz="4000" b="1" dirty="0">
                <a:latin typeface="Tahoma" pitchFamily="34" charset="0"/>
                <a:cs typeface="+mj-cs"/>
              </a:rPr>
              <a:t>ระดับสูง</a:t>
            </a:r>
          </a:p>
        </p:txBody>
      </p:sp>
      <p:sp>
        <p:nvSpPr>
          <p:cNvPr id="24594" name="Text Box 18"/>
          <p:cNvSpPr txBox="1">
            <a:spLocks noChangeArrowheads="1"/>
          </p:cNvSpPr>
          <p:nvPr/>
        </p:nvSpPr>
        <p:spPr bwMode="auto">
          <a:xfrm>
            <a:off x="107950" y="5032375"/>
            <a:ext cx="16716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0000"/>
                </a:solidFill>
                <a:latin typeface="Tahoma" pitchFamily="34" charset="0"/>
                <a:cs typeface="+mj-cs"/>
              </a:rPr>
              <a:t>ระดับกลาง</a:t>
            </a:r>
          </a:p>
        </p:txBody>
      </p:sp>
      <p:sp>
        <p:nvSpPr>
          <p:cNvPr id="24595" name="Text Box 19"/>
          <p:cNvSpPr txBox="1">
            <a:spLocks noChangeArrowheads="1"/>
          </p:cNvSpPr>
          <p:nvPr/>
        </p:nvSpPr>
        <p:spPr bwMode="auto">
          <a:xfrm>
            <a:off x="250825" y="5876925"/>
            <a:ext cx="14176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0000"/>
                </a:solidFill>
                <a:latin typeface="Tahoma" pitchFamily="34" charset="0"/>
                <a:cs typeface="+mj-cs"/>
              </a:rPr>
              <a:t>ระดับต้น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700"/>
                            </p:stCondLst>
                            <p:childTnLst>
                              <p:par>
                                <p:cTn id="2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7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900"/>
                            </p:stCondLst>
                            <p:childTnLst>
                              <p:par>
                                <p:cTn id="3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9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 decel="100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800" decel="1000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800" decel="100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000"/>
                            </p:stCondLst>
                            <p:childTnLst>
                              <p:par>
                                <p:cTn id="8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800" decel="100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800" decel="100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350"/>
                            </p:stCondLst>
                            <p:childTnLst>
                              <p:par>
                                <p:cTn id="9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150"/>
                            </p:stCondLst>
                            <p:childTnLst>
                              <p:par>
                                <p:cTn id="10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550"/>
                            </p:stCondLst>
                            <p:childTnLst>
                              <p:par>
                                <p:cTn id="1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2850"/>
                            </p:stCondLst>
                            <p:childTnLst>
                              <p:par>
                                <p:cTn id="1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4150"/>
                            </p:stCondLst>
                            <p:childTnLst>
                              <p:par>
                                <p:cTn id="1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2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80" grpId="0" animBg="1"/>
      <p:bldP spid="24581" grpId="0" animBg="1"/>
      <p:bldP spid="24582" grpId="0" animBg="1"/>
      <p:bldP spid="24583" grpId="0" animBg="1"/>
      <p:bldP spid="24584" grpId="0" animBg="1"/>
      <p:bldP spid="24585" grpId="0" animBg="1"/>
      <p:bldP spid="24587" grpId="0" animBg="1"/>
      <p:bldP spid="24588" grpId="0" animBg="1"/>
      <p:bldP spid="24589" grpId="0" animBg="1"/>
      <p:bldP spid="24590" grpId="0"/>
      <p:bldP spid="24591" grpId="0"/>
      <p:bldP spid="24592" grpId="0"/>
      <p:bldP spid="24593" grpId="0"/>
      <p:bldP spid="24594" grpId="0"/>
      <p:bldP spid="245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h-TH" sz="6000" b="1" dirty="0" smtClean="0">
                <a:effectLst/>
              </a:rPr>
              <a:t>ความรู้ความสามารถของหัวหน้างาน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905000"/>
            <a:ext cx="8137525" cy="4116388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ความรู้เกี่ยวกับงาน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    ความสามารถในการเป็นผู้นำ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         ความสามารถในการสั่งงาน และ สอนงาน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              ความสามารถในการปรับปรุงงาน</a:t>
            </a:r>
          </a:p>
          <a:p>
            <a:pPr eaLnBrk="1" hangingPunct="1">
              <a:buFont typeface="Wingdings" pitchFamily="2" charset="2"/>
              <a:buNone/>
            </a:pPr>
            <a:r>
              <a:rPr lang="th-TH" sz="4400" b="1" dirty="0" smtClean="0">
                <a:solidFill>
                  <a:srgbClr val="993300"/>
                </a:solidFill>
                <a:effectLst/>
                <a:cs typeface="+mj-cs"/>
              </a:rPr>
              <a:t>                      ความสามารถในการป้องกันอุบัติเหตุ</a:t>
            </a:r>
          </a:p>
        </p:txBody>
      </p:sp>
      <p:sp>
        <p:nvSpPr>
          <p:cNvPr id="25604" name="AutoShape 4"/>
          <p:cNvSpPr>
            <a:spLocks noChangeArrowheads="1"/>
          </p:cNvSpPr>
          <p:nvPr/>
        </p:nvSpPr>
        <p:spPr bwMode="auto">
          <a:xfrm>
            <a:off x="574675" y="2060575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5605" name="AutoShape 5"/>
          <p:cNvSpPr>
            <a:spLocks noChangeArrowheads="1"/>
          </p:cNvSpPr>
          <p:nvPr/>
        </p:nvSpPr>
        <p:spPr bwMode="auto">
          <a:xfrm>
            <a:off x="971550" y="2924175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5606" name="AutoShape 6"/>
          <p:cNvSpPr>
            <a:spLocks noChangeArrowheads="1"/>
          </p:cNvSpPr>
          <p:nvPr/>
        </p:nvSpPr>
        <p:spPr bwMode="auto">
          <a:xfrm>
            <a:off x="1403350" y="3717925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5607" name="AutoShape 7"/>
          <p:cNvSpPr>
            <a:spLocks noChangeArrowheads="1"/>
          </p:cNvSpPr>
          <p:nvPr/>
        </p:nvSpPr>
        <p:spPr bwMode="auto">
          <a:xfrm>
            <a:off x="1835150" y="4510088"/>
            <a:ext cx="468313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5608" name="AutoShape 8"/>
          <p:cNvSpPr>
            <a:spLocks noChangeArrowheads="1"/>
          </p:cNvSpPr>
          <p:nvPr/>
        </p:nvSpPr>
        <p:spPr bwMode="auto">
          <a:xfrm>
            <a:off x="2268538" y="5302250"/>
            <a:ext cx="468312" cy="431800"/>
          </a:xfrm>
          <a:prstGeom prst="flowChartConnector">
            <a:avLst/>
          </a:prstGeom>
          <a:solidFill>
            <a:srgbClr val="CC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5609" name="AutoShape 9"/>
          <p:cNvSpPr>
            <a:spLocks noChangeArrowheads="1"/>
          </p:cNvSpPr>
          <p:nvPr/>
        </p:nvSpPr>
        <p:spPr bwMode="auto">
          <a:xfrm>
            <a:off x="8172450" y="5815013"/>
            <a:ext cx="936625" cy="998537"/>
          </a:xfrm>
          <a:custGeom>
            <a:avLst/>
            <a:gdLst>
              <a:gd name="T0" fmla="*/ 936625 w 21600"/>
              <a:gd name="T1" fmla="*/ 499269 h 21600"/>
              <a:gd name="T2" fmla="*/ 468313 w 21600"/>
              <a:gd name="T3" fmla="*/ 998537 h 21600"/>
              <a:gd name="T4" fmla="*/ 0 w 21600"/>
              <a:gd name="T5" fmla="*/ 499269 h 21600"/>
              <a:gd name="T6" fmla="*/ 468313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400 w 21600"/>
              <a:gd name="T13" fmla="*/ 5400 h 21600"/>
              <a:gd name="T14" fmla="*/ 162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5400"/>
                </a:moveTo>
                <a:lnTo>
                  <a:pt x="9450" y="5400"/>
                </a:lnTo>
                <a:lnTo>
                  <a:pt x="9450" y="2700"/>
                </a:lnTo>
                <a:lnTo>
                  <a:pt x="8100" y="2700"/>
                </a:lnTo>
                <a:lnTo>
                  <a:pt x="10800" y="0"/>
                </a:lnTo>
                <a:lnTo>
                  <a:pt x="13500" y="2700"/>
                </a:lnTo>
                <a:lnTo>
                  <a:pt x="12150" y="2700"/>
                </a:lnTo>
                <a:lnTo>
                  <a:pt x="12150" y="5400"/>
                </a:lnTo>
                <a:lnTo>
                  <a:pt x="16200" y="5400"/>
                </a:lnTo>
                <a:lnTo>
                  <a:pt x="16200" y="9450"/>
                </a:lnTo>
                <a:lnTo>
                  <a:pt x="18900" y="9450"/>
                </a:lnTo>
                <a:lnTo>
                  <a:pt x="18900" y="8100"/>
                </a:lnTo>
                <a:lnTo>
                  <a:pt x="21600" y="10800"/>
                </a:lnTo>
                <a:lnTo>
                  <a:pt x="18900" y="13500"/>
                </a:lnTo>
                <a:lnTo>
                  <a:pt x="18900" y="12150"/>
                </a:lnTo>
                <a:lnTo>
                  <a:pt x="16200" y="12150"/>
                </a:lnTo>
                <a:lnTo>
                  <a:pt x="16200" y="16200"/>
                </a:lnTo>
                <a:lnTo>
                  <a:pt x="12150" y="16200"/>
                </a:lnTo>
                <a:lnTo>
                  <a:pt x="12150" y="18900"/>
                </a:lnTo>
                <a:lnTo>
                  <a:pt x="13500" y="18900"/>
                </a:lnTo>
                <a:lnTo>
                  <a:pt x="10800" y="21600"/>
                </a:lnTo>
                <a:lnTo>
                  <a:pt x="8100" y="18900"/>
                </a:lnTo>
                <a:lnTo>
                  <a:pt x="9450" y="18900"/>
                </a:lnTo>
                <a:lnTo>
                  <a:pt x="9450" y="16200"/>
                </a:lnTo>
                <a:lnTo>
                  <a:pt x="5400" y="16200"/>
                </a:lnTo>
                <a:lnTo>
                  <a:pt x="5400" y="12150"/>
                </a:lnTo>
                <a:lnTo>
                  <a:pt x="2700" y="12150"/>
                </a:lnTo>
                <a:lnTo>
                  <a:pt x="2700" y="13500"/>
                </a:lnTo>
                <a:lnTo>
                  <a:pt x="0" y="10800"/>
                </a:lnTo>
                <a:lnTo>
                  <a:pt x="2700" y="8100"/>
                </a:lnTo>
                <a:lnTo>
                  <a:pt x="2700" y="9450"/>
                </a:lnTo>
                <a:lnTo>
                  <a:pt x="5400" y="9450"/>
                </a:lnTo>
                <a:close/>
              </a:path>
            </a:pathLst>
          </a:custGeom>
          <a:solidFill>
            <a:srgbClr val="FFCC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th-TH" sz="2400" b="1">
              <a:solidFill>
                <a:srgbClr val="000000"/>
              </a:solidFill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900"/>
                            </p:stCondLst>
                            <p:childTnLst>
                              <p:par>
                                <p:cTn id="2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9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50"/>
                            </p:stCondLst>
                            <p:childTnLst>
                              <p:par>
                                <p:cTn id="3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5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50"/>
                            </p:stCondLst>
                            <p:childTnLst>
                              <p:par>
                                <p:cTn id="46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55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800"/>
                            </p:stCondLst>
                            <p:childTnLst>
                              <p:par>
                                <p:cTn id="57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9" dur="2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880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350"/>
                            </p:stCondLst>
                            <p:childTnLst>
                              <p:par>
                                <p:cTn id="6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4" grpId="0" animBg="1"/>
      <p:bldP spid="25605" grpId="0" animBg="1"/>
      <p:bldP spid="25606" grpId="0" animBg="1"/>
      <p:bldP spid="25607" grpId="0" animBg="1"/>
      <p:bldP spid="25608" grpId="0" animBg="1"/>
      <p:bldP spid="2560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3082354"/>
          </a:xfrm>
        </p:spPr>
        <p:txBody>
          <a:bodyPr>
            <a:noAutofit/>
          </a:bodyPr>
          <a:lstStyle/>
          <a:p>
            <a:r>
              <a:rPr lang="th-TH" sz="6000" b="1" dirty="0" smtClean="0"/>
              <a:t>ความรู้ความสามารถ</a:t>
            </a:r>
            <a:br>
              <a:rPr lang="th-TH" sz="6000" b="1" dirty="0" smtClean="0"/>
            </a:br>
            <a:r>
              <a:rPr lang="th-TH" sz="6000" b="1" dirty="0" smtClean="0"/>
              <a:t>เพื่อเตรียมความพร้อม</a:t>
            </a:r>
            <a:br>
              <a:rPr lang="th-TH" sz="6000" b="1" dirty="0" smtClean="0"/>
            </a:br>
            <a:r>
              <a:rPr lang="th-TH" sz="6000" b="1" dirty="0" smtClean="0"/>
              <a:t>เข้าสู่ประชาคมเศรษฐกิจอาเซียน</a:t>
            </a:r>
            <a:endParaRPr lang="th-TH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429000"/>
            <a:ext cx="8229600" cy="2697163"/>
          </a:xfrm>
        </p:spPr>
        <p:txBody>
          <a:bodyPr>
            <a:normAutofit/>
          </a:bodyPr>
          <a:lstStyle/>
          <a:p>
            <a:r>
              <a:rPr lang="th-TH" sz="4800" b="1" dirty="0" smtClean="0">
                <a:solidFill>
                  <a:srgbClr val="FF0000"/>
                </a:solidFill>
                <a:cs typeface="+mj-cs"/>
              </a:rPr>
              <a:t>ภาษาอังกฤษ</a:t>
            </a:r>
          </a:p>
          <a:p>
            <a:r>
              <a:rPr lang="th-TH" sz="4800" b="1" dirty="0" smtClean="0">
                <a:solidFill>
                  <a:srgbClr val="FF0000"/>
                </a:solidFill>
                <a:cs typeface="+mj-cs"/>
              </a:rPr>
              <a:t>ประเพณี / วัฒนธรรม</a:t>
            </a:r>
          </a:p>
          <a:p>
            <a:r>
              <a:rPr lang="th-TH" sz="4800" b="1" dirty="0" smtClean="0">
                <a:solidFill>
                  <a:srgbClr val="FF0000"/>
                </a:solidFill>
                <a:cs typeface="+mj-cs"/>
              </a:rPr>
              <a:t>เทคนิคในการบริหาร และเทคโนโลยีสมัยใหม่</a:t>
            </a:r>
            <a:endParaRPr lang="th-TH" sz="4800" b="1" dirty="0">
              <a:solidFill>
                <a:srgbClr val="FF0000"/>
              </a:solidFill>
              <a:cs typeface="+mj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432</Words>
  <Application>Microsoft Office PowerPoint</Application>
  <PresentationFormat>On-screen Show (4:3)</PresentationFormat>
  <Paragraphs>110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การจัดทำหลักสูตรพัฒนาหัวหน้างาน เพื่อรองรับประชาคมเศรษฐกิจอาเซียน</vt:lpstr>
      <vt:lpstr>บทบาทของหัวหน้างาน</vt:lpstr>
      <vt:lpstr>บทบาทของหัวหน้างาน ( พิจารณาตามโครงสร้าง )</vt:lpstr>
      <vt:lpstr>หน้าที่ของหัวหน้างาน</vt:lpstr>
      <vt:lpstr>หน้าที่ต่อครอบครัว</vt:lpstr>
      <vt:lpstr>หน้าที่ต่อตนเอง</vt:lpstr>
      <vt:lpstr>หน้าที่ต่อการงาน</vt:lpstr>
      <vt:lpstr>หน้าที่ต่อผู้เกี่ยวข้อง</vt:lpstr>
      <vt:lpstr>หน้าที่ตามปกติของหัวหน้างาน</vt:lpstr>
      <vt:lpstr>หน้าที่ตามปกติของหัวหน้างาน</vt:lpstr>
      <vt:lpstr>หน้าที่ตามปกติของหัวหน้างาน</vt:lpstr>
      <vt:lpstr>ความรับผิดชอบของหัวหน้างาน</vt:lpstr>
      <vt:lpstr>ทักษะที่จำเป็นสำหรับหัวหน้างาน</vt:lpstr>
      <vt:lpstr>ความรู้ความสามารถของหัวหน้างาน</vt:lpstr>
      <vt:lpstr>ความรู้ความสามารถ เพื่อเตรียมความพร้อม เข้าสู่ประชาคมเศรษฐกิจอาเซียน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การจัดทำหลักสูตรพัฒนาหัวหน้างาน เพื่อรองรับประชาคมเศรษฐกิจอาเซียน</dc:title>
  <dc:creator>User</dc:creator>
  <cp:lastModifiedBy>User</cp:lastModifiedBy>
  <cp:revision>4</cp:revision>
  <dcterms:created xsi:type="dcterms:W3CDTF">2016-01-20T10:29:53Z</dcterms:created>
  <dcterms:modified xsi:type="dcterms:W3CDTF">2016-01-20T11:21:30Z</dcterms:modified>
</cp:coreProperties>
</file>