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handoutMasterIdLst>
    <p:handoutMasterId r:id="rId20"/>
  </p:handoutMasterIdLst>
  <p:sldIdLst>
    <p:sldId id="256" r:id="rId2"/>
    <p:sldId id="294" r:id="rId3"/>
    <p:sldId id="258" r:id="rId4"/>
    <p:sldId id="287" r:id="rId5"/>
    <p:sldId id="259" r:id="rId6"/>
    <p:sldId id="261" r:id="rId7"/>
    <p:sldId id="290" r:id="rId8"/>
    <p:sldId id="288" r:id="rId9"/>
    <p:sldId id="293" r:id="rId10"/>
    <p:sldId id="284" r:id="rId11"/>
    <p:sldId id="292" r:id="rId12"/>
    <p:sldId id="265" r:id="rId13"/>
    <p:sldId id="291" r:id="rId14"/>
    <p:sldId id="271" r:id="rId15"/>
    <p:sldId id="279" r:id="rId16"/>
    <p:sldId id="286" r:id="rId17"/>
    <p:sldId id="285" r:id="rId18"/>
  </p:sldIdLst>
  <p:sldSz cx="9144000" cy="6858000" type="screen4x3"/>
  <p:notesSz cx="6797675" cy="9926638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EDFF"/>
    <a:srgbClr val="FFCCFF"/>
    <a:srgbClr val="FFFFCC"/>
    <a:srgbClr val="FFFF99"/>
    <a:srgbClr val="EDC2FA"/>
    <a:srgbClr val="E4A7F7"/>
    <a:srgbClr val="D0F7F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279" autoAdjust="0"/>
    <p:restoredTop sz="94652" autoAdjust="0"/>
  </p:normalViewPr>
  <p:slideViewPr>
    <p:cSldViewPr>
      <p:cViewPr varScale="1">
        <p:scale>
          <a:sx n="70" d="100"/>
          <a:sy n="70" d="100"/>
        </p:scale>
        <p:origin x="-131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2FEEA5-871E-4883-84A0-A56DF3A882D6}" type="doc">
      <dgm:prSet loTypeId="urn:microsoft.com/office/officeart/2005/8/layout/hList7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36EEED-3A5C-4219-84E6-7BD312A9F0E2}">
      <dgm:prSet phldrT="[ข้อความ]" custT="1"/>
      <dgm:spPr/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0A863C54-7232-4DEA-A8FC-2B7184DC85FC}" type="parTrans" cxnId="{7CBB873A-CE56-4A52-9B9B-E2D831157A52}">
      <dgm:prSet/>
      <dgm:spPr/>
      <dgm:t>
        <a:bodyPr/>
        <a:lstStyle/>
        <a:p>
          <a:endParaRPr lang="en-US" sz="6600">
            <a:latin typeface="FreesiaUPC" pitchFamily="34" charset="-34"/>
            <a:cs typeface="FreesiaUPC" pitchFamily="34" charset="-34"/>
          </a:endParaRPr>
        </a:p>
      </dgm:t>
    </dgm:pt>
    <dgm:pt modelId="{BFD9B351-B243-4D7A-9CC7-62986077747F}" type="sibTrans" cxnId="{7CBB873A-CE56-4A52-9B9B-E2D831157A52}">
      <dgm:prSet/>
      <dgm:spPr/>
      <dgm:t>
        <a:bodyPr/>
        <a:lstStyle/>
        <a:p>
          <a:endParaRPr lang="en-US" sz="6600">
            <a:latin typeface="FreesiaUPC" pitchFamily="34" charset="-34"/>
            <a:cs typeface="FreesiaUPC" pitchFamily="34" charset="-34"/>
          </a:endParaRPr>
        </a:p>
      </dgm:t>
    </dgm:pt>
    <dgm:pt modelId="{D9CE4D5A-8092-4B65-8923-47B3BC8CF0D2}">
      <dgm:prSet phldrT="[ข้อความ]" custT="1"/>
      <dgm:spPr/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ผู้ประกอบกิจการ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9D8E9075-53D7-4C5F-A4B3-C02D789A600A}" type="parTrans" cxnId="{5749E062-F81C-4855-A053-178A27023A53}">
      <dgm:prSet/>
      <dgm:spPr/>
      <dgm:t>
        <a:bodyPr/>
        <a:lstStyle/>
        <a:p>
          <a:endParaRPr lang="en-US" sz="6600">
            <a:latin typeface="FreesiaUPC" pitchFamily="34" charset="-34"/>
            <a:cs typeface="FreesiaUPC" pitchFamily="34" charset="-34"/>
          </a:endParaRPr>
        </a:p>
      </dgm:t>
    </dgm:pt>
    <dgm:pt modelId="{3492B6EA-0C08-4C30-8E0B-2CE9788E6C16}" type="sibTrans" cxnId="{5749E062-F81C-4855-A053-178A27023A53}">
      <dgm:prSet/>
      <dgm:spPr/>
      <dgm:t>
        <a:bodyPr/>
        <a:lstStyle/>
        <a:p>
          <a:endParaRPr lang="en-US" sz="6600">
            <a:latin typeface="FreesiaUPC" pitchFamily="34" charset="-34"/>
            <a:cs typeface="FreesiaUPC" pitchFamily="34" charset="-34"/>
          </a:endParaRPr>
        </a:p>
      </dgm:t>
    </dgm:pt>
    <dgm:pt modelId="{2B1D21D0-3D34-4A4B-A20A-FBB08F6E5D17}" type="pres">
      <dgm:prSet presAssocID="{E32FEEA5-871E-4883-84A0-A56DF3A882D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EB4A064-938B-4E29-AC22-01C5EE75186A}" type="pres">
      <dgm:prSet presAssocID="{E32FEEA5-871E-4883-84A0-A56DF3A882D6}" presName="fgShape" presStyleLbl="fgShp" presStyleIdx="0" presStyleCnt="1"/>
      <dgm:spPr/>
    </dgm:pt>
    <dgm:pt modelId="{AD23F3DA-4AD0-4590-BE5A-7448EF7A34E3}" type="pres">
      <dgm:prSet presAssocID="{E32FEEA5-871E-4883-84A0-A56DF3A882D6}" presName="linComp" presStyleCnt="0"/>
      <dgm:spPr/>
    </dgm:pt>
    <dgm:pt modelId="{2C6D6A02-357B-4B84-87C5-6901194C2DE6}" type="pres">
      <dgm:prSet presAssocID="{F636EEED-3A5C-4219-84E6-7BD312A9F0E2}" presName="compNode" presStyleCnt="0"/>
      <dgm:spPr/>
    </dgm:pt>
    <dgm:pt modelId="{03AEF087-4F00-4150-8A7A-53AAF9F4018A}" type="pres">
      <dgm:prSet presAssocID="{F636EEED-3A5C-4219-84E6-7BD312A9F0E2}" presName="bkgdShape" presStyleLbl="node1" presStyleIdx="0" presStyleCnt="2"/>
      <dgm:spPr/>
      <dgm:t>
        <a:bodyPr/>
        <a:lstStyle/>
        <a:p>
          <a:endParaRPr lang="en-US"/>
        </a:p>
      </dgm:t>
    </dgm:pt>
    <dgm:pt modelId="{5D16E706-7FF8-47CD-B1FB-04AFD6908C3F}" type="pres">
      <dgm:prSet presAssocID="{F636EEED-3A5C-4219-84E6-7BD312A9F0E2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620F56-942E-4219-9438-407070CEF3E7}" type="pres">
      <dgm:prSet presAssocID="{F636EEED-3A5C-4219-84E6-7BD312A9F0E2}" presName="invisiNode" presStyleLbl="node1" presStyleIdx="0" presStyleCnt="2"/>
      <dgm:spPr/>
    </dgm:pt>
    <dgm:pt modelId="{9F471B81-0AE5-4B30-BF87-879118B367B5}" type="pres">
      <dgm:prSet presAssocID="{F636EEED-3A5C-4219-84E6-7BD312A9F0E2}" presName="imagNode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108D45D-AC9F-45AE-B498-CF2AFDC0FE72}" type="pres">
      <dgm:prSet presAssocID="{BFD9B351-B243-4D7A-9CC7-62986077747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1B1FEB9-5827-4537-B337-2A511CEB53DC}" type="pres">
      <dgm:prSet presAssocID="{D9CE4D5A-8092-4B65-8923-47B3BC8CF0D2}" presName="compNode" presStyleCnt="0"/>
      <dgm:spPr/>
    </dgm:pt>
    <dgm:pt modelId="{E399006A-846A-4144-ABFE-F532E18C31AF}" type="pres">
      <dgm:prSet presAssocID="{D9CE4D5A-8092-4B65-8923-47B3BC8CF0D2}" presName="bkgdShape" presStyleLbl="node1" presStyleIdx="1" presStyleCnt="2"/>
      <dgm:spPr/>
      <dgm:t>
        <a:bodyPr/>
        <a:lstStyle/>
        <a:p>
          <a:endParaRPr lang="en-US"/>
        </a:p>
      </dgm:t>
    </dgm:pt>
    <dgm:pt modelId="{4B44FBCD-C5C5-4F4B-93F4-3E36FB55EFA0}" type="pres">
      <dgm:prSet presAssocID="{D9CE4D5A-8092-4B65-8923-47B3BC8CF0D2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DDE87F-7CA9-4068-B266-0BFC58D33635}" type="pres">
      <dgm:prSet presAssocID="{D9CE4D5A-8092-4B65-8923-47B3BC8CF0D2}" presName="invisiNode" presStyleLbl="node1" presStyleIdx="1" presStyleCnt="2"/>
      <dgm:spPr/>
    </dgm:pt>
    <dgm:pt modelId="{7A807773-2F6C-4BE2-9C70-AAA038FA40AF}" type="pres">
      <dgm:prSet presAssocID="{D9CE4D5A-8092-4B65-8923-47B3BC8CF0D2}" presName="imagNode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5075CB58-1A3C-45BE-B40D-9B25B0939253}" type="presOf" srcId="{F636EEED-3A5C-4219-84E6-7BD312A9F0E2}" destId="{03AEF087-4F00-4150-8A7A-53AAF9F4018A}" srcOrd="0" destOrd="0" presId="urn:microsoft.com/office/officeart/2005/8/layout/hList7"/>
    <dgm:cxn modelId="{5749E062-F81C-4855-A053-178A27023A53}" srcId="{E32FEEA5-871E-4883-84A0-A56DF3A882D6}" destId="{D9CE4D5A-8092-4B65-8923-47B3BC8CF0D2}" srcOrd="1" destOrd="0" parTransId="{9D8E9075-53D7-4C5F-A4B3-C02D789A600A}" sibTransId="{3492B6EA-0C08-4C30-8E0B-2CE9788E6C16}"/>
    <dgm:cxn modelId="{4ECB0EF3-5931-4D8C-B72C-039E48813F9F}" type="presOf" srcId="{F636EEED-3A5C-4219-84E6-7BD312A9F0E2}" destId="{5D16E706-7FF8-47CD-B1FB-04AFD6908C3F}" srcOrd="1" destOrd="0" presId="urn:microsoft.com/office/officeart/2005/8/layout/hList7"/>
    <dgm:cxn modelId="{72348BA4-3B44-48E6-97F4-6A49828379FA}" type="presOf" srcId="{D9CE4D5A-8092-4B65-8923-47B3BC8CF0D2}" destId="{E399006A-846A-4144-ABFE-F532E18C31AF}" srcOrd="0" destOrd="0" presId="urn:microsoft.com/office/officeart/2005/8/layout/hList7"/>
    <dgm:cxn modelId="{AF22D4BA-9B99-4C93-83FF-29673B45D850}" type="presOf" srcId="{E32FEEA5-871E-4883-84A0-A56DF3A882D6}" destId="{2B1D21D0-3D34-4A4B-A20A-FBB08F6E5D17}" srcOrd="0" destOrd="0" presId="urn:microsoft.com/office/officeart/2005/8/layout/hList7"/>
    <dgm:cxn modelId="{01A2BD65-1D93-4B81-9389-F77A27D185FD}" type="presOf" srcId="{BFD9B351-B243-4D7A-9CC7-62986077747F}" destId="{7108D45D-AC9F-45AE-B498-CF2AFDC0FE72}" srcOrd="0" destOrd="0" presId="urn:microsoft.com/office/officeart/2005/8/layout/hList7"/>
    <dgm:cxn modelId="{7CBB873A-CE56-4A52-9B9B-E2D831157A52}" srcId="{E32FEEA5-871E-4883-84A0-A56DF3A882D6}" destId="{F636EEED-3A5C-4219-84E6-7BD312A9F0E2}" srcOrd="0" destOrd="0" parTransId="{0A863C54-7232-4DEA-A8FC-2B7184DC85FC}" sibTransId="{BFD9B351-B243-4D7A-9CC7-62986077747F}"/>
    <dgm:cxn modelId="{3F337E0E-B881-4B88-839D-42B83D0F05BE}" type="presOf" srcId="{D9CE4D5A-8092-4B65-8923-47B3BC8CF0D2}" destId="{4B44FBCD-C5C5-4F4B-93F4-3E36FB55EFA0}" srcOrd="1" destOrd="0" presId="urn:microsoft.com/office/officeart/2005/8/layout/hList7"/>
    <dgm:cxn modelId="{280FC7DA-458A-4378-9545-8069CB4D7A99}" type="presParOf" srcId="{2B1D21D0-3D34-4A4B-A20A-FBB08F6E5D17}" destId="{6EB4A064-938B-4E29-AC22-01C5EE75186A}" srcOrd="0" destOrd="0" presId="urn:microsoft.com/office/officeart/2005/8/layout/hList7"/>
    <dgm:cxn modelId="{D355247A-4CD3-4472-ADDB-723B3DCD99CC}" type="presParOf" srcId="{2B1D21D0-3D34-4A4B-A20A-FBB08F6E5D17}" destId="{AD23F3DA-4AD0-4590-BE5A-7448EF7A34E3}" srcOrd="1" destOrd="0" presId="urn:microsoft.com/office/officeart/2005/8/layout/hList7"/>
    <dgm:cxn modelId="{0C3063D7-C316-4743-8A25-6BD85B6DACCE}" type="presParOf" srcId="{AD23F3DA-4AD0-4590-BE5A-7448EF7A34E3}" destId="{2C6D6A02-357B-4B84-87C5-6901194C2DE6}" srcOrd="0" destOrd="0" presId="urn:microsoft.com/office/officeart/2005/8/layout/hList7"/>
    <dgm:cxn modelId="{EA1FD797-49AB-4D44-B525-7C8E71A2B2C0}" type="presParOf" srcId="{2C6D6A02-357B-4B84-87C5-6901194C2DE6}" destId="{03AEF087-4F00-4150-8A7A-53AAF9F4018A}" srcOrd="0" destOrd="0" presId="urn:microsoft.com/office/officeart/2005/8/layout/hList7"/>
    <dgm:cxn modelId="{0738EF86-1D14-47A0-B364-478012102978}" type="presParOf" srcId="{2C6D6A02-357B-4B84-87C5-6901194C2DE6}" destId="{5D16E706-7FF8-47CD-B1FB-04AFD6908C3F}" srcOrd="1" destOrd="0" presId="urn:microsoft.com/office/officeart/2005/8/layout/hList7"/>
    <dgm:cxn modelId="{CD16C7D1-F712-4B65-BB2C-5DE93E5EF512}" type="presParOf" srcId="{2C6D6A02-357B-4B84-87C5-6901194C2DE6}" destId="{BB620F56-942E-4219-9438-407070CEF3E7}" srcOrd="2" destOrd="0" presId="urn:microsoft.com/office/officeart/2005/8/layout/hList7"/>
    <dgm:cxn modelId="{EE11A699-F0FF-41A4-816E-5815A9CB510B}" type="presParOf" srcId="{2C6D6A02-357B-4B84-87C5-6901194C2DE6}" destId="{9F471B81-0AE5-4B30-BF87-879118B367B5}" srcOrd="3" destOrd="0" presId="urn:microsoft.com/office/officeart/2005/8/layout/hList7"/>
    <dgm:cxn modelId="{17FED822-A601-4107-ADB0-3B218E24E920}" type="presParOf" srcId="{AD23F3DA-4AD0-4590-BE5A-7448EF7A34E3}" destId="{7108D45D-AC9F-45AE-B498-CF2AFDC0FE72}" srcOrd="1" destOrd="0" presId="urn:microsoft.com/office/officeart/2005/8/layout/hList7"/>
    <dgm:cxn modelId="{1A063C5C-8DD3-4CFC-84A1-D79C41AFCB8F}" type="presParOf" srcId="{AD23F3DA-4AD0-4590-BE5A-7448EF7A34E3}" destId="{71B1FEB9-5827-4537-B337-2A511CEB53DC}" srcOrd="2" destOrd="0" presId="urn:microsoft.com/office/officeart/2005/8/layout/hList7"/>
    <dgm:cxn modelId="{3C5F8682-C923-40AB-B68F-CB6264A55C1D}" type="presParOf" srcId="{71B1FEB9-5827-4537-B337-2A511CEB53DC}" destId="{E399006A-846A-4144-ABFE-F532E18C31AF}" srcOrd="0" destOrd="0" presId="urn:microsoft.com/office/officeart/2005/8/layout/hList7"/>
    <dgm:cxn modelId="{78658F4C-5A97-4C0A-84F8-61C914F4C225}" type="presParOf" srcId="{71B1FEB9-5827-4537-B337-2A511CEB53DC}" destId="{4B44FBCD-C5C5-4F4B-93F4-3E36FB55EFA0}" srcOrd="1" destOrd="0" presId="urn:microsoft.com/office/officeart/2005/8/layout/hList7"/>
    <dgm:cxn modelId="{31E07068-37BF-49AC-84FC-C67575CE611A}" type="presParOf" srcId="{71B1FEB9-5827-4537-B337-2A511CEB53DC}" destId="{34DDE87F-7CA9-4068-B266-0BFC58D33635}" srcOrd="2" destOrd="0" presId="urn:microsoft.com/office/officeart/2005/8/layout/hList7"/>
    <dgm:cxn modelId="{0D046A7B-9924-424F-BB85-02ABF8D7B7E2}" type="presParOf" srcId="{71B1FEB9-5827-4537-B337-2A511CEB53DC}" destId="{7A807773-2F6C-4BE2-9C70-AAA038FA40AF}" srcOrd="3" destOrd="0" presId="urn:microsoft.com/office/officeart/2005/8/layout/hList7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8C1B4F-A78A-43DC-A4CD-0779BE927B1D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DCA257F8-665E-4C55-A28D-1A02440FDAC8}">
      <dgm:prSet phldrT="[ข้อความ]" custT="1"/>
      <dgm:spPr>
        <a:solidFill>
          <a:srgbClr val="B9EDFF"/>
        </a:solidFill>
      </dgm:spPr>
      <dgm:t>
        <a:bodyPr/>
        <a:lstStyle/>
        <a:p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ดำเนินการทดสอบ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ในรอบปีทีผ่านมา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ไม่น้อยกว่า 100 คน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7E3BCFF-A5C3-4627-8415-3BEA06FE9EEF}" type="parTrans" cxnId="{C24C5F35-74EC-43B8-9D5B-5D9D9D568812}">
      <dgm:prSet/>
      <dgm:spPr/>
      <dgm:t>
        <a:bodyPr/>
        <a:lstStyle/>
        <a:p>
          <a:endParaRPr lang="en-US" sz="3000"/>
        </a:p>
      </dgm:t>
    </dgm:pt>
    <dgm:pt modelId="{B03901D9-EC74-40CD-954C-E6C6F995B600}" type="sibTrans" cxnId="{C24C5F35-74EC-43B8-9D5B-5D9D9D568812}">
      <dgm:prSet/>
      <dgm:spPr/>
      <dgm:t>
        <a:bodyPr/>
        <a:lstStyle/>
        <a:p>
          <a:endParaRPr lang="en-US" sz="3000"/>
        </a:p>
      </dgm:t>
    </dgm:pt>
    <dgm:pt modelId="{916D9DA2-50A4-4928-A54A-E3578166226C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ขอรับเงินช่วยเหลือหรืออุดหนุนได้ปีละ 10,000 บาท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A7D64C3-C7EC-4218-81F3-BBDAF28A3C3B}" type="parTrans" cxnId="{CEDAED2E-083F-4397-8A6A-0DA961F9E923}">
      <dgm:prSet/>
      <dgm:spPr/>
      <dgm:t>
        <a:bodyPr/>
        <a:lstStyle/>
        <a:p>
          <a:endParaRPr lang="en-US" sz="3000"/>
        </a:p>
      </dgm:t>
    </dgm:pt>
    <dgm:pt modelId="{D6747A8E-A660-443D-8D71-1A5FC262DC7B}" type="sibTrans" cxnId="{CEDAED2E-083F-4397-8A6A-0DA961F9E923}">
      <dgm:prSet/>
      <dgm:spPr/>
      <dgm:t>
        <a:bodyPr/>
        <a:lstStyle/>
        <a:p>
          <a:endParaRPr lang="en-US" sz="3000"/>
        </a:p>
      </dgm:t>
    </dgm:pt>
    <dgm:pt modelId="{4BAF9E5B-B1BF-464D-A2AE-513A633B8739}" type="pres">
      <dgm:prSet presAssocID="{C08C1B4F-A78A-43DC-A4CD-0779BE927B1D}" presName="Name0" presStyleCnt="0">
        <dgm:presLayoutVars>
          <dgm:dir/>
          <dgm:animLvl val="lvl"/>
          <dgm:resizeHandles val="exact"/>
        </dgm:presLayoutVars>
      </dgm:prSet>
      <dgm:spPr/>
    </dgm:pt>
    <dgm:pt modelId="{1B4B8800-EF06-4FAC-B553-37BAA1808C0F}" type="pres">
      <dgm:prSet presAssocID="{DCA257F8-665E-4C55-A28D-1A02440FDAC8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8B57E3-F18D-4181-9EA4-B49CA68CC3D2}" type="pres">
      <dgm:prSet presAssocID="{B03901D9-EC74-40CD-954C-E6C6F995B600}" presName="parTxOnlySpace" presStyleCnt="0"/>
      <dgm:spPr/>
    </dgm:pt>
    <dgm:pt modelId="{E4D06A70-97AF-4F07-B02A-205BDFCD8000}" type="pres">
      <dgm:prSet presAssocID="{916D9DA2-50A4-4928-A54A-E3578166226C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DAED2E-083F-4397-8A6A-0DA961F9E923}" srcId="{C08C1B4F-A78A-43DC-A4CD-0779BE927B1D}" destId="{916D9DA2-50A4-4928-A54A-E3578166226C}" srcOrd="1" destOrd="0" parTransId="{2A7D64C3-C7EC-4218-81F3-BBDAF28A3C3B}" sibTransId="{D6747A8E-A660-443D-8D71-1A5FC262DC7B}"/>
    <dgm:cxn modelId="{C24C5F35-74EC-43B8-9D5B-5D9D9D568812}" srcId="{C08C1B4F-A78A-43DC-A4CD-0779BE927B1D}" destId="{DCA257F8-665E-4C55-A28D-1A02440FDAC8}" srcOrd="0" destOrd="0" parTransId="{B7E3BCFF-A5C3-4627-8415-3BEA06FE9EEF}" sibTransId="{B03901D9-EC74-40CD-954C-E6C6F995B600}"/>
    <dgm:cxn modelId="{17CC8758-B6C7-4EDC-96F8-5D778B02FD9A}" type="presOf" srcId="{DCA257F8-665E-4C55-A28D-1A02440FDAC8}" destId="{1B4B8800-EF06-4FAC-B553-37BAA1808C0F}" srcOrd="0" destOrd="0" presId="urn:microsoft.com/office/officeart/2005/8/layout/chevron1"/>
    <dgm:cxn modelId="{5E3D5EF9-868D-4B23-9A02-0CBE2105FC9B}" type="presOf" srcId="{C08C1B4F-A78A-43DC-A4CD-0779BE927B1D}" destId="{4BAF9E5B-B1BF-464D-A2AE-513A633B8739}" srcOrd="0" destOrd="0" presId="urn:microsoft.com/office/officeart/2005/8/layout/chevron1"/>
    <dgm:cxn modelId="{97584CE8-A89E-4FA8-AED9-0AD698FCC588}" type="presOf" srcId="{916D9DA2-50A4-4928-A54A-E3578166226C}" destId="{E4D06A70-97AF-4F07-B02A-205BDFCD8000}" srcOrd="0" destOrd="0" presId="urn:microsoft.com/office/officeart/2005/8/layout/chevron1"/>
    <dgm:cxn modelId="{EDE589E3-1786-49C1-B443-66AFB9DFF5D8}" type="presParOf" srcId="{4BAF9E5B-B1BF-464D-A2AE-513A633B8739}" destId="{1B4B8800-EF06-4FAC-B553-37BAA1808C0F}" srcOrd="0" destOrd="0" presId="urn:microsoft.com/office/officeart/2005/8/layout/chevron1"/>
    <dgm:cxn modelId="{38F29BE2-746A-4A05-9DB2-C1A549F4A6AB}" type="presParOf" srcId="{4BAF9E5B-B1BF-464D-A2AE-513A633B8739}" destId="{788B57E3-F18D-4181-9EA4-B49CA68CC3D2}" srcOrd="1" destOrd="0" presId="urn:microsoft.com/office/officeart/2005/8/layout/chevron1"/>
    <dgm:cxn modelId="{C8B774FD-29F9-42EE-8009-576CB6E228F1}" type="presParOf" srcId="{4BAF9E5B-B1BF-464D-A2AE-513A633B8739}" destId="{E4D06A70-97AF-4F07-B02A-205BDFCD8000}" srcOrd="2" destOrd="0" presId="urn:microsoft.com/office/officeart/2005/8/layout/chevron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8C1B4F-A78A-43DC-A4CD-0779BE927B1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</dgm:pt>
    <dgm:pt modelId="{DCA257F8-665E-4C55-A28D-1A02440FDAC8}">
      <dgm:prSet phldrT="[ข้อความ]" custT="1"/>
      <dgm:spPr>
        <a:solidFill>
          <a:srgbClr val="FFFF99"/>
        </a:solidFill>
      </dgm:spPr>
      <dgm:t>
        <a:bodyPr/>
        <a:lstStyle/>
        <a:p>
          <a:pPr algn="l"/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ดำเนินการพัฒนาฝีมือแรงงานตามมาตรา  29 วรรคสองครบสัดส่วนที่กฎหมายกำหนดในปีถัดมา 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7E3BCFF-A5C3-4627-8415-3BEA06FE9EEF}" type="parTrans" cxnId="{C24C5F35-74EC-43B8-9D5B-5D9D9D568812}">
      <dgm:prSet/>
      <dgm:spPr/>
      <dgm:t>
        <a:bodyPr/>
        <a:lstStyle/>
        <a:p>
          <a:endParaRPr lang="en-US" sz="3000"/>
        </a:p>
      </dgm:t>
    </dgm:pt>
    <dgm:pt modelId="{B03901D9-EC74-40CD-954C-E6C6F995B600}" type="sibTrans" cxnId="{C24C5F35-74EC-43B8-9D5B-5D9D9D568812}">
      <dgm:prSet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endParaRPr lang="en-US" sz="3000"/>
        </a:p>
      </dgm:t>
    </dgm:pt>
    <dgm:pt modelId="{916D9DA2-50A4-4928-A54A-E3578166226C}">
      <dgm:prSet phldrT="[ข้อความ]" custT="1"/>
      <dgm:spPr>
        <a:solidFill>
          <a:srgbClr val="EDC2FA"/>
        </a:solidFill>
      </dgm:spPr>
      <dgm:t>
        <a:bodyPr/>
        <a:lstStyle/>
        <a:p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ขอรับเงินช่วยเหลือหรืออุดหนุน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ได้ร้อยละ 10 ของเงินสมทบที่นำส่ง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A7D64C3-C7EC-4218-81F3-BBDAF28A3C3B}" type="parTrans" cxnId="{CEDAED2E-083F-4397-8A6A-0DA961F9E923}">
      <dgm:prSet/>
      <dgm:spPr/>
      <dgm:t>
        <a:bodyPr/>
        <a:lstStyle/>
        <a:p>
          <a:endParaRPr lang="en-US" sz="3000"/>
        </a:p>
      </dgm:t>
    </dgm:pt>
    <dgm:pt modelId="{D6747A8E-A660-443D-8D71-1A5FC262DC7B}" type="sibTrans" cxnId="{CEDAED2E-083F-4397-8A6A-0DA961F9E923}">
      <dgm:prSet/>
      <dgm:spPr/>
      <dgm:t>
        <a:bodyPr/>
        <a:lstStyle/>
        <a:p>
          <a:endParaRPr lang="en-US" sz="3000"/>
        </a:p>
      </dgm:t>
    </dgm:pt>
    <dgm:pt modelId="{783D54D6-8DCD-4FD3-9AB4-679D62807397}" type="pres">
      <dgm:prSet presAssocID="{C08C1B4F-A78A-43DC-A4CD-0779BE927B1D}" presName="outerComposite" presStyleCnt="0">
        <dgm:presLayoutVars>
          <dgm:chMax val="5"/>
          <dgm:dir/>
          <dgm:resizeHandles val="exact"/>
        </dgm:presLayoutVars>
      </dgm:prSet>
      <dgm:spPr/>
    </dgm:pt>
    <dgm:pt modelId="{A1D40665-F903-4271-A90A-BFB2B10192C4}" type="pres">
      <dgm:prSet presAssocID="{C08C1B4F-A78A-43DC-A4CD-0779BE927B1D}" presName="dummyMaxCanvas" presStyleCnt="0">
        <dgm:presLayoutVars/>
      </dgm:prSet>
      <dgm:spPr/>
    </dgm:pt>
    <dgm:pt modelId="{08FEC6DD-9C2A-44FE-A064-46D7CADB855F}" type="pres">
      <dgm:prSet presAssocID="{C08C1B4F-A78A-43DC-A4CD-0779BE927B1D}" presName="TwoNodes_1" presStyleLbl="node1" presStyleIdx="0" presStyleCnt="2" custLinFactNeighborY="-52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881A52-6555-4B9D-8205-337568E1C418}" type="pres">
      <dgm:prSet presAssocID="{C08C1B4F-A78A-43DC-A4CD-0779BE927B1D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03F4DB-70B3-486F-B8B2-B1B38BCB8227}" type="pres">
      <dgm:prSet presAssocID="{C08C1B4F-A78A-43DC-A4CD-0779BE927B1D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47971-F021-4372-B174-B5B611A78925}" type="pres">
      <dgm:prSet presAssocID="{C08C1B4F-A78A-43DC-A4CD-0779BE927B1D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0C7D15-9FB3-4C8A-83A7-EEDA16895C15}" type="pres">
      <dgm:prSet presAssocID="{C08C1B4F-A78A-43DC-A4CD-0779BE927B1D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DAED2E-083F-4397-8A6A-0DA961F9E923}" srcId="{C08C1B4F-A78A-43DC-A4CD-0779BE927B1D}" destId="{916D9DA2-50A4-4928-A54A-E3578166226C}" srcOrd="1" destOrd="0" parTransId="{2A7D64C3-C7EC-4218-81F3-BBDAF28A3C3B}" sibTransId="{D6747A8E-A660-443D-8D71-1A5FC262DC7B}"/>
    <dgm:cxn modelId="{13BBF807-F2AF-4609-8A64-DBBA33599C68}" type="presOf" srcId="{C08C1B4F-A78A-43DC-A4CD-0779BE927B1D}" destId="{783D54D6-8DCD-4FD3-9AB4-679D62807397}" srcOrd="0" destOrd="0" presId="urn:microsoft.com/office/officeart/2005/8/layout/vProcess5"/>
    <dgm:cxn modelId="{C24C5F35-74EC-43B8-9D5B-5D9D9D568812}" srcId="{C08C1B4F-A78A-43DC-A4CD-0779BE927B1D}" destId="{DCA257F8-665E-4C55-A28D-1A02440FDAC8}" srcOrd="0" destOrd="0" parTransId="{B7E3BCFF-A5C3-4627-8415-3BEA06FE9EEF}" sibTransId="{B03901D9-EC74-40CD-954C-E6C6F995B600}"/>
    <dgm:cxn modelId="{18C958B6-5EEF-4EE0-B444-89805E296212}" type="presOf" srcId="{DCA257F8-665E-4C55-A28D-1A02440FDAC8}" destId="{08FEC6DD-9C2A-44FE-A064-46D7CADB855F}" srcOrd="0" destOrd="0" presId="urn:microsoft.com/office/officeart/2005/8/layout/vProcess5"/>
    <dgm:cxn modelId="{49629308-3B05-47AA-B2D1-D1530E7CE0C5}" type="presOf" srcId="{916D9DA2-50A4-4928-A54A-E3578166226C}" destId="{2B0C7D15-9FB3-4C8A-83A7-EEDA16895C15}" srcOrd="1" destOrd="0" presId="urn:microsoft.com/office/officeart/2005/8/layout/vProcess5"/>
    <dgm:cxn modelId="{DC3775AD-7F7B-4D4A-9031-E68D33AFBB79}" type="presOf" srcId="{916D9DA2-50A4-4928-A54A-E3578166226C}" destId="{84881A52-6555-4B9D-8205-337568E1C418}" srcOrd="0" destOrd="0" presId="urn:microsoft.com/office/officeart/2005/8/layout/vProcess5"/>
    <dgm:cxn modelId="{15328EA0-480A-40BC-8DF5-F4BAC6314CCF}" type="presOf" srcId="{B03901D9-EC74-40CD-954C-E6C6F995B600}" destId="{4503F4DB-70B3-486F-B8B2-B1B38BCB8227}" srcOrd="0" destOrd="0" presId="urn:microsoft.com/office/officeart/2005/8/layout/vProcess5"/>
    <dgm:cxn modelId="{A1B63EC5-0075-4205-BFAA-54A153C619FB}" type="presOf" srcId="{DCA257F8-665E-4C55-A28D-1A02440FDAC8}" destId="{FED47971-F021-4372-B174-B5B611A78925}" srcOrd="1" destOrd="0" presId="urn:microsoft.com/office/officeart/2005/8/layout/vProcess5"/>
    <dgm:cxn modelId="{336A5AD2-436D-4D14-A7DD-08D3C532CE18}" type="presParOf" srcId="{783D54D6-8DCD-4FD3-9AB4-679D62807397}" destId="{A1D40665-F903-4271-A90A-BFB2B10192C4}" srcOrd="0" destOrd="0" presId="urn:microsoft.com/office/officeart/2005/8/layout/vProcess5"/>
    <dgm:cxn modelId="{690C42F6-79BE-4521-892C-AFA04F3959F2}" type="presParOf" srcId="{783D54D6-8DCD-4FD3-9AB4-679D62807397}" destId="{08FEC6DD-9C2A-44FE-A064-46D7CADB855F}" srcOrd="1" destOrd="0" presId="urn:microsoft.com/office/officeart/2005/8/layout/vProcess5"/>
    <dgm:cxn modelId="{030153A5-A7FA-4AF2-AC52-87ADC515D0C4}" type="presParOf" srcId="{783D54D6-8DCD-4FD3-9AB4-679D62807397}" destId="{84881A52-6555-4B9D-8205-337568E1C418}" srcOrd="2" destOrd="0" presId="urn:microsoft.com/office/officeart/2005/8/layout/vProcess5"/>
    <dgm:cxn modelId="{40DC9D3A-34BF-4B21-A64F-3B685FE5EC67}" type="presParOf" srcId="{783D54D6-8DCD-4FD3-9AB4-679D62807397}" destId="{4503F4DB-70B3-486F-B8B2-B1B38BCB8227}" srcOrd="3" destOrd="0" presId="urn:microsoft.com/office/officeart/2005/8/layout/vProcess5"/>
    <dgm:cxn modelId="{16FC93F6-825A-4C60-A5FB-F8533E700F98}" type="presParOf" srcId="{783D54D6-8DCD-4FD3-9AB4-679D62807397}" destId="{FED47971-F021-4372-B174-B5B611A78925}" srcOrd="4" destOrd="0" presId="urn:microsoft.com/office/officeart/2005/8/layout/vProcess5"/>
    <dgm:cxn modelId="{44FC05D3-E94E-4831-BB51-6DAD6DBE80A7}" type="presParOf" srcId="{783D54D6-8DCD-4FD3-9AB4-679D62807397}" destId="{2B0C7D15-9FB3-4C8A-83A7-EEDA16895C15}" srcOrd="5" destOrd="0" presId="urn:microsoft.com/office/officeart/2005/8/layout/vProcess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FFFF99">
            <a:alpha val="90000"/>
          </a:srgb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ศูนย์พัฒนาฝีมือแรงงานกรุงเทพมหานคร </a:t>
          </a:r>
          <a:endParaRPr lang="th-TH" sz="3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rgbClr val="00B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  <a:endParaRPr lang="th-TH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สถาบันพัฒนาฝีมือแรงงานภาคหรือศูนย์พัฒนาฝีมือแรงงานจังหวัด</a:t>
          </a:r>
          <a:endParaRPr lang="th-TH" sz="30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1027C298-4C5B-42CB-89F5-2E26B42494E4}" type="pres">
      <dgm:prSet presAssocID="{64CA0FE2-6833-4C18-9077-D4FD0D428C3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0690EF-59C0-4EA8-BB93-73A06F4D8CDB}" type="pres">
      <dgm:prSet presAssocID="{AC07D216-EC9B-4E39-A00D-FF36CC804FFE}" presName="linNode" presStyleCnt="0"/>
      <dgm:spPr/>
    </dgm:pt>
    <dgm:pt modelId="{B243D951-76DA-47DD-902E-A22A7206AE13}" type="pres">
      <dgm:prSet presAssocID="{AC07D216-EC9B-4E39-A00D-FF36CC804FFE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8F3B00-0AE8-4478-B9B9-AE155756DB3B}" type="pres">
      <dgm:prSet presAssocID="{AC07D216-EC9B-4E39-A00D-FF36CC804FFE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612EFC-9242-4B02-AEAE-92820F8AF372}" type="pres">
      <dgm:prSet presAssocID="{47A5D6CA-3EFF-423D-930C-E9E1BA8F42D0}" presName="sp" presStyleCnt="0"/>
      <dgm:spPr/>
    </dgm:pt>
    <dgm:pt modelId="{52598F44-9CCE-4BA6-B2AE-87615E1948B4}" type="pres">
      <dgm:prSet presAssocID="{8C0FD829-47F3-479A-A222-6DE9C3EDA3D7}" presName="linNode" presStyleCnt="0"/>
      <dgm:spPr/>
    </dgm:pt>
    <dgm:pt modelId="{65947B23-7268-4321-A4C5-DCA7E7352099}" type="pres">
      <dgm:prSet presAssocID="{8C0FD829-47F3-479A-A222-6DE9C3EDA3D7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10EDA9-CF0E-45E4-9414-1E0DD46F3B67}" type="pres">
      <dgm:prSet presAssocID="{8C0FD829-47F3-479A-A222-6DE9C3EDA3D7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9572FB2C-0A90-4AD5-B639-F23E3A7B806D}" type="presOf" srcId="{44EDD3EF-1A50-4AF6-8158-C490030B7557}" destId="{5A10EDA9-CF0E-45E4-9414-1E0DD46F3B67}" srcOrd="0" destOrd="0" presId="urn:microsoft.com/office/officeart/2005/8/layout/vList5"/>
    <dgm:cxn modelId="{1F1A3529-1079-4489-97B8-CF84A7FDA318}" type="presOf" srcId="{8C0FD829-47F3-479A-A222-6DE9C3EDA3D7}" destId="{65947B23-7268-4321-A4C5-DCA7E7352099}" srcOrd="0" destOrd="0" presId="urn:microsoft.com/office/officeart/2005/8/layout/vList5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53097871-7975-4856-953F-E043FE58ED81}" type="presOf" srcId="{64CA0FE2-6833-4C18-9077-D4FD0D428C3D}" destId="{1027C298-4C5B-42CB-89F5-2E26B42494E4}" srcOrd="0" destOrd="0" presId="urn:microsoft.com/office/officeart/2005/8/layout/vList5"/>
    <dgm:cxn modelId="{E8C4BD30-037C-4DF6-85DD-24F0741FF4E5}" type="presOf" srcId="{82DAA30C-8116-438A-BC6D-923738F32EA9}" destId="{858F3B00-0AE8-4478-B9B9-AE155756DB3B}" srcOrd="0" destOrd="0" presId="urn:microsoft.com/office/officeart/2005/8/layout/vList5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7756204D-A4CA-4D1D-B19B-9F3F7C0E0AB4}" type="presOf" srcId="{AC07D216-EC9B-4E39-A00D-FF36CC804FFE}" destId="{B243D951-76DA-47DD-902E-A22A7206AE13}" srcOrd="0" destOrd="0" presId="urn:microsoft.com/office/officeart/2005/8/layout/vList5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99DDE82E-BFF2-43D6-B9C1-4815C3B7DF53}" type="presParOf" srcId="{1027C298-4C5B-42CB-89F5-2E26B42494E4}" destId="{9D0690EF-59C0-4EA8-BB93-73A06F4D8CDB}" srcOrd="0" destOrd="0" presId="urn:microsoft.com/office/officeart/2005/8/layout/vList5"/>
    <dgm:cxn modelId="{F088B2D2-38C7-43D5-838F-0620D5B51C58}" type="presParOf" srcId="{9D0690EF-59C0-4EA8-BB93-73A06F4D8CDB}" destId="{B243D951-76DA-47DD-902E-A22A7206AE13}" srcOrd="0" destOrd="0" presId="urn:microsoft.com/office/officeart/2005/8/layout/vList5"/>
    <dgm:cxn modelId="{0156C16C-085B-4418-9369-101DAEBCB0F3}" type="presParOf" srcId="{9D0690EF-59C0-4EA8-BB93-73A06F4D8CDB}" destId="{858F3B00-0AE8-4478-B9B9-AE155756DB3B}" srcOrd="1" destOrd="0" presId="urn:microsoft.com/office/officeart/2005/8/layout/vList5"/>
    <dgm:cxn modelId="{7FE7574B-EB9D-42DC-AB50-5D5200372036}" type="presParOf" srcId="{1027C298-4C5B-42CB-89F5-2E26B42494E4}" destId="{23612EFC-9242-4B02-AEAE-92820F8AF372}" srcOrd="1" destOrd="0" presId="urn:microsoft.com/office/officeart/2005/8/layout/vList5"/>
    <dgm:cxn modelId="{3566B098-B9A7-4ED3-A890-DFB8D2B711D9}" type="presParOf" srcId="{1027C298-4C5B-42CB-89F5-2E26B42494E4}" destId="{52598F44-9CCE-4BA6-B2AE-87615E1948B4}" srcOrd="2" destOrd="0" presId="urn:microsoft.com/office/officeart/2005/8/layout/vList5"/>
    <dgm:cxn modelId="{0E04C2D0-7B72-4511-9DC3-68B1EDFF7E76}" type="presParOf" srcId="{52598F44-9CCE-4BA6-B2AE-87615E1948B4}" destId="{65947B23-7268-4321-A4C5-DCA7E7352099}" srcOrd="0" destOrd="0" presId="urn:microsoft.com/office/officeart/2005/8/layout/vList5"/>
    <dgm:cxn modelId="{FD0EF5F1-AF76-47AD-851E-5E0EA8EE06CF}" type="presParOf" srcId="{52598F44-9CCE-4BA6-B2AE-87615E1948B4}" destId="{5A10EDA9-CF0E-45E4-9414-1E0DD46F3B6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7E5BC4A-F72D-4E15-9402-26A45B965A2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32A9ED-42A3-4B21-B6EB-E2B76D20B6C0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l">
            <a:spcAft>
              <a:spcPts val="0"/>
            </a:spcAft>
          </a:pPr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แบบ</a:t>
          </a:r>
        </a:p>
        <a:p>
          <a:pPr algn="l">
            <a:spcAft>
              <a:spcPts val="0"/>
            </a:spcAft>
          </a:pPr>
          <a:r>
            <a:rPr lang="th-TH" sz="3600" b="1" dirty="0" err="1" smtClean="0">
              <a:latin typeface="FreesiaUPC" pitchFamily="34" charset="-34"/>
              <a:cs typeface="FreesiaUPC" pitchFamily="34" charset="-34"/>
            </a:rPr>
            <a:t>ชอ.</a:t>
          </a:r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 </a:t>
          </a:r>
          <a:r>
            <a:rPr lang="en-US" sz="3600" b="1" dirty="0" smtClean="0">
              <a:latin typeface="FreesiaUPC" pitchFamily="34" charset="-34"/>
              <a:cs typeface="FreesiaUPC" pitchFamily="34" charset="-34"/>
            </a:rPr>
            <a:t>3</a:t>
          </a:r>
          <a:endParaRPr lang="th-TH" sz="3600" b="1" dirty="0" smtClean="0">
            <a:latin typeface="FreesiaUPC" pitchFamily="34" charset="-34"/>
            <a:cs typeface="FreesiaUPC" pitchFamily="34" charset="-34"/>
          </a:endParaRPr>
        </a:p>
        <a:p>
          <a:pPr algn="l">
            <a:spcAft>
              <a:spcPct val="35000"/>
            </a:spcAft>
          </a:pP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(แบบรายงานผล)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3E2F5B8-CA93-4CF8-A803-69AB5C78D716}" type="parTrans" cxnId="{389CED1F-403D-4449-8EB7-B7D7A524933D}">
      <dgm:prSet/>
      <dgm:spPr/>
      <dgm:t>
        <a:bodyPr/>
        <a:lstStyle/>
        <a:p>
          <a:endParaRPr lang="en-US"/>
        </a:p>
      </dgm:t>
    </dgm:pt>
    <dgm:pt modelId="{47BC485E-5C97-4A47-BDE3-596AF78B0D06}" type="sibTrans" cxnId="{389CED1F-403D-4449-8EB7-B7D7A524933D}">
      <dgm:prSet/>
      <dgm:spPr/>
      <dgm:t>
        <a:bodyPr/>
        <a:lstStyle/>
        <a:p>
          <a:endParaRPr lang="en-US"/>
        </a:p>
      </dgm:t>
    </dgm:pt>
    <dgm:pt modelId="{33AA8F19-6CF7-44FF-83B9-F97740B2C622}">
      <dgm:prSet phldrT="[ข้อความ]" custT="1"/>
      <dgm:spPr>
        <a:solidFill>
          <a:srgbClr val="FFCCFF">
            <a:alpha val="90000"/>
          </a:srgbClr>
        </a:solidFill>
      </dgm:spPr>
      <dgm:t>
        <a:bodyPr/>
        <a:lstStyle/>
        <a:p>
          <a:r>
            <a:rPr lang="th-TH" altLang="th-TH" sz="3200" b="1" dirty="0" smtClean="0">
              <a:latin typeface="FreesiaUPC" pitchFamily="34" charset="-34"/>
              <a:cs typeface="FreesiaUPC" pitchFamily="34" charset="-34"/>
            </a:rPr>
            <a:t>รายงานผลการดำเนินงานการพัฒนาฝีมือแรงงานส่งให้หน่วยงานของกรมพัฒนาฝีมือแรงงานที่ให้เงินอุดหนุน</a:t>
          </a:r>
          <a:r>
            <a:rPr lang="th-TH" altLang="th-TH" sz="3200" b="1" u="sng" dirty="0" smtClean="0">
              <a:latin typeface="FreesiaUPC" pitchFamily="34" charset="-34"/>
              <a:cs typeface="FreesiaUPC" pitchFamily="34" charset="-34"/>
            </a:rPr>
            <a:t>ภายใน 30 วัน</a:t>
          </a:r>
          <a:r>
            <a:rPr lang="th-TH" altLang="th-TH" sz="3200" b="1" dirty="0" smtClean="0">
              <a:latin typeface="FreesiaUPC" pitchFamily="34" charset="-34"/>
              <a:cs typeface="FreesiaUPC" pitchFamily="34" charset="-34"/>
            </a:rPr>
            <a:t> </a:t>
          </a:r>
          <a:r>
            <a:rPr lang="th-TH" altLang="th-TH" sz="3200" b="1" u="sng" dirty="0" smtClean="0">
              <a:latin typeface="FreesiaUPC" pitchFamily="34" charset="-34"/>
              <a:cs typeface="FreesiaUPC" pitchFamily="34" charset="-34"/>
            </a:rPr>
            <a:t>นับแต่วันที่ดำเนินการแล้วเสร็จ</a:t>
          </a:r>
          <a:r>
            <a:rPr lang="th-TH" altLang="th-TH" sz="3200" b="1" dirty="0" smtClean="0">
              <a:latin typeface="FreesiaUPC" pitchFamily="34" charset="-34"/>
              <a:cs typeface="FreesiaUPC" pitchFamily="34" charset="-34"/>
            </a:rPr>
            <a:t> 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EF48943D-9F08-4AEF-A422-BD4AA6B64AE6}" type="parTrans" cxnId="{E6487617-A71E-49D3-9993-C6E03A18AD40}">
      <dgm:prSet/>
      <dgm:spPr/>
      <dgm:t>
        <a:bodyPr/>
        <a:lstStyle/>
        <a:p>
          <a:endParaRPr lang="en-US"/>
        </a:p>
      </dgm:t>
    </dgm:pt>
    <dgm:pt modelId="{64DCB8AE-3F16-453E-B5CD-0F7D8A9B6863}" type="sibTrans" cxnId="{E6487617-A71E-49D3-9993-C6E03A18AD40}">
      <dgm:prSet/>
      <dgm:spPr/>
      <dgm:t>
        <a:bodyPr/>
        <a:lstStyle/>
        <a:p>
          <a:endParaRPr lang="en-US"/>
        </a:p>
      </dgm:t>
    </dgm:pt>
    <dgm:pt modelId="{91C30AB4-3261-413B-AF7D-AB4232DDD6D0}" type="pres">
      <dgm:prSet presAssocID="{C7E5BC4A-F72D-4E15-9402-26A45B965A2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CD64B2-FA88-489E-8952-70EA630E8C6B}" type="pres">
      <dgm:prSet presAssocID="{0C32A9ED-42A3-4B21-B6EB-E2B76D20B6C0}" presName="linNode" presStyleCnt="0"/>
      <dgm:spPr/>
    </dgm:pt>
    <dgm:pt modelId="{921EFFE0-3D00-422C-9701-F91B24F799EA}" type="pres">
      <dgm:prSet presAssocID="{0C32A9ED-42A3-4B21-B6EB-E2B76D20B6C0}" presName="parentText" presStyleLbl="node1" presStyleIdx="0" presStyleCnt="1" custScaleX="6528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E9026C-2F19-4F4B-974C-5E453B750AD4}" type="pres">
      <dgm:prSet presAssocID="{0C32A9ED-42A3-4B21-B6EB-E2B76D20B6C0}" presName="descendantText" presStyleLbl="alignAccFollowNode1" presStyleIdx="0" presStyleCnt="1" custScaleX="145466" custScaleY="1251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9CED1F-403D-4449-8EB7-B7D7A524933D}" srcId="{C7E5BC4A-F72D-4E15-9402-26A45B965A22}" destId="{0C32A9ED-42A3-4B21-B6EB-E2B76D20B6C0}" srcOrd="0" destOrd="0" parTransId="{93E2F5B8-CA93-4CF8-A803-69AB5C78D716}" sibTransId="{47BC485E-5C97-4A47-BDE3-596AF78B0D06}"/>
    <dgm:cxn modelId="{A8790657-CBD9-45C5-91ED-55EA0992236E}" type="presOf" srcId="{33AA8F19-6CF7-44FF-83B9-F97740B2C622}" destId="{71E9026C-2F19-4F4B-974C-5E453B750AD4}" srcOrd="0" destOrd="0" presId="urn:microsoft.com/office/officeart/2005/8/layout/vList5"/>
    <dgm:cxn modelId="{2F4BB7FE-BF07-44AD-9B72-E4BE689ACAC4}" type="presOf" srcId="{0C32A9ED-42A3-4B21-B6EB-E2B76D20B6C0}" destId="{921EFFE0-3D00-422C-9701-F91B24F799EA}" srcOrd="0" destOrd="0" presId="urn:microsoft.com/office/officeart/2005/8/layout/vList5"/>
    <dgm:cxn modelId="{E6487617-A71E-49D3-9993-C6E03A18AD40}" srcId="{0C32A9ED-42A3-4B21-B6EB-E2B76D20B6C0}" destId="{33AA8F19-6CF7-44FF-83B9-F97740B2C622}" srcOrd="0" destOrd="0" parTransId="{EF48943D-9F08-4AEF-A422-BD4AA6B64AE6}" sibTransId="{64DCB8AE-3F16-453E-B5CD-0F7D8A9B6863}"/>
    <dgm:cxn modelId="{060626C5-9A06-40AD-9A20-0BBE12974911}" type="presOf" srcId="{C7E5BC4A-F72D-4E15-9402-26A45B965A22}" destId="{91C30AB4-3261-413B-AF7D-AB4232DDD6D0}" srcOrd="0" destOrd="0" presId="urn:microsoft.com/office/officeart/2005/8/layout/vList5"/>
    <dgm:cxn modelId="{C31A40C5-4119-4092-8060-E13287EE6111}" type="presParOf" srcId="{91C30AB4-3261-413B-AF7D-AB4232DDD6D0}" destId="{20CD64B2-FA88-489E-8952-70EA630E8C6B}" srcOrd="0" destOrd="0" presId="urn:microsoft.com/office/officeart/2005/8/layout/vList5"/>
    <dgm:cxn modelId="{FE9E3124-817B-4BB0-B807-3CBBE05D7552}" type="presParOf" srcId="{20CD64B2-FA88-489E-8952-70EA630E8C6B}" destId="{921EFFE0-3D00-422C-9701-F91B24F799EA}" srcOrd="0" destOrd="0" presId="urn:microsoft.com/office/officeart/2005/8/layout/vList5"/>
    <dgm:cxn modelId="{E9B2C1D0-E59E-497F-98A4-AF164B580E52}" type="presParOf" srcId="{20CD64B2-FA88-489E-8952-70EA630E8C6B}" destId="{71E9026C-2F19-4F4B-974C-5E453B750AD4}" srcOrd="1" destOrd="0" presId="urn:microsoft.com/office/officeart/2005/8/layout/vList5"/>
  </dgm:cxnLst>
  <dgm:bg>
    <a:noFill/>
  </dgm:bg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538D13-95AA-4EB7-964D-AF6BFB088C6F}">
      <dsp:nvSpPr>
        <dsp:cNvPr id="0" name=""/>
        <dsp:cNvSpPr/>
      </dsp:nvSpPr>
      <dsp:spPr>
        <a:xfrm rot="5400000">
          <a:off x="-272969" y="274385"/>
          <a:ext cx="1819797" cy="1273858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700" kern="1200" dirty="0">
            <a:solidFill>
              <a:srgbClr val="92D050"/>
            </a:solidFill>
          </a:endParaRPr>
        </a:p>
      </dsp:txBody>
      <dsp:txXfrm rot="5400000">
        <a:off x="-272969" y="274385"/>
        <a:ext cx="1819797" cy="1273858"/>
      </dsp:txXfrm>
    </dsp:sp>
    <dsp:sp modelId="{CAD5C95C-1628-4FE0-ADEA-8BF70414D809}">
      <dsp:nvSpPr>
        <dsp:cNvPr id="0" name=""/>
        <dsp:cNvSpPr/>
      </dsp:nvSpPr>
      <dsp:spPr>
        <a:xfrm rot="5400000">
          <a:off x="4081437" y="-2845592"/>
          <a:ext cx="1182868" cy="6874053"/>
        </a:xfrm>
        <a:prstGeom prst="round2SameRect">
          <a:avLst/>
        </a:prstGeom>
        <a:solidFill>
          <a:srgbClr val="FFFF99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8100000" algn="tr" rotWithShape="0">
            <a:schemeClr val="tx1">
              <a:alpha val="40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800" b="1" kern="1200" dirty="0" smtClean="0">
              <a:latin typeface="TH SarabunPSK" pitchFamily="34" charset="-34"/>
              <a:cs typeface="TH SarabunPSK" pitchFamily="34" charset="-34"/>
            </a:rPr>
            <a:t>กรุงเทพมหานคร ให้ยื่น ณ ศูนย์พัฒนาฝีมือแรงงานกรุงเทพมหานคร </a:t>
          </a:r>
          <a:endParaRPr lang="th-TH" sz="3800" kern="1200" dirty="0"/>
        </a:p>
      </dsp:txBody>
      <dsp:txXfrm rot="5400000">
        <a:off x="4081437" y="-2845592"/>
        <a:ext cx="1182868" cy="6874053"/>
      </dsp:txXfrm>
    </dsp:sp>
    <dsp:sp modelId="{79643F12-E52A-4E00-94A5-EE3E02BCF410}">
      <dsp:nvSpPr>
        <dsp:cNvPr id="0" name=""/>
        <dsp:cNvSpPr/>
      </dsp:nvSpPr>
      <dsp:spPr>
        <a:xfrm rot="5400000">
          <a:off x="-272969" y="1804741"/>
          <a:ext cx="1819797" cy="1273858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700" kern="1200" dirty="0">
            <a:solidFill>
              <a:srgbClr val="92D050"/>
            </a:solidFill>
          </a:endParaRPr>
        </a:p>
      </dsp:txBody>
      <dsp:txXfrm rot="5400000">
        <a:off x="-272969" y="1804741"/>
        <a:ext cx="1819797" cy="1273858"/>
      </dsp:txXfrm>
    </dsp:sp>
    <dsp:sp modelId="{181C4DFC-3902-4DAD-B1CB-D11D68EB8F2F}">
      <dsp:nvSpPr>
        <dsp:cNvPr id="0" name=""/>
        <dsp:cNvSpPr/>
      </dsp:nvSpPr>
      <dsp:spPr>
        <a:xfrm rot="5400000">
          <a:off x="4119450" y="-1315236"/>
          <a:ext cx="1182868" cy="6874053"/>
        </a:xfrm>
        <a:prstGeom prst="round2SameRect">
          <a:avLst/>
        </a:prstGeom>
        <a:solidFill>
          <a:srgbClr val="FFFF99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8100000" algn="tr" rotWithShape="0">
            <a:schemeClr val="tx1">
              <a:alpha val="40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800" b="1" kern="1200" dirty="0" smtClean="0">
              <a:latin typeface="TH SarabunPSK" pitchFamily="34" charset="-34"/>
              <a:cs typeface="TH SarabunPSK" pitchFamily="34" charset="-34"/>
            </a:rPr>
            <a:t>จังหวัดอื่น ให้ยื่น ณ สถาบันพัฒนาฝีมือแรงงานภาคหรือศูนย์พัฒนาฝีมือแรงงานจังหวัด</a:t>
          </a:r>
          <a:endParaRPr lang="th-TH" sz="3800" kern="1200" dirty="0"/>
        </a:p>
      </dsp:txBody>
      <dsp:txXfrm rot="5400000">
        <a:off x="4119450" y="-1315236"/>
        <a:ext cx="1182868" cy="687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E078FC8-3790-4E6A-A82C-F70561751633}" type="datetimeFigureOut">
              <a:rPr lang="th-TH"/>
              <a:pPr>
                <a:defRPr/>
              </a:pPr>
              <a:t>19/01/59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873BE4C-49F2-4301-B1EF-79B5DE5032E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1C424-3EFE-4843-B8E5-E7AA2A5305F9}" type="datetimeFigureOut">
              <a:rPr lang="en-US" smtClean="0"/>
              <a:pPr/>
              <a:t>1/19/2016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94950-ECC4-4B72-8F08-2A79747A3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94950-ECC4-4B72-8F08-2A79747A385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 alt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 alt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‹#›</a:t>
            </a:fld>
            <a:endParaRPr lang="es-E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1143040" y="642918"/>
            <a:ext cx="11523701" cy="407196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h-TH" sz="3200" b="1" dirty="0" smtClean="0">
              <a:ln w="9525">
                <a:noFill/>
                <a:prstDash val="solid"/>
              </a:ln>
              <a:solidFill>
                <a:srgbClr val="002060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4800" b="1" i="0" u="none" strike="noStrike" kern="1200" cap="none" spc="0" normalizeH="0" baseline="0" noProof="0" dirty="0" smtClean="0">
              <a:ln w="9525">
                <a:noFill/>
                <a:prstDash val="solid"/>
              </a:ln>
              <a:solidFill>
                <a:srgbClr val="002060"/>
              </a:solidFill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5" name="ชื่อเรื่องรอง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/>
            <a:r>
              <a:rPr lang="th-TH" sz="22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ตามพระราชบัญญัติส่งเสริมการพัฒนาฝีมือแรงงาน พ.ศ. 2545</a:t>
            </a:r>
            <a:endParaRPr lang="en-US" sz="2200" b="1" dirty="0" smtClean="0">
              <a:ln w="9525">
                <a:noFill/>
                <a:prstDash val="solid"/>
              </a:ln>
              <a:solidFill>
                <a:srgbClr val="002060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endParaRPr lang="en-US" sz="2200" dirty="0"/>
          </a:p>
        </p:txBody>
      </p:sp>
      <p:sp>
        <p:nvSpPr>
          <p:cNvPr id="14" name="ชื่อเรื่อง 1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h-TH" sz="4400" dirty="0" smtClean="0">
                <a:solidFill>
                  <a:srgbClr val="FFFFCC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การให้เงินช่วยเหลือหรืออุดหนุน</a:t>
            </a:r>
            <a:r>
              <a:rPr lang="th-TH" sz="3600" dirty="0" smtClean="0">
                <a:solidFill>
                  <a:srgbClr val="FFFFCC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/>
            </a:r>
            <a:br>
              <a:rPr lang="th-TH" sz="3600" dirty="0" smtClean="0">
                <a:solidFill>
                  <a:srgbClr val="FFFFCC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200" dirty="0" smtClean="0">
                <a:solidFill>
                  <a:srgbClr val="FFFFCC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เพื่อส่งเสริมการพัฒนาฝีมือแรงงาน</a:t>
            </a:r>
            <a:endParaRPr lang="en-US" sz="3600" dirty="0">
              <a:solidFill>
                <a:srgbClr val="FFFFCC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>
          <a:xfrm>
            <a:off x="571472" y="500042"/>
            <a:ext cx="7772400" cy="1714504"/>
          </a:xfrm>
        </p:spPr>
        <p:txBody>
          <a:bodyPr>
            <a:noAutofit/>
          </a:bodyPr>
          <a:lstStyle/>
          <a:p>
            <a:pPr algn="ctr"/>
            <a:r>
              <a:rPr lang="th-TH" sz="4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 </a:t>
            </a:r>
            <a:br>
              <a:rPr lang="th-TH" sz="4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เพื่อส่งเสริมการพัฒนาฝีมือแรงงาน</a:t>
            </a:r>
            <a:endParaRPr lang="en-US" sz="4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42C7D-6C81-4492-B06C-02233BA1CD6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857224" y="2571744"/>
            <a:ext cx="7429552" cy="2554545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พ.ศ. 2545 มาตรา 28 (3) บัญญัติให้ใช้จ่ายเงินกองทุนเพื่อช่วยเหลือหรืออุดหนุนกิจการใดๆ 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>    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2"/>
          <p:cNvSpPr txBox="1">
            <a:spLocks/>
          </p:cNvSpPr>
          <p:nvPr/>
        </p:nvSpPr>
        <p:spPr>
          <a:xfrm>
            <a:off x="0" y="0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  </a:t>
            </a:r>
            <a:endParaRPr lang="en-US" sz="6500" b="1" dirty="0">
              <a:ln w="9525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ea typeface="+mj-ea"/>
              <a:cs typeface="DilleniaUPC" panose="02020603050405020304" pitchFamily="18" charset="-34"/>
            </a:endParaRPr>
          </a:p>
        </p:txBody>
      </p:sp>
      <p:sp>
        <p:nvSpPr>
          <p:cNvPr id="12" name="ลูกศรขวาท้ายขีด 11"/>
          <p:cNvSpPr/>
          <p:nvPr/>
        </p:nvSpPr>
        <p:spPr>
          <a:xfrm>
            <a:off x="3786182" y="2714620"/>
            <a:ext cx="428628" cy="428628"/>
          </a:xfrm>
          <a:prstGeom prst="stripedRightArrow">
            <a:avLst/>
          </a:prstGeom>
          <a:solidFill>
            <a:srgbClr val="FFC000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5" name="Title 12"/>
          <p:cNvSpPr txBox="1">
            <a:spLocks/>
          </p:cNvSpPr>
          <p:nvPr/>
        </p:nvSpPr>
        <p:spPr>
          <a:xfrm>
            <a:off x="0" y="-214338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65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9" name="ลูกศรขวาท้ายขีด 18"/>
          <p:cNvSpPr/>
          <p:nvPr/>
        </p:nvSpPr>
        <p:spPr>
          <a:xfrm>
            <a:off x="3786182" y="5000636"/>
            <a:ext cx="428628" cy="428628"/>
          </a:xfrm>
          <a:prstGeom prst="stripedRightArrow">
            <a:avLst/>
          </a:prstGeom>
          <a:solidFill>
            <a:srgbClr val="00B0F0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25" name="ไดอะแกรม 24"/>
          <p:cNvGraphicFramePr/>
          <p:nvPr/>
        </p:nvGraphicFramePr>
        <p:xfrm>
          <a:off x="571472" y="1285860"/>
          <a:ext cx="8072494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2"/>
          <p:cNvSpPr txBox="1">
            <a:spLocks/>
          </p:cNvSpPr>
          <p:nvPr/>
        </p:nvSpPr>
        <p:spPr>
          <a:xfrm>
            <a:off x="0" y="0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   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กฎหมายที่เกี่ยวข้อง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2" name="Horizontal Scroll 1"/>
          <p:cNvSpPr/>
          <p:nvPr/>
        </p:nvSpPr>
        <p:spPr>
          <a:xfrm>
            <a:off x="642910" y="1571612"/>
            <a:ext cx="7858180" cy="4214842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363662" y="2636838"/>
            <a:ext cx="713742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3200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</a:p>
          <a:p>
            <a:r>
              <a:rPr lang="th-TH" altLang="th-TH" sz="3200" b="1" dirty="0">
                <a:latin typeface="FreesiaUPC" pitchFamily="34" charset="-34"/>
                <a:cs typeface="FreesiaUPC" pitchFamily="34" charset="-34"/>
              </a:rPr>
              <a:t>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r>
              <a:rPr lang="th-TH" altLang="th-TH" sz="3200" b="1" dirty="0" smtClean="0">
                <a:latin typeface="FreesiaUPC" pitchFamily="34" charset="-34"/>
                <a:cs typeface="FreesiaUPC" pitchFamily="34" charset="-34"/>
              </a:rPr>
              <a:t>ที่เกี่ยวกับ</a:t>
            </a:r>
            <a:br>
              <a:rPr lang="th-TH" alt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altLang="th-TH" sz="3200" b="1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altLang="th-TH" sz="3200" b="1" dirty="0">
                <a:latin typeface="FreesiaUPC" pitchFamily="34" charset="-34"/>
                <a:cs typeface="FreesiaUPC" pitchFamily="34" charset="-34"/>
              </a:rPr>
              <a:t>ส่งเสริมการพัฒนาฝีมือแรงงาน ลงวันที่ </a:t>
            </a:r>
            <a:endParaRPr lang="th-TH" alt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altLang="th-TH" sz="3200" b="1" dirty="0" smtClean="0">
                <a:latin typeface="FreesiaUPC" pitchFamily="34" charset="-34"/>
                <a:cs typeface="FreesiaUPC" pitchFamily="34" charset="-34"/>
              </a:rPr>
              <a:t>3 กรกฎาคม </a:t>
            </a:r>
            <a:r>
              <a:rPr lang="th-TH" altLang="th-TH" sz="3200" b="1" dirty="0">
                <a:latin typeface="FreesiaUPC" pitchFamily="34" charset="-34"/>
                <a:cs typeface="FreesiaUPC" pitchFamily="34" charset="-34"/>
              </a:rPr>
              <a:t>2558</a:t>
            </a:r>
            <a:endParaRPr lang="en-US" altLang="th-TH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2844" y="1700808"/>
            <a:ext cx="8858312" cy="1371002"/>
          </a:xfrm>
          <a:prstGeom prst="rect">
            <a:avLst/>
          </a:prstGeom>
          <a:solidFill>
            <a:srgbClr val="C6F874"/>
          </a:soli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" name="Title 12"/>
          <p:cNvSpPr txBox="1">
            <a:spLocks/>
          </p:cNvSpPr>
          <p:nvPr/>
        </p:nvSpPr>
        <p:spPr>
          <a:xfrm>
            <a:off x="0" y="0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6500" b="1" dirty="0">
                <a:ln w="9525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DilleniaUPC" panose="02020603050405020304" pitchFamily="18" charset="-34"/>
              </a:rPr>
              <a:t>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หลักเกณฑ์การให้เงินช่วยเหลือหรืออุดหนุน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0" name="ตัวยึดเนื้อหา 2"/>
          <p:cNvSpPr txBox="1">
            <a:spLocks/>
          </p:cNvSpPr>
          <p:nvPr/>
        </p:nvSpPr>
        <p:spPr>
          <a:xfrm>
            <a:off x="285720" y="1928802"/>
            <a:ext cx="8389967" cy="1208087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500" b="1" cap="all" spc="200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    ผู้ดำเนินการ</a:t>
            </a:r>
            <a:r>
              <a:rPr lang="th-TH" sz="3500" b="1" cap="all" spc="200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</a:t>
            </a:r>
            <a:r>
              <a:rPr lang="th-TH" sz="3500" b="1" cap="all" spc="200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</a:p>
          <a:p>
            <a:pPr algn="just"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500" b="1" cap="all" spc="200" dirty="0" smtClean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500" b="1" dirty="0" smtClean="0">
                <a:latin typeface="FreesiaUPC" pitchFamily="34" charset="-34"/>
                <a:cs typeface="FreesiaUPC" pitchFamily="34" charset="-34"/>
              </a:rPr>
              <a:t>ที่ได้รับอนุญาต</a:t>
            </a:r>
            <a:r>
              <a:rPr lang="th-TH" sz="3500" b="1" cap="all" spc="200" dirty="0">
                <a:latin typeface="FreesiaUPC" pitchFamily="34" charset="-34"/>
                <a:cs typeface="FreesiaUPC" pitchFamily="34" charset="-34"/>
              </a:rPr>
              <a:t>ตามมาตรา </a:t>
            </a:r>
            <a:r>
              <a:rPr lang="th-TH" sz="3500" b="1" cap="all" spc="200" dirty="0" smtClean="0">
                <a:latin typeface="FreesiaUPC" pitchFamily="34" charset="-34"/>
                <a:cs typeface="FreesiaUPC" pitchFamily="34" charset="-34"/>
              </a:rPr>
              <a:t>24</a:t>
            </a:r>
            <a:endParaRPr lang="th-TH" sz="4000" b="1" cap="all" spc="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itle 12"/>
          <p:cNvSpPr txBox="1">
            <a:spLocks/>
          </p:cNvSpPr>
          <p:nvPr/>
        </p:nvSpPr>
        <p:spPr>
          <a:xfrm>
            <a:off x="346075" y="5429264"/>
            <a:ext cx="8461375" cy="947728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lstStyle/>
          <a:p>
            <a:pPr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ใช้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บังคับแก่</a:t>
            </a:r>
            <a:r>
              <a:rPr lang="th-TH" sz="3200" b="1" cap="all" dirty="0"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3200" b="1" cap="all" dirty="0" smtClean="0">
                <a:latin typeface="FreesiaUPC" pitchFamily="34" charset="-34"/>
                <a:cs typeface="FreesiaUPC" pitchFamily="34" charset="-34"/>
              </a:rPr>
              <a:t>ทดสอบมาตรฐานฝีมือแรงงาน</a:t>
            </a:r>
            <a:br>
              <a:rPr lang="th-TH" sz="3200" b="1" cap="all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cap="all" dirty="0" smtClean="0"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3200" b="1" cap="all" dirty="0">
                <a:latin typeface="FreesiaUPC" pitchFamily="34" charset="-34"/>
                <a:cs typeface="FreesiaUPC" pitchFamily="34" charset="-34"/>
              </a:rPr>
              <a:t>มีการดำเนินการ</a:t>
            </a:r>
            <a:r>
              <a:rPr lang="th-TH" sz="3200" b="1" cap="all" dirty="0" smtClean="0">
                <a:latin typeface="FreesiaUPC" pitchFamily="34" charset="-34"/>
                <a:cs typeface="FreesiaUPC" pitchFamily="34" charset="-34"/>
              </a:rPr>
              <a:t>ทดสอบตั้งแต่</a:t>
            </a:r>
            <a:r>
              <a:rPr lang="th-TH" sz="3200" b="1" cap="all" dirty="0">
                <a:latin typeface="FreesiaUPC" pitchFamily="34" charset="-34"/>
                <a:cs typeface="FreesiaUPC" pitchFamily="34" charset="-34"/>
              </a:rPr>
              <a:t>ปีพ.ศ. </a:t>
            </a:r>
            <a:r>
              <a:rPr lang="th-TH" sz="3200" b="1" cap="all" dirty="0" smtClean="0">
                <a:latin typeface="FreesiaUPC" pitchFamily="34" charset="-34"/>
                <a:cs typeface="FreesiaUPC" pitchFamily="34" charset="-34"/>
              </a:rPr>
              <a:t>2558 เป็น</a:t>
            </a:r>
            <a:r>
              <a:rPr lang="th-TH" sz="3200" b="1" cap="all" dirty="0">
                <a:latin typeface="FreesiaUPC" pitchFamily="34" charset="-34"/>
                <a:cs typeface="FreesiaUPC" pitchFamily="34" charset="-34"/>
              </a:rPr>
              <a:t>ต้นไป</a:t>
            </a:r>
            <a:endParaRPr lang="en-US" sz="3200" b="1" cap="all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4" name="ไดอะแกรม 13"/>
          <p:cNvGraphicFramePr/>
          <p:nvPr/>
        </p:nvGraphicFramePr>
        <p:xfrm>
          <a:off x="214282" y="2571744"/>
          <a:ext cx="8501122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รูปภาพ 12" descr="1.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2071678"/>
            <a:ext cx="738186" cy="73818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2"/>
          <p:cNvSpPr txBox="1">
            <a:spLocks/>
          </p:cNvSpPr>
          <p:nvPr/>
        </p:nvSpPr>
        <p:spPr>
          <a:xfrm>
            <a:off x="357222" y="0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ตัวอย่างที่ 1 </a:t>
            </a:r>
            <a:r>
              <a:rPr lang="th-TH" sz="36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</a:t>
            </a:r>
            <a:r>
              <a:rPr lang="th-TH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	        ตาม</a:t>
            </a:r>
            <a:r>
              <a:rPr lang="th-TH" sz="36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มาตรา 24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450850" y="1625600"/>
            <a:ext cx="7899400" cy="650875"/>
          </a:xfrm>
          <a:prstGeom prst="homePlate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ในปี พ.ศ. 2558 มีการดำเนินการทดสอบมาตรฐานฝีมือแรงงาน จำนวน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100</a:t>
            </a:r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คน</a:t>
            </a:r>
          </a:p>
        </p:txBody>
      </p:sp>
      <p:grpSp>
        <p:nvGrpSpPr>
          <p:cNvPr id="22" name="กลุ่ม 21"/>
          <p:cNvGrpSpPr/>
          <p:nvPr/>
        </p:nvGrpSpPr>
        <p:grpSpPr>
          <a:xfrm>
            <a:off x="0" y="2714620"/>
            <a:ext cx="9144000" cy="2389502"/>
            <a:chOff x="0" y="1714488"/>
            <a:chExt cx="9144000" cy="2389502"/>
          </a:xfrm>
        </p:grpSpPr>
        <p:cxnSp>
          <p:nvCxnSpPr>
            <p:cNvPr id="23" name="ตัวเชื่อมต่อตรง 22"/>
            <p:cNvCxnSpPr/>
            <p:nvPr/>
          </p:nvCxnSpPr>
          <p:spPr>
            <a:xfrm>
              <a:off x="500828" y="3284536"/>
              <a:ext cx="821457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ตัวเชื่อมต่อตรง 23"/>
            <p:cNvCxnSpPr/>
            <p:nvPr/>
          </p:nvCxnSpPr>
          <p:spPr>
            <a:xfrm rot="5400000">
              <a:off x="4179885" y="3178173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 Box 3"/>
            <p:cNvSpPr txBox="1">
              <a:spLocks noChangeArrowheads="1"/>
            </p:cNvSpPr>
            <p:nvPr/>
          </p:nvSpPr>
          <p:spPr bwMode="auto">
            <a:xfrm>
              <a:off x="0" y="1714488"/>
              <a:ext cx="9144000" cy="1314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0"/>
                  <a:ea typeface="Arial" pitchFamily="34" charset="0"/>
                  <a:cs typeface="Cordia New" pitchFamily="34" charset="-34"/>
                </a:rPr>
                <a:t>      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ดำเนินการทดสอบมาตรฐานฝีมือแรงงาน</a:t>
              </a:r>
              <a:r>
                <a:rPr kumimoji="0" 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ยื่นคำขอรับการช่วยเหลือหรืออุดหนุน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จำนวน 100 คน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</a:t>
              </a:r>
              <a:r>
                <a:rPr kumimoji="0" lang="th-TH" sz="24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 10</a:t>
              </a:r>
              <a:r>
                <a:rPr kumimoji="0" 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6" name="วงเล็บปีกกาขวา 25"/>
            <p:cNvSpPr/>
            <p:nvPr/>
          </p:nvSpPr>
          <p:spPr>
            <a:xfrm rot="16200000">
              <a:off x="2236617" y="807866"/>
              <a:ext cx="571504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ตัวเชื่อมต่อตรง 26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ตัวเชื่อมต่อตรง 27"/>
            <p:cNvCxnSpPr/>
            <p:nvPr/>
          </p:nvCxnSpPr>
          <p:spPr>
            <a:xfrm rot="5400000">
              <a:off x="8537603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1928794" y="3071810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143636" y="313110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1" name="วงเล็บปีกกาขวา 30"/>
            <p:cNvSpPr/>
            <p:nvPr/>
          </p:nvSpPr>
          <p:spPr>
            <a:xfrm rot="16200000">
              <a:off x="6374796" y="785795"/>
              <a:ext cx="571504" cy="400052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3" name="Text Box 5"/>
            <p:cNvSpPr txBox="1">
              <a:spLocks noChangeArrowheads="1"/>
            </p:cNvSpPr>
            <p:nvPr/>
          </p:nvSpPr>
          <p:spPr bwMode="auto">
            <a:xfrm>
              <a:off x="3596366" y="3499792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ธ.ค.58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4" name="Text Box 6"/>
            <p:cNvSpPr txBox="1">
              <a:spLocks noChangeArrowheads="1"/>
            </p:cNvSpPr>
            <p:nvPr/>
          </p:nvSpPr>
          <p:spPr bwMode="auto">
            <a:xfrm>
              <a:off x="4544704" y="3503915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5" name="Text Box 7"/>
            <p:cNvSpPr txBox="1">
              <a:spLocks noChangeArrowheads="1"/>
            </p:cNvSpPr>
            <p:nvPr/>
          </p:nvSpPr>
          <p:spPr bwMode="auto">
            <a:xfrm>
              <a:off x="7878666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2"/>
          <p:cNvSpPr txBox="1">
            <a:spLocks/>
          </p:cNvSpPr>
          <p:nvPr/>
        </p:nvSpPr>
        <p:spPr>
          <a:xfrm>
            <a:off x="0" y="-71462"/>
            <a:ext cx="9144000" cy="1014434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   </a:t>
            </a: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เอกสาร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หลักฐานประกอบการยื่นคำขอ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pSp>
        <p:nvGrpSpPr>
          <p:cNvPr id="12" name="กลุ่ม 11"/>
          <p:cNvGrpSpPr/>
          <p:nvPr/>
        </p:nvGrpSpPr>
        <p:grpSpPr>
          <a:xfrm>
            <a:off x="214282" y="1142984"/>
            <a:ext cx="8643965" cy="5014301"/>
            <a:chOff x="308962" y="1142984"/>
            <a:chExt cx="8643965" cy="5014301"/>
          </a:xfrm>
        </p:grpSpPr>
        <p:grpSp>
          <p:nvGrpSpPr>
            <p:cNvPr id="4" name="กลุ่ม 3"/>
            <p:cNvGrpSpPr/>
            <p:nvPr/>
          </p:nvGrpSpPr>
          <p:grpSpPr>
            <a:xfrm>
              <a:off x="308962" y="1142984"/>
              <a:ext cx="1742014" cy="4995776"/>
              <a:chOff x="979" y="2441"/>
              <a:chExt cx="1742014" cy="4995776"/>
            </a:xfrm>
          </p:grpSpPr>
          <p:sp>
            <p:nvSpPr>
              <p:cNvPr id="5" name="สี่เหลี่ยมมุมมน 4"/>
              <p:cNvSpPr/>
              <p:nvPr/>
            </p:nvSpPr>
            <p:spPr>
              <a:xfrm>
                <a:off x="979" y="2441"/>
                <a:ext cx="1742014" cy="4995776"/>
              </a:xfrm>
              <a:prstGeom prst="round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สี่เหลี่ยมมุมมน 4"/>
              <p:cNvSpPr/>
              <p:nvPr/>
            </p:nvSpPr>
            <p:spPr>
              <a:xfrm>
                <a:off x="86017" y="87479"/>
                <a:ext cx="1571938" cy="48257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37160" tIns="68580" rIns="137160" bIns="68580" numCol="1" spcCol="1270" anchor="ctr" anchorCtr="0">
                <a:noAutofit/>
              </a:bodyPr>
              <a:lstStyle/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</a:pPr>
                <a:r>
                  <a:rPr lang="th-TH" sz="3600" b="1" kern="1200" dirty="0" smtClean="0">
                    <a:latin typeface="FreesiaUPC" pitchFamily="34" charset="-34"/>
                    <a:cs typeface="FreesiaUPC" pitchFamily="34" charset="-34"/>
                  </a:rPr>
                  <a:t>ยื่นแบบ</a:t>
                </a:r>
              </a:p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</a:pPr>
                <a:r>
                  <a:rPr lang="th-TH" sz="3600" b="1" kern="1200" dirty="0" err="1" smtClean="0">
                    <a:latin typeface="FreesiaUPC" pitchFamily="34" charset="-34"/>
                    <a:cs typeface="FreesiaUPC" pitchFamily="34" charset="-34"/>
                  </a:rPr>
                  <a:t>ชอ.</a:t>
                </a:r>
                <a:r>
                  <a:rPr lang="th-TH" sz="3600" b="1" kern="1200" dirty="0" smtClean="0">
                    <a:latin typeface="FreesiaUPC" pitchFamily="34" charset="-34"/>
                    <a:cs typeface="FreesiaUPC" pitchFamily="34" charset="-34"/>
                  </a:rPr>
                  <a:t> 1</a:t>
                </a:r>
              </a:p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</a:pPr>
                <a:endParaRPr lang="th-TH" sz="3600" b="1" kern="1200" dirty="0" smtClean="0">
                  <a:latin typeface="FreesiaUPC" pitchFamily="34" charset="-34"/>
                  <a:cs typeface="FreesiaUPC" pitchFamily="34" charset="-34"/>
                </a:endParaRPr>
              </a:p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2800" b="1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สำหรับผู้ดำเนินการทดสอบมาตรฐานฯ</a:t>
                </a:r>
                <a:endParaRPr lang="en-US" sz="28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7" name="กลุ่ม 6"/>
            <p:cNvGrpSpPr/>
            <p:nvPr/>
          </p:nvGrpSpPr>
          <p:grpSpPr>
            <a:xfrm>
              <a:off x="2052902" y="1156633"/>
              <a:ext cx="6900025" cy="5000652"/>
              <a:chOff x="1700983" y="101241"/>
              <a:chExt cx="6900025" cy="5000652"/>
            </a:xfrm>
          </p:grpSpPr>
          <p:sp>
            <p:nvSpPr>
              <p:cNvPr id="8" name="มนมุมสี่เหลี่ยมด้านเดียวกัน 7"/>
              <p:cNvSpPr/>
              <p:nvPr/>
            </p:nvSpPr>
            <p:spPr>
              <a:xfrm rot="5400000">
                <a:off x="2650670" y="-848446"/>
                <a:ext cx="5000652" cy="6900025"/>
              </a:xfrm>
              <a:prstGeom prst="round2SameRect">
                <a:avLst/>
              </a:prstGeom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9" name="มนมุมสี่เหลี่ยมด้านเดียวกัน 4"/>
              <p:cNvSpPr/>
              <p:nvPr/>
            </p:nvSpPr>
            <p:spPr>
              <a:xfrm>
                <a:off x="1742993" y="244116"/>
                <a:ext cx="6655913" cy="451242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สำเนาหนังสือรับรองการจดทะเบียนนิติบุคคล</a:t>
                </a:r>
                <a:r>
                  <a:rPr lang="en-US" sz="2800" b="1" kern="1200" smtClean="0">
                    <a:latin typeface="FreesiaUPC" pitchFamily="34" charset="-34"/>
                    <a:cs typeface="FreesiaUPC" pitchFamily="34" charset="-34"/>
                  </a:rPr>
                  <a:t/>
                </a:r>
                <a:br>
                  <a:rPr lang="en-US" sz="2800" b="1" kern="1200" smtClean="0"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kern="1200" smtClean="0">
                    <a:latin typeface="FreesiaUPC" pitchFamily="34" charset="-34"/>
                    <a:cs typeface="FreesiaUPC" pitchFamily="34" charset="-34"/>
                  </a:rPr>
                  <a:t>พร้อม</a:t>
                </a: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วัตถุประสงค์ (ไม่เกิน 3 เดือน ในวันที่ยื่นคำขอ)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หนังสือมอบอำนาจทำการแทนนิติบุคคลพร้อมติดอากรแสตมป์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สำเนาบัตรประจำตัวประชาชนของผู้มอบอำนาจ /</a:t>
                </a:r>
                <a:r>
                  <a:rPr lang="en-US" sz="2800" b="1" kern="1200" dirty="0" smtClean="0">
                    <a:latin typeface="FreesiaUPC" pitchFamily="34" charset="-34"/>
                    <a:cs typeface="FreesiaUPC" pitchFamily="34" charset="-34"/>
                  </a:rPr>
                  <a:t/>
                </a:r>
                <a:br>
                  <a:rPr lang="en-US" sz="2800" b="1" kern="1200" dirty="0" smtClean="0"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ผู้รับมอบอำนาจ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สำเนาใบอนุญาตเป็นผู้ดำเนินการทดสอบมาตรฐานฝีมือแรงงานตามมาตรา 24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สำเนารายงานผลการทดสอบมาตรฐานฝีมือแรงงานแห่งชาติ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2844" y="1000108"/>
            <a:ext cx="8858312" cy="1371002"/>
          </a:xfrm>
          <a:prstGeom prst="rect">
            <a:avLst/>
          </a:prstGeom>
          <a:solidFill>
            <a:srgbClr val="B9EDFF"/>
          </a:soli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" name="Title 12"/>
          <p:cNvSpPr txBox="1">
            <a:spLocks/>
          </p:cNvSpPr>
          <p:nvPr/>
        </p:nvSpPr>
        <p:spPr>
          <a:xfrm>
            <a:off x="0" y="0"/>
            <a:ext cx="9144000" cy="1071546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6500" b="1" dirty="0">
                <a:ln w="9525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DilleniaUPC" panose="02020603050405020304" pitchFamily="18" charset="-34"/>
              </a:rPr>
              <a:t>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หลักเกณฑ์การให้เงินช่วยเหลือหรืออุดหนุน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0" name="ตัวยึดเนื้อหา 2"/>
          <p:cNvSpPr txBox="1">
            <a:spLocks/>
          </p:cNvSpPr>
          <p:nvPr/>
        </p:nvSpPr>
        <p:spPr>
          <a:xfrm>
            <a:off x="285720" y="1091585"/>
            <a:ext cx="8389967" cy="120808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        ผู้ประกอบกิจการ </a:t>
            </a:r>
          </a:p>
          <a:p>
            <a:pPr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ที่ส่งเงินสมทบเข้ากองทุนภายในเวลาที่กำหนดในปีที่ผ่านมา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algn="just">
              <a:lnSpc>
                <a:spcPct val="90000"/>
              </a:lnSpc>
              <a:buClr>
                <a:schemeClr val="accent1"/>
              </a:buClr>
              <a:buSzPct val="100000"/>
              <a:buFont typeface="Wingdings" pitchFamily="2" charset="2"/>
              <a:buChar char="Ø"/>
              <a:defRPr/>
            </a:pPr>
            <a:endParaRPr lang="th-TH" sz="2800" b="1" cap="all" spc="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4" name="ไดอะแกรม 13"/>
          <p:cNvGraphicFramePr/>
          <p:nvPr/>
        </p:nvGraphicFramePr>
        <p:xfrm>
          <a:off x="428596" y="2500306"/>
          <a:ext cx="8501122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itle 12"/>
          <p:cNvSpPr txBox="1">
            <a:spLocks/>
          </p:cNvSpPr>
          <p:nvPr/>
        </p:nvSpPr>
        <p:spPr>
          <a:xfrm>
            <a:off x="357158" y="5643578"/>
            <a:ext cx="8459787" cy="1071546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ใช้บังคับแก่ผู้ประกอบกิจการที่ส่งเงินสมทบเข้ากองทุน</a:t>
            </a:r>
          </a:p>
          <a:p>
            <a:pPr>
              <a:lnSpc>
                <a:spcPct val="90000"/>
              </a:lnSpc>
              <a:buClr>
                <a:schemeClr val="accent1"/>
              </a:buClr>
              <a:buSzPct val="100000"/>
              <a:defRPr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ตั้งแต่ปี พ.ศ. 2558 เป็นต้นไป</a:t>
            </a:r>
            <a:endParaRPr lang="en-US" sz="3600" b="1" cap="all" spc="2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11" descr="2.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976" y="1214422"/>
            <a:ext cx="738000" cy="738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ตัวเชื่อมต่อตรง 18"/>
          <p:cNvCxnSpPr/>
          <p:nvPr/>
        </p:nvCxnSpPr>
        <p:spPr>
          <a:xfrm rot="5400000">
            <a:off x="5678495" y="3463925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กลุ่ม 30"/>
          <p:cNvGrpSpPr/>
          <p:nvPr/>
        </p:nvGrpSpPr>
        <p:grpSpPr>
          <a:xfrm>
            <a:off x="382588" y="1428736"/>
            <a:ext cx="8588300" cy="5000660"/>
            <a:chOff x="382588" y="1214422"/>
            <a:chExt cx="8588300" cy="5000660"/>
          </a:xfrm>
        </p:grpSpPr>
        <p:cxnSp>
          <p:nvCxnSpPr>
            <p:cNvPr id="13" name="ตัวเชื่อมต่อตรง 12"/>
            <p:cNvCxnSpPr/>
            <p:nvPr/>
          </p:nvCxnSpPr>
          <p:spPr>
            <a:xfrm>
              <a:off x="500828" y="3284536"/>
              <a:ext cx="82860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วงเล็บปีกกาขวา 8"/>
            <p:cNvSpPr/>
            <p:nvPr/>
          </p:nvSpPr>
          <p:spPr>
            <a:xfrm rot="16200000">
              <a:off x="1665114" y="1379369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ตัวเชื่อมต่อตรง 15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8607453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rgbClr val="6666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2557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929454" y="313110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ม.ค.57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29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ธ.ค.57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30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31" name="Text Box 7"/>
            <p:cNvSpPr txBox="1">
              <a:spLocks noChangeArrowheads="1"/>
            </p:cNvSpPr>
            <p:nvPr/>
          </p:nvSpPr>
          <p:spPr bwMode="auto">
            <a:xfrm>
              <a:off x="7878666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8" name="ตัวเชื่อมต่อตรง 17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4143372" y="3071810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4" name="วงเล็บปีกกาขวา 23"/>
            <p:cNvSpPr/>
            <p:nvPr/>
          </p:nvSpPr>
          <p:spPr>
            <a:xfrm rot="5400000">
              <a:off x="4505789" y="2808128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6" name="วงเล็บปีกกาขวา 25"/>
            <p:cNvSpPr/>
            <p:nvPr/>
          </p:nvSpPr>
          <p:spPr>
            <a:xfrm rot="5400000">
              <a:off x="7237276" y="2811326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50" name="Text Box 2"/>
            <p:cNvSpPr txBox="1">
              <a:spLocks noChangeArrowheads="1"/>
            </p:cNvSpPr>
            <p:nvPr/>
          </p:nvSpPr>
          <p:spPr bwMode="auto">
            <a:xfrm>
              <a:off x="500034" y="1214422"/>
              <a:ext cx="2714644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พ.ศ.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2557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ดำเนินการฝึกอบรมให้แก่ลูกจ้าง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ไ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ม่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ครบ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ตามสัดส่วนที่</a:t>
              </a:r>
              <a:r>
                <a:rPr kumimoji="0" lang="th-TH" sz="16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กฎหม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าย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กำหนด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                  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 40 คน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1" name="Text Box 3"/>
            <p:cNvSpPr txBox="1">
              <a:spLocks noChangeArrowheads="1"/>
            </p:cNvSpPr>
            <p:nvPr/>
          </p:nvSpPr>
          <p:spPr bwMode="auto">
            <a:xfrm>
              <a:off x="3500430" y="1214422"/>
              <a:ext cx="4286280" cy="1214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ส่งเงินสมทบของปี พ.ศ. 2557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ภายในเวลาที่กฎหมายกำหนด 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(ภายในเดือนมีนาคม 2558)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43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,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200 บาท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(1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,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080 บาท 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X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40 คน)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2" name="ตัวเชื่อมต่อตรง 31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3500430" y="2357430"/>
              <a:ext cx="1071570" cy="369332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20 ม.ค. 58</a:t>
              </a:r>
              <a:endPara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52" name="Text Box 4"/>
            <p:cNvSpPr txBox="1">
              <a:spLocks noChangeArrowheads="1"/>
            </p:cNvSpPr>
            <p:nvPr/>
          </p:nvSpPr>
          <p:spPr bwMode="auto">
            <a:xfrm>
              <a:off x="4000496" y="4429132"/>
              <a:ext cx="1928826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 พ.ศ. 2558 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ดำเนินการพัฒนา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ฝีมือแรงงาน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ครบตามสัดส่วนที่กฎหมายกำหนด						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6786578" y="4410092"/>
              <a:ext cx="1928826" cy="1804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ปี พ.ศ.2559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ยื่นคำขอรับเงินช่วยเหลือหรืออุดหนุน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4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,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320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บาท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(43,200 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x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10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%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7" name="Title 12"/>
          <p:cNvSpPr txBox="1">
            <a:spLocks/>
          </p:cNvSpPr>
          <p:nvPr/>
        </p:nvSpPr>
        <p:spPr>
          <a:xfrm>
            <a:off x="357222" y="142876"/>
            <a:ext cx="9144000" cy="1071546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ตัวอย่างที่ 2  ผู้</a:t>
            </a:r>
            <a:r>
              <a:rPr lang="th-TH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ประกอบกิจการที่ส่งเงินสมทบเข้ากองทุน</a:t>
            </a:r>
            <a:r>
              <a:rPr lang="en-US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                 </a:t>
            </a:r>
            <a:r>
              <a:rPr lang="th-TH" sz="36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2844" y="1484785"/>
            <a:ext cx="8858312" cy="4730297"/>
          </a:xfrm>
          <a:prstGeom prst="rect">
            <a:avLst/>
          </a:prstGeom>
          <a:solidFill>
            <a:srgbClr val="E4A7F7"/>
          </a:soli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" name="Title 12"/>
          <p:cNvSpPr txBox="1">
            <a:spLocks/>
          </p:cNvSpPr>
          <p:nvPr/>
        </p:nvSpPr>
        <p:spPr>
          <a:xfrm>
            <a:off x="0" y="0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40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ตัวอย่างที่ 2  </a:t>
            </a:r>
            <a:r>
              <a:rPr lang="th-TH" sz="35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5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ประกอบกิจการที่ส่งเงิน</a:t>
            </a:r>
            <a:r>
              <a:rPr lang="th-TH" sz="35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สมทบ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5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                    เข้า</a:t>
            </a:r>
            <a:r>
              <a:rPr lang="th-TH" sz="35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35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0248" name="Rectangle 1"/>
          <p:cNvSpPr>
            <a:spLocks noChangeArrowheads="1"/>
          </p:cNvSpPr>
          <p:nvPr/>
        </p:nvSpPr>
        <p:spPr bwMode="auto">
          <a:xfrm>
            <a:off x="357158" y="1785926"/>
            <a:ext cx="8567738" cy="4078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69875">
              <a:tabLst>
                <a:tab pos="180975" algn="l"/>
              </a:tabLst>
            </a:pPr>
            <a:r>
              <a:rPr lang="th-TH" altLang="th-TH" sz="3500" b="1" dirty="0">
                <a:latin typeface="TH SarabunIT๙" pitchFamily="34" charset="-34"/>
                <a:ea typeface="Calibri" pitchFamily="34" charset="0"/>
                <a:cs typeface="DilleniaUPC" pitchFamily="18" charset="-34"/>
              </a:rPr>
              <a:t>  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ในปี พ.ศ. 2557 บริษัท </a:t>
            </a:r>
            <a:r>
              <a:rPr lang="en-US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A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ดำเนินการจัดฝึกอบรมให้แก่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ลูกจ้าง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/>
            </a:r>
            <a:b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3200" b="1" u="sng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ไม่</a:t>
            </a:r>
            <a:r>
              <a:rPr lang="th-TH" altLang="th-TH" sz="3200" b="1" u="sng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ครบ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ตามสัดส่วนที่กฎหมายกำหนด จำนวน 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40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 จึงต้องส่งเงินสมทบเข้ากองทุนพัฒนาฝีมือแรงงาน จำนวน 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43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,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00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บาท 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/>
            </a:r>
            <a:b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(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1,080 บาท </a:t>
            </a:r>
            <a:r>
              <a:rPr lang="en-US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x 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40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คน) โดย</a:t>
            </a:r>
            <a:r>
              <a:rPr lang="th-TH" altLang="th-TH" sz="3200" b="1" u="sng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นำส่งเงินสมทบ ประจำปี พ.ศ. 2557   ในวันที่ 20 มกราคม 2558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(ภายในเวลาที่กฎหมายกำหนด) 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และในปี พ.ศ. 2558 ดำเนินการพัฒนาฝีมือแรงงานครบตามสัดส่วนที่กฎหมายกำหนด ใน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2559 บริษัท </a:t>
            </a:r>
            <a:r>
              <a:rPr lang="en-US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จำนวน </a:t>
            </a:r>
            <a:r>
              <a:rPr lang="en-US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4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,320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บาท</a:t>
            </a:r>
            <a:endParaRPr lang="th-TH" altLang="th-TH" sz="3500" b="1" dirty="0"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2844" y="1071546"/>
            <a:ext cx="8858312" cy="5158690"/>
          </a:xfrm>
          <a:prstGeom prst="rect">
            <a:avLst/>
          </a:prstGeom>
          <a:solidFill>
            <a:srgbClr val="E4A7F7"/>
          </a:soli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" name="Title 12"/>
          <p:cNvSpPr txBox="1">
            <a:spLocks/>
          </p:cNvSpPr>
          <p:nvPr/>
        </p:nvSpPr>
        <p:spPr>
          <a:xfrm>
            <a:off x="0" y="-285776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การขอรับเงินช่วยเหลือหรืออุดหนุน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2" name="Content Placeholder 1"/>
          <p:cNvSpPr>
            <a:spLocks noGrp="1"/>
          </p:cNvSpPr>
          <p:nvPr>
            <p:ph sz="quarter" idx="1"/>
          </p:nvPr>
        </p:nvSpPr>
        <p:spPr>
          <a:xfrm>
            <a:off x="549274" y="1215536"/>
            <a:ext cx="8094691" cy="5229225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1. ยื่นแบบประเมินเงินสมทบกองทุนพัฒนาฝีมือแรงงาน ประจำปี พ.ศ. 2557 และนำส่งเงินสมทบ จำนวน 43,200 บาท ในวันที่     </a:t>
            </a:r>
            <a:br>
              <a:rPr lang="th-TH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20 มกราคม 2558</a:t>
            </a:r>
            <a:endParaRPr lang="en-US" sz="3000" b="1" dirty="0" smtClean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buFontTx/>
              <a:buNone/>
              <a:defRPr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2.  ปี พ.ศ. 2558 ดำเนินการฝึกอบรมให้แก่ลูกจ้างครบตามสัดส่วน</a:t>
            </a:r>
            <a:br>
              <a:rPr lang="th-TH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ที่กฎหมายกำหนด</a:t>
            </a:r>
          </a:p>
          <a:p>
            <a:pPr eaLnBrk="1" hangingPunct="1">
              <a:buFontTx/>
              <a:buNone/>
              <a:defRPr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	ประเมินเงินสมทบกองทุนพัฒนาฝีมือแรงงาน ประจำปี พ.ศ. 2558      ไม่ต้องส่งเงินสมทบเข้ากองทุน </a:t>
            </a:r>
            <a:endParaRPr lang="en-US" sz="3000" b="1" dirty="0" smtClean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buFontTx/>
              <a:buNone/>
              <a:defRPr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3. ในปี พ.ศ. 2559 บริษัท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A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 กองทุ</a:t>
            </a:r>
            <a:r>
              <a:rPr lang="th-TH" sz="3000" b="1" kern="100" dirty="0" smtClean="0">
                <a:latin typeface="FreesiaUPC" pitchFamily="34" charset="-34"/>
                <a:cs typeface="FreesiaUPC" pitchFamily="34" charset="-34"/>
              </a:rPr>
              <a:t>พัฒนาฝีมือแรงงาน (แบบ </a:t>
            </a:r>
            <a:r>
              <a:rPr lang="th-TH" sz="3000" b="1" kern="100" dirty="0" err="1" smtClean="0"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000" b="1" kern="100" dirty="0" smtClean="0">
                <a:latin typeface="FreesiaUPC" pitchFamily="34" charset="-34"/>
                <a:cs typeface="FreesiaUPC" pitchFamily="34" charset="-34"/>
              </a:rPr>
              <a:t>2) จำนวน 4,320 บาท           (43,200</a:t>
            </a:r>
            <a:r>
              <a:rPr lang="en-US" sz="3000" b="1" kern="100" dirty="0" smtClean="0">
                <a:latin typeface="FreesiaUPC" pitchFamily="34" charset="-34"/>
                <a:cs typeface="FreesiaUPC" pitchFamily="34" charset="-34"/>
              </a:rPr>
              <a:t> x </a:t>
            </a:r>
            <a:r>
              <a:rPr lang="th-TH" sz="3000" b="1" kern="100" dirty="0" smtClean="0">
                <a:latin typeface="FreesiaUPC" pitchFamily="34" charset="-34"/>
                <a:cs typeface="FreesiaUPC" pitchFamily="34" charset="-34"/>
              </a:rPr>
              <a:t>10</a:t>
            </a:r>
            <a:r>
              <a:rPr lang="en-US" sz="3000" b="1" kern="100" dirty="0" smtClean="0">
                <a:latin typeface="FreesiaUPC" pitchFamily="34" charset="-34"/>
                <a:cs typeface="FreesiaUPC" pitchFamily="34" charset="-34"/>
              </a:rPr>
              <a:t>% = </a:t>
            </a:r>
            <a:r>
              <a:rPr lang="th-TH" sz="3000" b="1" kern="100" dirty="0" smtClean="0">
                <a:latin typeface="FreesiaUPC" pitchFamily="34" charset="-34"/>
                <a:cs typeface="FreesiaUPC" pitchFamily="34" charset="-34"/>
              </a:rPr>
              <a:t>4,320 บาท)</a:t>
            </a:r>
            <a:endParaRPr lang="en-US" sz="3000" b="1" kern="1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14282" y="1484785"/>
            <a:ext cx="8715436" cy="4301669"/>
          </a:xfrm>
          <a:prstGeom prst="rect">
            <a:avLst/>
          </a:prstGeom>
          <a:solidFill>
            <a:srgbClr val="E4A7F7"/>
          </a:solidFill>
          <a:ln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" name="Title 12"/>
          <p:cNvSpPr txBox="1">
            <a:spLocks/>
          </p:cNvSpPr>
          <p:nvPr/>
        </p:nvSpPr>
        <p:spPr>
          <a:xfrm>
            <a:off x="0" y="0"/>
            <a:ext cx="9144000" cy="1371600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9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เงื่อนไขการให้เงินช่วยเหลือหรืออุดหนุน</a:t>
            </a:r>
            <a:endParaRPr lang="en-US" sz="39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2" name="Content Placeholder 1"/>
          <p:cNvSpPr txBox="1">
            <a:spLocks/>
          </p:cNvSpPr>
          <p:nvPr/>
        </p:nvSpPr>
        <p:spPr>
          <a:xfrm>
            <a:off x="322263" y="1795463"/>
            <a:ext cx="8569325" cy="4537075"/>
          </a:xfrm>
          <a:prstGeom prst="rect">
            <a:avLst/>
          </a:prstGeom>
        </p:spPr>
        <p:txBody>
          <a:bodyPr/>
          <a:lstStyle/>
          <a:p>
            <a:pPr indent="-742950">
              <a:defRPr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1. ต้อง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ส่งเงิน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สมทบกองทุนพัฒนาฝีมือแรงงาน ประจำปี พ.ศ. 2557</a:t>
            </a:r>
          </a:p>
          <a:p>
            <a:pPr indent="-742950">
              <a:defRPr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ภายในเวลาที่กฎหมายกำหนด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defRPr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2. ปี พ.ศ. 2558 ต้องดำเนินการ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ฝึกอบรม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ให้แก่ลูกจ้าง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ครบตาม</a:t>
            </a:r>
            <a:br>
              <a:rPr lang="th-TH" sz="3200" b="1" u="sng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สัดส่วนที่กฎหมายกำหนด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>
              <a:defRPr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3. ปี พ.ศ. 2559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ยื่นแบบขอรับเงินช่วยเหลือ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อุดหนุน (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2)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ได้</a:t>
            </a:r>
            <a:r>
              <a:rPr lang="th-TH" sz="3200" b="1" u="sng" dirty="0" smtClean="0">
                <a:latin typeface="FreesiaUPC" pitchFamily="34" charset="-34"/>
                <a:cs typeface="FreesiaUPC" pitchFamily="34" charset="-34"/>
              </a:rPr>
              <a:t>ร้อยละ10 ของ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sz="3200" b="1" u="sng" dirty="0" smtClean="0">
                <a:latin typeface="FreesiaUPC" pitchFamily="34" charset="-34"/>
                <a:cs typeface="FreesiaUPC" pitchFamily="34" charset="-34"/>
              </a:rPr>
              <a:t>สมทบที่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นำส่ง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223838" indent="-223838" algn="thaiDist" fontAlgn="auto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endParaRPr lang="th-TH" sz="4000" b="1" dirty="0">
              <a:latin typeface="+mn-lt"/>
            </a:endParaRPr>
          </a:p>
          <a:p>
            <a:pPr marL="223838" indent="-223838" algn="thaiDist" fontAlgn="auto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endParaRPr lang="en-US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2"/>
          <p:cNvSpPr txBox="1">
            <a:spLocks/>
          </p:cNvSpPr>
          <p:nvPr/>
        </p:nvSpPr>
        <p:spPr>
          <a:xfrm>
            <a:off x="0" y="-71462"/>
            <a:ext cx="9144000" cy="1014434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   </a:t>
            </a: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เอกสาร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หลักฐานประกอบการยื่นคำขอ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pSp>
        <p:nvGrpSpPr>
          <p:cNvPr id="12" name="กลุ่ม 11"/>
          <p:cNvGrpSpPr/>
          <p:nvPr/>
        </p:nvGrpSpPr>
        <p:grpSpPr>
          <a:xfrm>
            <a:off x="214282" y="1000117"/>
            <a:ext cx="8633548" cy="5429279"/>
            <a:chOff x="296170" y="857232"/>
            <a:chExt cx="8633548" cy="5429279"/>
          </a:xfrm>
        </p:grpSpPr>
        <p:grpSp>
          <p:nvGrpSpPr>
            <p:cNvPr id="4" name="กลุ่ม 3"/>
            <p:cNvGrpSpPr/>
            <p:nvPr/>
          </p:nvGrpSpPr>
          <p:grpSpPr>
            <a:xfrm>
              <a:off x="296170" y="857232"/>
              <a:ext cx="1742014" cy="5423985"/>
              <a:chOff x="979" y="2651"/>
              <a:chExt cx="1742014" cy="5423985"/>
            </a:xfrm>
          </p:grpSpPr>
          <p:sp>
            <p:nvSpPr>
              <p:cNvPr id="5" name="สี่เหลี่ยมมุมมน 4"/>
              <p:cNvSpPr/>
              <p:nvPr/>
            </p:nvSpPr>
            <p:spPr>
              <a:xfrm>
                <a:off x="979" y="2651"/>
                <a:ext cx="1742014" cy="5423985"/>
              </a:xfrm>
              <a:prstGeom prst="roundRect">
                <a:avLst/>
              </a:prstGeom>
              <a:solidFill>
                <a:srgbClr val="00B0F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สี่เหลี่ยมมุมมน 4"/>
              <p:cNvSpPr/>
              <p:nvPr/>
            </p:nvSpPr>
            <p:spPr>
              <a:xfrm>
                <a:off x="86017" y="87689"/>
                <a:ext cx="1571938" cy="5253909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37160" tIns="68580" rIns="137160" bIns="68580" numCol="1" spcCol="1270" anchor="ctr" anchorCtr="0">
                <a:noAutofit/>
              </a:bodyPr>
              <a:lstStyle/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</a:pPr>
                <a:r>
                  <a:rPr lang="th-TH" sz="3600" b="1" kern="1200" dirty="0" smtClean="0">
                    <a:latin typeface="FreesiaUPC" pitchFamily="34" charset="-34"/>
                    <a:cs typeface="FreesiaUPC" pitchFamily="34" charset="-34"/>
                  </a:rPr>
                  <a:t>ยื่นแบบ</a:t>
                </a:r>
              </a:p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</a:pPr>
                <a:r>
                  <a:rPr lang="th-TH" sz="3600" b="1" kern="1200" dirty="0" err="1" smtClean="0">
                    <a:latin typeface="FreesiaUPC" pitchFamily="34" charset="-34"/>
                    <a:cs typeface="FreesiaUPC" pitchFamily="34" charset="-34"/>
                  </a:rPr>
                  <a:t>ชอ.</a:t>
                </a:r>
                <a:r>
                  <a:rPr lang="th-TH" sz="3600" b="1" kern="1200" dirty="0" smtClean="0">
                    <a:latin typeface="FreesiaUPC" pitchFamily="34" charset="-34"/>
                    <a:cs typeface="FreesiaUPC" pitchFamily="34" charset="-34"/>
                  </a:rPr>
                  <a:t> 2</a:t>
                </a:r>
              </a:p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</a:pPr>
                <a:endParaRPr lang="th-TH" sz="3600" b="1" kern="1200" dirty="0" smtClean="0">
                  <a:latin typeface="FreesiaUPC" pitchFamily="34" charset="-34"/>
                  <a:cs typeface="FreesiaUPC" pitchFamily="34" charset="-34"/>
                </a:endParaRPr>
              </a:p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2800" b="1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สำหรับ</a:t>
                </a:r>
                <a:br>
                  <a:rPr lang="th-TH" sz="2800" b="1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ผู้ประกอบกิจการ</a:t>
                </a:r>
                <a:endParaRPr lang="en-US" sz="28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7" name="กลุ่ม 6"/>
            <p:cNvGrpSpPr/>
            <p:nvPr/>
          </p:nvGrpSpPr>
          <p:grpSpPr>
            <a:xfrm>
              <a:off x="2029693" y="857232"/>
              <a:ext cx="6900025" cy="5429279"/>
              <a:chOff x="1742993" y="5"/>
              <a:chExt cx="6900025" cy="5429279"/>
            </a:xfrm>
          </p:grpSpPr>
          <p:sp>
            <p:nvSpPr>
              <p:cNvPr id="8" name="มนมุมสี่เหลี่ยมด้านเดียวกัน 7"/>
              <p:cNvSpPr/>
              <p:nvPr/>
            </p:nvSpPr>
            <p:spPr>
              <a:xfrm rot="5400000">
                <a:off x="2478366" y="-735368"/>
                <a:ext cx="5429279" cy="6900025"/>
              </a:xfrm>
              <a:prstGeom prst="round2SameRect">
                <a:avLst/>
              </a:prstGeom>
              <a:solidFill>
                <a:srgbClr val="B9EDFF">
                  <a:alpha val="90000"/>
                </a:srgbClr>
              </a:solidFill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9" name="มนมุมสี่เหลี่ยมด้านเดียวกัน 4"/>
              <p:cNvSpPr/>
              <p:nvPr/>
            </p:nvSpPr>
            <p:spPr>
              <a:xfrm>
                <a:off x="1742993" y="265041"/>
                <a:ext cx="6634989" cy="489920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สำเนาหนังสือรับรองการจดทะเบียนนิติบุคคล</a:t>
                </a:r>
                <a:b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พร้อมวัตถุประสงค์ (ไม่เกิน 3 เดือน ในวันที่ยื่นคำขอ)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หนังสือมอบอำนาจทำการแทนนิติบุคคลพร้อมติดอากรแสตมป์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สำเนาบัตรประจำตัวประชาชนของผู้มอบอำนาจ /</a:t>
                </a:r>
                <a:b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ผู้รับมอบอำนาจ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สำเนาแบบแสดงการส่งเงินสมทบกองทุนพัฒนาฝีมือแรงงาน พร้อมสำเนาใบเสร็จรับเงินตามข้อ 2 ของแบบคำขอ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514350" lvl="1" indent="-5143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สำเนาแบบแสดงการส่งเงินสมทบกองทุนพัฒนาฝีมือแรงงานตามข้อ 3 ของแบบคำขอ</a:t>
                </a:r>
                <a:endParaRPr lang="en-US" sz="2800" b="1" kern="1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2"/>
          <p:cNvSpPr txBox="1">
            <a:spLocks/>
          </p:cNvSpPr>
          <p:nvPr/>
        </p:nvSpPr>
        <p:spPr>
          <a:xfrm>
            <a:off x="0" y="0"/>
            <a:ext cx="9144000" cy="1071546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การยื่นคำ</a:t>
            </a: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ขอรับเงินช่วยเหลือหรืออุดหนุน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7" name="ไดอะแกรม 3"/>
          <p:cNvGraphicFramePr/>
          <p:nvPr/>
        </p:nvGraphicFramePr>
        <p:xfrm>
          <a:off x="445934" y="2428868"/>
          <a:ext cx="8147912" cy="37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214313" y="1214422"/>
            <a:ext cx="8929687" cy="1193800"/>
          </a:xfrm>
        </p:spPr>
        <p:txBody>
          <a:bodyPr>
            <a:normAutofit fontScale="25000" lnSpcReduction="20000"/>
          </a:bodyPr>
          <a:lstStyle/>
          <a:p>
            <a:pPr marL="0" eaLnBrk="1" hangingPunct="1"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th-TH" sz="14400" b="1" u="sng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14400" b="1" u="sng" dirty="0">
                <a:latin typeface="FreesiaUPC" pitchFamily="34" charset="-34"/>
                <a:cs typeface="FreesiaUPC" pitchFamily="34" charset="-34"/>
              </a:rPr>
              <a:t>ยื่นคำ</a:t>
            </a:r>
            <a:r>
              <a:rPr lang="th-TH" sz="14400" b="1" u="sng" dirty="0" smtClean="0">
                <a:latin typeface="FreesiaUPC" pitchFamily="34" charset="-34"/>
                <a:cs typeface="FreesiaUPC" pitchFamily="34" charset="-34"/>
              </a:rPr>
              <a:t>ขอ ณ </a:t>
            </a:r>
            <a:r>
              <a:rPr lang="th-TH" sz="14400" b="1" u="sng" dirty="0">
                <a:latin typeface="FreesiaUPC" pitchFamily="34" charset="-34"/>
                <a:cs typeface="FreesiaUPC" pitchFamily="34" charset="-34"/>
              </a:rPr>
              <a:t>จังหวัดที่สถานประกอบ</a:t>
            </a:r>
            <a:r>
              <a:rPr lang="th-TH" sz="14400" b="1" u="sng" dirty="0" smtClean="0">
                <a:latin typeface="FreesiaUPC" pitchFamily="34" charset="-34"/>
                <a:cs typeface="FreesiaUPC" pitchFamily="34" charset="-34"/>
              </a:rPr>
              <a:t>กิจการ หรือศูนย์ทดสอบ</a:t>
            </a:r>
            <a:br>
              <a:rPr lang="th-TH" sz="14400" b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14400" b="1" u="sng" dirty="0" smtClean="0">
                <a:latin typeface="FreesiaUPC" pitchFamily="34" charset="-34"/>
                <a:cs typeface="FreesiaUPC" pitchFamily="34" charset="-34"/>
              </a:rPr>
              <a:t>มาตรฐาน</a:t>
            </a:r>
            <a:r>
              <a:rPr lang="th-TH" sz="14400" b="1" u="sng" dirty="0">
                <a:latin typeface="FreesiaUPC" pitchFamily="34" charset="-34"/>
                <a:cs typeface="FreesiaUPC" pitchFamily="34" charset="-34"/>
              </a:rPr>
              <a:t>ฝีมือ</a:t>
            </a:r>
            <a:r>
              <a:rPr lang="th-TH" sz="14400" b="1" u="sng" dirty="0" smtClean="0">
                <a:latin typeface="FreesiaUPC" pitchFamily="34" charset="-34"/>
                <a:cs typeface="FreesiaUPC" pitchFamily="34" charset="-34"/>
              </a:rPr>
              <a:t>แรงงานตั้งอยู่</a:t>
            </a:r>
            <a:endParaRPr lang="th-TH" sz="14400" b="1" u="sng" dirty="0">
              <a:latin typeface="FreesiaUPC" pitchFamily="34" charset="-34"/>
              <a:cs typeface="FreesiaUPC" pitchFamily="34" charset="-34"/>
            </a:endParaRPr>
          </a:p>
          <a:p>
            <a:pPr marL="0" algn="thaiDist" eaLnBrk="1" hangingPunct="1">
              <a:buFontTx/>
              <a:buNone/>
              <a:defRPr/>
            </a:pPr>
            <a:endParaRPr lang="th-TH" sz="18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algn="thaiDist" eaLnBrk="1" hangingPunct="1">
              <a:buFontTx/>
              <a:buNone/>
              <a:defRPr/>
            </a:pP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  <a:p>
            <a:pPr algn="thaiDist" eaLnBrk="1" hangingPunct="1">
              <a:buFontTx/>
              <a:buNone/>
              <a:defRPr/>
            </a:pP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algn="thaiDist" eaLnBrk="1" hangingPunct="1">
              <a:buFontTx/>
              <a:buNone/>
              <a:defRPr/>
            </a:pPr>
            <a:r>
              <a:rPr lang="en-US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endParaRPr lang="en-US" sz="28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2"/>
          <p:cNvSpPr txBox="1">
            <a:spLocks/>
          </p:cNvSpPr>
          <p:nvPr/>
        </p:nvSpPr>
        <p:spPr>
          <a:xfrm>
            <a:off x="0" y="285728"/>
            <a:ext cx="9144000" cy="728658"/>
          </a:xfrm>
          <a:prstGeom prst="rect">
            <a:avLst/>
          </a:prstGeom>
          <a:ln>
            <a:noFill/>
          </a:ln>
        </p:spPr>
        <p:txBody>
          <a:bodyPr anchor="b">
            <a:normAutofit lnSpcReduction="1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การรายงานผลการดำเนินการพัฒนาฝีมือแรงงาน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1" name="ไดอะแกรม 10"/>
          <p:cNvGraphicFramePr/>
          <p:nvPr/>
        </p:nvGraphicFramePr>
        <p:xfrm>
          <a:off x="142844" y="3143248"/>
          <a:ext cx="8643998" cy="3214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ชื่อเรื่อง 2"/>
          <p:cNvSpPr txBox="1">
            <a:spLocks/>
          </p:cNvSpPr>
          <p:nvPr/>
        </p:nvSpPr>
        <p:spPr>
          <a:xfrm>
            <a:off x="785786" y="1142984"/>
            <a:ext cx="6286544" cy="2357454"/>
          </a:xfrm>
          <a:prstGeom prst="cloudCallout">
            <a:avLst>
              <a:gd name="adj1" fmla="val -27780"/>
              <a:gd name="adj2" fmla="val 58448"/>
            </a:avLst>
          </a:prstGeom>
          <a:solidFill>
            <a:srgbClr val="FFFFCC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lnSpc>
                <a:spcPct val="90000"/>
              </a:lnSpc>
              <a:defRPr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ที่ได้รับเงินช่วยเหลือหรือ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อุดหนุนจากกองทุนพัฒนา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ฝีมือ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แรงงานให้ดำเนินการ</a:t>
            </a:r>
            <a:endParaRPr lang="en-US" sz="3200" b="1" dirty="0">
              <a:ln w="9525">
                <a:noFill/>
                <a:prstDash val="solid"/>
              </a:ln>
              <a:solidFill>
                <a:schemeClr val="accent5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2"/>
          <p:cNvSpPr txBox="1">
            <a:spLocks/>
          </p:cNvSpPr>
          <p:nvPr/>
        </p:nvSpPr>
        <p:spPr>
          <a:xfrm>
            <a:off x="0" y="342864"/>
            <a:ext cx="9144000" cy="942996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600" b="1" dirty="0">
                <a:ln w="9525">
                  <a:noFill/>
                  <a:prstDash val="solid"/>
                </a:ln>
                <a:solidFill>
                  <a:schemeClr val="accent2"/>
                </a:solidFill>
                <a:latin typeface="FreesiaUPC" pitchFamily="34" charset="-34"/>
                <a:ea typeface="+mj-ea"/>
                <a:cs typeface="FreesiaUPC" pitchFamily="34" charset="-34"/>
              </a:rPr>
              <a:t>เริ่มดำเนินการให้เงินอุดหนุน</a:t>
            </a:r>
            <a:endParaRPr lang="en-US" sz="3600" b="1" dirty="0">
              <a:ln w="9525">
                <a:noFill/>
                <a:prstDash val="solid"/>
              </a:ln>
              <a:solidFill>
                <a:schemeClr val="accent2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3" name="ตัวยึดเนื้อหา 2"/>
          <p:cNvSpPr txBox="1">
            <a:spLocks/>
          </p:cNvSpPr>
          <p:nvPr/>
        </p:nvSpPr>
        <p:spPr>
          <a:xfrm>
            <a:off x="357158" y="3500438"/>
            <a:ext cx="8501122" cy="26431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thaiDi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endParaRPr lang="th-TH" sz="3600" b="1" cap="all" spc="2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DilleniaUPC" panose="02020603050405020304" pitchFamily="18" charset="-34"/>
            </a:endParaRPr>
          </a:p>
        </p:txBody>
      </p:sp>
      <p:sp>
        <p:nvSpPr>
          <p:cNvPr id="11" name="ม้วนกระดาษแนวนอน 10"/>
          <p:cNvSpPr/>
          <p:nvPr/>
        </p:nvSpPr>
        <p:spPr>
          <a:xfrm>
            <a:off x="571472" y="1285860"/>
            <a:ext cx="8001056" cy="4584680"/>
          </a:xfrm>
          <a:prstGeom prst="horizontalScroll">
            <a:avLst>
              <a:gd name="adj" fmla="val 6825"/>
            </a:avLst>
          </a:prstGeom>
          <a:solidFill>
            <a:srgbClr val="B9EDFF"/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endParaRPr lang="th-TH" sz="4800" b="1" cap="all" dirty="0" smtClean="0">
              <a:latin typeface="FreesiaUPC" pitchFamily="34" charset="-34"/>
              <a:cs typeface="FreesiaUPC" pitchFamily="34" charset="-34"/>
            </a:endParaRPr>
          </a:p>
          <a:p>
            <a:pPr lvl="0" algn="ctr"/>
            <a:r>
              <a:rPr lang="th-TH" sz="4800" b="1" cap="all" dirty="0" smtClean="0">
                <a:latin typeface="FreesiaUPC" pitchFamily="34" charset="-34"/>
                <a:cs typeface="FreesiaUPC" pitchFamily="34" charset="-34"/>
              </a:rPr>
              <a:t>เริ่มดำเนินการ</a:t>
            </a:r>
            <a:br>
              <a:rPr lang="th-TH" sz="4800" b="1" cap="all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800" b="1" cap="all" dirty="0" smtClean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</a:t>
            </a:r>
            <a:br>
              <a:rPr lang="th-TH" sz="4800" b="1" cap="all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800" b="1" cap="all" dirty="0" smtClean="0">
                <a:latin typeface="FreesiaUPC" pitchFamily="34" charset="-34"/>
                <a:cs typeface="FreesiaUPC" pitchFamily="34" charset="-34"/>
              </a:rPr>
              <a:t> ตั้งแต่ปี</a:t>
            </a:r>
            <a:r>
              <a:rPr lang="en-US" sz="4800" b="1" cap="all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800" b="1" cap="all" dirty="0" smtClean="0">
                <a:latin typeface="FreesiaUPC" pitchFamily="34" charset="-34"/>
                <a:cs typeface="FreesiaUPC" pitchFamily="34" charset="-34"/>
              </a:rPr>
              <a:t>พ.ศ. 2559 เป็นต้นไป</a:t>
            </a:r>
          </a:p>
          <a:p>
            <a:pPr lvl="0" algn="ctr"/>
            <a:endParaRPr lang="th-TH" sz="4800" b="1" cap="all" dirty="0" smtClean="0">
              <a:latin typeface="FreesiaUPC" pitchFamily="34" charset="-34"/>
              <a:cs typeface="FreesiaUPC" pitchFamily="34" charset="-34"/>
            </a:endParaRPr>
          </a:p>
          <a:p>
            <a:pPr lvl="0" algn="ctr"/>
            <a:r>
              <a:rPr lang="en-US" sz="1200" b="1" cap="all" spc="200" dirty="0" smtClean="0">
                <a:latin typeface="TH SarabunPSK" pitchFamily="34" charset="-34"/>
                <a:cs typeface="TH SarabunPSK" pitchFamily="34" charset="-34"/>
              </a:rPr>
              <a:t>	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1896" y="3643490"/>
            <a:ext cx="2786082" cy="278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val Callout 2"/>
          <p:cNvSpPr/>
          <p:nvPr/>
        </p:nvSpPr>
        <p:spPr>
          <a:xfrm rot="1045922">
            <a:off x="6762873" y="2296952"/>
            <a:ext cx="2209007" cy="14879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สวัสดีค่ะ</a:t>
            </a:r>
          </a:p>
        </p:txBody>
      </p:sp>
      <p:sp>
        <p:nvSpPr>
          <p:cNvPr id="5" name="Title 12"/>
          <p:cNvSpPr txBox="1">
            <a:spLocks/>
          </p:cNvSpPr>
          <p:nvPr/>
        </p:nvSpPr>
        <p:spPr>
          <a:xfrm>
            <a:off x="214282" y="142852"/>
            <a:ext cx="8643998" cy="1357322"/>
          </a:xfrm>
          <a:prstGeom prst="round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txBody>
          <a:bodyPr anchor="b">
            <a:normAutofit/>
          </a:bodyPr>
          <a:lstStyle/>
          <a:p>
            <a:pPr algn="ctr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5500" b="1" dirty="0">
                <a:ln w="9525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bg1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กรมพัฒนาฝีมือแรงงานยินดีให้เงินอุดหนุน</a:t>
            </a:r>
          </a:p>
          <a:p>
            <a:pPr algn="ctr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solidFill>
                  <a:schemeClr val="bg1"/>
                </a:solidFill>
                <a:latin typeface="FreesiaUPC" pitchFamily="34" charset="-34"/>
                <a:ea typeface="+mj-ea"/>
                <a:cs typeface="FreesiaUPC" pitchFamily="34" charset="-34"/>
              </a:rPr>
              <a:t>เพื่อส่งเสริมการพัฒนาฝีมือแรงงาน</a:t>
            </a:r>
            <a:endParaRPr lang="en-US" sz="3600" b="1" dirty="0">
              <a:ln w="9525">
                <a:noFill/>
                <a:prstDash val="solid"/>
              </a:ln>
              <a:solidFill>
                <a:schemeClr val="bg1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785926"/>
            <a:ext cx="5572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สอบถามข้อมูลเพิ่มเติม</a:t>
            </a:r>
          </a:p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</a:p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โทรศัพท์ / โทรสาร 0 2643 6039</a:t>
            </a:r>
          </a:p>
          <a:p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>www.dsd.go.th/sdpaa</a:t>
            </a:r>
            <a:endParaRPr lang="th-TH" sz="4000" b="1" dirty="0" smtClean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10229</TotalTime>
  <Words>603</Words>
  <Application>Microsoft Office PowerPoint</Application>
  <PresentationFormat>นำเสนอทางหน้าจอ (4:3)</PresentationFormat>
  <Paragraphs>137</Paragraphs>
  <Slides>17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17</vt:i4>
      </vt:variant>
    </vt:vector>
  </HeadingPairs>
  <TitlesOfParts>
    <vt:vector size="18" baseType="lpstr">
      <vt:lpstr>เสมอภาค</vt:lpstr>
      <vt:lpstr>การให้เงินช่วยเหลือหรืออุดหนุน เพื่อส่งเสริมการพัฒนาฝีมือแรงงาน</vt:lpstr>
      <vt:lpstr>การให้เงินช่วยเหลือหรืออุดหนุน  เพื่อส่งเสริมการพัฒนาฝีมือแรงงาน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DS</cp:lastModifiedBy>
  <cp:revision>973</cp:revision>
  <cp:lastPrinted>2015-07-14T11:53:14Z</cp:lastPrinted>
  <dcterms:created xsi:type="dcterms:W3CDTF">2010-05-23T14:28:12Z</dcterms:created>
  <dcterms:modified xsi:type="dcterms:W3CDTF">2016-01-19T07:38:55Z</dcterms:modified>
</cp:coreProperties>
</file>