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theme/theme5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93.xml" ContentType="application/vnd.openxmlformats-officedocument.presentationml.slideLayout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71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Layouts/slideLayout24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Layouts/slideLayout198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theme/theme21.xml" ContentType="application/vnd.openxmlformats-officedocument.them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Layouts/slideLayout187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76.xml" ContentType="application/vnd.openxmlformats-officedocument.presentationml.slideLayout+xml"/>
  <Default Extension="png" ContentType="image/png"/>
  <Override PartName="/ppt/diagrams/drawing3.xml" ContentType="application/vnd.ms-office.drawingml.diagramDrawing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54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90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219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208.xml" ContentType="application/vnd.openxmlformats-officedocument.presentationml.slide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notesSlides/notesSlide13.xml" ContentType="application/vnd.openxmlformats-officedocument.presentationml.notesSlide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diagrams/drawing8.xml" ContentType="application/vnd.ms-office.drawingml.diagramDrawing+xml"/>
  <Override PartName="/ppt/diagrams/quickStyle8.xml" ContentType="application/vnd.openxmlformats-officedocument.drawingml.diagramStyle+xml"/>
  <Override PartName="/ppt/diagrams/layout14.xml" ContentType="application/vnd.openxmlformats-officedocument.drawingml.diagramLayout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159.xml" ContentType="application/vnd.openxmlformats-officedocument.presentationml.slideLayout+xml"/>
  <Override PartName="/ppt/slideLayouts/slideLayout21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s/slide38.xml" ContentType="application/vnd.openxmlformats-officedocument.presentationml.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200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13.xml" ContentType="application/vnd.openxmlformats-officedocument.drawingml.diagramColor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73.xml" ContentType="application/vnd.openxmlformats-officedocument.presentationml.slideLayout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s/slide41.xml" ContentType="application/vnd.openxmlformats-officedocument.presentationml.slide+xml"/>
  <Override PartName="/ppt/slideLayouts/slideLayout51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s/slide30.xml" ContentType="application/vnd.openxmlformats-officedocument.presentationml.slide+xml"/>
  <Override PartName="/ppt/slideLayouts/slideLayout40.xml" ContentType="application/vnd.openxmlformats-officedocument.presentationml.slideLayout+xml"/>
  <Override PartName="/ppt/slideMasters/slideMaster13.xml" ContentType="application/vnd.openxmlformats-officedocument.presentationml.slideMaster+xml"/>
  <Override PartName="/ppt/slideLayouts/slideLayout20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slideLayouts/slideLayout189.xml" ContentType="application/vnd.openxmlformats-officedocument.presentationml.slideLayout+xml"/>
  <Override PartName="/ppt/diagrams/colors6.xml" ContentType="application/vnd.openxmlformats-officedocument.drawingml.diagramColors+xml"/>
  <Override PartName="/ppt/notesSlides/notesSlide10.xml" ContentType="application/vnd.openxmlformats-officedocument.presentationml.notesSlid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178.xml" ContentType="application/vnd.openxmlformats-officedocument.presentationml.slideLayout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slideMasters/slideMaster2.xml" ContentType="application/vnd.openxmlformats-officedocument.presentationml.slideMaster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quickStyle5.xml" ContentType="application/vnd.openxmlformats-officedocument.drawingml.diagramStyle+xml"/>
  <Override PartName="/ppt/slides/slide46.xml" ContentType="application/vnd.openxmlformats-officedocument.presentationml.slide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92.xml" ContentType="application/vnd.openxmlformats-officedocument.presentationml.slideLayout+xml"/>
  <Override PartName="/ppt/diagrams/colors10.xml" ContentType="application/vnd.openxmlformats-officedocument.drawingml.diagramColors+xml"/>
  <Override PartName="/ppt/slideMasters/slideMaster18.xml" ContentType="application/vnd.openxmlformats-officedocument.presentationml.slideMaster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81.xml" ContentType="application/vnd.openxmlformats-officedocument.presentationml.slideLayout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70.xml" ContentType="application/vnd.openxmlformats-officedocument.presentationml.slideLayout+xml"/>
  <Override PartName="/ppt/diagrams/data9.xml" ContentType="application/vnd.openxmlformats-officedocument.drawingml.diagramData+xml"/>
  <Override PartName="/ppt/slideLayouts/slideLayout12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17.xml" ContentType="application/vnd.openxmlformats-officedocument.them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slideLayouts/slideLayout213.xml" ContentType="application/vnd.openxmlformats-officedocument.presentationml.slideLayout+xml"/>
  <Override PartName="/ppt/notesSlides/notesSlide6.xml" ContentType="application/vnd.openxmlformats-officedocument.presentationml.notesSlide+xml"/>
  <Override PartName="/ppt/slideLayouts/slideLayout97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202.xml" ContentType="application/vnd.openxmlformats-officedocument.presentationml.slideLayout+xml"/>
  <Override PartName="/ppt/theme/theme20.xml" ContentType="application/vnd.openxmlformats-officedocument.them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15.xml" ContentType="application/vnd.openxmlformats-officedocument.drawingml.diagramColors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75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64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s/slide32.xml" ContentType="application/vnd.openxmlformats-officedocument.presentationml.slide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theme/theme14.xml" ContentType="application/vnd.openxmlformats-officedocument.theme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diagrams/quickStyle7.xml" ContentType="application/vnd.openxmlformats-officedocument.drawingml.diagramStyle+xml"/>
  <Override PartName="/ppt/slideLayouts/slideLayout58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94.xml" ContentType="application/vnd.openxmlformats-officedocument.presentationml.slideLayout+xml"/>
  <Override PartName="/ppt/notesSlides/notesSlide3.xml" ContentType="application/vnd.openxmlformats-officedocument.presentationml.notesSlide+xml"/>
  <Override PartName="/ppt/diagrams/colors12.xml" ContentType="application/vnd.openxmlformats-officedocument.drawingml.diagramColors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83.xml" ContentType="application/vnd.openxmlformats-officedocument.presentationml.slideLayout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50.xml" ContentType="application/vnd.openxmlformats-officedocument.presentationml.slideLayout+xml"/>
  <Override PartName="/ppt/theme/theme19.xml" ContentType="application/vnd.openxmlformats-officedocument.theme+xml"/>
  <Override PartName="/ppt/slides/slide40.xml" ContentType="application/vnd.openxmlformats-officedocument.presentationml.slide+xml"/>
  <Override PartName="/ppt/slideLayouts/slideLayout5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215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slideLayouts/slideLayout99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22.xml" ContentType="application/vnd.openxmlformats-officedocument.them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handoutMasters/handoutMaster1.xml" ContentType="application/vnd.openxmlformats-officedocument.presentationml.handoutMaster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ppt/slideLayouts/slideLayout177.xml" ContentType="application/vnd.openxmlformats-officedocument.presentationml.slideLayout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66.xml" ContentType="application/vnd.openxmlformats-officedocument.presentationml.slideLayout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s/slide34.xml" ContentType="application/vnd.openxmlformats-officedocument.presentationml.slide+xml"/>
  <Override PartName="/ppt/slideLayouts/slideLayout44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diagrams/data11.xml" ContentType="application/vnd.openxmlformats-officedocument.drawingml.diagramData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209.xml" ContentType="application/vnd.openxmlformats-officedocument.presentationml.slideLayou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6.xml" ContentType="application/vnd.openxmlformats-officedocument.theme+xml"/>
  <Override PartName="/ppt/notesSlides/notesSlide14.xml" ContentType="application/vnd.openxmlformats-officedocument.presentationml.notesSlide+xml"/>
  <Override PartName="/ppt/diagrams/quickStyle15.xml" ContentType="application/vnd.openxmlformats-officedocument.drawingml.diagramStyle+xml"/>
  <Override PartName="/ppt/slideLayouts/slideLayout100.xml" ContentType="application/vnd.openxmlformats-officedocument.presentationml.slideLayout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diagrams/quickStyle9.xml" ContentType="application/vnd.openxmlformats-officedocument.drawingml.diagramStyle+xml"/>
  <Override PartName="/ppt/slideLayouts/slideLayout149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14.xml" ContentType="application/vnd.openxmlformats-officedocument.drawingml.diagramColor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85.xml" ContentType="application/vnd.openxmlformats-officedocument.presentationml.slideLayout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diagrams/drawing1.xml" ContentType="application/vnd.ms-office.drawingml.diagramDrawing+xml"/>
  <Override PartName="/ppt/slideLayouts/slideLayout16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52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Masters/slideMaster14.xml" ContentType="application/vnd.openxmlformats-officedocument.presentationml.slideMaster+xml"/>
  <Override PartName="/ppt/slides/slide20.xml" ContentType="application/vnd.openxmlformats-officedocument.presentationml.slide+xml"/>
  <Override PartName="/ppt/slideLayouts/slideLayout30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217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206.xml" ContentType="application/vnd.openxmlformats-officedocument.presentationml.slide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notesSlides/notesSlide11.xml" ContentType="application/vnd.openxmlformats-officedocument.presentationml.notesSlide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theme/theme13.xml" ContentType="application/vnd.openxmlformats-officedocument.theme+xml"/>
  <Override PartName="/ppt/slideLayouts/slideLayout179.xml" ContentType="application/vnd.openxmlformats-officedocument.presentationml.slideLayout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220.xml" ContentType="application/vnd.openxmlformats-officedocument.presentationml.slideLayout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slideLayouts/slideLayout1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Layouts/slideLayout135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diagrams/data13.xml" ContentType="application/vnd.openxmlformats-officedocument.drawingml.diagramData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18.xml" ContentType="application/vnd.openxmlformats-officedocument.theme+xml"/>
  <Override PartName="/ppt/tableStyles.xml" ContentType="application/vnd.openxmlformats-officedocument.presentationml.tableStyl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  <p:sldMasterId id="2147483876" r:id="rId2"/>
    <p:sldMasterId id="2147483888" r:id="rId3"/>
    <p:sldMasterId id="2147483900" r:id="rId4"/>
    <p:sldMasterId id="2147483912" r:id="rId5"/>
    <p:sldMasterId id="2147483924" r:id="rId6"/>
    <p:sldMasterId id="2147483936" r:id="rId7"/>
    <p:sldMasterId id="2147483948" r:id="rId8"/>
    <p:sldMasterId id="2147483960" r:id="rId9"/>
    <p:sldMasterId id="2147483972" r:id="rId10"/>
    <p:sldMasterId id="2147483984" r:id="rId11"/>
    <p:sldMasterId id="2147483996" r:id="rId12"/>
    <p:sldMasterId id="2147484008" r:id="rId13"/>
    <p:sldMasterId id="2147484020" r:id="rId14"/>
    <p:sldMasterId id="2147484032" r:id="rId15"/>
    <p:sldMasterId id="2147484044" r:id="rId16"/>
    <p:sldMasterId id="2147484056" r:id="rId17"/>
    <p:sldMasterId id="2147484068" r:id="rId18"/>
    <p:sldMasterId id="2147484080" r:id="rId19"/>
    <p:sldMasterId id="2147484092" r:id="rId20"/>
  </p:sldMasterIdLst>
  <p:notesMasterIdLst>
    <p:notesMasterId r:id="rId68"/>
  </p:notesMasterIdLst>
  <p:handoutMasterIdLst>
    <p:handoutMasterId r:id="rId69"/>
  </p:handoutMasterIdLst>
  <p:sldIdLst>
    <p:sldId id="401" r:id="rId21"/>
    <p:sldId id="402" r:id="rId22"/>
    <p:sldId id="403" r:id="rId23"/>
    <p:sldId id="404" r:id="rId24"/>
    <p:sldId id="406" r:id="rId25"/>
    <p:sldId id="411" r:id="rId26"/>
    <p:sldId id="415" r:id="rId27"/>
    <p:sldId id="417" r:id="rId28"/>
    <p:sldId id="416" r:id="rId29"/>
    <p:sldId id="418" r:id="rId30"/>
    <p:sldId id="410" r:id="rId31"/>
    <p:sldId id="412" r:id="rId32"/>
    <p:sldId id="380" r:id="rId33"/>
    <p:sldId id="423" r:id="rId34"/>
    <p:sldId id="424" r:id="rId35"/>
    <p:sldId id="425" r:id="rId36"/>
    <p:sldId id="422" r:id="rId37"/>
    <p:sldId id="426" r:id="rId38"/>
    <p:sldId id="427" r:id="rId39"/>
    <p:sldId id="428" r:id="rId40"/>
    <p:sldId id="429" r:id="rId41"/>
    <p:sldId id="431" r:id="rId42"/>
    <p:sldId id="430" r:id="rId43"/>
    <p:sldId id="432" r:id="rId44"/>
    <p:sldId id="433" r:id="rId45"/>
    <p:sldId id="434" r:id="rId46"/>
    <p:sldId id="435" r:id="rId47"/>
    <p:sldId id="436" r:id="rId48"/>
    <p:sldId id="437" r:id="rId49"/>
    <p:sldId id="438" r:id="rId50"/>
    <p:sldId id="439" r:id="rId51"/>
    <p:sldId id="440" r:id="rId52"/>
    <p:sldId id="441" r:id="rId53"/>
    <p:sldId id="442" r:id="rId54"/>
    <p:sldId id="443" r:id="rId55"/>
    <p:sldId id="444" r:id="rId56"/>
    <p:sldId id="445" r:id="rId57"/>
    <p:sldId id="446" r:id="rId58"/>
    <p:sldId id="447" r:id="rId59"/>
    <p:sldId id="448" r:id="rId60"/>
    <p:sldId id="449" r:id="rId61"/>
    <p:sldId id="450" r:id="rId62"/>
    <p:sldId id="398" r:id="rId63"/>
    <p:sldId id="413" r:id="rId64"/>
    <p:sldId id="414" r:id="rId65"/>
    <p:sldId id="363" r:id="rId66"/>
    <p:sldId id="336" r:id="rId67"/>
  </p:sldIdLst>
  <p:sldSz cx="12192000" cy="6858000"/>
  <p:notesSz cx="6794500" cy="9931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00"/>
    <a:srgbClr val="CCFF66"/>
    <a:srgbClr val="9933FF"/>
    <a:srgbClr val="FF9900"/>
    <a:srgbClr val="FF66FF"/>
    <a:srgbClr val="66FFCC"/>
    <a:srgbClr val="FF9933"/>
    <a:srgbClr val="0099FF"/>
    <a:srgbClr val="FF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ลักษณะ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25E5076-3810-47DD-B79F-674D7AD40C01}" styleName="ลักษณะสีเข้ม 1 - เน้น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>
        <p:scale>
          <a:sx n="60" d="100"/>
          <a:sy n="60" d="100"/>
        </p:scale>
        <p:origin x="-1020" y="-28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6.xml"/><Relationship Id="rId39" Type="http://schemas.openxmlformats.org/officeDocument/2006/relationships/slide" Target="slides/slide19.xml"/><Relationship Id="rId21" Type="http://schemas.openxmlformats.org/officeDocument/2006/relationships/slide" Target="slides/slide1.xml"/><Relationship Id="rId34" Type="http://schemas.openxmlformats.org/officeDocument/2006/relationships/slide" Target="slides/slide14.xml"/><Relationship Id="rId42" Type="http://schemas.openxmlformats.org/officeDocument/2006/relationships/slide" Target="slides/slide22.xml"/><Relationship Id="rId47" Type="http://schemas.openxmlformats.org/officeDocument/2006/relationships/slide" Target="slides/slide27.xml"/><Relationship Id="rId50" Type="http://schemas.openxmlformats.org/officeDocument/2006/relationships/slide" Target="slides/slide30.xml"/><Relationship Id="rId55" Type="http://schemas.openxmlformats.org/officeDocument/2006/relationships/slide" Target="slides/slide35.xml"/><Relationship Id="rId63" Type="http://schemas.openxmlformats.org/officeDocument/2006/relationships/slide" Target="slides/slide43.xml"/><Relationship Id="rId68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9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4.xml"/><Relationship Id="rId32" Type="http://schemas.openxmlformats.org/officeDocument/2006/relationships/slide" Target="slides/slide12.xml"/><Relationship Id="rId37" Type="http://schemas.openxmlformats.org/officeDocument/2006/relationships/slide" Target="slides/slide17.xml"/><Relationship Id="rId40" Type="http://schemas.openxmlformats.org/officeDocument/2006/relationships/slide" Target="slides/slide20.xml"/><Relationship Id="rId45" Type="http://schemas.openxmlformats.org/officeDocument/2006/relationships/slide" Target="slides/slide25.xml"/><Relationship Id="rId53" Type="http://schemas.openxmlformats.org/officeDocument/2006/relationships/slide" Target="slides/slide33.xml"/><Relationship Id="rId58" Type="http://schemas.openxmlformats.org/officeDocument/2006/relationships/slide" Target="slides/slide38.xml"/><Relationship Id="rId66" Type="http://schemas.openxmlformats.org/officeDocument/2006/relationships/slide" Target="slides/slide46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3.xml"/><Relationship Id="rId28" Type="http://schemas.openxmlformats.org/officeDocument/2006/relationships/slide" Target="slides/slide8.xml"/><Relationship Id="rId36" Type="http://schemas.openxmlformats.org/officeDocument/2006/relationships/slide" Target="slides/slide16.xml"/><Relationship Id="rId49" Type="http://schemas.openxmlformats.org/officeDocument/2006/relationships/slide" Target="slides/slide29.xml"/><Relationship Id="rId57" Type="http://schemas.openxmlformats.org/officeDocument/2006/relationships/slide" Target="slides/slide37.xml"/><Relationship Id="rId61" Type="http://schemas.openxmlformats.org/officeDocument/2006/relationships/slide" Target="slides/slide4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11.xml"/><Relationship Id="rId44" Type="http://schemas.openxmlformats.org/officeDocument/2006/relationships/slide" Target="slides/slide24.xml"/><Relationship Id="rId52" Type="http://schemas.openxmlformats.org/officeDocument/2006/relationships/slide" Target="slides/slide32.xml"/><Relationship Id="rId60" Type="http://schemas.openxmlformats.org/officeDocument/2006/relationships/slide" Target="slides/slide40.xml"/><Relationship Id="rId65" Type="http://schemas.openxmlformats.org/officeDocument/2006/relationships/slide" Target="slides/slide45.xml"/><Relationship Id="rId73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2.xml"/><Relationship Id="rId27" Type="http://schemas.openxmlformats.org/officeDocument/2006/relationships/slide" Target="slides/slide7.xml"/><Relationship Id="rId30" Type="http://schemas.openxmlformats.org/officeDocument/2006/relationships/slide" Target="slides/slide10.xml"/><Relationship Id="rId35" Type="http://schemas.openxmlformats.org/officeDocument/2006/relationships/slide" Target="slides/slide15.xml"/><Relationship Id="rId43" Type="http://schemas.openxmlformats.org/officeDocument/2006/relationships/slide" Target="slides/slide23.xml"/><Relationship Id="rId48" Type="http://schemas.openxmlformats.org/officeDocument/2006/relationships/slide" Target="slides/slide28.xml"/><Relationship Id="rId56" Type="http://schemas.openxmlformats.org/officeDocument/2006/relationships/slide" Target="slides/slide36.xml"/><Relationship Id="rId64" Type="http://schemas.openxmlformats.org/officeDocument/2006/relationships/slide" Target="slides/slide44.xml"/><Relationship Id="rId69" Type="http://schemas.openxmlformats.org/officeDocument/2006/relationships/handoutMaster" Target="handoutMasters/handoutMaster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1.xml"/><Relationship Id="rId72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5.xml"/><Relationship Id="rId33" Type="http://schemas.openxmlformats.org/officeDocument/2006/relationships/slide" Target="slides/slide13.xml"/><Relationship Id="rId38" Type="http://schemas.openxmlformats.org/officeDocument/2006/relationships/slide" Target="slides/slide18.xml"/><Relationship Id="rId46" Type="http://schemas.openxmlformats.org/officeDocument/2006/relationships/slide" Target="slides/slide26.xml"/><Relationship Id="rId59" Type="http://schemas.openxmlformats.org/officeDocument/2006/relationships/slide" Target="slides/slide39.xml"/><Relationship Id="rId67" Type="http://schemas.openxmlformats.org/officeDocument/2006/relationships/slide" Target="slides/slide47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21.xml"/><Relationship Id="rId54" Type="http://schemas.openxmlformats.org/officeDocument/2006/relationships/slide" Target="slides/slide34.xml"/><Relationship Id="rId62" Type="http://schemas.openxmlformats.org/officeDocument/2006/relationships/slide" Target="slides/slide42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F1E45E-9DFA-4174-A858-A43ABB6A07E9}" type="doc">
      <dgm:prSet loTypeId="urn:microsoft.com/office/officeart/2005/8/layout/chevron1" loCatId="process" qsTypeId="urn:microsoft.com/office/officeart/2005/8/quickstyle/simple1" qsCatId="simple" csTypeId="urn:microsoft.com/office/officeart/2005/8/colors/colorful1#3" csCatId="colorful" phldr="1"/>
      <dgm:spPr/>
    </dgm:pt>
    <dgm:pt modelId="{C1BC2726-D5CF-4D28-972D-5CFA72A1510B}">
      <dgm:prSet phldrT="[Text]" custT="1"/>
      <dgm:spPr/>
      <dgm:t>
        <a:bodyPr/>
        <a:lstStyle/>
        <a:p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พระราชบัญญัติ</a:t>
          </a:r>
          <a:r>
            <a:rPr lang="th-TH" sz="3200" b="1" i="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ส่งเสริม</a:t>
          </a:r>
          <a:br>
            <a:rPr lang="th-TH" sz="3200" b="1" i="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i="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การพัฒนาฝีมือแรงงาน </a:t>
          </a:r>
          <a:br>
            <a:rPr lang="th-TH" sz="3200" b="1" i="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i="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พ.ศ. 2545</a:t>
          </a:r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BEFA724-8522-4B3D-B149-D5F4DBE209C1}" type="parTrans" cxnId="{ACEE799A-C9FE-42AD-A3A1-8C65E1C04B66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BD9FBCE-AC10-4215-A1E9-6B2CEA347637}" type="sibTrans" cxnId="{ACEE799A-C9FE-42AD-A3A1-8C65E1C04B66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E9CBBCF-720E-40C9-9AA2-E2FE1159C426}">
      <dgm:prSet phldrT="[Text]" custT="1"/>
      <dgm:spPr>
        <a:ln>
          <a:solidFill>
            <a:srgbClr val="FFFF00"/>
          </a:solidFill>
        </a:ln>
      </dgm:spPr>
      <dgm:t>
        <a:bodyPr/>
        <a:lstStyle/>
        <a:p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กองทุนพัฒนา</a:t>
          </a:r>
          <a:b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ฝีมือแรงงาน</a:t>
          </a:r>
        </a:p>
      </dgm:t>
    </dgm:pt>
    <dgm:pt modelId="{355B0BB2-29EF-4207-BF94-230BE7AE75C3}" type="parTrans" cxnId="{6DCB4883-06A4-4CB1-90EE-C45B935D2C77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7E3EE3F-D167-41A5-9611-50342746288F}" type="sibTrans" cxnId="{6DCB4883-06A4-4CB1-90EE-C45B935D2C77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6D292EE-4537-4D24-8BBD-70ABB12ECF7F}" type="pres">
      <dgm:prSet presAssocID="{3DF1E45E-9DFA-4174-A858-A43ABB6A07E9}" presName="Name0" presStyleCnt="0">
        <dgm:presLayoutVars>
          <dgm:dir/>
          <dgm:animLvl val="lvl"/>
          <dgm:resizeHandles val="exact"/>
        </dgm:presLayoutVars>
      </dgm:prSet>
      <dgm:spPr/>
    </dgm:pt>
    <dgm:pt modelId="{D8F75765-F2C1-45FF-9C3A-6B25A89D096C}" type="pres">
      <dgm:prSet presAssocID="{C1BC2726-D5CF-4D28-972D-5CFA72A1510B}" presName="parTxOnly" presStyleLbl="node1" presStyleIdx="0" presStyleCnt="2" custLinFactNeighborY="-61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71ECB9-5678-42BB-9BC8-9283BE817D2D}" type="pres">
      <dgm:prSet presAssocID="{5BD9FBCE-AC10-4215-A1E9-6B2CEA347637}" presName="parTxOnlySpace" presStyleCnt="0"/>
      <dgm:spPr/>
    </dgm:pt>
    <dgm:pt modelId="{82E5E7C5-11CC-4C8E-9B8F-0C527D484904}" type="pres">
      <dgm:prSet presAssocID="{FE9CBBCF-720E-40C9-9AA2-E2FE1159C426}" presName="parTxOnly" presStyleLbl="node1" presStyleIdx="1" presStyleCnt="2" custLinFactNeighborY="-61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B78E198-740F-4633-BAD3-2AE2148832B8}" type="presOf" srcId="{3DF1E45E-9DFA-4174-A858-A43ABB6A07E9}" destId="{A6D292EE-4537-4D24-8BBD-70ABB12ECF7F}" srcOrd="0" destOrd="0" presId="urn:microsoft.com/office/officeart/2005/8/layout/chevron1"/>
    <dgm:cxn modelId="{9FEE0FA7-3642-485E-A32C-23B1C55A6B30}" type="presOf" srcId="{FE9CBBCF-720E-40C9-9AA2-E2FE1159C426}" destId="{82E5E7C5-11CC-4C8E-9B8F-0C527D484904}" srcOrd="0" destOrd="0" presId="urn:microsoft.com/office/officeart/2005/8/layout/chevron1"/>
    <dgm:cxn modelId="{6DCB4883-06A4-4CB1-90EE-C45B935D2C77}" srcId="{3DF1E45E-9DFA-4174-A858-A43ABB6A07E9}" destId="{FE9CBBCF-720E-40C9-9AA2-E2FE1159C426}" srcOrd="1" destOrd="0" parTransId="{355B0BB2-29EF-4207-BF94-230BE7AE75C3}" sibTransId="{57E3EE3F-D167-41A5-9611-50342746288F}"/>
    <dgm:cxn modelId="{ACEE799A-C9FE-42AD-A3A1-8C65E1C04B66}" srcId="{3DF1E45E-9DFA-4174-A858-A43ABB6A07E9}" destId="{C1BC2726-D5CF-4D28-972D-5CFA72A1510B}" srcOrd="0" destOrd="0" parTransId="{BBEFA724-8522-4B3D-B149-D5F4DBE209C1}" sibTransId="{5BD9FBCE-AC10-4215-A1E9-6B2CEA347637}"/>
    <dgm:cxn modelId="{F6A76CDA-9AE3-42D9-A563-8C79CFAEA276}" type="presOf" srcId="{C1BC2726-D5CF-4D28-972D-5CFA72A1510B}" destId="{D8F75765-F2C1-45FF-9C3A-6B25A89D096C}" srcOrd="0" destOrd="0" presId="urn:microsoft.com/office/officeart/2005/8/layout/chevron1"/>
    <dgm:cxn modelId="{0CA58164-E16C-43B4-9849-5C39E442828E}" type="presParOf" srcId="{A6D292EE-4537-4D24-8BBD-70ABB12ECF7F}" destId="{D8F75765-F2C1-45FF-9C3A-6B25A89D096C}" srcOrd="0" destOrd="0" presId="urn:microsoft.com/office/officeart/2005/8/layout/chevron1"/>
    <dgm:cxn modelId="{AE8169B0-FA2A-4A60-AB13-5DF2DA7BCD04}" type="presParOf" srcId="{A6D292EE-4537-4D24-8BBD-70ABB12ECF7F}" destId="{1A71ECB9-5678-42BB-9BC8-9283BE817D2D}" srcOrd="1" destOrd="0" presId="urn:microsoft.com/office/officeart/2005/8/layout/chevron1"/>
    <dgm:cxn modelId="{7CBE2BF9-D88B-4DAF-AD8E-C35F16DF674D}" type="presParOf" srcId="{A6D292EE-4537-4D24-8BBD-70ABB12ECF7F}" destId="{82E5E7C5-11CC-4C8E-9B8F-0C527D484904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</dgm:pt>
    <dgm:pt modelId="{F04591DB-3B95-4B37-922F-65A9CFEB6FAB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en-US" sz="2400" b="1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sz="2400" b="1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ส่งเสริมให้สถานประกอบกิจการที่มีลูกจ้างตั้งแต่ 1 คนขึ้นไป  ดำเนินการพัฒนาฝีมือแรงงานให้กับลูกจ้างของตน</a:t>
          </a:r>
          <a:r>
            <a:rPr lang="en-US" sz="2400" b="1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 </a:t>
          </a:r>
          <a:endParaRPr lang="th-TH" sz="2400" b="1" dirty="0">
            <a:solidFill>
              <a:schemeClr val="tx2"/>
            </a:solidFill>
            <a:latin typeface="FreesiaUPC" pitchFamily="34" charset="-34"/>
            <a:cs typeface="FreesiaUPC" pitchFamily="34" charset="-34"/>
          </a:endParaRP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5C120A63-510B-4C58-A65C-BF63417AC788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en-US" sz="2400" b="1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sz="2400" b="1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ให้สิทธิและประโยชน์ในการยกเว้นภาษี จำนวนร้อยละร้อย ของค่าใช้จ่ายที่ใช้ในการพัฒนาฝีมือแรงงาน</a:t>
          </a:r>
          <a:endParaRPr lang="th-TH" sz="2400" b="1" dirty="0">
            <a:solidFill>
              <a:schemeClr val="tx2"/>
            </a:solidFill>
            <a:latin typeface="FreesiaUPC" pitchFamily="34" charset="-34"/>
            <a:cs typeface="FreesiaUPC" pitchFamily="34" charset="-34"/>
          </a:endParaRPr>
        </a:p>
      </dgm:t>
    </dgm:pt>
    <dgm:pt modelId="{5B3FB533-50F2-4C09-9FFD-4F83AF788347}" type="parTrans" cxnId="{3A852BD6-83F7-401C-8A3E-65E4EFF06D2D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44304AF5-61EC-4551-ACCD-8EADF8E132F7}" type="sibTrans" cxnId="{3A852BD6-83F7-401C-8A3E-65E4EFF06D2D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9F1D89EB-B0F5-4006-A69B-9EC9A7652490}">
      <dgm:prSet phldrT="[Tex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 sz="2400" b="1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กำหนดให้สถานประกอบกิจการที่มีลูกจ้าง 100 คนขึ้นไป ต้องส่งเงินสบทบเข้ากองทุนพัฒนาฝีมือแรงงาน </a:t>
          </a:r>
          <a:br>
            <a:rPr lang="th-TH" sz="2400" b="1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    ยกเว้น สถานประกอบกิจการที่ดำเนินการพัฒนาฝีมือแรงงานให้แก่ลูกจ้าง ครบร้อยละ </a:t>
          </a:r>
          <a:r>
            <a:rPr lang="en-US" sz="2400" b="1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50 </a:t>
          </a:r>
          <a:r>
            <a:rPr lang="th-TH" sz="2400" b="1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ของจำนวนลูกจ้างทั้งหมด </a:t>
          </a:r>
          <a:br>
            <a:rPr lang="th-TH" sz="2400" b="1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    ไม่ต้องส่งเงินสมทบเข้ากองทุน</a:t>
          </a:r>
          <a:endParaRPr lang="th-TH" sz="2400" b="1" dirty="0">
            <a:solidFill>
              <a:schemeClr val="tx2"/>
            </a:solidFill>
            <a:latin typeface="FreesiaUPC" pitchFamily="34" charset="-34"/>
            <a:cs typeface="FreesiaUPC" pitchFamily="34" charset="-34"/>
          </a:endParaRPr>
        </a:p>
      </dgm:t>
    </dgm:pt>
    <dgm:pt modelId="{0E2D4594-F755-4BC3-9AE8-542732F8EE54}" type="parTrans" cxnId="{02D7668D-DF36-4915-8A40-36187627299F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117B69A9-5027-4F49-A3DF-A88675C22849}" type="sibTrans" cxnId="{02D7668D-DF36-4915-8A40-36187627299F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93AF0E03-E605-43FD-B8AE-BF385CA97B4B}">
      <dgm:prSet phldrT="[Tex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sz="2400" b="1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4. </a:t>
          </a:r>
          <a:r>
            <a:rPr lang="th-TH" sz="2400" b="1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ให้เงินกู้ยืมแก่นายจ้าง เพื่อนำไปฝึกอบรมฝีมือแรงงาน หรือทดสอบมาตรฐานฝีมือแรงงานให้แก่ลูกจ้าง</a:t>
          </a:r>
          <a:endParaRPr lang="th-TH" sz="2400" b="1" dirty="0">
            <a:solidFill>
              <a:schemeClr val="tx2"/>
            </a:solidFill>
            <a:latin typeface="FreesiaUPC" pitchFamily="34" charset="-34"/>
            <a:cs typeface="FreesiaUPC" pitchFamily="34" charset="-34"/>
          </a:endParaRPr>
        </a:p>
      </dgm:t>
    </dgm:pt>
    <dgm:pt modelId="{0ADB1DEB-F077-4953-AF60-BFDFEEFEBD5F}" type="parTrans" cxnId="{BB26DC5A-F262-4A98-B989-8578533150F7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C1E22FE9-5630-41EB-A14A-D098130AC850}" type="sibTrans" cxnId="{BB26DC5A-F262-4A98-B989-8578533150F7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D8EBC479-EDA4-450E-A8C0-39B7ECC9D324}">
      <dgm:prSet phldrT="[Text]" custT="1"/>
      <dgm:spPr/>
      <dgm:t>
        <a:bodyPr/>
        <a:lstStyle/>
        <a:p>
          <a:r>
            <a:rPr lang="th-TH" sz="2400" b="1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5. ให้เงินช่วยเหลือหรืออุดหนุนเพื่อส่งเสริมการพัฒนาฝีมือแรงงาน</a:t>
          </a:r>
          <a:endParaRPr lang="th-TH" sz="2400" b="1" dirty="0">
            <a:solidFill>
              <a:schemeClr val="tx2"/>
            </a:solidFill>
            <a:latin typeface="FreesiaUPC" pitchFamily="34" charset="-34"/>
            <a:cs typeface="FreesiaUPC" pitchFamily="34" charset="-34"/>
          </a:endParaRPr>
        </a:p>
      </dgm:t>
    </dgm:pt>
    <dgm:pt modelId="{4507E1AC-8BD1-40CD-A057-14B6E20616A1}" type="parTrans" cxnId="{35D46A42-A927-4F8B-A347-26993BD4360F}">
      <dgm:prSet/>
      <dgm:spPr/>
      <dgm:t>
        <a:bodyPr/>
        <a:lstStyle/>
        <a:p>
          <a:endParaRPr lang="en-US"/>
        </a:p>
      </dgm:t>
    </dgm:pt>
    <dgm:pt modelId="{0F00E257-B7DF-4F93-A5A9-DD20DB0AB7FD}" type="sibTrans" cxnId="{35D46A42-A927-4F8B-A347-26993BD4360F}">
      <dgm:prSet/>
      <dgm:spPr/>
      <dgm:t>
        <a:bodyPr/>
        <a:lstStyle/>
        <a:p>
          <a:endParaRPr lang="en-US"/>
        </a:p>
      </dgm:t>
    </dgm:pt>
    <dgm:pt modelId="{675C93E7-1C90-4998-8175-F7364359BE39}" type="pres">
      <dgm:prSet presAssocID="{493EAE2A-9F57-46C1-ACED-9FF71B33EA0E}" presName="linear" presStyleCnt="0">
        <dgm:presLayoutVars>
          <dgm:animLvl val="lvl"/>
          <dgm:resizeHandles val="exact"/>
        </dgm:presLayoutVars>
      </dgm:prSet>
      <dgm:spPr/>
    </dgm:pt>
    <dgm:pt modelId="{EF937540-1ECA-4C21-A641-EDBD299B450D}" type="pres">
      <dgm:prSet presAssocID="{F04591DB-3B95-4B37-922F-65A9CFEB6FAB}" presName="parentText" presStyleLbl="node1" presStyleIdx="0" presStyleCnt="5" custLinFactY="-18563" custLinFactNeighborX="-2033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87B7FB-7803-4DC8-87BF-BEBA986D11B0}" type="pres">
      <dgm:prSet presAssocID="{0DE89FAA-812A-4211-BD78-736C84963F05}" presName="spacer" presStyleCnt="0"/>
      <dgm:spPr/>
    </dgm:pt>
    <dgm:pt modelId="{A1C085AB-A1C2-47D8-A64B-DEBCE78F5946}" type="pres">
      <dgm:prSet presAssocID="{5C120A63-510B-4C58-A65C-BF63417AC788}" presName="parentText" presStyleLbl="node1" presStyleIdx="1" presStyleCnt="5" custLinFactY="-799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8633C8-A602-4C67-914A-4D187F2447A8}" type="pres">
      <dgm:prSet presAssocID="{44304AF5-61EC-4551-ACCD-8EADF8E132F7}" presName="spacer" presStyleCnt="0"/>
      <dgm:spPr/>
    </dgm:pt>
    <dgm:pt modelId="{BEDACB00-D253-4EA5-875D-39D30D70CE24}" type="pres">
      <dgm:prSet presAssocID="{9F1D89EB-B0F5-4006-A69B-9EC9A7652490}" presName="parentText" presStyleLbl="node1" presStyleIdx="2" presStyleCnt="5" custScaleY="127097" custLinFactY="-2214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DAA00A-56BC-4186-9630-14B03383824E}" type="pres">
      <dgm:prSet presAssocID="{117B69A9-5027-4F49-A3DF-A88675C22849}" presName="spacer" presStyleCnt="0"/>
      <dgm:spPr/>
    </dgm:pt>
    <dgm:pt modelId="{798D813B-659D-4D24-AE9E-0347E2FA2544}" type="pres">
      <dgm:prSet presAssocID="{93AF0E03-E605-43FD-B8AE-BF385CA97B4B}" presName="parentText" presStyleLbl="node1" presStyleIdx="3" presStyleCnt="5" custLinFactY="-2446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94A63B-6F73-4837-822C-3556AB82097F}" type="pres">
      <dgm:prSet presAssocID="{C1E22FE9-5630-41EB-A14A-D098130AC850}" presName="spacer" presStyleCnt="0"/>
      <dgm:spPr/>
    </dgm:pt>
    <dgm:pt modelId="{4069B5E3-679A-42AA-9AD5-D0AC158A63A0}" type="pres">
      <dgm:prSet presAssocID="{D8EBC479-EDA4-450E-A8C0-39B7ECC9D324}" presName="parentText" presStyleLbl="node1" presStyleIdx="4" presStyleCnt="5" custScaleY="51785" custLinFactY="-3199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26DC5A-F262-4A98-B989-8578533150F7}" srcId="{493EAE2A-9F57-46C1-ACED-9FF71B33EA0E}" destId="{93AF0E03-E605-43FD-B8AE-BF385CA97B4B}" srcOrd="3" destOrd="0" parTransId="{0ADB1DEB-F077-4953-AF60-BFDFEEFEBD5F}" sibTransId="{C1E22FE9-5630-41EB-A14A-D098130AC850}"/>
    <dgm:cxn modelId="{3A852BD6-83F7-401C-8A3E-65E4EFF06D2D}" srcId="{493EAE2A-9F57-46C1-ACED-9FF71B33EA0E}" destId="{5C120A63-510B-4C58-A65C-BF63417AC788}" srcOrd="1" destOrd="0" parTransId="{5B3FB533-50F2-4C09-9FFD-4F83AF788347}" sibTransId="{44304AF5-61EC-4551-ACCD-8EADF8E132F7}"/>
    <dgm:cxn modelId="{340217F1-BB90-4A13-87A6-D0A8DE61B260}" type="presOf" srcId="{D8EBC479-EDA4-450E-A8C0-39B7ECC9D324}" destId="{4069B5E3-679A-42AA-9AD5-D0AC158A63A0}" srcOrd="0" destOrd="0" presId="urn:microsoft.com/office/officeart/2005/8/layout/vList2"/>
    <dgm:cxn modelId="{07B2AFB0-3E4B-4BD1-B229-C420F808ECD5}" type="presOf" srcId="{93AF0E03-E605-43FD-B8AE-BF385CA97B4B}" destId="{798D813B-659D-4D24-AE9E-0347E2FA2544}" srcOrd="0" destOrd="0" presId="urn:microsoft.com/office/officeart/2005/8/layout/vList2"/>
    <dgm:cxn modelId="{D7958E62-0B6D-4AD1-9EED-0D3663F3DB1D}" type="presOf" srcId="{493EAE2A-9F57-46C1-ACED-9FF71B33EA0E}" destId="{675C93E7-1C90-4998-8175-F7364359BE39}" srcOrd="0" destOrd="0" presId="urn:microsoft.com/office/officeart/2005/8/layout/vList2"/>
    <dgm:cxn modelId="{CB8AE019-F2C7-4DC8-AE09-CCFD8263AB08}" type="presOf" srcId="{9F1D89EB-B0F5-4006-A69B-9EC9A7652490}" destId="{BEDACB00-D253-4EA5-875D-39D30D70CE24}" srcOrd="0" destOrd="0" presId="urn:microsoft.com/office/officeart/2005/8/layout/vList2"/>
    <dgm:cxn modelId="{A8EF4BBC-9741-4B12-9EA4-E0EF83F85FFC}" type="presOf" srcId="{F04591DB-3B95-4B37-922F-65A9CFEB6FAB}" destId="{EF937540-1ECA-4C21-A641-EDBD299B450D}" srcOrd="0" destOrd="0" presId="urn:microsoft.com/office/officeart/2005/8/layout/vList2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35D46A42-A927-4F8B-A347-26993BD4360F}" srcId="{493EAE2A-9F57-46C1-ACED-9FF71B33EA0E}" destId="{D8EBC479-EDA4-450E-A8C0-39B7ECC9D324}" srcOrd="4" destOrd="0" parTransId="{4507E1AC-8BD1-40CD-A057-14B6E20616A1}" sibTransId="{0F00E257-B7DF-4F93-A5A9-DD20DB0AB7FD}"/>
    <dgm:cxn modelId="{02D7668D-DF36-4915-8A40-36187627299F}" srcId="{493EAE2A-9F57-46C1-ACED-9FF71B33EA0E}" destId="{9F1D89EB-B0F5-4006-A69B-9EC9A7652490}" srcOrd="2" destOrd="0" parTransId="{0E2D4594-F755-4BC3-9AE8-542732F8EE54}" sibTransId="{117B69A9-5027-4F49-A3DF-A88675C22849}"/>
    <dgm:cxn modelId="{B014A9C3-2840-4DD6-BD3B-5DADDDDC4967}" type="presOf" srcId="{5C120A63-510B-4C58-A65C-BF63417AC788}" destId="{A1C085AB-A1C2-47D8-A64B-DEBCE78F5946}" srcOrd="0" destOrd="0" presId="urn:microsoft.com/office/officeart/2005/8/layout/vList2"/>
    <dgm:cxn modelId="{A35FAA39-6197-469C-9576-759A8A9EE672}" type="presParOf" srcId="{675C93E7-1C90-4998-8175-F7364359BE39}" destId="{EF937540-1ECA-4C21-A641-EDBD299B450D}" srcOrd="0" destOrd="0" presId="urn:microsoft.com/office/officeart/2005/8/layout/vList2"/>
    <dgm:cxn modelId="{2C3C73AF-920C-4EE8-9F54-12C52B58432E}" type="presParOf" srcId="{675C93E7-1C90-4998-8175-F7364359BE39}" destId="{2087B7FB-7803-4DC8-87BF-BEBA986D11B0}" srcOrd="1" destOrd="0" presId="urn:microsoft.com/office/officeart/2005/8/layout/vList2"/>
    <dgm:cxn modelId="{82963182-D870-425A-B9F7-1910E14CA55D}" type="presParOf" srcId="{675C93E7-1C90-4998-8175-F7364359BE39}" destId="{A1C085AB-A1C2-47D8-A64B-DEBCE78F5946}" srcOrd="2" destOrd="0" presId="urn:microsoft.com/office/officeart/2005/8/layout/vList2"/>
    <dgm:cxn modelId="{C8691E06-C520-402A-AE95-AAB742687807}" type="presParOf" srcId="{675C93E7-1C90-4998-8175-F7364359BE39}" destId="{7B8633C8-A602-4C67-914A-4D187F2447A8}" srcOrd="3" destOrd="0" presId="urn:microsoft.com/office/officeart/2005/8/layout/vList2"/>
    <dgm:cxn modelId="{4A864429-3CA2-4FA8-A1FE-F6EE1018449F}" type="presParOf" srcId="{675C93E7-1C90-4998-8175-F7364359BE39}" destId="{BEDACB00-D253-4EA5-875D-39D30D70CE24}" srcOrd="4" destOrd="0" presId="urn:microsoft.com/office/officeart/2005/8/layout/vList2"/>
    <dgm:cxn modelId="{23C39B82-C113-4CCE-AEEE-DBC91ADB8318}" type="presParOf" srcId="{675C93E7-1C90-4998-8175-F7364359BE39}" destId="{A5DAA00A-56BC-4186-9630-14B03383824E}" srcOrd="5" destOrd="0" presId="urn:microsoft.com/office/officeart/2005/8/layout/vList2"/>
    <dgm:cxn modelId="{253FD8A7-2FB1-4D04-9A57-2F27758086CD}" type="presParOf" srcId="{675C93E7-1C90-4998-8175-F7364359BE39}" destId="{798D813B-659D-4D24-AE9E-0347E2FA2544}" srcOrd="6" destOrd="0" presId="urn:microsoft.com/office/officeart/2005/8/layout/vList2"/>
    <dgm:cxn modelId="{88205A3A-8D1A-4753-A07C-DC813F550E5B}" type="presParOf" srcId="{675C93E7-1C90-4998-8175-F7364359BE39}" destId="{A394A63B-6F73-4837-822C-3556AB82097F}" srcOrd="7" destOrd="0" presId="urn:microsoft.com/office/officeart/2005/8/layout/vList2"/>
    <dgm:cxn modelId="{55699E3B-47DE-4A44-B1A8-9BB72A912ABC}" type="presParOf" srcId="{675C93E7-1C90-4998-8175-F7364359BE39}" destId="{4069B5E3-679A-42AA-9AD5-D0AC158A63A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default#6" loCatId="list" qsTypeId="urn:microsoft.com/office/officeart/2005/8/quickstyle/simple1" qsCatId="simple" csTypeId="urn:microsoft.com/office/officeart/2005/8/colors/colorful5" csCatId="colorful" phldr="1"/>
      <dgm:spPr/>
    </dgm:pt>
    <dgm:pt modelId="{F04591DB-3B95-4B37-922F-65A9CFEB6FAB}">
      <dgm:prSet phldrT="[Text]" custT="1"/>
      <dgm:spPr/>
      <dgm:t>
        <a:bodyPr/>
        <a:lstStyle/>
        <a:p>
          <a:pPr algn="ctr"/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ให้กู้ยืมเงิน</a:t>
          </a: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C120A63-510B-4C58-A65C-BF63417AC788}">
      <dgm:prSet phldrT="[Text]" custT="1"/>
      <dgm:spPr/>
      <dgm:t>
        <a:bodyPr/>
        <a:lstStyle/>
        <a:p>
          <a:pPr algn="ctr"/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ให้เงินช่วยเหลือหรืออุดหนุน</a:t>
          </a:r>
          <a:r>
            <a: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“</a:t>
          </a:r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</a:p>
      </dgm:t>
    </dgm:pt>
    <dgm:pt modelId="{5B3FB533-50F2-4C09-9FFD-4F83AF788347}" type="parTrans" cxnId="{3A852BD6-83F7-401C-8A3E-65E4EFF06D2D}">
      <dgm:prSet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44304AF5-61EC-4551-ACCD-8EADF8E132F7}" type="sibTrans" cxnId="{3A852BD6-83F7-401C-8A3E-65E4EFF06D2D}">
      <dgm:prSet custT="1"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20CF5C66-C834-40FD-B8A1-43D0789F48D4}" type="pres">
      <dgm:prSet presAssocID="{493EAE2A-9F57-46C1-ACED-9FF71B33EA0E}" presName="diagram" presStyleCnt="0">
        <dgm:presLayoutVars>
          <dgm:dir/>
          <dgm:resizeHandles val="exact"/>
        </dgm:presLayoutVars>
      </dgm:prSet>
      <dgm:spPr/>
    </dgm:pt>
    <dgm:pt modelId="{6632DCAE-5550-423B-BF78-C150EA09C1F4}" type="pres">
      <dgm:prSet presAssocID="{F04591DB-3B95-4B37-922F-65A9CFEB6FAB}" presName="node" presStyleLbl="node1" presStyleIdx="0" presStyleCnt="2" custLinFactX="4427" custLinFactNeighborX="100000" custLinFactNeighborY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5965CE-6FFE-4BB8-8732-6D5B51C5CE69}" type="pres">
      <dgm:prSet presAssocID="{0DE89FAA-812A-4211-BD78-736C84963F05}" presName="sibTrans" presStyleCnt="0"/>
      <dgm:spPr/>
    </dgm:pt>
    <dgm:pt modelId="{EDE81AAF-CCB2-40EB-A96C-89EEE6579A21}" type="pres">
      <dgm:prSet presAssocID="{5C120A63-510B-4C58-A65C-BF63417AC788}" presName="node" presStyleLbl="node1" presStyleIdx="1" presStyleCnt="2" custLinFactX="-5174" custLinFactNeighborX="-100000" custLinFactNeighborY="-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365E0B-A42D-46B0-BB7C-D4A28978CF12}" type="presOf" srcId="{5C120A63-510B-4C58-A65C-BF63417AC788}" destId="{EDE81AAF-CCB2-40EB-A96C-89EEE6579A21}" srcOrd="0" destOrd="0" presId="urn:microsoft.com/office/officeart/2005/8/layout/default#6"/>
    <dgm:cxn modelId="{3A852BD6-83F7-401C-8A3E-65E4EFF06D2D}" srcId="{493EAE2A-9F57-46C1-ACED-9FF71B33EA0E}" destId="{5C120A63-510B-4C58-A65C-BF63417AC788}" srcOrd="1" destOrd="0" parTransId="{5B3FB533-50F2-4C09-9FFD-4F83AF788347}" sibTransId="{44304AF5-61EC-4551-ACCD-8EADF8E132F7}"/>
    <dgm:cxn modelId="{09BC98F1-ADD0-41CF-A87E-83861B294965}" type="presOf" srcId="{F04591DB-3B95-4B37-922F-65A9CFEB6FAB}" destId="{6632DCAE-5550-423B-BF78-C150EA09C1F4}" srcOrd="0" destOrd="0" presId="urn:microsoft.com/office/officeart/2005/8/layout/default#6"/>
    <dgm:cxn modelId="{9497674D-F0F7-4FFD-8C09-E794744C2300}" type="presOf" srcId="{493EAE2A-9F57-46C1-ACED-9FF71B33EA0E}" destId="{20CF5C66-C834-40FD-B8A1-43D0789F48D4}" srcOrd="0" destOrd="0" presId="urn:microsoft.com/office/officeart/2005/8/layout/default#6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E520D643-B5C5-4B3A-90F5-0658E0309222}" type="presParOf" srcId="{20CF5C66-C834-40FD-B8A1-43D0789F48D4}" destId="{6632DCAE-5550-423B-BF78-C150EA09C1F4}" srcOrd="0" destOrd="0" presId="urn:microsoft.com/office/officeart/2005/8/layout/default#6"/>
    <dgm:cxn modelId="{D6B96AD7-473F-4453-953E-9A4D4EE1C1E3}" type="presParOf" srcId="{20CF5C66-C834-40FD-B8A1-43D0789F48D4}" destId="{115965CE-6FFE-4BB8-8732-6D5B51C5CE69}" srcOrd="1" destOrd="0" presId="urn:microsoft.com/office/officeart/2005/8/layout/default#6"/>
    <dgm:cxn modelId="{D1935BC2-C293-4519-8F3A-96B98D377A3C}" type="presParOf" srcId="{20CF5C66-C834-40FD-B8A1-43D0789F48D4}" destId="{EDE81AAF-CCB2-40EB-A96C-89EEE6579A21}" srcOrd="2" destOrd="0" presId="urn:microsoft.com/office/officeart/2005/8/layout/default#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lProcess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72D8CC"/>
        </a:solidFill>
      </dgm:spPr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0BC1337C-5ECE-4290-8BD2-DF92BA61785B}">
      <dgm:prSet phldrT="[ข้อความ]" custT="1"/>
      <dgm:spPr>
        <a:solidFill>
          <a:srgbClr val="B4E1EA">
            <a:alpha val="90000"/>
          </a:srgbClr>
        </a:solidFill>
      </dgm:spPr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สถาบันพัฒนาฝีมือแรงงาน 13 </a:t>
          </a:r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กรุงเทพมหานคร หรือ</a:t>
          </a:r>
          <a:r>
            <a:rPr lang="th-TH" sz="3600" b="1" dirty="0" err="1" smtClean="0">
              <a:latin typeface="FreesiaUPC" pitchFamily="34" charset="-34"/>
              <a:cs typeface="FreesiaUPC" pitchFamily="34" charset="-34"/>
            </a:rPr>
            <a:t>สนพ.</a:t>
          </a:r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กรุงเทพมหานครพื้นที่ 1-5</a:t>
          </a:r>
          <a:endParaRPr lang="th-TH" sz="3600" b="1" dirty="0">
            <a:latin typeface="FreesiaUPC" pitchFamily="34" charset="-34"/>
            <a:cs typeface="FreesiaUPC" pitchFamily="34" charset="-34"/>
          </a:endParaRPr>
        </a:p>
      </dgm:t>
    </dgm:pt>
    <dgm:pt modelId="{3D4D3DB5-2DB6-49A8-A3D4-737E5FD326AA}" type="parTrans" cxnId="{A4148B7C-91D1-4A3B-9D88-26BF57BD35CE}">
      <dgm:prSet/>
      <dgm:spPr/>
      <dgm:t>
        <a:bodyPr/>
        <a:lstStyle/>
        <a:p>
          <a:endParaRPr lang="en-US"/>
        </a:p>
      </dgm:t>
    </dgm:pt>
    <dgm:pt modelId="{FF845669-7646-4C40-BCA0-109BD198E794}" type="sibTrans" cxnId="{A4148B7C-91D1-4A3B-9D88-26BF57BD35CE}">
      <dgm:prSet/>
      <dgm:spPr/>
      <dgm:t>
        <a:bodyPr/>
        <a:lstStyle/>
        <a:p>
          <a:endParaRPr lang="en-US"/>
        </a:p>
      </dgm:t>
    </dgm:pt>
    <dgm:pt modelId="{126096BA-D460-4565-80B9-BFA5C8FE2F2B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จังหวัดอื่น</a:t>
          </a:r>
        </a:p>
      </dgm:t>
    </dgm:pt>
    <dgm:pt modelId="{0A737715-FAA2-4DFE-93A0-0280FAEEE0B4}" type="parTrans" cxnId="{EDEAA476-77D2-41B4-B684-26768E947A37}">
      <dgm:prSet/>
      <dgm:spPr/>
      <dgm:t>
        <a:bodyPr/>
        <a:lstStyle/>
        <a:p>
          <a:endParaRPr lang="en-US"/>
        </a:p>
      </dgm:t>
    </dgm:pt>
    <dgm:pt modelId="{12195ED9-C654-4FA0-86E9-3907F6AFB175}" type="sibTrans" cxnId="{EDEAA476-77D2-41B4-B684-26768E947A37}">
      <dgm:prSet/>
      <dgm:spPr/>
      <dgm:t>
        <a:bodyPr/>
        <a:lstStyle/>
        <a:p>
          <a:endParaRPr lang="en-US"/>
        </a:p>
      </dgm:t>
    </dgm:pt>
    <dgm:pt modelId="{A56BB8EB-9F0B-4114-84F4-B837B502654A}">
      <dgm:prSet phldrT="[ข้อความ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3200" b="1" dirty="0">
              <a:latin typeface="FreesiaUPC" pitchFamily="34" charset="-34"/>
              <a:cs typeface="FreesiaUPC" pitchFamily="34" charset="-34"/>
            </a:rPr>
            <a:t>สถาบันพัฒนาฝีมือแรงงาน หรือสำนักงานพัฒนาฝีมือแรงงาน</a:t>
          </a:r>
        </a:p>
      </dgm:t>
    </dgm:pt>
    <dgm:pt modelId="{B83EABC7-140A-48C2-817B-C11B73766017}" type="parTrans" cxnId="{DFDE654B-719F-47B9-A576-3C7157F04DA2}">
      <dgm:prSet/>
      <dgm:spPr/>
      <dgm:t>
        <a:bodyPr/>
        <a:lstStyle/>
        <a:p>
          <a:endParaRPr lang="en-US"/>
        </a:p>
      </dgm:t>
    </dgm:pt>
    <dgm:pt modelId="{17FF1EC0-E43A-40EC-ABC4-4C7A8EC0EF9B}" type="sibTrans" cxnId="{DFDE654B-719F-47B9-A576-3C7157F04DA2}">
      <dgm:prSet/>
      <dgm:spPr/>
      <dgm:t>
        <a:bodyPr/>
        <a:lstStyle/>
        <a:p>
          <a:endParaRPr lang="en-US"/>
        </a:p>
      </dgm:t>
    </dgm:pt>
    <dgm:pt modelId="{39B89DAE-B3CF-4D4A-97E3-74B8E1F08C33}" type="pres">
      <dgm:prSet presAssocID="{88F4C5CB-231C-478C-87C0-144EB6D0735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F68D127-BB4C-4546-98F0-E0829EFB43E1}" type="pres">
      <dgm:prSet presAssocID="{AE243DB2-1B34-4683-808F-F31382478296}" presName="compNode" presStyleCnt="0"/>
      <dgm:spPr/>
    </dgm:pt>
    <dgm:pt modelId="{5B35BA02-5E23-4407-9B32-56DBB0FF60B3}" type="pres">
      <dgm:prSet presAssocID="{AE243DB2-1B34-4683-808F-F31382478296}" presName="aNode" presStyleLbl="bgShp" presStyleIdx="0" presStyleCnt="2"/>
      <dgm:spPr/>
      <dgm:t>
        <a:bodyPr/>
        <a:lstStyle/>
        <a:p>
          <a:endParaRPr lang="en-US"/>
        </a:p>
      </dgm:t>
    </dgm:pt>
    <dgm:pt modelId="{7BA58DB8-54E2-44E4-9A16-487FEE8EEC62}" type="pres">
      <dgm:prSet presAssocID="{AE243DB2-1B34-4683-808F-F31382478296}" presName="textNode" presStyleLbl="bgShp" presStyleIdx="0" presStyleCnt="2"/>
      <dgm:spPr/>
      <dgm:t>
        <a:bodyPr/>
        <a:lstStyle/>
        <a:p>
          <a:endParaRPr lang="en-US"/>
        </a:p>
      </dgm:t>
    </dgm:pt>
    <dgm:pt modelId="{C049CAAA-BA23-4DD0-9B28-F11B9E488857}" type="pres">
      <dgm:prSet presAssocID="{AE243DB2-1B34-4683-808F-F31382478296}" presName="compChildNode" presStyleCnt="0"/>
      <dgm:spPr/>
    </dgm:pt>
    <dgm:pt modelId="{FD4739B5-A422-4768-9443-A226E6424B00}" type="pres">
      <dgm:prSet presAssocID="{AE243DB2-1B34-4683-808F-F31382478296}" presName="theInnerList" presStyleCnt="0"/>
      <dgm:spPr/>
    </dgm:pt>
    <dgm:pt modelId="{6FEF5A7A-DF43-4A03-83F7-A7AB0ED921C4}" type="pres">
      <dgm:prSet presAssocID="{0BC1337C-5ECE-4290-8BD2-DF92BA61785B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270587-D61D-4402-ACAF-370C92512FBC}" type="pres">
      <dgm:prSet presAssocID="{AE243DB2-1B34-4683-808F-F31382478296}" presName="aSpace" presStyleCnt="0"/>
      <dgm:spPr/>
    </dgm:pt>
    <dgm:pt modelId="{10DACFFF-2CED-4DB2-9BDA-982E0DD70A03}" type="pres">
      <dgm:prSet presAssocID="{126096BA-D460-4565-80B9-BFA5C8FE2F2B}" presName="compNode" presStyleCnt="0"/>
      <dgm:spPr/>
    </dgm:pt>
    <dgm:pt modelId="{D4AEF2EF-EC3C-41F3-92EC-1D19AAB53E33}" type="pres">
      <dgm:prSet presAssocID="{126096BA-D460-4565-80B9-BFA5C8FE2F2B}" presName="aNode" presStyleLbl="bgShp" presStyleIdx="1" presStyleCnt="2"/>
      <dgm:spPr/>
      <dgm:t>
        <a:bodyPr/>
        <a:lstStyle/>
        <a:p>
          <a:endParaRPr lang="en-US"/>
        </a:p>
      </dgm:t>
    </dgm:pt>
    <dgm:pt modelId="{20BAEDAD-CFAF-4A9B-9B6A-37CA41B00FE5}" type="pres">
      <dgm:prSet presAssocID="{126096BA-D460-4565-80B9-BFA5C8FE2F2B}" presName="textNode" presStyleLbl="bgShp" presStyleIdx="1" presStyleCnt="2"/>
      <dgm:spPr/>
      <dgm:t>
        <a:bodyPr/>
        <a:lstStyle/>
        <a:p>
          <a:endParaRPr lang="en-US"/>
        </a:p>
      </dgm:t>
    </dgm:pt>
    <dgm:pt modelId="{E4B2C860-96AF-4F4D-B9C7-2A79CC395C17}" type="pres">
      <dgm:prSet presAssocID="{126096BA-D460-4565-80B9-BFA5C8FE2F2B}" presName="compChildNode" presStyleCnt="0"/>
      <dgm:spPr/>
    </dgm:pt>
    <dgm:pt modelId="{DB22E85D-AFEE-4CEF-B6BF-0F7B7AD4315B}" type="pres">
      <dgm:prSet presAssocID="{126096BA-D460-4565-80B9-BFA5C8FE2F2B}" presName="theInnerList" presStyleCnt="0"/>
      <dgm:spPr/>
    </dgm:pt>
    <dgm:pt modelId="{143CFF9A-4772-4EB4-A2AA-2516A5D6A150}" type="pres">
      <dgm:prSet presAssocID="{A56BB8EB-9F0B-4114-84F4-B837B502654A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F0A6FE6-3E43-4D62-AB4A-9BC72DF77BBC}" type="presOf" srcId="{AE243DB2-1B34-4683-808F-F31382478296}" destId="{7BA58DB8-54E2-44E4-9A16-487FEE8EEC62}" srcOrd="1" destOrd="0" presId="urn:microsoft.com/office/officeart/2005/8/layout/lProcess2"/>
    <dgm:cxn modelId="{5847D9AF-2DBC-4383-8085-809868B5BB1D}" type="presOf" srcId="{0BC1337C-5ECE-4290-8BD2-DF92BA61785B}" destId="{6FEF5A7A-DF43-4A03-83F7-A7AB0ED921C4}" srcOrd="0" destOrd="0" presId="urn:microsoft.com/office/officeart/2005/8/layout/lProcess2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DFDE654B-719F-47B9-A576-3C7157F04DA2}" srcId="{126096BA-D460-4565-80B9-BFA5C8FE2F2B}" destId="{A56BB8EB-9F0B-4114-84F4-B837B502654A}" srcOrd="0" destOrd="0" parTransId="{B83EABC7-140A-48C2-817B-C11B73766017}" sibTransId="{17FF1EC0-E43A-40EC-ABC4-4C7A8EC0EF9B}"/>
    <dgm:cxn modelId="{C85DDDA5-BA2D-4AFC-A023-DA3F458BB647}" type="presOf" srcId="{A56BB8EB-9F0B-4114-84F4-B837B502654A}" destId="{143CFF9A-4772-4EB4-A2AA-2516A5D6A150}" srcOrd="0" destOrd="0" presId="urn:microsoft.com/office/officeart/2005/8/layout/lProcess2"/>
    <dgm:cxn modelId="{EDEAA476-77D2-41B4-B684-26768E947A37}" srcId="{88F4C5CB-231C-478C-87C0-144EB6D0735D}" destId="{126096BA-D460-4565-80B9-BFA5C8FE2F2B}" srcOrd="1" destOrd="0" parTransId="{0A737715-FAA2-4DFE-93A0-0280FAEEE0B4}" sibTransId="{12195ED9-C654-4FA0-86E9-3907F6AFB175}"/>
    <dgm:cxn modelId="{76DE4F86-D072-4F8C-8679-D7FE141D0EA7}" type="presOf" srcId="{126096BA-D460-4565-80B9-BFA5C8FE2F2B}" destId="{20BAEDAD-CFAF-4A9B-9B6A-37CA41B00FE5}" srcOrd="1" destOrd="0" presId="urn:microsoft.com/office/officeart/2005/8/layout/lProcess2"/>
    <dgm:cxn modelId="{5FF0E550-4E76-4884-822A-1BF5B96B538E}" type="presOf" srcId="{AE243DB2-1B34-4683-808F-F31382478296}" destId="{5B35BA02-5E23-4407-9B32-56DBB0FF60B3}" srcOrd="0" destOrd="0" presId="urn:microsoft.com/office/officeart/2005/8/layout/lProcess2"/>
    <dgm:cxn modelId="{A4148B7C-91D1-4A3B-9D88-26BF57BD35CE}" srcId="{AE243DB2-1B34-4683-808F-F31382478296}" destId="{0BC1337C-5ECE-4290-8BD2-DF92BA61785B}" srcOrd="0" destOrd="0" parTransId="{3D4D3DB5-2DB6-49A8-A3D4-737E5FD326AA}" sibTransId="{FF845669-7646-4C40-BCA0-109BD198E794}"/>
    <dgm:cxn modelId="{E89C6F5D-AAD7-479C-BAD0-7C42AD79BCCA}" type="presOf" srcId="{88F4C5CB-231C-478C-87C0-144EB6D0735D}" destId="{39B89DAE-B3CF-4D4A-97E3-74B8E1F08C33}" srcOrd="0" destOrd="0" presId="urn:microsoft.com/office/officeart/2005/8/layout/lProcess2"/>
    <dgm:cxn modelId="{01857311-A652-4BEA-82E9-925C4ADC7536}" type="presOf" srcId="{126096BA-D460-4565-80B9-BFA5C8FE2F2B}" destId="{D4AEF2EF-EC3C-41F3-92EC-1D19AAB53E33}" srcOrd="0" destOrd="0" presId="urn:microsoft.com/office/officeart/2005/8/layout/lProcess2"/>
    <dgm:cxn modelId="{05FCE9CB-5A4E-4446-BCA0-ADC7F01D9055}" type="presParOf" srcId="{39B89DAE-B3CF-4D4A-97E3-74B8E1F08C33}" destId="{0F68D127-BB4C-4546-98F0-E0829EFB43E1}" srcOrd="0" destOrd="0" presId="urn:microsoft.com/office/officeart/2005/8/layout/lProcess2"/>
    <dgm:cxn modelId="{95919CFE-704A-4BE6-B9FD-E69D4767D6F6}" type="presParOf" srcId="{0F68D127-BB4C-4546-98F0-E0829EFB43E1}" destId="{5B35BA02-5E23-4407-9B32-56DBB0FF60B3}" srcOrd="0" destOrd="0" presId="urn:microsoft.com/office/officeart/2005/8/layout/lProcess2"/>
    <dgm:cxn modelId="{25067919-C0CC-4D47-957D-FC45F33909AE}" type="presParOf" srcId="{0F68D127-BB4C-4546-98F0-E0829EFB43E1}" destId="{7BA58DB8-54E2-44E4-9A16-487FEE8EEC62}" srcOrd="1" destOrd="0" presId="urn:microsoft.com/office/officeart/2005/8/layout/lProcess2"/>
    <dgm:cxn modelId="{18B4542B-239B-4494-9929-5FA5438EF323}" type="presParOf" srcId="{0F68D127-BB4C-4546-98F0-E0829EFB43E1}" destId="{C049CAAA-BA23-4DD0-9B28-F11B9E488857}" srcOrd="2" destOrd="0" presId="urn:microsoft.com/office/officeart/2005/8/layout/lProcess2"/>
    <dgm:cxn modelId="{2FE08632-6F0B-4A62-AEA7-2940FB34F1BD}" type="presParOf" srcId="{C049CAAA-BA23-4DD0-9B28-F11B9E488857}" destId="{FD4739B5-A422-4768-9443-A226E6424B00}" srcOrd="0" destOrd="0" presId="urn:microsoft.com/office/officeart/2005/8/layout/lProcess2"/>
    <dgm:cxn modelId="{6089B175-F088-41AB-AAAC-61E6A5746B8E}" type="presParOf" srcId="{FD4739B5-A422-4768-9443-A226E6424B00}" destId="{6FEF5A7A-DF43-4A03-83F7-A7AB0ED921C4}" srcOrd="0" destOrd="0" presId="urn:microsoft.com/office/officeart/2005/8/layout/lProcess2"/>
    <dgm:cxn modelId="{056E59F4-FF7C-43F0-938E-2EF43915181E}" type="presParOf" srcId="{39B89DAE-B3CF-4D4A-97E3-74B8E1F08C33}" destId="{B7270587-D61D-4402-ACAF-370C92512FBC}" srcOrd="1" destOrd="0" presId="urn:microsoft.com/office/officeart/2005/8/layout/lProcess2"/>
    <dgm:cxn modelId="{FEF1B22B-4291-423A-9025-FF3FB8998662}" type="presParOf" srcId="{39B89DAE-B3CF-4D4A-97E3-74B8E1F08C33}" destId="{10DACFFF-2CED-4DB2-9BDA-982E0DD70A03}" srcOrd="2" destOrd="0" presId="urn:microsoft.com/office/officeart/2005/8/layout/lProcess2"/>
    <dgm:cxn modelId="{72A99D78-BE61-440F-98AD-EA0B1FE2C466}" type="presParOf" srcId="{10DACFFF-2CED-4DB2-9BDA-982E0DD70A03}" destId="{D4AEF2EF-EC3C-41F3-92EC-1D19AAB53E33}" srcOrd="0" destOrd="0" presId="urn:microsoft.com/office/officeart/2005/8/layout/lProcess2"/>
    <dgm:cxn modelId="{7B6CC3F9-7E2C-42E4-9F09-B05F932EEE85}" type="presParOf" srcId="{10DACFFF-2CED-4DB2-9BDA-982E0DD70A03}" destId="{20BAEDAD-CFAF-4A9B-9B6A-37CA41B00FE5}" srcOrd="1" destOrd="0" presId="urn:microsoft.com/office/officeart/2005/8/layout/lProcess2"/>
    <dgm:cxn modelId="{AA9B419C-7745-4613-BE2B-A3DC4865C0A6}" type="presParOf" srcId="{10DACFFF-2CED-4DB2-9BDA-982E0DD70A03}" destId="{E4B2C860-96AF-4F4D-B9C7-2A79CC395C17}" srcOrd="2" destOrd="0" presId="urn:microsoft.com/office/officeart/2005/8/layout/lProcess2"/>
    <dgm:cxn modelId="{BB99F2A5-E3F7-4CB5-B19E-6CC0A5CAB333}" type="presParOf" srcId="{E4B2C860-96AF-4F4D-B9C7-2A79CC395C17}" destId="{DB22E85D-AFEE-4CEF-B6BF-0F7B7AD4315B}" srcOrd="0" destOrd="0" presId="urn:microsoft.com/office/officeart/2005/8/layout/lProcess2"/>
    <dgm:cxn modelId="{B8EFAE59-8F76-4FF7-A610-3488542652EC}" type="presParOf" srcId="{DB22E85D-AFEE-4CEF-B6BF-0F7B7AD4315B}" destId="{143CFF9A-4772-4EB4-A2AA-2516A5D6A150}" srcOrd="0" destOrd="0" presId="urn:microsoft.com/office/officeart/2005/8/layout/lProcess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endParaRPr lang="th-TH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ดำเนินการทดสอบมาตรฐานฝีมือแรงงานแห่งชาติ </a:t>
          </a:r>
          <a:b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E76F51D-1A6B-4890-8AB2-6429FD3D6E38}">
      <dgm:prSet phldrT="[ข้อความ]" custT="1"/>
      <dgm:spPr/>
      <dgm:t>
        <a:bodyPr/>
        <a:lstStyle/>
        <a:p>
          <a:endParaRPr lang="th-TH" sz="24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มี</a:t>
          </a: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ผู้ผ่าน</a:t>
          </a:r>
          <a:r>
            <a: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ทดสอบฯ 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ในปีที่ผ่านมา </a:t>
          </a: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100 คนขึ้นไป</a:t>
          </a:r>
          <a:b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(ส่วนที่เกิน 100 คน</a:t>
          </a:r>
          <a:r>
            <a:rPr lang="en-US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ถ้ามี 75 คนขึ้นไป </a:t>
          </a:r>
          <a:br>
            <a:rPr lang="th-TH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ให้ปัดเป็น 100 คน)</a:t>
          </a:r>
          <a:r>
            <a:rPr lang="en-US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endParaRPr lang="en-US" sz="2400" b="1" dirty="0">
            <a:solidFill>
              <a:srgbClr val="FF0000"/>
            </a:solidFill>
            <a:latin typeface="FreesiaUPC" pitchFamily="34" charset="-34"/>
            <a:cs typeface="FreesiaUPC" pitchFamily="34" charset="-34"/>
          </a:endParaRPr>
        </a:p>
      </dgm:t>
    </dgm:pt>
    <dgm:pt modelId="{C3F82E55-E869-4106-BE98-D64E693FE140}" type="parTrans" cxnId="{99E2E2CE-52CD-47EC-980D-DB4C549E7B32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8116BA30-116F-408E-8A3F-1D0083F6690C}" type="sibTrans" cxnId="{99E2E2CE-52CD-47EC-980D-DB4C549E7B32}">
      <dgm:prSet custT="1"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นำจำนวนผู้ผ่านการ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ทดสอบฯ</a:t>
          </a: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ในปีที่ผ่านมา </a:t>
          </a: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EA3523A9-A85A-48DD-9DEF-923ED6B967CF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ผู้ดำเนินการทดสอบมาตรฐานฝีมือแรงงานที่ได้รับอนุญาต </a:t>
          </a:r>
          <a:endParaRPr lang="th-TH" sz="28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>
            <a:spcAft>
              <a:spcPts val="0"/>
            </a:spcAft>
          </a:pP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ตาม</a:t>
          </a:r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มาตรา 24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1F8215E-B199-4528-A358-44DE3F5A82E4}" type="parTrans" cxnId="{485C86FC-ABE6-4D69-8ABF-AA38B5B06D9B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339E7BF2-D1BE-4768-8E60-136EC3C4C5F9}" type="sibTrans" cxnId="{485C86FC-ABE6-4D69-8ABF-AA38B5B06D9B}">
      <dgm:prSet custT="1"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AAADF07B-812A-483A-836A-3902DDF2321B}" type="pres">
      <dgm:prSet presAssocID="{EA3523A9-A85A-48DD-9DEF-923ED6B967C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330597-58CD-4F9B-920A-1933B7BADA8A}" type="pres">
      <dgm:prSet presAssocID="{339E7BF2-D1BE-4768-8E60-136EC3C4C5F9}" presName="sibTrans" presStyleLbl="sibTrans2D1" presStyleIdx="0" presStyleCnt="3"/>
      <dgm:spPr/>
      <dgm:t>
        <a:bodyPr/>
        <a:lstStyle/>
        <a:p>
          <a:endParaRPr lang="en-US"/>
        </a:p>
      </dgm:t>
    </dgm:pt>
    <dgm:pt modelId="{1C215CE1-148C-4F71-8F14-180391838C23}" type="pres">
      <dgm:prSet presAssocID="{339E7BF2-D1BE-4768-8E60-136EC3C4C5F9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C3EC4274-36EF-4F0F-9ADD-D15A38E651D9}" type="pres">
      <dgm:prSet presAssocID="{7E76F51D-1A6B-4890-8AB2-6429FD3D6E38}" presName="node" presStyleLbl="node1" presStyleIdx="2" presStyleCnt="4" custScaleY="100000" custLinFactNeighborX="391" custLinFactNeighborY="-13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C02F06-B6BA-4485-A207-974690316DEA}" type="pres">
      <dgm:prSet presAssocID="{8116BA30-116F-408E-8A3F-1D0083F6690C}" presName="sibTrans" presStyleLbl="sibTrans2D1" presStyleIdx="2" presStyleCnt="3"/>
      <dgm:spPr/>
      <dgm:t>
        <a:bodyPr/>
        <a:lstStyle/>
        <a:p>
          <a:endParaRPr lang="en-US"/>
        </a:p>
      </dgm:t>
    </dgm:pt>
    <dgm:pt modelId="{508DABA0-D751-44BB-B344-D74EC788DCFC}" type="pres">
      <dgm:prSet presAssocID="{8116BA30-116F-408E-8A3F-1D0083F6690C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29C5837-AE37-4D4F-84E8-4BA7934DE749}" type="presOf" srcId="{F8410939-CF6B-42F4-81D6-2A40B46C4637}" destId="{025017EA-F28C-45A6-B0D6-7E1B3FF1B0F5}" srcOrd="0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F59CFB40-3DB6-4078-8CAA-678443492F01}" type="presOf" srcId="{517E32EC-23DD-4371-903E-5951B81AFB0C}" destId="{1C7731FE-A9A5-48FB-B2CB-CBC5EBD4E956}" srcOrd="1" destOrd="0" presId="urn:microsoft.com/office/officeart/2005/8/layout/process1"/>
    <dgm:cxn modelId="{4C840D98-DEBB-4F83-A08D-E9EC50EFCBE6}" type="presOf" srcId="{7E76F51D-1A6B-4890-8AB2-6429FD3D6E38}" destId="{C3EC4274-36EF-4F0F-9ADD-D15A38E651D9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E5F3786D-5993-436D-A221-65BE27C58CD5}" type="presOf" srcId="{8116BA30-116F-408E-8A3F-1D0083F6690C}" destId="{99C02F06-B6BA-4485-A207-974690316DEA}" srcOrd="0" destOrd="0" presId="urn:microsoft.com/office/officeart/2005/8/layout/process1"/>
    <dgm:cxn modelId="{E3E6FA61-3E25-4449-9C14-56010585D468}" type="presOf" srcId="{F4796FB9-5698-4183-B215-7A50201A7615}" destId="{21C10DE3-CD28-45C7-9C77-9461C1D9F453}" srcOrd="0" destOrd="0" presId="urn:microsoft.com/office/officeart/2005/8/layout/process1"/>
    <dgm:cxn modelId="{99E2E2CE-52CD-47EC-980D-DB4C549E7B32}" srcId="{F8410939-CF6B-42F4-81D6-2A40B46C4637}" destId="{7E76F51D-1A6B-4890-8AB2-6429FD3D6E38}" srcOrd="2" destOrd="0" parTransId="{C3F82E55-E869-4106-BE98-D64E693FE140}" sibTransId="{8116BA30-116F-408E-8A3F-1D0083F6690C}"/>
    <dgm:cxn modelId="{52599A09-186B-437E-9CC4-398BE3A0B784}" type="presOf" srcId="{8116BA30-116F-408E-8A3F-1D0083F6690C}" destId="{508DABA0-D751-44BB-B344-D74EC788DCFC}" srcOrd="1" destOrd="0" presId="urn:microsoft.com/office/officeart/2005/8/layout/process1"/>
    <dgm:cxn modelId="{AE153C1E-495E-483A-8534-EF174F8A3C64}" type="presOf" srcId="{339E7BF2-D1BE-4768-8E60-136EC3C4C5F9}" destId="{BF330597-58CD-4F9B-920A-1933B7BADA8A}" srcOrd="0" destOrd="0" presId="urn:microsoft.com/office/officeart/2005/8/layout/process1"/>
    <dgm:cxn modelId="{0823D2A4-7935-4C49-A939-92BADD9EEB51}" type="presOf" srcId="{517E32EC-23DD-4371-903E-5951B81AFB0C}" destId="{2B84ACF0-5BA1-46EB-8CA9-81B4C03E2AA9}" srcOrd="0" destOrd="0" presId="urn:microsoft.com/office/officeart/2005/8/layout/process1"/>
    <dgm:cxn modelId="{1AB03EBC-F027-403A-B19A-59E1B610B61A}" type="presOf" srcId="{7D046B28-9EF5-4FD9-A2A0-65D25B1C23D3}" destId="{A2E2A8B2-D699-4134-8F29-65046C579564}" srcOrd="0" destOrd="0" presId="urn:microsoft.com/office/officeart/2005/8/layout/process1"/>
    <dgm:cxn modelId="{4BBEA5F9-958A-4B07-AE26-71D4F7250D6E}" type="presOf" srcId="{339E7BF2-D1BE-4768-8E60-136EC3C4C5F9}" destId="{1C215CE1-148C-4F71-8F14-180391838C23}" srcOrd="1" destOrd="0" presId="urn:microsoft.com/office/officeart/2005/8/layout/process1"/>
    <dgm:cxn modelId="{814C4C83-4B39-44F2-9B70-AEB61900EBC6}" type="presOf" srcId="{EA3523A9-A85A-48DD-9DEF-923ED6B967CF}" destId="{AAADF07B-812A-483A-836A-3902DDF2321B}" srcOrd="0" destOrd="0" presId="urn:microsoft.com/office/officeart/2005/8/layout/process1"/>
    <dgm:cxn modelId="{485C86FC-ABE6-4D69-8ABF-AA38B5B06D9B}" srcId="{F8410939-CF6B-42F4-81D6-2A40B46C4637}" destId="{EA3523A9-A85A-48DD-9DEF-923ED6B967CF}" srcOrd="0" destOrd="0" parTransId="{B1F8215E-B199-4528-A358-44DE3F5A82E4}" sibTransId="{339E7BF2-D1BE-4768-8E60-136EC3C4C5F9}"/>
    <dgm:cxn modelId="{10D7D477-E7D7-46D9-8A69-14798A26910F}" type="presParOf" srcId="{025017EA-F28C-45A6-B0D6-7E1B3FF1B0F5}" destId="{AAADF07B-812A-483A-836A-3902DDF2321B}" srcOrd="0" destOrd="0" presId="urn:microsoft.com/office/officeart/2005/8/layout/process1"/>
    <dgm:cxn modelId="{93421BEC-08E0-46B3-B4A1-2D8E00833DD5}" type="presParOf" srcId="{025017EA-F28C-45A6-B0D6-7E1B3FF1B0F5}" destId="{BF330597-58CD-4F9B-920A-1933B7BADA8A}" srcOrd="1" destOrd="0" presId="urn:microsoft.com/office/officeart/2005/8/layout/process1"/>
    <dgm:cxn modelId="{338A50A8-CFA8-4C60-95BD-C4051C6AD8F6}" type="presParOf" srcId="{BF330597-58CD-4F9B-920A-1933B7BADA8A}" destId="{1C215CE1-148C-4F71-8F14-180391838C23}" srcOrd="0" destOrd="0" presId="urn:microsoft.com/office/officeart/2005/8/layout/process1"/>
    <dgm:cxn modelId="{6D94AFFA-049A-475C-9C21-80C0B0DE9441}" type="presParOf" srcId="{025017EA-F28C-45A6-B0D6-7E1B3FF1B0F5}" destId="{21C10DE3-CD28-45C7-9C77-9461C1D9F453}" srcOrd="2" destOrd="0" presId="urn:microsoft.com/office/officeart/2005/8/layout/process1"/>
    <dgm:cxn modelId="{D9369E0C-F072-402E-BBD3-A2A6FCAD3C41}" type="presParOf" srcId="{025017EA-F28C-45A6-B0D6-7E1B3FF1B0F5}" destId="{2B84ACF0-5BA1-46EB-8CA9-81B4C03E2AA9}" srcOrd="3" destOrd="0" presId="urn:microsoft.com/office/officeart/2005/8/layout/process1"/>
    <dgm:cxn modelId="{D947EF22-25C0-4150-AF62-81BB22ED394B}" type="presParOf" srcId="{2B84ACF0-5BA1-46EB-8CA9-81B4C03E2AA9}" destId="{1C7731FE-A9A5-48FB-B2CB-CBC5EBD4E956}" srcOrd="0" destOrd="0" presId="urn:microsoft.com/office/officeart/2005/8/layout/process1"/>
    <dgm:cxn modelId="{02EC9F1E-9F2A-4607-947F-0384CC7BD357}" type="presParOf" srcId="{025017EA-F28C-45A6-B0D6-7E1B3FF1B0F5}" destId="{C3EC4274-36EF-4F0F-9ADD-D15A38E651D9}" srcOrd="4" destOrd="0" presId="urn:microsoft.com/office/officeart/2005/8/layout/process1"/>
    <dgm:cxn modelId="{A2CB0163-BBBD-4169-BEC4-C4F0342212A5}" type="presParOf" srcId="{025017EA-F28C-45A6-B0D6-7E1B3FF1B0F5}" destId="{99C02F06-B6BA-4485-A207-974690316DEA}" srcOrd="5" destOrd="0" presId="urn:microsoft.com/office/officeart/2005/8/layout/process1"/>
    <dgm:cxn modelId="{12F51485-DA11-496C-AA24-42338B0F733C}" type="presParOf" srcId="{99C02F06-B6BA-4485-A207-974690316DEA}" destId="{508DABA0-D751-44BB-B344-D74EC788DCFC}" srcOrd="0" destOrd="0" presId="urn:microsoft.com/office/officeart/2005/8/layout/process1"/>
    <dgm:cxn modelId="{94144152-C375-414E-9CDC-8A4209E6411D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2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ศูนย์ทดสอบฯดำเนินการทดสอบ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มาตรฐานฝีมือแรงงานแห่งชาติ ให้แก่ผู้เข้ารับ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endParaRPr lang="en-US" sz="24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เมื่อดำเนินการทดสอบแล้วเสร็จยื่นขอรับเงินอุดหนุน</a:t>
          </a:r>
          <a:endParaRPr lang="en-US" sz="18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หน่วยงานของกรมฯ ส่งผู้เข้ารับ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pc="-50" baseline="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400" b="1" spc="-50" baseline="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pc="-50" baseline="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ไป</a:t>
          </a: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ทดสอบกับศูนย์ทดสอบมาตรฐานฝีมือแรงงาน</a:t>
          </a:r>
          <a:endParaRPr lang="en-US" sz="24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03782A1B-A435-4F10-803C-D029D3D30B28}">
      <dgm:prSet phldrT="[ข้อความ]" custT="1"/>
      <dgm:spPr/>
      <dgm:t>
        <a:bodyPr/>
        <a:lstStyle/>
        <a:p>
          <a: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ศูนย์ทดสอบฯ รายงานผล</a:t>
          </a:r>
          <a:b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ให้หน่วยงานของกรมฯ</a:t>
          </a:r>
          <a:endParaRPr lang="en-US" sz="28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 custLinFactNeighborX="-41398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 custLinFactNeighborX="-42151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950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 custLinFactNeighborX="-42850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LinFactX="-16877" custLinFactNeighborX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448F0E38-D463-49DD-9540-176417D9C4F1}" type="presOf" srcId="{F8410939-CF6B-42F4-81D6-2A40B46C4637}" destId="{025017EA-F28C-45A6-B0D6-7E1B3FF1B0F5}" srcOrd="0" destOrd="0" presId="urn:microsoft.com/office/officeart/2005/8/layout/process1"/>
    <dgm:cxn modelId="{5B8567E1-719F-4C5A-AA49-D2CE1C0A6F52}" type="presOf" srcId="{74D6ACEB-2C41-4530-BA33-D75C8FA8DACE}" destId="{1695593E-EE7A-451C-8795-3EBA4E45EC0B}" srcOrd="0" destOrd="0" presId="urn:microsoft.com/office/officeart/2005/8/layout/process1"/>
    <dgm:cxn modelId="{6561919A-EA5C-42E0-AE58-DA98DAC49568}" type="presOf" srcId="{517E32EC-23DD-4371-903E-5951B81AFB0C}" destId="{1C7731FE-A9A5-48FB-B2CB-CBC5EBD4E956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5A533F5F-F7A7-492A-85E3-5A794F0D5CBB}" type="presOf" srcId="{DFE0C83A-9D09-46F2-8DD1-6D09A0AB55B1}" destId="{6F0F3455-5AB6-43F2-939C-4BA9EF17B651}" srcOrd="0" destOrd="0" presId="urn:microsoft.com/office/officeart/2005/8/layout/process1"/>
    <dgm:cxn modelId="{E325EBB5-32A4-44D9-A23B-BD750FBAA792}" type="presOf" srcId="{7D046B28-9EF5-4FD9-A2A0-65D25B1C23D3}" destId="{A2E2A8B2-D699-4134-8F29-65046C579564}" srcOrd="0" destOrd="0" presId="urn:microsoft.com/office/officeart/2005/8/layout/process1"/>
    <dgm:cxn modelId="{57E40288-607D-4956-8FB0-F5D962B6CACD}" type="presOf" srcId="{DFE0C83A-9D09-46F2-8DD1-6D09A0AB55B1}" destId="{34275A6E-7026-457C-9B4C-8D51E28AEE5B}" srcOrd="1" destOrd="0" presId="urn:microsoft.com/office/officeart/2005/8/layout/process1"/>
    <dgm:cxn modelId="{0883C466-0AEE-47A8-A328-2C1B4647CA05}" type="presOf" srcId="{517E32EC-23DD-4371-903E-5951B81AFB0C}" destId="{2B84ACF0-5BA1-46EB-8CA9-81B4C03E2AA9}" srcOrd="0" destOrd="0" presId="urn:microsoft.com/office/officeart/2005/8/layout/process1"/>
    <dgm:cxn modelId="{6C8B2190-F945-4677-B1CF-0464C7328549}" type="presOf" srcId="{5A9754EC-F231-4DA8-99A9-DB37454B7AB7}" destId="{80E35B5E-65C4-4BA8-9B2E-D0812DCB808C}" srcOrd="0" destOrd="0" presId="urn:microsoft.com/office/officeart/2005/8/layout/process1"/>
    <dgm:cxn modelId="{1C74381C-C0D5-4EE7-AC34-1B64075C19C7}" type="presOf" srcId="{F4796FB9-5698-4183-B215-7A50201A7615}" destId="{21C10DE3-CD28-45C7-9C77-9461C1D9F453}" srcOrd="0" destOrd="0" presId="urn:microsoft.com/office/officeart/2005/8/layout/process1"/>
    <dgm:cxn modelId="{DAED537B-5450-4E8C-9BAB-2020E59B5A52}" type="presOf" srcId="{74D6ACEB-2C41-4530-BA33-D75C8FA8DACE}" destId="{79ECDFA4-B17E-4068-A867-B9DBDD1F73FC}" srcOrd="1" destOrd="0" presId="urn:microsoft.com/office/officeart/2005/8/layout/process1"/>
    <dgm:cxn modelId="{4ED4D4B0-A52C-4D4B-A027-F84AF9932077}" type="presOf" srcId="{03782A1B-A435-4F10-803C-D029D3D30B28}" destId="{180ED129-2CC5-47DD-AE15-89EF3013291B}" srcOrd="0" destOrd="0" presId="urn:microsoft.com/office/officeart/2005/8/layout/process1"/>
    <dgm:cxn modelId="{FAD8698E-BB97-49F0-91AF-A817B0011033}" type="presParOf" srcId="{025017EA-F28C-45A6-B0D6-7E1B3FF1B0F5}" destId="{80E35B5E-65C4-4BA8-9B2E-D0812DCB808C}" srcOrd="0" destOrd="0" presId="urn:microsoft.com/office/officeart/2005/8/layout/process1"/>
    <dgm:cxn modelId="{4C398D68-5F9B-41FE-951C-EC1DF8FAE350}" type="presParOf" srcId="{025017EA-F28C-45A6-B0D6-7E1B3FF1B0F5}" destId="{1695593E-EE7A-451C-8795-3EBA4E45EC0B}" srcOrd="1" destOrd="0" presId="urn:microsoft.com/office/officeart/2005/8/layout/process1"/>
    <dgm:cxn modelId="{06BAC815-3884-4FF9-8324-41A33CC62C18}" type="presParOf" srcId="{1695593E-EE7A-451C-8795-3EBA4E45EC0B}" destId="{79ECDFA4-B17E-4068-A867-B9DBDD1F73FC}" srcOrd="0" destOrd="0" presId="urn:microsoft.com/office/officeart/2005/8/layout/process1"/>
    <dgm:cxn modelId="{C2399040-1DC9-4404-8638-BFB4FB84428B}" type="presParOf" srcId="{025017EA-F28C-45A6-B0D6-7E1B3FF1B0F5}" destId="{21C10DE3-CD28-45C7-9C77-9461C1D9F453}" srcOrd="2" destOrd="0" presId="urn:microsoft.com/office/officeart/2005/8/layout/process1"/>
    <dgm:cxn modelId="{DD258620-CE31-4FCB-BDFC-922DB4F2A9F7}" type="presParOf" srcId="{025017EA-F28C-45A6-B0D6-7E1B3FF1B0F5}" destId="{2B84ACF0-5BA1-46EB-8CA9-81B4C03E2AA9}" srcOrd="3" destOrd="0" presId="urn:microsoft.com/office/officeart/2005/8/layout/process1"/>
    <dgm:cxn modelId="{D608135C-C507-4445-A7DB-13EFC42D928F}" type="presParOf" srcId="{2B84ACF0-5BA1-46EB-8CA9-81B4C03E2AA9}" destId="{1C7731FE-A9A5-48FB-B2CB-CBC5EBD4E956}" srcOrd="0" destOrd="0" presId="urn:microsoft.com/office/officeart/2005/8/layout/process1"/>
    <dgm:cxn modelId="{0CE20E36-585B-43B8-B117-49D61B1555AB}" type="presParOf" srcId="{025017EA-F28C-45A6-B0D6-7E1B3FF1B0F5}" destId="{180ED129-2CC5-47DD-AE15-89EF3013291B}" srcOrd="4" destOrd="0" presId="urn:microsoft.com/office/officeart/2005/8/layout/process1"/>
    <dgm:cxn modelId="{2B2B8EF6-A1A9-407A-ABAC-90CD39357588}" type="presParOf" srcId="{025017EA-F28C-45A6-B0D6-7E1B3FF1B0F5}" destId="{6F0F3455-5AB6-43F2-939C-4BA9EF17B651}" srcOrd="5" destOrd="0" presId="urn:microsoft.com/office/officeart/2005/8/layout/process1"/>
    <dgm:cxn modelId="{91FDCC7A-131C-41BC-9463-188F28FFF676}" type="presParOf" srcId="{6F0F3455-5AB6-43F2-939C-4BA9EF17B651}" destId="{34275A6E-7026-457C-9B4C-8D51E28AEE5B}" srcOrd="0" destOrd="0" presId="urn:microsoft.com/office/officeart/2005/8/layout/process1"/>
    <dgm:cxn modelId="{B499946E-3B5B-498A-8BF6-733EF69A901C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2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ส่งเงินสมทบ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เข้ากองทุนฯ ภายในเวลาที่กฎหมายกำหนด 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(31 มี.ค.62)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ร้อยละ 10 ของเงินสมทบที่ส่งเข้ากองทุน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ในปี พ.ศ. 2562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ผู้ประกอบกิจการดำเนินการพัฒนาฝีมือแรงงานไม่ครบตามสัดส่วน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ที่กฎหมายกำหนด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ดำเนินการพัฒนาฝีมือแรงงานครบตามสัดส่วนที่กฎหมายกำหนด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(ร้อยละ 50)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 custLinFactNeighborX="-8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622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ScaleX="120638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EFB8C7D-B462-47FA-9286-DF9FEC169FCF}" type="presOf" srcId="{DFE0C83A-9D09-46F2-8DD1-6D09A0AB55B1}" destId="{6F0F3455-5AB6-43F2-939C-4BA9EF17B651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C8D4CD83-EDAF-4040-ADE1-6E2D04124134}" type="presOf" srcId="{F4796FB9-5698-4183-B215-7A50201A7615}" destId="{21C10DE3-CD28-45C7-9C77-9461C1D9F453}" srcOrd="0" destOrd="0" presId="urn:microsoft.com/office/officeart/2005/8/layout/process1"/>
    <dgm:cxn modelId="{CBF14B81-CD76-4730-BFC8-14FCDC4AE043}" type="presOf" srcId="{5A9754EC-F231-4DA8-99A9-DB37454B7AB7}" destId="{80E35B5E-65C4-4BA8-9B2E-D0812DCB808C}" srcOrd="0" destOrd="0" presId="urn:microsoft.com/office/officeart/2005/8/layout/process1"/>
    <dgm:cxn modelId="{BB81EBE3-7196-474F-8ED7-78CB2A13B400}" type="presOf" srcId="{74D6ACEB-2C41-4530-BA33-D75C8FA8DACE}" destId="{79ECDFA4-B17E-4068-A867-B9DBDD1F73FC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376CC599-7F7A-4187-95DD-190744326104}" type="presOf" srcId="{DFE0C83A-9D09-46F2-8DD1-6D09A0AB55B1}" destId="{34275A6E-7026-457C-9B4C-8D51E28AEE5B}" srcOrd="1" destOrd="0" presId="urn:microsoft.com/office/officeart/2005/8/layout/process1"/>
    <dgm:cxn modelId="{24EC0788-2696-494C-B5FB-C7D55CC4494B}" type="presOf" srcId="{03782A1B-A435-4F10-803C-D029D3D30B28}" destId="{180ED129-2CC5-47DD-AE15-89EF3013291B}" srcOrd="0" destOrd="0" presId="urn:microsoft.com/office/officeart/2005/8/layout/process1"/>
    <dgm:cxn modelId="{100B85D6-78F7-433E-BF08-DC2B82D0AAE9}" type="presOf" srcId="{74D6ACEB-2C41-4530-BA33-D75C8FA8DACE}" destId="{1695593E-EE7A-451C-8795-3EBA4E45EC0B}" srcOrd="0" destOrd="0" presId="urn:microsoft.com/office/officeart/2005/8/layout/process1"/>
    <dgm:cxn modelId="{4E9C2739-EFF9-4150-B99A-4324127A6CB2}" type="presOf" srcId="{517E32EC-23DD-4371-903E-5951B81AFB0C}" destId="{2B84ACF0-5BA1-46EB-8CA9-81B4C03E2AA9}" srcOrd="0" destOrd="0" presId="urn:microsoft.com/office/officeart/2005/8/layout/process1"/>
    <dgm:cxn modelId="{554A1D2D-1608-48F6-AC17-7C565F75DCFF}" type="presOf" srcId="{F8410939-CF6B-42F4-81D6-2A40B46C4637}" destId="{025017EA-F28C-45A6-B0D6-7E1B3FF1B0F5}" srcOrd="0" destOrd="0" presId="urn:microsoft.com/office/officeart/2005/8/layout/process1"/>
    <dgm:cxn modelId="{E7E7D7F1-79AA-4FDD-8009-7D597C2D852E}" type="presOf" srcId="{7D046B28-9EF5-4FD9-A2A0-65D25B1C23D3}" destId="{A2E2A8B2-D699-4134-8F29-65046C579564}" srcOrd="0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42273038-DC2C-412F-BDEE-9A32E4E0003F}" type="presOf" srcId="{517E32EC-23DD-4371-903E-5951B81AFB0C}" destId="{1C7731FE-A9A5-48FB-B2CB-CBC5EBD4E956}" srcOrd="1" destOrd="0" presId="urn:microsoft.com/office/officeart/2005/8/layout/process1"/>
    <dgm:cxn modelId="{35CB558E-453B-40D1-A04B-EB410B058716}" type="presParOf" srcId="{025017EA-F28C-45A6-B0D6-7E1B3FF1B0F5}" destId="{80E35B5E-65C4-4BA8-9B2E-D0812DCB808C}" srcOrd="0" destOrd="0" presId="urn:microsoft.com/office/officeart/2005/8/layout/process1"/>
    <dgm:cxn modelId="{78E2C72A-F7E7-4D57-B9E5-94C0E4C25063}" type="presParOf" srcId="{025017EA-F28C-45A6-B0D6-7E1B3FF1B0F5}" destId="{1695593E-EE7A-451C-8795-3EBA4E45EC0B}" srcOrd="1" destOrd="0" presId="urn:microsoft.com/office/officeart/2005/8/layout/process1"/>
    <dgm:cxn modelId="{887E7C3C-732C-4B28-A740-FE844578A47D}" type="presParOf" srcId="{1695593E-EE7A-451C-8795-3EBA4E45EC0B}" destId="{79ECDFA4-B17E-4068-A867-B9DBDD1F73FC}" srcOrd="0" destOrd="0" presId="urn:microsoft.com/office/officeart/2005/8/layout/process1"/>
    <dgm:cxn modelId="{FF1B0C84-95E1-4180-9800-BC929326F7B3}" type="presParOf" srcId="{025017EA-F28C-45A6-B0D6-7E1B3FF1B0F5}" destId="{21C10DE3-CD28-45C7-9C77-9461C1D9F453}" srcOrd="2" destOrd="0" presId="urn:microsoft.com/office/officeart/2005/8/layout/process1"/>
    <dgm:cxn modelId="{BA5D591C-1B41-4C66-9570-F9C49C063EDC}" type="presParOf" srcId="{025017EA-F28C-45A6-B0D6-7E1B3FF1B0F5}" destId="{2B84ACF0-5BA1-46EB-8CA9-81B4C03E2AA9}" srcOrd="3" destOrd="0" presId="urn:microsoft.com/office/officeart/2005/8/layout/process1"/>
    <dgm:cxn modelId="{A507DE2F-5793-45AD-AA2F-BE672E08A5CD}" type="presParOf" srcId="{2B84ACF0-5BA1-46EB-8CA9-81B4C03E2AA9}" destId="{1C7731FE-A9A5-48FB-B2CB-CBC5EBD4E956}" srcOrd="0" destOrd="0" presId="urn:microsoft.com/office/officeart/2005/8/layout/process1"/>
    <dgm:cxn modelId="{29EB3EC5-F179-42C6-844F-19FEC416E573}" type="presParOf" srcId="{025017EA-F28C-45A6-B0D6-7E1B3FF1B0F5}" destId="{180ED129-2CC5-47DD-AE15-89EF3013291B}" srcOrd="4" destOrd="0" presId="urn:microsoft.com/office/officeart/2005/8/layout/process1"/>
    <dgm:cxn modelId="{3C8DF4D1-5698-484C-8D2A-D19DBBF02087}" type="presParOf" srcId="{025017EA-F28C-45A6-B0D6-7E1B3FF1B0F5}" destId="{6F0F3455-5AB6-43F2-939C-4BA9EF17B651}" srcOrd="5" destOrd="0" presId="urn:microsoft.com/office/officeart/2005/8/layout/process1"/>
    <dgm:cxn modelId="{9D9AFCD9-2DA5-48D1-A3B7-3984634014EC}" type="presParOf" srcId="{6F0F3455-5AB6-43F2-939C-4BA9EF17B651}" destId="{34275A6E-7026-457C-9B4C-8D51E28AEE5B}" srcOrd="0" destOrd="0" presId="urn:microsoft.com/office/officeart/2005/8/layout/process1"/>
    <dgm:cxn modelId="{7C1F356E-D1C5-4984-A6CF-0B0089942537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3d1" qsCatId="3D" csTypeId="urn:microsoft.com/office/officeart/2005/8/colors/colorful2" csCatId="colorful" phldr="1"/>
      <dgm:spPr/>
    </dgm:pt>
    <dgm:pt modelId="{7D046B28-9EF5-4FD9-A2A0-65D25B1C23D3}">
      <dgm:prSet phldrT="[ข้อความ]" custT="1"/>
      <dgm:spPr>
        <a:solidFill>
          <a:srgbClr val="0070C0"/>
        </a:solidFill>
      </dgm:spPr>
      <dgm:t>
        <a:bodyPr/>
        <a:lstStyle/>
        <a:p>
          <a:pPr>
            <a:spcAft>
              <a:spcPts val="0"/>
            </a:spcAft>
          </a:pPr>
          <a:r>
            <a:rPr kumimoji="0" lang="th-TH" sz="2400" b="1" i="0" u="none" strike="noStrike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br>
            <a:rPr kumimoji="0" lang="th-TH" sz="2400" b="1" i="0" u="none" strike="noStrike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จำนวน 200 บาทต่อคน</a:t>
          </a:r>
        </a:p>
        <a:p>
          <a:pPr>
            <a:spcAft>
              <a:spcPts val="0"/>
            </a:spcAft>
          </a:pPr>
          <a:r>
            <a:rPr kumimoji="0" lang="th-TH" sz="2400" b="1" i="0" u="none" strike="noStrike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2400" b="1" i="0" u="none" strike="noStrike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 smtClean="0">
              <a:ln/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ลูกจ้างที่ได้รับการพัฒนาฝีมือแรงงาน ในปี 2562 ส่วนที่เกินกว่าร้อยละ 70 </a:t>
          </a:r>
          <a:r>
            <a:rPr kumimoji="0" lang="en-US" sz="2400" b="1" i="0" u="none" strike="noStrike" cap="none" normalizeH="0" baseline="0" dirty="0" smtClean="0">
              <a:ln/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en-US" sz="2400" b="1" i="0" u="none" strike="noStrike" cap="none" normalizeH="0" baseline="0" dirty="0" smtClean="0">
              <a:ln/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 smtClean="0">
              <a:ln/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(ไม่ซ้ำคน)</a:t>
          </a:r>
          <a:endParaRPr kumimoji="0" lang="th-TH" sz="2400" b="1" i="0" u="none" strike="noStrike" cap="none" normalizeH="0" baseline="0" dirty="0">
            <a:ln/>
            <a:solidFill>
              <a:srgbClr val="FFFF00"/>
            </a:solidFill>
            <a:effectLst/>
            <a:latin typeface="FreesiaUPC" pitchFamily="34" charset="-34"/>
            <a:ea typeface="Arial" pitchFamily="34" charset="0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rgbClr val="FF0000"/>
        </a:solidFill>
      </dgm:spPr>
      <dgm:t>
        <a:bodyPr/>
        <a:lstStyle/>
        <a:p>
          <a:pPr algn="thaiDist"/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ผู้ประกอบกิจการดำเนินการพัฒนาฝีมือแรงงานให้แก่ลูกจ้าง </a:t>
          </a:r>
        </a:p>
        <a:p>
          <a:pPr algn="thaiDist"/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(ฝึกอบรม+ทดสอบ+ประเมินความรู้ความสามารถ) 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rgbClr val="7030A0"/>
        </a:solidFill>
      </dgm:spPr>
      <dgm:t>
        <a:bodyPr/>
        <a:lstStyle/>
        <a:p>
          <a:pPr algn="thaiDist">
            <a:spcAft>
              <a:spcPts val="0"/>
            </a:spcAft>
          </a:pP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1. ยื่นประเมินเงินสมทบกองทุนฯ</a:t>
          </a:r>
          <a:br>
            <a:rPr lang="th-TH" sz="2400" b="1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    ประจำปี พ.ศ. 2562</a:t>
          </a:r>
        </a:p>
        <a:p>
          <a:pPr algn="thaiDist">
            <a:spcAft>
              <a:spcPct val="35000"/>
            </a:spcAft>
          </a:pP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2. สรุปจำนวนลูกจ้างที่ได้รับการพัฒนา</a:t>
          </a:r>
          <a:br>
            <a:rPr lang="th-TH" sz="2400" b="1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   ฝีมือแรงงาน ในปี พ.ศ. 2562</a:t>
          </a:r>
          <a:br>
            <a:rPr lang="th-TH" sz="2400" b="1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ส่วนที่เกินกว่าร้อยละ 70</a:t>
          </a:r>
          <a:r>
            <a:rPr lang="th-TH" sz="24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ของลูกจ้าง</a:t>
          </a:r>
          <a:br>
            <a:rPr lang="th-TH" sz="2400" b="1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   ทั้งหมด </a:t>
          </a:r>
          <a:r>
            <a:rPr lang="th-TH" sz="24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(</a:t>
          </a:r>
          <a:r>
            <a:rPr lang="th-TH" sz="24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ไม่ซ้ำคน</a:t>
          </a: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) นำมาขอรับเงิน </a:t>
          </a:r>
          <a:br>
            <a:rPr lang="th-TH" sz="2400" b="1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   อุดหนุน จำนวน 200 บาทต่อคน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ScaleX="142706" custLinFactNeighborX="-8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1" presStyleCnt="3" custScaleX="203877" custLinFactNeighborX="-404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1" presStyleCnt="2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2" presStyleCnt="3" custScaleX="170308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A25997-8F52-4935-A551-7DA13E346B1B}" srcId="{F8410939-CF6B-42F4-81D6-2A40B46C4637}" destId="{03782A1B-A435-4F10-803C-D029D3D30B28}" srcOrd="1" destOrd="0" parTransId="{AEF0A880-8D0C-440F-8A02-0147C8571D05}" sibTransId="{DFE0C83A-9D09-46F2-8DD1-6D09A0AB55B1}"/>
    <dgm:cxn modelId="{637D19DD-7C30-46DA-9D03-5369B428CBBE}" type="presOf" srcId="{5A9754EC-F231-4DA8-99A9-DB37454B7AB7}" destId="{80E35B5E-65C4-4BA8-9B2E-D0812DCB808C}" srcOrd="0" destOrd="0" presId="urn:microsoft.com/office/officeart/2005/8/layout/process1"/>
    <dgm:cxn modelId="{E2815323-C98D-40D2-89A4-1F0020834B25}" srcId="{F8410939-CF6B-42F4-81D6-2A40B46C4637}" destId="{7D046B28-9EF5-4FD9-A2A0-65D25B1C23D3}" srcOrd="2" destOrd="0" parTransId="{587B9520-8B50-4893-8A0C-A0D1C35FE03B}" sibTransId="{08C0A3DF-1266-41CA-A804-52C8900C0F27}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E946ADB3-2B60-41F5-A444-20179B1E72E9}" type="presOf" srcId="{03782A1B-A435-4F10-803C-D029D3D30B28}" destId="{180ED129-2CC5-47DD-AE15-89EF3013291B}" srcOrd="0" destOrd="0" presId="urn:microsoft.com/office/officeart/2005/8/layout/process1"/>
    <dgm:cxn modelId="{5234449F-D0DE-47F5-A2F1-21F902A8C2DC}" type="presOf" srcId="{7D046B28-9EF5-4FD9-A2A0-65D25B1C23D3}" destId="{A2E2A8B2-D699-4134-8F29-65046C579564}" srcOrd="0" destOrd="0" presId="urn:microsoft.com/office/officeart/2005/8/layout/process1"/>
    <dgm:cxn modelId="{CDC8277E-5FDF-42B7-9007-ADA970350FD0}" type="presOf" srcId="{F8410939-CF6B-42F4-81D6-2A40B46C4637}" destId="{025017EA-F28C-45A6-B0D6-7E1B3FF1B0F5}" srcOrd="0" destOrd="0" presId="urn:microsoft.com/office/officeart/2005/8/layout/process1"/>
    <dgm:cxn modelId="{F85EEF24-BF52-4360-B1C7-50223DF8D819}" type="presOf" srcId="{74D6ACEB-2C41-4530-BA33-D75C8FA8DACE}" destId="{1695593E-EE7A-451C-8795-3EBA4E45EC0B}" srcOrd="0" destOrd="0" presId="urn:microsoft.com/office/officeart/2005/8/layout/process1"/>
    <dgm:cxn modelId="{25E74B5D-B4F9-4138-AEE4-37F342829D90}" type="presOf" srcId="{DFE0C83A-9D09-46F2-8DD1-6D09A0AB55B1}" destId="{34275A6E-7026-457C-9B4C-8D51E28AEE5B}" srcOrd="1" destOrd="0" presId="urn:microsoft.com/office/officeart/2005/8/layout/process1"/>
    <dgm:cxn modelId="{5F910A47-4572-46A2-9004-DE0CC48D340F}" type="presOf" srcId="{74D6ACEB-2C41-4530-BA33-D75C8FA8DACE}" destId="{79ECDFA4-B17E-4068-A867-B9DBDD1F73FC}" srcOrd="1" destOrd="0" presId="urn:microsoft.com/office/officeart/2005/8/layout/process1"/>
    <dgm:cxn modelId="{9C000EC9-BA9C-4C73-A700-4AE8C51F6CCD}" type="presOf" srcId="{DFE0C83A-9D09-46F2-8DD1-6D09A0AB55B1}" destId="{6F0F3455-5AB6-43F2-939C-4BA9EF17B651}" srcOrd="0" destOrd="0" presId="urn:microsoft.com/office/officeart/2005/8/layout/process1"/>
    <dgm:cxn modelId="{48FDE73D-5302-4C1B-8ABE-8A6B055C9207}" type="presParOf" srcId="{025017EA-F28C-45A6-B0D6-7E1B3FF1B0F5}" destId="{80E35B5E-65C4-4BA8-9B2E-D0812DCB808C}" srcOrd="0" destOrd="0" presId="urn:microsoft.com/office/officeart/2005/8/layout/process1"/>
    <dgm:cxn modelId="{F2FF910F-C387-477D-8AF2-544DDC80C9E2}" type="presParOf" srcId="{025017EA-F28C-45A6-B0D6-7E1B3FF1B0F5}" destId="{1695593E-EE7A-451C-8795-3EBA4E45EC0B}" srcOrd="1" destOrd="0" presId="urn:microsoft.com/office/officeart/2005/8/layout/process1"/>
    <dgm:cxn modelId="{116705BC-72EE-4DD4-951D-6AED7D144B8B}" type="presParOf" srcId="{1695593E-EE7A-451C-8795-3EBA4E45EC0B}" destId="{79ECDFA4-B17E-4068-A867-B9DBDD1F73FC}" srcOrd="0" destOrd="0" presId="urn:microsoft.com/office/officeart/2005/8/layout/process1"/>
    <dgm:cxn modelId="{88F9E279-79D4-4851-A3A5-F6F63D31893B}" type="presParOf" srcId="{025017EA-F28C-45A6-B0D6-7E1B3FF1B0F5}" destId="{180ED129-2CC5-47DD-AE15-89EF3013291B}" srcOrd="2" destOrd="0" presId="urn:microsoft.com/office/officeart/2005/8/layout/process1"/>
    <dgm:cxn modelId="{19C173C7-40C1-420A-84C9-5D0F7D2DA40C}" type="presParOf" srcId="{025017EA-F28C-45A6-B0D6-7E1B3FF1B0F5}" destId="{6F0F3455-5AB6-43F2-939C-4BA9EF17B651}" srcOrd="3" destOrd="0" presId="urn:microsoft.com/office/officeart/2005/8/layout/process1"/>
    <dgm:cxn modelId="{82E2CB79-1EE9-4C9B-8474-0587AD9C9600}" type="presParOf" srcId="{6F0F3455-5AB6-43F2-939C-4BA9EF17B651}" destId="{34275A6E-7026-457C-9B4C-8D51E28AEE5B}" srcOrd="0" destOrd="0" presId="urn:microsoft.com/office/officeart/2005/8/layout/process1"/>
    <dgm:cxn modelId="{96F41B6F-6B1B-4672-AE8A-A26701018BDA}" type="presParOf" srcId="{025017EA-F28C-45A6-B0D6-7E1B3FF1B0F5}" destId="{A2E2A8B2-D699-4134-8F29-65046C57956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1#2" csCatId="colorful" phldr="1"/>
      <dgm:spPr/>
    </dgm:pt>
    <dgm:pt modelId="{F4796FB9-5698-4183-B215-7A50201A7615}">
      <dgm:prSet phldrT="[ข้อความ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นำมาตรฐานฯ</a:t>
          </a:r>
          <a:b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ที่ได้การรับรองไปทดสอบให้แก่ลูกจ้างของตน</a:t>
          </a:r>
          <a:endParaRPr lang="en-US" sz="28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 สาขาระดับละ </a:t>
          </a:r>
          <a:b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10,000 บาท</a:t>
          </a:r>
          <a:b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endParaRPr lang="en-US" sz="28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/>
      <dgm:t>
        <a:bodyPr/>
        <a:lstStyle/>
        <a:p>
          <a: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ได้รับการรับรองมาตรฐานฝีมือแรงงานของตนตามมาตรา 26</a:t>
          </a:r>
          <a:b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endParaRPr lang="th-TH" sz="28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74D6ACEB-2C41-4530-BA33-D75C8FA8DACE}" type="sibTrans" cxnId="{FA20679A-6949-4ED6-9084-FD7948B56237}">
      <dgm:prSet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US" sz="28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ScaleY="88486" custLinFactNeighborX="99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3" custScaleY="90462" custLinFactNeighborX="99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2" presStyleCnt="3" custScaleY="92982" custLinFactNeighborX="99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C6484D6-8ED5-4076-9A67-DFB9125AC367}" type="presOf" srcId="{517E32EC-23DD-4371-903E-5951B81AFB0C}" destId="{2B84ACF0-5BA1-46EB-8CA9-81B4C03E2AA9}" srcOrd="0" destOrd="0" presId="urn:microsoft.com/office/officeart/2005/8/layout/process1"/>
    <dgm:cxn modelId="{1B4E517B-EA6E-4D3F-9EDF-029007357A0D}" type="presOf" srcId="{517E32EC-23DD-4371-903E-5951B81AFB0C}" destId="{1C7731FE-A9A5-48FB-B2CB-CBC5EBD4E956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E2815323-C98D-40D2-89A4-1F0020834B25}" srcId="{F8410939-CF6B-42F4-81D6-2A40B46C4637}" destId="{7D046B28-9EF5-4FD9-A2A0-65D25B1C23D3}" srcOrd="2" destOrd="0" parTransId="{587B9520-8B50-4893-8A0C-A0D1C35FE03B}" sibTransId="{08C0A3DF-1266-41CA-A804-52C8900C0F27}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F0309E1E-F3D9-4537-B475-B5C57819185F}" type="presOf" srcId="{74D6ACEB-2C41-4530-BA33-D75C8FA8DACE}" destId="{79ECDFA4-B17E-4068-A867-B9DBDD1F73FC}" srcOrd="1" destOrd="0" presId="urn:microsoft.com/office/officeart/2005/8/layout/process1"/>
    <dgm:cxn modelId="{6CAF8290-33FC-4625-915C-E8E043474082}" type="presOf" srcId="{F4796FB9-5698-4183-B215-7A50201A7615}" destId="{21C10DE3-CD28-45C7-9C77-9461C1D9F453}" srcOrd="0" destOrd="0" presId="urn:microsoft.com/office/officeart/2005/8/layout/process1"/>
    <dgm:cxn modelId="{D7DF3965-F96A-4528-8938-CDD88704B176}" type="presOf" srcId="{F8410939-CF6B-42F4-81D6-2A40B46C4637}" destId="{025017EA-F28C-45A6-B0D6-7E1B3FF1B0F5}" srcOrd="0" destOrd="0" presId="urn:microsoft.com/office/officeart/2005/8/layout/process1"/>
    <dgm:cxn modelId="{01728B3D-83A2-4947-B4F1-5829B5C5078F}" type="presOf" srcId="{74D6ACEB-2C41-4530-BA33-D75C8FA8DACE}" destId="{1695593E-EE7A-451C-8795-3EBA4E45EC0B}" srcOrd="0" destOrd="0" presId="urn:microsoft.com/office/officeart/2005/8/layout/process1"/>
    <dgm:cxn modelId="{7D235A50-0B7C-4C31-8C89-71682A0891D2}" type="presOf" srcId="{7D046B28-9EF5-4FD9-A2A0-65D25B1C23D3}" destId="{A2E2A8B2-D699-4134-8F29-65046C579564}" srcOrd="0" destOrd="0" presId="urn:microsoft.com/office/officeart/2005/8/layout/process1"/>
    <dgm:cxn modelId="{BF634559-0AE8-4F7C-9A2E-68D05BC1791E}" type="presOf" srcId="{5A9754EC-F231-4DA8-99A9-DB37454B7AB7}" destId="{80E35B5E-65C4-4BA8-9B2E-D0812DCB808C}" srcOrd="0" destOrd="0" presId="urn:microsoft.com/office/officeart/2005/8/layout/process1"/>
    <dgm:cxn modelId="{3FC0995A-CE96-48E3-9C65-C56326176368}" type="presParOf" srcId="{025017EA-F28C-45A6-B0D6-7E1B3FF1B0F5}" destId="{80E35B5E-65C4-4BA8-9B2E-D0812DCB808C}" srcOrd="0" destOrd="0" presId="urn:microsoft.com/office/officeart/2005/8/layout/process1"/>
    <dgm:cxn modelId="{2FB3AE55-62D4-4A1C-8EB7-75310A2FCA08}" type="presParOf" srcId="{025017EA-F28C-45A6-B0D6-7E1B3FF1B0F5}" destId="{1695593E-EE7A-451C-8795-3EBA4E45EC0B}" srcOrd="1" destOrd="0" presId="urn:microsoft.com/office/officeart/2005/8/layout/process1"/>
    <dgm:cxn modelId="{D9B99B50-30AD-4391-88CA-29EC120BF18E}" type="presParOf" srcId="{1695593E-EE7A-451C-8795-3EBA4E45EC0B}" destId="{79ECDFA4-B17E-4068-A867-B9DBDD1F73FC}" srcOrd="0" destOrd="0" presId="urn:microsoft.com/office/officeart/2005/8/layout/process1"/>
    <dgm:cxn modelId="{B822735D-39E9-4FF1-8C88-990DB4DDD440}" type="presParOf" srcId="{025017EA-F28C-45A6-B0D6-7E1B3FF1B0F5}" destId="{21C10DE3-CD28-45C7-9C77-9461C1D9F453}" srcOrd="2" destOrd="0" presId="urn:microsoft.com/office/officeart/2005/8/layout/process1"/>
    <dgm:cxn modelId="{CE80B479-D1C2-475E-A3DC-A48FE66C86BC}" type="presParOf" srcId="{025017EA-F28C-45A6-B0D6-7E1B3FF1B0F5}" destId="{2B84ACF0-5BA1-46EB-8CA9-81B4C03E2AA9}" srcOrd="3" destOrd="0" presId="urn:microsoft.com/office/officeart/2005/8/layout/process1"/>
    <dgm:cxn modelId="{AA87647F-B5F9-4559-AE38-2E1BDE6B03C7}" type="presParOf" srcId="{2B84ACF0-5BA1-46EB-8CA9-81B4C03E2AA9}" destId="{1C7731FE-A9A5-48FB-B2CB-CBC5EBD4E956}" srcOrd="0" destOrd="0" presId="urn:microsoft.com/office/officeart/2005/8/layout/process1"/>
    <dgm:cxn modelId="{2F366C8A-2380-4C85-B258-469591D8666F}" type="presParOf" srcId="{025017EA-F28C-45A6-B0D6-7E1B3FF1B0F5}" destId="{A2E2A8B2-D699-4134-8F29-65046C57956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accent5_2" csCatId="accent5" phldr="1"/>
      <dgm:spPr/>
    </dgm:pt>
    <dgm:pt modelId="{F4796FB9-5698-4183-B215-7A50201A7615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จ่ายค่าจ้างตามมาตรฐานฝีมือให้แก่ลูกจ้างดังกล่าว ไม่น้อยกว่า 180 วัน ก่อนวันยื่นขอรับเงินอุดหนุน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  <a:b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ส่งลูกจ้าง</a:t>
          </a:r>
          <a:b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เข้ารับการทดสอบ</a:t>
          </a:r>
          <a:b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และผ่านการทดสอบมาตรฐานฝีมือแรงงานแห่งชาติ</a:t>
          </a: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FC5FDEB-1ADB-4F1E-8FC3-7D044A1123BB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endParaRPr lang="th-TH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777669A-AA76-4606-8186-CDA9DA308230}" type="parTrans" cxnId="{42EA4531-B7B1-42BE-A2EA-2609EB24A38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ED47D41-E257-4FA9-9272-6C27BA9C5AFD}" type="sibTrans" cxnId="{42EA4531-B7B1-42BE-A2EA-2609EB24A38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LinFactNeighborX="483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59C6428-F22C-4911-B01E-FC65684B2482}" type="pres">
      <dgm:prSet presAssocID="{DFC5FDEB-1ADB-4F1E-8FC3-7D044A1123BB}" presName="node" presStyleLbl="node1" presStyleIdx="2" presStyleCnt="3" custLinFactNeighborX="-544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42EA4531-B7B1-42BE-A2EA-2609EB24A385}" srcId="{F8410939-CF6B-42F4-81D6-2A40B46C4637}" destId="{DFC5FDEB-1ADB-4F1E-8FC3-7D044A1123BB}" srcOrd="2" destOrd="0" parTransId="{D777669A-AA76-4606-8186-CDA9DA308230}" sibTransId="{4ED47D41-E257-4FA9-9272-6C27BA9C5AFD}"/>
    <dgm:cxn modelId="{A3BA4DA3-CD49-4C9C-BBB3-536F229469E0}" type="presOf" srcId="{517E32EC-23DD-4371-903E-5951B81AFB0C}" destId="{2B84ACF0-5BA1-46EB-8CA9-81B4C03E2AA9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4EA27BA9-6AD9-4B41-8037-E3CA9B892859}" type="presOf" srcId="{74D6ACEB-2C41-4530-BA33-D75C8FA8DACE}" destId="{79ECDFA4-B17E-4068-A867-B9DBDD1F73FC}" srcOrd="1" destOrd="0" presId="urn:microsoft.com/office/officeart/2005/8/layout/process1"/>
    <dgm:cxn modelId="{F7F88D01-83B7-41AD-AF8B-849D812F6BF7}" type="presOf" srcId="{517E32EC-23DD-4371-903E-5951B81AFB0C}" destId="{1C7731FE-A9A5-48FB-B2CB-CBC5EBD4E956}" srcOrd="1" destOrd="0" presId="urn:microsoft.com/office/officeart/2005/8/layout/process1"/>
    <dgm:cxn modelId="{EAD56EE7-B8A1-44E3-9E8A-4C5CFA264EE1}" type="presOf" srcId="{F8410939-CF6B-42F4-81D6-2A40B46C4637}" destId="{025017EA-F28C-45A6-B0D6-7E1B3FF1B0F5}" srcOrd="0" destOrd="0" presId="urn:microsoft.com/office/officeart/2005/8/layout/process1"/>
    <dgm:cxn modelId="{45F26063-2A07-4A7A-A2FD-F083030CE86B}" type="presOf" srcId="{5A9754EC-F231-4DA8-99A9-DB37454B7AB7}" destId="{80E35B5E-65C4-4BA8-9B2E-D0812DCB808C}" srcOrd="0" destOrd="0" presId="urn:microsoft.com/office/officeart/2005/8/layout/process1"/>
    <dgm:cxn modelId="{BE9263DD-2CE9-44AA-B590-6A3654ED6AC9}" type="presOf" srcId="{74D6ACEB-2C41-4530-BA33-D75C8FA8DACE}" destId="{1695593E-EE7A-451C-8795-3EBA4E45EC0B}" srcOrd="0" destOrd="0" presId="urn:microsoft.com/office/officeart/2005/8/layout/process1"/>
    <dgm:cxn modelId="{6A074146-7D10-4459-9734-EFB0E8F2718C}" type="presOf" srcId="{F4796FB9-5698-4183-B215-7A50201A7615}" destId="{21C10DE3-CD28-45C7-9C77-9461C1D9F453}" srcOrd="0" destOrd="0" presId="urn:microsoft.com/office/officeart/2005/8/layout/process1"/>
    <dgm:cxn modelId="{1D2F4760-4B36-46BA-AD00-A23037ED4CA8}" type="presOf" srcId="{DFC5FDEB-1ADB-4F1E-8FC3-7D044A1123BB}" destId="{A59C6428-F22C-4911-B01E-FC65684B2482}" srcOrd="0" destOrd="0" presId="urn:microsoft.com/office/officeart/2005/8/layout/process1"/>
    <dgm:cxn modelId="{7462ECF9-FDE9-49D2-975D-36FC71639767}" type="presParOf" srcId="{025017EA-F28C-45A6-B0D6-7E1B3FF1B0F5}" destId="{80E35B5E-65C4-4BA8-9B2E-D0812DCB808C}" srcOrd="0" destOrd="0" presId="urn:microsoft.com/office/officeart/2005/8/layout/process1"/>
    <dgm:cxn modelId="{5B5F8397-696A-47F1-BA81-8FA608351B14}" type="presParOf" srcId="{025017EA-F28C-45A6-B0D6-7E1B3FF1B0F5}" destId="{1695593E-EE7A-451C-8795-3EBA4E45EC0B}" srcOrd="1" destOrd="0" presId="urn:microsoft.com/office/officeart/2005/8/layout/process1"/>
    <dgm:cxn modelId="{7973190B-9555-42CE-9663-DEDAA5C25B35}" type="presParOf" srcId="{1695593E-EE7A-451C-8795-3EBA4E45EC0B}" destId="{79ECDFA4-B17E-4068-A867-B9DBDD1F73FC}" srcOrd="0" destOrd="0" presId="urn:microsoft.com/office/officeart/2005/8/layout/process1"/>
    <dgm:cxn modelId="{E14039C7-C550-4BB0-8134-912119B588E5}" type="presParOf" srcId="{025017EA-F28C-45A6-B0D6-7E1B3FF1B0F5}" destId="{21C10DE3-CD28-45C7-9C77-9461C1D9F453}" srcOrd="2" destOrd="0" presId="urn:microsoft.com/office/officeart/2005/8/layout/process1"/>
    <dgm:cxn modelId="{ADCC3D2C-EDF6-41FB-A71E-DA44CE46F036}" type="presParOf" srcId="{025017EA-F28C-45A6-B0D6-7E1B3FF1B0F5}" destId="{2B84ACF0-5BA1-46EB-8CA9-81B4C03E2AA9}" srcOrd="3" destOrd="0" presId="urn:microsoft.com/office/officeart/2005/8/layout/process1"/>
    <dgm:cxn modelId="{B9DBE798-5104-450D-807B-B1E72AED72D8}" type="presParOf" srcId="{2B84ACF0-5BA1-46EB-8CA9-81B4C03E2AA9}" destId="{1C7731FE-A9A5-48FB-B2CB-CBC5EBD4E956}" srcOrd="0" destOrd="0" presId="urn:microsoft.com/office/officeart/2005/8/layout/process1"/>
    <dgm:cxn modelId="{F3BEF335-9075-492E-B64A-C2BEC3B21A06}" type="presParOf" srcId="{025017EA-F28C-45A6-B0D6-7E1B3FF1B0F5}" destId="{A59C6428-F22C-4911-B01E-FC65684B248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2" csCatId="colorful" phldr="1"/>
      <dgm:spPr/>
    </dgm:pt>
    <dgm:pt modelId="{F4796FB9-5698-4183-B215-7A50201A7615}">
      <dgm:prSet phldrT="[ข้อความ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>
            <a:spcAft>
              <a:spcPts val="0"/>
            </a:spcAft>
          </a:pP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ดำเนินการฝึกอบรม</a:t>
          </a:r>
        </a:p>
        <a:p>
          <a:pPr algn="ctr">
            <a:spcAft>
              <a:spcPts val="0"/>
            </a:spcAft>
          </a:pP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1. หลักสูตรการฝึกอบรม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เพื่อสร้างสรรค์นวัตกรรม</a:t>
          </a:r>
        </a:p>
        <a:p>
          <a:pPr algn="ctr">
            <a:spcAft>
              <a:spcPts val="0"/>
            </a:spcAft>
          </a:pP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2. หลักสูตรการฝึกอบรมเพื่อนำเทคโนโลยีมาใช้</a:t>
          </a:r>
        </a:p>
        <a:p>
          <a:pPr algn="ctr">
            <a:spcAft>
              <a:spcPts val="0"/>
            </a:spcAft>
          </a:pP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ในการผลิตสินค้า</a:t>
          </a:r>
        </a:p>
        <a:p>
          <a:pPr algn="ctr">
            <a:spcAft>
              <a:spcPts val="0"/>
            </a:spcAft>
          </a:pP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หรือบริการ</a:t>
          </a:r>
          <a:endParaRPr lang="en-US" sz="24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ยื่นหลักสูตรการฝึกอบรม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ให้ </a:t>
          </a:r>
          <a:r>
            <a:rPr lang="th-TH" sz="2400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สพร.</a:t>
          </a: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/</a:t>
          </a:r>
          <a:r>
            <a:rPr lang="th-TH" sz="2400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สนพ.</a:t>
          </a: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 พิจารณา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ให้ความเห็นชอบก่อน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การฝึกอบรมไม่น้อยกว่า 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30 วัน </a:t>
          </a:r>
          <a:r>
            <a:rPr lang="th-TH" sz="2400" b="1" u="sng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ตามแบบ </a:t>
          </a:r>
          <a:r>
            <a:rPr lang="th-TH" sz="2400" b="1" u="sng" dirty="0" err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ขร.</a:t>
          </a:r>
          <a:r>
            <a:rPr lang="th-TH" sz="2400" b="1" u="sng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1</a:t>
          </a:r>
          <a:endParaRPr lang="th-TH" sz="2400" b="1" u="sng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FC5FDEB-1ADB-4F1E-8FC3-7D044A1123BB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spcAft>
              <a:spcPct val="35000"/>
            </a:spcAft>
          </a:pPr>
          <a:endParaRPr lang="th-TH" sz="2400" b="1" dirty="0" smtClean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  <a:p>
          <a:pPr>
            <a:spcAft>
              <a:spcPts val="0"/>
            </a:spcAft>
          </a:pP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ยื่นคำขอรับเงินอุดหนุน 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พร้อมเอกสารหลักฐาน ภายใน 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60 วัน นับแต่วันเสร็จสิ้นการฝึกอบรม</a:t>
          </a:r>
        </a:p>
        <a:p>
          <a:pPr>
            <a:spcAft>
              <a:spcPts val="0"/>
            </a:spcAft>
          </a:pP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แต่ไม่เกินวันที่ 31 มีนาคม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ของปีถัดไป</a:t>
          </a:r>
        </a:p>
        <a:p>
          <a:pPr>
            <a:spcAft>
              <a:spcPct val="35000"/>
            </a:spcAft>
          </a:pP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endParaRPr lang="th-TH" sz="24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D777669A-AA76-4606-8186-CDA9DA308230}" type="parTrans" cxnId="{42EA4531-B7B1-42BE-A2EA-2609EB24A385}">
      <dgm:prSet/>
      <dgm:spPr/>
      <dgm:t>
        <a:bodyPr/>
        <a:lstStyle/>
        <a:p>
          <a:endParaRPr lang="en-US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4ED47D41-E257-4FA9-9272-6C27BA9C5AFD}" type="sibTrans" cxnId="{42EA4531-B7B1-42BE-A2EA-2609EB24A385}">
      <dgm:prSet/>
      <dgm:spPr/>
      <dgm:t>
        <a:bodyPr/>
        <a:lstStyle/>
        <a:p>
          <a:endParaRPr lang="en-US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ScaleX="130302" custLinFactNeighborX="483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3" custScaleX="1174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59C6428-F22C-4911-B01E-FC65684B2482}" type="pres">
      <dgm:prSet presAssocID="{DFC5FDEB-1ADB-4F1E-8FC3-7D044A1123BB}" presName="node" presStyleLbl="node1" presStyleIdx="2" presStyleCnt="3" custScaleX="177761" custLinFactNeighborX="-54484" custLinFactNeighborY="24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42EA4531-B7B1-42BE-A2EA-2609EB24A385}" srcId="{F8410939-CF6B-42F4-81D6-2A40B46C4637}" destId="{DFC5FDEB-1ADB-4F1E-8FC3-7D044A1123BB}" srcOrd="2" destOrd="0" parTransId="{D777669A-AA76-4606-8186-CDA9DA308230}" sibTransId="{4ED47D41-E257-4FA9-9272-6C27BA9C5AFD}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60D6DE9F-6002-42C3-9BA3-3233231A4A52}" type="presOf" srcId="{DFC5FDEB-1ADB-4F1E-8FC3-7D044A1123BB}" destId="{A59C6428-F22C-4911-B01E-FC65684B2482}" srcOrd="0" destOrd="0" presId="urn:microsoft.com/office/officeart/2005/8/layout/process1"/>
    <dgm:cxn modelId="{478DA984-79AC-48D0-B49F-42659400DD11}" type="presOf" srcId="{517E32EC-23DD-4371-903E-5951B81AFB0C}" destId="{2B84ACF0-5BA1-46EB-8CA9-81B4C03E2AA9}" srcOrd="0" destOrd="0" presId="urn:microsoft.com/office/officeart/2005/8/layout/process1"/>
    <dgm:cxn modelId="{52367FAA-B831-4387-9E43-533AE0B57D40}" type="presOf" srcId="{F4796FB9-5698-4183-B215-7A50201A7615}" destId="{21C10DE3-CD28-45C7-9C77-9461C1D9F453}" srcOrd="0" destOrd="0" presId="urn:microsoft.com/office/officeart/2005/8/layout/process1"/>
    <dgm:cxn modelId="{208C229F-1EBC-4C6F-A463-5742B2ACA858}" type="presOf" srcId="{5A9754EC-F231-4DA8-99A9-DB37454B7AB7}" destId="{80E35B5E-65C4-4BA8-9B2E-D0812DCB808C}" srcOrd="0" destOrd="0" presId="urn:microsoft.com/office/officeart/2005/8/layout/process1"/>
    <dgm:cxn modelId="{024FD904-5810-477F-82EF-67F2D82216BC}" type="presOf" srcId="{517E32EC-23DD-4371-903E-5951B81AFB0C}" destId="{1C7731FE-A9A5-48FB-B2CB-CBC5EBD4E956}" srcOrd="1" destOrd="0" presId="urn:microsoft.com/office/officeart/2005/8/layout/process1"/>
    <dgm:cxn modelId="{47B4717A-87FA-45CA-AF8E-8B9DD7ADF81C}" type="presOf" srcId="{74D6ACEB-2C41-4530-BA33-D75C8FA8DACE}" destId="{79ECDFA4-B17E-4068-A867-B9DBDD1F73FC}" srcOrd="1" destOrd="0" presId="urn:microsoft.com/office/officeart/2005/8/layout/process1"/>
    <dgm:cxn modelId="{74D22510-6CEF-477F-89E9-A442453BC3D6}" type="presOf" srcId="{74D6ACEB-2C41-4530-BA33-D75C8FA8DACE}" destId="{1695593E-EE7A-451C-8795-3EBA4E45EC0B}" srcOrd="0" destOrd="0" presId="urn:microsoft.com/office/officeart/2005/8/layout/process1"/>
    <dgm:cxn modelId="{CF55C3BE-DB66-4FD1-AE1B-BBB5140FCF1B}" type="presOf" srcId="{F8410939-CF6B-42F4-81D6-2A40B46C4637}" destId="{025017EA-F28C-45A6-B0D6-7E1B3FF1B0F5}" srcOrd="0" destOrd="0" presId="urn:microsoft.com/office/officeart/2005/8/layout/process1"/>
    <dgm:cxn modelId="{D18A10C4-F1E1-4C62-8ECA-A37E0EE6BC1C}" type="presParOf" srcId="{025017EA-F28C-45A6-B0D6-7E1B3FF1B0F5}" destId="{80E35B5E-65C4-4BA8-9B2E-D0812DCB808C}" srcOrd="0" destOrd="0" presId="urn:microsoft.com/office/officeart/2005/8/layout/process1"/>
    <dgm:cxn modelId="{81CD97F2-AD2D-4DDB-8AE5-FF5B5D5DFFF1}" type="presParOf" srcId="{025017EA-F28C-45A6-B0D6-7E1B3FF1B0F5}" destId="{1695593E-EE7A-451C-8795-3EBA4E45EC0B}" srcOrd="1" destOrd="0" presId="urn:microsoft.com/office/officeart/2005/8/layout/process1"/>
    <dgm:cxn modelId="{614909DE-E90C-48E2-99D0-0D07A3710EF7}" type="presParOf" srcId="{1695593E-EE7A-451C-8795-3EBA4E45EC0B}" destId="{79ECDFA4-B17E-4068-A867-B9DBDD1F73FC}" srcOrd="0" destOrd="0" presId="urn:microsoft.com/office/officeart/2005/8/layout/process1"/>
    <dgm:cxn modelId="{944AADA3-AFF4-422E-807C-1D47CEA293EF}" type="presParOf" srcId="{025017EA-F28C-45A6-B0D6-7E1B3FF1B0F5}" destId="{21C10DE3-CD28-45C7-9C77-9461C1D9F453}" srcOrd="2" destOrd="0" presId="urn:microsoft.com/office/officeart/2005/8/layout/process1"/>
    <dgm:cxn modelId="{A78D3579-F18C-447F-880A-CB047738D1A1}" type="presParOf" srcId="{025017EA-F28C-45A6-B0D6-7E1B3FF1B0F5}" destId="{2B84ACF0-5BA1-46EB-8CA9-81B4C03E2AA9}" srcOrd="3" destOrd="0" presId="urn:microsoft.com/office/officeart/2005/8/layout/process1"/>
    <dgm:cxn modelId="{B66745AD-7489-4C45-AB1D-FD8199488D89}" type="presParOf" srcId="{2B84ACF0-5BA1-46EB-8CA9-81B4C03E2AA9}" destId="{1C7731FE-A9A5-48FB-B2CB-CBC5EBD4E956}" srcOrd="0" destOrd="0" presId="urn:microsoft.com/office/officeart/2005/8/layout/process1"/>
    <dgm:cxn modelId="{9804699D-815D-40D4-9540-E90864327F20}" type="presParOf" srcId="{025017EA-F28C-45A6-B0D6-7E1B3FF1B0F5}" destId="{A59C6428-F22C-4911-B01E-FC65684B248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1#2" csCatId="colorful" phldr="1"/>
      <dgm:spPr/>
    </dgm:pt>
    <dgm:pt modelId="{F4796FB9-5698-4183-B215-7A50201A7615}">
      <dgm:prSet phldrT="[ข้อความ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ศูนย์ประเมินความรู้ความสามารถตามมาตรา</a:t>
          </a:r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26/4 (2) 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ที่เป็นหน่วยงาน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ของรัฐ </a:t>
          </a:r>
          <a:r>
            <a:rPr lang="th-TH" sz="24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ส่งเงินค่าธรรมเนียม</a:t>
          </a:r>
          <a:br>
            <a:rPr lang="th-TH" sz="24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เข้ากองทุน</a:t>
          </a:r>
          <a:endParaRPr lang="en-US" sz="2400" b="1" u="sng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D046B28-9EF5-4FD9-A2A0-65D25B1C23D3}">
      <dgm:prSet phldrT="[ข้อความ]" custT="1"/>
      <dgm:spPr>
        <a:solidFill>
          <a:srgbClr val="FFFF00"/>
        </a:solidFill>
      </dgm:spPr>
      <dgm:t>
        <a:bodyPr/>
        <a:lstStyle/>
        <a:p>
          <a:r>
            <a:rPr kumimoji="0" lang="th-TH" sz="2400" b="1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r>
            <a:rPr kumimoji="0" lang="th-TH" sz="2400" b="1" i="0" u="sng" strike="noStrike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เท่ากับจำนวนเงิน</a:t>
          </a:r>
          <a:r>
            <a:rPr kumimoji="0" lang="th-TH" sz="2400" b="1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2400" b="1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ที่ส่งเข้ากองทุน</a:t>
          </a:r>
          <a:br>
            <a:rPr kumimoji="0" lang="th-TH" sz="2400" b="1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A9754EC-F231-4DA8-99A9-DB37454B7AB7}">
      <dgm:prSet phldrT="[ข้อความ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ผู้ดำเนินการทดสอบมาตรฐานฝีมือแรงงานตามมาตรา</a:t>
          </a:r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24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ส่งเงิน</a:t>
          </a:r>
          <a:r>
            <a:rPr lang="th-TH" sz="24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ค่าทดสอบเข้ากองทุน</a:t>
          </a:r>
          <a:endParaRPr lang="en-US" sz="2400" b="1" u="sng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3782A1B-A435-4F10-803C-D029D3D30B28}">
      <dgm:prSet phldrT="[ข้อความ]" custT="1"/>
      <dgm:spPr>
        <a:solidFill>
          <a:srgbClr val="CC99FF"/>
        </a:solidFill>
      </dgm:spPr>
      <dgm:t>
        <a:bodyPr/>
        <a:lstStyle/>
        <a:p>
          <a:r>
            <a:rPr lang="th-TH" sz="21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ผู้ดำเนินการทดสอบฯ/ ศูนย์ประเมินความรู้ความสามารถฯ ม.26/4(2) ขอรับเงินอุดหนุน</a:t>
          </a:r>
          <a:r>
            <a:rPr lang="th-TH" sz="21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เท่ากับจำนวนเงินค่าทดสอบหรือค่าธรรมเนียมที่ส่งเข้ากองทุน</a:t>
          </a:r>
          <a:endParaRPr lang="en-US" sz="2100" b="1" u="sng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 custLinFactNeighborX="-8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622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82A53FC7-CCFF-43F9-885B-4900642BEFD7}" type="presOf" srcId="{F8410939-CF6B-42F4-81D6-2A40B46C4637}" destId="{025017EA-F28C-45A6-B0D6-7E1B3FF1B0F5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B3CA65B3-1B1A-4511-BDAF-12E69C64C6CE}" type="presOf" srcId="{DFE0C83A-9D09-46F2-8DD1-6D09A0AB55B1}" destId="{6F0F3455-5AB6-43F2-939C-4BA9EF17B651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F1915623-9D8E-4301-87FD-82FBF0606D2D}" type="presOf" srcId="{74D6ACEB-2C41-4530-BA33-D75C8FA8DACE}" destId="{79ECDFA4-B17E-4068-A867-B9DBDD1F73FC}" srcOrd="1" destOrd="0" presId="urn:microsoft.com/office/officeart/2005/8/layout/process1"/>
    <dgm:cxn modelId="{1AB7A528-457A-4BFD-B487-B287040E8DB4}" type="presOf" srcId="{517E32EC-23DD-4371-903E-5951B81AFB0C}" destId="{2B84ACF0-5BA1-46EB-8CA9-81B4C03E2AA9}" srcOrd="0" destOrd="0" presId="urn:microsoft.com/office/officeart/2005/8/layout/process1"/>
    <dgm:cxn modelId="{209BB6AC-CFC0-4AFC-B8A2-49D09623A1C8}" type="presOf" srcId="{5A9754EC-F231-4DA8-99A9-DB37454B7AB7}" destId="{80E35B5E-65C4-4BA8-9B2E-D0812DCB808C}" srcOrd="0" destOrd="0" presId="urn:microsoft.com/office/officeart/2005/8/layout/process1"/>
    <dgm:cxn modelId="{FA64CE45-BF73-4C44-9A66-B81EA4C0DFF7}" type="presOf" srcId="{F4796FB9-5698-4183-B215-7A50201A7615}" destId="{21C10DE3-CD28-45C7-9C77-9461C1D9F453}" srcOrd="0" destOrd="0" presId="urn:microsoft.com/office/officeart/2005/8/layout/process1"/>
    <dgm:cxn modelId="{63543A8A-A431-40B0-B073-A7F9E2D978ED}" type="presOf" srcId="{7D046B28-9EF5-4FD9-A2A0-65D25B1C23D3}" destId="{A2E2A8B2-D699-4134-8F29-65046C579564}" srcOrd="0" destOrd="0" presId="urn:microsoft.com/office/officeart/2005/8/layout/process1"/>
    <dgm:cxn modelId="{3F1F7C0A-D0E2-457A-B475-F437A98D7DD3}" type="presOf" srcId="{517E32EC-23DD-4371-903E-5951B81AFB0C}" destId="{1C7731FE-A9A5-48FB-B2CB-CBC5EBD4E956}" srcOrd="1" destOrd="0" presId="urn:microsoft.com/office/officeart/2005/8/layout/process1"/>
    <dgm:cxn modelId="{5444B4FE-F06A-49B9-A552-6C1511106701}" type="presOf" srcId="{03782A1B-A435-4F10-803C-D029D3D30B28}" destId="{180ED129-2CC5-47DD-AE15-89EF3013291B}" srcOrd="0" destOrd="0" presId="urn:microsoft.com/office/officeart/2005/8/layout/process1"/>
    <dgm:cxn modelId="{9F37F0C1-3095-458D-8434-062A12DA230B}" type="presOf" srcId="{74D6ACEB-2C41-4530-BA33-D75C8FA8DACE}" destId="{1695593E-EE7A-451C-8795-3EBA4E45EC0B}" srcOrd="0" destOrd="0" presId="urn:microsoft.com/office/officeart/2005/8/layout/process1"/>
    <dgm:cxn modelId="{0504A5B8-4A88-4B3A-9D68-C1470B7C4033}" type="presOf" srcId="{DFE0C83A-9D09-46F2-8DD1-6D09A0AB55B1}" destId="{34275A6E-7026-457C-9B4C-8D51E28AEE5B}" srcOrd="1" destOrd="0" presId="urn:microsoft.com/office/officeart/2005/8/layout/process1"/>
    <dgm:cxn modelId="{C0716470-4FCE-4597-A132-925352A1D412}" type="presParOf" srcId="{025017EA-F28C-45A6-B0D6-7E1B3FF1B0F5}" destId="{80E35B5E-65C4-4BA8-9B2E-D0812DCB808C}" srcOrd="0" destOrd="0" presId="urn:microsoft.com/office/officeart/2005/8/layout/process1"/>
    <dgm:cxn modelId="{38A82338-888C-4CA6-8623-FAB26219CCDE}" type="presParOf" srcId="{025017EA-F28C-45A6-B0D6-7E1B3FF1B0F5}" destId="{1695593E-EE7A-451C-8795-3EBA4E45EC0B}" srcOrd="1" destOrd="0" presId="urn:microsoft.com/office/officeart/2005/8/layout/process1"/>
    <dgm:cxn modelId="{026F5659-2742-4D6D-8029-2216CE5DDD0E}" type="presParOf" srcId="{1695593E-EE7A-451C-8795-3EBA4E45EC0B}" destId="{79ECDFA4-B17E-4068-A867-B9DBDD1F73FC}" srcOrd="0" destOrd="0" presId="urn:microsoft.com/office/officeart/2005/8/layout/process1"/>
    <dgm:cxn modelId="{CB7CE276-1B1F-4693-B49C-B335F1B1D049}" type="presParOf" srcId="{025017EA-F28C-45A6-B0D6-7E1B3FF1B0F5}" destId="{21C10DE3-CD28-45C7-9C77-9461C1D9F453}" srcOrd="2" destOrd="0" presId="urn:microsoft.com/office/officeart/2005/8/layout/process1"/>
    <dgm:cxn modelId="{F66A4C2C-855A-4010-BBBE-E0DC823ACB12}" type="presParOf" srcId="{025017EA-F28C-45A6-B0D6-7E1B3FF1B0F5}" destId="{2B84ACF0-5BA1-46EB-8CA9-81B4C03E2AA9}" srcOrd="3" destOrd="0" presId="urn:microsoft.com/office/officeart/2005/8/layout/process1"/>
    <dgm:cxn modelId="{5FE7091B-4AE3-49C3-978C-31FF2303D661}" type="presParOf" srcId="{2B84ACF0-5BA1-46EB-8CA9-81B4C03E2AA9}" destId="{1C7731FE-A9A5-48FB-B2CB-CBC5EBD4E956}" srcOrd="0" destOrd="0" presId="urn:microsoft.com/office/officeart/2005/8/layout/process1"/>
    <dgm:cxn modelId="{C04A10FC-60F7-4FF3-A5CF-6B36E1D26120}" type="presParOf" srcId="{025017EA-F28C-45A6-B0D6-7E1B3FF1B0F5}" destId="{180ED129-2CC5-47DD-AE15-89EF3013291B}" srcOrd="4" destOrd="0" presId="urn:microsoft.com/office/officeart/2005/8/layout/process1"/>
    <dgm:cxn modelId="{73C87435-15AC-4BD6-B97F-3C46E09A1799}" type="presParOf" srcId="{025017EA-F28C-45A6-B0D6-7E1B3FF1B0F5}" destId="{6F0F3455-5AB6-43F2-939C-4BA9EF17B651}" srcOrd="5" destOrd="0" presId="urn:microsoft.com/office/officeart/2005/8/layout/process1"/>
    <dgm:cxn modelId="{4312D584-39DF-4C60-9DF9-698CDCF0B980}" type="presParOf" srcId="{6F0F3455-5AB6-43F2-939C-4BA9EF17B651}" destId="{34275A6E-7026-457C-9B4C-8D51E28AEE5B}" srcOrd="0" destOrd="0" presId="urn:microsoft.com/office/officeart/2005/8/layout/process1"/>
    <dgm:cxn modelId="{CFD82856-1BD0-433E-937F-455F7F291B0C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4CA0FE2-6833-4C18-9077-D4FD0D428C3D}" type="doc">
      <dgm:prSet loTypeId="urn:microsoft.com/office/officeart/2005/8/layout/default#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AC07D216-EC9B-4E39-A00D-FF36CC804FFE}">
      <dgm:prSet phldrT="[ข้อความ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</a:p>
      </dgm:t>
    </dgm:pt>
    <dgm:pt modelId="{C2DADB28-4635-4603-AFBE-67FA579CB26D}" type="par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7A5D6CA-3EFF-423D-930C-E9E1BA8F42D0}" type="sib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2DAA30C-8116-438A-BC6D-923738F32EA9}">
      <dgm:prSet phldrT="[ข้อความ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  13 </a:t>
          </a:r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th-TH" sz="36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E2166BF3-8566-4F3E-A7D2-02CAF454A18A}" type="par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0ABE27C8-8FD1-4A92-9321-56EA176F9184}" type="sib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C0FD829-47F3-479A-A222-6DE9C3EDA3D7}">
      <dgm:prSet phldrT="[ข้อความ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th-TH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จังหวัดอื่น </a:t>
          </a:r>
        </a:p>
      </dgm:t>
    </dgm:pt>
    <dgm:pt modelId="{0B16905B-0AF6-400E-9C1E-9138643A1F37}" type="par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D3003B3B-1FEE-4AB6-B00A-B730BAD3C041}" type="sib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4EDD3EF-1A50-4AF6-8158-C490030B7557}">
      <dgm:prSet phldrT="[ข้อความ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</a:t>
          </a:r>
          <a:b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หรือสำนักงานพัฒนาฝีมือแรงงาน</a:t>
          </a:r>
          <a:endParaRPr lang="th-TH" sz="36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121AF17-4AF6-472E-BBEB-6ED1E2D261A2}" type="par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3B473641-8821-4B8A-BA76-DD64142CB8ED}" type="sib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1D628521-C9A8-4323-B82D-187604D43913}">
      <dgm:prSet phldrT="[ข้อความ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 </a:t>
          </a:r>
          <a:r>
            <a:rPr lang="th-TH" sz="3600" b="1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สนพ.</a:t>
          </a:r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พื้นที่ 1-5</a:t>
          </a:r>
          <a:endParaRPr lang="th-TH" sz="36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16CD3195-BDBB-46E2-8656-CEB824E99CDE}" type="parTrans" cxnId="{F7C0E530-20BA-41C1-BA55-1F0B4A2140AC}">
      <dgm:prSet/>
      <dgm:spPr/>
      <dgm:t>
        <a:bodyPr/>
        <a:lstStyle/>
        <a:p>
          <a:endParaRPr lang="th-TH"/>
        </a:p>
      </dgm:t>
    </dgm:pt>
    <dgm:pt modelId="{FFC9F50E-F232-402B-A0E4-DA00D78B2B17}" type="sibTrans" cxnId="{F7C0E530-20BA-41C1-BA55-1F0B4A2140AC}">
      <dgm:prSet/>
      <dgm:spPr/>
      <dgm:t>
        <a:bodyPr/>
        <a:lstStyle/>
        <a:p>
          <a:endParaRPr lang="th-TH"/>
        </a:p>
      </dgm:t>
    </dgm:pt>
    <dgm:pt modelId="{B681CF3B-4E7E-45BC-B9C9-9424CE00C691}" type="pres">
      <dgm:prSet presAssocID="{64CA0FE2-6833-4C18-9077-D4FD0D428C3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1BA57C-2B57-4E61-8D2B-7C2F7F31B424}" type="pres">
      <dgm:prSet presAssocID="{AC07D216-EC9B-4E39-A00D-FF36CC804FFE}" presName="node" presStyleLbl="node1" presStyleIdx="0" presStyleCnt="2" custScaleY="98014" custLinFactNeighborX="-26" custLinFactNeighborY="-94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EBC6B2-5F43-4C3E-A0B0-3B5F05A560FA}" type="pres">
      <dgm:prSet presAssocID="{47A5D6CA-3EFF-423D-930C-E9E1BA8F42D0}" presName="sibTrans" presStyleCnt="0"/>
      <dgm:spPr/>
    </dgm:pt>
    <dgm:pt modelId="{0652FE6A-9186-4E07-AB68-88003CC4C504}" type="pres">
      <dgm:prSet presAssocID="{8C0FD829-47F3-479A-A222-6DE9C3EDA3D7}" presName="node" presStyleLbl="node1" presStyleIdx="1" presStyleCnt="2" custScaleY="99284" custLinFactNeighborX="26" custLinFactNeighborY="-95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E3DB7FF-9A53-4835-9D83-0BFA89DF2540}" srcId="{8C0FD829-47F3-479A-A222-6DE9C3EDA3D7}" destId="{44EDD3EF-1A50-4AF6-8158-C490030B7557}" srcOrd="0" destOrd="0" parTransId="{B121AF17-4AF6-472E-BBEB-6ED1E2D261A2}" sibTransId="{3B473641-8821-4B8A-BA76-DD64142CB8ED}"/>
    <dgm:cxn modelId="{F7C0E530-20BA-41C1-BA55-1F0B4A2140AC}" srcId="{AC07D216-EC9B-4E39-A00D-FF36CC804FFE}" destId="{1D628521-C9A8-4323-B82D-187604D43913}" srcOrd="1" destOrd="0" parTransId="{16CD3195-BDBB-46E2-8656-CEB824E99CDE}" sibTransId="{FFC9F50E-F232-402B-A0E4-DA00D78B2B17}"/>
    <dgm:cxn modelId="{BAB1619F-7A1A-4FC8-9889-E590B05D079D}" type="presOf" srcId="{44EDD3EF-1A50-4AF6-8158-C490030B7557}" destId="{0652FE6A-9186-4E07-AB68-88003CC4C504}" srcOrd="0" destOrd="1" presId="urn:microsoft.com/office/officeart/2005/8/layout/default#1"/>
    <dgm:cxn modelId="{2F6FCE84-D54C-456A-A89F-DB013366F30F}" type="presOf" srcId="{82DAA30C-8116-438A-BC6D-923738F32EA9}" destId="{D31BA57C-2B57-4E61-8D2B-7C2F7F31B424}" srcOrd="0" destOrd="1" presId="urn:microsoft.com/office/officeart/2005/8/layout/default#1"/>
    <dgm:cxn modelId="{0CCE0CA0-4C03-48FD-9899-067310558EE6}" type="presOf" srcId="{1D628521-C9A8-4323-B82D-187604D43913}" destId="{D31BA57C-2B57-4E61-8D2B-7C2F7F31B424}" srcOrd="0" destOrd="2" presId="urn:microsoft.com/office/officeart/2005/8/layout/default#1"/>
    <dgm:cxn modelId="{40C7D831-34D2-4748-A27E-C2942C02DDB8}" srcId="{AC07D216-EC9B-4E39-A00D-FF36CC804FFE}" destId="{82DAA30C-8116-438A-BC6D-923738F32EA9}" srcOrd="0" destOrd="0" parTransId="{E2166BF3-8566-4F3E-A7D2-02CAF454A18A}" sibTransId="{0ABE27C8-8FD1-4A92-9321-56EA176F9184}"/>
    <dgm:cxn modelId="{66D9190C-494C-4376-8927-0E903FE962D1}" type="presOf" srcId="{AC07D216-EC9B-4E39-A00D-FF36CC804FFE}" destId="{D31BA57C-2B57-4E61-8D2B-7C2F7F31B424}" srcOrd="0" destOrd="0" presId="urn:microsoft.com/office/officeart/2005/8/layout/default#1"/>
    <dgm:cxn modelId="{737A808E-AA60-4608-94A7-EC15E85D20F2}" type="presOf" srcId="{64CA0FE2-6833-4C18-9077-D4FD0D428C3D}" destId="{B681CF3B-4E7E-45BC-B9C9-9424CE00C691}" srcOrd="0" destOrd="0" presId="urn:microsoft.com/office/officeart/2005/8/layout/default#1"/>
    <dgm:cxn modelId="{02AC90C1-AB0E-4940-AF12-F71E8637E455}" type="presOf" srcId="{8C0FD829-47F3-479A-A222-6DE9C3EDA3D7}" destId="{0652FE6A-9186-4E07-AB68-88003CC4C504}" srcOrd="0" destOrd="0" presId="urn:microsoft.com/office/officeart/2005/8/layout/default#1"/>
    <dgm:cxn modelId="{5C4C5220-78EC-442F-9F49-FA34F531C3BA}" srcId="{64CA0FE2-6833-4C18-9077-D4FD0D428C3D}" destId="{AC07D216-EC9B-4E39-A00D-FF36CC804FFE}" srcOrd="0" destOrd="0" parTransId="{C2DADB28-4635-4603-AFBE-67FA579CB26D}" sibTransId="{47A5D6CA-3EFF-423D-930C-E9E1BA8F42D0}"/>
    <dgm:cxn modelId="{F5DED0A8-2E1D-4FE5-BCFD-B235BBBAF205}" srcId="{64CA0FE2-6833-4C18-9077-D4FD0D428C3D}" destId="{8C0FD829-47F3-479A-A222-6DE9C3EDA3D7}" srcOrd="1" destOrd="0" parTransId="{0B16905B-0AF6-400E-9C1E-9138643A1F37}" sibTransId="{D3003B3B-1FEE-4AB6-B00A-B730BAD3C041}"/>
    <dgm:cxn modelId="{714B99AF-BBEB-490B-B2DB-D2BADC5A1D36}" type="presParOf" srcId="{B681CF3B-4E7E-45BC-B9C9-9424CE00C691}" destId="{D31BA57C-2B57-4E61-8D2B-7C2F7F31B424}" srcOrd="0" destOrd="0" presId="urn:microsoft.com/office/officeart/2005/8/layout/default#1"/>
    <dgm:cxn modelId="{04E2B69F-41C5-4F85-8F51-17FEE777004D}" type="presParOf" srcId="{B681CF3B-4E7E-45BC-B9C9-9424CE00C691}" destId="{05EBC6B2-5F43-4C3E-A0B0-3B5F05A560FA}" srcOrd="1" destOrd="0" presId="urn:microsoft.com/office/officeart/2005/8/layout/default#1"/>
    <dgm:cxn modelId="{95EF5B3B-9CBE-46E1-8FF8-B869BA5FF9FB}" type="presParOf" srcId="{B681CF3B-4E7E-45BC-B9C9-9424CE00C691}" destId="{0652FE6A-9186-4E07-AB68-88003CC4C504}" srcOrd="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C778515-7FF0-4A9A-A540-B51193D5F4BB}" type="doc">
      <dgm:prSet loTypeId="urn:microsoft.com/office/officeart/2005/8/layout/vList5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89E9DE5-B59C-4B2B-B758-62CB91E822E3}">
      <dgm:prSet phldrT="[ข้อความ]" custT="1"/>
      <dgm:spPr/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E1A952DC-FD60-4DE2-A1A5-AAC41CB2346F}" type="par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DBCF8B6-9EF3-478F-8596-A9C0EBA79F58}" type="sib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1376519-6B3C-4462-A709-7380888E8163}">
      <dgm:prSet phldrT="[ข้อความ]"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ส่งเสริมให้มีการทดสอบมาตรฐานฝีมือแรงานแห่งขาติ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8BA8EE6E-9CD2-4AEC-A821-76A84F897DEF}" type="par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F172FC4E-F863-4C36-8DD2-E23B5BE2005D}" type="sib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05BBC4D3-1D5E-4779-8B60-F3850CAB1CD7}">
      <dgm:prSet phldrT="[ข้อความ]"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ส่งเสริมให้ผู้ประกอบอาชีพมีทักษะฝีมือที่ได้มาตรฐาน</a:t>
          </a:r>
          <a:br>
            <a:rPr lang="th-TH" sz="2800" b="1" dirty="0"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latin typeface="FreesiaUPC" pitchFamily="34" charset="-34"/>
              <a:cs typeface="FreesiaUPC" pitchFamily="34" charset="-34"/>
            </a:rPr>
            <a:t>ตรงตามความต้องการของตลาดแรงงาน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D0419012-92EC-45B8-81AF-94DA1500115A}" type="parTrans" cxnId="{F6A8982D-83ED-49FC-9050-924D68D54B7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A0C1125C-CC34-4456-A865-95DC3B9C8437}" type="sibTrans" cxnId="{F6A8982D-83ED-49FC-9050-924D68D54B7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BCEAB928-4A71-4906-8544-92FBAA998389}">
      <dgm:prSet phldrT="[ข้อความ]" custT="1"/>
      <dgm:spPr/>
      <dgm:t>
        <a:bodyPr/>
        <a:lstStyle/>
        <a:p>
          <a: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 </a:t>
          </a:r>
          <a:b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ผู้ประกอบอาชีพ  </a:t>
          </a:r>
          <a:b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กลุ่มผู้ประกอบกิจการ</a:t>
          </a:r>
          <a:endParaRPr lang="en-US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C439E20-0FC9-4879-81A1-8E7A8D01EE89}" type="par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346F23A-6617-48D9-BDC0-E87F22D56DAB}" type="sib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DE62520-226E-4854-A457-D004032F3141}">
      <dgm:prSet phldrT="[ข้อความ]"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ส่งเสริมให้มีการพัฒนาฝีมือแรงงานให้แก่ลูกจ้าง </a:t>
          </a:r>
          <a:br>
            <a:rPr lang="th-TH" sz="2800" b="1" dirty="0"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latin typeface="FreesiaUPC" pitchFamily="34" charset="-34"/>
              <a:cs typeface="FreesiaUPC" pitchFamily="34" charset="-34"/>
            </a:rPr>
            <a:t>เพื่อเพิ่มผลิตภาพแรงงาน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61CCB725-BACD-4053-88E4-105E367385D4}" type="par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478A77E-D8A2-4616-A2CF-2054376BE43F}" type="sib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3523D35C-AD27-4BF2-A102-7620F99144AA}">
      <dgm:prSet phldrT="[ข้อความ]"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ส่งเสริมให้มีการฝึกอบรมหลักสูตรนวัตกรรม หรือหลักสูตรการนำเทคโนโลยีมาใช้ในการผลิตสินค้าหรือบริการ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3FEE56EB-23CD-4363-8457-5B187D4A0050}" type="parTrans" cxnId="{D8AF1EF1-052D-4EB6-AA28-34F133BD29CB}">
      <dgm:prSet/>
      <dgm:spPr/>
      <dgm:t>
        <a:bodyPr/>
        <a:lstStyle/>
        <a:p>
          <a:endParaRPr lang="en-US"/>
        </a:p>
      </dgm:t>
    </dgm:pt>
    <dgm:pt modelId="{9E8A22C4-CCF9-4A1F-AC99-5B59EF9BFA3D}" type="sibTrans" cxnId="{D8AF1EF1-052D-4EB6-AA28-34F133BD29CB}">
      <dgm:prSet/>
      <dgm:spPr/>
      <dgm:t>
        <a:bodyPr/>
        <a:lstStyle/>
        <a:p>
          <a:endParaRPr lang="en-US"/>
        </a:p>
      </dgm:t>
    </dgm:pt>
    <dgm:pt modelId="{18F68CE7-2F16-4E7F-921D-B3A0F2C4E404}">
      <dgm:prSet phldrT="[ข้อความ]"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ส่งเสริมให้มีการจ่ายค่าจ้างตามมาตรฐานฝีมือ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E03A98AB-5512-4841-987D-CB0C119A9473}" type="parTrans" cxnId="{2680D3E3-9480-4D31-8ED8-438670C5E9D3}">
      <dgm:prSet/>
      <dgm:spPr/>
      <dgm:t>
        <a:bodyPr/>
        <a:lstStyle/>
        <a:p>
          <a:endParaRPr lang="en-US"/>
        </a:p>
      </dgm:t>
    </dgm:pt>
    <dgm:pt modelId="{B051167E-9429-4DE4-A29B-2B96B512F40F}" type="sibTrans" cxnId="{2680D3E3-9480-4D31-8ED8-438670C5E9D3}">
      <dgm:prSet/>
      <dgm:spPr/>
      <dgm:t>
        <a:bodyPr/>
        <a:lstStyle/>
        <a:p>
          <a:endParaRPr lang="en-US"/>
        </a:p>
      </dgm:t>
    </dgm:pt>
    <dgm:pt modelId="{DEFEE101-8EBB-45FD-B1AD-DAFAC2FC93C5}">
      <dgm:prSet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มีการจัดทำมาตรฐานฝีมือแรงงานของตนและนำมาตรฐานฝีมือแรงงานนั้นไปใช้ทดสอบให้แก่ลูกจ้างของตน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0E58E7BE-72D4-4D63-9C46-1643FC9687DB}" type="parTrans" cxnId="{10F860D6-0C44-4249-B46E-D23365957F98}">
      <dgm:prSet/>
      <dgm:spPr/>
      <dgm:t>
        <a:bodyPr/>
        <a:lstStyle/>
        <a:p>
          <a:endParaRPr lang="en-US"/>
        </a:p>
      </dgm:t>
    </dgm:pt>
    <dgm:pt modelId="{9216A3A0-84BD-48B4-9952-60FFDAC46BE9}" type="sibTrans" cxnId="{10F860D6-0C44-4249-B46E-D23365957F98}">
      <dgm:prSet/>
      <dgm:spPr/>
      <dgm:t>
        <a:bodyPr/>
        <a:lstStyle/>
        <a:p>
          <a:endParaRPr lang="en-US"/>
        </a:p>
      </dgm:t>
    </dgm:pt>
    <dgm:pt modelId="{4972F737-1FE1-448E-8347-0D30E713CEB0}" type="pres">
      <dgm:prSet presAssocID="{7C778515-7FF0-4A9A-A540-B51193D5F4B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053A25-BCB3-4F46-A908-7FB9D021F4F6}" type="pres">
      <dgm:prSet presAssocID="{589E9DE5-B59C-4B2B-B758-62CB91E822E3}" presName="linNode" presStyleCnt="0"/>
      <dgm:spPr/>
    </dgm:pt>
    <dgm:pt modelId="{579CF5CD-1B63-4E64-84EF-50325D9398A5}" type="pres">
      <dgm:prSet presAssocID="{589E9DE5-B59C-4B2B-B758-62CB91E822E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74A59A-35CA-4F04-AAFC-63AAE466666C}" type="pres">
      <dgm:prSet presAssocID="{589E9DE5-B59C-4B2B-B758-62CB91E822E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7154A8-1315-4F72-9322-0AAF54AD2D5F}" type="pres">
      <dgm:prSet presAssocID="{1DBCF8B6-9EF3-478F-8596-A9C0EBA79F58}" presName="sp" presStyleCnt="0"/>
      <dgm:spPr/>
    </dgm:pt>
    <dgm:pt modelId="{666A3243-9270-4EBD-B85E-A2DB8EB77436}" type="pres">
      <dgm:prSet presAssocID="{BCEAB928-4A71-4906-8544-92FBAA998389}" presName="linNode" presStyleCnt="0"/>
      <dgm:spPr/>
    </dgm:pt>
    <dgm:pt modelId="{2B98B868-C851-4A99-9124-F4AB1D71B8AD}" type="pres">
      <dgm:prSet presAssocID="{BCEAB928-4A71-4906-8544-92FBAA998389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7AD686-29C0-4F13-B30C-2CDE12035BE3}" type="pres">
      <dgm:prSet presAssocID="{BCEAB928-4A71-4906-8544-92FBAA998389}" presName="descendantText" presStyleLbl="alignAccFollowNode1" presStyleIdx="1" presStyleCnt="2" custScaleY="1989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661BE18-90E9-46E0-A776-70B3DD70DE4C}" type="presOf" srcId="{61376519-6B3C-4462-A709-7380888E8163}" destId="{1774A59A-35CA-4F04-AAFC-63AAE466666C}" srcOrd="0" destOrd="0" presId="urn:microsoft.com/office/officeart/2005/8/layout/vList5"/>
    <dgm:cxn modelId="{35157113-B52C-4B98-B336-0BDF25C2DCF5}" type="presOf" srcId="{05BBC4D3-1D5E-4779-8B60-F3850CAB1CD7}" destId="{1774A59A-35CA-4F04-AAFC-63AAE466666C}" srcOrd="0" destOrd="1" presId="urn:microsoft.com/office/officeart/2005/8/layout/vList5"/>
    <dgm:cxn modelId="{DE1D1A10-786B-4E17-A7FB-8CD994DC06F6}" type="presOf" srcId="{7C778515-7FF0-4A9A-A540-B51193D5F4BB}" destId="{4972F737-1FE1-448E-8347-0D30E713CEB0}" srcOrd="0" destOrd="0" presId="urn:microsoft.com/office/officeart/2005/8/layout/vList5"/>
    <dgm:cxn modelId="{2680D3E3-9480-4D31-8ED8-438670C5E9D3}" srcId="{BCEAB928-4A71-4906-8544-92FBAA998389}" destId="{18F68CE7-2F16-4E7F-921D-B3A0F2C4E404}" srcOrd="2" destOrd="0" parTransId="{E03A98AB-5512-4841-987D-CB0C119A9473}" sibTransId="{B051167E-9429-4DE4-A29B-2B96B512F40F}"/>
    <dgm:cxn modelId="{CD2E2F4D-4199-482E-80EE-2CFB6B9A3AA1}" type="presOf" srcId="{589E9DE5-B59C-4B2B-B758-62CB91E822E3}" destId="{579CF5CD-1B63-4E64-84EF-50325D9398A5}" srcOrd="0" destOrd="0" presId="urn:microsoft.com/office/officeart/2005/8/layout/vList5"/>
    <dgm:cxn modelId="{C0B214AD-2B28-44F8-9FD7-D1C4575E643A}" type="presOf" srcId="{DEFEE101-8EBB-45FD-B1AD-DAFAC2FC93C5}" destId="{DF7AD686-29C0-4F13-B30C-2CDE12035BE3}" srcOrd="0" destOrd="3" presId="urn:microsoft.com/office/officeart/2005/8/layout/vList5"/>
    <dgm:cxn modelId="{13177D3D-B3FD-41B5-95BD-833850E6480A}" srcId="{7C778515-7FF0-4A9A-A540-B51193D5F4BB}" destId="{589E9DE5-B59C-4B2B-B758-62CB91E822E3}" srcOrd="0" destOrd="0" parTransId="{E1A952DC-FD60-4DE2-A1A5-AAC41CB2346F}" sibTransId="{1DBCF8B6-9EF3-478F-8596-A9C0EBA79F58}"/>
    <dgm:cxn modelId="{F6A8982D-83ED-49FC-9050-924D68D54B7A}" srcId="{589E9DE5-B59C-4B2B-B758-62CB91E822E3}" destId="{05BBC4D3-1D5E-4779-8B60-F3850CAB1CD7}" srcOrd="1" destOrd="0" parTransId="{D0419012-92EC-45B8-81AF-94DA1500115A}" sibTransId="{A0C1125C-CC34-4456-A865-95DC3B9C8437}"/>
    <dgm:cxn modelId="{D8AF1EF1-052D-4EB6-AA28-34F133BD29CB}" srcId="{BCEAB928-4A71-4906-8544-92FBAA998389}" destId="{3523D35C-AD27-4BF2-A102-7620F99144AA}" srcOrd="1" destOrd="0" parTransId="{3FEE56EB-23CD-4363-8457-5B187D4A0050}" sibTransId="{9E8A22C4-CCF9-4A1F-AC99-5B59EF9BFA3D}"/>
    <dgm:cxn modelId="{C3EFDA52-D90B-478C-B098-A1438B2F4719}" srcId="{BCEAB928-4A71-4906-8544-92FBAA998389}" destId="{DDE62520-226E-4854-A457-D004032F3141}" srcOrd="0" destOrd="0" parTransId="{61CCB725-BACD-4053-88E4-105E367385D4}" sibTransId="{1478A77E-D8A2-4616-A2CF-2054376BE43F}"/>
    <dgm:cxn modelId="{367B6FDA-8F33-4EAA-A2DB-F423340643DA}" type="presOf" srcId="{18F68CE7-2F16-4E7F-921D-B3A0F2C4E404}" destId="{DF7AD686-29C0-4F13-B30C-2CDE12035BE3}" srcOrd="0" destOrd="2" presId="urn:microsoft.com/office/officeart/2005/8/layout/vList5"/>
    <dgm:cxn modelId="{97F587F8-26D7-4AC0-9751-9E34DF85EA31}" srcId="{589E9DE5-B59C-4B2B-B758-62CB91E822E3}" destId="{61376519-6B3C-4462-A709-7380888E8163}" srcOrd="0" destOrd="0" parTransId="{8BA8EE6E-9CD2-4AEC-A821-76A84F897DEF}" sibTransId="{F172FC4E-F863-4C36-8DD2-E23B5BE2005D}"/>
    <dgm:cxn modelId="{36100F89-B8DC-46B8-87EA-78354E4DA450}" srcId="{7C778515-7FF0-4A9A-A540-B51193D5F4BB}" destId="{BCEAB928-4A71-4906-8544-92FBAA998389}" srcOrd="1" destOrd="0" parTransId="{DC439E20-0FC9-4879-81A1-8E7A8D01EE89}" sibTransId="{D346F23A-6617-48D9-BDC0-E87F22D56DAB}"/>
    <dgm:cxn modelId="{10F860D6-0C44-4249-B46E-D23365957F98}" srcId="{BCEAB928-4A71-4906-8544-92FBAA998389}" destId="{DEFEE101-8EBB-45FD-B1AD-DAFAC2FC93C5}" srcOrd="3" destOrd="0" parTransId="{0E58E7BE-72D4-4D63-9C46-1643FC9687DB}" sibTransId="{9216A3A0-84BD-48B4-9952-60FFDAC46BE9}"/>
    <dgm:cxn modelId="{E8EECD7D-8FF8-4810-BB21-C4EC85E1B225}" type="presOf" srcId="{3523D35C-AD27-4BF2-A102-7620F99144AA}" destId="{DF7AD686-29C0-4F13-B30C-2CDE12035BE3}" srcOrd="0" destOrd="1" presId="urn:microsoft.com/office/officeart/2005/8/layout/vList5"/>
    <dgm:cxn modelId="{2B69CD21-117E-4C66-87C2-5168EFEECE59}" type="presOf" srcId="{DDE62520-226E-4854-A457-D004032F3141}" destId="{DF7AD686-29C0-4F13-B30C-2CDE12035BE3}" srcOrd="0" destOrd="0" presId="urn:microsoft.com/office/officeart/2005/8/layout/vList5"/>
    <dgm:cxn modelId="{39ABBFFF-AC2E-434D-AA4B-318B4A548BC0}" type="presOf" srcId="{BCEAB928-4A71-4906-8544-92FBAA998389}" destId="{2B98B868-C851-4A99-9124-F4AB1D71B8AD}" srcOrd="0" destOrd="0" presId="urn:microsoft.com/office/officeart/2005/8/layout/vList5"/>
    <dgm:cxn modelId="{A8FCB638-E2F2-4709-B39A-EA4EDC65F7BA}" type="presParOf" srcId="{4972F737-1FE1-448E-8347-0D30E713CEB0}" destId="{D6053A25-BCB3-4F46-A908-7FB9D021F4F6}" srcOrd="0" destOrd="0" presId="urn:microsoft.com/office/officeart/2005/8/layout/vList5"/>
    <dgm:cxn modelId="{9A0B4415-6F3D-43DE-8862-0B71EB11C619}" type="presParOf" srcId="{D6053A25-BCB3-4F46-A908-7FB9D021F4F6}" destId="{579CF5CD-1B63-4E64-84EF-50325D9398A5}" srcOrd="0" destOrd="0" presId="urn:microsoft.com/office/officeart/2005/8/layout/vList5"/>
    <dgm:cxn modelId="{E1EAFBD3-C645-4B80-8C2B-EFB8C7AFEE6D}" type="presParOf" srcId="{D6053A25-BCB3-4F46-A908-7FB9D021F4F6}" destId="{1774A59A-35CA-4F04-AAFC-63AAE466666C}" srcOrd="1" destOrd="0" presId="urn:microsoft.com/office/officeart/2005/8/layout/vList5"/>
    <dgm:cxn modelId="{A70C94D0-F483-4E68-B87F-C55E38947347}" type="presParOf" srcId="{4972F737-1FE1-448E-8347-0D30E713CEB0}" destId="{F47154A8-1315-4F72-9322-0AAF54AD2D5F}" srcOrd="1" destOrd="0" presId="urn:microsoft.com/office/officeart/2005/8/layout/vList5"/>
    <dgm:cxn modelId="{379A2C5F-A59A-4458-8A44-52FB81AD377A}" type="presParOf" srcId="{4972F737-1FE1-448E-8347-0D30E713CEB0}" destId="{666A3243-9270-4EBD-B85E-A2DB8EB77436}" srcOrd="2" destOrd="0" presId="urn:microsoft.com/office/officeart/2005/8/layout/vList5"/>
    <dgm:cxn modelId="{8C910860-1734-4930-9E05-0CAC6E4A1872}" type="presParOf" srcId="{666A3243-9270-4EBD-B85E-A2DB8EB77436}" destId="{2B98B868-C851-4A99-9124-F4AB1D71B8AD}" srcOrd="0" destOrd="0" presId="urn:microsoft.com/office/officeart/2005/8/layout/vList5"/>
    <dgm:cxn modelId="{76FEB31E-3399-4580-8888-87060C457D5C}" type="presParOf" srcId="{666A3243-9270-4EBD-B85E-A2DB8EB77436}" destId="{DF7AD686-29C0-4F13-B30C-2CDE12035BE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C778515-7FF0-4A9A-A540-B51193D5F4BB}" type="doc">
      <dgm:prSet loTypeId="urn:microsoft.com/office/officeart/2005/8/layout/vList5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589E9DE5-B59C-4B2B-B758-62CB91E822E3}">
      <dgm:prSet phldrT="[ข้อความ]" custT="1"/>
      <dgm:spPr/>
      <dgm:t>
        <a:bodyPr/>
        <a:lstStyle/>
        <a:p>
          <a:r>
            <a:rPr lang="th-TH" sz="6000" b="1" dirty="0">
              <a:latin typeface="FreesiaUPC" pitchFamily="34" charset="-34"/>
              <a:cs typeface="FreesiaUPC" pitchFamily="34" charset="-34"/>
            </a:rPr>
            <a:t>ลูกจ้าง</a:t>
          </a:r>
          <a:endParaRPr lang="en-US" sz="6000" b="1" dirty="0">
            <a:latin typeface="FreesiaUPC" pitchFamily="34" charset="-34"/>
            <a:cs typeface="FreesiaUPC" pitchFamily="34" charset="-34"/>
          </a:endParaRPr>
        </a:p>
      </dgm:t>
    </dgm:pt>
    <dgm:pt modelId="{E1A952DC-FD60-4DE2-A1A5-AAC41CB2346F}" type="par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DBCF8B6-9EF3-478F-8596-A9C0EBA79F58}" type="sib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1376519-6B3C-4462-A709-7380888E8163}">
      <dgm:prSet phldrT="[ข้อความ]" custT="1"/>
      <dgm:spPr/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ได้รับการพัฒนาศักยภาพของตนเอง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8BA8EE6E-9CD2-4AEC-A821-76A84F897DEF}" type="par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F172FC4E-F863-4C36-8DD2-E23B5BE2005D}" type="sib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BCEAB928-4A71-4906-8544-92FBAA998389}">
      <dgm:prSet phldrT="[ข้อความ]" custT="1"/>
      <dgm:spPr/>
      <dgm:t>
        <a:bodyPr/>
        <a:lstStyle/>
        <a:p>
          <a:r>
            <a:rPr lang="th-TH" sz="6000" b="1" dirty="0">
              <a:latin typeface="FreesiaUPC" pitchFamily="34" charset="-34"/>
              <a:cs typeface="FreesiaUPC" pitchFamily="34" charset="-34"/>
            </a:rPr>
            <a:t>ผู้บริโภค</a:t>
          </a:r>
          <a:endParaRPr lang="en-US" sz="6000" b="1" dirty="0">
            <a:latin typeface="FreesiaUPC" pitchFamily="34" charset="-34"/>
            <a:cs typeface="FreesiaUPC" pitchFamily="34" charset="-34"/>
          </a:endParaRPr>
        </a:p>
      </dgm:t>
    </dgm:pt>
    <dgm:pt modelId="{DC439E20-0FC9-4879-81A1-8E7A8D01EE89}" type="par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346F23A-6617-48D9-BDC0-E87F22D56DAB}" type="sib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DE62520-226E-4854-A457-D004032F3141}">
      <dgm:prSet phldrT="[ข้อความ]" custT="1"/>
      <dgm:spPr/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ได้รับสินค้าและบริการที่มีคุณภาพ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61CCB725-BACD-4053-88E4-105E367385D4}" type="par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478A77E-D8A2-4616-A2CF-2054376BE43F}" type="sib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245BFE44-86C6-4E2C-BA40-EC6951231175}">
      <dgm:prSet phldrT="[ข้อความ]" custT="1"/>
      <dgm:spPr/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ได้รับค่าจ้างตามมาตรฐานฝีมือแรงงาน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027A12C9-BEFD-461F-8331-10EE746568A4}" type="parTrans" cxnId="{0A1A4D13-8018-4824-B35E-90092BEB16E4}">
      <dgm:prSet/>
      <dgm:spPr/>
      <dgm:t>
        <a:bodyPr/>
        <a:lstStyle/>
        <a:p>
          <a:endParaRPr lang="en-US"/>
        </a:p>
      </dgm:t>
    </dgm:pt>
    <dgm:pt modelId="{A3651885-601F-48A7-BBEE-0F3A4D3A930D}" type="sibTrans" cxnId="{0A1A4D13-8018-4824-B35E-90092BEB16E4}">
      <dgm:prSet/>
      <dgm:spPr/>
      <dgm:t>
        <a:bodyPr/>
        <a:lstStyle/>
        <a:p>
          <a:endParaRPr lang="en-US"/>
        </a:p>
      </dgm:t>
    </dgm:pt>
    <dgm:pt modelId="{4972F737-1FE1-448E-8347-0D30E713CEB0}" type="pres">
      <dgm:prSet presAssocID="{7C778515-7FF0-4A9A-A540-B51193D5F4B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053A25-BCB3-4F46-A908-7FB9D021F4F6}" type="pres">
      <dgm:prSet presAssocID="{589E9DE5-B59C-4B2B-B758-62CB91E822E3}" presName="linNode" presStyleCnt="0"/>
      <dgm:spPr/>
    </dgm:pt>
    <dgm:pt modelId="{579CF5CD-1B63-4E64-84EF-50325D9398A5}" type="pres">
      <dgm:prSet presAssocID="{589E9DE5-B59C-4B2B-B758-62CB91E822E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74A59A-35CA-4F04-AAFC-63AAE466666C}" type="pres">
      <dgm:prSet presAssocID="{589E9DE5-B59C-4B2B-B758-62CB91E822E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7154A8-1315-4F72-9322-0AAF54AD2D5F}" type="pres">
      <dgm:prSet presAssocID="{1DBCF8B6-9EF3-478F-8596-A9C0EBA79F58}" presName="sp" presStyleCnt="0"/>
      <dgm:spPr/>
    </dgm:pt>
    <dgm:pt modelId="{666A3243-9270-4EBD-B85E-A2DB8EB77436}" type="pres">
      <dgm:prSet presAssocID="{BCEAB928-4A71-4906-8544-92FBAA998389}" presName="linNode" presStyleCnt="0"/>
      <dgm:spPr/>
    </dgm:pt>
    <dgm:pt modelId="{2B98B868-C851-4A99-9124-F4AB1D71B8AD}" type="pres">
      <dgm:prSet presAssocID="{BCEAB928-4A71-4906-8544-92FBAA998389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7AD686-29C0-4F13-B30C-2CDE12035BE3}" type="pres">
      <dgm:prSet presAssocID="{BCEAB928-4A71-4906-8544-92FBAA998389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5D28118-E3AE-438C-BB82-67859384DCBE}" type="presOf" srcId="{7C778515-7FF0-4A9A-A540-B51193D5F4BB}" destId="{4972F737-1FE1-448E-8347-0D30E713CEB0}" srcOrd="0" destOrd="0" presId="urn:microsoft.com/office/officeart/2005/8/layout/vList5"/>
    <dgm:cxn modelId="{13177D3D-B3FD-41B5-95BD-833850E6480A}" srcId="{7C778515-7FF0-4A9A-A540-B51193D5F4BB}" destId="{589E9DE5-B59C-4B2B-B758-62CB91E822E3}" srcOrd="0" destOrd="0" parTransId="{E1A952DC-FD60-4DE2-A1A5-AAC41CB2346F}" sibTransId="{1DBCF8B6-9EF3-478F-8596-A9C0EBA79F58}"/>
    <dgm:cxn modelId="{0F04A11C-95CA-4904-A84F-B49AEF022CB6}" type="presOf" srcId="{245BFE44-86C6-4E2C-BA40-EC6951231175}" destId="{1774A59A-35CA-4F04-AAFC-63AAE466666C}" srcOrd="0" destOrd="1" presId="urn:microsoft.com/office/officeart/2005/8/layout/vList5"/>
    <dgm:cxn modelId="{C3EFDA52-D90B-478C-B098-A1438B2F4719}" srcId="{BCEAB928-4A71-4906-8544-92FBAA998389}" destId="{DDE62520-226E-4854-A457-D004032F3141}" srcOrd="0" destOrd="0" parTransId="{61CCB725-BACD-4053-88E4-105E367385D4}" sibTransId="{1478A77E-D8A2-4616-A2CF-2054376BE43F}"/>
    <dgm:cxn modelId="{97F587F8-26D7-4AC0-9751-9E34DF85EA31}" srcId="{589E9DE5-B59C-4B2B-B758-62CB91E822E3}" destId="{61376519-6B3C-4462-A709-7380888E8163}" srcOrd="0" destOrd="0" parTransId="{8BA8EE6E-9CD2-4AEC-A821-76A84F897DEF}" sibTransId="{F172FC4E-F863-4C36-8DD2-E23B5BE2005D}"/>
    <dgm:cxn modelId="{0DA221C6-7DA7-4D58-93E3-077360F13C74}" type="presOf" srcId="{61376519-6B3C-4462-A709-7380888E8163}" destId="{1774A59A-35CA-4F04-AAFC-63AAE466666C}" srcOrd="0" destOrd="0" presId="urn:microsoft.com/office/officeart/2005/8/layout/vList5"/>
    <dgm:cxn modelId="{36100F89-B8DC-46B8-87EA-78354E4DA450}" srcId="{7C778515-7FF0-4A9A-A540-B51193D5F4BB}" destId="{BCEAB928-4A71-4906-8544-92FBAA998389}" srcOrd="1" destOrd="0" parTransId="{DC439E20-0FC9-4879-81A1-8E7A8D01EE89}" sibTransId="{D346F23A-6617-48D9-BDC0-E87F22D56DAB}"/>
    <dgm:cxn modelId="{50392CE1-E914-44DB-BD75-21F0293CEAFD}" type="presOf" srcId="{589E9DE5-B59C-4B2B-B758-62CB91E822E3}" destId="{579CF5CD-1B63-4E64-84EF-50325D9398A5}" srcOrd="0" destOrd="0" presId="urn:microsoft.com/office/officeart/2005/8/layout/vList5"/>
    <dgm:cxn modelId="{0A1A4D13-8018-4824-B35E-90092BEB16E4}" srcId="{589E9DE5-B59C-4B2B-B758-62CB91E822E3}" destId="{245BFE44-86C6-4E2C-BA40-EC6951231175}" srcOrd="1" destOrd="0" parTransId="{027A12C9-BEFD-461F-8331-10EE746568A4}" sibTransId="{A3651885-601F-48A7-BBEE-0F3A4D3A930D}"/>
    <dgm:cxn modelId="{3C4D2468-6666-4ECE-A889-F2DC398CE426}" type="presOf" srcId="{BCEAB928-4A71-4906-8544-92FBAA998389}" destId="{2B98B868-C851-4A99-9124-F4AB1D71B8AD}" srcOrd="0" destOrd="0" presId="urn:microsoft.com/office/officeart/2005/8/layout/vList5"/>
    <dgm:cxn modelId="{F42ED8EC-29BA-48F9-B32D-3C64B33A1EF4}" type="presOf" srcId="{DDE62520-226E-4854-A457-D004032F3141}" destId="{DF7AD686-29C0-4F13-B30C-2CDE12035BE3}" srcOrd="0" destOrd="0" presId="urn:microsoft.com/office/officeart/2005/8/layout/vList5"/>
    <dgm:cxn modelId="{FF8BBDDE-BD6E-4FE6-A20D-68B7FC9C81A7}" type="presParOf" srcId="{4972F737-1FE1-448E-8347-0D30E713CEB0}" destId="{D6053A25-BCB3-4F46-A908-7FB9D021F4F6}" srcOrd="0" destOrd="0" presId="urn:microsoft.com/office/officeart/2005/8/layout/vList5"/>
    <dgm:cxn modelId="{2CAEE9D8-289E-43B0-B2CA-344FA867B343}" type="presParOf" srcId="{D6053A25-BCB3-4F46-A908-7FB9D021F4F6}" destId="{579CF5CD-1B63-4E64-84EF-50325D9398A5}" srcOrd="0" destOrd="0" presId="urn:microsoft.com/office/officeart/2005/8/layout/vList5"/>
    <dgm:cxn modelId="{E726EADE-94BF-40B3-8158-68D0325D8823}" type="presParOf" srcId="{D6053A25-BCB3-4F46-A908-7FB9D021F4F6}" destId="{1774A59A-35CA-4F04-AAFC-63AAE466666C}" srcOrd="1" destOrd="0" presId="urn:microsoft.com/office/officeart/2005/8/layout/vList5"/>
    <dgm:cxn modelId="{73881DC6-F213-448C-8319-84C34B291F67}" type="presParOf" srcId="{4972F737-1FE1-448E-8347-0D30E713CEB0}" destId="{F47154A8-1315-4F72-9322-0AAF54AD2D5F}" srcOrd="1" destOrd="0" presId="urn:microsoft.com/office/officeart/2005/8/layout/vList5"/>
    <dgm:cxn modelId="{4F0562F2-AAF7-4E43-85C2-121BE9185140}" type="presParOf" srcId="{4972F737-1FE1-448E-8347-0D30E713CEB0}" destId="{666A3243-9270-4EBD-B85E-A2DB8EB77436}" srcOrd="2" destOrd="0" presId="urn:microsoft.com/office/officeart/2005/8/layout/vList5"/>
    <dgm:cxn modelId="{AB14F642-C543-4E44-B18F-13EDA089C955}" type="presParOf" srcId="{666A3243-9270-4EBD-B85E-A2DB8EB77436}" destId="{2B98B868-C851-4A99-9124-F4AB1D71B8AD}" srcOrd="0" destOrd="0" presId="urn:microsoft.com/office/officeart/2005/8/layout/vList5"/>
    <dgm:cxn modelId="{45B8FC85-FB95-4E3B-9A61-BEC12CA444B4}" type="presParOf" srcId="{666A3243-9270-4EBD-B85E-A2DB8EB77436}" destId="{DF7AD686-29C0-4F13-B30C-2CDE12035BE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8F75765-F2C1-45FF-9C3A-6B25A89D096C}">
      <dsp:nvSpPr>
        <dsp:cNvPr id="0" name=""/>
        <dsp:cNvSpPr/>
      </dsp:nvSpPr>
      <dsp:spPr>
        <a:xfrm>
          <a:off x="8790" y="852657"/>
          <a:ext cx="5254599" cy="2101839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พระราชบัญญัติ</a:t>
          </a:r>
          <a:r>
            <a:rPr lang="th-TH" sz="3200" b="1" i="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ส่งเสริม</a:t>
          </a:r>
          <a:br>
            <a:rPr lang="th-TH" sz="3200" b="1" i="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i="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การพัฒนาฝีมือแรงงาน </a:t>
          </a:r>
          <a:br>
            <a:rPr lang="th-TH" sz="3200" b="1" i="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i="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พ.ศ. 2545</a:t>
          </a:r>
          <a:endParaRPr lang="th-TH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790" y="852657"/>
        <a:ext cx="5254599" cy="2101839"/>
      </dsp:txXfrm>
    </dsp:sp>
    <dsp:sp modelId="{82E5E7C5-11CC-4C8E-9B8F-0C527D484904}">
      <dsp:nvSpPr>
        <dsp:cNvPr id="0" name=""/>
        <dsp:cNvSpPr/>
      </dsp:nvSpPr>
      <dsp:spPr>
        <a:xfrm>
          <a:off x="4737930" y="852657"/>
          <a:ext cx="5254599" cy="2101839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กองทุนพัฒนา</a:t>
          </a:r>
          <a:b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ฝีมือแรงงาน</a:t>
          </a:r>
        </a:p>
      </dsp:txBody>
      <dsp:txXfrm>
        <a:off x="4737930" y="852657"/>
        <a:ext cx="5254599" cy="210183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937540-1ECA-4C21-A641-EDBD299B450D}">
      <dsp:nvSpPr>
        <dsp:cNvPr id="0" name=""/>
        <dsp:cNvSpPr/>
      </dsp:nvSpPr>
      <dsp:spPr>
        <a:xfrm>
          <a:off x="0" y="0"/>
          <a:ext cx="11239579" cy="978551"/>
        </a:xfrm>
        <a:prstGeom prst="roundRect">
          <a:avLst/>
        </a:prstGeom>
        <a:solidFill>
          <a:schemeClr val="accent5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sz="2400" b="1" kern="120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ส่งเสริมให้สถานประกอบกิจการที่มีลูกจ้างตั้งแต่ 1 คนขึ้นไป  ดำเนินการพัฒนาฝีมือแรงงานให้กับลูกจ้างของตน</a:t>
          </a:r>
          <a:r>
            <a:rPr lang="en-US" sz="2400" b="1" kern="120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 </a:t>
          </a:r>
          <a:endParaRPr lang="th-TH" sz="2400" b="1" kern="1200" dirty="0">
            <a:solidFill>
              <a:schemeClr val="tx2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0"/>
        <a:ext cx="11239579" cy="978551"/>
      </dsp:txXfrm>
    </dsp:sp>
    <dsp:sp modelId="{A1C085AB-A1C2-47D8-A64B-DEBCE78F5946}">
      <dsp:nvSpPr>
        <dsp:cNvPr id="0" name=""/>
        <dsp:cNvSpPr/>
      </dsp:nvSpPr>
      <dsp:spPr>
        <a:xfrm>
          <a:off x="0" y="901281"/>
          <a:ext cx="11239579" cy="978551"/>
        </a:xfrm>
        <a:prstGeom prst="roundRect">
          <a:avLst/>
        </a:prstGeom>
        <a:solidFill>
          <a:schemeClr val="accent3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sz="2400" b="1" kern="120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ให้สิทธิและประโยชน์ในการยกเว้นภาษี จำนวนร้อยละร้อย ของค่าใช้จ่ายที่ใช้ในการพัฒนาฝีมือแรงงาน</a:t>
          </a:r>
          <a:endParaRPr lang="th-TH" sz="2400" b="1" kern="1200" dirty="0">
            <a:solidFill>
              <a:schemeClr val="tx2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901281"/>
        <a:ext cx="11239579" cy="978551"/>
      </dsp:txXfrm>
    </dsp:sp>
    <dsp:sp modelId="{BEDACB00-D253-4EA5-875D-39D30D70CE24}">
      <dsp:nvSpPr>
        <dsp:cNvPr id="0" name=""/>
        <dsp:cNvSpPr/>
      </dsp:nvSpPr>
      <dsp:spPr>
        <a:xfrm>
          <a:off x="0" y="1748079"/>
          <a:ext cx="11239579" cy="1243710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kern="120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กำหนดให้สถานประกอบกิจการที่มีลูกจ้าง 100 คนขึ้นไป ต้องส่งเงินสบทบเข้ากองทุนพัฒนาฝีมือแรงงาน </a:t>
          </a:r>
          <a:br>
            <a:rPr lang="th-TH" sz="2400" b="1" kern="120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    ยกเว้น สถานประกอบกิจการที่ดำเนินการพัฒนาฝีมือแรงงานให้แก่ลูกจ้าง ครบร้อยละ </a:t>
          </a:r>
          <a:r>
            <a:rPr lang="en-US" sz="2400" b="1" kern="120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50 </a:t>
          </a:r>
          <a:r>
            <a:rPr lang="th-TH" sz="2400" b="1" kern="120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ของจำนวนลูกจ้างทั้งหมด </a:t>
          </a:r>
          <a:br>
            <a:rPr lang="th-TH" sz="2400" b="1" kern="120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    ไม่ต้องส่งเงินสมทบเข้ากองทุน</a:t>
          </a:r>
          <a:endParaRPr lang="th-TH" sz="2400" b="1" kern="1200" dirty="0">
            <a:solidFill>
              <a:schemeClr val="tx2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1748079"/>
        <a:ext cx="11239579" cy="1243710"/>
      </dsp:txXfrm>
    </dsp:sp>
    <dsp:sp modelId="{798D813B-659D-4D24-AE9E-0347E2FA2544}">
      <dsp:nvSpPr>
        <dsp:cNvPr id="0" name=""/>
        <dsp:cNvSpPr/>
      </dsp:nvSpPr>
      <dsp:spPr>
        <a:xfrm>
          <a:off x="0" y="2975818"/>
          <a:ext cx="11239579" cy="978551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4. </a:t>
          </a:r>
          <a:r>
            <a:rPr lang="th-TH" sz="2400" b="1" kern="120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ให้เงินกู้ยืมแก่นายจ้าง เพื่อนำไปฝึกอบรมฝีมือแรงงาน หรือทดสอบมาตรฐานฝีมือแรงงานให้แก่ลูกจ้าง</a:t>
          </a:r>
          <a:endParaRPr lang="th-TH" sz="2400" b="1" kern="1200" dirty="0">
            <a:solidFill>
              <a:schemeClr val="tx2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2975818"/>
        <a:ext cx="11239579" cy="978551"/>
      </dsp:txXfrm>
    </dsp:sp>
    <dsp:sp modelId="{4069B5E3-679A-42AA-9AD5-D0AC158A63A0}">
      <dsp:nvSpPr>
        <dsp:cNvPr id="0" name=""/>
        <dsp:cNvSpPr/>
      </dsp:nvSpPr>
      <dsp:spPr>
        <a:xfrm>
          <a:off x="0" y="3887406"/>
          <a:ext cx="11239579" cy="506743"/>
        </a:xfrm>
        <a:prstGeom prst="roundRect">
          <a:avLst/>
        </a:prstGeom>
        <a:solidFill>
          <a:schemeClr val="accent2">
            <a:hueOff val="-6555403"/>
            <a:satOff val="-7776"/>
            <a:lumOff val="-411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5. ให้เงินช่วยเหลือหรืออุดหนุนเพื่อส่งเสริมการพัฒนาฝีมือแรงงาน</a:t>
          </a:r>
          <a:endParaRPr lang="th-TH" sz="2400" b="1" kern="1200" dirty="0">
            <a:solidFill>
              <a:schemeClr val="tx2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3887406"/>
        <a:ext cx="11239579" cy="50674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32DCAE-5550-423B-BF78-C150EA09C1F4}">
      <dsp:nvSpPr>
        <dsp:cNvPr id="0" name=""/>
        <dsp:cNvSpPr/>
      </dsp:nvSpPr>
      <dsp:spPr>
        <a:xfrm>
          <a:off x="5596613" y="1178"/>
          <a:ext cx="4044711" cy="242682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ให้กู้ยืมเงิน</a:t>
          </a:r>
        </a:p>
      </dsp:txBody>
      <dsp:txXfrm>
        <a:off x="5596613" y="1178"/>
        <a:ext cx="4044711" cy="2426827"/>
      </dsp:txXfrm>
    </dsp:sp>
    <dsp:sp modelId="{EDE81AAF-CCB2-40EB-A96C-89EEE6579A21}">
      <dsp:nvSpPr>
        <dsp:cNvPr id="0" name=""/>
        <dsp:cNvSpPr/>
      </dsp:nvSpPr>
      <dsp:spPr>
        <a:xfrm>
          <a:off x="1568039" y="886"/>
          <a:ext cx="4044711" cy="2426827"/>
        </a:xfrm>
        <a:prstGeom prst="rect">
          <a:avLst/>
        </a:prstGeom>
        <a:solidFill>
          <a:schemeClr val="accent5">
            <a:hueOff val="-1031223"/>
            <a:satOff val="-12017"/>
            <a:lumOff val="-215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ให้เงินช่วยเหลือหรืออุดหนุน</a:t>
          </a:r>
          <a:r>
            <a:rPr lang="en-US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“</a:t>
          </a: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</a:p>
      </dsp:txBody>
      <dsp:txXfrm>
        <a:off x="1568039" y="886"/>
        <a:ext cx="4044711" cy="2426827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B35BA02-5E23-4407-9B32-56DBB0FF60B3}">
      <dsp:nvSpPr>
        <dsp:cNvPr id="0" name=""/>
        <dsp:cNvSpPr/>
      </dsp:nvSpPr>
      <dsp:spPr>
        <a:xfrm>
          <a:off x="5196" y="0"/>
          <a:ext cx="4998520" cy="4064000"/>
        </a:xfrm>
        <a:prstGeom prst="roundRect">
          <a:avLst>
            <a:gd name="adj" fmla="val 10000"/>
          </a:avLst>
        </a:prstGeom>
        <a:solidFill>
          <a:srgbClr val="72D8CC"/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5196" y="0"/>
        <a:ext cx="4998520" cy="1219200"/>
      </dsp:txXfrm>
    </dsp:sp>
    <dsp:sp modelId="{6FEF5A7A-DF43-4A03-83F7-A7AB0ED921C4}">
      <dsp:nvSpPr>
        <dsp:cNvPr id="0" name=""/>
        <dsp:cNvSpPr/>
      </dsp:nvSpPr>
      <dsp:spPr>
        <a:xfrm>
          <a:off x="505048" y="1219200"/>
          <a:ext cx="3998816" cy="2641600"/>
        </a:xfrm>
        <a:prstGeom prst="roundRect">
          <a:avLst>
            <a:gd name="adj" fmla="val 10000"/>
          </a:avLst>
        </a:prstGeom>
        <a:solidFill>
          <a:srgbClr val="B4E1EA">
            <a:alpha val="90000"/>
          </a:srgbClr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latin typeface="FreesiaUPC" pitchFamily="34" charset="-34"/>
              <a:cs typeface="FreesiaUPC" pitchFamily="34" charset="-34"/>
            </a:rPr>
            <a:t>สถาบันพัฒนาฝีมือแรงงาน 13 </a:t>
          </a: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กรุงเทพมหานคร หรือ</a:t>
          </a:r>
          <a:r>
            <a:rPr lang="th-TH" sz="3600" b="1" kern="1200" dirty="0" err="1" smtClean="0">
              <a:latin typeface="FreesiaUPC" pitchFamily="34" charset="-34"/>
              <a:cs typeface="FreesiaUPC" pitchFamily="34" charset="-34"/>
            </a:rPr>
            <a:t>สนพ.</a:t>
          </a: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กรุงเทพมหานครพื้นที่ 1-5</a:t>
          </a:r>
          <a:endParaRPr lang="th-TH" sz="36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505048" y="1219200"/>
        <a:ext cx="3998816" cy="2641600"/>
      </dsp:txXfrm>
    </dsp:sp>
    <dsp:sp modelId="{D4AEF2EF-EC3C-41F3-92EC-1D19AAB53E33}">
      <dsp:nvSpPr>
        <dsp:cNvPr id="0" name=""/>
        <dsp:cNvSpPr/>
      </dsp:nvSpPr>
      <dsp:spPr>
        <a:xfrm>
          <a:off x="5378605" y="0"/>
          <a:ext cx="4998520" cy="4064000"/>
        </a:xfrm>
        <a:prstGeom prst="roundRect">
          <a:avLst>
            <a:gd name="adj" fmla="val 10000"/>
          </a:avLst>
        </a:prstGeom>
        <a:solidFill>
          <a:srgbClr val="D1B2E8"/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latin typeface="FreesiaUPC" pitchFamily="34" charset="-34"/>
              <a:cs typeface="FreesiaUPC" pitchFamily="34" charset="-34"/>
            </a:rPr>
            <a:t>จังหวัดอื่น</a:t>
          </a:r>
        </a:p>
      </dsp:txBody>
      <dsp:txXfrm>
        <a:off x="5378605" y="0"/>
        <a:ext cx="4998520" cy="1219200"/>
      </dsp:txXfrm>
    </dsp:sp>
    <dsp:sp modelId="{143CFF9A-4772-4EB4-A2AA-2516A5D6A150}">
      <dsp:nvSpPr>
        <dsp:cNvPr id="0" name=""/>
        <dsp:cNvSpPr/>
      </dsp:nvSpPr>
      <dsp:spPr>
        <a:xfrm>
          <a:off x="5878457" y="1219200"/>
          <a:ext cx="3998816" cy="2641600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>
              <a:latin typeface="FreesiaUPC" pitchFamily="34" charset="-34"/>
              <a:cs typeface="FreesiaUPC" pitchFamily="34" charset="-34"/>
            </a:rPr>
            <a:t>สถาบันพัฒนาฝีมือแรงงาน หรือสำนักงานพัฒนาฝีมือแรงงาน</a:t>
          </a:r>
        </a:p>
      </dsp:txBody>
      <dsp:txXfrm>
        <a:off x="5878457" y="1219200"/>
        <a:ext cx="3998816" cy="264160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AADF07B-812A-483A-836A-3902DDF2321B}">
      <dsp:nvSpPr>
        <dsp:cNvPr id="0" name=""/>
        <dsp:cNvSpPr/>
      </dsp:nvSpPr>
      <dsp:spPr>
        <a:xfrm>
          <a:off x="9751" y="0"/>
          <a:ext cx="2018539" cy="2694163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ผู้ดำเนินการทดสอบมาตรฐานฝีมือแรงงานที่ได้รับอนุญาต </a:t>
          </a:r>
          <a:endParaRPr lang="th-TH" sz="28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ตาม</a:t>
          </a: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มาตรา 24</a:t>
          </a:r>
          <a:endParaRPr lang="en-US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9751" y="0"/>
        <a:ext cx="2018539" cy="2694163"/>
      </dsp:txXfrm>
    </dsp:sp>
    <dsp:sp modelId="{BF330597-58CD-4F9B-920A-1933B7BADA8A}">
      <dsp:nvSpPr>
        <dsp:cNvPr id="0" name=""/>
        <dsp:cNvSpPr/>
      </dsp:nvSpPr>
      <dsp:spPr>
        <a:xfrm>
          <a:off x="2230144" y="1096782"/>
          <a:ext cx="427930" cy="5005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>
            <a:solidFill>
              <a:schemeClr val="tx1"/>
            </a:solidFill>
          </a:endParaRPr>
        </a:p>
      </dsp:txBody>
      <dsp:txXfrm>
        <a:off x="2230144" y="1096782"/>
        <a:ext cx="427930" cy="500597"/>
      </dsp:txXfrm>
    </dsp:sp>
    <dsp:sp modelId="{21C10DE3-CD28-45C7-9C77-9461C1D9F453}">
      <dsp:nvSpPr>
        <dsp:cNvPr id="0" name=""/>
        <dsp:cNvSpPr/>
      </dsp:nvSpPr>
      <dsp:spPr>
        <a:xfrm>
          <a:off x="2835706" y="0"/>
          <a:ext cx="2018539" cy="2694163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ดำเนินการทดสอบมาตรฐานฝีมือแรงงานแห่งชาติ </a:t>
          </a:r>
          <a:b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endParaRPr lang="en-US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835706" y="0"/>
        <a:ext cx="2018539" cy="2694163"/>
      </dsp:txXfrm>
    </dsp:sp>
    <dsp:sp modelId="{2B84ACF0-5BA1-46EB-8CA9-81B4C03E2AA9}">
      <dsp:nvSpPr>
        <dsp:cNvPr id="0" name=""/>
        <dsp:cNvSpPr/>
      </dsp:nvSpPr>
      <dsp:spPr>
        <a:xfrm>
          <a:off x="5056888" y="1096782"/>
          <a:ext cx="429603" cy="5005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056888" y="1096782"/>
        <a:ext cx="429603" cy="500597"/>
      </dsp:txXfrm>
    </dsp:sp>
    <dsp:sp modelId="{C3EC4274-36EF-4F0F-9ADD-D15A38E651D9}">
      <dsp:nvSpPr>
        <dsp:cNvPr id="0" name=""/>
        <dsp:cNvSpPr/>
      </dsp:nvSpPr>
      <dsp:spPr>
        <a:xfrm>
          <a:off x="5664818" y="0"/>
          <a:ext cx="2018539" cy="2694163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4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มี</a:t>
          </a: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ผู้ผ่าน</a:t>
          </a:r>
          <a:r>
            <a:rPr lang="en-US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ทดสอบฯ 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ในปีที่ผ่านมา </a:t>
          </a: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100 คนขึ้นไป</a:t>
          </a:r>
          <a:b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(ส่วนที่เกิน 100 คน</a:t>
          </a:r>
          <a:r>
            <a:rPr lang="en-US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ถ้ามี 75 คนขึ้นไป </a:t>
          </a:r>
          <a:br>
            <a:rPr lang="th-TH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ให้ปัดเป็น 100 คน)</a:t>
          </a:r>
          <a:r>
            <a:rPr lang="en-US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4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endParaRPr lang="en-US" sz="2400" b="1" kern="1200" dirty="0">
            <a:solidFill>
              <a:srgbClr val="FF0000"/>
            </a:solidFill>
            <a:latin typeface="FreesiaUPC" pitchFamily="34" charset="-34"/>
            <a:cs typeface="FreesiaUPC" pitchFamily="34" charset="-34"/>
          </a:endParaRPr>
        </a:p>
      </dsp:txBody>
      <dsp:txXfrm>
        <a:off x="5664818" y="0"/>
        <a:ext cx="2018539" cy="2694163"/>
      </dsp:txXfrm>
    </dsp:sp>
    <dsp:sp modelId="{99C02F06-B6BA-4485-A207-974690316DEA}">
      <dsp:nvSpPr>
        <dsp:cNvPr id="0" name=""/>
        <dsp:cNvSpPr/>
      </dsp:nvSpPr>
      <dsp:spPr>
        <a:xfrm>
          <a:off x="7884422" y="1096782"/>
          <a:ext cx="426257" cy="5005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884422" y="1096782"/>
        <a:ext cx="426257" cy="500597"/>
      </dsp:txXfrm>
    </dsp:sp>
    <dsp:sp modelId="{A2E2A8B2-D699-4134-8F29-65046C579564}">
      <dsp:nvSpPr>
        <dsp:cNvPr id="0" name=""/>
        <dsp:cNvSpPr/>
      </dsp:nvSpPr>
      <dsp:spPr>
        <a:xfrm>
          <a:off x="8487616" y="0"/>
          <a:ext cx="2018539" cy="2694163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นำจำนวนผู้ผ่านการ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ทดสอบฯ</a:t>
          </a: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ในปีที่ผ่านมา </a:t>
          </a: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487616" y="0"/>
        <a:ext cx="2018539" cy="2694163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4780" y="247671"/>
          <a:ext cx="2089980" cy="242960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หน่วยงานของกรมฯ ส่งผู้เข้ารับ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pc="-50" baseline="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400" b="1" kern="1200" spc="-50" baseline="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pc="-50" baseline="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ไป</a:t>
          </a: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ทดสอบกับศูนย์ทดสอบมาตรฐานฝีมือแรงงาน</a:t>
          </a:r>
          <a:endParaRPr lang="en-US" sz="24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4780" y="247671"/>
        <a:ext cx="2089980" cy="2429601"/>
      </dsp:txXfrm>
    </dsp:sp>
    <dsp:sp modelId="{1695593E-EE7A-451C-8795-3EBA4E45EC0B}">
      <dsp:nvSpPr>
        <dsp:cNvPr id="0" name=""/>
        <dsp:cNvSpPr/>
      </dsp:nvSpPr>
      <dsp:spPr>
        <a:xfrm>
          <a:off x="2110193" y="1203314"/>
          <a:ext cx="267396" cy="5183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2110193" y="1203314"/>
        <a:ext cx="267396" cy="518315"/>
      </dsp:txXfrm>
    </dsp:sp>
    <dsp:sp modelId="{21C10DE3-CD28-45C7-9C77-9461C1D9F453}">
      <dsp:nvSpPr>
        <dsp:cNvPr id="0" name=""/>
        <dsp:cNvSpPr/>
      </dsp:nvSpPr>
      <dsp:spPr>
        <a:xfrm>
          <a:off x="2599281" y="247671"/>
          <a:ext cx="2089980" cy="2429601"/>
        </a:xfrm>
        <a:prstGeom prst="roundRect">
          <a:avLst>
            <a:gd name="adj" fmla="val 10000"/>
          </a:avLst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ศูนย์ทดสอบฯดำเนินการทดสอบ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มาตรฐานฝีมือแรงงานแห่งชาติ ให้แก่ผู้เข้ารับ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endParaRPr lang="en-US" sz="24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2599281" y="247671"/>
        <a:ext cx="2089980" cy="2429601"/>
      </dsp:txXfrm>
    </dsp:sp>
    <dsp:sp modelId="{2B84ACF0-5BA1-46EB-8CA9-81B4C03E2AA9}">
      <dsp:nvSpPr>
        <dsp:cNvPr id="0" name=""/>
        <dsp:cNvSpPr/>
      </dsp:nvSpPr>
      <dsp:spPr>
        <a:xfrm>
          <a:off x="4699187" y="1203314"/>
          <a:ext cx="197775" cy="5183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sp:txBody>
      <dsp:txXfrm>
        <a:off x="4699187" y="1203314"/>
        <a:ext cx="197775" cy="518315"/>
      </dsp:txXfrm>
    </dsp:sp>
    <dsp:sp modelId="{180ED129-2CC5-47DD-AE15-89EF3013291B}">
      <dsp:nvSpPr>
        <dsp:cNvPr id="0" name=""/>
        <dsp:cNvSpPr/>
      </dsp:nvSpPr>
      <dsp:spPr>
        <a:xfrm>
          <a:off x="5062423" y="247671"/>
          <a:ext cx="2089980" cy="2429601"/>
        </a:xfrm>
        <a:prstGeom prst="roundRect">
          <a:avLst>
            <a:gd name="adj" fmla="val 10000"/>
          </a:avLst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ศูนย์ทดสอบฯ รายงานผล</a:t>
          </a:r>
          <a:b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ให้หน่วยงานของกรมฯ</a:t>
          </a:r>
          <a:endParaRPr lang="en-US" sz="28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5062423" y="247671"/>
        <a:ext cx="2089980" cy="2429601"/>
      </dsp:txXfrm>
    </dsp:sp>
    <dsp:sp modelId="{6F0F3455-5AB6-43F2-939C-4BA9EF17B651}">
      <dsp:nvSpPr>
        <dsp:cNvPr id="0" name=""/>
        <dsp:cNvSpPr/>
      </dsp:nvSpPr>
      <dsp:spPr>
        <a:xfrm>
          <a:off x="7162513" y="1203314"/>
          <a:ext cx="234034" cy="5183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7162513" y="1203314"/>
        <a:ext cx="234034" cy="518315"/>
      </dsp:txXfrm>
    </dsp:sp>
    <dsp:sp modelId="{A2E2A8B2-D699-4134-8F29-65046C579564}">
      <dsp:nvSpPr>
        <dsp:cNvPr id="0" name=""/>
        <dsp:cNvSpPr/>
      </dsp:nvSpPr>
      <dsp:spPr>
        <a:xfrm>
          <a:off x="7593978" y="247671"/>
          <a:ext cx="2089980" cy="2429601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เมื่อดำเนินการทดสอบแล้วเสร็จยื่นขอรับเงินอุดหนุน</a:t>
          </a:r>
          <a:endParaRPr lang="en-US" sz="18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7593978" y="247671"/>
        <a:ext cx="2089980" cy="2429601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0" y="410339"/>
          <a:ext cx="2114750" cy="210358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ผู้ประกอบกิจการดำเนินการพัฒนาฝีมือแรงงานไม่ครบตามสัดส่วน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ที่กฎหมายกำหนด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410339"/>
        <a:ext cx="2114750" cy="2103587"/>
      </dsp:txXfrm>
    </dsp:sp>
    <dsp:sp modelId="{1695593E-EE7A-451C-8795-3EBA4E45EC0B}">
      <dsp:nvSpPr>
        <dsp:cNvPr id="0" name=""/>
        <dsp:cNvSpPr/>
      </dsp:nvSpPr>
      <dsp:spPr>
        <a:xfrm>
          <a:off x="2245041" y="1199903"/>
          <a:ext cx="276217" cy="52445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245041" y="1199903"/>
        <a:ext cx="276217" cy="524458"/>
      </dsp:txXfrm>
    </dsp:sp>
    <dsp:sp modelId="{21C10DE3-CD28-45C7-9C77-9461C1D9F453}">
      <dsp:nvSpPr>
        <dsp:cNvPr id="0" name=""/>
        <dsp:cNvSpPr/>
      </dsp:nvSpPr>
      <dsp:spPr>
        <a:xfrm>
          <a:off x="2635915" y="410339"/>
          <a:ext cx="2114750" cy="2103587"/>
        </a:xfrm>
        <a:prstGeom prst="roundRect">
          <a:avLst>
            <a:gd name="adj" fmla="val 10000"/>
          </a:avLst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ส่งเงินสมทบ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เข้ากองทุนฯ ภายในเวลาที่กฎหมายกำหนด 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(31 มี.ค.62)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635915" y="410339"/>
        <a:ext cx="2114750" cy="2103587"/>
      </dsp:txXfrm>
    </dsp:sp>
    <dsp:sp modelId="{2B84ACF0-5BA1-46EB-8CA9-81B4C03E2AA9}">
      <dsp:nvSpPr>
        <dsp:cNvPr id="0" name=""/>
        <dsp:cNvSpPr/>
      </dsp:nvSpPr>
      <dsp:spPr>
        <a:xfrm>
          <a:off x="4914203" y="1199903"/>
          <a:ext cx="346700" cy="52445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4914203" y="1199903"/>
        <a:ext cx="346700" cy="524458"/>
      </dsp:txXfrm>
    </dsp:sp>
    <dsp:sp modelId="{180ED129-2CC5-47DD-AE15-89EF3013291B}">
      <dsp:nvSpPr>
        <dsp:cNvPr id="0" name=""/>
        <dsp:cNvSpPr/>
      </dsp:nvSpPr>
      <dsp:spPr>
        <a:xfrm>
          <a:off x="5404817" y="410339"/>
          <a:ext cx="2114750" cy="2103587"/>
        </a:xfrm>
        <a:prstGeom prst="roundRect">
          <a:avLst>
            <a:gd name="adj" fmla="val 10000"/>
          </a:avLst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ดำเนินการพัฒนาฝีมือแรงงานครบตามสัดส่วนที่กฎหมายกำหนด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(ร้อยละ 50)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404817" y="410339"/>
        <a:ext cx="2114750" cy="2103587"/>
      </dsp:txXfrm>
    </dsp:sp>
    <dsp:sp modelId="{6F0F3455-5AB6-43F2-939C-4BA9EF17B651}">
      <dsp:nvSpPr>
        <dsp:cNvPr id="0" name=""/>
        <dsp:cNvSpPr/>
      </dsp:nvSpPr>
      <dsp:spPr>
        <a:xfrm>
          <a:off x="7683105" y="1199903"/>
          <a:ext cx="346700" cy="52445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>
            <a:solidFill>
              <a:schemeClr val="tx1"/>
            </a:solidFill>
          </a:endParaRPr>
        </a:p>
      </dsp:txBody>
      <dsp:txXfrm>
        <a:off x="7683105" y="1199903"/>
        <a:ext cx="346700" cy="524458"/>
      </dsp:txXfrm>
    </dsp:sp>
    <dsp:sp modelId="{A2E2A8B2-D699-4134-8F29-65046C579564}">
      <dsp:nvSpPr>
        <dsp:cNvPr id="0" name=""/>
        <dsp:cNvSpPr/>
      </dsp:nvSpPr>
      <dsp:spPr>
        <a:xfrm>
          <a:off x="8173719" y="410339"/>
          <a:ext cx="2551192" cy="2103587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ร้อยละ 10 ของเงินสมทบที่ส่งเข้ากองทุน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ในปี พ.ศ. 2562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173719" y="410339"/>
        <a:ext cx="2551192" cy="2103587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0" y="203854"/>
          <a:ext cx="2734825" cy="3019057"/>
        </a:xfrm>
        <a:prstGeom prst="roundRect">
          <a:avLst>
            <a:gd name="adj" fmla="val 10000"/>
          </a:avLst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thaiDi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ผู้ประกอบกิจการดำเนินการพัฒนาฝีมือแรงงานให้แก่ลูกจ้าง </a:t>
          </a:r>
        </a:p>
        <a:p>
          <a:pPr lvl="0" algn="thaiDi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(ฝึกอบรม+ทดสอบ+ประเมินความรู้ความสามารถ) 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0" y="203854"/>
        <a:ext cx="2734825" cy="3019057"/>
      </dsp:txXfrm>
    </dsp:sp>
    <dsp:sp modelId="{1695593E-EE7A-451C-8795-3EBA4E45EC0B}">
      <dsp:nvSpPr>
        <dsp:cNvPr id="0" name=""/>
        <dsp:cNvSpPr/>
      </dsp:nvSpPr>
      <dsp:spPr>
        <a:xfrm>
          <a:off x="2850774" y="1475749"/>
          <a:ext cx="245812" cy="47526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850774" y="1475749"/>
        <a:ext cx="245812" cy="475268"/>
      </dsp:txXfrm>
    </dsp:sp>
    <dsp:sp modelId="{180ED129-2CC5-47DD-AE15-89EF3013291B}">
      <dsp:nvSpPr>
        <dsp:cNvPr id="0" name=""/>
        <dsp:cNvSpPr/>
      </dsp:nvSpPr>
      <dsp:spPr>
        <a:xfrm>
          <a:off x="3198622" y="203854"/>
          <a:ext cx="3907109" cy="3019057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thaiDist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1. ยื่นประเมินเงินสมทบกองทุนฯ</a:t>
          </a:r>
          <a:br>
            <a:rPr lang="th-TH" sz="2400" b="1" kern="1200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     ประจำปี พ.ศ. 2562</a:t>
          </a:r>
        </a:p>
        <a:p>
          <a:pPr lvl="0" algn="thaiDi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2. สรุปจำนวนลูกจ้างที่ได้รับการพัฒนา</a:t>
          </a:r>
          <a:br>
            <a:rPr lang="th-TH" sz="2400" b="1" kern="1200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    ฝีมือแรงงาน ในปี พ.ศ. 2562</a:t>
          </a:r>
          <a:br>
            <a:rPr lang="th-TH" sz="2400" b="1" kern="1200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u="sng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ส่วนที่เกินกว่าร้อยละ 70</a:t>
          </a:r>
          <a:r>
            <a:rPr lang="th-TH" sz="2400" b="1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ของลูกจ้าง</a:t>
          </a:r>
          <a:br>
            <a:rPr lang="th-TH" sz="2400" b="1" kern="1200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    ทั้งหมด </a:t>
          </a:r>
          <a:r>
            <a:rPr lang="th-TH" sz="2400" b="1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(</a:t>
          </a:r>
          <a:r>
            <a:rPr lang="th-TH" sz="2400" b="1" u="sng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ไม่ซ้ำคน</a:t>
          </a: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) นำมาขอรับเงิน </a:t>
          </a:r>
          <a:br>
            <a:rPr lang="th-TH" sz="2400" b="1" kern="1200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    อุดหนุน จำนวน 200 บาทต่อคน</a:t>
          </a:r>
          <a:endParaRPr lang="en-US" sz="24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3198622" y="203854"/>
        <a:ext cx="3907109" cy="3019057"/>
      </dsp:txXfrm>
    </dsp:sp>
    <dsp:sp modelId="{6F0F3455-5AB6-43F2-939C-4BA9EF17B651}">
      <dsp:nvSpPr>
        <dsp:cNvPr id="0" name=""/>
        <dsp:cNvSpPr/>
      </dsp:nvSpPr>
      <dsp:spPr>
        <a:xfrm>
          <a:off x="7212140" y="1475749"/>
          <a:ext cx="225585" cy="47526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>
            <a:solidFill>
              <a:schemeClr val="tx1"/>
            </a:solidFill>
          </a:endParaRPr>
        </a:p>
      </dsp:txBody>
      <dsp:txXfrm>
        <a:off x="7212140" y="1475749"/>
        <a:ext cx="225585" cy="475268"/>
      </dsp:txXfrm>
    </dsp:sp>
    <dsp:sp modelId="{A2E2A8B2-D699-4134-8F29-65046C579564}">
      <dsp:nvSpPr>
        <dsp:cNvPr id="0" name=""/>
        <dsp:cNvSpPr/>
      </dsp:nvSpPr>
      <dsp:spPr>
        <a:xfrm>
          <a:off x="7531365" y="203854"/>
          <a:ext cx="3263791" cy="3019057"/>
        </a:xfrm>
        <a:prstGeom prst="roundRect">
          <a:avLst>
            <a:gd name="adj" fmla="val 10000"/>
          </a:avLst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th-TH" sz="2400" b="1" i="0" u="none" strike="noStrike" kern="1200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br>
            <a:rPr kumimoji="0" lang="th-TH" sz="2400" b="1" i="0" u="none" strike="noStrike" kern="1200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จำนวน 200 บาทต่อคน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th-TH" sz="2400" b="1" i="0" u="none" strike="noStrike" kern="1200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2400" b="1" i="0" u="none" strike="noStrike" kern="1200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 smtClean="0">
              <a:ln/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ลูกจ้างที่ได้รับการพัฒนาฝีมือแรงงาน ในปี 2562 ส่วนที่เกินกว่าร้อยละ 70 </a:t>
          </a:r>
          <a:r>
            <a:rPr kumimoji="0" lang="en-US" sz="2400" b="1" i="0" u="none" strike="noStrike" kern="1200" cap="none" normalizeH="0" baseline="0" dirty="0" smtClean="0">
              <a:ln/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en-US" sz="2400" b="1" i="0" u="none" strike="noStrike" kern="1200" cap="none" normalizeH="0" baseline="0" dirty="0" smtClean="0">
              <a:ln/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 smtClean="0">
              <a:ln/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(ไม่ซ้ำคน)</a:t>
          </a:r>
          <a:endParaRPr kumimoji="0" lang="th-TH" sz="2400" b="1" i="0" u="none" strike="noStrike" kern="1200" cap="none" normalizeH="0" baseline="0" dirty="0">
            <a:ln/>
            <a:solidFill>
              <a:srgbClr val="FFFF00"/>
            </a:solidFill>
            <a:effectLst/>
            <a:latin typeface="FreesiaUPC" pitchFamily="34" charset="-34"/>
            <a:ea typeface="Arial" pitchFamily="34" charset="0"/>
            <a:cs typeface="FreesiaUPC" pitchFamily="34" charset="-34"/>
          </a:endParaRPr>
        </a:p>
      </dsp:txBody>
      <dsp:txXfrm>
        <a:off x="7531365" y="203854"/>
        <a:ext cx="3263791" cy="3019057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135320" y="557274"/>
          <a:ext cx="3005906" cy="180971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ได้รับการรับรองมาตรฐานฝีมือแรงงานของตนตามมาตรา 26</a:t>
          </a:r>
          <a:b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endParaRPr lang="th-TH" sz="28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135320" y="557274"/>
        <a:ext cx="3005906" cy="1809717"/>
      </dsp:txXfrm>
    </dsp:sp>
    <dsp:sp modelId="{1695593E-EE7A-451C-8795-3EBA4E45EC0B}">
      <dsp:nvSpPr>
        <dsp:cNvPr id="0" name=""/>
        <dsp:cNvSpPr/>
      </dsp:nvSpPr>
      <dsp:spPr>
        <a:xfrm>
          <a:off x="3441818" y="1089400"/>
          <a:ext cx="637252" cy="745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3441818" y="1089400"/>
        <a:ext cx="637252" cy="745464"/>
      </dsp:txXfrm>
    </dsp:sp>
    <dsp:sp modelId="{21C10DE3-CD28-45C7-9C77-9461C1D9F453}">
      <dsp:nvSpPr>
        <dsp:cNvPr id="0" name=""/>
        <dsp:cNvSpPr/>
      </dsp:nvSpPr>
      <dsp:spPr>
        <a:xfrm>
          <a:off x="4343590" y="537067"/>
          <a:ext cx="3005906" cy="1850130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นำมาตรฐานฯ</a:t>
          </a:r>
          <a:b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ที่ได้การรับรองไปทดสอบให้แก่ลูกจ้างของตน</a:t>
          </a:r>
          <a:endParaRPr lang="en-US" sz="28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4343590" y="537067"/>
        <a:ext cx="3005906" cy="1850130"/>
      </dsp:txXfrm>
    </dsp:sp>
    <dsp:sp modelId="{2B84ACF0-5BA1-46EB-8CA9-81B4C03E2AA9}">
      <dsp:nvSpPr>
        <dsp:cNvPr id="0" name=""/>
        <dsp:cNvSpPr/>
      </dsp:nvSpPr>
      <dsp:spPr>
        <a:xfrm>
          <a:off x="7624082" y="1089400"/>
          <a:ext cx="582120" cy="745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sp:txBody>
      <dsp:txXfrm>
        <a:off x="7624082" y="1089400"/>
        <a:ext cx="582120" cy="745464"/>
      </dsp:txXfrm>
    </dsp:sp>
    <dsp:sp modelId="{A2E2A8B2-D699-4134-8F29-65046C579564}">
      <dsp:nvSpPr>
        <dsp:cNvPr id="0" name=""/>
        <dsp:cNvSpPr/>
      </dsp:nvSpPr>
      <dsp:spPr>
        <a:xfrm>
          <a:off x="8447838" y="510678"/>
          <a:ext cx="3005906" cy="1902908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 สาขาระดับละ </a:t>
          </a:r>
          <a:b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10,000 บาท</a:t>
          </a:r>
          <a:b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endParaRPr lang="en-US" sz="28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8447838" y="510678"/>
        <a:ext cx="3005906" cy="1902908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592169" y="432543"/>
          <a:ext cx="3008845" cy="2059178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  <a:b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ส่งลูกจ้าง</a:t>
          </a:r>
          <a:b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เข้ารับการทดสอบ</a:t>
          </a:r>
          <a:b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และผ่านการทดสอบมาตรฐานฝีมือแรงงานแห่งชาติ</a:t>
          </a:r>
        </a:p>
      </dsp:txBody>
      <dsp:txXfrm>
        <a:off x="592169" y="432543"/>
        <a:ext cx="3008845" cy="2059178"/>
      </dsp:txXfrm>
    </dsp:sp>
    <dsp:sp modelId="{1695593E-EE7A-451C-8795-3EBA4E45EC0B}">
      <dsp:nvSpPr>
        <dsp:cNvPr id="0" name=""/>
        <dsp:cNvSpPr/>
      </dsp:nvSpPr>
      <dsp:spPr>
        <a:xfrm>
          <a:off x="3756373" y="1089036"/>
          <a:ext cx="329360" cy="7461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3756373" y="1089036"/>
        <a:ext cx="329360" cy="746193"/>
      </dsp:txXfrm>
    </dsp:sp>
    <dsp:sp modelId="{21C10DE3-CD28-45C7-9C77-9461C1D9F453}">
      <dsp:nvSpPr>
        <dsp:cNvPr id="0" name=""/>
        <dsp:cNvSpPr/>
      </dsp:nvSpPr>
      <dsp:spPr>
        <a:xfrm>
          <a:off x="4222449" y="432543"/>
          <a:ext cx="3008845" cy="2059178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จ่ายค่าจ้างตามมาตรฐานฝีมือให้แก่ลูกจ้างดังกล่าว ไม่น้อยกว่า 180 วัน ก่อนวันยื่นขอรับเงินอุดหนุน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222449" y="432543"/>
        <a:ext cx="3008845" cy="2059178"/>
      </dsp:txXfrm>
    </dsp:sp>
    <dsp:sp modelId="{2B84ACF0-5BA1-46EB-8CA9-81B4C03E2AA9}">
      <dsp:nvSpPr>
        <dsp:cNvPr id="0" name=""/>
        <dsp:cNvSpPr/>
      </dsp:nvSpPr>
      <dsp:spPr>
        <a:xfrm>
          <a:off x="7368245" y="1089036"/>
          <a:ext cx="290335" cy="7461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368245" y="1089036"/>
        <a:ext cx="290335" cy="746193"/>
      </dsp:txXfrm>
    </dsp:sp>
    <dsp:sp modelId="{A59C6428-F22C-4911-B01E-FC65684B2482}">
      <dsp:nvSpPr>
        <dsp:cNvPr id="0" name=""/>
        <dsp:cNvSpPr/>
      </dsp:nvSpPr>
      <dsp:spPr>
        <a:xfrm>
          <a:off x="7779097" y="432543"/>
          <a:ext cx="3008845" cy="2059178"/>
        </a:xfrm>
        <a:prstGeom prst="roundRect">
          <a:avLst>
            <a:gd name="adj" fmla="val 10000"/>
          </a:avLst>
        </a:prstGeom>
        <a:solidFill>
          <a:schemeClr val="accent3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endParaRPr lang="th-TH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779097" y="432543"/>
        <a:ext cx="3008845" cy="2059178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444734" y="0"/>
          <a:ext cx="2948487" cy="263630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ยื่นหลักสูตรการฝึกอบรม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ให้ </a:t>
          </a:r>
          <a:r>
            <a:rPr lang="th-TH" sz="2400" b="1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สพร.</a:t>
          </a: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/</a:t>
          </a:r>
          <a:r>
            <a:rPr lang="th-TH" sz="2400" b="1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สนพ.</a:t>
          </a: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 พิจารณา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ให้ความเห็นชอบก่อน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การฝึกอบรมไม่น้อยกว่า 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30 วัน </a:t>
          </a:r>
          <a:r>
            <a:rPr lang="th-TH" sz="2400" b="1" u="sng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ตามแบบ </a:t>
          </a:r>
          <a:r>
            <a:rPr lang="th-TH" sz="2400" b="1" u="sng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ขร.</a:t>
          </a:r>
          <a:r>
            <a:rPr lang="th-TH" sz="2400" b="1" u="sng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1</a:t>
          </a:r>
          <a:endParaRPr lang="th-TH" sz="2400" b="1" u="sng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444734" y="0"/>
        <a:ext cx="2948487" cy="2636302"/>
      </dsp:txXfrm>
    </dsp:sp>
    <dsp:sp modelId="{1695593E-EE7A-451C-8795-3EBA4E45EC0B}">
      <dsp:nvSpPr>
        <dsp:cNvPr id="0" name=""/>
        <dsp:cNvSpPr/>
      </dsp:nvSpPr>
      <dsp:spPr>
        <a:xfrm>
          <a:off x="3510060" y="1037562"/>
          <a:ext cx="247696" cy="5611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3510060" y="1037562"/>
        <a:ext cx="247696" cy="561177"/>
      </dsp:txXfrm>
    </dsp:sp>
    <dsp:sp modelId="{21C10DE3-CD28-45C7-9C77-9461C1D9F453}">
      <dsp:nvSpPr>
        <dsp:cNvPr id="0" name=""/>
        <dsp:cNvSpPr/>
      </dsp:nvSpPr>
      <dsp:spPr>
        <a:xfrm>
          <a:off x="3860573" y="0"/>
          <a:ext cx="2658689" cy="263630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ดำเนินการฝึกอบรม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1. หลักสูตรการฝึกอบรม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เพื่อสร้างสรรค์นวัตกรรม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2. หลักสูตรการฝึกอบรมเพื่อนำเทคโนโลยีมาใช้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ในการผลิตสินค้า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หรือบริการ</a:t>
          </a:r>
          <a:endParaRPr lang="en-US" sz="24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3860573" y="0"/>
        <a:ext cx="2658689" cy="2636302"/>
      </dsp:txXfrm>
    </dsp:sp>
    <dsp:sp modelId="{2B84ACF0-5BA1-46EB-8CA9-81B4C03E2AA9}">
      <dsp:nvSpPr>
        <dsp:cNvPr id="0" name=""/>
        <dsp:cNvSpPr/>
      </dsp:nvSpPr>
      <dsp:spPr>
        <a:xfrm>
          <a:off x="6622257" y="1037562"/>
          <a:ext cx="218347" cy="5611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sp:txBody>
      <dsp:txXfrm>
        <a:off x="6622257" y="1037562"/>
        <a:ext cx="218347" cy="561177"/>
      </dsp:txXfrm>
    </dsp:sp>
    <dsp:sp modelId="{A59C6428-F22C-4911-B01E-FC65684B2482}">
      <dsp:nvSpPr>
        <dsp:cNvPr id="0" name=""/>
        <dsp:cNvSpPr/>
      </dsp:nvSpPr>
      <dsp:spPr>
        <a:xfrm>
          <a:off x="6931240" y="0"/>
          <a:ext cx="4022395" cy="263630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400" b="1" kern="1200" dirty="0" smtClean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ยื่นคำขอรับเงินอุดหนุน 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พร้อมเอกสารหลักฐาน ภายใน 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60 วัน นับแต่วันเสร็จสิ้นการฝึกอบรม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แต่ไม่เกินวันที่ 31 มีนาคม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ของปีถัดไป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endParaRPr lang="th-TH" sz="24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6931240" y="0"/>
        <a:ext cx="4022395" cy="2636302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0" y="63050"/>
          <a:ext cx="2200707" cy="2798165"/>
        </a:xfrm>
        <a:prstGeom prst="roundRect">
          <a:avLst>
            <a:gd name="adj" fmla="val 10000"/>
          </a:avLst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ผู้ดำเนินการทดสอบมาตรฐานฝีมือแรงงานตามมาตรา</a:t>
          </a:r>
          <a: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24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ส่งเงิน</a:t>
          </a:r>
          <a:r>
            <a:rPr lang="th-TH" sz="2400" b="1" u="sng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ค่าทดสอบเข้ากองทุน</a:t>
          </a:r>
          <a:endParaRPr lang="en-US" sz="2400" b="1" u="sng" kern="1200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63050"/>
        <a:ext cx="2200707" cy="2798165"/>
      </dsp:txXfrm>
    </dsp:sp>
    <dsp:sp modelId="{1695593E-EE7A-451C-8795-3EBA4E45EC0B}">
      <dsp:nvSpPr>
        <dsp:cNvPr id="0" name=""/>
        <dsp:cNvSpPr/>
      </dsp:nvSpPr>
      <dsp:spPr>
        <a:xfrm>
          <a:off x="2334873" y="1189245"/>
          <a:ext cx="284431" cy="5457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334873" y="1189245"/>
        <a:ext cx="284431" cy="545775"/>
      </dsp:txXfrm>
    </dsp:sp>
    <dsp:sp modelId="{21C10DE3-CD28-45C7-9C77-9461C1D9F453}">
      <dsp:nvSpPr>
        <dsp:cNvPr id="0" name=""/>
        <dsp:cNvSpPr/>
      </dsp:nvSpPr>
      <dsp:spPr>
        <a:xfrm>
          <a:off x="2737370" y="63050"/>
          <a:ext cx="2200707" cy="2798165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ศูนย์ประเมินความรู้ความสามารถตามมาตรา</a:t>
          </a:r>
          <a: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26/4 (2) 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ที่เป็นหน่วยงาน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ของรัฐ </a:t>
          </a:r>
          <a:r>
            <a:rPr lang="th-TH" sz="2400" b="1" u="sng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ส่งเงินค่าธรรมเนียม</a:t>
          </a:r>
          <a:br>
            <a:rPr lang="th-TH" sz="2400" b="1" u="sng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เข้ากองทุน</a:t>
          </a:r>
          <a:endParaRPr lang="en-US" sz="2400" b="1" u="sng" kern="1200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sp:txBody>
      <dsp:txXfrm>
        <a:off x="2737370" y="63050"/>
        <a:ext cx="2200707" cy="2798165"/>
      </dsp:txXfrm>
    </dsp:sp>
    <dsp:sp modelId="{2B84ACF0-5BA1-46EB-8CA9-81B4C03E2AA9}">
      <dsp:nvSpPr>
        <dsp:cNvPr id="0" name=""/>
        <dsp:cNvSpPr/>
      </dsp:nvSpPr>
      <dsp:spPr>
        <a:xfrm>
          <a:off x="5108262" y="1189245"/>
          <a:ext cx="360792" cy="5457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108262" y="1189245"/>
        <a:ext cx="360792" cy="545775"/>
      </dsp:txXfrm>
    </dsp:sp>
    <dsp:sp modelId="{180ED129-2CC5-47DD-AE15-89EF3013291B}">
      <dsp:nvSpPr>
        <dsp:cNvPr id="0" name=""/>
        <dsp:cNvSpPr/>
      </dsp:nvSpPr>
      <dsp:spPr>
        <a:xfrm>
          <a:off x="5618817" y="63050"/>
          <a:ext cx="2200707" cy="2798165"/>
        </a:xfrm>
        <a:prstGeom prst="roundRect">
          <a:avLst>
            <a:gd name="adj" fmla="val 10000"/>
          </a:avLst>
        </a:prstGeom>
        <a:solidFill>
          <a:srgbClr val="CC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ผู้ดำเนินการทดสอบฯ/ ศูนย์ประเมินความรู้ความสามารถฯ ม.26/4(2) ขอรับเงินอุดหนุน</a:t>
          </a:r>
          <a:r>
            <a:rPr lang="th-TH" sz="2100" b="1" u="sng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เท่ากับจำนวนเงินค่าทดสอบหรือค่าธรรมเนียมที่ส่งเข้ากองทุน</a:t>
          </a:r>
          <a:endParaRPr lang="en-US" sz="2100" b="1" u="sng" kern="1200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sp:txBody>
      <dsp:txXfrm>
        <a:off x="5618817" y="63050"/>
        <a:ext cx="2200707" cy="2798165"/>
      </dsp:txXfrm>
    </dsp:sp>
    <dsp:sp modelId="{6F0F3455-5AB6-43F2-939C-4BA9EF17B651}">
      <dsp:nvSpPr>
        <dsp:cNvPr id="0" name=""/>
        <dsp:cNvSpPr/>
      </dsp:nvSpPr>
      <dsp:spPr>
        <a:xfrm>
          <a:off x="7989710" y="1189245"/>
          <a:ext cx="360792" cy="5457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989710" y="1189245"/>
        <a:ext cx="360792" cy="545775"/>
      </dsp:txXfrm>
    </dsp:sp>
    <dsp:sp modelId="{A2E2A8B2-D699-4134-8F29-65046C579564}">
      <dsp:nvSpPr>
        <dsp:cNvPr id="0" name=""/>
        <dsp:cNvSpPr/>
      </dsp:nvSpPr>
      <dsp:spPr>
        <a:xfrm>
          <a:off x="8500265" y="63050"/>
          <a:ext cx="2200707" cy="2798165"/>
        </a:xfrm>
        <a:prstGeom prst="roundRect">
          <a:avLst>
            <a:gd name="adj" fmla="val 1000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th-TH" sz="2400" b="1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r>
            <a:rPr kumimoji="0" lang="th-TH" sz="2400" b="1" i="0" u="sng" strike="noStrike" kern="1200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เท่ากับจำนวนเงิน</a:t>
          </a:r>
          <a:r>
            <a:rPr kumimoji="0" lang="th-TH" sz="2400" b="1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2400" b="1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ที่ส่งเข้ากองทุน</a:t>
          </a:r>
          <a:br>
            <a:rPr kumimoji="0" lang="th-TH" sz="2400" b="1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500265" y="63050"/>
        <a:ext cx="2200707" cy="2798165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1BA57C-2B57-4E61-8D2B-7C2F7F31B424}">
      <dsp:nvSpPr>
        <dsp:cNvPr id="0" name=""/>
        <dsp:cNvSpPr/>
      </dsp:nvSpPr>
      <dsp:spPr>
        <a:xfrm>
          <a:off x="0" y="0"/>
          <a:ext cx="5074932" cy="2984486"/>
        </a:xfrm>
        <a:prstGeom prst="rect">
          <a:avLst/>
        </a:prstGeom>
        <a:solidFill>
          <a:schemeClr val="accent2">
            <a:lumMod val="5000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  13 </a:t>
          </a: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th-TH" sz="3600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 </a:t>
          </a:r>
          <a:r>
            <a:rPr lang="th-TH" sz="3600" b="1" kern="1200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สนพ.</a:t>
          </a: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พื้นที่ 1-5</a:t>
          </a:r>
          <a:endParaRPr lang="th-TH" sz="3600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0"/>
        <a:ext cx="5074932" cy="2984486"/>
      </dsp:txXfrm>
    </dsp:sp>
    <dsp:sp modelId="{0652FE6A-9186-4E07-AB68-88003CC4C504}">
      <dsp:nvSpPr>
        <dsp:cNvPr id="0" name=""/>
        <dsp:cNvSpPr/>
      </dsp:nvSpPr>
      <dsp:spPr>
        <a:xfrm>
          <a:off x="5585027" y="0"/>
          <a:ext cx="5074932" cy="3023157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จังหวัดอื่น 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</a:t>
          </a:r>
          <a:b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หรือสำนักงานพัฒนาฝีมือแรงงาน</a:t>
          </a:r>
          <a:endParaRPr lang="th-TH" sz="3600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585027" y="0"/>
        <a:ext cx="5074932" cy="3023157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774A59A-35CA-4F04-AAFC-63AAE466666C}">
      <dsp:nvSpPr>
        <dsp:cNvPr id="0" name=""/>
        <dsp:cNvSpPr/>
      </dsp:nvSpPr>
      <dsp:spPr>
        <a:xfrm rot="5400000">
          <a:off x="6918560" y="-2615321"/>
          <a:ext cx="1639989" cy="728334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>
              <a:latin typeface="FreesiaUPC" pitchFamily="34" charset="-34"/>
              <a:cs typeface="FreesiaUPC" pitchFamily="34" charset="-34"/>
            </a:rPr>
            <a:t>ส่งเสริมให้มีการทดสอบมาตรฐานฝีมือแรงานแห่งขาติ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>
              <a:latin typeface="FreesiaUPC" pitchFamily="34" charset="-34"/>
              <a:cs typeface="FreesiaUPC" pitchFamily="34" charset="-34"/>
            </a:rPr>
            <a:t>ส่งเสริมให้ผู้ประกอบอาชีพมีทักษะฝีมือที่ได้มาตรฐาน</a:t>
          </a:r>
          <a:br>
            <a:rPr lang="th-TH" sz="2800" b="1" kern="1200" dirty="0">
              <a:latin typeface="FreesiaUPC" pitchFamily="34" charset="-34"/>
              <a:cs typeface="FreesiaUPC" pitchFamily="34" charset="-34"/>
            </a:rPr>
          </a:br>
          <a:r>
            <a:rPr lang="th-TH" sz="2800" b="1" kern="1200" dirty="0">
              <a:latin typeface="FreesiaUPC" pitchFamily="34" charset="-34"/>
              <a:cs typeface="FreesiaUPC" pitchFamily="34" charset="-34"/>
            </a:rPr>
            <a:t>ตรงตามความต้องการของตลาดแรงงาน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</dsp:txBody>
      <dsp:txXfrm rot="5400000">
        <a:off x="6918560" y="-2615321"/>
        <a:ext cx="1639989" cy="7283345"/>
      </dsp:txXfrm>
    </dsp:sp>
    <dsp:sp modelId="{579CF5CD-1B63-4E64-84EF-50325D9398A5}">
      <dsp:nvSpPr>
        <dsp:cNvPr id="0" name=""/>
        <dsp:cNvSpPr/>
      </dsp:nvSpPr>
      <dsp:spPr>
        <a:xfrm>
          <a:off x="0" y="1357"/>
          <a:ext cx="4096882" cy="204998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  <a:endParaRPr lang="en-US" sz="36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0" y="1357"/>
        <a:ext cx="4096882" cy="2049987"/>
      </dsp:txXfrm>
    </dsp:sp>
    <dsp:sp modelId="{DF7AD686-29C0-4F13-B30C-2CDE12035BE3}">
      <dsp:nvSpPr>
        <dsp:cNvPr id="0" name=""/>
        <dsp:cNvSpPr/>
      </dsp:nvSpPr>
      <dsp:spPr>
        <a:xfrm rot="5400000">
          <a:off x="6099970" y="146754"/>
          <a:ext cx="3262054" cy="7276233"/>
        </a:xfrm>
        <a:prstGeom prst="round2SameRect">
          <a:avLst/>
        </a:prstGeom>
        <a:solidFill>
          <a:schemeClr val="accent2">
            <a:tint val="40000"/>
            <a:alpha val="90000"/>
            <a:hueOff val="-6418922"/>
            <a:satOff val="-10726"/>
            <a:lumOff val="-983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-6418922"/>
              <a:satOff val="-10726"/>
              <a:lumOff val="-983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>
              <a:latin typeface="FreesiaUPC" pitchFamily="34" charset="-34"/>
              <a:cs typeface="FreesiaUPC" pitchFamily="34" charset="-34"/>
            </a:rPr>
            <a:t>ส่งเสริมให้มีการพัฒนาฝีมือแรงงานให้แก่ลูกจ้าง </a:t>
          </a:r>
          <a:br>
            <a:rPr lang="th-TH" sz="2800" b="1" kern="1200" dirty="0">
              <a:latin typeface="FreesiaUPC" pitchFamily="34" charset="-34"/>
              <a:cs typeface="FreesiaUPC" pitchFamily="34" charset="-34"/>
            </a:rPr>
          </a:br>
          <a:r>
            <a:rPr lang="th-TH" sz="2800" b="1" kern="1200" dirty="0">
              <a:latin typeface="FreesiaUPC" pitchFamily="34" charset="-34"/>
              <a:cs typeface="FreesiaUPC" pitchFamily="34" charset="-34"/>
            </a:rPr>
            <a:t>เพื่อเพิ่มผลิตภาพแรงงาน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>
              <a:latin typeface="FreesiaUPC" pitchFamily="34" charset="-34"/>
              <a:cs typeface="FreesiaUPC" pitchFamily="34" charset="-34"/>
            </a:rPr>
            <a:t>ส่งเสริมให้มีการฝึกอบรมหลักสูตรนวัตกรรม หรือหลักสูตรการนำเทคโนโลยีมาใช้ในการผลิตสินค้าหรือบริการ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>
              <a:latin typeface="FreesiaUPC" pitchFamily="34" charset="-34"/>
              <a:cs typeface="FreesiaUPC" pitchFamily="34" charset="-34"/>
            </a:rPr>
            <a:t>ส่งเสริมให้มีการจ่ายค่าจ้างตามมาตรฐานฝีมือ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>
              <a:latin typeface="FreesiaUPC" pitchFamily="34" charset="-34"/>
              <a:cs typeface="FreesiaUPC" pitchFamily="34" charset="-34"/>
            </a:rPr>
            <a:t>ส่งเสริมให้มีการจัดทำมาตรฐานฝีมือแรงงานของตนและนำมาตรฐานฝีมือแรงงานนั้นไปใช้ทดสอบให้แก่ลูกจ้างของตน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</dsp:txBody>
      <dsp:txXfrm rot="5400000">
        <a:off x="6099970" y="146754"/>
        <a:ext cx="3262054" cy="7276233"/>
      </dsp:txXfrm>
    </dsp:sp>
    <dsp:sp modelId="{2B98B868-C851-4A99-9124-F4AB1D71B8AD}">
      <dsp:nvSpPr>
        <dsp:cNvPr id="0" name=""/>
        <dsp:cNvSpPr/>
      </dsp:nvSpPr>
      <dsp:spPr>
        <a:xfrm>
          <a:off x="0" y="2759877"/>
          <a:ext cx="4092881" cy="2049987"/>
        </a:xfrm>
        <a:prstGeom prst="roundRect">
          <a:avLst/>
        </a:prstGeom>
        <a:gradFill rotWithShape="0">
          <a:gsLst>
            <a:gs pos="0">
              <a:schemeClr val="accent2">
                <a:hueOff val="-6555403"/>
                <a:satOff val="-7776"/>
                <a:lumOff val="-4117"/>
                <a:alphaOff val="0"/>
                <a:lumMod val="95000"/>
              </a:schemeClr>
            </a:gs>
            <a:gs pos="100000">
              <a:schemeClr val="accent2">
                <a:hueOff val="-6555403"/>
                <a:satOff val="-7776"/>
                <a:lumOff val="-4117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 </a:t>
          </a:r>
          <a:br>
            <a:rPr lang="th-TH" sz="36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ผู้ประกอบอาชีพ  </a:t>
          </a:r>
          <a:br>
            <a:rPr lang="th-TH" sz="36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กลุ่มผู้ประกอบกิจการ</a:t>
          </a:r>
          <a:endParaRPr lang="en-US" sz="36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2759877"/>
        <a:ext cx="4092881" cy="2049987"/>
      </dsp:txXfrm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774A59A-35CA-4F04-AAFC-63AAE466666C}">
      <dsp:nvSpPr>
        <dsp:cNvPr id="0" name=""/>
        <dsp:cNvSpPr/>
      </dsp:nvSpPr>
      <dsp:spPr>
        <a:xfrm rot="5400000">
          <a:off x="6681555" y="-2320357"/>
          <a:ext cx="2113999" cy="7283345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>
              <a:latin typeface="FreesiaUPC" pitchFamily="34" charset="-34"/>
              <a:cs typeface="FreesiaUPC" pitchFamily="34" charset="-34"/>
            </a:rPr>
            <a:t>ได้รับการพัฒนาศักยภาพของตนเอง</a:t>
          </a:r>
          <a:endParaRPr lang="en-US" sz="3600" b="1" kern="1200" dirty="0"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>
              <a:latin typeface="FreesiaUPC" pitchFamily="34" charset="-34"/>
              <a:cs typeface="FreesiaUPC" pitchFamily="34" charset="-34"/>
            </a:rPr>
            <a:t>ได้รับค่าจ้างตามมาตรฐานฝีมือแรงงาน</a:t>
          </a:r>
          <a:endParaRPr lang="en-US" sz="3600" b="1" kern="1200" dirty="0">
            <a:latin typeface="FreesiaUPC" pitchFamily="34" charset="-34"/>
            <a:cs typeface="FreesiaUPC" pitchFamily="34" charset="-34"/>
          </a:endParaRPr>
        </a:p>
      </dsp:txBody>
      <dsp:txXfrm rot="5400000">
        <a:off x="6681555" y="-2320357"/>
        <a:ext cx="2113999" cy="7283345"/>
      </dsp:txXfrm>
    </dsp:sp>
    <dsp:sp modelId="{579CF5CD-1B63-4E64-84EF-50325D9398A5}">
      <dsp:nvSpPr>
        <dsp:cNvPr id="0" name=""/>
        <dsp:cNvSpPr/>
      </dsp:nvSpPr>
      <dsp:spPr>
        <a:xfrm>
          <a:off x="0" y="66"/>
          <a:ext cx="4096882" cy="2642499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0" tIns="114300" rIns="228600" bIns="1143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6000" b="1" kern="1200" dirty="0">
              <a:latin typeface="FreesiaUPC" pitchFamily="34" charset="-34"/>
              <a:cs typeface="FreesiaUPC" pitchFamily="34" charset="-34"/>
            </a:rPr>
            <a:t>ลูกจ้าง</a:t>
          </a:r>
          <a:endParaRPr lang="en-US" sz="60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0" y="66"/>
        <a:ext cx="4096882" cy="2642499"/>
      </dsp:txXfrm>
    </dsp:sp>
    <dsp:sp modelId="{DF7AD686-29C0-4F13-B30C-2CDE12035BE3}">
      <dsp:nvSpPr>
        <dsp:cNvPr id="0" name=""/>
        <dsp:cNvSpPr/>
      </dsp:nvSpPr>
      <dsp:spPr>
        <a:xfrm rot="5400000">
          <a:off x="6681555" y="454267"/>
          <a:ext cx="2113999" cy="7283345"/>
        </a:xfrm>
        <a:prstGeom prst="round2SameRect">
          <a:avLst/>
        </a:prstGeom>
        <a:solidFill>
          <a:schemeClr val="accent4">
            <a:tint val="40000"/>
            <a:alpha val="90000"/>
            <a:hueOff val="-8704081"/>
            <a:satOff val="57049"/>
            <a:lumOff val="243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8704081"/>
              <a:satOff val="57049"/>
              <a:lumOff val="2439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>
              <a:latin typeface="FreesiaUPC" pitchFamily="34" charset="-34"/>
              <a:cs typeface="FreesiaUPC" pitchFamily="34" charset="-34"/>
            </a:rPr>
            <a:t>ได้รับสินค้าและบริการที่มีคุณภาพ</a:t>
          </a:r>
          <a:endParaRPr lang="en-US" sz="3600" b="1" kern="1200" dirty="0">
            <a:latin typeface="FreesiaUPC" pitchFamily="34" charset="-34"/>
            <a:cs typeface="FreesiaUPC" pitchFamily="34" charset="-34"/>
          </a:endParaRPr>
        </a:p>
      </dsp:txBody>
      <dsp:txXfrm rot="5400000">
        <a:off x="6681555" y="454267"/>
        <a:ext cx="2113999" cy="7283345"/>
      </dsp:txXfrm>
    </dsp:sp>
    <dsp:sp modelId="{2B98B868-C851-4A99-9124-F4AB1D71B8AD}">
      <dsp:nvSpPr>
        <dsp:cNvPr id="0" name=""/>
        <dsp:cNvSpPr/>
      </dsp:nvSpPr>
      <dsp:spPr>
        <a:xfrm>
          <a:off x="0" y="2774690"/>
          <a:ext cx="4096882" cy="2642499"/>
        </a:xfrm>
        <a:prstGeom prst="roundRect">
          <a:avLst/>
        </a:prstGeom>
        <a:gradFill rotWithShape="0">
          <a:gsLst>
            <a:gs pos="0">
              <a:schemeClr val="accent4">
                <a:hueOff val="-8271860"/>
                <a:satOff val="46445"/>
                <a:lumOff val="-2156"/>
                <a:alphaOff val="0"/>
                <a:lumMod val="95000"/>
              </a:schemeClr>
            </a:gs>
            <a:gs pos="100000">
              <a:schemeClr val="accent4">
                <a:hueOff val="-8271860"/>
                <a:satOff val="46445"/>
                <a:lumOff val="-2156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0" tIns="114300" rIns="228600" bIns="1143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6000" b="1" kern="1200" dirty="0">
              <a:latin typeface="FreesiaUPC" pitchFamily="34" charset="-34"/>
              <a:cs typeface="FreesiaUPC" pitchFamily="34" charset="-34"/>
            </a:rPr>
            <a:t>ผู้บริโภค</a:t>
          </a:r>
          <a:endParaRPr lang="en-US" sz="60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0" y="2774690"/>
        <a:ext cx="4096882" cy="26424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6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48646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C285B2-5E30-4E56-BC81-8EB6F4FE122D}" type="datetimeFigureOut">
              <a:rPr lang="th-TH" smtClean="0"/>
              <a:pPr/>
              <a:t>10/07/63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48646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54424-AD41-41C9-8198-08E665F6808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6" y="1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9040B0A-B8C0-416F-B88E-0DFA0AD038A9}" type="datetimeFigureOut">
              <a:rPr lang="en-US"/>
              <a:pPr>
                <a:defRPr/>
              </a:pPr>
              <a:t>7/10/2020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7"/>
            <a:ext cx="543560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3108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6" y="9433108"/>
            <a:ext cx="2944283" cy="49829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99640BC6-25CB-4ACB-93F0-AA471AC4AB2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3001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9100" y="1241425"/>
            <a:ext cx="5956300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10/07/63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869238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419100" y="1241425"/>
            <a:ext cx="5956300" cy="3351213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1. ผู้ดำเนินการทดสอบมาตรฐานฝีมือแรงงาน ซึ่งดำเนินการทดสอบมาตรฐานฝีมือแรงงานตั้งแต่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100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คนขึ้นไป </a:t>
            </a:r>
          </a:p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ให้เงินช่วยเหลือหรืออุดหนุนปีละ 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10,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000 บาทต่อผู้ผ่านการทดสอบทุก 100 คน ส่วนที่เกิน 100 คน </a:t>
            </a:r>
          </a:p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ถ้ามีจำนวนตั้งแต่ 75 คนขึ้นไป ให้เงินอุดหนุนอีก 10,000 บาท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>
                <a:solidFill>
                  <a:prstClr val="black"/>
                </a:solidFill>
              </a:rPr>
              <a:pPr/>
              <a:t>10/07/63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23296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2.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ผู้ดำเนินการทดสอบมาตรฐานฝีมือแรงงาน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ซึ่งดำเนินการทดสอบให้แก่ผู้เข้ารับการทดสอบที่กรมพัฒนาฝีมือแรงงาน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ส่งไปทดสอบมาตรฐานฝีมือแรงงานแห่งชาติ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ให้เงินช่วยเหลือหรืออุดหนุนเป็นค่าทดสอบ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>
                <a:solidFill>
                  <a:prstClr val="black"/>
                </a:solidFill>
              </a:rPr>
              <a:pPr/>
              <a:t>10/07/63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14974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3. 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ผู้ประกอบกิจการที่ส่งเงินสมทบเข้ากองทุนภายในเวลาที่กำหนดในปีที่ผ่านมา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และได้ดำเนินการพัฒนาฝีมือแรงงาน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ครบตามสัดส่วนที่กฎหมายกำหนดในปีถัดมา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ให้เงินช่วยเหลือหรืออุดหนุนร้อยละ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ของเงินสมทบที่นำส่ง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>
                <a:solidFill>
                  <a:prstClr val="black"/>
                </a:solidFill>
              </a:rPr>
              <a:pPr/>
              <a:t>10/07/63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3235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7313" y="744538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>
                <a:solidFill>
                  <a:prstClr val="black"/>
                </a:solidFill>
              </a:rPr>
              <a:pPr/>
              <a:t>10/07/63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2619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4. นำผลการพัฒนาฝีมือแรงงาน (ฝึกอบรม+ทดสอบ+ประเมินความรู้ความสามารถ) ปี พ.ศ. 2560 รวมกัน ส่วนที่เกินกว่าร้อยละ 70</a:t>
            </a:r>
          </a:p>
          <a:p>
            <a:pPr defTabSz="1226024">
              <a:defRPr/>
            </a:pP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     นำมาขอรับเงินอุดหนุน ในปี พ.ศ. 2561 (เพิ่มเติมใหม่)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>
                <a:solidFill>
                  <a:prstClr val="black"/>
                </a:solidFill>
              </a:rPr>
              <a:pPr/>
              <a:t>10/07/63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52516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7313" y="744538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>
                <a:solidFill>
                  <a:prstClr val="black"/>
                </a:solidFill>
              </a:rPr>
              <a:pPr/>
              <a:t>10/07/63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26195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5.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ผู้ประกอบกิจการที่ได้รับการรับรองมาตรฐานฝีมือแรงงานของตน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และได้นำมาตรฐานฝีมือแรงงานดังกล่าวไปใช้ในการทดสอบ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ให้แก่ลูกจ้างของตน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ให้เงินช่วยเหลือหรืออุดหนุนในแต่ละสาขาระดับละ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10,000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บาท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>
                <a:solidFill>
                  <a:prstClr val="black"/>
                </a:solidFill>
              </a:rPr>
              <a:pPr/>
              <a:t>10/07/63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37209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6. ผู้ประกอบกิจการที่ส่งลูกจ้างเข้ารับการทดสอบและผ่านการทดสอบมาตรฐานฝีมือแรงงานแห่งชาติ </a:t>
            </a:r>
          </a:p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และได้จ่ายค่าจ้างให้แก่ลูกจ้างดังกล่าวตามมาตรฐานฝีมือ ไม่น้อยกว่า 180 วัน ให้เงินช่วยเหลือหรืออุดหนุน 1,000 บาทต่อลูกจ้าง 1 คน </a:t>
            </a:r>
          </a:p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ทั้งนี้ ไม่เกินปีละ 100,000 บาท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>
                <a:solidFill>
                  <a:prstClr val="black"/>
                </a:solidFill>
              </a:rPr>
              <a:pPr/>
              <a:t>10/07/63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31750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7.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ผู้ประกอบกิจการเป็นค่าใช้จ่ายในการฝึกอบรมฝีมือแรงงานเพื่อพัฒนาทักษะความรู้ให้แก่ลูกจ้าง</a:t>
            </a:r>
          </a:p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เพื่อเป็นการสร้างสรรค์นวัตกรรมหรือนำเทคโนโลยีมาใช้ในการผลิตสินค้าหรือบริการ ให้เงินช่วยเหลือหรืออุดหนุนเท่าที่จ่ายจริง </a:t>
            </a:r>
          </a:p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ไม่เกินปีละ 100,000 บาท ทั้งนี้ หลักสูตรการฝึกอบรมให้เป็นไปตามหลักเกณฑ์ที่คณะกรรมการส่งเสริมการพัฒนาฝีมือแรงงานประกาศกำหนด 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(</a:t>
            </a: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เพิ่มเติมใหม่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>
                <a:solidFill>
                  <a:prstClr val="black"/>
                </a:solidFill>
              </a:rPr>
              <a:pPr/>
              <a:t>10/07/63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4347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8. ผู้ดำเนินการทดสอบมาตรฐานฝีมือแรงงานตามมาตรา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24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หรือศูนย์ประเมินความรู้ความสามารถตามมาตรา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26/4 (2) 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ที่เป็นหน่วยงานของรัฐ ซึ่งส่งเงินค่าทดสอบหรือค่าธรรมเนียมเข้ากองทุน ให้เงินช่วยเหลือหรืออุดหนุนเท่ากับจำนวนเงินที่ส่งเข้ากองทุน </a:t>
            </a: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(เพิ่มเติมใหม่)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>
                <a:solidFill>
                  <a:prstClr val="black"/>
                </a:solidFill>
              </a:rPr>
              <a:pPr/>
              <a:t>10/07/63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374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7313" y="744538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>
                <a:solidFill>
                  <a:prstClr val="black"/>
                </a:solidFill>
              </a:rPr>
              <a:pPr/>
              <a:t>10/07/63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2619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71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71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71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71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888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280" y="3132290"/>
            <a:ext cx="9567135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171" y="731520"/>
            <a:ext cx="8534401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71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71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71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1099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755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7/10/2020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7/10/2020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7/10/2020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7/10/2020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965" y="2210143"/>
            <a:ext cx="4848113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859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526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7/10/2020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71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71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71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7018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687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7/10/2020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171" y="731519"/>
            <a:ext cx="8534401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515" y="376860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322" y="731862"/>
            <a:ext cx="6439049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581" y="2130780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980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724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773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782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84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784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394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404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852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852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852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983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983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580" y="2130778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979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724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772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781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83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783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392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402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852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852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852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981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981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578" y="2130774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977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7238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770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779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81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781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388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398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852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852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852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977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977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575" y="2130768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974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723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767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776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78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778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382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392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852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852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852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971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971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571" y="2130760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970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722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763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772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74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774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374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384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852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852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852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963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963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566" y="2130750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965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721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758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767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69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769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364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374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852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852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852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953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953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560" y="2130738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959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720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752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761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63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763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352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362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852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852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852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941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941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553" y="2130724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952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7188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745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754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56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756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338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348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852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852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852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927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927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545" y="2130708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944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717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737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745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48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748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322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332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852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852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852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911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911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536" y="2130690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935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715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728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736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39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739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304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314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852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852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852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893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893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526" y="2130670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925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713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718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726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29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729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284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294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844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844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844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873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873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515" y="2130648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914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711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707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715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18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718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262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272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833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833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833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851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851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503" y="2130624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902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7088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695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703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06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706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238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248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821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821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821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827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827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490" y="2130598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889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706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682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690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693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693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212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222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808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808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808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801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801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476" y="2130570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875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703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668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676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679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679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184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194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794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794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794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773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773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461" y="2130540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860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700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653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661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664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664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154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164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779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779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779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743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743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445" y="2130508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844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697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637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645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648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648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122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132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763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763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763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711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711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428" y="2130474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827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6938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620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628" y="1600216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631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631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088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098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746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746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746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677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2" y="274677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410" y="2130438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809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93" y="440690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93" y="2906724"/>
            <a:ext cx="103632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602" y="1600212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610" y="1600212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613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613" y="217488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8" y="217488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2" y="273052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35" y="273062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2" y="1435112"/>
            <a:ext cx="4011084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728" y="480061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728" y="61278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728" y="5367340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1" y="274641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11" y="274641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10/07/63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71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71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71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3" y="4372168"/>
            <a:ext cx="868334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171" y="732260"/>
            <a:ext cx="8534401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543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543"/>
            <a:ext cx="44704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46" y="6172543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771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71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773" y="6356695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695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772" y="6356695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770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70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772" y="6356693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693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771" y="6356693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768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68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770" y="6356689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689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769" y="6356689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765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65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767" y="6356683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683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766" y="6356683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761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61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763" y="6356675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675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762" y="6356675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756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56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758" y="6356665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665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757" y="6356665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750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50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752" y="6356653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653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751" y="6356653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743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43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745" y="6356639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639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744" y="6356639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735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35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737" y="6356623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623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736" y="6356623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726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26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728" y="6356605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605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727" y="6356605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716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16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718" y="6356585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585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717" y="6356585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705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05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707" y="6356563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563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706" y="6356563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693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693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695" y="6356539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539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694" y="6356539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680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680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682" y="6356513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513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680" y="6356513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666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666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668" y="6356485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485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666" y="6356485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651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651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653" y="6356455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455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651" y="6356455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635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635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637" y="6356423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423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635" y="6356423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618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618" y="1600216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620" y="6356389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389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618" y="6356389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2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600" y="1600212"/>
            <a:ext cx="10972802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602" y="6356353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373CBF1C-CBAF-40DA-9916-F1BC6698CBAC}" type="datetimeFigureOut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10/07/63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2" y="6356353"/>
            <a:ext cx="3860800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799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fld id="{F3CB930B-75DA-4401-8A3C-679162E1D571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jpe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6.xml"/><Relationship Id="rId6" Type="http://schemas.openxmlformats.org/officeDocument/2006/relationships/diagramData" Target="../diagrams/data1.xml"/><Relationship Id="rId5" Type="http://schemas.openxmlformats.org/officeDocument/2006/relationships/image" Target="../media/image4.png"/><Relationship Id="rId10" Type="http://schemas.microsoft.com/office/2007/relationships/diagramDrawing" Target="../diagrams/drawing1.xml"/><Relationship Id="rId4" Type="http://schemas.openxmlformats.org/officeDocument/2006/relationships/image" Target="../media/image3.jpeg"/><Relationship Id="rId9" Type="http://schemas.openxmlformats.org/officeDocument/2006/relationships/diagramColors" Target="../diagrams/colors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o.th/url?sa=i&amp;rct=j&amp;q=&amp;esrc=s&amp;source=images&amp;cd=&amp;cad=rja&amp;uact=8&amp;ved=2ahUKEwi7k7npn-zcAhUZT30KHdjGAi0QjRx6BAgBEAU&amp;url=https://ppttemplate.net/free-sun-color-ppt-template/&amp;psig=AOvVaw0kd9nIzU1U3D6jRTlv6i0P&amp;ust=1534320776065411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o.th/url?sa=i&amp;rct=j&amp;q=&amp;esrc=s&amp;source=images&amp;cd=&amp;cad=rja&amp;uact=8&amp;ved=2ahUKEwi7k7npn-zcAhUZT30KHdjGAi0QjRx6BAgBEAU&amp;url=https://ppttemplate.net/free-sun-color-ppt-template/&amp;psig=AOvVaw0kd9nIzU1U3D6jRTlv6i0P&amp;ust=1534320776065411" TargetMode="Externa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0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1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8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22.jpe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2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5.xml"/><Relationship Id="rId4" Type="http://schemas.openxmlformats.org/officeDocument/2006/relationships/image" Target="../media/image25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3" Type="http://schemas.openxmlformats.org/officeDocument/2006/relationships/image" Target="../media/image26.jpeg"/><Relationship Id="rId7" Type="http://schemas.openxmlformats.org/officeDocument/2006/relationships/diagramQuickStyle" Target="../diagrams/quickStyle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5.xml"/><Relationship Id="rId6" Type="http://schemas.openxmlformats.org/officeDocument/2006/relationships/diagramLayout" Target="../diagrams/layout8.xml"/><Relationship Id="rId5" Type="http://schemas.openxmlformats.org/officeDocument/2006/relationships/diagramData" Target="../diagrams/data8.xml"/><Relationship Id="rId4" Type="http://schemas.openxmlformats.org/officeDocument/2006/relationships/image" Target="../media/image17.png"/><Relationship Id="rId9" Type="http://schemas.microsoft.com/office/2007/relationships/diagramDrawing" Target="../diagrams/drawing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0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8.xml"/><Relationship Id="rId4" Type="http://schemas.openxmlformats.org/officeDocument/2006/relationships/image" Target="../media/image1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9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9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5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6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7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94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94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5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/><Relationship Id="rId3" Type="http://schemas.openxmlformats.org/officeDocument/2006/relationships/image" Target="../media/image35.jpeg"/><Relationship Id="rId7" Type="http://schemas.openxmlformats.org/officeDocument/2006/relationships/diagramQuickStyle" Target="../diagrams/quickStyle1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5.xml"/><Relationship Id="rId6" Type="http://schemas.openxmlformats.org/officeDocument/2006/relationships/diagramLayout" Target="../diagrams/layout12.xml"/><Relationship Id="rId5" Type="http://schemas.openxmlformats.org/officeDocument/2006/relationships/diagramData" Target="../diagrams/data12.xml"/><Relationship Id="rId4" Type="http://schemas.openxmlformats.org/officeDocument/2006/relationships/image" Target="../media/image17.png"/><Relationship Id="rId9" Type="http://schemas.microsoft.com/office/2007/relationships/diagramDrawing" Target="../diagrams/drawing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1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image" Target="../media/image12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12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mailto:E-mail%20:%20contact.dsd421@gmail.com" TargetMode="External"/><Relationship Id="rId2" Type="http://schemas.openxmlformats.org/officeDocument/2006/relationships/hyperlink" Target="http://www.dsd.go.th/sdpaa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9B3ADFCA-84E1-4149-B95F-90388375D48F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 l="2286" t="2374" r="43231" b="87207"/>
          <a:stretch>
            <a:fillRect/>
          </a:stretch>
        </p:blipFill>
        <p:spPr bwMode="auto">
          <a:xfrm>
            <a:off x="171" y="0"/>
            <a:ext cx="12192000" cy="135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0740" y="5158131"/>
            <a:ext cx="4271433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5181944"/>
            <a:ext cx="407881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671" y="5158131"/>
            <a:ext cx="401531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สี่เหลี่ยมผืนผ้า 1"/>
          <p:cNvSpPr>
            <a:spLocks noChangeArrowheads="1"/>
          </p:cNvSpPr>
          <p:nvPr/>
        </p:nvSpPr>
        <p:spPr bwMode="auto">
          <a:xfrm>
            <a:off x="476211" y="1485234"/>
            <a:ext cx="11328400" cy="848363"/>
          </a:xfrm>
          <a:prstGeom prst="rect">
            <a:avLst/>
          </a:prstGeom>
          <a:gradFill rotWithShape="1">
            <a:gsLst>
              <a:gs pos="0">
                <a:srgbClr val="FFFF80"/>
              </a:gs>
              <a:gs pos="50000">
                <a:srgbClr val="FFFFB3"/>
              </a:gs>
              <a:gs pos="100000">
                <a:srgbClr val="FFFFDA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 wrap="square" lIns="108832" tIns="54416" rIns="108832" bIns="54416">
            <a:spAutoFit/>
          </a:bodyPr>
          <a:lstStyle/>
          <a:p>
            <a:pPr algn="ctr" eaLnBrk="1" hangingPunct="1"/>
            <a:r>
              <a:rPr lang="th-TH" sz="4800" b="1" dirty="0">
                <a:solidFill>
                  <a:srgbClr val="0070C0"/>
                </a:solidFill>
                <a:latin typeface="TH SarabunPSK" pitchFamily="34" charset="-34"/>
              </a:rPr>
              <a:t>การส่งเสริมการพัฒนาฝีมือแรงงาน</a:t>
            </a:r>
            <a:endParaRPr lang="th-TH" sz="5700" b="1" dirty="0">
              <a:solidFill>
                <a:srgbClr val="0070C0"/>
              </a:solidFill>
              <a:latin typeface="TH SarabunPSK" pitchFamily="34" charset="-34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xmlns="" val="1192854528"/>
              </p:ext>
            </p:extLst>
          </p:nvPr>
        </p:nvGraphicFramePr>
        <p:xfrm>
          <a:off x="1142966" y="1845191"/>
          <a:ext cx="1000132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4941037" y="6447809"/>
            <a:ext cx="7228110" cy="365125"/>
          </a:xfrm>
        </p:spPr>
        <p:txBody>
          <a:bodyPr/>
          <a:lstStyle/>
          <a:p>
            <a:pPr algn="ctr"/>
            <a:r>
              <a:rPr lang="th-TH" dirty="0"/>
              <a:t>                                                                                                                   กองส่งเสริมการพัฒนาฝีมือแรงงาน</a:t>
            </a:r>
            <a:endParaRPr lang="en-US" dirty="0"/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221240" y="6380645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6084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1" y="45750"/>
            <a:ext cx="12192000" cy="705219"/>
          </a:xfr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>
            <a:normAutofit fontScale="90000"/>
          </a:bodyPr>
          <a:lstStyle/>
          <a:p>
            <a:pPr lvl="0" algn="ctr">
              <a:buNone/>
            </a:pPr>
            <a:r>
              <a:rPr lang="th-TH" sz="48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พ.ศ. 2545</a:t>
            </a:r>
            <a:endParaRPr lang="th-TH" sz="48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/>
              <a:latin typeface="Eras Bold ITC" pitchFamily="34" charset="0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49255" y="888015"/>
            <a:ext cx="11160775" cy="1002215"/>
          </a:xfrm>
          <a:prstGeom prst="rect">
            <a:avLst/>
          </a:prstGeom>
        </p:spPr>
        <p:txBody>
          <a:bodyPr wrap="square" lIns="108832" tIns="54416" rIns="108832" bIns="54416">
            <a:spAutoFit/>
          </a:bodyPr>
          <a:lstStyle/>
          <a:p>
            <a:pPr>
              <a:defRPr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จุดประสงค์ </a:t>
            </a:r>
            <a:r>
              <a:rPr lang="en-US" sz="2900" b="1" dirty="0">
                <a:latin typeface="FreesiaUPC" pitchFamily="34" charset="-34"/>
                <a:cs typeface="FreesiaUPC" pitchFamily="34" charset="-34"/>
              </a:rPr>
              <a:t>:</a:t>
            </a:r>
            <a:br>
              <a:rPr lang="en-US" sz="2900" b="1" dirty="0"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เพื่อส่งเสริมให้สถานประกอบกิจการ มีส่วนร่วมในการพัฒนาฝีมือแรงงานมากยิ่งขึ้น โดย</a:t>
            </a:r>
          </a:p>
        </p:txBody>
      </p:sp>
      <p:graphicFrame>
        <p:nvGraphicFramePr>
          <p:cNvPr id="8" name="Diagram 5"/>
          <p:cNvGraphicFramePr/>
          <p:nvPr>
            <p:extLst>
              <p:ext uri="{D42A27DB-BD31-4B8C-83A1-F6EECF244321}">
                <p14:modId xmlns:p14="http://schemas.microsoft.com/office/powerpoint/2010/main" xmlns="" val="2609262665"/>
              </p:ext>
            </p:extLst>
          </p:nvPr>
        </p:nvGraphicFramePr>
        <p:xfrm>
          <a:off x="619388" y="1989174"/>
          <a:ext cx="11239579" cy="4714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327685" y="6380987"/>
            <a:ext cx="7040905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2"/>
                </a:solidFill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2"/>
              </a:solidFill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159771" y="6303545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6933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ข้อความ 1"/>
          <p:cNvSpPr>
            <a:spLocks noGrp="1"/>
          </p:cNvSpPr>
          <p:nvPr>
            <p:ph type="body" idx="1"/>
          </p:nvPr>
        </p:nvSpPr>
        <p:spPr>
          <a:xfrm>
            <a:off x="571462" y="1413250"/>
            <a:ext cx="11049078" cy="4175497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thaiDist"/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	กองทุนพัฒนาฝีมือแรงงานจัดตั้งขึ้นตามพระราชบัญญัติส่งเสริม</a:t>
            </a:r>
            <a:b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การพัฒนาฝีมือแรงงาน พ.ศ. 2545 มีวัตถุประสงค์เพื่อเป็นทุนหมุนเวียนสำหรับใช้จ่ายเกี่ยวกับการส่งเสริมการพัฒนาฝีมือแรงงาน </a:t>
            </a:r>
          </a:p>
          <a:p>
            <a:pPr algn="thaiDist"/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	มาตรา 28 บัญญัติให้ใช้จ่ายเงินกองทุน เพื่อให้กู้ยืมเป็นค่าใช้จ่าย</a:t>
            </a:r>
            <a:b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ในการฝึกอบรมฝีมือแรงงาน หรือการทดสอบมาตรฐานฝีมือแรงงาน </a:t>
            </a:r>
            <a:b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และช่วยเหลือหรืออุดหนุนกิจการใดๆ ที่เกี่ยวกับการส่งเสริมการพัฒนาฝีมือแรงงาน</a:t>
            </a:r>
            <a:endParaRPr lang="en-US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171" y="163773"/>
            <a:ext cx="12192000" cy="817522"/>
          </a:xfrm>
          <a:solidFill>
            <a:schemeClr val="accent1">
              <a:lumMod val="75000"/>
            </a:schemeClr>
          </a:solidFill>
          <a:ln>
            <a:noFill/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th-TH" sz="4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กองทุน</a:t>
            </a:r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</a:t>
            </a:r>
            <a:endParaRPr lang="en-US" sz="4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3946145" y="6309662"/>
            <a:ext cx="722811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156817" y="6221655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5851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71" y="107750"/>
            <a:ext cx="12192000" cy="874890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pPr algn="ctr">
              <a:buNone/>
            </a:pPr>
            <a:r>
              <a:rPr lang="th-TH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980616" y="1078515"/>
            <a:ext cx="1489634" cy="873457"/>
          </a:xfrm>
        </p:spPr>
        <p:txBody>
          <a:bodyPr>
            <a:normAutofit/>
          </a:bodyPr>
          <a:lstStyle/>
          <a:p>
            <a:pPr algn="l"/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ภารกิจ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746990907"/>
              </p:ext>
            </p:extLst>
          </p:nvPr>
        </p:nvGraphicFramePr>
        <p:xfrm>
          <a:off x="571633" y="2000240"/>
          <a:ext cx="11239579" cy="2428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125679" y="4940818"/>
            <a:ext cx="10085059" cy="1279150"/>
          </a:xfrm>
          <a:prstGeom prst="rect">
            <a:avLst/>
          </a:prstGeom>
          <a:solidFill>
            <a:srgbClr val="CCFF66"/>
          </a:solidFill>
        </p:spPr>
        <p:txBody>
          <a:bodyPr wrap="square" lIns="108832" tIns="54416" rIns="108832" bIns="54416" rtlCol="0">
            <a:spAutoFit/>
          </a:bodyPr>
          <a:lstStyle/>
          <a:p>
            <a:pPr algn="ctr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เพื่อส่งเสริมการพัฒนาฝีมือแรงงาน ให้แรงงานมีผลิตภาพสูงขึ้น </a:t>
            </a:r>
          </a:p>
          <a:p>
            <a:pPr algn="ctr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เพิ่มขีดความสามารถในการแข่งขันของประเทศ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55083" y="6447809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211406" y="6379418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8012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 txBox="1">
            <a:spLocks/>
          </p:cNvSpPr>
          <p:nvPr/>
        </p:nvSpPr>
        <p:spPr>
          <a:xfrm>
            <a:off x="1" y="332657"/>
            <a:ext cx="12191999" cy="936604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vert="horz" lIns="121899" tIns="60949" rIns="121899" bIns="60949">
            <a:noAutofit/>
          </a:bodyPr>
          <a:lstStyle/>
          <a:p>
            <a:pPr marL="365696" indent="-365696" algn="ctr">
              <a:spcBef>
                <a:spcPts val="800"/>
              </a:spcBef>
              <a:buClr>
                <a:schemeClr val="accent1"/>
              </a:buClr>
              <a:buSzPct val="70000"/>
              <a:defRPr/>
            </a:pPr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งบประมาณปี พ.ศ. </a:t>
            </a:r>
            <a:r>
              <a:rPr lang="th-TH" sz="4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4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6771" y="6447809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9A5EA60-D322-42AA-91E5-FC27F980AF1D}"/>
              </a:ext>
            </a:extLst>
          </p:cNvPr>
          <p:cNvSpPr txBox="1"/>
          <p:nvPr/>
        </p:nvSpPr>
        <p:spPr>
          <a:xfrm>
            <a:off x="1279087" y="1876058"/>
            <a:ext cx="3242452" cy="861774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r>
              <a:rPr lang="th-TH" sz="4800" b="1" dirty="0">
                <a:latin typeface="FreesiaUPC" pitchFamily="34" charset="-34"/>
                <a:cs typeface="FreesiaUPC" pitchFamily="34" charset="-34"/>
              </a:rPr>
              <a:t>การให้กู้ยืมเงิน</a:t>
            </a:r>
            <a:endParaRPr lang="en-US" sz="4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B5B73DE6-459C-4D63-9796-B8303B408B28}"/>
              </a:ext>
            </a:extLst>
          </p:cNvPr>
          <p:cNvSpPr txBox="1"/>
          <p:nvPr/>
        </p:nvSpPr>
        <p:spPr>
          <a:xfrm>
            <a:off x="895044" y="2721901"/>
            <a:ext cx="3951738" cy="1903813"/>
          </a:xfrm>
          <a:prstGeom prst="ellipse">
            <a:avLst/>
          </a:prstGeom>
          <a:solidFill>
            <a:srgbClr val="92D050"/>
          </a:solidFill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30 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ล้านบาท</a:t>
            </a:r>
            <a:endParaRPr lang="en-US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สี่เหลี่ยมมุมมน 14">
            <a:extLst>
              <a:ext uri="{FF2B5EF4-FFF2-40B4-BE49-F238E27FC236}">
                <a16:creationId xmlns="" xmlns:a16="http://schemas.microsoft.com/office/drawing/2014/main" id="{74CE67B9-EE56-4B53-B2D2-D55CDDC8AE7C}"/>
              </a:ext>
            </a:extLst>
          </p:cNvPr>
          <p:cNvSpPr/>
          <p:nvPr/>
        </p:nvSpPr>
        <p:spPr>
          <a:xfrm>
            <a:off x="607011" y="1763104"/>
            <a:ext cx="4661025" cy="3599766"/>
          </a:xfrm>
          <a:prstGeom prst="round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572859" y="1917001"/>
            <a:ext cx="6144683" cy="861774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r>
              <a:rPr lang="th-TH" sz="4800" b="1" dirty="0"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</a:t>
            </a:r>
            <a:endParaRPr lang="en-US" sz="4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00746" y="2778783"/>
            <a:ext cx="5088566" cy="1903813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35.376 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ล้านบาท</a:t>
            </a:r>
            <a:endParaRPr lang="en-US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สี่เหลี่ยมมุมมน 15"/>
          <p:cNvSpPr/>
          <p:nvPr/>
        </p:nvSpPr>
        <p:spPr>
          <a:xfrm>
            <a:off x="5524682" y="1844991"/>
            <a:ext cx="6048672" cy="3599766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47168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4" name="Picture 6" descr="รูปภาพที่เกี่ยวข้อง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" y="0"/>
            <a:ext cx="12192000" cy="6858000"/>
          </a:xfrm>
          <a:prstGeom prst="rect">
            <a:avLst/>
          </a:prstGeom>
          <a:noFill/>
        </p:spPr>
      </p:pic>
      <p:sp>
        <p:nvSpPr>
          <p:cNvPr id="4" name="ชื่อเรื่องรอง 2"/>
          <p:cNvSpPr txBox="1">
            <a:spLocks/>
          </p:cNvSpPr>
          <p:nvPr/>
        </p:nvSpPr>
        <p:spPr>
          <a:xfrm>
            <a:off x="1" y="1323833"/>
            <a:ext cx="12191999" cy="309805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th-TH" sz="2400" b="1" dirty="0" smtClean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6000" b="1" dirty="0" smtClean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การ</a:t>
            </a:r>
            <a:r>
              <a:rPr lang="th-TH" sz="60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ให้กู้ยืมเงินกองทุนพัฒนาฝีมือแรงงาน</a:t>
            </a:r>
            <a:endParaRPr lang="en-US" sz="60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ตามพระราชบัญญัติส่งเสริมการพัฒนาฝีมือ</a:t>
            </a:r>
            <a:r>
              <a:rPr lang="th-TH" sz="5400" b="1" dirty="0" smtClean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แรงงาน พ.ศ. </a:t>
            </a: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2545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4941037" y="6447809"/>
            <a:ext cx="7228110" cy="365125"/>
          </a:xfrm>
        </p:spPr>
        <p:txBody>
          <a:bodyPr/>
          <a:lstStyle/>
          <a:p>
            <a:pPr algn="ctr"/>
            <a:r>
              <a:rPr lang="th-TH" dirty="0"/>
              <a:t>                                                                                                                   กองส่งเสริมการพัฒนาฝีมือแรงงาน</a:t>
            </a:r>
            <a:endParaRPr lang="en-US" dirty="0"/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 descr="รูปภาพประกอบด้วย ร่ม, เครื่องประดับ, วัตถุ&#10;&#10;คำอธิบายที่สร้างขึ้นโดยอัตโนมัติ">
            <a:extLst>
              <a:ext uri="{FF2B5EF4-FFF2-40B4-BE49-F238E27FC236}">
                <a16:creationId xmlns="" xmlns:a16="http://schemas.microsoft.com/office/drawing/2014/main" id="{2D8CEE32-6A3B-7441-92B7-8D716800CBB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414710">
            <a:off x="298608" y="-28255"/>
            <a:ext cx="1107744" cy="1158410"/>
          </a:xfrm>
          <a:prstGeom prst="rect">
            <a:avLst/>
          </a:prstGeom>
        </p:spPr>
      </p:pic>
      <p:sp>
        <p:nvSpPr>
          <p:cNvPr id="6" name="กล่องข้อความ 5">
            <a:extLst>
              <a:ext uri="{FF2B5EF4-FFF2-40B4-BE49-F238E27FC236}">
                <a16:creationId xmlns="" xmlns:a16="http://schemas.microsoft.com/office/drawing/2014/main" id="{02A2CC6E-E7A6-7841-9CEE-0EC3A509A14C}"/>
              </a:ext>
            </a:extLst>
          </p:cNvPr>
          <p:cNvSpPr txBox="1"/>
          <p:nvPr/>
        </p:nvSpPr>
        <p:spPr>
          <a:xfrm>
            <a:off x="1666299" y="178441"/>
            <a:ext cx="10414140" cy="82625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117226" tIns="58613" rIns="117226" bIns="58613" rtlCol="0">
            <a:spAutoFit/>
          </a:bodyPr>
          <a:lstStyle/>
          <a:p>
            <a:pPr algn="r"/>
            <a:r>
              <a:rPr lang="th-TH" sz="4600" b="1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ผู้มีสิทธิกู้ยืมเงินตามมาตรา 28 (2)</a:t>
            </a:r>
            <a:endParaRPr lang="th-TH" sz="4600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ชื่อเรื่อง 1">
            <a:extLst>
              <a:ext uri="{FF2B5EF4-FFF2-40B4-BE49-F238E27FC236}">
                <a16:creationId xmlns="" xmlns:a16="http://schemas.microsoft.com/office/drawing/2014/main" id="{264FC218-EFE0-46A9-B281-54D2935CE8DA}"/>
              </a:ext>
            </a:extLst>
          </p:cNvPr>
          <p:cNvSpPr txBox="1">
            <a:spLocks/>
          </p:cNvSpPr>
          <p:nvPr/>
        </p:nvSpPr>
        <p:spPr>
          <a:xfrm>
            <a:off x="352852" y="5340722"/>
            <a:ext cx="6831119" cy="1022113"/>
          </a:xfrm>
          <a:prstGeom prst="rect">
            <a:avLst/>
          </a:prstGeom>
          <a:solidFill>
            <a:srgbClr val="FFC000"/>
          </a:solidFill>
        </p:spPr>
        <p:txBody>
          <a:bodyPr lIns="117199" tIns="58598" rIns="117199" bIns="58598">
            <a:noAutofit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86130" indent="-586130" algn="l">
              <a:buFont typeface="Wingdings" pitchFamily="2" charset="2"/>
              <a:buChar char="v"/>
            </a:pPr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เคยกู้แล้ว ถ้าจะกู้ใหม่ต้องดำเนินการ</a:t>
            </a:r>
            <a:r>
              <a:rPr lang="th-TH" sz="31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ฝึกอบรม</a:t>
            </a:r>
            <a:br>
              <a:rPr lang="th-TH" sz="31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1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เสร็จสิ้น </a:t>
            </a:r>
            <a:r>
              <a:rPr lang="th-TH" sz="31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และ</a:t>
            </a:r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ปิดบัญชีสัญญาเดิมก่อน</a:t>
            </a:r>
            <a:endParaRPr lang="en-US" sz="31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" name="Picture 29">
            <a:extLst>
              <a:ext uri="{FF2B5EF4-FFF2-40B4-BE49-F238E27FC236}">
                <a16:creationId xmlns="" xmlns:a16="http://schemas.microsoft.com/office/drawing/2014/main" id="{DE07E6AD-7E28-411C-8B77-57F529C87E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40" t="21522" r="25463" b="58181"/>
          <a:stretch/>
        </p:blipFill>
        <p:spPr>
          <a:xfrm rot="10800000">
            <a:off x="574998" y="1264554"/>
            <a:ext cx="5247396" cy="2055508"/>
          </a:xfrm>
          <a:prstGeom prst="rect">
            <a:avLst/>
          </a:prstGeom>
        </p:spPr>
      </p:pic>
      <p:sp>
        <p:nvSpPr>
          <p:cNvPr id="9" name="Rectangle 24">
            <a:extLst>
              <a:ext uri="{FF2B5EF4-FFF2-40B4-BE49-F238E27FC236}">
                <a16:creationId xmlns="" xmlns:a16="http://schemas.microsoft.com/office/drawing/2014/main" id="{2A367C3D-636B-4F25-B068-AC83321EAC67}"/>
              </a:ext>
            </a:extLst>
          </p:cNvPr>
          <p:cNvSpPr/>
          <p:nvPr/>
        </p:nvSpPr>
        <p:spPr>
          <a:xfrm>
            <a:off x="576313" y="3963884"/>
            <a:ext cx="5838727" cy="1010923"/>
          </a:xfrm>
          <a:prstGeom prst="rect">
            <a:avLst/>
          </a:prstGeom>
          <a:ln w="38100">
            <a:solidFill>
              <a:srgbClr val="0000CC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17226" tIns="58613" rIns="117226" bIns="58613">
            <a:spAutoFit/>
          </a:bodyPr>
          <a:lstStyle/>
          <a:p>
            <a:r>
              <a:rPr lang="th-TH" sz="29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เพื่อเป็น</a:t>
            </a:r>
            <a:r>
              <a:rPr lang="th-TH" sz="29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ค่าใช้จ่ายใน</a:t>
            </a:r>
            <a:r>
              <a:rPr lang="th-TH" sz="29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การดำเนินการ</a:t>
            </a:r>
            <a:r>
              <a:rPr lang="th-TH" sz="2900" b="1" u="sng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ฝึกอบรม</a:t>
            </a:r>
            <a:br>
              <a:rPr lang="th-TH" sz="2900" b="1" u="sng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900" b="1" u="sng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ฝีมือแรงงานหรือทด</a:t>
            </a:r>
            <a:r>
              <a:rPr lang="th-TH" sz="2900" b="1" u="sng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สอบมาตรฐานฝีมือแรงงาน</a:t>
            </a:r>
            <a:endParaRPr lang="th-TH" sz="2900" dirty="0">
              <a:solidFill>
                <a:srgbClr val="0070C0"/>
              </a:solidFill>
            </a:endParaRPr>
          </a:p>
        </p:txBody>
      </p:sp>
      <p:sp>
        <p:nvSpPr>
          <p:cNvPr id="11" name="สี่เหลี่ยมผืนผ้า 10">
            <a:extLst>
              <a:ext uri="{FF2B5EF4-FFF2-40B4-BE49-F238E27FC236}">
                <a16:creationId xmlns="" xmlns:a16="http://schemas.microsoft.com/office/drawing/2014/main" id="{4FEE5EE7-E247-BA44-8BC7-DEF13D0911DE}"/>
              </a:ext>
            </a:extLst>
          </p:cNvPr>
          <p:cNvSpPr/>
          <p:nvPr/>
        </p:nvSpPr>
        <p:spPr>
          <a:xfrm>
            <a:off x="1098014" y="6362835"/>
            <a:ext cx="9596064" cy="251203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th-TH" dirty="0"/>
          </a:p>
        </p:txBody>
      </p:sp>
      <p:pic>
        <p:nvPicPr>
          <p:cNvPr id="12" name="Picture 5" descr="00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65117" y="5362732"/>
            <a:ext cx="2180577" cy="1102686"/>
          </a:xfrm>
          <a:prstGeom prst="rect">
            <a:avLst/>
          </a:prstGeom>
        </p:spPr>
      </p:pic>
      <p:grpSp>
        <p:nvGrpSpPr>
          <p:cNvPr id="2" name="Group 22">
            <a:extLst>
              <a:ext uri="{FF2B5EF4-FFF2-40B4-BE49-F238E27FC236}">
                <a16:creationId xmlns:a16="http://schemas.microsoft.com/office/drawing/2014/main" xmlns="" id="{EB02683F-AF13-443E-91D1-2DDC6D3A78FA}"/>
              </a:ext>
            </a:extLst>
          </p:cNvPr>
          <p:cNvGrpSpPr/>
          <p:nvPr/>
        </p:nvGrpSpPr>
        <p:grpSpPr>
          <a:xfrm>
            <a:off x="6556588" y="1337023"/>
            <a:ext cx="5635413" cy="3769994"/>
            <a:chOff x="4788024" y="3111351"/>
            <a:chExt cx="3240361" cy="2592765"/>
          </a:xfrm>
        </p:grpSpPr>
        <p:sp>
          <p:nvSpPr>
            <p:cNvPr id="17" name="Rectangle 17">
              <a:extLst>
                <a:ext uri="{FF2B5EF4-FFF2-40B4-BE49-F238E27FC236}">
                  <a16:creationId xmlns:a16="http://schemas.microsoft.com/office/drawing/2014/main" xmlns="" id="{1FC13726-4CD3-4496-B979-4F18F6673F0C}"/>
                </a:ext>
              </a:extLst>
            </p:cNvPr>
            <p:cNvSpPr/>
            <p:nvPr/>
          </p:nvSpPr>
          <p:spPr>
            <a:xfrm>
              <a:off x="4788024" y="3111351"/>
              <a:ext cx="3240361" cy="497423"/>
            </a:xfrm>
            <a:prstGeom prst="rect">
              <a:avLst/>
            </a:prstGeom>
            <a:solidFill>
              <a:srgbClr val="CCFF66"/>
            </a:solidFill>
            <a:ln>
              <a:solidFill>
                <a:schemeClr val="accent5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th-TH" sz="4100" b="1" dirty="0">
                  <a:solidFill>
                    <a:schemeClr val="accent5">
                      <a:lumMod val="7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คุณสมบัติผู้มีสิทธิกู้ยืมเงิน</a:t>
              </a:r>
              <a:r>
                <a:rPr lang="en-US" sz="4100" b="1" dirty="0">
                  <a:solidFill>
                    <a:schemeClr val="accent5">
                      <a:lumMod val="7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 </a:t>
              </a:r>
              <a:endParaRPr lang="th-TH" sz="41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8" name="Rectangle 19">
              <a:extLst>
                <a:ext uri="{FF2B5EF4-FFF2-40B4-BE49-F238E27FC236}">
                  <a16:creationId xmlns:a16="http://schemas.microsoft.com/office/drawing/2014/main" xmlns="" id="{4919C47D-15F8-40C4-8196-448F426FB33B}"/>
                </a:ext>
              </a:extLst>
            </p:cNvPr>
            <p:cNvSpPr/>
            <p:nvPr/>
          </p:nvSpPr>
          <p:spPr>
            <a:xfrm>
              <a:off x="4795885" y="3734193"/>
              <a:ext cx="3168352" cy="825511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lvl="0"/>
              <a:r>
                <a:rPr lang="th-TH" sz="3600" b="1" dirty="0" smtClean="0">
                  <a:solidFill>
                    <a:srgbClr val="FF00FF"/>
                  </a:solidFill>
                  <a:latin typeface="FreesiaUPC" pitchFamily="34" charset="-34"/>
                  <a:cs typeface="FreesiaUPC" pitchFamily="34" charset="-34"/>
                </a:rPr>
                <a:t>        1. เป็น</a:t>
              </a:r>
              <a:r>
                <a:rPr lang="th-TH" sz="3600" b="1" dirty="0">
                  <a:solidFill>
                    <a:srgbClr val="FF00FF"/>
                  </a:solidFill>
                  <a:latin typeface="FreesiaUPC" pitchFamily="34" charset="-34"/>
                  <a:cs typeface="FreesiaUPC" pitchFamily="34" charset="-34"/>
                </a:rPr>
                <a:t>บุคคลธรรมดา หรือ</a:t>
              </a:r>
              <a:br>
                <a:rPr lang="th-TH" sz="3600" b="1" dirty="0">
                  <a:solidFill>
                    <a:srgbClr val="FF00FF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dirty="0" smtClean="0">
                  <a:solidFill>
                    <a:srgbClr val="FF00FF"/>
                  </a:solidFill>
                  <a:latin typeface="FreesiaUPC" pitchFamily="34" charset="-34"/>
                  <a:cs typeface="FreesiaUPC" pitchFamily="34" charset="-34"/>
                </a:rPr>
                <a:t>            นิติ</a:t>
              </a:r>
              <a:r>
                <a:rPr lang="th-TH" sz="3600" b="1" dirty="0">
                  <a:solidFill>
                    <a:srgbClr val="FF00FF"/>
                  </a:solidFill>
                  <a:latin typeface="FreesiaUPC" pitchFamily="34" charset="-34"/>
                  <a:cs typeface="FreesiaUPC" pitchFamily="34" charset="-34"/>
                </a:rPr>
                <a:t>บุคคลที่มีสัญชาติไทย</a:t>
              </a:r>
              <a:endParaRPr lang="th-TH" sz="3600" dirty="0">
                <a:solidFill>
                  <a:srgbClr val="FF00FF"/>
                </a:solidFill>
              </a:endParaRPr>
            </a:p>
          </p:txBody>
        </p:sp>
        <p:sp>
          <p:nvSpPr>
            <p:cNvPr id="19" name="Rectangle 20">
              <a:extLst>
                <a:ext uri="{FF2B5EF4-FFF2-40B4-BE49-F238E27FC236}">
                  <a16:creationId xmlns:a16="http://schemas.microsoft.com/office/drawing/2014/main" xmlns="" id="{1A0828A3-9650-4E54-AEBA-81B97243E19C}"/>
                </a:ext>
              </a:extLst>
            </p:cNvPr>
            <p:cNvSpPr/>
            <p:nvPr/>
          </p:nvSpPr>
          <p:spPr>
            <a:xfrm>
              <a:off x="4795885" y="4615466"/>
              <a:ext cx="3168353" cy="442868"/>
            </a:xfrm>
            <a:prstGeom prst="rect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lvl="0"/>
              <a:r>
                <a:rPr lang="th-TH" sz="3600" b="1" dirty="0" smtClean="0">
                  <a:solidFill>
                    <a:schemeClr val="bg2">
                      <a:lumMod val="2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        </a:t>
              </a:r>
              <a:r>
                <a:rPr lang="th-TH" sz="3600" b="1" dirty="0" smtClean="0">
                  <a:solidFill>
                    <a:schemeClr val="accent6">
                      <a:lumMod val="7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2. ไม่</a:t>
              </a:r>
              <a:r>
                <a:rPr lang="th-TH" sz="3600" b="1" dirty="0">
                  <a:solidFill>
                    <a:schemeClr val="accent6">
                      <a:lumMod val="7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เป็นบุคคลล้มละลาย   </a:t>
              </a:r>
              <a:endParaRPr lang="en-US" sz="3600" b="1" dirty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0" name="Rectangle 21">
              <a:extLst>
                <a:ext uri="{FF2B5EF4-FFF2-40B4-BE49-F238E27FC236}">
                  <a16:creationId xmlns:a16="http://schemas.microsoft.com/office/drawing/2014/main" xmlns="" id="{AA7E8E01-5D2E-42E4-A8E1-E9755A951DDF}"/>
                </a:ext>
              </a:extLst>
            </p:cNvPr>
            <p:cNvSpPr/>
            <p:nvPr/>
          </p:nvSpPr>
          <p:spPr>
            <a:xfrm>
              <a:off x="4821211" y="5259610"/>
              <a:ext cx="3168352" cy="444506"/>
            </a:xfrm>
            <a:prstGeom prst="rect">
              <a:avLst/>
            </a:prstGeom>
            <a:ln>
              <a:solidFill>
                <a:srgbClr val="9933FF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lvl="0"/>
              <a:r>
                <a:rPr lang="th-TH" sz="3600" b="1" dirty="0" smtClean="0">
                  <a:solidFill>
                    <a:srgbClr val="7030A0"/>
                  </a:solidFill>
                  <a:latin typeface="FreesiaUPC" pitchFamily="34" charset="-34"/>
                  <a:cs typeface="FreesiaUPC" pitchFamily="34" charset="-34"/>
                </a:rPr>
                <a:t>        3. ไม่</a:t>
              </a:r>
              <a:r>
                <a:rPr lang="th-TH" sz="3600" b="1" dirty="0">
                  <a:solidFill>
                    <a:srgbClr val="7030A0"/>
                  </a:solidFill>
                  <a:latin typeface="FreesiaUPC" pitchFamily="34" charset="-34"/>
                  <a:cs typeface="FreesiaUPC" pitchFamily="34" charset="-34"/>
                </a:rPr>
                <a:t>เป็นลูกหนี้กองทุน</a:t>
              </a:r>
              <a:endParaRPr lang="en-US" sz="3600" b="1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pic>
        <p:nvPicPr>
          <p:cNvPr id="10" name="รูปภาพ 9">
            <a:extLst>
              <a:ext uri="{FF2B5EF4-FFF2-40B4-BE49-F238E27FC236}">
                <a16:creationId xmlns="" xmlns:a16="http://schemas.microsoft.com/office/drawing/2014/main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969532" y="5990998"/>
            <a:ext cx="1205875" cy="816085"/>
          </a:xfrm>
          <a:prstGeom prst="rect">
            <a:avLst/>
          </a:prstGeom>
        </p:spPr>
      </p:pic>
      <p:sp>
        <p:nvSpPr>
          <p:cNvPr id="3" name="ลูกศรลง 2"/>
          <p:cNvSpPr/>
          <p:nvPr/>
        </p:nvSpPr>
        <p:spPr>
          <a:xfrm>
            <a:off x="3019991" y="3387598"/>
            <a:ext cx="450167" cy="458459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n-US"/>
          </a:p>
        </p:txBody>
      </p:sp>
      <p:sp>
        <p:nvSpPr>
          <p:cNvPr id="5" name="ลูกศรขวา 4"/>
          <p:cNvSpPr/>
          <p:nvPr/>
        </p:nvSpPr>
        <p:spPr>
          <a:xfrm>
            <a:off x="5897688" y="1510136"/>
            <a:ext cx="517309" cy="355504"/>
          </a:xfrm>
          <a:prstGeom prst="rightArrow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n-US"/>
          </a:p>
        </p:txBody>
      </p:sp>
      <p:sp>
        <p:nvSpPr>
          <p:cNvPr id="2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1490493" y="6206069"/>
            <a:ext cx="701507" cy="651930"/>
          </a:xfrm>
        </p:spPr>
        <p:txBody>
          <a:bodyPr/>
          <a:lstStyle/>
          <a:p>
            <a:pPr algn="ctr"/>
            <a:fld id="{A4434B88-D0B1-4613-8D45-B9457C3E98C9}" type="slidenum">
              <a:rPr lang="th-TH" sz="310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7</a:t>
            </a:fld>
            <a:endParaRPr lang="th-TH" sz="31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0866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6"/>
          <p:cNvSpPr/>
          <p:nvPr/>
        </p:nvSpPr>
        <p:spPr>
          <a:xfrm>
            <a:off x="4739022" y="1851566"/>
            <a:ext cx="4609716" cy="2475539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spcFirstLastPara="0" vert="horz" wrap="square" lIns="91436" tIns="91436" rIns="91436" bIns="91436" numCol="1" spcCol="1270" anchor="ctr" anchorCtr="0">
            <a:noAutofit/>
          </a:bodyPr>
          <a:lstStyle/>
          <a:p>
            <a:pPr marL="273039" indent="-273039" algn="thaiDist" defTabSz="1066757">
              <a:lnSpc>
                <a:spcPct val="90000"/>
              </a:lnSpc>
              <a:spcAft>
                <a:spcPct val="35000"/>
              </a:spcAft>
            </a:pPr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2. หนังสือค้ำประกันของธนาคาร ต้องมีจำนวน</a:t>
            </a:r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เงินค้ำประกัน</a:t>
            </a:r>
            <a:b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ไม่</a:t>
            </a:r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น้อยกว่าวงเงินกู้ยืม และต้องมี</a:t>
            </a:r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ระยะเวลาค้ำประกันเกิน</a:t>
            </a:r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กว่าระยะเวลา</a:t>
            </a:r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สิ้นสุดสัญญา</a:t>
            </a:r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ไม่น้อย</a:t>
            </a:r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กว่า </a:t>
            </a:r>
            <a:r>
              <a:rPr lang="en-US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ปี </a:t>
            </a:r>
            <a:r>
              <a:rPr lang="th-TH" sz="2800" b="1" dirty="0" smtClean="0">
                <a:solidFill>
                  <a:srgbClr val="FF00FF"/>
                </a:solidFill>
                <a:latin typeface="FreesiaUPC" pitchFamily="34" charset="-34"/>
                <a:cs typeface="FreesiaUPC" pitchFamily="34" charset="-34"/>
              </a:rPr>
              <a:t>หรือ</a:t>
            </a:r>
            <a:r>
              <a:rPr lang="th-TH" sz="2800" b="1" dirty="0">
                <a:solidFill>
                  <a:schemeClr val="tx1"/>
                </a:solidFill>
                <a:latin typeface="TH Chakra Petch" pitchFamily="2" charset="-34"/>
                <a:cs typeface="TH Chakra Petch" pitchFamily="2" charset="-34"/>
              </a:rPr>
              <a:t>	</a:t>
            </a:r>
            <a:endParaRPr lang="en-US" sz="2800" b="1" dirty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09916" y="192097"/>
            <a:ext cx="5275639" cy="718931"/>
          </a:xfrm>
          <a:prstGeom prst="rect">
            <a:avLst/>
          </a:prstGeom>
          <a:noFill/>
        </p:spPr>
        <p:txBody>
          <a:bodyPr wrap="square" lIns="102381" tIns="51189" rIns="102381" bIns="51189" rtlCol="0">
            <a:spAutoFit/>
          </a:bodyPr>
          <a:lstStyle/>
          <a:p>
            <a:r>
              <a:rPr lang="th-TH" sz="4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การค้ำ</a:t>
            </a:r>
            <a:r>
              <a:rPr lang="th-TH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ประกัน </a:t>
            </a:r>
            <a:r>
              <a:rPr lang="en-US" sz="4000" b="1" dirty="0" smtClean="0">
                <a:solidFill>
                  <a:srgbClr val="FF00FF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40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กรณีนิติบุคคล </a:t>
            </a:r>
            <a:endParaRPr lang="en-US" sz="40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Group 18"/>
          <p:cNvGrpSpPr/>
          <p:nvPr/>
        </p:nvGrpSpPr>
        <p:grpSpPr>
          <a:xfrm>
            <a:off x="1075765" y="2636913"/>
            <a:ext cx="3341727" cy="1335646"/>
            <a:chOff x="1915" y="3348"/>
            <a:chExt cx="8526490" cy="633226"/>
          </a:xfrm>
          <a:scene3d>
            <a:camera prst="orthographicFront"/>
            <a:lightRig rig="flat" dir="t"/>
          </a:scene3d>
        </p:grpSpPr>
        <p:sp>
          <p:nvSpPr>
            <p:cNvPr id="20" name="Rounded Rectangle 19"/>
            <p:cNvSpPr/>
            <p:nvPr/>
          </p:nvSpPr>
          <p:spPr>
            <a:xfrm>
              <a:off x="1915" y="3348"/>
              <a:ext cx="8526490" cy="633226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sp>
        <p:sp>
          <p:nvSpPr>
            <p:cNvPr id="21" name="Rounded Rectangle 4"/>
            <p:cNvSpPr/>
            <p:nvPr/>
          </p:nvSpPr>
          <p:spPr>
            <a:xfrm>
              <a:off x="20462" y="21895"/>
              <a:ext cx="8489396" cy="59613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algn="ctr" defTabSz="1422343">
                <a:lnSpc>
                  <a:spcPct val="90000"/>
                </a:lnSpc>
                <a:spcAft>
                  <a:spcPct val="35000"/>
                </a:spcAft>
              </a:pPr>
              <a:r>
                <a:rPr lang="th-TH" sz="3200" b="1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หลักประกัน</a:t>
              </a:r>
              <a:br>
                <a:rPr lang="th-TH" sz="3200" b="1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200" b="1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ใน</a:t>
              </a:r>
              <a:r>
                <a:rPr lang="th-TH" sz="3200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การค้ำประกัน</a:t>
              </a:r>
              <a:endParaRPr lang="en-US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22" name="Rounded Rectangle 4"/>
          <p:cNvSpPr/>
          <p:nvPr/>
        </p:nvSpPr>
        <p:spPr>
          <a:xfrm>
            <a:off x="4714906" y="918678"/>
            <a:ext cx="4608513" cy="81824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0" vert="horz" wrap="square" lIns="106675" tIns="106675" rIns="106675" bIns="106675" numCol="1" spcCol="1270" anchor="ctr" anchorCtr="0">
            <a:noAutofit/>
          </a:bodyPr>
          <a:lstStyle/>
          <a:p>
            <a:pPr defTabSz="1244550">
              <a:lnSpc>
                <a:spcPct val="90000"/>
              </a:lnSpc>
              <a:spcAft>
                <a:spcPct val="35000"/>
              </a:spcAft>
            </a:pPr>
            <a:r>
              <a:rPr lang="th-TH" sz="31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1.พันธบัตรรัฐบาลไทย </a:t>
            </a:r>
            <a:r>
              <a:rPr lang="th-TH" sz="3100" b="1" dirty="0" smtClean="0">
                <a:solidFill>
                  <a:srgbClr val="FF00FF"/>
                </a:solidFill>
                <a:latin typeface="FreesiaUPC" pitchFamily="34" charset="-34"/>
                <a:cs typeface="FreesiaUPC" pitchFamily="34" charset="-34"/>
              </a:rPr>
              <a:t>หรือ</a:t>
            </a:r>
            <a:endParaRPr lang="en-US" sz="3100" b="1" dirty="0">
              <a:solidFill>
                <a:srgbClr val="FF00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Rounded Rectangle 8"/>
          <p:cNvSpPr/>
          <p:nvPr/>
        </p:nvSpPr>
        <p:spPr>
          <a:xfrm>
            <a:off x="4697893" y="4439748"/>
            <a:ext cx="4651017" cy="2306024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spcFirstLastPara="0" vert="horz" wrap="square" lIns="91436" tIns="91436" rIns="91436" bIns="91436" numCol="1" spcCol="1270" anchor="ctr" anchorCtr="0">
            <a:noAutofit/>
          </a:bodyPr>
          <a:lstStyle/>
          <a:p>
            <a:pPr marL="355586" indent="-355586" algn="thaiDist" defTabSz="1066757">
              <a:lnSpc>
                <a:spcPct val="90000"/>
              </a:lnSpc>
              <a:spcAft>
                <a:spcPct val="35000"/>
              </a:spcAft>
            </a:pPr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3. </a:t>
            </a:r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28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กรณี</a:t>
            </a:r>
            <a:r>
              <a:rPr lang="th-TH" sz="28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ผู้กู้ยืมจด</a:t>
            </a:r>
            <a:r>
              <a:rPr lang="th-TH" sz="28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ทะเบียนเป็น</a:t>
            </a:r>
            <a:br>
              <a:rPr lang="th-TH" sz="28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นิติ</a:t>
            </a:r>
            <a:r>
              <a:rPr lang="th-TH" sz="28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บุคคล</a:t>
            </a:r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ให้บุคคลใดบุคคลหนึ่งเป็นผู้ค้ำ</a:t>
            </a:r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ประกัน ได้แก่ กรรมการบริหาร หุ้นส่วน</a:t>
            </a:r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ผู้จัดการ หรือผู้แทนอื่น</a:t>
            </a:r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ของนิติ</a:t>
            </a:r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บุคคล แล้วแต่กรณี</a:t>
            </a:r>
            <a:endParaRPr lang="en-US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1490493" y="6206069"/>
            <a:ext cx="701507" cy="651930"/>
          </a:xfrm>
        </p:spPr>
        <p:txBody>
          <a:bodyPr/>
          <a:lstStyle/>
          <a:p>
            <a:pPr algn="ctr"/>
            <a:fld id="{A4434B88-D0B1-4613-8D45-B9457C3E98C9}" type="slidenum">
              <a:rPr lang="th-TH" sz="310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8</a:t>
            </a:fld>
            <a:endParaRPr lang="th-TH" sz="31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390111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 descr="รูปภาพประกอบด้วย ร่ม, เครื่องประดับ, วัตถุ&#10;&#10;คำอธิบายที่สร้างขึ้นโดยอัตโนมัติ">
            <a:extLst>
              <a:ext uri="{FF2B5EF4-FFF2-40B4-BE49-F238E27FC236}">
                <a16:creationId xmlns="" xmlns:a16="http://schemas.microsoft.com/office/drawing/2014/main" id="{2D8CEE32-6A3B-7441-92B7-8D716800CBB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414710">
            <a:off x="298608" y="-28255"/>
            <a:ext cx="1107744" cy="1158410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82218" y="5477203"/>
            <a:ext cx="1205875" cy="816085"/>
          </a:xfrm>
          <a:prstGeom prst="rect">
            <a:avLst/>
          </a:prstGeom>
        </p:spPr>
      </p:pic>
      <p:pic>
        <p:nvPicPr>
          <p:cNvPr id="9" name="รูปภาพ 4" descr="ผลการค้นหารูปภาพสำหรับ พิเศษ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3846" y="3278651"/>
            <a:ext cx="3054695" cy="170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6">
            <a:extLst>
              <a:ext uri="{FF2B5EF4-FFF2-40B4-BE49-F238E27FC236}">
                <a16:creationId xmlns="" xmlns:a16="http://schemas.microsoft.com/office/drawing/2014/main" id="{54243A13-3C65-4EFA-AD40-5B5987758060}"/>
              </a:ext>
            </a:extLst>
          </p:cNvPr>
          <p:cNvSpPr txBox="1"/>
          <p:nvPr/>
        </p:nvSpPr>
        <p:spPr>
          <a:xfrm>
            <a:off x="2556104" y="3022192"/>
            <a:ext cx="8326115" cy="749313"/>
          </a:xfrm>
          <a:prstGeom prst="rect">
            <a:avLst/>
          </a:prstGeom>
          <a:noFill/>
        </p:spPr>
        <p:txBody>
          <a:bodyPr wrap="square" lIns="117226" tIns="58613" rIns="117226" bIns="58613" rtlCol="0">
            <a:spAutoFit/>
          </a:bodyPr>
          <a:lstStyle/>
          <a:p>
            <a:r>
              <a:rPr lang="th-TH" sz="4100" b="1" i="1" dirty="0">
                <a:latin typeface="FreesiaUPC" pitchFamily="34" charset="-34"/>
                <a:cs typeface="FreesiaUPC" pitchFamily="34" charset="-34"/>
              </a:rPr>
              <a:t>ผู้กู้ยืมที่ทำสัญญาตั้งแต่ </a:t>
            </a:r>
            <a:r>
              <a:rPr lang="th-TH" sz="4100" b="1" i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2 ก.ย. </a:t>
            </a:r>
            <a:r>
              <a:rPr lang="th-TH" sz="4100" b="1" i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62 – </a:t>
            </a:r>
            <a:r>
              <a:rPr lang="th-TH" sz="4100" b="1" i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31 ส.ค. 6</a:t>
            </a:r>
            <a:r>
              <a:rPr lang="en-US" sz="4100" b="1" i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3</a:t>
            </a:r>
            <a:endParaRPr lang="th-TH" sz="4100" b="1" i="1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1">
            <a:extLst>
              <a:ext uri="{FF2B5EF4-FFF2-40B4-BE49-F238E27FC236}">
                <a16:creationId xmlns="" xmlns:a16="http://schemas.microsoft.com/office/drawing/2014/main" id="{31F92EA3-EBD5-4BE3-96BF-745CB4BEC6EB}"/>
              </a:ext>
            </a:extLst>
          </p:cNvPr>
          <p:cNvSpPr txBox="1"/>
          <p:nvPr/>
        </p:nvSpPr>
        <p:spPr>
          <a:xfrm>
            <a:off x="3676783" y="3652338"/>
            <a:ext cx="6029865" cy="749313"/>
          </a:xfrm>
          <a:prstGeom prst="rect">
            <a:avLst/>
          </a:prstGeom>
          <a:noFill/>
        </p:spPr>
        <p:txBody>
          <a:bodyPr wrap="square" lIns="117226" tIns="58613" rIns="117226" bIns="58613" rtlCol="0">
            <a:spAutoFit/>
          </a:bodyPr>
          <a:lstStyle/>
          <a:p>
            <a:r>
              <a:rPr lang="th-TH" sz="41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อัตราดอกเบี้ย 0</a:t>
            </a:r>
            <a:r>
              <a:rPr lang="en-US" sz="41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%</a:t>
            </a:r>
            <a:r>
              <a:rPr lang="th-TH" sz="41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ตลอดอายุสัญญา</a:t>
            </a:r>
            <a:endParaRPr lang="en-US" sz="4100" b="1" i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สี่เหลี่ยมผืนผ้า 5">
            <a:extLst>
              <a:ext uri="{FF2B5EF4-FFF2-40B4-BE49-F238E27FC236}">
                <a16:creationId xmlns="" xmlns:a16="http://schemas.microsoft.com/office/drawing/2014/main" id="{46FF3179-0B5F-448B-904B-AF444B13F962}"/>
              </a:ext>
            </a:extLst>
          </p:cNvPr>
          <p:cNvSpPr/>
          <p:nvPr/>
        </p:nvSpPr>
        <p:spPr>
          <a:xfrm>
            <a:off x="2956519" y="5588364"/>
            <a:ext cx="7225128" cy="971851"/>
          </a:xfrm>
          <a:prstGeom prst="rect">
            <a:avLst/>
          </a:prstGeom>
        </p:spPr>
        <p:txBody>
          <a:bodyPr wrap="square" lIns="139492" tIns="69746" rIns="139492" bIns="69746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ที่มา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เรื่อง กำหนดวงเงินกู้ยืมและการชำระเงินคืนกองทุนพัฒนาฝีมือแรงงาน 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(ฉบับที่ 5) ลงวันที่ 15 สิงหาคม 2562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3848685" y="4354402"/>
            <a:ext cx="5810292" cy="123396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117226" tIns="58613" rIns="117226" bIns="58613" rtlCol="0" anchor="ctr"/>
          <a:lstStyle/>
          <a:p>
            <a:pPr algn="ctr"/>
            <a:r>
              <a:rPr lang="th-TH" sz="3600" b="1" i="1" dirty="0">
                <a:solidFill>
                  <a:srgbClr val="FF0066"/>
                </a:solidFill>
                <a:latin typeface="FreesiaUPC" pitchFamily="34" charset="-34"/>
                <a:ea typeface="Cambria Math" panose="02040503050406030204" pitchFamily="18" charset="0"/>
                <a:cs typeface="FreesiaUPC" pitchFamily="34" charset="-34"/>
              </a:rPr>
              <a:t>ยื่นคำขอกู้พร้อมหลักฐานครบถ้วน </a:t>
            </a:r>
          </a:p>
          <a:p>
            <a:pPr algn="ctr"/>
            <a:r>
              <a:rPr lang="th-TH" sz="3600" b="1" i="1" dirty="0">
                <a:solidFill>
                  <a:srgbClr val="FF0066"/>
                </a:solidFill>
                <a:latin typeface="FreesiaUPC" pitchFamily="34" charset="-34"/>
                <a:ea typeface="Cambria Math" panose="02040503050406030204" pitchFamily="18" charset="0"/>
                <a:cs typeface="FreesiaUPC" pitchFamily="34" charset="-34"/>
              </a:rPr>
              <a:t>ตั้งแต่ 2 </a:t>
            </a:r>
            <a:r>
              <a:rPr lang="th-TH" sz="3600" b="1" i="1" dirty="0" smtClean="0">
                <a:solidFill>
                  <a:srgbClr val="FF0066"/>
                </a:solidFill>
                <a:latin typeface="FreesiaUPC" pitchFamily="34" charset="-34"/>
                <a:ea typeface="Cambria Math" panose="02040503050406030204" pitchFamily="18" charset="0"/>
                <a:cs typeface="FreesiaUPC" pitchFamily="34" charset="-34"/>
              </a:rPr>
              <a:t>ก.ย.</a:t>
            </a:r>
            <a:r>
              <a:rPr lang="en-US" sz="3600" b="1" i="1" dirty="0" smtClean="0">
                <a:solidFill>
                  <a:srgbClr val="FF0066"/>
                </a:solidFill>
                <a:latin typeface="FreesiaUPC" pitchFamily="34" charset="-34"/>
                <a:ea typeface="Cambria Math" panose="02040503050406030204" pitchFamily="18" charset="0"/>
                <a:cs typeface="FreesiaUPC" pitchFamily="34" charset="-34"/>
              </a:rPr>
              <a:t> 62</a:t>
            </a:r>
            <a:r>
              <a:rPr lang="th-TH" sz="3600" b="1" i="1" dirty="0" smtClean="0">
                <a:solidFill>
                  <a:srgbClr val="FF0066"/>
                </a:solidFill>
                <a:latin typeface="FreesiaUPC" pitchFamily="34" charset="-34"/>
                <a:ea typeface="Cambria Math" panose="02040503050406030204" pitchFamily="18" charset="0"/>
                <a:cs typeface="FreesiaUPC" pitchFamily="34" charset="-34"/>
              </a:rPr>
              <a:t> </a:t>
            </a:r>
            <a:r>
              <a:rPr lang="th-TH" sz="3600" b="1" i="1" dirty="0">
                <a:solidFill>
                  <a:srgbClr val="FF0066"/>
                </a:solidFill>
                <a:latin typeface="FreesiaUPC" pitchFamily="34" charset="-34"/>
                <a:ea typeface="Cambria Math" panose="02040503050406030204" pitchFamily="18" charset="0"/>
                <a:cs typeface="FreesiaUPC" pitchFamily="34" charset="-34"/>
              </a:rPr>
              <a:t>ถึง 15 ก.ค. </a:t>
            </a:r>
            <a:r>
              <a:rPr lang="en-US" sz="3600" b="1" i="1" dirty="0">
                <a:solidFill>
                  <a:srgbClr val="FF0066"/>
                </a:solidFill>
                <a:latin typeface="FreesiaUPC" pitchFamily="34" charset="-34"/>
                <a:ea typeface="Cambria Math" panose="02040503050406030204" pitchFamily="18" charset="0"/>
                <a:cs typeface="FreesiaUPC" pitchFamily="34" charset="-34"/>
              </a:rPr>
              <a:t>63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="" xmlns:a16="http://schemas.microsoft.com/office/drawing/2014/main" id="{02A2CC6E-E7A6-7841-9CEE-0EC3A509A14C}"/>
              </a:ext>
            </a:extLst>
          </p:cNvPr>
          <p:cNvSpPr txBox="1"/>
          <p:nvPr/>
        </p:nvSpPr>
        <p:spPr>
          <a:xfrm>
            <a:off x="1591270" y="176704"/>
            <a:ext cx="10414140" cy="82625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117226" tIns="58613" rIns="117226" bIns="58613" rtlCol="0">
            <a:spAutoFit/>
          </a:bodyPr>
          <a:lstStyle/>
          <a:p>
            <a:pPr algn="r"/>
            <a:r>
              <a:rPr lang="th-TH" sz="4600" b="1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วงเงินกู้ยืม</a:t>
            </a:r>
            <a:endParaRPr lang="th-TH" sz="4600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4" name="Picture 6" descr="payment_vector-720x21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8406" y="5643315"/>
            <a:ext cx="2386000" cy="947965"/>
          </a:xfrm>
          <a:prstGeom prst="rect">
            <a:avLst/>
          </a:prstGeom>
        </p:spPr>
      </p:pic>
      <p:graphicFrame>
        <p:nvGraphicFramePr>
          <p:cNvPr id="17" name="ตาราง 7">
            <a:extLst>
              <a:ext uri="{FF2B5EF4-FFF2-40B4-BE49-F238E27FC236}">
                <a16:creationId xmlns:a16="http://schemas.microsoft.com/office/drawing/2014/main" xmlns="" id="{876BB6D6-0882-4AAC-BC7E-E0093D4D93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57842156"/>
              </p:ext>
            </p:extLst>
          </p:nvPr>
        </p:nvGraphicFramePr>
        <p:xfrm>
          <a:off x="1770747" y="882696"/>
          <a:ext cx="9582237" cy="20090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400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34822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21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วงเงินกู้ยืม</a:t>
                      </a:r>
                      <a:endParaRPr lang="en-US" sz="36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121872" marR="121872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6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ไม่เกิน 1,000,000 บาท ต่อครั้ง </a:t>
                      </a:r>
                      <a:endParaRPr lang="en-US" sz="36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121872" marR="121872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562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ระยะเวลาผ่อนชำระคืน</a:t>
                      </a:r>
                      <a:endParaRPr lang="en-US" sz="36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ไม่เกิน </a:t>
                      </a:r>
                      <a:r>
                        <a:rPr lang="th-TH" sz="36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1</a:t>
                      </a:r>
                      <a:r>
                        <a:rPr lang="en-US" sz="36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2</a:t>
                      </a:r>
                      <a:r>
                        <a:rPr lang="th-TH" sz="36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</a:t>
                      </a:r>
                      <a:r>
                        <a:rPr lang="th-TH" sz="3600" b="1" dirty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เดือน</a:t>
                      </a:r>
                      <a:endParaRPr lang="en-US" sz="36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121872" marR="121872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3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อัตราดอกเบี้ย</a:t>
                      </a:r>
                      <a:endParaRPr lang="en-US" sz="36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121872" marR="121872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3600" b="1" baseline="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3 ต่อปี</a:t>
                      </a:r>
                      <a:endParaRPr lang="en-US" sz="36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121872" marR="121872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1490493" y="6206069"/>
            <a:ext cx="701507" cy="651930"/>
          </a:xfrm>
        </p:spPr>
        <p:txBody>
          <a:bodyPr/>
          <a:lstStyle/>
          <a:p>
            <a:pPr algn="ctr"/>
            <a:fld id="{A4434B88-D0B1-4613-8D45-B9457C3E98C9}" type="slidenum">
              <a:rPr lang="th-TH" sz="310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9</a:t>
            </a:fld>
            <a:endParaRPr lang="th-TH" sz="31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650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1173706" y="1201002"/>
          <a:ext cx="10335122" cy="5120640"/>
        </p:xfrm>
        <a:graphic>
          <a:graphicData uri="http://schemas.openxmlformats.org/drawingml/2006/table">
            <a:tbl>
              <a:tblPr>
                <a:tableStyleId>{125E5076-3810-47DD-B79F-674D7AD40C01}</a:tableStyleId>
              </a:tblPr>
              <a:tblGrid>
                <a:gridCol w="409866"/>
                <a:gridCol w="6714965"/>
                <a:gridCol w="3210291"/>
              </a:tblGrid>
              <a:tr h="311176">
                <a:tc>
                  <a:txBody>
                    <a:bodyPr/>
                    <a:lstStyle/>
                    <a:p>
                      <a:pPr indent="-283210" algn="ctr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ที่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ea typeface="Times New Roman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83210" algn="ctr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r>
                        <a:rPr lang="th-TH" sz="2400" b="1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รายการ</a:t>
                      </a:r>
                      <a:endParaRPr lang="en-US" sz="2400" b="1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ea typeface="Times New Roman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83210" algn="ctr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r>
                        <a:rPr lang="th-TH" sz="2400" b="1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ระยะเวลา</a:t>
                      </a:r>
                      <a:endParaRPr lang="en-US" sz="2400" b="1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ea typeface="Times New Roman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9802">
                <a:tc>
                  <a:txBody>
                    <a:bodyPr/>
                    <a:lstStyle/>
                    <a:p>
                      <a:pPr indent="-283210" algn="ctr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1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ea typeface="Times New Roman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83210" algn="thaiDist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อนุญาตผ่อนผันระยะเวลาการชำระหนี้เงินกู้ยืมกองทุนพัฒนาฝีมือแรงงาน </a:t>
                      </a:r>
                      <a:r>
                        <a:rPr lang="th-TH" sz="2400" dirty="0" smtClean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/>
                      </a:r>
                      <a:br>
                        <a:rPr lang="th-TH" sz="2400" dirty="0" smtClean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</a:br>
                      <a:r>
                        <a:rPr lang="th-TH" sz="2400" dirty="0" smtClean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ตาม</a:t>
                      </a: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คำขอ</a:t>
                      </a:r>
                      <a:r>
                        <a:rPr lang="th-TH" sz="2400" dirty="0" smtClean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ฯ จำนวน 44 บริษัท 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indent="-283210" algn="thaiDist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(ผู้กู้ยืมที่ทำสัญญากู้ยืมก่อนวันที่ 2 เมษายน 2563)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ea typeface="Times New Roman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83210" algn="thaiDist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เป็นเวลา 6 เดือน ตั้งแต่เดือนเมษายน 2563 ถึงเดือน</a:t>
                      </a:r>
                      <a:r>
                        <a:rPr lang="th-TH" sz="2400" spc="-3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กันยายน 2563 </a:t>
                      </a:r>
                      <a:r>
                        <a:rPr lang="th-TH" sz="2400" spc="-30" dirty="0" smtClean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/>
                      </a:r>
                      <a:br>
                        <a:rPr lang="th-TH" sz="2400" spc="-30" dirty="0" smtClean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</a:br>
                      <a:r>
                        <a:rPr lang="th-TH" sz="2400" spc="-30" dirty="0" smtClean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โดย</a:t>
                      </a:r>
                      <a:r>
                        <a:rPr lang="th-TH" sz="2400" spc="-3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เริ่มชำระหนี้</a:t>
                      </a: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ในเดือนตุลาคม 2563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ea typeface="Times New Roman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298">
                <a:tc>
                  <a:txBody>
                    <a:bodyPr/>
                    <a:lstStyle/>
                    <a:p>
                      <a:pPr indent="-283210" algn="ctr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2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ea typeface="Times New Roman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83210" algn="thaiDist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ลดอัตราดอกเบี้ย กรณีที่ผู้กู้ยืมเงินผิดนัดชำระหนี้ 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indent="-283210" algn="thaiDist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จากอัตรา “ร้อยละ 15 ต่อปี” เป็น “ร้อย</a:t>
                      </a:r>
                      <a:r>
                        <a:rPr lang="th-TH" sz="2400" spc="-2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ละ 7.5 ต่อปี”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ea typeface="Times New Roman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indent="-283210" algn="thaiDist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indent="-283210" algn="thaiDist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r>
                        <a:rPr lang="th-TH" sz="2400" dirty="0" smtClean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 ตั้งแต่</a:t>
                      </a: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วันที่ 1</a:t>
                      </a:r>
                      <a:r>
                        <a:rPr lang="th-TH" sz="2400" spc="-3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พฤษภาคม 2563</a:t>
                      </a:r>
                      <a:br>
                        <a:rPr lang="th-TH" sz="2400" spc="-3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</a:br>
                      <a:r>
                        <a:rPr lang="th-TH" sz="2400" spc="-30" dirty="0" smtClean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 ถึง</a:t>
                      </a:r>
                      <a:r>
                        <a:rPr lang="th-TH" sz="2400" spc="-3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วันที่ 31 สิงหาคม</a:t>
                      </a: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2564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ea typeface="Times New Roman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9699">
                <a:tc>
                  <a:txBody>
                    <a:bodyPr/>
                    <a:lstStyle/>
                    <a:p>
                      <a:pPr indent="-283210" algn="ctr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3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ea typeface="Times New Roman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83210" algn="thaiDist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ขยายระยะเวลาชำระหนี้คืน 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indent="-283210" algn="thaiDist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r>
                        <a:rPr lang="th-TH" sz="2400" spc="0" baseline="0" dirty="0" smtClean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จาก </a:t>
                      </a:r>
                      <a:r>
                        <a:rPr lang="th-TH" sz="2400" spc="0" baseline="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“ไม่เกิน 12 เดือน” เป็น “ไม่เกิน 18 เดือน” </a:t>
                      </a:r>
                      <a:endParaRPr lang="en-US" sz="2400" spc="0" baseline="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ea typeface="Times New Roman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609605">
                <a:tc>
                  <a:txBody>
                    <a:bodyPr/>
                    <a:lstStyle/>
                    <a:p>
                      <a:pPr indent="-283210" algn="ctr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4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ea typeface="Times New Roman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9525" algn="thaiDist">
                        <a:spcAft>
                          <a:spcPts val="0"/>
                        </a:spcAft>
                        <a:tabLst>
                          <a:tab pos="1170305" algn="l"/>
                          <a:tab pos="1306830" algn="l"/>
                          <a:tab pos="1350645" algn="l"/>
                          <a:tab pos="1404620" algn="l"/>
                          <a:tab pos="1620520" algn="l"/>
                          <a:tab pos="1778000" algn="l"/>
                        </a:tabLst>
                      </a:pP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เลื่อนกำหนดวันชำระหนี้ 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indent="-9525" algn="thaiDist">
                        <a:spcAft>
                          <a:spcPts val="0"/>
                        </a:spcAft>
                        <a:tabLst>
                          <a:tab pos="1170305" algn="l"/>
                          <a:tab pos="1306830" algn="l"/>
                          <a:tab pos="1350645" algn="l"/>
                          <a:tab pos="1404620" algn="l"/>
                          <a:tab pos="1620520" algn="l"/>
                          <a:tab pos="1778000" algn="l"/>
                        </a:tabLst>
                      </a:pPr>
                      <a:r>
                        <a:rPr lang="th-TH" sz="2400" spc="-4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จาก “ไม่เกินวันที่ 5 ของทุกเดือน” เป็น “ไม่เกินวันที่ 20 ของทุกเดือน” 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ea typeface="Times New Roman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77665">
                <a:tc>
                  <a:txBody>
                    <a:bodyPr/>
                    <a:lstStyle/>
                    <a:p>
                      <a:pPr indent="-283210" algn="ctr">
                        <a:spcAft>
                          <a:spcPts val="0"/>
                        </a:spcAft>
                        <a:tabLst>
                          <a:tab pos="450215" algn="l"/>
                          <a:tab pos="990600" algn="l"/>
                        </a:tabLst>
                      </a:pP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5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ea typeface="Times New Roman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9525" algn="thaiDist">
                        <a:spcAft>
                          <a:spcPts val="0"/>
                        </a:spcAft>
                        <a:tabLst>
                          <a:tab pos="1170305" algn="l"/>
                          <a:tab pos="1404620" algn="l"/>
                          <a:tab pos="1620520" algn="l"/>
                        </a:tabLst>
                      </a:pP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ปลอดเวลาการชำระคืนงวดแรก 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indent="-9525" algn="thaiDist">
                        <a:spcAft>
                          <a:spcPts val="0"/>
                        </a:spcAft>
                        <a:tabLst>
                          <a:tab pos="1170305" algn="l"/>
                          <a:tab pos="1404620" algn="l"/>
                          <a:tab pos="1620520" algn="l"/>
                        </a:tabLst>
                      </a:pP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จาก </a:t>
                      </a:r>
                      <a:r>
                        <a:rPr lang="th-TH" sz="2400" spc="-4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“</a:t>
                      </a: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ต้องชำระ</a:t>
                      </a:r>
                      <a:r>
                        <a:rPr lang="th-TH" sz="2400" spc="-4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ไม่เกินวันที่ 5 ของเดือนถัดไป หลังจากทำสัญญาและ</a:t>
                      </a:r>
                      <a:r>
                        <a:rPr lang="th-TH" sz="2400" spc="-40" dirty="0" smtClean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ได้รับ</a:t>
                      </a:r>
                      <a:br>
                        <a:rPr lang="th-TH" sz="2400" spc="-40" dirty="0" smtClean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</a:br>
                      <a:r>
                        <a:rPr lang="th-TH" sz="2400" spc="-40" dirty="0" smtClean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เช็ค</a:t>
                      </a:r>
                      <a:r>
                        <a:rPr lang="th-TH" sz="2400" spc="-4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แล้ว” เป็น “</a:t>
                      </a: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ต้องชำระ</a:t>
                      </a:r>
                      <a:r>
                        <a:rPr lang="th-TH" sz="2400" spc="-4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ไม่เกินวันที่ 20 ของทุกเดือน หลังจากทำ</a:t>
                      </a:r>
                      <a:r>
                        <a:rPr lang="th-TH" sz="2400" spc="-40" dirty="0" smtClean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สัญญา</a:t>
                      </a:r>
                      <a:br>
                        <a:rPr lang="th-TH" sz="2400" spc="-40" dirty="0" smtClean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</a:br>
                      <a:r>
                        <a:rPr lang="th-TH" sz="2400" dirty="0" smtClean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และ</a:t>
                      </a:r>
                      <a:r>
                        <a:rPr lang="th-TH" sz="2400" dirty="0">
                          <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ได้รับเช็คแล้ว 60 วัน” </a:t>
                      </a:r>
                      <a:endParaRPr lang="en-US" sz="2400" dirty="0">
                        <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TH SarabunIT๙" pitchFamily="34" charset="-34"/>
                        <a:ea typeface="Times New Roman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" y="79433"/>
            <a:ext cx="12191999" cy="95410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มาตรการช่วยเหลือผู้ประกอบกิจการที่กู้ยืมเงินกองทุนพัฒนาฝีมือแรงงาน </a:t>
            </a:r>
            <a:b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ซึ่งได้รับผลกระทบจากการแพร่ระบาดของโรคติดเชื้อ</a:t>
            </a:r>
            <a:r>
              <a:rPr kumimoji="0" lang="th-TH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ไวรัส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โคโรนา ๒๐๑๙ (โควิด - ๑๙)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7" name="วงเล็บปีกกาขวา 6"/>
          <p:cNvSpPr/>
          <p:nvPr/>
        </p:nvSpPr>
        <p:spPr>
          <a:xfrm>
            <a:off x="8246945" y="2694964"/>
            <a:ext cx="361195" cy="3575714"/>
          </a:xfrm>
          <a:prstGeom prst="rightBrace">
            <a:avLst>
              <a:gd name="adj1" fmla="val 8333"/>
              <a:gd name="adj2" fmla="val 46565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171" y="357166"/>
            <a:ext cx="12192000" cy="837246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สถานที่ยื่นคำ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ขอและ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ทำ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4" name="ไดอะแกรม 5"/>
          <p:cNvGraphicFramePr/>
          <p:nvPr>
            <p:extLst>
              <p:ext uri="{D42A27DB-BD31-4B8C-83A1-F6EECF244321}">
                <p14:modId xmlns:p14="http://schemas.microsoft.com/office/powerpoint/2010/main" xmlns="" val="1677188572"/>
              </p:ext>
            </p:extLst>
          </p:nvPr>
        </p:nvGraphicFramePr>
        <p:xfrm>
          <a:off x="857215" y="1557228"/>
          <a:ext cx="1038232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2870" y="6447809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xmlns="" val="9704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6"/>
          <p:cNvGrpSpPr/>
          <p:nvPr/>
        </p:nvGrpSpPr>
        <p:grpSpPr>
          <a:xfrm>
            <a:off x="819375" y="859807"/>
            <a:ext cx="10572824" cy="2044898"/>
            <a:chOff x="825806" y="1195146"/>
            <a:chExt cx="7929618" cy="2370466"/>
          </a:xfrm>
        </p:grpSpPr>
        <p:sp>
          <p:nvSpPr>
            <p:cNvPr id="12" name="TextBox 11"/>
            <p:cNvSpPr txBox="1"/>
            <p:nvPr/>
          </p:nvSpPr>
          <p:spPr>
            <a:xfrm>
              <a:off x="825806" y="1195146"/>
              <a:ext cx="7929618" cy="2370466"/>
            </a:xfrm>
            <a:prstGeom prst="doubleWave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th-TH" sz="3800" i="1" dirty="0"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      </a:t>
              </a:r>
              <a:r>
                <a:rPr lang="th-TH" sz="3300" b="1" i="1" dirty="0"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ยกเว้นภาษี</a:t>
              </a:r>
            </a:p>
            <a:p>
              <a:r>
                <a:rPr lang="th-TH" dirty="0"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	</a:t>
              </a:r>
              <a:r>
                <a:rPr lang="th-TH" sz="2800" b="1" dirty="0"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ค่าใช้จ่ายที่ใช้ในการฝึกอบรมสามารถนำไปยกเว้นภาษีเงินได้ร้อยละร้อย</a:t>
              </a:r>
            </a:p>
            <a:p>
              <a:endParaRPr lang="en-US" sz="2800" dirty="0">
                <a:latin typeface="FreesiaUPC" pitchFamily="34" charset="-34"/>
                <a:ea typeface="BoonTook Ultra" pitchFamily="50" charset="-34"/>
                <a:cs typeface="FreesiaUPC" pitchFamily="34" charset="-34"/>
              </a:endParaRPr>
            </a:p>
          </p:txBody>
        </p:sp>
        <p:pic>
          <p:nvPicPr>
            <p:cNvPr id="6" name="รูปภาพ 5" descr="fb_fan_15_like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6750" y="1454224"/>
              <a:ext cx="437810" cy="447220"/>
            </a:xfrm>
            <a:prstGeom prst="rect">
              <a:avLst/>
            </a:prstGeom>
          </p:spPr>
        </p:pic>
      </p:grpSp>
      <p:grpSp>
        <p:nvGrpSpPr>
          <p:cNvPr id="3" name="กลุ่ม 15"/>
          <p:cNvGrpSpPr/>
          <p:nvPr/>
        </p:nvGrpSpPr>
        <p:grpSpPr>
          <a:xfrm>
            <a:off x="819375" y="3972968"/>
            <a:ext cx="10572824" cy="1492776"/>
            <a:chOff x="4129227" y="2273196"/>
            <a:chExt cx="8001056" cy="1376046"/>
          </a:xfrm>
        </p:grpSpPr>
        <p:sp>
          <p:nvSpPr>
            <p:cNvPr id="14" name="TextBox 13"/>
            <p:cNvSpPr txBox="1"/>
            <p:nvPr/>
          </p:nvSpPr>
          <p:spPr>
            <a:xfrm>
              <a:off x="4129227" y="2273196"/>
              <a:ext cx="8001056" cy="1376046"/>
            </a:xfrm>
            <a:prstGeom prst="doubleWave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th-TH" sz="3800" i="1" dirty="0"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      </a:t>
              </a:r>
              <a:r>
                <a:rPr lang="th-TH" sz="3300" b="1" i="1" dirty="0"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ลดต้นทุน</a:t>
              </a:r>
              <a:endParaRPr lang="th-TH" sz="3600" b="1" i="1" dirty="0">
                <a:latin typeface="FreesiaUPC" pitchFamily="34" charset="-34"/>
                <a:ea typeface="BoonTook Ultra" pitchFamily="50" charset="-34"/>
                <a:cs typeface="FreesiaUPC" pitchFamily="34" charset="-34"/>
              </a:endParaRPr>
            </a:p>
            <a:p>
              <a:r>
                <a:rPr lang="th-TH" sz="2900" dirty="0"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	</a:t>
              </a:r>
              <a:r>
                <a:rPr lang="th-TH" sz="2800" b="1" dirty="0"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ลูกจ้างได้รับการพัฒนาทักษะฝีมือ เพิ่มผลิตภาพแรงงาน ลดต้นทุนการผลิต</a:t>
              </a:r>
              <a:endParaRPr lang="en-US" sz="2800" b="1" dirty="0">
                <a:latin typeface="FreesiaUPC" pitchFamily="34" charset="-34"/>
                <a:ea typeface="BoonTook Ultra" pitchFamily="50" charset="-34"/>
                <a:cs typeface="FreesiaUPC" pitchFamily="34" charset="-34"/>
              </a:endParaRPr>
            </a:p>
          </p:txBody>
        </p:sp>
        <p:pic>
          <p:nvPicPr>
            <p:cNvPr id="9" name="รูปภาพ 8" descr="fb_fan_15_lik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72103" y="2422146"/>
              <a:ext cx="400731" cy="447220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806269" y="2232536"/>
            <a:ext cx="10572824" cy="2088684"/>
          </a:xfrm>
          <a:prstGeom prst="doubleWave">
            <a:avLst/>
          </a:prstGeom>
          <a:solidFill>
            <a:srgbClr val="FF99CC"/>
          </a:solidFill>
        </p:spPr>
        <p:txBody>
          <a:bodyPr wrap="square" lIns="108832" tIns="54416" rIns="108832" bIns="54416" rtlCol="0">
            <a:spAutoFit/>
          </a:bodyPr>
          <a:lstStyle/>
          <a:p>
            <a:r>
              <a:rPr lang="th-TH" sz="3800" i="1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      </a:t>
            </a:r>
            <a:r>
              <a:rPr lang="th-TH" sz="3300" b="1" i="1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ประเมินเงินสมทบกองทุน</a:t>
            </a:r>
            <a:endParaRPr lang="th-TH" sz="3800" b="1" i="1" dirty="0">
              <a:latin typeface="FreesiaUPC" pitchFamily="34" charset="-34"/>
              <a:ea typeface="BoonTook Ultra" pitchFamily="50" charset="-34"/>
              <a:cs typeface="FreesiaUPC" pitchFamily="34" charset="-34"/>
            </a:endParaRPr>
          </a:p>
          <a:p>
            <a:r>
              <a:rPr lang="th-TH" sz="2900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      	</a:t>
            </a:r>
            <a:r>
              <a:rPr lang="th-TH" sz="2800" b="1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พัฒนาฝีมือแรงงานให้แก่ลูกจ้างครบตามสัดส่วนที่กฎหมายกำหนด</a:t>
            </a:r>
          </a:p>
          <a:p>
            <a:r>
              <a:rPr lang="th-TH" sz="2800" b="1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 “ไม่ต้องส่งเงินสมทบเข้ากองทุน”</a:t>
            </a:r>
            <a:endParaRPr lang="en-US" sz="2800" b="1" dirty="0">
              <a:latin typeface="FreesiaUPC" pitchFamily="34" charset="-34"/>
              <a:ea typeface="BoonTook Ultra" pitchFamily="50" charset="-34"/>
              <a:cs typeface="FreesiaUPC" pitchFamily="34" charset="-34"/>
            </a:endParaRPr>
          </a:p>
        </p:txBody>
      </p:sp>
      <p:pic>
        <p:nvPicPr>
          <p:cNvPr id="19" name="รูปภาพ 18" descr="fb_fan_15_lik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68934" y="2784866"/>
            <a:ext cx="527836" cy="42905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17520" y="5153721"/>
            <a:ext cx="10572824" cy="1433474"/>
          </a:xfrm>
          <a:prstGeom prst="doubleWave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th-TH" sz="3800" i="1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      </a:t>
            </a:r>
            <a:r>
              <a:rPr lang="th-TH" sz="3300" b="1" i="1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กู้ใหม่</a:t>
            </a:r>
            <a:endParaRPr lang="th-TH" sz="3600" b="1" i="1" dirty="0">
              <a:latin typeface="FreesiaUPC" pitchFamily="34" charset="-34"/>
              <a:ea typeface="BoonTook Ultra" pitchFamily="50" charset="-34"/>
              <a:cs typeface="FreesiaUPC" pitchFamily="34" charset="-34"/>
            </a:endParaRPr>
          </a:p>
          <a:p>
            <a:pPr lvl="0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900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	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ชำระคืนหมดแล้ว ขอกู้ใหม่ได้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1" name="รูปภาพ 8" descr="fb_fan_15_lik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6321" y="5444758"/>
            <a:ext cx="529538" cy="538838"/>
          </a:xfrm>
          <a:prstGeom prst="rect">
            <a:avLst/>
          </a:prstGeom>
        </p:spPr>
      </p:pic>
      <p:sp>
        <p:nvSpPr>
          <p:cNvPr id="13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ชื่อเรื่อง 2"/>
          <p:cNvSpPr txBox="1">
            <a:spLocks/>
          </p:cNvSpPr>
          <p:nvPr/>
        </p:nvSpPr>
        <p:spPr>
          <a:xfrm>
            <a:off x="171" y="342"/>
            <a:ext cx="12192000" cy="740331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th-TH" sz="4400" b="1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ประโยชน์ที่ได้รับจากการกู้ยืมเงินกองทุนพัฒนาฝีมือแรงงาน</a:t>
            </a:r>
            <a:endParaRPr lang="en-US" sz="4400" b="1" i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41584" y="6524969"/>
            <a:ext cx="7823200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511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4" name="Picture 6" descr="รูปภาพที่เกี่ยวข้อง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" y="0"/>
            <a:ext cx="12192000" cy="6858000"/>
          </a:xfrm>
          <a:prstGeom prst="rect">
            <a:avLst/>
          </a:prstGeom>
          <a:noFill/>
        </p:spPr>
      </p:pic>
      <p:sp>
        <p:nvSpPr>
          <p:cNvPr id="9" name="ชื่อเรื่องรอง 2"/>
          <p:cNvSpPr txBox="1">
            <a:spLocks/>
          </p:cNvSpPr>
          <p:nvPr/>
        </p:nvSpPr>
        <p:spPr>
          <a:xfrm>
            <a:off x="171" y="1198179"/>
            <a:ext cx="12192000" cy="300027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91388" tIns="45692" rIns="91388" bIns="45692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th-TH" sz="4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0" indent="0" algn="ctr">
              <a:buNone/>
            </a:pPr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การให้เงินช่วยเหลือหรืออุดหนุนกองทุนพัฒนาฝีมือแรงงาน</a:t>
            </a:r>
            <a:endParaRPr lang="en-US" sz="4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0" indent="0" algn="ctr">
              <a:buNone/>
            </a:pPr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</a:t>
            </a:r>
            <a:r>
              <a:rPr lang="th-TH" sz="44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แรงงาน พ.ศ. </a:t>
            </a:r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2545</a:t>
            </a:r>
            <a:endParaRPr lang="en-US" sz="4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0" indent="0" algn="ctr">
              <a:buNone/>
            </a:pPr>
            <a:endParaRPr lang="en-US" sz="4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8978" y="6447809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ounded Rectangle 33"/>
          <p:cNvSpPr/>
          <p:nvPr/>
        </p:nvSpPr>
        <p:spPr>
          <a:xfrm>
            <a:off x="613569" y="4149080"/>
            <a:ext cx="3052169" cy="1748350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339" tIns="45679" rIns="91339" bIns="45679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ทดสอบครบ 100 คน </a:t>
            </a:r>
            <a:endParaRPr lang="en-US" sz="3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อุดหนุน </a:t>
            </a:r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10,000 บาท</a:t>
            </a: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rPr>
              <a:t>ประกาศข้อ 4</a:t>
            </a:r>
            <a:endParaRPr lang="en-US" sz="3200" b="1" dirty="0">
              <a:solidFill>
                <a:srgbClr val="99FF6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4175579" y="4152848"/>
            <a:ext cx="3158838" cy="1773764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339" tIns="45679" rIns="91339" bIns="45679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กรมฯ ส่งไปทดสอบ อุดหนุนค่าทดสอบ</a:t>
            </a:r>
            <a:b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rPr>
              <a:t>ประกาศข้อ 5</a:t>
            </a:r>
            <a:endParaRPr lang="en-US" sz="3200" b="1" dirty="0">
              <a:solidFill>
                <a:srgbClr val="99FF66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 sz="3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3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2" name="Group 47"/>
          <p:cNvGrpSpPr/>
          <p:nvPr/>
        </p:nvGrpSpPr>
        <p:grpSpPr>
          <a:xfrm>
            <a:off x="7755208" y="4084951"/>
            <a:ext cx="3879201" cy="1750719"/>
            <a:chOff x="4507953" y="63240"/>
            <a:chExt cx="1929308" cy="1502317"/>
          </a:xfrm>
        </p:grpSpPr>
        <p:sp>
          <p:nvSpPr>
            <p:cNvPr id="49" name="Rounded Rectangle 48"/>
            <p:cNvSpPr/>
            <p:nvPr/>
          </p:nvSpPr>
          <p:spPr>
            <a:xfrm>
              <a:off x="4507953" y="125604"/>
              <a:ext cx="1929308" cy="1439953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th-TH" sz="32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ส่งเงินค่าทดสอบเข้ากองทุน อุดหนุนเท่ากับจำนวนเงินที่ส่ง</a:t>
              </a:r>
              <a:br>
                <a:rPr lang="th-TH" sz="32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3200" b="1" dirty="0">
                  <a:solidFill>
                    <a:srgbClr val="99FF66"/>
                  </a:solidFill>
                  <a:latin typeface="TH SarabunPSK" pitchFamily="34" charset="-34"/>
                  <a:cs typeface="TH SarabunPSK" pitchFamily="34" charset="-34"/>
                </a:rPr>
                <a:t>ประกาศข้อ 11</a:t>
              </a:r>
              <a:endParaRPr lang="en-US" sz="3200" b="1" dirty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0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algn="ctr" defTabSz="2084706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endParaRPr lang="en-US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63" name="Oval 62"/>
          <p:cNvSpPr/>
          <p:nvPr/>
        </p:nvSpPr>
        <p:spPr>
          <a:xfrm>
            <a:off x="3643259" y="1973191"/>
            <a:ext cx="4624066" cy="123722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ผู้ดำเนินการทดสอบฯ</a:t>
            </a:r>
            <a:endParaRPr lang="en-US" sz="3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69" name="Straight Connector 68"/>
          <p:cNvCxnSpPr/>
          <p:nvPr/>
        </p:nvCxnSpPr>
        <p:spPr>
          <a:xfrm>
            <a:off x="5807449" y="3212976"/>
            <a:ext cx="33468" cy="94258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2815747" y="3140968"/>
            <a:ext cx="1693184" cy="9522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7105952" y="3140968"/>
            <a:ext cx="1803488" cy="1008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ตัวยึดหมายเลขภาพนิ่ง 1"/>
          <p:cNvSpPr txBox="1">
            <a:spLocks/>
          </p:cNvSpPr>
          <p:nvPr/>
        </p:nvSpPr>
        <p:spPr bwMode="auto">
          <a:xfrm>
            <a:off x="11334419" y="6164672"/>
            <a:ext cx="812801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43B473-D533-461D-A761-DB0447F08C08}" type="slidenum">
              <a:rPr lang="en-US" sz="240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14</a:t>
            </a:fld>
            <a:endParaRPr lang="en-US" sz="24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58782" y="6431668"/>
            <a:ext cx="259681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>
                    <a:tint val="7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>
                  <a:tint val="75000"/>
                </a:prst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2056359" y="548682"/>
            <a:ext cx="78358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3460" eaLnBrk="1" fontAlgn="auto" hangingPunct="1">
              <a:spcAft>
                <a:spcPts val="0"/>
              </a:spcAft>
            </a:pPr>
            <a:r>
              <a:rPr lang="th-TH" sz="4800" b="1" cap="small" dirty="0" smtClean="0"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800" cap="small" dirty="0">
              <a:solidFill>
                <a:prstClr val="black">
                  <a:lumMod val="95000"/>
                  <a:lumOff val="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14255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62000" b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2"/>
          <p:cNvGrpSpPr/>
          <p:nvPr/>
        </p:nvGrpSpPr>
        <p:grpSpPr>
          <a:xfrm>
            <a:off x="2396481" y="1214209"/>
            <a:ext cx="3939416" cy="2906152"/>
            <a:chOff x="5988835" y="1795548"/>
            <a:chExt cx="2771526" cy="2381474"/>
          </a:xfrm>
        </p:grpSpPr>
        <p:sp>
          <p:nvSpPr>
            <p:cNvPr id="32" name="Rounded Rectangle 31"/>
            <p:cNvSpPr/>
            <p:nvPr/>
          </p:nvSpPr>
          <p:spPr>
            <a:xfrm>
              <a:off x="5988835" y="2922972"/>
              <a:ext cx="1929308" cy="1254050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ส่งเงินสมทบเข้ากองทุน อุดหนุน 10</a:t>
              </a:r>
              <a:r>
                <a:rPr lang="en-US" sz="28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%</a:t>
              </a:r>
              <a:r>
                <a:rPr lang="th-TH" sz="28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/>
              </a:r>
              <a:br>
                <a:rPr lang="th-TH" sz="28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800" b="1" dirty="0">
                  <a:solidFill>
                    <a:srgbClr val="99FF66"/>
                  </a:solidFill>
                  <a:latin typeface="TH SarabunPSK" pitchFamily="34" charset="-34"/>
                  <a:cs typeface="TH SarabunPSK" pitchFamily="34" charset="-34"/>
                </a:rPr>
                <a:t>ประกาศข้อ </a:t>
              </a:r>
              <a:r>
                <a:rPr lang="th-TH" sz="2800" b="1" dirty="0" smtClean="0">
                  <a:solidFill>
                    <a:srgbClr val="99FF66"/>
                  </a:solidFill>
                  <a:latin typeface="TH SarabunPSK" pitchFamily="34" charset="-34"/>
                  <a:cs typeface="TH SarabunPSK" pitchFamily="34" charset="-34"/>
                </a:rPr>
                <a:t>6</a:t>
              </a:r>
              <a:endParaRPr lang="en-US" sz="2800" b="1" dirty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28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3" name="Rounded Rectangle 7"/>
            <p:cNvSpPr/>
            <p:nvPr/>
          </p:nvSpPr>
          <p:spPr>
            <a:xfrm>
              <a:off x="6953489" y="1795548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algn="ctr" defTabSz="2084706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endParaRPr lang="en-US" sz="28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8115905" y="4591351"/>
            <a:ext cx="3536974" cy="1816303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339" tIns="45679" rIns="91339" bIns="45679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ฝึกอบรมหลักสูตร</a:t>
            </a:r>
            <a:r>
              <a:rPr lang="th-TH" sz="28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นวัตกรรม</a:t>
            </a: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หรือ</a:t>
            </a:r>
            <a:r>
              <a:rPr lang="th-TH" sz="28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เทคโนโลยี </a:t>
            </a:r>
            <a:endParaRPr lang="en-US" sz="28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7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อุดหนุนไม่เกินปีละ 100,000 บาท</a:t>
            </a:r>
            <a:br>
              <a:rPr lang="th-TH" sz="27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rPr>
              <a:t>ประกาศข้อ </a:t>
            </a:r>
            <a:r>
              <a:rPr lang="th-TH" sz="2800" b="1" dirty="0" smtClean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rPr>
              <a:t>10</a:t>
            </a:r>
            <a:endParaRPr lang="en-US" sz="2800" b="1" dirty="0">
              <a:solidFill>
                <a:srgbClr val="99FF66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7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541439" y="4564464"/>
            <a:ext cx="3455985" cy="184284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339" tIns="45679" rIns="91339" bIns="45679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ได้รับการรับรองมาตรฐานฝีมือแรงงานของตน </a:t>
            </a:r>
            <a:endParaRPr lang="en-US" sz="28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อุดหนุนสาขาละ 10,000 </a:t>
            </a:r>
            <a:r>
              <a:rPr lang="th-TH" sz="28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บาท</a:t>
            </a:r>
            <a:br>
              <a:rPr lang="th-TH" sz="28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rPr>
              <a:t>ประกาศข้อ </a:t>
            </a:r>
            <a:r>
              <a:rPr lang="th-TH" sz="2800" b="1" dirty="0" smtClean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endParaRPr lang="en-US" sz="2800" b="1" dirty="0">
              <a:solidFill>
                <a:srgbClr val="99FF66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3" name="Group 50"/>
          <p:cNvGrpSpPr/>
          <p:nvPr/>
        </p:nvGrpSpPr>
        <p:grpSpPr>
          <a:xfrm>
            <a:off x="7033986" y="2632998"/>
            <a:ext cx="3622156" cy="1487715"/>
            <a:chOff x="4354993" y="2022"/>
            <a:chExt cx="2021050" cy="1254050"/>
          </a:xfrm>
        </p:grpSpPr>
        <p:sp>
          <p:nvSpPr>
            <p:cNvPr id="52" name="Rounded Rectangle 51"/>
            <p:cNvSpPr/>
            <p:nvPr/>
          </p:nvSpPr>
          <p:spPr>
            <a:xfrm>
              <a:off x="4354993" y="2022"/>
              <a:ext cx="1929308" cy="1254050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พัฒนาฝีมือแรงงานส่วนที่เกิน 70</a:t>
              </a:r>
              <a:r>
                <a:rPr lang="en-US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%</a:t>
              </a:r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 อุดหนุน 200 บาทต่อ</a:t>
              </a:r>
              <a:r>
                <a:rPr lang="th-TH" sz="28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คน</a:t>
              </a:r>
              <a:br>
                <a:rPr lang="th-TH" sz="28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800" b="1" dirty="0">
                  <a:solidFill>
                    <a:srgbClr val="99FF66"/>
                  </a:solidFill>
                  <a:latin typeface="TH SarabunPSK" pitchFamily="34" charset="-34"/>
                  <a:cs typeface="TH SarabunPSK" pitchFamily="34" charset="-34"/>
                </a:rPr>
                <a:t>ประกาศข้อ </a:t>
              </a:r>
              <a:r>
                <a:rPr lang="th-TH" sz="2800" b="1" dirty="0" smtClean="0">
                  <a:solidFill>
                    <a:srgbClr val="99FF66"/>
                  </a:solidFill>
                  <a:latin typeface="TH SarabunPSK" pitchFamily="34" charset="-34"/>
                  <a:cs typeface="TH SarabunPSK" pitchFamily="34" charset="-34"/>
                </a:rPr>
                <a:t>7</a:t>
              </a:r>
              <a:endParaRPr lang="en-US" sz="2800" b="1" dirty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3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algn="ctr" defTabSz="2084706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endParaRPr lang="en-US" sz="28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55" name="Rounded Rectangle 54"/>
          <p:cNvSpPr/>
          <p:nvPr/>
        </p:nvSpPr>
        <p:spPr>
          <a:xfrm>
            <a:off x="4292522" y="4573740"/>
            <a:ext cx="3479218" cy="181746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339" tIns="45679" rIns="91339" bIns="45679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จ่ายค่าจ้างตามมาตรฐานฝีมือ อุดหนุน 1,000 บาทต่อคน</a:t>
            </a:r>
            <a:endParaRPr lang="en-US" sz="28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ไม่เกินปีละ 100,000 </a:t>
            </a:r>
            <a:r>
              <a:rPr lang="th-TH" sz="28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บาท</a:t>
            </a:r>
            <a:br>
              <a:rPr lang="th-TH" sz="28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rPr>
              <a:t>ประกาศข้อ </a:t>
            </a:r>
            <a:r>
              <a:rPr lang="th-TH" sz="2800" b="1" dirty="0" smtClean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rPr>
              <a:t>9</a:t>
            </a:r>
            <a:endParaRPr lang="en-US" sz="2800" b="1" dirty="0">
              <a:solidFill>
                <a:srgbClr val="99FF66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4261391" y="1126797"/>
            <a:ext cx="3754694" cy="89202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ผู้ประกอบกิจการ</a:t>
            </a:r>
            <a:endParaRPr lang="en-US" sz="3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77" name="Straight Connector 76"/>
          <p:cNvCxnSpPr/>
          <p:nvPr/>
        </p:nvCxnSpPr>
        <p:spPr>
          <a:xfrm flipH="1">
            <a:off x="8762862" y="2364128"/>
            <a:ext cx="1" cy="26852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2269422" y="4230968"/>
            <a:ext cx="761514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3779199" y="2327569"/>
            <a:ext cx="4983591" cy="92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ตัวยึดหมายเลขภาพนิ่ง 1"/>
          <p:cNvSpPr txBox="1">
            <a:spLocks/>
          </p:cNvSpPr>
          <p:nvPr/>
        </p:nvSpPr>
        <p:spPr bwMode="auto">
          <a:xfrm>
            <a:off x="11334419" y="6164672"/>
            <a:ext cx="812801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43B473-D533-461D-A761-DB0447F08C08}" type="slidenum">
              <a:rPr lang="en-US" sz="240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15</a:t>
            </a:fld>
            <a:endParaRPr lang="en-US" sz="24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1" name="ชื่อเรื่อง 1"/>
          <p:cNvSpPr txBox="1">
            <a:spLocks/>
          </p:cNvSpPr>
          <p:nvPr/>
        </p:nvSpPr>
        <p:spPr>
          <a:xfrm>
            <a:off x="42789" y="116634"/>
            <a:ext cx="12191999" cy="711080"/>
          </a:xfrm>
          <a:prstGeom prst="rect">
            <a:avLst/>
          </a:prstGeom>
          <a:noFill/>
        </p:spPr>
        <p:txBody>
          <a:bodyPr lIns="121575" tIns="60788" rIns="121575" bIns="60788"/>
          <a:lstStyle/>
          <a:p>
            <a:pPr algn="ctr" defTabSz="913460" eaLnBrk="1" fontAlgn="auto" hangingPunct="1">
              <a:spcAft>
                <a:spcPts val="0"/>
              </a:spcAft>
            </a:pPr>
            <a:r>
              <a:rPr lang="th-TH" sz="4400" b="1" cap="small" dirty="0"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400" cap="small" dirty="0">
              <a:solidFill>
                <a:prstClr val="black">
                  <a:lumMod val="95000"/>
                  <a:lumOff val="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9" name="Elbow Connector 8"/>
          <p:cNvCxnSpPr/>
          <p:nvPr/>
        </p:nvCxnSpPr>
        <p:spPr>
          <a:xfrm rot="5400000">
            <a:off x="4813816" y="3296388"/>
            <a:ext cx="2614409" cy="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436364" y="6431668"/>
            <a:ext cx="24945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>
                    <a:tint val="7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>
                  <a:tint val="75000"/>
                </a:prst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>
            <a:off x="2269250" y="4217329"/>
            <a:ext cx="0" cy="3334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>
            <a:off x="3779271" y="2353324"/>
            <a:ext cx="1" cy="26852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9884392" y="4244625"/>
            <a:ext cx="0" cy="3334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90946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68000" b="-6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12451" y="3898526"/>
            <a:ext cx="3547398" cy="2145219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339" tIns="45679" rIns="91339" bIns="45679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ส่งเงิน</a:t>
            </a:r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ค่าธรรมเนียม</a:t>
            </a: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เข้า</a:t>
            </a:r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กองทุน อุดหนุนเท่ากับจำนวนเงินที่ส่ง</a:t>
            </a:r>
            <a:b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>
                <a:solidFill>
                  <a:srgbClr val="66FF66"/>
                </a:solidFill>
                <a:latin typeface="TH SarabunPSK" pitchFamily="34" charset="-34"/>
                <a:cs typeface="TH SarabunPSK" pitchFamily="34" charset="-34"/>
              </a:rPr>
              <a:t>ประกาศข้อ 11</a:t>
            </a:r>
            <a:endParaRPr lang="en-US" sz="3200" b="1" dirty="0">
              <a:solidFill>
                <a:srgbClr val="66FF66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3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Oval 5"/>
          <p:cNvSpPr/>
          <p:nvPr/>
        </p:nvSpPr>
        <p:spPr>
          <a:xfrm>
            <a:off x="374630" y="1681969"/>
            <a:ext cx="3457735" cy="15212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ศูนย์ประเมินฯ ม.26/4(2)</a:t>
            </a:r>
            <a:endParaRPr lang="en-US" sz="3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265007" y="3911535"/>
            <a:ext cx="3682751" cy="213185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339" tIns="45679" rIns="91339" bIns="45679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อุดหนุนเป็นค่าใช้จ่ายในการรับรองความรู้ความสามารถ</a:t>
            </a:r>
            <a:b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>
                <a:solidFill>
                  <a:srgbClr val="66FF66"/>
                </a:solidFill>
                <a:latin typeface="TH SarabunPSK" pitchFamily="34" charset="-34"/>
                <a:cs typeface="TH SarabunPSK" pitchFamily="34" charset="-34"/>
              </a:rPr>
              <a:t>ประกาศข้อ 12</a:t>
            </a:r>
            <a:endParaRPr lang="en-US" sz="3200" b="1" dirty="0">
              <a:solidFill>
                <a:srgbClr val="66FF66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3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353498" y="1681980"/>
            <a:ext cx="3514879" cy="15838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ศูนย์ประเมินฯกลาง</a:t>
            </a:r>
            <a:endParaRPr lang="en-US" sz="3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8352294" y="3863206"/>
            <a:ext cx="3514934" cy="2180529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339" tIns="45679" rIns="91339" bIns="45679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อุดหนุนเป็น</a:t>
            </a:r>
            <a:r>
              <a:rPr lang="th-TH" sz="28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ค่าใช้จ่ายในการ</a:t>
            </a:r>
            <a:r>
              <a:rPr lang="th-TH" sz="28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ทดสอบมาตรฐานฝีมือ</a:t>
            </a:r>
            <a:r>
              <a:rPr lang="th-TH" sz="28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แรงงานแห่งชาติ ในสาขาอาชีพ</a:t>
            </a: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ที่อาจเป็นอันตราย</a:t>
            </a:r>
            <a:br>
              <a:rPr lang="th-TH" sz="28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>
                <a:solidFill>
                  <a:srgbClr val="66FF66"/>
                </a:solidFill>
                <a:latin typeface="TH SarabunPSK" pitchFamily="34" charset="-34"/>
                <a:cs typeface="TH SarabunPSK" pitchFamily="34" charset="-34"/>
              </a:rPr>
              <a:t>ประกาศข้อ 13</a:t>
            </a:r>
            <a:endParaRPr lang="en-US" sz="2400" b="1" dirty="0">
              <a:solidFill>
                <a:srgbClr val="66FF66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8352454" y="1754329"/>
            <a:ext cx="3514877" cy="146633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5. กรมพัฒนา</a:t>
            </a: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ฝีมือแรงงาน</a:t>
            </a:r>
            <a:endParaRPr lang="en-US" sz="3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9" name="Straight Connector 28"/>
          <p:cNvCxnSpPr>
            <a:endCxn id="15" idx="0"/>
          </p:cNvCxnSpPr>
          <p:nvPr/>
        </p:nvCxnSpPr>
        <p:spPr>
          <a:xfrm>
            <a:off x="6106202" y="3307098"/>
            <a:ext cx="0" cy="6044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ตัวยึดหมายเลขภาพนิ่ง 1"/>
          <p:cNvSpPr txBox="1">
            <a:spLocks/>
          </p:cNvSpPr>
          <p:nvPr/>
        </p:nvSpPr>
        <p:spPr bwMode="auto">
          <a:xfrm>
            <a:off x="11334419" y="6164672"/>
            <a:ext cx="812801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43B473-D533-461D-A761-DB0447F08C08}" type="slidenum">
              <a:rPr lang="en-US" sz="240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</a:t>
            </a:fld>
            <a:endParaRPr lang="en-US" sz="24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42061" y="6431668"/>
            <a:ext cx="2161084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>
                  <a:lumMod val="95000"/>
                  <a:lumOff val="5000"/>
                </a:prst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>
            <a:off x="2082769" y="3280089"/>
            <a:ext cx="0" cy="6044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0120841" y="3230498"/>
            <a:ext cx="0" cy="6044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สี่เหลี่ยมผืนผ้า 1"/>
          <p:cNvSpPr/>
          <p:nvPr/>
        </p:nvSpPr>
        <p:spPr>
          <a:xfrm>
            <a:off x="16862" y="380055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3460" eaLnBrk="1" fontAlgn="auto" hangingPunct="1">
              <a:spcAft>
                <a:spcPts val="0"/>
              </a:spcAft>
            </a:pPr>
            <a:r>
              <a:rPr lang="th-TH" sz="4800" b="1" cap="small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800" cap="small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80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96000"/>
            <a:lum/>
          </a:blip>
          <a:srcRect/>
          <a:stretch>
            <a:fillRect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/>
          <p:nvPr/>
        </p:nvSpPr>
        <p:spPr>
          <a:xfrm>
            <a:off x="916713" y="261742"/>
            <a:ext cx="10157095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ผู้ดำเนินการทดสอบมาตรฐานฝีมือแรงงาน</a:t>
            </a: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>
          <a:xfrm>
            <a:off x="10838870" y="5734065"/>
            <a:ext cx="812801" cy="521208"/>
          </a:xfrm>
          <a:prstGeom prst="rect">
            <a:avLst/>
          </a:prstGeom>
        </p:spPr>
        <p:txBody>
          <a:bodyPr vert="horz" lIns="121575" tIns="60788" rIns="121575" bIns="60788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600" b="1" dirty="0">
              <a:solidFill>
                <a:srgbClr val="FFFFFF"/>
              </a:solidFill>
              <a:latin typeface="Centaur" pitchFamily="18" charset="0"/>
              <a:cs typeface="FreesiaUPC" pitchFamily="34" charset="-34"/>
            </a:endParaRPr>
          </a:p>
        </p:txBody>
      </p:sp>
      <p:grpSp>
        <p:nvGrpSpPr>
          <p:cNvPr id="2" name="กลุ่ม 9"/>
          <p:cNvGrpSpPr/>
          <p:nvPr/>
        </p:nvGrpSpPr>
        <p:grpSpPr>
          <a:xfrm>
            <a:off x="916713" y="1588557"/>
            <a:ext cx="10157095" cy="3991284"/>
            <a:chOff x="2320058" y="651817"/>
            <a:chExt cx="9331473" cy="4296749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7" name="Rounded Rectangle 51"/>
            <p:cNvSpPr/>
            <p:nvPr/>
          </p:nvSpPr>
          <p:spPr>
            <a:xfrm>
              <a:off x="2320058" y="651817"/>
              <a:ext cx="9331473" cy="4296749"/>
            </a:xfrm>
            <a:prstGeom prst="roundRect">
              <a:avLst>
                <a:gd name="adj" fmla="val 10000"/>
              </a:avLst>
            </a:prstGeom>
            <a:grpFill/>
            <a:ln>
              <a:solidFill>
                <a:schemeClr val="bg1"/>
              </a:solidFill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</p:sp>
        <p:sp>
          <p:nvSpPr>
            <p:cNvPr id="9" name="Content Placeholder 4"/>
            <p:cNvSpPr txBox="1">
              <a:spLocks/>
            </p:cNvSpPr>
            <p:nvPr/>
          </p:nvSpPr>
          <p:spPr>
            <a:xfrm>
              <a:off x="3203430" y="916232"/>
              <a:ext cx="8249558" cy="3701815"/>
            </a:xfrm>
            <a:prstGeom prst="rect">
              <a:avLst/>
            </a:prstGeom>
            <a:grpFill/>
            <a:ln>
              <a:noFill/>
            </a:ln>
          </p:spPr>
          <p:txBody>
            <a:bodyPr>
              <a:noAutofit/>
            </a:bodyPr>
            <a:lstStyle/>
            <a:p>
              <a:pPr algn="thaiDist" defTabSz="1620660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th-TH" sz="36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อุดหนุนแก่ผู้ดำเนินการทดสอบมาตรฐานฝีมือแรงงานที่ได้รับอนุญาตตามมาตรา 24 ซึ่งดำเนินการทดสอบมาตรฐานฝีมือแรงงาน และ</a:t>
              </a:r>
              <a:r>
                <a:rPr lang="th-TH" sz="3600" b="1" u="sng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มีผู้ผ่านการทดสอบในปีที่ผ่านมา ตั้งแต่</a:t>
              </a:r>
              <a:r>
                <a:rPr lang="en-US" sz="3600" b="1" u="sng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 100 </a:t>
              </a:r>
              <a:r>
                <a:rPr lang="th-TH" sz="3600" b="1" u="sng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คน</a:t>
              </a:r>
              <a:br>
                <a:rPr lang="th-TH" sz="3600" b="1" u="sng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u="sng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ขึ้นไป</a:t>
              </a:r>
              <a:r>
                <a:rPr lang="th-TH" sz="36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 ให้เงิน</a:t>
              </a:r>
              <a:r>
                <a:rPr lang="th-TH" sz="3600" b="1" u="sng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อุดหนุนปีละ </a:t>
              </a:r>
              <a:r>
                <a:rPr lang="en-US" sz="3600" b="1" u="sng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10</a:t>
              </a:r>
              <a:r>
                <a:rPr lang="th-TH" sz="3600" b="1" u="sng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,000 บาทต่อผู้ผ่านการทดสอบ</a:t>
              </a:r>
              <a:br>
                <a:rPr lang="th-TH" sz="3600" b="1" u="sng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u="sng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ทุก 100 คน</a:t>
              </a:r>
              <a:r>
                <a:rPr lang="th-TH" sz="36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sz="3600" b="1" spc="-55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ส่วนที่เกิน</a:t>
              </a:r>
              <a:r>
                <a:rPr lang="en-US" sz="3600" b="1" spc="-55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sz="3600" b="1" spc="-55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100 คน ถ้ามีจำนวนตั้งแต่ 75 คนขึ้นไป</a:t>
              </a:r>
              <a:br>
                <a:rPr lang="th-TH" sz="3600" b="1" spc="-55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spc="-55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ให้ปัดเป็น 100 คน</a:t>
              </a:r>
              <a:endPara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11334420" y="6092689"/>
            <a:ext cx="812801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43B473-D533-461D-A761-DB0447F08C08}" type="slidenum">
              <a:rPr lang="en-US" sz="240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17</a:t>
            </a:fld>
            <a:endParaRPr lang="en-US" sz="24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Oval 47"/>
          <p:cNvSpPr/>
          <p:nvPr/>
        </p:nvSpPr>
        <p:spPr>
          <a:xfrm>
            <a:off x="916707" y="1557228"/>
            <a:ext cx="792397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1</a:t>
            </a:r>
          </a:p>
        </p:txBody>
      </p:sp>
      <p:sp>
        <p:nvSpPr>
          <p:cNvPr id="10" name="สี่เหลี่ยมมุมมน 3"/>
          <p:cNvSpPr/>
          <p:nvPr/>
        </p:nvSpPr>
        <p:spPr>
          <a:xfrm>
            <a:off x="8624510" y="5516749"/>
            <a:ext cx="2161083" cy="57593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900" b="1" dirty="0">
                <a:solidFill>
                  <a:prstClr val="black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4 </a:t>
            </a:r>
          </a:p>
        </p:txBody>
      </p:sp>
      <p:sp>
        <p:nvSpPr>
          <p:cNvPr id="1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93555" y="6431670"/>
            <a:ext cx="280940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>
                    <a:tint val="75000"/>
                  </a:prstClr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>
                  <a:tint val="75000"/>
                </a:prst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7000" b="-10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93555" y="6431664"/>
            <a:ext cx="280940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80979" y="6227104"/>
            <a:ext cx="60960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18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08728" y="116646"/>
            <a:ext cx="9769364" cy="707785"/>
          </a:xfrm>
          <a:prstGeom prst="rect">
            <a:avLst/>
          </a:prstGeom>
          <a:solidFill>
            <a:srgbClr val="0070C0"/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6553" y="1022859"/>
            <a:ext cx="8283480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ตามประกาศ ข้อ 4 (ลว. 9 มิ.ย. 60)</a:t>
            </a:r>
            <a:b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   √ ปีละ 10,000 บาท ต่อผู้ผ่านการทดสอบทุก 100 คน</a:t>
            </a:r>
            <a:endParaRPr lang="en-US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ไดอะแกรม 4"/>
          <p:cNvGraphicFramePr/>
          <p:nvPr>
            <p:extLst>
              <p:ext uri="{D42A27DB-BD31-4B8C-83A1-F6EECF244321}">
                <p14:modId xmlns="" xmlns:p14="http://schemas.microsoft.com/office/powerpoint/2010/main" val="977552116"/>
              </p:ext>
            </p:extLst>
          </p:nvPr>
        </p:nvGraphicFramePr>
        <p:xfrm>
          <a:off x="909577" y="2133175"/>
          <a:ext cx="10515907" cy="2694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วงเล็บปีกกาขวา 5"/>
          <p:cNvSpPr/>
          <p:nvPr/>
        </p:nvSpPr>
        <p:spPr>
          <a:xfrm rot="16200000" flipH="1">
            <a:off x="4439432" y="1771818"/>
            <a:ext cx="288032" cy="6482408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4999" y="5228785"/>
            <a:ext cx="2016748" cy="523098"/>
          </a:xfrm>
          <a:prstGeom prst="rect">
            <a:avLst/>
          </a:prstGeom>
          <a:solidFill>
            <a:srgbClr val="6666FF"/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21518" y="5013159"/>
            <a:ext cx="2449230" cy="830689"/>
          </a:xfrm>
          <a:prstGeom prst="rect">
            <a:avLst/>
          </a:prstGeom>
          <a:solidFill>
            <a:srgbClr val="6666FF"/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 2564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997312" y="5805264"/>
            <a:ext cx="6971777" cy="863896"/>
          </a:xfrm>
          <a:prstGeom prst="rect">
            <a:avLst/>
          </a:prstGeom>
          <a:noFill/>
          <a:ln w="9525">
            <a:solidFill>
              <a:srgbClr val="FF0000"/>
            </a:solidFill>
            <a:prstDash val="sys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eaLnBrk="1" hangingPunct="1">
              <a:spcAft>
                <a:spcPts val="999"/>
              </a:spcAf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</a:t>
            </a:r>
            <a:r>
              <a:rPr lang="en-US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 2563</a:t>
            </a:r>
            <a:b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ช่วยเหลือหรืออุดหนุน ไม่เกินวันที่ 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2564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2455" eaLnBrk="1" hangingPunct="1">
              <a:spcAft>
                <a:spcPts val="999"/>
              </a:spcAf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9" name="กลุ่ม 13"/>
          <p:cNvGrpSpPr/>
          <p:nvPr/>
        </p:nvGrpSpPr>
        <p:grpSpPr>
          <a:xfrm>
            <a:off x="622217" y="765670"/>
            <a:ext cx="1295857" cy="1367835"/>
            <a:chOff x="-1250404" y="-216024"/>
            <a:chExt cx="2736304" cy="1944216"/>
          </a:xfrm>
        </p:grpSpPr>
        <p:pic>
          <p:nvPicPr>
            <p:cNvPr id="18" name="รูปภาพ 10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9" name="รูปภาพ 11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56000"/>
            <a:lum/>
          </a:blip>
          <a:srcRect/>
          <a:stretch>
            <a:fillRect t="-116000" b="-1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มุมมน 8"/>
          <p:cNvSpPr/>
          <p:nvPr/>
        </p:nvSpPr>
        <p:spPr>
          <a:xfrm>
            <a:off x="1126087" y="385559"/>
            <a:ext cx="10085059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ผู้ดำเนินการทดสอบมาตรฐานฝีมือแรงงาน</a:t>
            </a:r>
          </a:p>
        </p:txBody>
      </p:sp>
      <p:sp>
        <p:nvSpPr>
          <p:cNvPr id="12" name="Rounded Rectangle 45"/>
          <p:cNvSpPr/>
          <p:nvPr/>
        </p:nvSpPr>
        <p:spPr>
          <a:xfrm>
            <a:off x="1046401" y="1536326"/>
            <a:ext cx="10229132" cy="3101326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3" name="Content Placeholder 4"/>
          <p:cNvSpPr txBox="1">
            <a:spLocks/>
          </p:cNvSpPr>
          <p:nvPr/>
        </p:nvSpPr>
        <p:spPr>
          <a:xfrm>
            <a:off x="1702209" y="1963339"/>
            <a:ext cx="9292662" cy="2741370"/>
          </a:xfrm>
          <a:prstGeom prst="rect">
            <a:avLst/>
          </a:prstGeom>
        </p:spPr>
        <p:txBody>
          <a:bodyPr lIns="91193" tIns="45600" rIns="91193" bIns="45600">
            <a:noAutofit/>
          </a:bodyPr>
          <a:lstStyle/>
          <a:p>
            <a:pPr algn="thaiDist" defTabSz="91346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800" b="1" spc="6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อุดหนุนเป็นค่าทดสอบแก่ผู้ดำเนินการทดสอบมาตรฐานฝีมือแรงงานที่ได้รับ</a:t>
            </a:r>
            <a:r>
              <a:rPr lang="th-TH" sz="2800" b="1" spc="6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อนุญาต</a:t>
            </a:r>
          </a:p>
          <a:p>
            <a:pPr algn="thaiDist" defTabSz="91346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ตาม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มาตรา 24 ซึ่ง</a:t>
            </a:r>
            <a:r>
              <a:rPr lang="th-TH" sz="28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ดำเนินการทดสอบให้แก่ผู้เข้ารับการทดสอบที่กรมพัฒนาฝีมือแรงงานส่งไปทดสอบมาตรฐานฝีมือแรงงานแห่งชาติ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ในสาขาอาชีพที่จำเป็นต้องให้การส่งเสริม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หรือสนับสนุนให้มีผู้ประกอบอาชีพที่มีทักษะฝีมือได้มาตรฐานเพียงพอต่อความต้องการของตลาดแรงงาน หรือเป็นสาขาอาชีพที่ต้องอาศัยความเชี่ยวชาญ เครื่องมืออุปกรณ์หรือเทคโนโลยีเฉพาะด้าน</a:t>
            </a:r>
            <a:endParaRPr lang="en-US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  <a:p>
            <a:pPr defTabSz="913460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endParaRPr lang="th-TH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Oval 47"/>
          <p:cNvSpPr/>
          <p:nvPr/>
        </p:nvSpPr>
        <p:spPr>
          <a:xfrm>
            <a:off x="1054060" y="1393116"/>
            <a:ext cx="792397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</a:t>
            </a:r>
            <a:endParaRPr lang="th-TH" sz="36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34414" y="6164672"/>
            <a:ext cx="812801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43B473-D533-461D-A761-DB0447F08C08}" type="slidenum">
              <a:rPr lang="en-US" sz="240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19</a:t>
            </a:fld>
            <a:endParaRPr lang="en-US" sz="24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3"/>
          <p:cNvSpPr/>
          <p:nvPr/>
        </p:nvSpPr>
        <p:spPr>
          <a:xfrm>
            <a:off x="9338208" y="4272630"/>
            <a:ext cx="1944981" cy="57593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900" b="1" dirty="0">
                <a:solidFill>
                  <a:prstClr val="black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5 </a:t>
            </a:r>
          </a:p>
        </p:txBody>
      </p:sp>
      <p:sp>
        <p:nvSpPr>
          <p:cNvPr id="1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37793" y="6431658"/>
            <a:ext cx="266533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สี่เหลี่ยมมุมมน 6"/>
          <p:cNvSpPr/>
          <p:nvPr/>
        </p:nvSpPr>
        <p:spPr>
          <a:xfrm>
            <a:off x="765326" y="4855722"/>
            <a:ext cx="10601612" cy="1511818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25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5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5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สาขา</a:t>
            </a:r>
            <a:r>
              <a:rPr lang="th-TH" sz="25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อาชีพที่จำเป็นต้องให้การส่งเสริมหรือสนับสนุน </a:t>
            </a:r>
            <a:r>
              <a:rPr lang="th-TH" sz="2500" b="1" dirty="0">
                <a:solidFill>
                  <a:schemeClr val="tx1"/>
                </a:solidFill>
              </a:rPr>
              <a:t>กรมพัฒนาฝีมือแรงงานไม่สามารถดำเนินการทดสอบได้ </a:t>
            </a:r>
            <a:endParaRPr lang="th-TH" sz="25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en-US" sz="25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25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. สาขาช่างเครื่องประดับ (ประดับอัญมนี) 2. สาขาช่างเครื่องประดับ (รูปพรรณ) 3. สาขาช่างเจียระไนพลอย</a:t>
            </a:r>
            <a:endParaRPr lang="en-US" sz="25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5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4. สาขาช่างหล่อเครื่องประดับ 5. สาขาช่างตกแต่งเครื่องประดับ 6. สาขาช่างฝังอัญมณีบนเครื่องประดับ</a:t>
            </a:r>
            <a:endParaRPr lang="en-US" sz="25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endParaRPr lang="en-US" sz="25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7000" b="-10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265767" y="6431658"/>
            <a:ext cx="273737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80976" y="6236995"/>
            <a:ext cx="60960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20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69741" y="45419"/>
            <a:ext cx="9769364" cy="646180"/>
          </a:xfrm>
          <a:prstGeom prst="rect">
            <a:avLst/>
          </a:prstGeom>
          <a:noFill/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4" name="ไดอะแกรม 3"/>
          <p:cNvGraphicFramePr/>
          <p:nvPr>
            <p:extLst>
              <p:ext uri="{D42A27DB-BD31-4B8C-83A1-F6EECF244321}">
                <p14:modId xmlns="" xmlns:p14="http://schemas.microsoft.com/office/powerpoint/2010/main" val="683208164"/>
              </p:ext>
            </p:extLst>
          </p:nvPr>
        </p:nvGraphicFramePr>
        <p:xfrm>
          <a:off x="981477" y="2454839"/>
          <a:ext cx="10877457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695500" y="693672"/>
            <a:ext cx="9666694" cy="181578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ตามประกาศ ข้อ 5 (ลว. 9 มิ.ย. 60)</a:t>
            </a:r>
            <a:b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   √ เป็นค่าทดสอบตามที่ผู้ดำเนินการทดสอบกำหนดต่อจำนวนผู้เข้ารับการทดสอบ 1 คน </a:t>
            </a:r>
          </a:p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(ไม่เกินอัตราค่าทดสอบมาตรฐานฝีมือแรงงานตามประกาศคณะกรรมการส่งเสริม</a:t>
            </a:r>
            <a:b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การพัฒนาฝีมือแรงงาน เรื่อง กำหนดอัตราค่าทดสอบมาตรฐานฝีมือแรงงาน)</a:t>
            </a:r>
            <a:endParaRPr lang="en-US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วงเล็บปีกกาขวา 5"/>
          <p:cNvSpPr/>
          <p:nvPr/>
        </p:nvSpPr>
        <p:spPr>
          <a:xfrm rot="16200000" flipH="1">
            <a:off x="4403375" y="1807797"/>
            <a:ext cx="288031" cy="6987507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prstClr val="white"/>
              </a:solidFill>
            </a:endParaRPr>
          </a:p>
        </p:txBody>
      </p:sp>
      <p:grpSp>
        <p:nvGrpSpPr>
          <p:cNvPr id="7" name="กลุ่ม 13"/>
          <p:cNvGrpSpPr/>
          <p:nvPr/>
        </p:nvGrpSpPr>
        <p:grpSpPr>
          <a:xfrm>
            <a:off x="469286" y="1125072"/>
            <a:ext cx="1295857" cy="1367835"/>
            <a:chOff x="-1250404" y="-216024"/>
            <a:chExt cx="2736304" cy="1944216"/>
          </a:xfrm>
        </p:grpSpPr>
        <p:pic>
          <p:nvPicPr>
            <p:cNvPr id="10" name="รูปภาพ 10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1" name="รูปภาพ 11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5" name="TextBox 14"/>
          <p:cNvSpPr txBox="1"/>
          <p:nvPr/>
        </p:nvSpPr>
        <p:spPr>
          <a:xfrm>
            <a:off x="3516382" y="5406474"/>
            <a:ext cx="2016748" cy="523098"/>
          </a:xfrm>
          <a:prstGeom prst="rect">
            <a:avLst/>
          </a:prstGeom>
          <a:solidFill>
            <a:srgbClr val="FF0000"/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401168" y="5262834"/>
            <a:ext cx="2449230" cy="830689"/>
          </a:xfrm>
          <a:prstGeom prst="rect">
            <a:avLst/>
          </a:prstGeom>
          <a:solidFill>
            <a:srgbClr val="FF0000"/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 2564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1118462" y="5877272"/>
            <a:ext cx="7138711" cy="86389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eaLnBrk="1" hangingPunct="1">
              <a:spcAft>
                <a:spcPts val="999"/>
              </a:spcAf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</a:t>
            </a:r>
            <a:r>
              <a:rPr lang="en-US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 2563 </a:t>
            </a:r>
            <a:b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ช่วยเหลือหรืออุดหนุน ไม่เกินวันที่ 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2564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2455" eaLnBrk="1" hangingPunct="1">
              <a:spcAft>
                <a:spcPts val="999"/>
              </a:spcAf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98000"/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2"/>
          <p:cNvSpPr/>
          <p:nvPr/>
        </p:nvSpPr>
        <p:spPr>
          <a:xfrm>
            <a:off x="837534" y="480046"/>
            <a:ext cx="10085059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9" name="Rounded Rectangle 45"/>
          <p:cNvSpPr/>
          <p:nvPr/>
        </p:nvSpPr>
        <p:spPr>
          <a:xfrm>
            <a:off x="837541" y="1814118"/>
            <a:ext cx="10157095" cy="2865198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0" name="Content Placeholder 4"/>
          <p:cNvSpPr txBox="1">
            <a:spLocks/>
          </p:cNvSpPr>
          <p:nvPr/>
        </p:nvSpPr>
        <p:spPr>
          <a:xfrm>
            <a:off x="1269752" y="2063840"/>
            <a:ext cx="9508769" cy="3095627"/>
          </a:xfrm>
          <a:prstGeom prst="rect">
            <a:avLst/>
          </a:prstGeom>
        </p:spPr>
        <p:txBody>
          <a:bodyPr lIns="91193" tIns="45600" rIns="91193" bIns="45600">
            <a:noAutofit/>
          </a:bodyPr>
          <a:lstStyle/>
          <a:p>
            <a:pPr algn="thaiDist" defTabSz="913460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ส่งเงินสมทบเข้ากองทุนพัฒนาฝีมือแรงงานภายในเวลาที่กำหนดในปีที่ผ่านมา</a:t>
            </a: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และได้ดำเนินการพัฒนาฝีมือแรงงานตามมาตรา 29 วรรค</a:t>
            </a:r>
            <a:r>
              <a:rPr lang="th-TH" sz="36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สอง</a:t>
            </a:r>
            <a:r>
              <a:rPr lang="th-TH" sz="3600" b="1" u="sng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ครบ</a:t>
            </a: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ตามสัดส่วนที่กฎหมาย</a:t>
            </a: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กำหนด</a:t>
            </a: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ในปีถัดมา</a:t>
            </a: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ให้เงินอุดหนุน</a:t>
            </a: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ร้อยละ 10 ของเงินสมทบที่นำส่ง</a:t>
            </a:r>
            <a:endParaRPr lang="en-US" sz="36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Oval 47"/>
          <p:cNvSpPr/>
          <p:nvPr/>
        </p:nvSpPr>
        <p:spPr>
          <a:xfrm>
            <a:off x="699163" y="1459886"/>
            <a:ext cx="786697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3</a:t>
            </a:r>
            <a:endParaRPr lang="th-TH" sz="36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สี่เหลี่ยมมุมมน 3"/>
          <p:cNvSpPr/>
          <p:nvPr/>
        </p:nvSpPr>
        <p:spPr>
          <a:xfrm>
            <a:off x="8768570" y="4583523"/>
            <a:ext cx="2226061" cy="57593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900" b="1" dirty="0">
                <a:solidFill>
                  <a:prstClr val="black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6 </a:t>
            </a:r>
          </a:p>
        </p:txBody>
      </p:sp>
      <p:sp>
        <p:nvSpPr>
          <p:cNvPr id="1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37789" y="6486242"/>
            <a:ext cx="266533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4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80972" y="6236987"/>
            <a:ext cx="60960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21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122" name="Picture 2" descr="H:\หัวข้อบรรยายเงินอุดหนุน 27-28 ก.พ. 63\343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077417" y="329853"/>
            <a:ext cx="1132571" cy="1487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35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4835923" y="2405642"/>
            <a:ext cx="2185847" cy="1749766"/>
            <a:chOff x="4320497" y="1656174"/>
            <a:chExt cx="2181862" cy="1749767"/>
          </a:xfrm>
        </p:grpSpPr>
        <p:sp>
          <p:nvSpPr>
            <p:cNvPr id="19" name="Rounded Rectangle 18"/>
            <p:cNvSpPr/>
            <p:nvPr/>
          </p:nvSpPr>
          <p:spPr>
            <a:xfrm>
              <a:off x="4320497" y="1656174"/>
              <a:ext cx="2181862" cy="1749767"/>
            </a:xfrm>
            <a:prstGeom prst="roundRect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sp>
        <p:sp>
          <p:nvSpPr>
            <p:cNvPr id="20" name="Rounded Rectangle 4"/>
            <p:cNvSpPr/>
            <p:nvPr/>
          </p:nvSpPr>
          <p:spPr>
            <a:xfrm>
              <a:off x="4405914" y="1741591"/>
              <a:ext cx="2011028" cy="1578933"/>
            </a:xfrm>
            <a:prstGeom prst="rect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1065703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th-TH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ผู้ประกอบกิจการดำเนินการพัฒนาฝีมือแรงงานให้แก่ลูกจ้าง</a:t>
              </a:r>
            </a:p>
          </p:txBody>
        </p:sp>
      </p:grpSp>
      <p:sp>
        <p:nvSpPr>
          <p:cNvPr id="7" name="Straight Connector 5"/>
          <p:cNvSpPr/>
          <p:nvPr/>
        </p:nvSpPr>
        <p:spPr>
          <a:xfrm rot="16189274">
            <a:off x="5648703" y="2124452"/>
            <a:ext cx="562361" cy="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562361" y="0"/>
                </a:lnTo>
              </a:path>
            </a:pathLst>
          </a:custGeom>
          <a:noFill/>
        </p:spPr>
        <p:style>
          <a:lnRef idx="2">
            <a:schemeClr val="accent6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4" name="Group 7"/>
          <p:cNvGrpSpPr/>
          <p:nvPr/>
        </p:nvGrpSpPr>
        <p:grpSpPr>
          <a:xfrm>
            <a:off x="4498559" y="821462"/>
            <a:ext cx="2876062" cy="1021810"/>
            <a:chOff x="3969940" y="72004"/>
            <a:chExt cx="2870819" cy="1021810"/>
          </a:xfrm>
        </p:grpSpPr>
        <p:sp>
          <p:nvSpPr>
            <p:cNvPr id="17" name="Rounded Rectangle 16"/>
            <p:cNvSpPr/>
            <p:nvPr/>
          </p:nvSpPr>
          <p:spPr>
            <a:xfrm>
              <a:off x="3969940" y="72004"/>
              <a:ext cx="2870819" cy="102181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3311292"/>
                <a:satOff val="13270"/>
                <a:lumOff val="2876"/>
                <a:alphaOff val="0"/>
              </a:schemeClr>
            </a:fillRef>
            <a:effectRef idx="0">
              <a:schemeClr val="accent5">
                <a:hueOff val="-3311292"/>
                <a:satOff val="13270"/>
                <a:lumOff val="287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ounded Rectangle 7"/>
            <p:cNvSpPr/>
            <p:nvPr/>
          </p:nvSpPr>
          <p:spPr>
            <a:xfrm>
              <a:off x="4019821" y="121885"/>
              <a:ext cx="2771057" cy="922048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1065703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1.</a:t>
              </a:r>
              <a:r>
                <a:rPr lang="th-TH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 จัดให้มีการฝึกอบรมฝีมือแรงงาน</a:t>
              </a:r>
            </a:p>
          </p:txBody>
        </p:sp>
      </p:grpSp>
      <p:sp>
        <p:nvSpPr>
          <p:cNvPr id="9" name="Straight Connector 8"/>
          <p:cNvSpPr/>
          <p:nvPr/>
        </p:nvSpPr>
        <p:spPr>
          <a:xfrm rot="528765">
            <a:off x="7033241" y="3415068"/>
            <a:ext cx="1223849" cy="4571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1440008" y="0"/>
                </a:lnTo>
              </a:path>
            </a:pathLst>
          </a:custGeom>
          <a:noFill/>
        </p:spPr>
        <p:style>
          <a:lnRef idx="2">
            <a:schemeClr val="accent6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5" name="Group 9"/>
          <p:cNvGrpSpPr/>
          <p:nvPr/>
        </p:nvGrpSpPr>
        <p:grpSpPr>
          <a:xfrm>
            <a:off x="8228613" y="3061245"/>
            <a:ext cx="2881082" cy="1663900"/>
            <a:chOff x="7925368" y="2311787"/>
            <a:chExt cx="2875831" cy="1663899"/>
          </a:xfrm>
        </p:grpSpPr>
        <p:sp>
          <p:nvSpPr>
            <p:cNvPr id="15" name="Rounded Rectangle 14"/>
            <p:cNvSpPr/>
            <p:nvPr/>
          </p:nvSpPr>
          <p:spPr>
            <a:xfrm>
              <a:off x="7925368" y="2311787"/>
              <a:ext cx="2875831" cy="1663899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</p:sp>
        <p:sp>
          <p:nvSpPr>
            <p:cNvPr id="16" name="Rounded Rectangle 10"/>
            <p:cNvSpPr/>
            <p:nvPr/>
          </p:nvSpPr>
          <p:spPr>
            <a:xfrm>
              <a:off x="8006593" y="2393012"/>
              <a:ext cx="2713381" cy="15014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1065703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2. </a:t>
              </a:r>
              <a:r>
                <a:rPr lang="th-TH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ส่งลูกจ้าง</a:t>
              </a:r>
              <a:r>
                <a:rPr lang="th-TH" sz="2800" b="1" dirty="0" smtClean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เข้าการทดสอบและ</a:t>
              </a:r>
              <a:r>
                <a:rPr lang="th-TH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ผ่านการ</a:t>
              </a:r>
              <a:r>
                <a:rPr lang="th-TH" sz="2800" b="1" dirty="0" smtClean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ทดสอบมาตรฐานฝีมือ</a:t>
              </a:r>
              <a:r>
                <a:rPr lang="th-TH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แรงงานแห่งชาติ</a:t>
              </a:r>
            </a:p>
          </p:txBody>
        </p:sp>
      </p:grpSp>
      <p:grpSp>
        <p:nvGrpSpPr>
          <p:cNvPr id="6" name="Group 11"/>
          <p:cNvGrpSpPr/>
          <p:nvPr/>
        </p:nvGrpSpPr>
        <p:grpSpPr>
          <a:xfrm>
            <a:off x="1082462" y="2981711"/>
            <a:ext cx="2715006" cy="1711404"/>
            <a:chOff x="792088" y="2232243"/>
            <a:chExt cx="2710056" cy="1711403"/>
          </a:xfrm>
        </p:grpSpPr>
        <p:sp>
          <p:nvSpPr>
            <p:cNvPr id="13" name="Rounded Rectangle 12"/>
            <p:cNvSpPr/>
            <p:nvPr/>
          </p:nvSpPr>
          <p:spPr>
            <a:xfrm>
              <a:off x="792088" y="2232243"/>
              <a:ext cx="2710056" cy="1711403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sp>
        <p:sp>
          <p:nvSpPr>
            <p:cNvPr id="14" name="Rounded Rectangle 13"/>
            <p:cNvSpPr/>
            <p:nvPr/>
          </p:nvSpPr>
          <p:spPr>
            <a:xfrm>
              <a:off x="875632" y="2315787"/>
              <a:ext cx="2542968" cy="154431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1065703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3. </a:t>
              </a:r>
              <a:r>
                <a:rPr lang="th-TH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ลูกจ้างผ่านการรับรองความรู้ความสามารถ</a:t>
              </a: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541394" y="5013492"/>
            <a:ext cx="11181623" cy="138499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339" tIns="45679" rIns="91339" bIns="45679" rtlCol="0">
            <a:spAutoFit/>
          </a:bodyPr>
          <a:lstStyle/>
          <a:p>
            <a:pPr algn="thaiDist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ผู้ประกอบกิจการสามารถ</a:t>
            </a:r>
            <a:r>
              <a:rPr lang="th-TH" sz="28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นำจำนวนลูกจ้าง</a:t>
            </a:r>
            <a:r>
              <a:rPr lang="th-TH" sz="28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ที่ได้รับ</a:t>
            </a:r>
            <a:r>
              <a:rPr lang="th-TH" sz="28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การฝึกอบรมฝีมือ</a:t>
            </a:r>
            <a:r>
              <a:rPr lang="th-TH" sz="28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แรงงาน </a:t>
            </a:r>
            <a:r>
              <a:rPr lang="th-TH" sz="28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หรือผ่าน</a:t>
            </a:r>
            <a:r>
              <a:rPr lang="th-TH" sz="28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การทดสอบมาตรฐาน</a:t>
            </a:r>
            <a:r>
              <a:rPr lang="th-TH" sz="28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ฝีมือแรงงาน</a:t>
            </a:r>
            <a:r>
              <a:rPr lang="th-TH" sz="28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แห่งชาติ </a:t>
            </a:r>
            <a:r>
              <a:rPr lang="th-TH" sz="28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หรือผ่านการรับรอง</a:t>
            </a:r>
            <a:r>
              <a:rPr lang="th-TH" sz="28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ความรู้ความสามารถ อย่างใดอย่างหนึ่งหรือรวมกันในแต่ละ</a:t>
            </a:r>
            <a:r>
              <a:rPr lang="th-TH" sz="28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ปีปฏิทิน</a:t>
            </a:r>
            <a:br>
              <a:rPr lang="th-TH" sz="28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ไปประเมิน</a:t>
            </a:r>
            <a:r>
              <a:rPr lang="th-TH" sz="28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เงิน</a:t>
            </a:r>
            <a:r>
              <a:rPr lang="th-TH" sz="28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สมทบกองทุนพัฒนาฝีมือแรงงาน </a:t>
            </a:r>
            <a:r>
              <a:rPr lang="th-TH" sz="28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โดย</a:t>
            </a:r>
            <a:r>
              <a:rPr lang="th-TH" sz="28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ไม่นับซ้ำคน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4702" y="116633"/>
            <a:ext cx="12083578" cy="707885"/>
          </a:xfrm>
          <a:prstGeom prst="rect">
            <a:avLst/>
          </a:prstGeom>
        </p:spPr>
        <p:txBody>
          <a:bodyPr wrap="square" lIns="91339" tIns="45679" rIns="91339" bIns="45679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40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การพัฒนาฝีมือแรงงานให้แก่ลูกจ้างของตน ตามมาตรา 29 วรรคสอง</a:t>
            </a:r>
            <a:endParaRPr lang="en-US" sz="40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453735" y="6493190"/>
            <a:ext cx="266533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500182" y="6256868"/>
            <a:ext cx="60960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22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" name="ตัวเชื่อมต่อตรง 2"/>
          <p:cNvCxnSpPr>
            <a:endCxn id="19" idx="1"/>
          </p:cNvCxnSpPr>
          <p:nvPr/>
        </p:nvCxnSpPr>
        <p:spPr>
          <a:xfrm flipV="1">
            <a:off x="3797310" y="3280525"/>
            <a:ext cx="1038613" cy="27357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8165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68000"/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69843" y="6447793"/>
            <a:ext cx="2249896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80972" y="6129836"/>
            <a:ext cx="60960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23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595488" y="3927003"/>
            <a:ext cx="7789784" cy="2414471"/>
          </a:xfrm>
          <a:prstGeom prst="rect">
            <a:avLst/>
          </a:prstGeom>
        </p:spPr>
        <p:txBody>
          <a:bodyPr lIns="91241" tIns="45628" rIns="91241" bIns="45628">
            <a:noAutofit/>
          </a:bodyPr>
          <a:lstStyle/>
          <a:p>
            <a:pPr algn="thaiDist" defTabSz="913460" eaLnBrk="1" fontAlgn="auto" hangingPunct="1">
              <a:spcBef>
                <a:spcPct val="20000"/>
              </a:spcBef>
              <a:spcAft>
                <a:spcPts val="0"/>
              </a:spcAft>
            </a:pPr>
            <a:endParaRPr lang="en-US" sz="3100" dirty="0">
              <a:solidFill>
                <a:prstClr val="blac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9037" y="190535"/>
            <a:ext cx="11741890" cy="646180"/>
          </a:xfrm>
          <a:prstGeom prst="rect">
            <a:avLst/>
          </a:prstGeom>
          <a:noFill/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:p14="http://schemas.microsoft.com/office/powerpoint/2010/main" xmlns="" val="1385883553"/>
              </p:ext>
            </p:extLst>
          </p:nvPr>
        </p:nvGraphicFramePr>
        <p:xfrm>
          <a:off x="621417" y="1728874"/>
          <a:ext cx="11453745" cy="2924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18078" y="909663"/>
            <a:ext cx="8140084" cy="95388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ตามประกาศ ข้อ 6 (ลว. 9 มิ.ย.60)</a:t>
            </a:r>
            <a:b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   √ ร้อยละ 10 ของเงินสมทบที่นำส่งเข้ากองทุนพัฒนาฝีมือแรงงาน</a:t>
            </a:r>
            <a:endParaRPr lang="en-US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12108" y="4364929"/>
            <a:ext cx="1656832" cy="523118"/>
          </a:xfrm>
          <a:prstGeom prst="rect">
            <a:avLst/>
          </a:prstGeom>
          <a:solidFill>
            <a:srgbClr val="FF33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sz="28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4" name="กลุ่ม 13"/>
          <p:cNvGrpSpPr/>
          <p:nvPr/>
        </p:nvGrpSpPr>
        <p:grpSpPr>
          <a:xfrm>
            <a:off x="550173" y="549709"/>
            <a:ext cx="1295857" cy="1367835"/>
            <a:chOff x="-1250404" y="-216024"/>
            <a:chExt cx="2736304" cy="1944216"/>
          </a:xfrm>
        </p:grpSpPr>
        <p:pic>
          <p:nvPicPr>
            <p:cNvPr id="18" name="รูปภาพ 10" descr="silhouette_saleman.png"/>
            <p:cNvPicPr>
              <a:picLocks noChangeAspect="1"/>
            </p:cNvPicPr>
            <p:nvPr/>
          </p:nvPicPr>
          <p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9" name="รูปภาพ 11" descr="silhouette_saleman.png"/>
            <p:cNvPicPr>
              <a:picLocks noChangeAspect="1"/>
            </p:cNvPicPr>
            <p:nvPr/>
          </p:nvPicPr>
          <p:blipFill>
            <a:blip r:embed="rId9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5" name="TextBox 14"/>
          <p:cNvSpPr txBox="1"/>
          <p:nvPr/>
        </p:nvSpPr>
        <p:spPr>
          <a:xfrm>
            <a:off x="837363" y="4403038"/>
            <a:ext cx="1656832" cy="523118"/>
          </a:xfrm>
          <a:prstGeom prst="rect">
            <a:avLst/>
          </a:prstGeom>
          <a:solidFill>
            <a:srgbClr val="FF33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8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86603" y="4393752"/>
            <a:ext cx="2141125" cy="523118"/>
          </a:xfrm>
          <a:prstGeom prst="rect">
            <a:avLst/>
          </a:prstGeom>
          <a:solidFill>
            <a:srgbClr val="FF33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ภายในมี.ค. </a:t>
            </a:r>
            <a:r>
              <a:rPr lang="th-TH" sz="28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sz="28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905409" y="4398348"/>
            <a:ext cx="2449230" cy="830689"/>
          </a:xfrm>
          <a:prstGeom prst="rect">
            <a:avLst/>
          </a:prstGeom>
          <a:solidFill>
            <a:srgbClr val="FF0000"/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1385659" y="5300809"/>
            <a:ext cx="7015659" cy="1080520"/>
          </a:xfrm>
          <a:prstGeom prst="rect">
            <a:avLst/>
          </a:prstGeom>
          <a:noFill/>
          <a:ln>
            <a:prstDash val="sysDash"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eaLnBrk="1" hangingPunct="1">
              <a:spcAft>
                <a:spcPts val="999"/>
              </a:spcAf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</a:t>
            </a:r>
            <a:r>
              <a:rPr lang="en-US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 2563 </a:t>
            </a:r>
            <a:b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ช่วยเหลือหรืออุดหนุน ไม่เกินวันที่ 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2564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2455" eaLnBrk="1" hangingPunct="1">
              <a:spcAft>
                <a:spcPts val="999"/>
              </a:spcAf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823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29000" b="-1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Rectangle 1"/>
          <p:cNvSpPr>
            <a:spLocks noChangeArrowheads="1"/>
          </p:cNvSpPr>
          <p:nvPr/>
        </p:nvSpPr>
        <p:spPr bwMode="auto">
          <a:xfrm>
            <a:off x="685673" y="1617237"/>
            <a:ext cx="10893065" cy="403179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463074" algn="thaiDist" defTabSz="913460">
              <a:tabLst>
                <a:tab pos="450390" algn="l"/>
              </a:tabLst>
            </a:pP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ปีแรก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ผู้ประกอบกิจการดำเนินการพัฒนาฝีมือแรงงานตามมาตรา 29 วรรคสอง </a:t>
            </a:r>
            <a:br>
              <a:rPr lang="th-TH" sz="3200" b="1" dirty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200" b="1" i="1" u="sng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ไม่ครบ</a:t>
            </a:r>
            <a:r>
              <a:rPr lang="th-TH" sz="3200" b="1" dirty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ตามสัดส่วนที่กฎหมายกำหนด ส่งเงินสมทบเข้ากองทุนภายในเวลาที่กำหนด (ภายในเดือนมีนาคม) </a:t>
            </a:r>
            <a:endParaRPr lang="en-US" sz="32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  <a:p>
            <a:pPr indent="463074" algn="thaiDist" defTabSz="913460">
              <a:tabLst>
                <a:tab pos="450390" algn="l"/>
              </a:tabLst>
            </a:pP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ปีที่ 2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ดำเนินการพัฒนาฝีมือแรงงาน</a:t>
            </a:r>
            <a:r>
              <a:rPr lang="th-TH" sz="3200" b="1" i="1" u="sng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ครบ</a:t>
            </a:r>
            <a:r>
              <a:rPr lang="th-TH" sz="3200" b="1" dirty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ตามสัดส่วนที่กฎหมายกำหนด (ร้อยละ 50 ของลูกจ้างทั้งหมด) </a:t>
            </a:r>
            <a:endParaRPr lang="en-US" sz="32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  <a:p>
            <a:pPr indent="463074" algn="thaiDist" defTabSz="913460">
              <a:tabLst>
                <a:tab pos="450390" algn="l"/>
              </a:tabLst>
            </a:pPr>
            <a:r>
              <a:rPr lang="th-TH" sz="3200" b="1" dirty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สิทธิขอรับเงินช่วยเหลือหรืออุดหนุนเกิดขึ้น</a:t>
            </a: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ในปีที่ 3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โดยนำจำนวนเงินสมทบที่ส่งเข้ากองทุน </a:t>
            </a:r>
            <a:r>
              <a:rPr lang="th-TH" sz="3200" b="1" i="1" u="sng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ยื่นคำขอรับเงิน</a:t>
            </a:r>
            <a:r>
              <a:rPr lang="th-TH" sz="3200" b="1" dirty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ช่วยเหลือหรืออุดหนุน อัตราร้อยละ 10 ของเงินสมทบที่นำส่ง </a:t>
            </a:r>
            <a:br>
              <a:rPr lang="th-TH" sz="3200" b="1" dirty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200" b="1" dirty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ทั้งนี้ ไม่เกินวันที่ 31 มีนาคมของ</a:t>
            </a:r>
            <a:r>
              <a:rPr lang="th-TH" sz="3200" b="1" u="sng" dirty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ปีถัดไป</a:t>
            </a:r>
            <a:endParaRPr lang="th-TH" sz="32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3104350" y="620689"/>
            <a:ext cx="6055438" cy="707803"/>
          </a:xfrm>
          <a:prstGeom prst="rect">
            <a:avLst/>
          </a:prstGeom>
          <a:solidFill>
            <a:srgbClr val="7030A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1339" tIns="45679" rIns="91339" bIns="45679">
            <a:spAutoFit/>
          </a:bodyPr>
          <a:lstStyle/>
          <a:p>
            <a:pPr indent="463074" defTabSz="913460" eaLnBrk="1" hangingPunct="1">
              <a:tabLst>
                <a:tab pos="450390" algn="l"/>
              </a:tabLst>
            </a:pPr>
            <a:r>
              <a:rPr lang="th-TH" sz="4000" b="1" i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79361" y="6021289"/>
            <a:ext cx="812801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43B473-D533-461D-A761-DB0447F08C08}" type="slidenum">
              <a:rPr lang="en-US" sz="240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24</a:t>
            </a:fld>
            <a:endParaRPr lang="en-US" sz="24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42041" y="6381641"/>
            <a:ext cx="2161084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1000"/>
            <a:lum/>
          </a:blip>
          <a:srcRect/>
          <a:stretch>
            <a:fillRect t="-73000" b="-7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ตัวเชื่อมต่อตรง 2"/>
          <p:cNvCxnSpPr/>
          <p:nvPr/>
        </p:nvCxnSpPr>
        <p:spPr>
          <a:xfrm flipV="1">
            <a:off x="541257" y="3212976"/>
            <a:ext cx="10845601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8"/>
          <p:cNvCxnSpPr/>
          <p:nvPr/>
        </p:nvCxnSpPr>
        <p:spPr>
          <a:xfrm>
            <a:off x="541258" y="3068960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ตัวเชื่อมต่อตรง 10"/>
          <p:cNvCxnSpPr/>
          <p:nvPr/>
        </p:nvCxnSpPr>
        <p:spPr>
          <a:xfrm>
            <a:off x="11394141" y="2876625"/>
            <a:ext cx="0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/>
          <p:nvPr/>
        </p:nvCxnSpPr>
        <p:spPr>
          <a:xfrm>
            <a:off x="6168139" y="2852936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ตัวเชื่อมต่อตรง 13"/>
          <p:cNvCxnSpPr/>
          <p:nvPr/>
        </p:nvCxnSpPr>
        <p:spPr>
          <a:xfrm>
            <a:off x="2997128" y="310328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ตัวเชื่อมต่อตรง 14"/>
          <p:cNvCxnSpPr/>
          <p:nvPr/>
        </p:nvCxnSpPr>
        <p:spPr>
          <a:xfrm>
            <a:off x="3323578" y="2777160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ตัวเชื่อมต่อตรง 15"/>
          <p:cNvCxnSpPr/>
          <p:nvPr/>
        </p:nvCxnSpPr>
        <p:spPr>
          <a:xfrm>
            <a:off x="8137159" y="299695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ตัวเชื่อมต่อตรง 16"/>
          <p:cNvCxnSpPr/>
          <p:nvPr/>
        </p:nvCxnSpPr>
        <p:spPr>
          <a:xfrm>
            <a:off x="5807441" y="299695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190513" y="2987072"/>
            <a:ext cx="1226372" cy="369158"/>
          </a:xfrm>
          <a:prstGeom prst="rect">
            <a:avLst/>
          </a:prstGeom>
          <a:solidFill>
            <a:srgbClr val="FF66CC"/>
          </a:solidFill>
        </p:spPr>
        <p:txBody>
          <a:bodyPr wrap="square" lIns="91251" tIns="45634" rIns="91251" bIns="45634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930995" y="3332366"/>
            <a:ext cx="1460891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1 ม.ค.</a:t>
            </a:r>
            <a:r>
              <a:rPr lang="th-TH" sz="20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62 </a:t>
            </a:r>
            <a:endParaRPr lang="en-US" sz="20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5695246" y="3293195"/>
            <a:ext cx="1460891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1 ม.ค.</a:t>
            </a:r>
            <a:r>
              <a:rPr lang="th-TH" sz="20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63 </a:t>
            </a:r>
            <a:endParaRPr lang="en-US" sz="20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570787" y="3303827"/>
            <a:ext cx="108209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1 ม.ค.61 </a:t>
            </a:r>
            <a:endParaRPr lang="en-US" sz="20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10352230" y="3212984"/>
            <a:ext cx="1242393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eaLnBrk="1" hangingPunct="1">
              <a:spcAft>
                <a:spcPts val="999"/>
              </a:spcAft>
            </a:pPr>
            <a:r>
              <a:rPr lang="th-TH" sz="20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31 มี.ค. 64</a:t>
            </a:r>
            <a:endParaRPr lang="en-US" sz="20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1996047" y="3338149"/>
            <a:ext cx="122637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0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ธ.ค.61 </a:t>
            </a:r>
            <a:endParaRPr lang="en-US" sz="20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4762161" y="3306250"/>
            <a:ext cx="122637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0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ธ.ค.62 </a:t>
            </a:r>
            <a:endParaRPr lang="en-US" sz="20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7110560" y="3284989"/>
            <a:ext cx="1460891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eaLnBrk="1" hangingPunct="1">
              <a:spcAft>
                <a:spcPts val="999"/>
              </a:spcAft>
            </a:pPr>
            <a:r>
              <a:rPr lang="th-TH" sz="20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30 ก.ย. 63</a:t>
            </a:r>
            <a:endParaRPr lang="en-US" sz="20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6" name="Text Box 6"/>
          <p:cNvSpPr txBox="1">
            <a:spLocks noChangeArrowheads="1"/>
          </p:cNvSpPr>
          <p:nvPr/>
        </p:nvSpPr>
        <p:spPr bwMode="auto">
          <a:xfrm>
            <a:off x="9414416" y="3212976"/>
            <a:ext cx="1082093" cy="47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1 ม.ค.</a:t>
            </a:r>
            <a:r>
              <a:rPr lang="th-TH" sz="20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64 </a:t>
            </a:r>
            <a:endParaRPr lang="en-US" sz="20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7" name="ตัวเชื่อมต่อตรง 26"/>
          <p:cNvCxnSpPr/>
          <p:nvPr/>
        </p:nvCxnSpPr>
        <p:spPr>
          <a:xfrm>
            <a:off x="9510288" y="299695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8515842" y="3212976"/>
            <a:ext cx="122637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0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ธ.ค.63 </a:t>
            </a:r>
            <a:endParaRPr lang="en-US" sz="20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2" name="Text Box 4"/>
          <p:cNvSpPr txBox="1">
            <a:spLocks noChangeArrowheads="1"/>
          </p:cNvSpPr>
          <p:nvPr/>
        </p:nvSpPr>
        <p:spPr bwMode="auto">
          <a:xfrm>
            <a:off x="2705443" y="4005064"/>
            <a:ext cx="3102000" cy="1152128"/>
          </a:xfrm>
          <a:prstGeom prst="rect">
            <a:avLst/>
          </a:prstGeom>
          <a:noFill/>
          <a:ln w="9525">
            <a:solidFill>
              <a:srgbClr val="CC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 defTabSz="912563" eaLnBrk="1" hangingPunct="1">
              <a:spcAft>
                <a:spcPts val="0"/>
              </a:spcAft>
            </a:pPr>
            <a:r>
              <a:rPr lang="th-TH" sz="24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ปี พ.ศ. </a:t>
            </a: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2562 </a:t>
            </a:r>
            <a:r>
              <a:rPr lang="th-TH" sz="24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ดำเนินการพัฒนาฝีมือแรงงานให้ลูกจ้าง</a:t>
            </a: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ครบ</a:t>
            </a:r>
            <a:b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ตาม</a:t>
            </a:r>
            <a:r>
              <a:rPr lang="th-TH" sz="24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สัดส่วนที่กฎหมายกำหนด						</a:t>
            </a:r>
            <a:endParaRPr lang="en-US" sz="2400" b="1" dirty="0">
              <a:solidFill>
                <a:prstClr val="black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2563" eaLnBrk="1" hangingPunct="1">
              <a:spcAft>
                <a:spcPts val="999"/>
              </a:spcAft>
            </a:pPr>
            <a:endParaRPr lang="en-US" sz="2400" b="1" dirty="0">
              <a:solidFill>
                <a:prstClr val="black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2563" eaLnBrk="1" hangingPunct="1"/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3" name="วงเล็บปีกกาขวา 32"/>
          <p:cNvSpPr/>
          <p:nvPr/>
        </p:nvSpPr>
        <p:spPr>
          <a:xfrm rot="16200000">
            <a:off x="1407743" y="1410692"/>
            <a:ext cx="720079" cy="2452743"/>
          </a:xfrm>
          <a:prstGeom prst="rightBrace">
            <a:avLst>
              <a:gd name="adj1" fmla="val 8333"/>
              <a:gd name="adj2" fmla="val 5046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 sz="2800">
              <a:solidFill>
                <a:prstClr val="black"/>
              </a:solidFill>
            </a:endParaRPr>
          </a:p>
        </p:txBody>
      </p:sp>
      <p:sp>
        <p:nvSpPr>
          <p:cNvPr id="34" name="สี่เหลี่ยมผืนผ้า 33"/>
          <p:cNvSpPr/>
          <p:nvPr/>
        </p:nvSpPr>
        <p:spPr>
          <a:xfrm>
            <a:off x="3210419" y="2129391"/>
            <a:ext cx="2665337" cy="71991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51" tIns="45634" rIns="91251" bIns="45634" rtlCol="0" anchor="ctr"/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ยื่นแบบ สท.2 ประจำปี พ.ศ.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และส่งเงินสมทบ วันที่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en-US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8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มี.ค.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62</a:t>
            </a:r>
            <a:endParaRPr lang="en-US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003954" y="2996952"/>
            <a:ext cx="1226372" cy="369158"/>
          </a:xfrm>
          <a:prstGeom prst="rect">
            <a:avLst/>
          </a:prstGeom>
          <a:solidFill>
            <a:srgbClr val="FF66CC"/>
          </a:solidFill>
        </p:spPr>
        <p:txBody>
          <a:bodyPr wrap="square" lIns="91251" tIns="45634" rIns="91251" bIns="45634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7" name="สี่เหลี่ยมผืนผ้า 36"/>
          <p:cNvSpPr/>
          <p:nvPr/>
        </p:nvSpPr>
        <p:spPr>
          <a:xfrm>
            <a:off x="3210419" y="44624"/>
            <a:ext cx="3008554" cy="1938992"/>
          </a:xfrm>
          <a:prstGeom prst="rect">
            <a:avLst/>
          </a:prstGeom>
          <a:solidFill>
            <a:srgbClr val="99FFCC"/>
          </a:solidFill>
          <a:ln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pPr algn="thaiDist" defTabSz="912563" eaLnBrk="1" hangingPunct="1">
              <a:spcAft>
                <a:spcPts val="0"/>
              </a:spcAft>
            </a:pP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ส่งเงินสมทบของปี พ.ศ. 2561 </a:t>
            </a:r>
          </a:p>
          <a:p>
            <a:pPr algn="thaiDist" defTabSz="912563" eaLnBrk="1" hangingPunct="1">
              <a:spcAft>
                <a:spcPts val="999"/>
              </a:spcAft>
            </a:pP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ภายในเวลาที่กฎหมายกำหนด </a:t>
            </a:r>
            <a:b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(ภายในมี.ค.2562)</a:t>
            </a:r>
            <a:b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จำนวน 18</a:t>
            </a:r>
            <a:r>
              <a:rPr lang="en-US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,849.60</a:t>
            </a: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บาท </a:t>
            </a:r>
            <a:b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(17 คน</a:t>
            </a:r>
            <a:r>
              <a:rPr lang="en-US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X</a:t>
            </a: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1</a:t>
            </a:r>
            <a:r>
              <a:rPr lang="en-US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,</a:t>
            </a: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108.80 บาท)</a:t>
            </a:r>
            <a:endParaRPr lang="th-TH" sz="2400" b="1" dirty="0">
              <a:solidFill>
                <a:prstClr val="black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</p:txBody>
      </p:sp>
      <p:sp>
        <p:nvSpPr>
          <p:cNvPr id="38" name="สี่เหลี่ยมผืนผ้า 37"/>
          <p:cNvSpPr/>
          <p:nvPr/>
        </p:nvSpPr>
        <p:spPr>
          <a:xfrm>
            <a:off x="252852" y="476672"/>
            <a:ext cx="2669161" cy="1938992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pPr algn="thaiDist" defTabSz="912563" eaLnBrk="1" hangingPunct="1">
              <a:spcAft>
                <a:spcPts val="0"/>
              </a:spcAft>
            </a:pP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ปี พ.ศ. 2561 ดำเนินการพัฒนาฝีมือแรงงานให้แก่ลูกจ้างไม่ครบตามสัดส่วนที่กฎหมายกำหนด</a:t>
            </a:r>
            <a:r>
              <a:rPr lang="en-US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จำนวน 17 คน</a:t>
            </a:r>
            <a:endParaRPr lang="th-TH" sz="2400" b="1" dirty="0">
              <a:solidFill>
                <a:prstClr val="black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</p:txBody>
      </p:sp>
      <p:sp>
        <p:nvSpPr>
          <p:cNvPr id="39" name="วงเล็บปีกกาขวา 38"/>
          <p:cNvSpPr/>
          <p:nvPr/>
        </p:nvSpPr>
        <p:spPr>
          <a:xfrm rot="5400000">
            <a:off x="4220701" y="2418329"/>
            <a:ext cx="360040" cy="2813441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 sz="2800">
              <a:solidFill>
                <a:prstClr val="black"/>
              </a:solidFill>
            </a:endParaRPr>
          </a:p>
        </p:txBody>
      </p:sp>
      <p:sp>
        <p:nvSpPr>
          <p:cNvPr id="40" name="วงเล็บปีกกาขวา 39"/>
          <p:cNvSpPr/>
          <p:nvPr/>
        </p:nvSpPr>
        <p:spPr>
          <a:xfrm rot="5400000">
            <a:off x="9441148" y="2084029"/>
            <a:ext cx="613240" cy="322883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 sz="2800">
              <a:solidFill>
                <a:prstClr val="black"/>
              </a:solidFill>
            </a:endParaRPr>
          </a:p>
        </p:txBody>
      </p:sp>
      <p:sp>
        <p:nvSpPr>
          <p:cNvPr id="41" name="วงเล็บปีกกาขวา 40"/>
          <p:cNvSpPr/>
          <p:nvPr/>
        </p:nvSpPr>
        <p:spPr>
          <a:xfrm rot="5400000">
            <a:off x="6655054" y="2544212"/>
            <a:ext cx="613240" cy="2308464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 sz="2800">
              <a:solidFill>
                <a:prstClr val="black"/>
              </a:solidFill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6023860" y="4005064"/>
            <a:ext cx="2597022" cy="1333320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 defTabSz="912563" eaLnBrk="1" hangingPunct="1">
              <a:spcAft>
                <a:spcPts val="0"/>
              </a:spcAft>
            </a:pPr>
            <a:r>
              <a:rPr lang="th-TH" sz="22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ปี พ.ศ. </a:t>
            </a:r>
            <a:r>
              <a:rPr lang="th-TH" sz="22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2563 </a:t>
            </a:r>
            <a:r>
              <a:rPr lang="th-TH" sz="22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ยื่นคำขอรับเงินช่วยเหลือหรือ</a:t>
            </a:r>
            <a:r>
              <a:rPr lang="th-TH" sz="22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อุดหนุน</a:t>
            </a:r>
            <a:r>
              <a:rPr lang="en-US" sz="22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200" b="1" spc="130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จำนวน 1</a:t>
            </a:r>
            <a:r>
              <a:rPr lang="en-US" sz="2200" b="1" spc="130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,884.96 </a:t>
            </a:r>
            <a:r>
              <a:rPr lang="th-TH" sz="2200" b="1" spc="130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บาท </a:t>
            </a:r>
            <a:r>
              <a:rPr lang="th-TH" sz="22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(18</a:t>
            </a:r>
            <a:r>
              <a:rPr lang="en-US" sz="22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,849.60</a:t>
            </a:r>
            <a:r>
              <a:rPr lang="th-TH" sz="22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r>
              <a:rPr lang="en-US" sz="22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x </a:t>
            </a:r>
            <a:r>
              <a:rPr lang="th-TH" sz="22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10</a:t>
            </a:r>
            <a:r>
              <a:rPr lang="en-US" sz="22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%</a:t>
            </a:r>
            <a:r>
              <a:rPr lang="th-TH" sz="22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)</a:t>
            </a:r>
          </a:p>
          <a:p>
            <a:pPr algn="thaiDist" defTabSz="912563" eaLnBrk="1" hangingPunct="1">
              <a:spcAft>
                <a:spcPts val="999"/>
              </a:spcAft>
            </a:pPr>
            <a:r>
              <a:rPr lang="th-TH" sz="22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/>
            </a:r>
            <a:br>
              <a:rPr lang="th-TH" sz="22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2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endParaRPr lang="en-US" sz="2200" b="1" dirty="0">
              <a:solidFill>
                <a:prstClr val="black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2563" eaLnBrk="1" hangingPunct="1">
              <a:spcAft>
                <a:spcPts val="999"/>
              </a:spcAft>
            </a:pPr>
            <a:r>
              <a:rPr lang="th-TH" sz="22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                                                                                  </a:t>
            </a:r>
            <a:endParaRPr lang="en-US" sz="22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3" name="Text Box 5"/>
          <p:cNvSpPr txBox="1">
            <a:spLocks noChangeArrowheads="1"/>
          </p:cNvSpPr>
          <p:nvPr/>
        </p:nvSpPr>
        <p:spPr bwMode="auto">
          <a:xfrm>
            <a:off x="8981731" y="4005064"/>
            <a:ext cx="2319347" cy="1607704"/>
          </a:xfrm>
          <a:prstGeom prst="rect">
            <a:avLst/>
          </a:prstGeom>
          <a:solidFill>
            <a:srgbClr val="FF0066"/>
          </a:solidFill>
          <a:ln w="9525">
            <a:solidFill>
              <a:srgbClr val="FFC000"/>
            </a:solidFill>
            <a:prstDash val="sysDash"/>
            <a:miter lim="800000"/>
            <a:headEnd/>
            <a:tailEnd/>
          </a:ln>
        </p:spPr>
        <p:txBody>
          <a:bodyPr vert="horz" wrap="square" lIns="91251" tIns="45634" rIns="91251" bIns="45634" numCol="1" anchor="t" anchorCtr="0" compatLnSpc="1">
            <a:prstTxWarp prst="textNoShape">
              <a:avLst/>
            </a:prstTxWarp>
          </a:bodyPr>
          <a:lstStyle/>
          <a:p>
            <a:pPr algn="thaiDist" defTabSz="912563" eaLnBrk="1" hangingPunct="1">
              <a:spcAft>
                <a:spcPts val="999"/>
              </a:spcAft>
            </a:pPr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ถัดไป</a:t>
            </a:r>
            <a:r>
              <a:rPr lang="th-TH" sz="2000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                                                                                 </a:t>
            </a:r>
            <a:endParaRPr lang="en-US" sz="20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4" name="Rectangle 920"/>
          <p:cNvSpPr>
            <a:spLocks noChangeArrowheads="1"/>
          </p:cNvSpPr>
          <p:nvPr/>
        </p:nvSpPr>
        <p:spPr bwMode="auto">
          <a:xfrm>
            <a:off x="252700" y="5517544"/>
            <a:ext cx="6059718" cy="1150963"/>
          </a:xfrm>
          <a:prstGeom prst="rect">
            <a:avLst/>
          </a:prstGeom>
          <a:solidFill>
            <a:srgbClr val="CC0099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251" tIns="45634" rIns="91251" bIns="45634" numCol="1" anchor="ctr" anchorCtr="0" compatLnSpc="1">
            <a:prstTxWarp prst="textNoShape">
              <a:avLst/>
            </a:prstTxWarp>
          </a:bodyPr>
          <a:lstStyle/>
          <a:p>
            <a:pPr algn="thaiDist" defTabSz="912563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white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ประกาศคณะกรรมการค่าจ้าง เรื่อง อัตราค่าจ้างขั้นต่ำ (ฉบับที่ </a:t>
            </a: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9) </a:t>
            </a:r>
            <a:r>
              <a:rPr lang="th-TH" sz="2000" b="1" dirty="0" err="1">
                <a:solidFill>
                  <a:prstClr val="white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ลว.</a:t>
            </a:r>
            <a:r>
              <a:rPr lang="th-TH" sz="2000" b="1" dirty="0">
                <a:solidFill>
                  <a:prstClr val="white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19 ม.ค. 2561 </a:t>
            </a:r>
            <a:r>
              <a:rPr lang="th-TH" sz="2000" b="1" dirty="0">
                <a:solidFill>
                  <a:prstClr val="white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อัตราค่าจ้างขั้นต่ำสุด </a:t>
            </a: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308 </a:t>
            </a:r>
            <a:r>
              <a:rPr lang="th-TH" sz="2000" b="1" dirty="0">
                <a:solidFill>
                  <a:prstClr val="white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บาท ใช้เป็นฐานในการคำนวณเงิน</a:t>
            </a: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สมทบ </a:t>
            </a:r>
          </a:p>
          <a:p>
            <a:pPr algn="thaiDist" defTabSz="912563" eaLnBrk="1" hangingPunct="1">
              <a:spcAft>
                <a:spcPts val="999"/>
              </a:spcAft>
            </a:pP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เงิน</a:t>
            </a:r>
            <a:r>
              <a:rPr lang="th-TH" sz="20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สมทบร้อยละ 1 </a:t>
            </a:r>
            <a:r>
              <a:rPr lang="en-US" sz="20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en-US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308 </a:t>
            </a:r>
            <a:r>
              <a:rPr lang="th-TH" sz="20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บาท </a:t>
            </a:r>
            <a:r>
              <a:rPr lang="en-US" sz="20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x 30 </a:t>
            </a:r>
            <a:r>
              <a:rPr lang="th-TH" sz="20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วัน </a:t>
            </a:r>
            <a:r>
              <a:rPr lang="en-US" sz="20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x 12 </a:t>
            </a:r>
            <a:r>
              <a:rPr lang="th-TH" sz="20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เดือน / 100 </a:t>
            </a:r>
            <a:r>
              <a:rPr lang="en-US" sz="20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=</a:t>
            </a:r>
            <a:r>
              <a:rPr lang="th-TH" sz="20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1,108.80 </a:t>
            </a:r>
            <a:r>
              <a:rPr lang="th-TH" sz="20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บาท </a:t>
            </a:r>
            <a:endParaRPr lang="en-US" sz="2000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335989" y="2969656"/>
            <a:ext cx="1226372" cy="369158"/>
          </a:xfrm>
          <a:prstGeom prst="rect">
            <a:avLst/>
          </a:prstGeom>
          <a:solidFill>
            <a:srgbClr val="FF66CC"/>
          </a:solidFill>
        </p:spPr>
        <p:txBody>
          <a:bodyPr wrap="square" lIns="91251" tIns="45634" rIns="91251" bIns="45634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6" name="สี่เหลี่ยมผืนผ้า 45"/>
          <p:cNvSpPr/>
          <p:nvPr/>
        </p:nvSpPr>
        <p:spPr>
          <a:xfrm>
            <a:off x="6168223" y="2133159"/>
            <a:ext cx="2665337" cy="71991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51" tIns="45634" rIns="91251" bIns="45634" rtlCol="0" anchor="ctr"/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ยื่นแบบ สท.2 ประจำปี พ.ศ.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</a:t>
            </a:r>
            <a:r>
              <a:rPr lang="en-US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พัฒนา</a:t>
            </a: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ฝีมือแรงงานครบตามสัดส่วน</a:t>
            </a:r>
            <a:endParaRPr lang="en-US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7" name="Ribbon ลง 46"/>
          <p:cNvSpPr/>
          <p:nvPr/>
        </p:nvSpPr>
        <p:spPr>
          <a:xfrm>
            <a:off x="9828844" y="106752"/>
            <a:ext cx="2308464" cy="648072"/>
          </a:xfrm>
          <a:prstGeom prst="ribbon">
            <a:avLst/>
          </a:prstGeom>
          <a:solidFill>
            <a:srgbClr val="66FF66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dirty="0" smtClean="0">
                <a:ln w="18415" cmpd="sng">
                  <a:solidFill>
                    <a:prstClr val="black"/>
                  </a:solidFill>
                  <a:prstDash val="solid"/>
                </a:ln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sz="2800" dirty="0">
              <a:ln w="18415" cmpd="sng">
                <a:solidFill>
                  <a:prstClr val="black"/>
                </a:solidFill>
                <a:prstDash val="solid"/>
              </a:ln>
              <a:solidFill>
                <a:prstClr val="black">
                  <a:lumMod val="95000"/>
                  <a:lumOff val="5000"/>
                </a:prst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8" name="ตัวยึดหมายเลขภาพนิ่ง 1"/>
          <p:cNvSpPr txBox="1">
            <a:spLocks/>
          </p:cNvSpPr>
          <p:nvPr/>
        </p:nvSpPr>
        <p:spPr bwMode="auto">
          <a:xfrm>
            <a:off x="11379361" y="6021289"/>
            <a:ext cx="812801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43B473-D533-461D-A761-DB0447F08C08}" type="slidenum">
              <a:rPr lang="en-US" sz="240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25</a:t>
            </a:fld>
            <a:endParaRPr lang="en-US" sz="24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42041" y="6381641"/>
            <a:ext cx="2161084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775114" y="2780928"/>
            <a:ext cx="1226372" cy="369158"/>
          </a:xfrm>
          <a:prstGeom prst="rect">
            <a:avLst/>
          </a:prstGeom>
          <a:solidFill>
            <a:srgbClr val="FF66CC"/>
          </a:solidFill>
        </p:spPr>
        <p:txBody>
          <a:bodyPr wrap="square" lIns="91251" tIns="45634" rIns="91251" bIns="45634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2" name="Rectangle 920"/>
          <p:cNvSpPr>
            <a:spLocks noChangeArrowheads="1"/>
          </p:cNvSpPr>
          <p:nvPr/>
        </p:nvSpPr>
        <p:spPr bwMode="auto">
          <a:xfrm>
            <a:off x="6456849" y="5445527"/>
            <a:ext cx="2164186" cy="1150963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251" tIns="45634" rIns="91251" bIns="45634" numCol="1" anchor="ctr" anchorCtr="0" compatLnSpc="1">
            <a:prstTxWarp prst="textNoShape">
              <a:avLst/>
            </a:prstTxWarp>
          </a:bodyPr>
          <a:lstStyle/>
          <a:p>
            <a:pPr algn="ctr" defTabSz="912563" eaLnBrk="1" hangingPunct="1">
              <a:spcAft>
                <a:spcPts val="999"/>
              </a:spcAf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</a:t>
            </a:r>
            <a:b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หรืออุดหนุนเกิดขึ้น</a:t>
            </a:r>
            <a:b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ในปี พ.ศ.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2563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2" name="กลุ่ม 13"/>
          <p:cNvGrpSpPr/>
          <p:nvPr/>
        </p:nvGrpSpPr>
        <p:grpSpPr>
          <a:xfrm>
            <a:off x="8332375" y="3573016"/>
            <a:ext cx="793535" cy="791388"/>
            <a:chOff x="-1250404" y="-216024"/>
            <a:chExt cx="2736304" cy="1944216"/>
          </a:xfrm>
        </p:grpSpPr>
        <p:pic>
          <p:nvPicPr>
            <p:cNvPr id="54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55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l="37000" t="-5000" r="-5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ก. งานรุ่ง\หัวข้อบรรยายเงินอุดหนุน 27-28 ก.พ. 63\หัวข้อบรรยายเงินอุดหนุน 27-28 ก.พ. 63\343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44248"/>
            <a:ext cx="1086923" cy="1080120"/>
          </a:xfrm>
          <a:prstGeom prst="rect">
            <a:avLst/>
          </a:prstGeom>
          <a:noFill/>
        </p:spPr>
      </p:pic>
      <p:sp>
        <p:nvSpPr>
          <p:cNvPr id="4" name="สี่เหลี่ยมมุมมน 14"/>
          <p:cNvSpPr/>
          <p:nvPr/>
        </p:nvSpPr>
        <p:spPr>
          <a:xfrm>
            <a:off x="920888" y="1623818"/>
            <a:ext cx="10369152" cy="295164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575" tIns="60788" rIns="121575" bIns="60788" rtlCol="0" anchor="ctr"/>
          <a:lstStyle/>
          <a:p>
            <a:pPr algn="thaiDist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4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อุดหนุนแก่ผู้ประกอบกิจการที่ดำเนินการพัฒนาฝีมือแรงงาน</a:t>
            </a:r>
            <a:br>
              <a:rPr lang="th-TH" sz="4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ตามมาตรา 29 วรรคสอง </a:t>
            </a:r>
            <a:r>
              <a:rPr lang="th-TH" sz="40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ในปีที่ผ่านมา</a:t>
            </a:r>
            <a:r>
              <a:rPr lang="th-TH" sz="4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ส่วนที่</a:t>
            </a:r>
            <a:r>
              <a:rPr lang="th-TH" sz="40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เกินกว่าร้อยละ 70</a:t>
            </a:r>
            <a:r>
              <a:rPr lang="th-TH" sz="4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4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ของลูกจ้างทั้งหมด ให้เงินอุดหนุน </a:t>
            </a:r>
            <a:r>
              <a:rPr lang="th-TH" sz="40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200 บาทต่อลูกจ้าง 1 คน </a:t>
            </a:r>
            <a:endParaRPr lang="en-US" sz="4000" b="1" u="sng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921041" y="261686"/>
            <a:ext cx="10369151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7" name="Oval 47"/>
          <p:cNvSpPr/>
          <p:nvPr/>
        </p:nvSpPr>
        <p:spPr>
          <a:xfrm>
            <a:off x="900625" y="1269559"/>
            <a:ext cx="786697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4</a:t>
            </a:r>
            <a:endParaRPr lang="th-TH" sz="36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338043" y="6163324"/>
            <a:ext cx="812801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43B473-D533-461D-A761-DB0447F08C08}" type="slidenum">
              <a:rPr lang="en-US" sz="200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26</a:t>
            </a:fld>
            <a:endParaRPr lang="en-US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3936" y="5212508"/>
            <a:ext cx="9730873" cy="1384844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1. ผู้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ประกอบกิจการที่จัดให้มีการฝึกอบรมฝีมือแรงงานให้แก่ลูกจ้างของตน หรือ </a:t>
            </a:r>
            <a:endParaRPr lang="th-TH" sz="2800" b="1" dirty="0" smtClean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2. ส่ง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ลูกจ้างเข้า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รับการ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ทดสอบและผ่านการทดสอบมาตรฐานฝีมือแรงงานแห่งชาติ หรือ </a:t>
            </a:r>
            <a:endParaRPr lang="th-TH" sz="2800" b="1" dirty="0" smtClean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3. ลูกจ้าง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ผ่านการ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รับรองความรู้ความสามารถ</a:t>
            </a:r>
            <a:endParaRPr lang="en-US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9477" y="4653425"/>
            <a:ext cx="6268067" cy="52307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 ตามมาตรา 29 วรรคสอง</a:t>
            </a:r>
            <a:endParaRPr lang="en-US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3"/>
          <p:cNvSpPr/>
          <p:nvPr/>
        </p:nvSpPr>
        <p:spPr>
          <a:xfrm>
            <a:off x="9258036" y="4437168"/>
            <a:ext cx="2009950" cy="64792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900" b="1" dirty="0">
                <a:solidFill>
                  <a:prstClr val="black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7</a:t>
            </a:r>
            <a:endParaRPr lang="en-US" sz="2900" b="1" dirty="0">
              <a:solidFill>
                <a:prstClr val="black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47815" y="6448599"/>
            <a:ext cx="226404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691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05410" y="6375775"/>
            <a:ext cx="2708634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94457" y="6087809"/>
            <a:ext cx="60960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27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กลุ่ม 13"/>
          <p:cNvGrpSpPr/>
          <p:nvPr/>
        </p:nvGrpSpPr>
        <p:grpSpPr>
          <a:xfrm>
            <a:off x="647672" y="477656"/>
            <a:ext cx="1295857" cy="1367835"/>
            <a:chOff x="-1250404" y="-216024"/>
            <a:chExt cx="2736304" cy="1944216"/>
          </a:xfrm>
        </p:grpSpPr>
        <p:pic>
          <p:nvPicPr>
            <p:cNvPr id="5" name="รูปภาพ 10" descr="silhouette_saleman.png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6" name="รูปภาพ 11" descr="silhouette_saleman.png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549218" y="191142"/>
            <a:ext cx="11741890" cy="646180"/>
          </a:xfrm>
          <a:prstGeom prst="rect">
            <a:avLst/>
          </a:prstGeom>
          <a:noFill/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:p14="http://schemas.microsoft.com/office/powerpoint/2010/main" xmlns="" val="2208865048"/>
              </p:ext>
            </p:extLst>
          </p:nvPr>
        </p:nvGraphicFramePr>
        <p:xfrm>
          <a:off x="549219" y="1773211"/>
          <a:ext cx="11453745" cy="34267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015424" y="837613"/>
            <a:ext cx="8140084" cy="953885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ตามประกาศ ข้อ 7 (ลว. 9 มิ.ย.60)</a:t>
            </a:r>
            <a:b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   √ จำนวน 200 บาทต่อลูกจ้าง 1 คน</a:t>
            </a:r>
            <a:endParaRPr lang="en-US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53480" y="5157090"/>
            <a:ext cx="1656832" cy="523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871394" y="5157090"/>
            <a:ext cx="1656832" cy="52304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545373" y="5085100"/>
            <a:ext cx="2449230" cy="830689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1269585" y="5804714"/>
            <a:ext cx="6990599" cy="863896"/>
          </a:xfrm>
          <a:prstGeom prst="rect">
            <a:avLst/>
          </a:prstGeom>
          <a:ln>
            <a:prstDash val="sysDash"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eaLnBrk="1" hangingPunct="1">
              <a:spcAft>
                <a:spcPts val="999"/>
              </a:spcAf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</a:t>
            </a:r>
            <a:r>
              <a:rPr lang="en-US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 2563 </a:t>
            </a:r>
            <a:b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ช่วยเหลือหรืออุดหนุน ไม่เกินวันที่ 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2564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2455" eaLnBrk="1" hangingPunct="1">
              <a:spcAft>
                <a:spcPts val="999"/>
              </a:spcAf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835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49630" y="6452910"/>
            <a:ext cx="282618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26674" y="6236935"/>
            <a:ext cx="60960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28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กลุ่ม 20"/>
          <p:cNvGrpSpPr/>
          <p:nvPr/>
        </p:nvGrpSpPr>
        <p:grpSpPr>
          <a:xfrm>
            <a:off x="693300" y="3068964"/>
            <a:ext cx="10668894" cy="1408011"/>
            <a:chOff x="2444551" y="2657635"/>
            <a:chExt cx="8566424" cy="1408339"/>
          </a:xfrm>
        </p:grpSpPr>
        <p:cxnSp>
          <p:nvCxnSpPr>
            <p:cNvPr id="4" name="ตัวเชื่อมต่อตรง 6"/>
            <p:cNvCxnSpPr/>
            <p:nvPr/>
          </p:nvCxnSpPr>
          <p:spPr>
            <a:xfrm flipV="1">
              <a:off x="2562792" y="3233833"/>
              <a:ext cx="8448182" cy="2664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7"/>
            <p:cNvCxnSpPr/>
            <p:nvPr/>
          </p:nvCxnSpPr>
          <p:spPr>
            <a:xfrm>
              <a:off x="5972810" y="2913846"/>
              <a:ext cx="0" cy="108012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วงเล็บปีกกาขวา 9"/>
            <p:cNvSpPr/>
            <p:nvPr/>
          </p:nvSpPr>
          <p:spPr>
            <a:xfrm rot="16200000">
              <a:off x="4092361" y="1138480"/>
              <a:ext cx="360123" cy="3398434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2800" dirty="0">
                <a:solidFill>
                  <a:prstClr val="black"/>
                </a:solidFill>
              </a:endParaRPr>
            </a:p>
          </p:txBody>
        </p:sp>
        <p:cxnSp>
          <p:nvCxnSpPr>
            <p:cNvPr id="8" name="ตัวเชื่อมต่อตรง 10"/>
            <p:cNvCxnSpPr/>
            <p:nvPr/>
          </p:nvCxnSpPr>
          <p:spPr>
            <a:xfrm rot="5400000">
              <a:off x="2303467" y="3313857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ตัวเชื่อมต่อตรง 11"/>
            <p:cNvCxnSpPr/>
            <p:nvPr/>
          </p:nvCxnSpPr>
          <p:spPr>
            <a:xfrm rot="5400000">
              <a:off x="10750856" y="3348315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3712638" y="3017758"/>
              <a:ext cx="1143008" cy="44638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th-TH" sz="2300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300" dirty="0" smtClean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2562</a:t>
              </a:r>
              <a:endParaRPr lang="en-US" sz="23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840414" y="3037697"/>
              <a:ext cx="1143008" cy="446380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pPr algn="ctr"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th-TH" sz="23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300" b="1" dirty="0" smtClean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2563</a:t>
              </a:r>
              <a:endParaRPr lang="en-US" sz="23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วงเล็บปีกกาขวา 14"/>
            <p:cNvSpPr/>
            <p:nvPr/>
          </p:nvSpPr>
          <p:spPr>
            <a:xfrm rot="16200000">
              <a:off x="7392143" y="1310393"/>
              <a:ext cx="288033" cy="3126697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2800" dirty="0">
                <a:solidFill>
                  <a:prstClr val="black"/>
                </a:solidFill>
              </a:endParaRPr>
            </a:p>
          </p:txBody>
        </p:sp>
        <p:sp>
          <p:nvSpPr>
            <p:cNvPr id="13" name="Text Box 4"/>
            <p:cNvSpPr txBox="1">
              <a:spLocks noChangeArrowheads="1"/>
            </p:cNvSpPr>
            <p:nvPr/>
          </p:nvSpPr>
          <p:spPr bwMode="auto">
            <a:xfrm>
              <a:off x="2444551" y="3525560"/>
              <a:ext cx="1272803" cy="428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eaLnBrk="1" hangingPunct="1">
                <a:spcAft>
                  <a:spcPts val="999"/>
                </a:spcAft>
              </a:pPr>
              <a:r>
                <a:rPr lang="th-TH" sz="2400" b="1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lang="th-TH" sz="2400" b="1" dirty="0" smtClean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62  </a:t>
              </a:r>
              <a:endParaRPr lang="en-US" sz="2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 Box 5"/>
            <p:cNvSpPr txBox="1">
              <a:spLocks noChangeArrowheads="1"/>
            </p:cNvSpPr>
            <p:nvPr/>
          </p:nvSpPr>
          <p:spPr bwMode="auto">
            <a:xfrm>
              <a:off x="4919565" y="3561918"/>
              <a:ext cx="1284606" cy="504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eaLnBrk="1" hangingPunct="1">
                <a:spcAft>
                  <a:spcPts val="999"/>
                </a:spcAft>
              </a:pPr>
              <a:r>
                <a:rPr lang="th-TH" sz="2400" b="1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</a:t>
              </a:r>
              <a:r>
                <a:rPr lang="th-TH" sz="2400" b="1" dirty="0" smtClean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62 </a:t>
              </a:r>
              <a:endParaRPr lang="en-US" sz="2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Text Box 6"/>
            <p:cNvSpPr txBox="1">
              <a:spLocks noChangeArrowheads="1"/>
            </p:cNvSpPr>
            <p:nvPr/>
          </p:nvSpPr>
          <p:spPr bwMode="auto">
            <a:xfrm>
              <a:off x="5919782" y="3565375"/>
              <a:ext cx="1094485" cy="486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eaLnBrk="1" hangingPunct="1">
                <a:spcAft>
                  <a:spcPts val="999"/>
                </a:spcAft>
              </a:pPr>
              <a:r>
                <a:rPr lang="th-TH" sz="2400" b="1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lang="th-TH" sz="2400" b="1" dirty="0" smtClean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63</a:t>
              </a:r>
              <a:endParaRPr lang="en-US" sz="2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549229" y="500910"/>
            <a:ext cx="4176121" cy="2526448"/>
          </a:xfrm>
          <a:prstGeom prst="rect">
            <a:avLst/>
          </a:prstGeom>
          <a:solidFill>
            <a:srgbClr val="FFFF99"/>
          </a:solidFill>
          <a:ln w="19050">
            <a:solidFill>
              <a:srgbClr val="FF0066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thaiDist" defTabSz="912455" eaLnBrk="1" hangingPunct="1">
              <a:spcAft>
                <a:spcPts val="0"/>
              </a:spcAft>
            </a:pP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 พ.ศ.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2562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มีลูกจ้างเฉลี่ยในรอบปี จำนวน </a:t>
            </a:r>
            <a:b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357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 ร้อยละ 70 เท่ากับ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250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 ดำเนินการพัฒนาฝีมือแรงงานให้ลูกจ้าง จำนวน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400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 ส่วนที่เกินกว่าร้อยละ 70 จำนวน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150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 </a:t>
            </a:r>
            <a:b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(400-250)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(ฝึกอบรม+ผ่านทดสอบ+ผ่านรับรองความรู้ความสามารถ)</a:t>
            </a:r>
            <a:endParaRPr lang="th-TH" sz="2400" b="1" dirty="0">
              <a:solidFill>
                <a:prstClr val="black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thaiDist" defTabSz="912455" eaLnBrk="1" hangingPunct="1">
              <a:spcAft>
                <a:spcPts val="0"/>
              </a:spcAf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	                		            </a:t>
            </a:r>
          </a:p>
          <a:p>
            <a:pPr defTabSz="912455" eaLnBrk="1" hangingPunct="1">
              <a:spcAft>
                <a:spcPts val="999"/>
              </a:spcAf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ea typeface="Arial" pitchFamily="34" charset="0"/>
              <a:cs typeface="TH SarabunPSK" pitchFamily="34" charset="-34"/>
            </a:endParaRPr>
          </a:p>
          <a:p>
            <a:pPr defTabSz="912455" eaLnBrk="1" hangingPunct="1">
              <a:spcAft>
                <a:spcPts val="999"/>
              </a:spcAft>
            </a:pP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itchFamily="34" charset="-34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5591791" y="2277422"/>
            <a:ext cx="2965174" cy="79190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Aft>
                <a:spcPts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ยื่นแบบ สท.2 ประจำปี พ.ศ. 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2562</a:t>
            </a:r>
            <a:endParaRPr lang="th-TH" sz="2000" b="1" dirty="0">
              <a:solidFill>
                <a:prstClr val="black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2455" eaLnBrk="1" hangingPunct="1">
              <a:spcAft>
                <a:spcPts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พัฒนาฝีมือแรงงานเกินกว่าร้อยละ 70</a:t>
            </a:r>
          </a:p>
          <a:p>
            <a:pPr defTabSz="912455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2455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 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9053855" y="4356160"/>
            <a:ext cx="2228882" cy="2121886"/>
          </a:xfrm>
          <a:prstGeom prst="rect">
            <a:avLst/>
          </a:prstGeom>
          <a:solidFill>
            <a:srgbClr val="FFCCCC"/>
          </a:solidFill>
          <a:ln w="19050">
            <a:solidFill>
              <a:srgbClr val="FF0066"/>
            </a:solidFill>
            <a:prstDash val="sys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thaiDist" defTabSz="912455" eaLnBrk="1" hangingPunct="1">
              <a:spcAft>
                <a:spcPts val="999"/>
              </a:spcAft>
            </a:pPr>
            <a:r>
              <a:rPr lang="th-TH" sz="23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</a:t>
            </a:r>
            <a:endParaRPr lang="en-US" sz="2300" b="1" dirty="0">
              <a:solidFill>
                <a:prstClr val="black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thaiDist" defTabSz="912455" eaLnBrk="1" hangingPunct="1">
              <a:spcAft>
                <a:spcPts val="999"/>
              </a:spcAft>
            </a:pPr>
            <a:r>
              <a:rPr lang="th-TH" sz="23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3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9" name="ตัวเชื่อมต่อตรง 11"/>
          <p:cNvCxnSpPr/>
          <p:nvPr/>
        </p:nvCxnSpPr>
        <p:spPr>
          <a:xfrm>
            <a:off x="8981581" y="3429010"/>
            <a:ext cx="0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10206481" y="3967941"/>
            <a:ext cx="1253460" cy="4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Aft>
                <a:spcPts val="999"/>
              </a:spcAft>
            </a:pPr>
            <a:r>
              <a:rPr lang="th-TH" sz="24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</a:t>
            </a: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64</a:t>
            </a:r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409800" y="3358254"/>
            <a:ext cx="1423538" cy="44609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3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3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sz="23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2" name="ตัวเชื่อมต่อตรง 11"/>
          <p:cNvCxnSpPr/>
          <p:nvPr/>
        </p:nvCxnSpPr>
        <p:spPr>
          <a:xfrm>
            <a:off x="5663783" y="2997053"/>
            <a:ext cx="0" cy="8784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Box 7"/>
          <p:cNvSpPr txBox="1">
            <a:spLocks noChangeArrowheads="1"/>
          </p:cNvSpPr>
          <p:nvPr/>
        </p:nvSpPr>
        <p:spPr bwMode="auto">
          <a:xfrm>
            <a:off x="7899625" y="3933066"/>
            <a:ext cx="1253460" cy="4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Aft>
                <a:spcPts val="999"/>
              </a:spcAft>
            </a:pPr>
            <a:r>
              <a:rPr lang="th-TH" sz="24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</a:t>
            </a: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63</a:t>
            </a:r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6" name="วงเล็บปีกกาขวา 14"/>
          <p:cNvSpPr/>
          <p:nvPr/>
        </p:nvSpPr>
        <p:spPr>
          <a:xfrm rot="5400000">
            <a:off x="9594897" y="2309803"/>
            <a:ext cx="144016" cy="3390558"/>
          </a:xfrm>
          <a:prstGeom prst="rightBrace">
            <a:avLst>
              <a:gd name="adj1" fmla="val 57289"/>
              <a:gd name="adj2" fmla="val 50000"/>
            </a:avLst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38" name="Rectangle 920"/>
          <p:cNvSpPr>
            <a:spLocks noChangeArrowheads="1"/>
          </p:cNvSpPr>
          <p:nvPr/>
        </p:nvSpPr>
        <p:spPr bwMode="auto">
          <a:xfrm>
            <a:off x="5521155" y="5562409"/>
            <a:ext cx="3174129" cy="91893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eaLnBrk="1" hangingPunct="1">
              <a:spcAft>
                <a:spcPts val="0"/>
              </a:spcAf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</a:t>
            </a:r>
          </a:p>
          <a:p>
            <a:pPr algn="ctr" defTabSz="912455" eaLnBrk="1" hangingPunct="1">
              <a:spcAft>
                <a:spcPts val="0"/>
              </a:spcAft>
            </a:pP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หรือ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อุดหนุนเกิดขึ้นในปี พ.ศ.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2563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0" name="ตัวเชื่อมต่อตรง 11"/>
          <p:cNvCxnSpPr/>
          <p:nvPr/>
        </p:nvCxnSpPr>
        <p:spPr>
          <a:xfrm>
            <a:off x="7971627" y="3429010"/>
            <a:ext cx="0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 Box 6"/>
          <p:cNvSpPr txBox="1">
            <a:spLocks noChangeArrowheads="1"/>
          </p:cNvSpPr>
          <p:nvPr/>
        </p:nvSpPr>
        <p:spPr bwMode="auto">
          <a:xfrm>
            <a:off x="6600986" y="3933065"/>
            <a:ext cx="1363106" cy="486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9" rIns="91339" bIns="45679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Aft>
                <a:spcPts val="999"/>
              </a:spcAft>
            </a:pPr>
            <a:r>
              <a:rPr lang="th-TH" sz="24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30 ก.ย.</a:t>
            </a: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63</a:t>
            </a:r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3" name="Text Box 6"/>
          <p:cNvSpPr txBox="1">
            <a:spLocks noChangeArrowheads="1"/>
          </p:cNvSpPr>
          <p:nvPr/>
        </p:nvSpPr>
        <p:spPr bwMode="auto">
          <a:xfrm>
            <a:off x="8981591" y="3950285"/>
            <a:ext cx="1363106" cy="486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9" rIns="91339" bIns="45679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Aft>
                <a:spcPts val="999"/>
              </a:spcAft>
            </a:pPr>
            <a:r>
              <a:rPr lang="th-TH" sz="24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64</a:t>
            </a:r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6" name="Rectangle 920"/>
          <p:cNvSpPr>
            <a:spLocks noChangeArrowheads="1"/>
          </p:cNvSpPr>
          <p:nvPr/>
        </p:nvSpPr>
        <p:spPr bwMode="auto">
          <a:xfrm>
            <a:off x="5812296" y="4538539"/>
            <a:ext cx="2533834" cy="91893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rgbClr val="FF0066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eaLnBrk="1" hangingPunct="1">
              <a:spcAft>
                <a:spcPts val="999"/>
              </a:spcAf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ช่วยเหลือหรือ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อุดหนุน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30</a:t>
            </a:r>
            <a:r>
              <a:rPr lang="en-US" sz="24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,000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บาท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6" name="กลุ่ม 13"/>
          <p:cNvGrpSpPr/>
          <p:nvPr/>
        </p:nvGrpSpPr>
        <p:grpSpPr>
          <a:xfrm>
            <a:off x="4869764" y="4581128"/>
            <a:ext cx="793535" cy="791388"/>
            <a:chOff x="-1250404" y="-216024"/>
            <a:chExt cx="2736304" cy="1944216"/>
          </a:xfrm>
        </p:grpSpPr>
        <p:pic>
          <p:nvPicPr>
            <p:cNvPr id="34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39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5374742" y="620688"/>
            <a:ext cx="5266183" cy="1583474"/>
          </a:xfrm>
          <a:prstGeom prst="rect">
            <a:avLst/>
          </a:prstGeom>
          <a:solidFill>
            <a:srgbClr val="99FFCC"/>
          </a:solidFill>
          <a:ln w="19050">
            <a:solidFill>
              <a:srgbClr val="FF0066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thaiDist" defTabSz="912455" eaLnBrk="1" hangingPunct="1">
              <a:spcAft>
                <a:spcPts val="0"/>
              </a:spcAf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 พ.ศ.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2563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นำจำนวนลูกจ้างที่ได้รับการพัฒนา</a:t>
            </a:r>
            <a:b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400" b="1" spc="70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ฝีมือแรงงาน ในปี พ.ศ. </a:t>
            </a:r>
            <a:r>
              <a:rPr lang="th-TH" sz="2400" b="1" spc="70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2562 </a:t>
            </a:r>
            <a:r>
              <a:rPr lang="th-TH" sz="2400" b="1" spc="70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ส่วนที่เกินกว่าร้อยละ 70 </a:t>
            </a:r>
            <a:endParaRPr lang="th-TH" sz="2400" b="1" spc="70" dirty="0" smtClean="0">
              <a:solidFill>
                <a:prstClr val="black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thaiDist" defTabSz="912455" eaLnBrk="1" hangingPunct="1">
              <a:spcAft>
                <a:spcPts val="0"/>
              </a:spcAft>
            </a:pP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ของ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ลูกจ้างทั้งหมด (ไม่ซ้ำคน) ยื่นคำขอรับเงินอุดหนุน จำนวน 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30,000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บาท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(150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คน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X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200 บาท)</a:t>
            </a:r>
          </a:p>
          <a:p>
            <a:pPr defTabSz="912455" eaLnBrk="1" hangingPunct="1">
              <a:spcAft>
                <a:spcPts val="999"/>
              </a:spcAf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2" name="Ribbon ลง 41"/>
          <p:cNvSpPr/>
          <p:nvPr/>
        </p:nvSpPr>
        <p:spPr>
          <a:xfrm>
            <a:off x="9775252" y="0"/>
            <a:ext cx="2416885" cy="692696"/>
          </a:xfrm>
          <a:prstGeom prst="ribbon">
            <a:avLst/>
          </a:prstGeom>
          <a:solidFill>
            <a:srgbClr val="FF66CC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4" name="Text Box 2"/>
          <p:cNvSpPr txBox="1">
            <a:spLocks noChangeArrowheads="1"/>
          </p:cNvSpPr>
          <p:nvPr/>
        </p:nvSpPr>
        <p:spPr bwMode="auto">
          <a:xfrm>
            <a:off x="541394" y="476672"/>
            <a:ext cx="4680149" cy="2526448"/>
          </a:xfrm>
          <a:prstGeom prst="rect">
            <a:avLst/>
          </a:prstGeom>
          <a:ln>
            <a:solidFill>
              <a:srgbClr val="FF0000"/>
            </a:solidFill>
            <a:prstDash val="sysDot"/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251" tIns="45634" rIns="91251" bIns="45634" numCol="1" anchor="t" anchorCtr="0" compatLnSpc="1">
            <a:prstTxWarp prst="textNoShape">
              <a:avLst/>
            </a:prstTxWarp>
          </a:bodyPr>
          <a:lstStyle/>
          <a:p>
            <a:pPr algn="thaiDist" defTabSz="912563" eaLnBrk="1" hangingPunct="1">
              <a:spcAft>
                <a:spcPts val="0"/>
              </a:spcAft>
            </a:pPr>
            <a:r>
              <a:rPr lang="th-TH" sz="26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 พ.ศ. </a:t>
            </a:r>
            <a:r>
              <a:rPr lang="th-TH" sz="26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2562 </a:t>
            </a:r>
            <a:r>
              <a:rPr lang="th-TH" sz="26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มีลูกจ้างเฉลี่ยในรอบปี จำนวน </a:t>
            </a:r>
            <a:br>
              <a:rPr lang="th-TH" sz="26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6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357 </a:t>
            </a:r>
            <a:r>
              <a:rPr lang="th-TH" sz="26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 ร้อยละ 70 เท่ากับ </a:t>
            </a:r>
            <a:r>
              <a:rPr lang="th-TH" sz="26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250 </a:t>
            </a:r>
            <a:r>
              <a:rPr lang="th-TH" sz="26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 ดำเนินการพัฒนาฝีมือแรงงานให้ลูกจ้าง จำนวน </a:t>
            </a:r>
            <a:r>
              <a:rPr lang="th-TH" sz="26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400 </a:t>
            </a:r>
            <a:r>
              <a:rPr lang="th-TH" sz="26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 ส่วนที่เกินกว่าร้อยละ 70 จำนวน </a:t>
            </a:r>
            <a:r>
              <a:rPr lang="th-TH" sz="26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150 คน </a:t>
            </a:r>
            <a:r>
              <a:rPr lang="th-TH" sz="26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26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6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(400-250) </a:t>
            </a:r>
            <a:r>
              <a:rPr lang="th-TH" sz="26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(ฝึกอบรม+ผ่านทดสอบ+ผ่านรับรองความรู้ความสามารถ)</a:t>
            </a:r>
            <a:endParaRPr lang="th-TH" sz="2600" b="1" dirty="0">
              <a:solidFill>
                <a:prstClr val="white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thaiDist" defTabSz="912563" eaLnBrk="1" hangingPunct="1">
              <a:spcAft>
                <a:spcPts val="0"/>
              </a:spcAft>
            </a:pPr>
            <a:r>
              <a:rPr lang="th-TH" sz="2600" b="1" dirty="0">
                <a:solidFill>
                  <a:prstClr val="white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	                		            </a:t>
            </a:r>
          </a:p>
          <a:p>
            <a:pPr defTabSz="912563" eaLnBrk="1" hangingPunct="1">
              <a:spcAft>
                <a:spcPts val="999"/>
              </a:spcAft>
            </a:pPr>
            <a:r>
              <a:rPr lang="th-TH" sz="2600" b="1" dirty="0">
                <a:solidFill>
                  <a:prstClr val="white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lang="en-US" sz="2600" b="1" dirty="0">
              <a:solidFill>
                <a:prstClr val="white"/>
              </a:solidFill>
              <a:latin typeface="TH SarabunPSK" panose="020B0500040200020003" pitchFamily="34" charset="-34"/>
              <a:ea typeface="Arial" pitchFamily="34" charset="0"/>
              <a:cs typeface="TH SarabunPSK" pitchFamily="34" charset="-34"/>
            </a:endParaRPr>
          </a:p>
          <a:p>
            <a:pPr defTabSz="912563" eaLnBrk="1" hangingPunct="1">
              <a:spcAft>
                <a:spcPts val="999"/>
              </a:spcAft>
            </a:pPr>
            <a:endParaRPr lang="en-US" sz="2600" b="1" dirty="0">
              <a:solidFill>
                <a:prstClr val="white"/>
              </a:solidFill>
              <a:latin typeface="TH SarabunPSK" panose="020B0500040200020003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1392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83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14"/>
          <p:cNvSpPr/>
          <p:nvPr/>
        </p:nvSpPr>
        <p:spPr>
          <a:xfrm>
            <a:off x="765325" y="1556877"/>
            <a:ext cx="10369152" cy="381589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575" tIns="60788" rIns="121575" bIns="60788" rtlCol="0" anchor="ctr"/>
          <a:lstStyle/>
          <a:p>
            <a:pPr algn="thaiDist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ได้รับการรับรองมาตรฐานฝีมือแรงงาน</a:t>
            </a:r>
            <a:b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ของตน</a:t>
            </a: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ตามมาตรา 26 และได้นำมาตรฐานฝีมือแรงงานดังกล่าวไปใช้</a:t>
            </a:r>
            <a:b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ในการทดสอบ</a:t>
            </a: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ให้แก่ลูกจ้างของตน</a:t>
            </a: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ให้เงินอุดหนุนในแต่ละ</a:t>
            </a: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สาขาระดับละ</a:t>
            </a:r>
            <a:r>
              <a:rPr lang="en-US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10</a:t>
            </a: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,000 บาท</a:t>
            </a:r>
          </a:p>
          <a:p>
            <a:pPr algn="thaiDist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      ให้ใช้บังคับกับมาตรฐานฝีมือแรงงานที่ได้รับการรับรองตั้งแต่</a:t>
            </a:r>
            <a:r>
              <a:rPr lang="en-US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ปี พ.ศ. 2560 เป็นต้นไป</a:t>
            </a:r>
            <a:endParaRPr lang="en-US" sz="36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718590" y="189646"/>
            <a:ext cx="10416025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40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ผู้ประกอบอาชีพ ผู้ประกอบกิจการ หรือกลุ่มผู้ประกอบกิจการ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Oval 47"/>
          <p:cNvSpPr/>
          <p:nvPr/>
        </p:nvSpPr>
        <p:spPr>
          <a:xfrm>
            <a:off x="699128" y="1197540"/>
            <a:ext cx="786697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5</a:t>
            </a:r>
            <a:endParaRPr lang="th-TH" sz="36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066631" y="6092689"/>
            <a:ext cx="812801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43B473-D533-461D-A761-DB0447F08C08}" type="slidenum">
              <a:rPr lang="en-US" sz="240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29</a:t>
            </a:fld>
            <a:endParaRPr lang="en-US" sz="24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977445" y="4941072"/>
            <a:ext cx="2089048" cy="64792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900" b="1" dirty="0">
                <a:solidFill>
                  <a:prstClr val="black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8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38530" y="6375741"/>
            <a:ext cx="227641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54000"/>
            <a:lum/>
          </a:blip>
          <a:srcRect/>
          <a:stretch>
            <a:fillRect t="-116000" b="-1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74596" y="6380909"/>
            <a:ext cx="234845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518834" y="6164936"/>
            <a:ext cx="60960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30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595488" y="3854934"/>
            <a:ext cx="7789784" cy="2414471"/>
          </a:xfrm>
          <a:prstGeom prst="rect">
            <a:avLst/>
          </a:prstGeom>
        </p:spPr>
        <p:txBody>
          <a:bodyPr lIns="91241" tIns="45628" rIns="91241" bIns="45628">
            <a:noAutofit/>
          </a:bodyPr>
          <a:lstStyle/>
          <a:p>
            <a:pPr algn="thaiDist" defTabSz="913460" eaLnBrk="1" fontAlgn="auto" hangingPunct="1">
              <a:spcBef>
                <a:spcPct val="20000"/>
              </a:spcBef>
              <a:spcAft>
                <a:spcPts val="0"/>
              </a:spcAft>
            </a:pPr>
            <a:endParaRPr lang="en-US" sz="3100" dirty="0">
              <a:solidFill>
                <a:prstClr val="blac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1701" y="117414"/>
            <a:ext cx="11741890" cy="646145"/>
          </a:xfrm>
          <a:prstGeom prst="rect">
            <a:avLst/>
          </a:prstGeom>
          <a:noFill/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ผู้ประกอบอาชีพ ผู้ประกอบกิจการ หรือกลุ่มผู้ประกอบกิจการ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340948673"/>
              </p:ext>
            </p:extLst>
          </p:nvPr>
        </p:nvGraphicFramePr>
        <p:xfrm>
          <a:off x="405940" y="1773200"/>
          <a:ext cx="11453745" cy="2924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รูปห้าเหลี่ยม 24"/>
          <p:cNvSpPr/>
          <p:nvPr/>
        </p:nvSpPr>
        <p:spPr>
          <a:xfrm rot="2822623">
            <a:off x="745854" y="3915927"/>
            <a:ext cx="503939" cy="360181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>
              <a:solidFill>
                <a:prstClr val="white"/>
              </a:solidFill>
            </a:endParaRPr>
          </a:p>
        </p:txBody>
      </p:sp>
      <p:grpSp>
        <p:nvGrpSpPr>
          <p:cNvPr id="5" name="กลุ่ม 15"/>
          <p:cNvGrpSpPr/>
          <p:nvPr/>
        </p:nvGrpSpPr>
        <p:grpSpPr>
          <a:xfrm>
            <a:off x="396987" y="765586"/>
            <a:ext cx="1747020" cy="1439827"/>
            <a:chOff x="-1250404" y="-216024"/>
            <a:chExt cx="2736304" cy="1944216"/>
          </a:xfrm>
        </p:grpSpPr>
        <p:pic>
          <p:nvPicPr>
            <p:cNvPr id="9" name="รูปภาพ 16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0" name="รูปภาพ 18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1" name="สี่เหลี่ยมผืนผ้า 25"/>
          <p:cNvSpPr/>
          <p:nvPr/>
        </p:nvSpPr>
        <p:spPr>
          <a:xfrm>
            <a:off x="550012" y="4221161"/>
            <a:ext cx="7202820" cy="954005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ใช้บังคับกับมาตรฐานฝีมือแรงงาน</a:t>
            </a:r>
          </a:p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ที่ได้รับการรับรองตั้งแต่ปี พ.ศ. 2560 เป็นต้นไป</a:t>
            </a:r>
            <a:endParaRPr lang="en-US" sz="28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44059" y="837321"/>
            <a:ext cx="8274168" cy="138467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ตามประกาศ ข้อ 8 (ลว. 9 มิ.ย.60) </a:t>
            </a:r>
            <a:b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√ เป็นค่าจัดทำมาตรฐานฝีมือแรงงานของผู้ประกอบอาชีพและนำไปทดสอบ</a:t>
            </a:r>
            <a:b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    ให้แก่ลูกจ้างของตน </a:t>
            </a: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สาขาระดับละ 10,000 บาท</a:t>
            </a:r>
            <a:endParaRPr lang="en-US" sz="28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วงเล็บปีกกาขวา 13"/>
          <p:cNvSpPr/>
          <p:nvPr/>
        </p:nvSpPr>
        <p:spPr>
          <a:xfrm rot="16200000" flipH="1">
            <a:off x="3707744" y="1890474"/>
            <a:ext cx="287964" cy="6483252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42426" y="5272699"/>
            <a:ext cx="2017013" cy="523098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193554" y="4282488"/>
            <a:ext cx="2449230" cy="830689"/>
          </a:xfrm>
          <a:prstGeom prst="rect">
            <a:avLst/>
          </a:prstGeom>
          <a:solidFill>
            <a:srgbClr val="FF0000"/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1301317" y="5876706"/>
            <a:ext cx="7752402" cy="863896"/>
          </a:xfrm>
          <a:prstGeom prst="rect">
            <a:avLst/>
          </a:prstGeom>
          <a:ln>
            <a:prstDash val="sysDash"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eaLnBrk="1" hangingPunct="1">
              <a:spcAft>
                <a:spcPts val="999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สิทธิขอรับเงินช่วยเหลือหรืออุดหนุนเกิดขึ้นใน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ปี</a:t>
            </a:r>
            <a:r>
              <a:rPr lang="en-US" sz="28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พ.ศ. 2563 </a:t>
            </a:r>
            <a:b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ให้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ยื่นคำขอรับเงิน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ช่วยเหลือหรืออุดหนุน ไม่เกินวันที่ 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31 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มีนาคม 2564</a:t>
            </a:r>
            <a:endParaRPr lang="en-US" sz="2800" b="1" dirty="0">
              <a:solidFill>
                <a:prstClr val="black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ctr" defTabSz="912455" eaLnBrk="1" hangingPunct="1">
              <a:spcAft>
                <a:spcPts val="999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                                                                                  </a:t>
            </a:r>
            <a:endParaRPr lang="en-US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440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62000"/>
            <a:lum/>
          </a:blip>
          <a:srcRect/>
          <a:stretch>
            <a:fillRect t="-46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วงเล็บปีกกาขวา 3"/>
          <p:cNvSpPr/>
          <p:nvPr/>
        </p:nvSpPr>
        <p:spPr>
          <a:xfrm rot="16200000">
            <a:off x="2641857" y="465207"/>
            <a:ext cx="415987" cy="3895535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765326" y="2852952"/>
            <a:ext cx="1240415" cy="54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</a:t>
            </a:r>
            <a:r>
              <a:rPr lang="th-TH" sz="20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ม.ค.</a:t>
            </a:r>
            <a:r>
              <a:rPr lang="th-TH" sz="20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62  </a:t>
            </a:r>
            <a:endParaRPr lang="en-US" sz="19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0289584" y="2890692"/>
            <a:ext cx="1251918" cy="39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</a:t>
            </a:r>
            <a:r>
              <a:rPr lang="th-TH" sz="20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64</a:t>
            </a:r>
            <a:endParaRPr lang="th-TH" sz="2000" b="1" dirty="0">
              <a:solidFill>
                <a:prstClr val="black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defTabSz="912455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endParaRPr lang="en-US" sz="19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กลุ่ม 28"/>
          <p:cNvGrpSpPr/>
          <p:nvPr/>
        </p:nvGrpSpPr>
        <p:grpSpPr>
          <a:xfrm>
            <a:off x="597862" y="859785"/>
            <a:ext cx="10325786" cy="4178636"/>
            <a:chOff x="1173834" y="859783"/>
            <a:chExt cx="10323095" cy="4178636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1484642" y="2730702"/>
              <a:ext cx="10004185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1306047" y="2742541"/>
              <a:ext cx="357190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2776031" y="2422148"/>
              <a:ext cx="1380021" cy="40011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th-TH" sz="2000" b="1" dirty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000" b="1" dirty="0" smtClean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2562</a:t>
              </a:r>
              <a:endParaRPr lang="en-US" sz="20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9" name="Text Box 2"/>
            <p:cNvSpPr txBox="1">
              <a:spLocks noChangeArrowheads="1"/>
            </p:cNvSpPr>
            <p:nvPr/>
          </p:nvSpPr>
          <p:spPr bwMode="auto">
            <a:xfrm>
              <a:off x="1173834" y="859783"/>
              <a:ext cx="3814648" cy="1224136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defTabSz="912455" eaLnBrk="1" hangingPunct="1">
                <a:spcAft>
                  <a:spcPts val="0"/>
                </a:spcAft>
              </a:pPr>
              <a:r>
                <a:rPr lang="th-TH" sz="2700" b="1" dirty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 พ.ศ. </a:t>
              </a:r>
              <a:r>
                <a:rPr lang="th-TH" sz="2700" b="1" dirty="0" smtClean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2562 </a:t>
              </a:r>
              <a:r>
                <a:rPr lang="th-TH" sz="2700" b="1" dirty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ได้รับการรับรองมาตรฐานฝีมือแรงงานของ</a:t>
              </a:r>
              <a:r>
                <a:rPr lang="th-TH" sz="2700" b="1" dirty="0" smtClean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ตน</a:t>
              </a:r>
              <a:br>
                <a:rPr lang="th-TH" sz="2700" b="1" dirty="0" smtClean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sz="2700" b="1" dirty="0" smtClean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ตาม</a:t>
              </a:r>
              <a:r>
                <a:rPr lang="th-TH" sz="2700" b="1" dirty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มาตรา 26</a:t>
              </a:r>
              <a:endParaRPr lang="en-US" sz="27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5283210" y="3670267"/>
              <a:ext cx="3029070" cy="1368152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00B0F0"/>
              </a:solidFill>
              <a:prstDash val="sys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thaiDist" defTabSz="912455" eaLnBrk="1" hangingPunct="1">
                <a:spcAft>
                  <a:spcPts val="999"/>
                </a:spcAft>
              </a:pPr>
              <a:r>
                <a:rPr lang="th-TH" sz="2700" b="1" dirty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 พ.ศ. </a:t>
              </a:r>
              <a:r>
                <a:rPr lang="th-TH" sz="2700" b="1" dirty="0" smtClean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2563 </a:t>
              </a:r>
              <a:r>
                <a:rPr lang="th-TH" sz="2700" b="1" dirty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ยื่นคำขอรับเงินช่วยเหลือหรืออุดหนุนสาขาระดับละ 10,000 บาท</a:t>
              </a:r>
              <a:endParaRPr lang="en-US" sz="2700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algn="thaiDist" defTabSz="912455" eaLnBrk="1" hangingPunct="1">
                <a:spcAft>
                  <a:spcPts val="999"/>
                </a:spcAft>
              </a:pPr>
              <a:r>
                <a:rPr lang="th-TH" sz="2700" dirty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        </a:t>
              </a:r>
              <a:endParaRPr lang="en-US" sz="27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21" name="ตัวเชื่อมต่อตรง 20"/>
            <p:cNvCxnSpPr/>
            <p:nvPr/>
          </p:nvCxnSpPr>
          <p:spPr>
            <a:xfrm rot="5400000">
              <a:off x="11317376" y="2758307"/>
              <a:ext cx="357190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03330" y="6447703"/>
            <a:ext cx="292102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</a:endParaRPr>
          </a:p>
        </p:txBody>
      </p:sp>
      <p:sp>
        <p:nvSpPr>
          <p:cNvPr id="22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>
          <a:xfrm>
            <a:off x="11515534" y="6229460"/>
            <a:ext cx="609601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31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8188045" y="3651549"/>
            <a:ext cx="2805999" cy="2160257"/>
          </a:xfrm>
          <a:prstGeom prst="rect">
            <a:avLst/>
          </a:prstGeom>
          <a:solidFill>
            <a:srgbClr val="FFCCFF"/>
          </a:solidFill>
          <a:ln w="9525">
            <a:solidFill>
              <a:srgbClr val="FF0066"/>
            </a:solidFill>
            <a:prstDash val="sys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thaiDist" defTabSz="912455" eaLnBrk="1" hangingPunct="1">
              <a:spcAft>
                <a:spcPts val="999"/>
              </a:spcAft>
            </a:pPr>
            <a:r>
              <a:rPr lang="th-TH" sz="27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</a:t>
            </a:r>
            <a:endParaRPr lang="en-US" sz="2700" dirty="0">
              <a:solidFill>
                <a:prstClr val="black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2455" eaLnBrk="1" hangingPunct="1">
              <a:spcAft>
                <a:spcPts val="999"/>
              </a:spcAft>
            </a:pPr>
            <a:r>
              <a:rPr lang="th-TH" sz="2700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7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044117" y="2420889"/>
            <a:ext cx="1380379" cy="39992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0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sz="20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3" name="ตัวเชื่อมต่อตรง 22"/>
          <p:cNvCxnSpPr/>
          <p:nvPr/>
        </p:nvCxnSpPr>
        <p:spPr>
          <a:xfrm rot="5400000">
            <a:off x="8298968" y="2742667"/>
            <a:ext cx="357190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ตัวเชื่อมต่อตรง 25"/>
          <p:cNvCxnSpPr/>
          <p:nvPr/>
        </p:nvCxnSpPr>
        <p:spPr>
          <a:xfrm flipH="1">
            <a:off x="4797606" y="2493132"/>
            <a:ext cx="1917" cy="7920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6456825" y="2924944"/>
            <a:ext cx="1154231" cy="39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r" defTabSz="912455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30 ก.ย.</a:t>
            </a:r>
            <a:r>
              <a:rPr lang="th-TH" sz="20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63 </a:t>
            </a:r>
            <a:endParaRPr lang="en-US" sz="19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787545" y="2818650"/>
            <a:ext cx="1251918" cy="39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31 </a:t>
            </a:r>
            <a:r>
              <a:rPr lang="th-TH" sz="20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ธ.ค.62 </a:t>
            </a:r>
            <a:endParaRPr lang="en-US" sz="19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วงเล็บปีกกาขวา 28"/>
          <p:cNvSpPr/>
          <p:nvPr/>
        </p:nvSpPr>
        <p:spPr>
          <a:xfrm rot="5400000">
            <a:off x="9158599" y="1593171"/>
            <a:ext cx="144016" cy="3383632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32" name="Rectangle 920"/>
          <p:cNvSpPr>
            <a:spLocks noChangeArrowheads="1"/>
          </p:cNvSpPr>
          <p:nvPr/>
        </p:nvSpPr>
        <p:spPr bwMode="auto">
          <a:xfrm>
            <a:off x="4760287" y="5157192"/>
            <a:ext cx="2955681" cy="91893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eaLnBrk="1" hangingPunct="1">
              <a:spcAft>
                <a:spcPts val="999"/>
              </a:spcAf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 พ.ศ.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2563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วงเล็บปีกกาขวา 33"/>
          <p:cNvSpPr/>
          <p:nvPr/>
        </p:nvSpPr>
        <p:spPr>
          <a:xfrm rot="16200000">
            <a:off x="6349142" y="509440"/>
            <a:ext cx="576063" cy="3679115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35" name="Text Box 4"/>
          <p:cNvSpPr txBox="1">
            <a:spLocks noChangeArrowheads="1"/>
          </p:cNvSpPr>
          <p:nvPr/>
        </p:nvSpPr>
        <p:spPr bwMode="auto">
          <a:xfrm>
            <a:off x="4797606" y="2814077"/>
            <a:ext cx="1240415" cy="54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63  </a:t>
            </a:r>
            <a:endParaRPr lang="en-US" sz="19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513243" y="2746632"/>
            <a:ext cx="1251918" cy="39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</a:t>
            </a:r>
            <a:r>
              <a:rPr lang="th-TH" sz="20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63 </a:t>
            </a:r>
            <a:endParaRPr lang="en-US" sz="19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735420" y="2448184"/>
            <a:ext cx="1380379" cy="399924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0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0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0" name="Text Box 2"/>
          <p:cNvSpPr txBox="1">
            <a:spLocks noChangeArrowheads="1"/>
          </p:cNvSpPr>
          <p:nvPr/>
        </p:nvSpPr>
        <p:spPr bwMode="auto">
          <a:xfrm>
            <a:off x="4969211" y="970249"/>
            <a:ext cx="3967673" cy="100746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339" tIns="45679" rIns="91339" bIns="45679" numCol="1" anchor="t" anchorCtr="0" compatLnSpc="1">
            <a:prstTxWarp prst="textNoShape">
              <a:avLst/>
            </a:prstTxWarp>
          </a:bodyPr>
          <a:lstStyle/>
          <a:p>
            <a:pPr algn="thaiDist" defTabSz="912455" eaLnBrk="1" hangingPunct="1">
              <a:spcAft>
                <a:spcPts val="0"/>
              </a:spcAft>
            </a:pPr>
            <a:r>
              <a:rPr lang="th-TH" sz="27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 พ.ศ. </a:t>
            </a:r>
            <a:r>
              <a:rPr lang="th-TH" sz="27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2563 </a:t>
            </a:r>
            <a:r>
              <a:rPr lang="th-TH" sz="27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นำมาตรฐานฯ ที่ได้รับ</a:t>
            </a:r>
            <a:br>
              <a:rPr lang="th-TH" sz="27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7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การรับรองไปทดสอบให้แก่ลูกจ้างของตน       		           </a:t>
            </a:r>
            <a:r>
              <a:rPr lang="th-TH" sz="2700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</a:t>
            </a:r>
            <a:endParaRPr lang="en-US" sz="27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1" name="ตัวเชื่อมต่อตรง 40"/>
          <p:cNvCxnSpPr/>
          <p:nvPr/>
        </p:nvCxnSpPr>
        <p:spPr>
          <a:xfrm flipH="1">
            <a:off x="7538881" y="2493132"/>
            <a:ext cx="1917" cy="7920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 Box 4"/>
          <p:cNvSpPr txBox="1">
            <a:spLocks noChangeArrowheads="1"/>
          </p:cNvSpPr>
          <p:nvPr/>
        </p:nvSpPr>
        <p:spPr bwMode="auto">
          <a:xfrm>
            <a:off x="8476603" y="2780938"/>
            <a:ext cx="1240415" cy="54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64  </a:t>
            </a:r>
            <a:endParaRPr lang="en-US" sz="19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0" name="วงเล็บปีกกาขวา 29"/>
          <p:cNvSpPr/>
          <p:nvPr/>
        </p:nvSpPr>
        <p:spPr>
          <a:xfrm rot="5400000">
            <a:off x="6060244" y="1950459"/>
            <a:ext cx="216027" cy="2741301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prstClr val="black"/>
              </a:solidFill>
            </a:endParaRPr>
          </a:p>
        </p:txBody>
      </p:sp>
      <p:grpSp>
        <p:nvGrpSpPr>
          <p:cNvPr id="6" name="กลุ่ม 15"/>
          <p:cNvGrpSpPr/>
          <p:nvPr/>
        </p:nvGrpSpPr>
        <p:grpSpPr>
          <a:xfrm>
            <a:off x="3787535" y="3933291"/>
            <a:ext cx="1025624" cy="719463"/>
            <a:chOff x="-1250404" y="-216024"/>
            <a:chExt cx="2736304" cy="1944216"/>
          </a:xfrm>
        </p:grpSpPr>
        <p:pic>
          <p:nvPicPr>
            <p:cNvPr id="37" name="รูปภาพ 16" descr="silhouette_saleman.png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43" name="รูปภาพ 18" descr="silhouette_saleman.png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44" name="Ribbon ลง 43"/>
          <p:cNvSpPr/>
          <p:nvPr/>
        </p:nvSpPr>
        <p:spPr>
          <a:xfrm>
            <a:off x="9734253" y="24864"/>
            <a:ext cx="2430466" cy="784584"/>
          </a:xfrm>
          <a:prstGeom prst="ribbon">
            <a:avLst/>
          </a:prstGeom>
          <a:solidFill>
            <a:srgbClr val="FF0066"/>
          </a:solidFill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prstClr val="black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prstClr val="black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5343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l="-13000" t="-14000" r="-9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2"/>
          <p:cNvSpPr/>
          <p:nvPr/>
        </p:nvSpPr>
        <p:spPr>
          <a:xfrm>
            <a:off x="988774" y="261610"/>
            <a:ext cx="10085059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4" name="Rounded Rectangle 45"/>
          <p:cNvSpPr/>
          <p:nvPr/>
        </p:nvSpPr>
        <p:spPr>
          <a:xfrm>
            <a:off x="988780" y="1695505"/>
            <a:ext cx="10157095" cy="3743550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5" name="Oval 47"/>
          <p:cNvSpPr/>
          <p:nvPr/>
        </p:nvSpPr>
        <p:spPr>
          <a:xfrm>
            <a:off x="850400" y="1341465"/>
            <a:ext cx="786697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6</a:t>
            </a:r>
            <a:endParaRPr lang="th-TH" sz="36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420997" y="1983477"/>
            <a:ext cx="9508769" cy="3167619"/>
          </a:xfrm>
          <a:prstGeom prst="rect">
            <a:avLst/>
          </a:prstGeom>
        </p:spPr>
        <p:txBody>
          <a:bodyPr lIns="91193" tIns="45600" rIns="91193" bIns="45600">
            <a:noAutofit/>
          </a:bodyPr>
          <a:lstStyle/>
          <a:p>
            <a:pPr algn="thaiDist" defTabSz="91346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spc="7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spc="7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ส่งลูกจ้างเข้ารับการทดสอบและ</a:t>
            </a:r>
            <a:r>
              <a:rPr lang="th-TH" sz="3600" b="1" u="sng" spc="7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ผ่าน</a:t>
            </a:r>
          </a:p>
          <a:p>
            <a:pPr algn="thaiDist" defTabSz="91346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u="sng" spc="-4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600" b="1" u="sng" spc="-4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ทดสอบ</a:t>
            </a: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มาตรฐานฝีมือแรงงานแห่งชาติ และได้</a:t>
            </a: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จ่ายค่าจ้างให้แก่ลูกจ้างดังกล่าว</a:t>
            </a: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ตามประกาศคณะกรรมการค่าจ้าง </a:t>
            </a: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เรื่อง อัตราค่าจ้างตามมาตรฐานฝีมือ</a:t>
            </a: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เป็นเวลา</a:t>
            </a: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ไม่น้อยกว่า 180 วัน</a:t>
            </a: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ก่อนวันยื่นขอรับเงินอุดหนุน ให้เงิน</a:t>
            </a: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อุดหนุน 1,000 บาทต่อลูกจ้าง1 คน</a:t>
            </a: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ทั้งนี้ไม่เกิน</a:t>
            </a:r>
            <a:b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ปีละ 100,000 บาท</a:t>
            </a:r>
            <a:endParaRPr lang="en-US" sz="36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416391" y="6024654"/>
            <a:ext cx="812801" cy="719927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43B473-D533-461D-A761-DB0447F08C08}" type="slidenum">
              <a:rPr lang="en-US" sz="240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32</a:t>
            </a:fld>
            <a:endParaRPr lang="en-US" sz="24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580715" y="5439273"/>
            <a:ext cx="2305157" cy="65362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900" b="1" dirty="0">
                <a:solidFill>
                  <a:prstClr val="black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9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86724" y="6435749"/>
            <a:ext cx="2560324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3000" t="-118000" r="-1000" b="-8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973893" y="6460309"/>
            <a:ext cx="2177860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509492" y="6146046"/>
            <a:ext cx="60960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pPr/>
              <a:t>33</a:t>
            </a:fld>
            <a:endParaRPr lang="en-US" sz="24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719602" y="4220334"/>
            <a:ext cx="7789784" cy="2414471"/>
          </a:xfrm>
          <a:prstGeom prst="rect">
            <a:avLst/>
          </a:prstGeom>
        </p:spPr>
        <p:txBody>
          <a:bodyPr lIns="91241" tIns="45628" rIns="91241" bIns="45628">
            <a:noAutofit/>
          </a:bodyPr>
          <a:lstStyle/>
          <a:p>
            <a:pPr algn="thaiDist" defTabSz="913460" eaLnBrk="1" fontAlgn="auto" hangingPunct="1">
              <a:spcBef>
                <a:spcPct val="20000"/>
              </a:spcBef>
              <a:spcAft>
                <a:spcPts val="0"/>
              </a:spcAft>
            </a:pPr>
            <a:endParaRPr lang="en-US" sz="3100" dirty="0">
              <a:solidFill>
                <a:prstClr val="blac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1701" y="189401"/>
            <a:ext cx="11741890" cy="646180"/>
          </a:xfrm>
          <a:prstGeom prst="rect">
            <a:avLst/>
          </a:prstGeom>
          <a:noFill/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3800466154"/>
              </p:ext>
            </p:extLst>
          </p:nvPr>
        </p:nvGraphicFramePr>
        <p:xfrm>
          <a:off x="405940" y="1845202"/>
          <a:ext cx="11453745" cy="2924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5" name="กลุ่ม 15"/>
          <p:cNvGrpSpPr/>
          <p:nvPr/>
        </p:nvGrpSpPr>
        <p:grpSpPr>
          <a:xfrm>
            <a:off x="333914" y="693543"/>
            <a:ext cx="1872146" cy="1343131"/>
            <a:chOff x="-1250404" y="-216024"/>
            <a:chExt cx="2736304" cy="1944216"/>
          </a:xfrm>
        </p:grpSpPr>
        <p:pic>
          <p:nvPicPr>
            <p:cNvPr id="9" name="รูปภาพ 19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0" name="รูปภาพ 20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1" name="สี่เหลี่ยมผืนผ้า 26"/>
          <p:cNvSpPr/>
          <p:nvPr/>
        </p:nvSpPr>
        <p:spPr>
          <a:xfrm>
            <a:off x="4512021" y="4429550"/>
            <a:ext cx="3961193" cy="1015477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0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จ่ายค่าจ้างให้แก่ลูกจ้างที่ผ่านการทดสอบ </a:t>
            </a:r>
            <a:br>
              <a:rPr lang="th-TH" sz="20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ตามประกาศคณะกรรมการค่าจ้าง เรื่อง </a:t>
            </a:r>
            <a:b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0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อัตราค่าจ้างตามมาตรฐานฝีมือ (จำนวน 82 สาขา)</a:t>
            </a:r>
            <a:endParaRPr lang="en-US" sz="20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34914" y="981510"/>
            <a:ext cx="8283363" cy="95388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ตามประกาศ ข้อ 9 (ลว. 9 มิ.ย.60) </a:t>
            </a:r>
            <a:b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√ รับเงินจำนวน 1,000 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บาทต่อ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ลูกจ้าง 1 คน (ไม่เกินปีละ 100,000 บาท)</a:t>
            </a:r>
            <a:endParaRPr lang="en-US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วงเล็บปีกกาขวา 13"/>
          <p:cNvSpPr/>
          <p:nvPr/>
        </p:nvSpPr>
        <p:spPr>
          <a:xfrm rot="16200000" flipH="1">
            <a:off x="3503592" y="2203132"/>
            <a:ext cx="287964" cy="6483252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66259" y="5588749"/>
            <a:ext cx="2017013" cy="5231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สี่เหลี่ยมผืนผ้า 25"/>
          <p:cNvSpPr/>
          <p:nvPr/>
        </p:nvSpPr>
        <p:spPr>
          <a:xfrm>
            <a:off x="333904" y="4398193"/>
            <a:ext cx="4033230" cy="954005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ต้องเป็นการส่งลูกจ้างเข้ารับการทดสอบฯ </a:t>
            </a:r>
            <a:r>
              <a:rPr lang="th-TH" sz="2800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ตั้งแต่</a:t>
            </a: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2560 เป็นต้นไป</a:t>
            </a:r>
            <a:endParaRPr lang="en-US" sz="28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545335" y="4475281"/>
            <a:ext cx="2449230" cy="830689"/>
          </a:xfrm>
          <a:prstGeom prst="rect">
            <a:avLst/>
          </a:prstGeom>
          <a:solidFill>
            <a:srgbClr val="FF0000"/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5053091" y="5618349"/>
            <a:ext cx="6159487" cy="86389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eaLnBrk="1" hangingPunct="1">
              <a:spcAft>
                <a:spcPts val="999"/>
              </a:spcAft>
            </a:pP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</a:t>
            </a:r>
            <a:r>
              <a:rPr lang="en-US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 </a:t>
            </a:r>
            <a:r>
              <a:rPr lang="th-TH" sz="24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2563 </a:t>
            </a: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/>
            </a:r>
            <a:br>
              <a:rPr lang="th-TH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ให้ยื่นคำขอรับเงินช่วยเหลือหรืออุดหนุน ไม่เกินวันที่ 31 มีนาคม </a:t>
            </a:r>
            <a:r>
              <a:rPr lang="th-TH" sz="24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2564</a:t>
            </a:r>
            <a:endParaRPr lang="en-US" sz="2400" b="1" dirty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2455" eaLnBrk="1" hangingPunct="1">
              <a:spcAft>
                <a:spcPts val="999"/>
              </a:spcAft>
            </a:pP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4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ibbon ลง 20"/>
          <p:cNvSpPr/>
          <p:nvPr/>
        </p:nvSpPr>
        <p:spPr>
          <a:xfrm>
            <a:off x="10071598" y="45258"/>
            <a:ext cx="2122099" cy="648072"/>
          </a:xfrm>
          <a:prstGeom prst="ribbon">
            <a:avLst/>
          </a:prstGeom>
          <a:solidFill>
            <a:srgbClr val="FF0066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774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43000"/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2"/>
          <p:cNvGrpSpPr/>
          <p:nvPr/>
        </p:nvGrpSpPr>
        <p:grpSpPr>
          <a:xfrm>
            <a:off x="829816" y="350732"/>
            <a:ext cx="10861436" cy="4590625"/>
            <a:chOff x="-1563364" y="1501954"/>
            <a:chExt cx="9847662" cy="4590625"/>
          </a:xfrm>
        </p:grpSpPr>
        <p:cxnSp>
          <p:nvCxnSpPr>
            <p:cNvPr id="4" name="ตัวเชื่อมต่อตรง 3"/>
            <p:cNvCxnSpPr/>
            <p:nvPr/>
          </p:nvCxnSpPr>
          <p:spPr>
            <a:xfrm flipV="1">
              <a:off x="-1547721" y="3597854"/>
              <a:ext cx="9266415" cy="9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-1716574" y="3609987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-1563364" y="1501954"/>
              <a:ext cx="2877872" cy="147616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FFFF00"/>
              </a:solidFill>
              <a:prstDash val="sysDot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thaiDist" defTabSz="912455" eaLnBrk="1" hangingPunct="1">
                <a:spcAft>
                  <a:spcPts val="0"/>
                </a:spcAft>
              </a:pPr>
              <a:r>
                <a:rPr lang="th-TH" sz="2400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lang="th-TH" sz="2400" b="1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ปี พ.ศ. </a:t>
              </a:r>
              <a:r>
                <a:rPr lang="th-TH" sz="2400" b="1" dirty="0" smtClean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2563 </a:t>
              </a:r>
              <a:r>
                <a:rPr lang="th-TH" sz="2400" b="1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ส่งลูกจ้างเข้ารับการทดสอบและผ่านการทดสอบมาตรฐานฝีมือแรงงานแห่งชาติ จำนวน </a:t>
              </a:r>
              <a:r>
                <a:rPr lang="th-TH" sz="2400" b="1" dirty="0" smtClean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15 </a:t>
              </a:r>
              <a:r>
                <a:rPr lang="th-TH" sz="2400" b="1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		           </a:t>
              </a:r>
              <a:r>
                <a:rPr lang="th-TH" sz="2400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                                                     </a:t>
              </a:r>
              <a:endParaRPr lang="en-US" sz="24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7" name="Text Box 4"/>
            <p:cNvSpPr txBox="1">
              <a:spLocks noChangeArrowheads="1"/>
            </p:cNvSpPr>
            <p:nvPr/>
          </p:nvSpPr>
          <p:spPr bwMode="auto">
            <a:xfrm>
              <a:off x="1445321" y="4076355"/>
              <a:ext cx="3728153" cy="2016224"/>
            </a:xfrm>
            <a:prstGeom prst="rect">
              <a:avLst/>
            </a:prstGeom>
            <a:solidFill>
              <a:srgbClr val="FFCCFF"/>
            </a:solidFill>
            <a:ln w="9525">
              <a:solidFill>
                <a:srgbClr val="CC99FF"/>
              </a:solidFill>
              <a:prstDash val="sys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thaiDist" defTabSz="913460" eaLnBrk="1" hangingPunct="1">
                <a:spcAft>
                  <a:spcPts val="0"/>
                </a:spcAft>
              </a:pPr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ตั้งแต่วันที่ 1 ก.พ. </a:t>
              </a:r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63 </a:t>
              </a:r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จ่ายค่าจ้างตามมาตรฐานฝีมือให้แก่ลูกจ้างที่ผ่านการทดสอบมาตรฐานฝีมือแรงงานแห่งชาติ สาขาช่างไฟฟ้าภายในอาคาร ระดับ 3 คนละ 600 บาทต่อวัน (ไม่น้อยกว่า </a:t>
              </a:r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180 วัน </a:t>
              </a:r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ก่อนยื่นขอรับเงินอุดหนุน)				</a:t>
              </a:r>
              <a:endParaRPr lang="en-US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defTabSz="912455" eaLnBrk="1" hangingPunct="1">
                <a:spcAft>
                  <a:spcPts val="999"/>
                </a:spcAft>
              </a:pPr>
              <a:endParaRPr lang="en-US" sz="24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defTabSz="912455" eaLnBrk="1" hangingPunct="1"/>
              <a:endPara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8" name="ตัวเชื่อมต่อตรง 7"/>
            <p:cNvCxnSpPr/>
            <p:nvPr/>
          </p:nvCxnSpPr>
          <p:spPr>
            <a:xfrm rot="5400000">
              <a:off x="1161828" y="3596895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ตัวเชื่อมต่อตรง 8"/>
            <p:cNvCxnSpPr/>
            <p:nvPr/>
          </p:nvCxnSpPr>
          <p:spPr>
            <a:xfrm rot="5400000">
              <a:off x="6241786" y="3547353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-1548680" y="3645024"/>
              <a:ext cx="124009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eaLnBrk="1" hangingPunct="1">
                <a:spcAft>
                  <a:spcPts val="999"/>
                </a:spcAft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ม.ค. </a:t>
              </a:r>
              <a:r>
                <a:rPr lang="th-TH" sz="2000" b="1" dirty="0" smtClean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63  </a:t>
              </a:r>
              <a:endParaRPr lang="en-US" sz="19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35496" y="3217540"/>
              <a:ext cx="792088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eaLnBrk="1" hangingPunct="1">
                <a:spcAft>
                  <a:spcPts val="999"/>
                </a:spcAft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ทดสอบ</a:t>
              </a:r>
              <a:endParaRPr lang="en-US" sz="19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2" name="Text Box 4"/>
            <p:cNvSpPr txBox="1">
              <a:spLocks noChangeArrowheads="1"/>
            </p:cNvSpPr>
            <p:nvPr/>
          </p:nvSpPr>
          <p:spPr bwMode="auto">
            <a:xfrm>
              <a:off x="323528" y="3645024"/>
              <a:ext cx="1080120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eaLnBrk="1" hangingPunct="1">
                <a:spcAft>
                  <a:spcPts val="999"/>
                </a:spcAft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ม.ค. </a:t>
              </a:r>
              <a:r>
                <a:rPr lang="th-TH" sz="2000" b="1" dirty="0" smtClean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63  </a:t>
              </a:r>
              <a:endParaRPr lang="en-US" sz="19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3" name="ตัวเชื่อมต่อตรง 12"/>
            <p:cNvCxnSpPr/>
            <p:nvPr/>
          </p:nvCxnSpPr>
          <p:spPr>
            <a:xfrm>
              <a:off x="1445321" y="3428999"/>
              <a:ext cx="0" cy="9353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 Box 4"/>
            <p:cNvSpPr txBox="1">
              <a:spLocks noChangeArrowheads="1"/>
            </p:cNvSpPr>
            <p:nvPr/>
          </p:nvSpPr>
          <p:spPr bwMode="auto">
            <a:xfrm>
              <a:off x="1389928" y="3645024"/>
              <a:ext cx="100811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eaLnBrk="1" hangingPunct="1">
                <a:spcAft>
                  <a:spcPts val="999"/>
                </a:spcAft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ก.พ. </a:t>
              </a:r>
              <a:r>
                <a:rPr lang="th-TH" sz="2000" b="1" dirty="0" smtClean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63</a:t>
              </a:r>
              <a:endParaRPr lang="en-US" sz="19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5" name="ตัวเชื่อมต่อตรง 14"/>
            <p:cNvCxnSpPr/>
            <p:nvPr/>
          </p:nvCxnSpPr>
          <p:spPr>
            <a:xfrm flipH="1">
              <a:off x="5580112" y="3284984"/>
              <a:ext cx="1918" cy="576064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 Box 4"/>
            <p:cNvSpPr txBox="1">
              <a:spLocks noChangeArrowheads="1"/>
            </p:cNvSpPr>
            <p:nvPr/>
          </p:nvSpPr>
          <p:spPr bwMode="auto">
            <a:xfrm>
              <a:off x="5040038" y="3606188"/>
              <a:ext cx="1306249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eaLnBrk="1" hangingPunct="1">
                <a:spcAft>
                  <a:spcPts val="999"/>
                </a:spcAft>
              </a:pPr>
              <a:r>
                <a:rPr lang="en-US" sz="2000" b="1" dirty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</a:t>
              </a: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0 ก.ย. 61</a:t>
              </a:r>
              <a:endParaRPr lang="en-US" sz="19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7" name="ตัวเชื่อมต่อตรง 16"/>
            <p:cNvCxnSpPr/>
            <p:nvPr/>
          </p:nvCxnSpPr>
          <p:spPr>
            <a:xfrm rot="5400000">
              <a:off x="4526065" y="3438591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 Box 4"/>
            <p:cNvSpPr txBox="1">
              <a:spLocks noChangeArrowheads="1"/>
            </p:cNvSpPr>
            <p:nvPr/>
          </p:nvSpPr>
          <p:spPr bwMode="auto">
            <a:xfrm>
              <a:off x="7331881" y="3572299"/>
              <a:ext cx="952417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eaLnBrk="1" hangingPunct="1">
                <a:spcAft>
                  <a:spcPts val="999"/>
                </a:spcAft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มี.ค. </a:t>
              </a:r>
              <a:r>
                <a:rPr lang="th-TH" sz="2000" b="1" dirty="0" smtClean="0">
                  <a:solidFill>
                    <a:prstClr val="black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64  </a:t>
              </a:r>
              <a:endParaRPr lang="en-US" sz="19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9" name="Text Box 5"/>
            <p:cNvSpPr txBox="1">
              <a:spLocks noChangeArrowheads="1"/>
            </p:cNvSpPr>
            <p:nvPr/>
          </p:nvSpPr>
          <p:spPr bwMode="auto">
            <a:xfrm>
              <a:off x="2339752" y="1628800"/>
              <a:ext cx="3749408" cy="1511451"/>
            </a:xfrm>
            <a:prstGeom prst="rect">
              <a:avLst/>
            </a:prstGeom>
            <a:solidFill>
              <a:srgbClr val="FF99FF"/>
            </a:solidFill>
            <a:ln w="9525">
              <a:solidFill>
                <a:srgbClr val="CC99FF"/>
              </a:solidFill>
              <a:prstDash val="sys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thaiDist" defTabSz="912455" eaLnBrk="1" hangingPunct="1">
                <a:spcAft>
                  <a:spcPts val="0"/>
                </a:spcAft>
              </a:pPr>
              <a:r>
                <a:rPr lang="en-US" sz="2400" b="1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25</a:t>
              </a:r>
              <a:r>
                <a:rPr lang="th-TH" sz="2400" b="1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ส.ค. </a:t>
              </a:r>
              <a:r>
                <a:rPr lang="th-TH" sz="2400" b="1" dirty="0" smtClean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63 </a:t>
              </a:r>
              <a:r>
                <a:rPr lang="th-TH" sz="2400" b="1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ยื่นคำขอรับเงินช่วยเหลือหรืออุดหนุน</a:t>
              </a:r>
              <a:r>
                <a:rPr lang="en-US" sz="2400" b="1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lang="th-TH" sz="2400" b="1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คนละ 1,000 บาท จำนวน </a:t>
              </a:r>
              <a:r>
                <a:rPr lang="th-TH" sz="2400" b="1" dirty="0" smtClean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15 </a:t>
              </a:r>
              <a:r>
                <a:rPr lang="th-TH" sz="2400" b="1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 เป็นเงินจำนวน </a:t>
              </a:r>
              <a:r>
                <a:rPr lang="th-TH" sz="2400" b="1" dirty="0" smtClean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15,000 </a:t>
              </a:r>
              <a:r>
                <a:rPr lang="th-TH" sz="2400" b="1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บาท (</a:t>
              </a:r>
              <a:r>
                <a:rPr lang="th-TH" sz="2400" b="1" dirty="0" smtClean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15 </a:t>
              </a:r>
              <a:r>
                <a:rPr lang="th-TH" sz="2400" b="1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 </a:t>
              </a:r>
              <a:r>
                <a:rPr lang="en-US" sz="2400" b="1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x 1</a:t>
              </a:r>
              <a:r>
                <a:rPr lang="th-TH" sz="2400" b="1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,000 บาท)</a:t>
              </a:r>
            </a:p>
            <a:p>
              <a:pPr defTabSz="912455" eaLnBrk="1" hangingPunct="1">
                <a:spcAft>
                  <a:spcPts val="0"/>
                </a:spcAft>
              </a:pPr>
              <a:endParaRPr lang="th-TH" sz="24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defTabSz="912455" eaLnBrk="1" hangingPunct="1">
                <a:spcAft>
                  <a:spcPts val="999"/>
                </a:spcAft>
              </a:pPr>
              <a:r>
                <a:rPr lang="th-TH" sz="2400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endParaRPr lang="en-US" sz="2400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defTabSz="912455" eaLnBrk="1" hangingPunct="1">
                <a:spcAft>
                  <a:spcPts val="999"/>
                </a:spcAft>
              </a:pPr>
              <a:r>
                <a:rPr lang="th-TH" sz="2400" dirty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</a:t>
              </a:r>
              <a:r>
                <a:rPr lang="th-TH" sz="2400" dirty="0" smtClean="0">
                  <a:solidFill>
                    <a:prstClr val="black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                                                  </a:t>
              </a:r>
              <a:endParaRPr lang="en-US" sz="24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0" name="วงเล็บปีกกาขวา 19"/>
            <p:cNvSpPr/>
            <p:nvPr/>
          </p:nvSpPr>
          <p:spPr>
            <a:xfrm rot="5400000" flipH="1">
              <a:off x="-255712" y="1816938"/>
              <a:ext cx="288031" cy="2886672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7" name="Slide Number Placeholder 1"/>
          <p:cNvSpPr txBox="1">
            <a:spLocks/>
          </p:cNvSpPr>
          <p:nvPr/>
        </p:nvSpPr>
        <p:spPr>
          <a:xfrm>
            <a:off x="11426674" y="6236851"/>
            <a:ext cx="609601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34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6773136" y="2454788"/>
            <a:ext cx="1270735" cy="54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25 ส.ค. 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63</a:t>
            </a:r>
            <a:endParaRPr lang="en-US" sz="19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541258" y="5204679"/>
            <a:ext cx="4033230" cy="83089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txBody>
          <a:bodyPr wrap="square" lIns="91241" tIns="45628" rIns="91241" bIns="45628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400" dirty="0">
                <a:ln>
                  <a:solidFill>
                    <a:srgbClr val="FF0000"/>
                  </a:solidFill>
                </a:ln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ต้องเป็นการส่งลูกจ้างเข้ารับการทดสอบฯ </a:t>
            </a:r>
            <a:r>
              <a:rPr lang="th-TH" sz="2400" dirty="0" smtClean="0">
                <a:ln>
                  <a:solidFill>
                    <a:srgbClr val="FF0000"/>
                  </a:solidFill>
                </a:ln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400" dirty="0" smtClean="0">
                <a:ln>
                  <a:solidFill>
                    <a:srgbClr val="FF0000"/>
                  </a:solidFill>
                </a:ln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dirty="0" smtClean="0">
                <a:ln>
                  <a:solidFill>
                    <a:srgbClr val="FF0000"/>
                  </a:solidFill>
                </a:ln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นับ</a:t>
            </a:r>
            <a:r>
              <a:rPr lang="th-TH" sz="2400" dirty="0">
                <a:ln>
                  <a:solidFill>
                    <a:srgbClr val="FF0000"/>
                  </a:solidFill>
                </a:ln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แต่ประกาศมีผลบังคับใช้เป็นต้นไป</a:t>
            </a:r>
            <a:endParaRPr lang="en-US" sz="2400" dirty="0">
              <a:ln>
                <a:solidFill>
                  <a:srgbClr val="FF0000"/>
                </a:solidFill>
              </a:ln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8693023" y="2996958"/>
            <a:ext cx="2953482" cy="1511819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eaLnBrk="1" hangingPunct="1">
              <a:spcAft>
                <a:spcPts val="0"/>
              </a:spcAft>
            </a:pPr>
            <a:r>
              <a:rPr lang="th-TH" sz="23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</a:t>
            </a:r>
            <a:r>
              <a:rPr lang="th-TH" sz="23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</a:t>
            </a:r>
          </a:p>
          <a:p>
            <a:pPr algn="ctr" defTabSz="912455" eaLnBrk="1" hangingPunct="1">
              <a:spcAft>
                <a:spcPts val="0"/>
              </a:spcAft>
            </a:pPr>
            <a:r>
              <a:rPr lang="th-TH" sz="23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หรือ</a:t>
            </a:r>
            <a:r>
              <a:rPr lang="th-TH" sz="23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อุดหนุนเกิดขึ้นในปีใด ให้</a:t>
            </a:r>
            <a:r>
              <a:rPr lang="th-TH" sz="23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</a:t>
            </a:r>
          </a:p>
          <a:p>
            <a:pPr algn="ctr" defTabSz="912455" eaLnBrk="1" hangingPunct="1">
              <a:spcAft>
                <a:spcPts val="0"/>
              </a:spcAft>
            </a:pPr>
            <a:r>
              <a:rPr lang="th-TH" sz="23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คำ</a:t>
            </a:r>
            <a:r>
              <a:rPr lang="th-TH" sz="23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ขอรับเงินช่วยเหลือหรืออุดหนุน</a:t>
            </a:r>
            <a:r>
              <a:rPr lang="th-TH" sz="23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ภายในวันที่ </a:t>
            </a:r>
            <a:r>
              <a:rPr lang="th-TH" sz="23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มีนาคมของปีถัดไป</a:t>
            </a:r>
            <a:endParaRPr lang="en-US" sz="2300" dirty="0">
              <a:solidFill>
                <a:prstClr val="black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thaiDist" defTabSz="912455" eaLnBrk="1" hangingPunct="1">
              <a:spcAft>
                <a:spcPts val="999"/>
              </a:spcAft>
            </a:pPr>
            <a:r>
              <a:rPr lang="th-TH" sz="2300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3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8" name="ตัวเชื่อมต่อตรง 8"/>
          <p:cNvCxnSpPr/>
          <p:nvPr/>
        </p:nvCxnSpPr>
        <p:spPr>
          <a:xfrm rot="5400000">
            <a:off x="10896592" y="2467843"/>
            <a:ext cx="337706" cy="21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9193658" y="2454788"/>
            <a:ext cx="1367754" cy="54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ธ.ค. 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63  </a:t>
            </a:r>
            <a:endParaRPr lang="en-US" sz="19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วงเล็บปีกกาขวา 34"/>
          <p:cNvSpPr/>
          <p:nvPr/>
        </p:nvSpPr>
        <p:spPr>
          <a:xfrm rot="5400000">
            <a:off x="9770005" y="1701213"/>
            <a:ext cx="215975" cy="2377192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prstClr val="black"/>
              </a:solidFill>
            </a:endParaRPr>
          </a:p>
        </p:txBody>
      </p:sp>
      <p:cxnSp>
        <p:nvCxnSpPr>
          <p:cNvPr id="36" name="ตัวเชื่อมต่อตรง 35"/>
          <p:cNvCxnSpPr/>
          <p:nvPr/>
        </p:nvCxnSpPr>
        <p:spPr>
          <a:xfrm>
            <a:off x="7725901" y="1989038"/>
            <a:ext cx="0" cy="55463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86594" y="6375675"/>
            <a:ext cx="244442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ectangle 920"/>
          <p:cNvSpPr>
            <a:spLocks noChangeArrowheads="1"/>
          </p:cNvSpPr>
          <p:nvPr/>
        </p:nvSpPr>
        <p:spPr bwMode="auto">
          <a:xfrm>
            <a:off x="5302465" y="5157193"/>
            <a:ext cx="3246278" cy="91893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eaLnBrk="1" hangingPunct="1">
              <a:spcAft>
                <a:spcPts val="999"/>
              </a:spcAft>
            </a:pPr>
            <a:r>
              <a:rPr lang="th-TH" sz="24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สิทธิขอรับเงินช่วยเหลือหรืออุดหนุนเกิดขึ้นในปี พ.ศ. </a:t>
            </a: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2563</a:t>
            </a:r>
            <a:endParaRPr lang="en-US" sz="24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5" name="Text Box 4"/>
          <p:cNvSpPr txBox="1">
            <a:spLocks noChangeArrowheads="1"/>
          </p:cNvSpPr>
          <p:nvPr/>
        </p:nvSpPr>
        <p:spPr bwMode="auto">
          <a:xfrm>
            <a:off x="8116010" y="2454038"/>
            <a:ext cx="1154231" cy="3269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Aft>
                <a:spcPts val="999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30 ก.ย. 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63</a:t>
            </a:r>
            <a:endParaRPr lang="en-US" sz="19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3" name="กลุ่ม 15"/>
          <p:cNvGrpSpPr/>
          <p:nvPr/>
        </p:nvGrpSpPr>
        <p:grpSpPr>
          <a:xfrm>
            <a:off x="4436793" y="1556798"/>
            <a:ext cx="865674" cy="792087"/>
            <a:chOff x="-1250404" y="-216024"/>
            <a:chExt cx="2736304" cy="1944216"/>
          </a:xfrm>
        </p:grpSpPr>
        <p:pic>
          <p:nvPicPr>
            <p:cNvPr id="37" name="รูปภาพ 19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38" name="รูปภาพ 2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39" name="Text Box 4"/>
          <p:cNvSpPr txBox="1">
            <a:spLocks noChangeArrowheads="1"/>
          </p:cNvSpPr>
          <p:nvPr/>
        </p:nvSpPr>
        <p:spPr bwMode="auto">
          <a:xfrm>
            <a:off x="9558696" y="2094258"/>
            <a:ext cx="1367754" cy="54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Aft>
                <a:spcPts val="999"/>
              </a:spcAft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1 ม.ค. 64  </a:t>
            </a:r>
            <a:endParaRPr lang="en-US" sz="19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0" name="Ribbon ลง 39"/>
          <p:cNvSpPr/>
          <p:nvPr/>
        </p:nvSpPr>
        <p:spPr>
          <a:xfrm>
            <a:off x="9734253" y="24864"/>
            <a:ext cx="2430466" cy="811848"/>
          </a:xfrm>
          <a:prstGeom prst="ribbon">
            <a:avLst/>
          </a:prstGeom>
          <a:solidFill>
            <a:srgbClr val="CC66FF"/>
          </a:solidFill>
          <a:ln>
            <a:solidFill>
              <a:srgbClr val="FFCCFF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955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71000"/>
            <a:lum/>
          </a:blip>
          <a:srcRect/>
          <a:stretch>
            <a:fillRect t="-116000" b="-1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14"/>
          <p:cNvSpPr/>
          <p:nvPr/>
        </p:nvSpPr>
        <p:spPr>
          <a:xfrm>
            <a:off x="719403" y="1766876"/>
            <a:ext cx="10614834" cy="267017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575" tIns="60788" rIns="121575" bIns="60788" rtlCol="0" anchor="ctr"/>
          <a:lstStyle/>
          <a:p>
            <a:pPr algn="thaiDist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อุดหนุนแก่</a:t>
            </a:r>
            <a:r>
              <a:rPr lang="en-US" sz="3100" b="1" dirty="0" err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ผู้ประกอบกิจการเป็นค่าใช้จ่ายในการฝึกอบรมฝีมือแรงงาน</a:t>
            </a:r>
            <a: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100" b="1" dirty="0" err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เพื่อพัฒนาทักษะความรู้ให้แก่ลูกจ้าง</a:t>
            </a:r>
            <a: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เพื่อเป็นการสร้างสรรค์นวัตกรรมหรือนำเทคโนโลยีมาใช้ในการผลิตสินค้าหรือ</a:t>
            </a:r>
            <a:r>
              <a:rPr lang="en-US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บริการ </a:t>
            </a:r>
            <a:r>
              <a:rPr lang="th-TH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en-US" sz="3100" b="1" dirty="0" err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เงินอุดหนุนเท่าที่จ่ายจริงแต่</a:t>
            </a:r>
            <a:r>
              <a:rPr lang="en-US" sz="3100" b="1" u="sng" dirty="0" err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ไม่เกินปีละ</a:t>
            </a:r>
            <a:r>
              <a:rPr lang="th-TH" sz="31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100,000 </a:t>
            </a:r>
            <a:r>
              <a:rPr lang="en-US" sz="3100" b="1" u="sng" dirty="0" err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บาท</a:t>
            </a:r>
            <a: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100" b="1" dirty="0" err="1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ทั้งนี้</a:t>
            </a:r>
            <a:r>
              <a:rPr lang="en-US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หลักสูตรการฝึกอบรมให้เป็นไปตามหลักเกณฑ์ที่คณะกรรมการส่งเสริมการพัฒนาฝีมือแรงงานประกาศกำหนด</a:t>
            </a:r>
          </a:p>
        </p:txBody>
      </p:sp>
      <p:sp>
        <p:nvSpPr>
          <p:cNvPr id="7" name="สี่เหลี่ยมมุมมน 6"/>
          <p:cNvSpPr/>
          <p:nvPr/>
        </p:nvSpPr>
        <p:spPr>
          <a:xfrm>
            <a:off x="719403" y="261560"/>
            <a:ext cx="10614834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8" name="Oval 47"/>
          <p:cNvSpPr/>
          <p:nvPr/>
        </p:nvSpPr>
        <p:spPr>
          <a:xfrm>
            <a:off x="699082" y="1269433"/>
            <a:ext cx="786697" cy="714215"/>
          </a:xfrm>
          <a:prstGeom prst="ellipse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7</a:t>
            </a:r>
            <a:endParaRPr lang="th-TH" sz="36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365461" y="6061095"/>
            <a:ext cx="812801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43B473-D533-461D-A761-DB0447F08C08}" type="slidenum">
              <a:rPr lang="en-US" sz="240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35</a:t>
            </a:fld>
            <a:endParaRPr lang="en-US" sz="24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มุมมน 6"/>
          <p:cNvSpPr/>
          <p:nvPr/>
        </p:nvSpPr>
        <p:spPr>
          <a:xfrm>
            <a:off x="719403" y="4797452"/>
            <a:ext cx="10614834" cy="1295844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193" tIns="45600" rIns="91193" bIns="45600" rtlCol="0" anchor="ctr"/>
          <a:lstStyle/>
          <a:p>
            <a:pPr algn="thaiDist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หลักเกณฑ์การพิจารณา</a:t>
            </a:r>
            <a:r>
              <a:rPr lang="th-TH" sz="28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หลักสูตร</a:t>
            </a:r>
            <a:br>
              <a:rPr lang="th-TH" sz="28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28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ลงวันที่ 19 กันยายน 2560</a:t>
            </a:r>
            <a:endParaRPr lang="en-US" sz="28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 sz="28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สี่เหลี่ยมมุมมน 3"/>
          <p:cNvSpPr/>
          <p:nvPr/>
        </p:nvSpPr>
        <p:spPr>
          <a:xfrm>
            <a:off x="8977538" y="4148913"/>
            <a:ext cx="2233120" cy="57593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900" b="1" dirty="0">
                <a:solidFill>
                  <a:prstClr val="black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10</a:t>
            </a: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31179" y="6447631"/>
            <a:ext cx="242048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มุมมน 1"/>
          <p:cNvSpPr/>
          <p:nvPr/>
        </p:nvSpPr>
        <p:spPr>
          <a:xfrm>
            <a:off x="3715406" y="260793"/>
            <a:ext cx="4751584" cy="79208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51" rIns="91287" bIns="45651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4000" b="1" dirty="0">
                <a:solidFill>
                  <a:prstClr val="black">
                    <a:lumMod val="95000"/>
                    <a:lumOff val="5000"/>
                  </a:prstClr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</a:t>
            </a:r>
            <a:endParaRPr lang="th-TH" sz="4000" b="1" dirty="0">
              <a:solidFill>
                <a:prstClr val="black">
                  <a:lumMod val="95000"/>
                  <a:lumOff val="5000"/>
                </a:prstClr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3" name="สี่เหลี่ยมมุมมน 2"/>
          <p:cNvSpPr/>
          <p:nvPr/>
        </p:nvSpPr>
        <p:spPr>
          <a:xfrm>
            <a:off x="1767629" y="1196888"/>
            <a:ext cx="3029859" cy="792087"/>
          </a:xfrm>
          <a:prstGeom prst="roundRect">
            <a:avLst/>
          </a:prstGeom>
          <a:solidFill>
            <a:srgbClr val="FF000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51" rIns="91287" bIns="45651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สร้างสรรค์</a:t>
            </a: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นวัตกรรม</a:t>
            </a:r>
            <a:endParaRPr lang="th-TH" sz="2800" b="1" dirty="0">
              <a:solidFill>
                <a:prstClr val="white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4" name="สี่เหลี่ยมมุมมน 3"/>
          <p:cNvSpPr/>
          <p:nvPr/>
        </p:nvSpPr>
        <p:spPr>
          <a:xfrm>
            <a:off x="7033823" y="1196752"/>
            <a:ext cx="3751254" cy="864096"/>
          </a:xfrm>
          <a:prstGeom prst="roundRect">
            <a:avLst/>
          </a:prstGeom>
          <a:solidFill>
            <a:srgbClr val="6600FF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51" rIns="91287" bIns="45651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นำเทคโนโลยีมาใช้ในการผลิตสินค้าหรือบริการ</a:t>
            </a:r>
            <a:endParaRPr lang="th-TH" sz="2800" b="1" dirty="0">
              <a:solidFill>
                <a:prstClr val="white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grpSp>
        <p:nvGrpSpPr>
          <p:cNvPr id="5" name="กลุ่ม 7"/>
          <p:cNvGrpSpPr/>
          <p:nvPr/>
        </p:nvGrpSpPr>
        <p:grpSpPr>
          <a:xfrm>
            <a:off x="762480" y="2132866"/>
            <a:ext cx="5117102" cy="936104"/>
            <a:chOff x="846672" y="3013045"/>
            <a:chExt cx="2870060" cy="1573908"/>
          </a:xfrm>
          <a:solidFill>
            <a:srgbClr val="92D050"/>
          </a:solidFill>
        </p:grpSpPr>
        <p:sp>
          <p:nvSpPr>
            <p:cNvPr id="9" name="สี่เหลี่ยมมุมมน 8"/>
            <p:cNvSpPr/>
            <p:nvPr/>
          </p:nvSpPr>
          <p:spPr>
            <a:xfrm>
              <a:off x="846672" y="3013045"/>
              <a:ext cx="2870060" cy="1573908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สี่เหลี่ยมมุมมน 6"/>
            <p:cNvSpPr/>
            <p:nvPr/>
          </p:nvSpPr>
          <p:spPr>
            <a:xfrm>
              <a:off x="892770" y="3059143"/>
              <a:ext cx="2777864" cy="148171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ctr" defTabSz="1065703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th-TH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การออกแบบสมองกลฝังตัวในโรงงานอุตสาหกรรม  </a:t>
              </a:r>
            </a:p>
          </p:txBody>
        </p:sp>
      </p:grpSp>
      <p:grpSp>
        <p:nvGrpSpPr>
          <p:cNvPr id="6" name="กลุ่ม 10"/>
          <p:cNvGrpSpPr/>
          <p:nvPr/>
        </p:nvGrpSpPr>
        <p:grpSpPr>
          <a:xfrm>
            <a:off x="762480" y="2997097"/>
            <a:ext cx="5117102" cy="855429"/>
            <a:chOff x="2577324" y="859071"/>
            <a:chExt cx="1967385" cy="1573908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12" name="สี่เหลี่ยมมุมมน 11"/>
            <p:cNvSpPr/>
            <p:nvPr/>
          </p:nvSpPr>
          <p:spPr>
            <a:xfrm>
              <a:off x="2577324" y="859071"/>
              <a:ext cx="1967385" cy="1573908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483469"/>
                <a:satOff val="9953"/>
                <a:lumOff val="2157"/>
                <a:alphaOff val="0"/>
              </a:schemeClr>
            </a:fillRef>
            <a:effectRef idx="0">
              <a:schemeClr val="accent5">
                <a:hueOff val="-2483469"/>
                <a:satOff val="9953"/>
                <a:lumOff val="215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สี่เหลี่ยมมุมมน 8"/>
            <p:cNvSpPr/>
            <p:nvPr/>
          </p:nvSpPr>
          <p:spPr>
            <a:xfrm>
              <a:off x="2623422" y="905169"/>
              <a:ext cx="1875189" cy="148171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ctr" defTabSz="1065703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th-TH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การควบคุมหุ่นยนต์ในระบบงานอุตสาหกรรม </a:t>
              </a:r>
            </a:p>
          </p:txBody>
        </p:sp>
      </p:grpSp>
      <p:grpSp>
        <p:nvGrpSpPr>
          <p:cNvPr id="7" name="กลุ่ม 13"/>
          <p:cNvGrpSpPr/>
          <p:nvPr/>
        </p:nvGrpSpPr>
        <p:grpSpPr>
          <a:xfrm>
            <a:off x="762480" y="3789050"/>
            <a:ext cx="5117102" cy="792087"/>
            <a:chOff x="4731298" y="-33134"/>
            <a:chExt cx="1967385" cy="1573908"/>
          </a:xfrm>
          <a:solidFill>
            <a:srgbClr val="66FFFF"/>
          </a:solidFill>
        </p:grpSpPr>
        <p:sp>
          <p:nvSpPr>
            <p:cNvPr id="15" name="สี่เหลี่ยมมุมมน 14"/>
            <p:cNvSpPr/>
            <p:nvPr/>
          </p:nvSpPr>
          <p:spPr>
            <a:xfrm>
              <a:off x="4731298" y="-33134"/>
              <a:ext cx="1967385" cy="1573908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966938"/>
                <a:satOff val="19906"/>
                <a:lumOff val="4314"/>
                <a:alphaOff val="0"/>
              </a:schemeClr>
            </a:fillRef>
            <a:effectRef idx="0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สี่เหลี่ยมมุมมน 10"/>
            <p:cNvSpPr/>
            <p:nvPr/>
          </p:nvSpPr>
          <p:spPr>
            <a:xfrm>
              <a:off x="4777396" y="12964"/>
              <a:ext cx="1875189" cy="148171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ctr" defTabSz="1065703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th-TH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การใช้โปรแกรมเม</a:t>
              </a:r>
              <a:r>
                <a:rPr lang="th-TH" sz="2800" b="1" dirty="0" err="1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เปิ้ล</a:t>
              </a:r>
              <a:r>
                <a:rPr lang="th-TH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ลอจิกคอนโทรลเลอร์ขั้นสูง    </a:t>
              </a:r>
            </a:p>
          </p:txBody>
        </p:sp>
      </p:grpSp>
      <p:grpSp>
        <p:nvGrpSpPr>
          <p:cNvPr id="8" name="กลุ่ม 16"/>
          <p:cNvGrpSpPr/>
          <p:nvPr/>
        </p:nvGrpSpPr>
        <p:grpSpPr>
          <a:xfrm>
            <a:off x="762480" y="4581129"/>
            <a:ext cx="5117102" cy="936104"/>
            <a:chOff x="6885272" y="859071"/>
            <a:chExt cx="1967385" cy="1573908"/>
          </a:xfrm>
          <a:solidFill>
            <a:srgbClr val="99FFCC"/>
          </a:solidFill>
        </p:grpSpPr>
        <p:sp>
          <p:nvSpPr>
            <p:cNvPr id="18" name="สี่เหลี่ยมมุมมน 17"/>
            <p:cNvSpPr/>
            <p:nvPr/>
          </p:nvSpPr>
          <p:spPr>
            <a:xfrm>
              <a:off x="6885272" y="859071"/>
              <a:ext cx="1967385" cy="1573908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7450407"/>
                <a:satOff val="29858"/>
                <a:lumOff val="6471"/>
                <a:alphaOff val="0"/>
              </a:schemeClr>
            </a:fillRef>
            <a:effectRef idx="0">
              <a:schemeClr val="accent5">
                <a:hueOff val="-7450407"/>
                <a:satOff val="29858"/>
                <a:lumOff val="647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สี่เหลี่ยมมุมมน 12"/>
            <p:cNvSpPr/>
            <p:nvPr/>
          </p:nvSpPr>
          <p:spPr>
            <a:xfrm>
              <a:off x="6931370" y="905168"/>
              <a:ext cx="1875189" cy="148171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ctr" defTabSz="1065703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th-TH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การสร้างภาพเคลื่อนไหว แบบ 3 มิติ </a:t>
              </a:r>
              <a:br>
                <a:rPr lang="th-TH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(3</a:t>
              </a:r>
              <a:r>
                <a:rPr lang="en-US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D Animation</a:t>
              </a:r>
              <a:r>
                <a:rPr lang="th-TH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) </a:t>
              </a:r>
            </a:p>
          </p:txBody>
        </p:sp>
      </p:grpSp>
      <p:grpSp>
        <p:nvGrpSpPr>
          <p:cNvPr id="11" name="กลุ่ม 19"/>
          <p:cNvGrpSpPr/>
          <p:nvPr/>
        </p:nvGrpSpPr>
        <p:grpSpPr>
          <a:xfrm>
            <a:off x="762480" y="5373216"/>
            <a:ext cx="5117102" cy="1296136"/>
            <a:chOff x="7570485" y="3062938"/>
            <a:chExt cx="2908641" cy="1770635"/>
          </a:xfrm>
          <a:solidFill>
            <a:srgbClr val="CCFF33"/>
          </a:solidFill>
        </p:grpSpPr>
        <p:sp>
          <p:nvSpPr>
            <p:cNvPr id="21" name="สี่เหลี่ยมมุมมน 20"/>
            <p:cNvSpPr/>
            <p:nvPr/>
          </p:nvSpPr>
          <p:spPr>
            <a:xfrm>
              <a:off x="7570485" y="3062938"/>
              <a:ext cx="2908641" cy="1770635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0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สี่เหลี่ยมมุมมน 14"/>
            <p:cNvSpPr/>
            <p:nvPr/>
          </p:nvSpPr>
          <p:spPr>
            <a:xfrm>
              <a:off x="7616583" y="3109037"/>
              <a:ext cx="2816445" cy="172453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ctr" defTabSz="1065703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th-TH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การจำลองโมเดลสายการผลิตเพื่อเพิ่มประสิทธิภาพด้วยโปรแกรม </a:t>
              </a:r>
              <a:r>
                <a:rPr lang="en-US" sz="2800" b="1" dirty="0" smtClean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Automation </a:t>
              </a:r>
              <a:r>
                <a:rPr lang="en-US" sz="28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Plant Simulation</a:t>
              </a:r>
              <a:endPara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grpSp>
        <p:nvGrpSpPr>
          <p:cNvPr id="14" name="กลุ่ม 25"/>
          <p:cNvGrpSpPr/>
          <p:nvPr/>
        </p:nvGrpSpPr>
        <p:grpSpPr>
          <a:xfrm>
            <a:off x="6528904" y="2261107"/>
            <a:ext cx="4689069" cy="1800200"/>
            <a:chOff x="6885272" y="-593768"/>
            <a:chExt cx="1967385" cy="3026747"/>
          </a:xfrm>
          <a:solidFill>
            <a:srgbClr val="CC66FF"/>
          </a:solidFill>
        </p:grpSpPr>
        <p:sp>
          <p:nvSpPr>
            <p:cNvPr id="27" name="สี่เหลี่ยมมุมมน 26"/>
            <p:cNvSpPr/>
            <p:nvPr/>
          </p:nvSpPr>
          <p:spPr>
            <a:xfrm>
              <a:off x="6885272" y="-593768"/>
              <a:ext cx="1967385" cy="302674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7450407"/>
                <a:satOff val="29858"/>
                <a:lumOff val="6471"/>
                <a:alphaOff val="0"/>
              </a:schemeClr>
            </a:fillRef>
            <a:effectRef idx="0">
              <a:schemeClr val="accent5">
                <a:hueOff val="-7450407"/>
                <a:satOff val="29858"/>
                <a:lumOff val="647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สี่เหลี่ยมมุมมน 12"/>
            <p:cNvSpPr/>
            <p:nvPr/>
          </p:nvSpPr>
          <p:spPr>
            <a:xfrm>
              <a:off x="6931370" y="-351628"/>
              <a:ext cx="1875189" cy="273851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thaiDist"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th-TH" sz="2800" b="1" dirty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หลักสูตรการฝึกอบรมต้อง</a:t>
              </a:r>
              <a:r>
                <a:rPr lang="th-TH" sz="2800" b="1" i="1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สอดคล้องกับ</a:t>
              </a:r>
              <a:r>
                <a:rPr lang="th-TH" sz="2800" b="1" i="1" u="sng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อุตสาหกรรมเป้าหมาย</a:t>
              </a:r>
              <a:r>
                <a:rPr lang="th-TH" sz="2800" b="1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sz="2800" b="1" dirty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มีระยะเวลาการฝึก</a:t>
              </a:r>
              <a:br>
                <a:rPr lang="th-TH" sz="2800" b="1" dirty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800" b="1" u="sng" dirty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ไม่น้อยกว่า 12 ชั่วโมง</a:t>
              </a:r>
              <a:r>
                <a:rPr lang="th-TH" sz="2800" b="1" dirty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 และ</a:t>
              </a:r>
              <a:r>
                <a:rPr lang="th-TH" sz="2800" b="1" u="sng" dirty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ต้องได้รับความเห็นชอบจาก</a:t>
              </a:r>
              <a:r>
                <a:rPr lang="th-TH" sz="2800" b="1" u="sng" dirty="0" err="1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สพร.</a:t>
              </a:r>
              <a:r>
                <a:rPr lang="th-TH" sz="2800" b="1" u="sng" dirty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/</a:t>
              </a:r>
              <a:r>
                <a:rPr lang="th-TH" sz="2800" b="1" u="sng" dirty="0" err="1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สนพ.</a:t>
              </a:r>
              <a:r>
                <a:rPr lang="th-TH" sz="2800" b="1" dirty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)</a:t>
              </a:r>
            </a:p>
          </p:txBody>
        </p:sp>
      </p:grpSp>
      <p:grpSp>
        <p:nvGrpSpPr>
          <p:cNvPr id="17" name="กลุ่ม 28"/>
          <p:cNvGrpSpPr/>
          <p:nvPr/>
        </p:nvGrpSpPr>
        <p:grpSpPr>
          <a:xfrm>
            <a:off x="6528904" y="4077073"/>
            <a:ext cx="4689069" cy="1489680"/>
            <a:chOff x="7570485" y="3062938"/>
            <a:chExt cx="2908641" cy="2292568"/>
          </a:xfrm>
          <a:solidFill>
            <a:srgbClr val="0066FF"/>
          </a:solidFill>
        </p:grpSpPr>
        <p:sp>
          <p:nvSpPr>
            <p:cNvPr id="30" name="สี่เหลี่ยมมุมมน 29"/>
            <p:cNvSpPr/>
            <p:nvPr/>
          </p:nvSpPr>
          <p:spPr>
            <a:xfrm>
              <a:off x="7570485" y="3062938"/>
              <a:ext cx="2908641" cy="2292568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0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สี่เหลี่ยมมุมมน 14"/>
            <p:cNvSpPr/>
            <p:nvPr/>
          </p:nvSpPr>
          <p:spPr>
            <a:xfrm>
              <a:off x="7616583" y="3308837"/>
              <a:ext cx="2816445" cy="180891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th-TH" sz="2800" b="1" spc="140" dirty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จัดทำหลักสูตรการฝึกอบรมเสนอ</a:t>
              </a:r>
              <a:r>
                <a:rPr lang="th-TH" sz="2800" b="1" spc="140" dirty="0" err="1" smtClean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สพร.</a:t>
              </a:r>
              <a:endParaRPr lang="th-TH" sz="2800" b="1" spc="140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th-TH" sz="2800" b="1" spc="210" dirty="0" smtClean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หรือ</a:t>
              </a:r>
              <a:r>
                <a:rPr lang="th-TH" sz="2800" b="1" spc="210" dirty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สนพ.พิจารณาให้ความ</a:t>
              </a:r>
              <a:r>
                <a:rPr lang="th-TH" sz="2800" b="1" spc="210" dirty="0" smtClean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เห็นชอบ</a:t>
              </a:r>
            </a:p>
            <a:p>
              <a:pPr defTabSz="91346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th-TH" sz="2800" b="1" dirty="0" smtClean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ก่อนฝึกอบรมไม่</a:t>
              </a:r>
              <a:r>
                <a:rPr lang="th-TH" sz="2800" b="1" dirty="0">
                  <a:solidFill>
                    <a:prstClr val="white"/>
                  </a:solidFill>
                  <a:latin typeface="FreesiaUPC" pitchFamily="34" charset="-34"/>
                  <a:cs typeface="FreesiaUPC" pitchFamily="34" charset="-34"/>
                </a:rPr>
                <a:t>น้อยกว่า 30 วัน</a:t>
              </a:r>
              <a:endParaRPr lang="en-US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32" name="Slide Number Placeholder 1"/>
          <p:cNvSpPr txBox="1">
            <a:spLocks/>
          </p:cNvSpPr>
          <p:nvPr/>
        </p:nvSpPr>
        <p:spPr>
          <a:xfrm>
            <a:off x="11426674" y="6236797"/>
            <a:ext cx="609601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36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14484" y="6419359"/>
            <a:ext cx="244442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3" name="Straight Connector 22"/>
          <p:cNvCxnSpPr>
            <a:stCxn id="3" idx="2"/>
          </p:cNvCxnSpPr>
          <p:nvPr/>
        </p:nvCxnSpPr>
        <p:spPr>
          <a:xfrm>
            <a:off x="3282559" y="1988849"/>
            <a:ext cx="0" cy="144016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8909441" y="2060848"/>
            <a:ext cx="0" cy="144016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7899487" y="1052746"/>
            <a:ext cx="0" cy="144016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4220372" y="1052746"/>
            <a:ext cx="0" cy="144016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H:\หัวข้อบรรยายเงินอุดหนุน 27-28 ก.พ. 63\34433_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15" t="-2295" r="7882" b="4247"/>
          <a:stretch/>
        </p:blipFill>
        <p:spPr bwMode="auto">
          <a:xfrm>
            <a:off x="0" y="4912360"/>
            <a:ext cx="1795687" cy="19679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H:\หัวข้อบรรยายเงินอุดหนุน 27-28 ก.พ. 63\34433_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15" t="-2295" r="7882" b="4247"/>
          <a:stretch/>
        </p:blipFill>
        <p:spPr bwMode="auto">
          <a:xfrm rot="16200000">
            <a:off x="8486943" y="3129170"/>
            <a:ext cx="3520546" cy="38722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H:\หัวข้อบรรยายเงินอุดหนุน 27-28 ก.พ. 63\34433_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15" t="-2295" r="7882" b="4247"/>
          <a:stretch/>
        </p:blipFill>
        <p:spPr bwMode="auto">
          <a:xfrm rot="10800000">
            <a:off x="10240625" y="3"/>
            <a:ext cx="1795687" cy="19679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H:\หัวข้อบรรยายเงินอุดหนุน 27-28 ก.พ. 63\34433_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15" t="-2295" r="7882" b="4247"/>
          <a:stretch/>
        </p:blipFill>
        <p:spPr bwMode="auto">
          <a:xfrm rot="5400000">
            <a:off x="170801" y="-173842"/>
            <a:ext cx="3393589" cy="37326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:\หัวข้อบรรยายเงินอุดหนุน 27-28 ก.พ. 63\343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28399" y="3389385"/>
            <a:ext cx="3101750" cy="3208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สี่เหลี่ยมมุมมน 3"/>
          <p:cNvSpPr/>
          <p:nvPr/>
        </p:nvSpPr>
        <p:spPr>
          <a:xfrm>
            <a:off x="3643269" y="436310"/>
            <a:ext cx="5049764" cy="791905"/>
          </a:xfrm>
          <a:prstGeom prst="roundRect">
            <a:avLst/>
          </a:prstGeom>
          <a:solidFill>
            <a:srgbClr val="00B0F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ค่าใช้จ่ายในการฝึกอบรม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23" name="สี่เหลี่ยมมุมมน 3"/>
          <p:cNvSpPr/>
          <p:nvPr/>
        </p:nvSpPr>
        <p:spPr>
          <a:xfrm>
            <a:off x="2128328" y="1529954"/>
            <a:ext cx="2452742" cy="791905"/>
          </a:xfrm>
          <a:prstGeom prst="roundRect">
            <a:avLst/>
          </a:prstGeom>
          <a:solidFill>
            <a:srgbClr val="FF66CC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1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จัดฝึกอบรมเอง </a:t>
            </a:r>
            <a:endParaRPr lang="en-US" sz="31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สี่เหลี่ยมมุมมน 3"/>
          <p:cNvSpPr/>
          <p:nvPr/>
        </p:nvSpPr>
        <p:spPr>
          <a:xfrm>
            <a:off x="7535378" y="1556978"/>
            <a:ext cx="2885580" cy="791905"/>
          </a:xfrm>
          <a:prstGeom prst="roundRect">
            <a:avLst/>
          </a:prstGeom>
          <a:solidFill>
            <a:srgbClr val="FF66CC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1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ส่งลูกจ้างไปฝึกอบรม</a:t>
            </a:r>
            <a:endParaRPr lang="en-US" sz="31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สี่เหลี่ยมมุมมน 6"/>
          <p:cNvSpPr/>
          <p:nvPr/>
        </p:nvSpPr>
        <p:spPr>
          <a:xfrm>
            <a:off x="1619951" y="2636911"/>
            <a:ext cx="3466106" cy="3600400"/>
          </a:xfrm>
          <a:prstGeom prst="round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marL="354843" indent="-354843" algn="thaiDist" defTabSz="91346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th-TH" sz="28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ค่าตอบแทนวิทยากร 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เท่าที่จ่าย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จริงไม่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เกิน</a:t>
            </a:r>
            <a:r>
              <a:rPr lang="th-TH" sz="28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ชั่วโมงละ </a:t>
            </a:r>
            <a:r>
              <a:rPr lang="th-TH" sz="28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5,000 บาท</a:t>
            </a:r>
          </a:p>
          <a:p>
            <a:pPr marL="354843" indent="-354843" algn="thaiDist" defTabSz="91346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th-TH" sz="28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ค่า</a:t>
            </a:r>
            <a:r>
              <a:rPr lang="th-TH" sz="2800" b="1" u="sng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วัสดุ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เท่าที่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จ่ายจริง เฉลี่ยจากผู้เข้ารับการฝึกแต่ละคน ไม่เกิน</a:t>
            </a:r>
            <a:r>
              <a:rPr lang="th-TH" sz="28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คนละ </a:t>
            </a:r>
            <a:r>
              <a:rPr lang="th-TH" sz="28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4,000 บาท </a:t>
            </a:r>
            <a:endParaRPr lang="en-US" sz="28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6" name="สี่เหลี่ยมมุมมน 6"/>
          <p:cNvSpPr/>
          <p:nvPr/>
        </p:nvSpPr>
        <p:spPr>
          <a:xfrm>
            <a:off x="7391099" y="2652679"/>
            <a:ext cx="3174138" cy="1368152"/>
          </a:xfrm>
          <a:prstGeom prst="round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ค่าลงทะเบียนเท่าที่จ่ายจริงไม่เกินคนละ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10,000 บาท</a:t>
            </a:r>
            <a:r>
              <a:rPr lang="en-US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28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Slide Number Placeholder 1"/>
          <p:cNvSpPr txBox="1">
            <a:spLocks/>
          </p:cNvSpPr>
          <p:nvPr/>
        </p:nvSpPr>
        <p:spPr>
          <a:xfrm>
            <a:off x="11426674" y="6164037"/>
            <a:ext cx="609601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37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91899" y="6424084"/>
            <a:ext cx="244442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3" name="Straight Connector 2"/>
          <p:cNvCxnSpPr>
            <a:stCxn id="23" idx="2"/>
          </p:cNvCxnSpPr>
          <p:nvPr/>
        </p:nvCxnSpPr>
        <p:spPr>
          <a:xfrm>
            <a:off x="3354698" y="2321960"/>
            <a:ext cx="0" cy="31506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8941030" y="2368186"/>
            <a:ext cx="0" cy="31506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971627" y="1242023"/>
            <a:ext cx="0" cy="31506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292512" y="1241840"/>
            <a:ext cx="0" cy="31506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4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34186" y="6519541"/>
            <a:ext cx="2780670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>
                    <a:tint val="7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>
                  <a:tint val="75000"/>
                </a:prst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77254" y="6231566"/>
            <a:ext cx="60960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>
                    <a:tint val="75000"/>
                  </a:prstClr>
                </a:solidFill>
                <a:latin typeface="FreesiaUPC" pitchFamily="34" charset="-34"/>
                <a:cs typeface="FreesiaUPC" pitchFamily="34" charset="-34"/>
              </a:rPr>
              <a:pPr/>
              <a:t>38</a:t>
            </a:fld>
            <a:endParaRPr lang="en-US" sz="2400" b="1" dirty="0">
              <a:solidFill>
                <a:prstClr val="black">
                  <a:tint val="75000"/>
                </a:prst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>
          <a:xfrm>
            <a:off x="1341624" y="1053286"/>
            <a:ext cx="9679311" cy="1295844"/>
          </a:xfrm>
          <a:prstGeom prst="roundRect">
            <a:avLst/>
          </a:prstGeom>
          <a:solidFill>
            <a:srgbClr val="C0000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th-TH" sz="28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ต้องเป็น</a:t>
            </a:r>
            <a:r>
              <a:rPr lang="th-TH" sz="2800" b="1" u="sng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ลูกจ้าง</a:t>
            </a: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ของผู้ประกอบกิจการที่จะขอรับเงินช่วยเหลือหรืออุดหนุน </a:t>
            </a:r>
            <a:r>
              <a:rPr lang="th-TH" sz="28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และ</a:t>
            </a:r>
            <a:r>
              <a:rPr lang="th-TH" sz="2800" b="1" u="sng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ปฏิบัติงาน</a:t>
            </a: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u="sng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ในหน้าที่รับผิดชอบที่เกี่ยวข้องกับหลักสูตรที่จะฝึกอบรม</a:t>
            </a:r>
            <a:endParaRPr lang="en-US" sz="2800" b="1" u="sng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b="1" u="sng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1440130" y="3314825"/>
            <a:ext cx="9580805" cy="115186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thaiDist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ยื่นหลักสูตรการฝึกอบรมให้สพร./สนพ. พิจารณาใหความเห็นชอบ</a:t>
            </a:r>
            <a:r>
              <a:rPr lang="th-TH" sz="2800" b="1" u="sng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ก่อนการฝึกอบรม</a:t>
            </a: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u="sng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ไม่น้อยกว่า 30 วัน</a:t>
            </a: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 ตามแบบ ขร.1</a:t>
            </a:r>
            <a:endParaRPr lang="th-TH" sz="2800" b="1" dirty="0">
              <a:solidFill>
                <a:prstClr val="white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1039398" y="2707402"/>
            <a:ext cx="6051036" cy="649590"/>
          </a:xfrm>
          <a:prstGeom prst="roundRect">
            <a:avLst/>
          </a:prstGeom>
          <a:solidFill>
            <a:srgbClr val="119727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การขอรับความเห็นชอบหลักสูตรการฝึกอบรม</a:t>
            </a:r>
            <a:endParaRPr lang="th-TH" sz="29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2" name="สี่เหลี่ยมมุมมน 3"/>
          <p:cNvSpPr/>
          <p:nvPr/>
        </p:nvSpPr>
        <p:spPr>
          <a:xfrm>
            <a:off x="1397919" y="5429025"/>
            <a:ext cx="9580805" cy="1151860"/>
          </a:xfrm>
          <a:prstGeom prst="roundRect">
            <a:avLst/>
          </a:prstGeom>
          <a:solidFill>
            <a:srgbClr val="009999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thaiDist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spc="100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หากจำเป็นต้องเปลี่ยนแปลงกำหนดการฝึกอบรม สถานที่ฝึกอบรม หรือผู้เข้า</a:t>
            </a:r>
            <a:r>
              <a:rPr lang="th-TH" sz="2800" b="1" spc="100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รับ</a:t>
            </a:r>
          </a:p>
          <a:p>
            <a:pPr algn="thaiDist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spc="-100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2800" b="1" spc="-100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ฝึกอบรม ให้แจ้งสพร./สนพ. ทราบเป็นหนังสือก่อนดำเนินการฝึกอบรม</a:t>
            </a:r>
            <a:r>
              <a:rPr lang="th-TH" sz="2800" b="1" u="sng" spc="-100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ไม่น้อยกว่า 7 วัน</a:t>
            </a:r>
            <a:endParaRPr lang="th-TH" sz="2800" b="1" u="sng" spc="-100" dirty="0">
              <a:solidFill>
                <a:prstClr val="white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3" name="สี่เหลี่ยมมุมมน 3"/>
          <p:cNvSpPr/>
          <p:nvPr/>
        </p:nvSpPr>
        <p:spPr>
          <a:xfrm>
            <a:off x="1130658" y="4770690"/>
            <a:ext cx="3025517" cy="674534"/>
          </a:xfrm>
          <a:prstGeom prst="roundRect">
            <a:avLst/>
          </a:prstGeom>
          <a:solidFill>
            <a:srgbClr val="119727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แจ้งการเปลี่ยนแปลง</a:t>
            </a:r>
            <a:endParaRPr lang="th-TH" sz="29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4" name="สี่เหลี่ยมมุมมน 3"/>
          <p:cNvSpPr/>
          <p:nvPr/>
        </p:nvSpPr>
        <p:spPr>
          <a:xfrm>
            <a:off x="1053479" y="403146"/>
            <a:ext cx="2881447" cy="649590"/>
          </a:xfrm>
          <a:prstGeom prst="roundRect">
            <a:avLst/>
          </a:prstGeom>
          <a:solidFill>
            <a:srgbClr val="119727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ผู้เข้ารับการฝึกอบรม</a:t>
            </a:r>
            <a:endParaRPr lang="th-TH" sz="29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023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8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862123" y="6380727"/>
            <a:ext cx="2780670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05229" y="5991582"/>
            <a:ext cx="60960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39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719602" y="4220194"/>
            <a:ext cx="7789784" cy="2414471"/>
          </a:xfrm>
          <a:prstGeom prst="rect">
            <a:avLst/>
          </a:prstGeom>
        </p:spPr>
        <p:txBody>
          <a:bodyPr lIns="91241" tIns="45628" rIns="91241" bIns="45628">
            <a:noAutofit/>
          </a:bodyPr>
          <a:lstStyle/>
          <a:p>
            <a:pPr algn="thaiDist" defTabSz="913460" eaLnBrk="1" fontAlgn="auto" hangingPunct="1">
              <a:spcBef>
                <a:spcPct val="20000"/>
              </a:spcBef>
              <a:spcAft>
                <a:spcPts val="0"/>
              </a:spcAft>
            </a:pPr>
            <a:endParaRPr lang="en-US" sz="3100" dirty="0">
              <a:solidFill>
                <a:prstClr val="blac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1701" y="189401"/>
            <a:ext cx="11741890" cy="646180"/>
          </a:xfrm>
          <a:prstGeom prst="rect">
            <a:avLst/>
          </a:prstGeom>
          <a:noFill/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2792990775"/>
              </p:ext>
            </p:extLst>
          </p:nvPr>
        </p:nvGraphicFramePr>
        <p:xfrm>
          <a:off x="405940" y="2421121"/>
          <a:ext cx="11453745" cy="26363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5" name="กลุ่ม 15"/>
          <p:cNvGrpSpPr/>
          <p:nvPr/>
        </p:nvGrpSpPr>
        <p:grpSpPr>
          <a:xfrm>
            <a:off x="333914" y="693403"/>
            <a:ext cx="1872146" cy="1343131"/>
            <a:chOff x="-1250404" y="-216024"/>
            <a:chExt cx="2736304" cy="1944216"/>
          </a:xfrm>
        </p:grpSpPr>
        <p:pic>
          <p:nvPicPr>
            <p:cNvPr id="9" name="รูปภาพ 19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0" name="รูปภาพ 20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2134841" y="909378"/>
            <a:ext cx="8355399" cy="1246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5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5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5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ตามประกาศ ข้อ 10 (ลว. 9 มิ.ย.60) </a:t>
            </a:r>
            <a:br>
              <a:rPr lang="th-TH" sz="25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5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√ เป็นค่าใช้จ่ายในการฝึกอบรมหลักสูตรการสร้างสรรค์นวัตกรรมหรือนำเทคโนโลยี</a:t>
            </a:r>
            <a:br>
              <a:rPr lang="th-TH" sz="25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5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มาใช้ในการผลิตสินค้าหรือบริการ เท่าที่จ่ายจริงไม่เกินปีละ 100,000 บาท</a:t>
            </a:r>
            <a:endParaRPr lang="en-US" sz="25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41651" y="5228785"/>
            <a:ext cx="2017013" cy="523118"/>
          </a:xfrm>
          <a:prstGeom prst="rect">
            <a:avLst/>
          </a:prstGeom>
          <a:solidFill>
            <a:srgbClr val="FF7C8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8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99394" y="5228785"/>
            <a:ext cx="2017013" cy="523118"/>
          </a:xfrm>
          <a:prstGeom prst="rect">
            <a:avLst/>
          </a:prstGeom>
          <a:solidFill>
            <a:srgbClr val="FF7C8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8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29157" y="5156875"/>
            <a:ext cx="2449230" cy="830689"/>
          </a:xfrm>
          <a:prstGeom prst="rect">
            <a:avLst/>
          </a:prstGeom>
          <a:solidFill>
            <a:srgbClr val="FF0000"/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 2564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1197543" y="5818362"/>
            <a:ext cx="6987506" cy="86389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eaLnBrk="1" hangingPunct="1">
              <a:spcAft>
                <a:spcPts val="999"/>
              </a:spcAf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 พ.ศ. 2563 </a:t>
            </a:r>
            <a:b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อุดหนุน ไม่เกินวันที่ 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2564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2455" eaLnBrk="1" hangingPunct="1">
              <a:spcAft>
                <a:spcPts val="999"/>
              </a:spcAf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7429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3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14"/>
          <p:cNvSpPr/>
          <p:nvPr/>
        </p:nvSpPr>
        <p:spPr>
          <a:xfrm>
            <a:off x="719424" y="1767541"/>
            <a:ext cx="10282081" cy="302933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575" tIns="60788" rIns="121575" bIns="60788" rtlCol="0" anchor="ctr"/>
          <a:lstStyle/>
          <a:p>
            <a:pPr algn="thaiDist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FreesiaUPC" pitchFamily="34" charset="-34"/>
                <a:cs typeface="FreesiaUPC" pitchFamily="34" charset="-34"/>
              </a:rPr>
              <a:t>อุดหนุนแก่ผู้ดำเนินการทดสอบมาตรฐานฝีมือแรงงานตามมาตรา</a:t>
            </a:r>
            <a:r>
              <a:rPr lang="en-US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FreesiaUPC" pitchFamily="34" charset="-34"/>
                <a:cs typeface="FreesiaUPC" pitchFamily="34" charset="-34"/>
              </a:rPr>
              <a:t> 24</a:t>
            </a:r>
            <a:r>
              <a:rPr lang="th-TH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FreesiaUPC" pitchFamily="34" charset="-34"/>
                <a:cs typeface="FreesiaUPC" pitchFamily="34" charset="-34"/>
              </a:rPr>
              <a:t> หรือศูนย์ประเมินความรู้ความสามารถตามมาตรา</a:t>
            </a:r>
            <a:r>
              <a:rPr lang="en-US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FreesiaUPC" pitchFamily="34" charset="-34"/>
                <a:cs typeface="FreesiaUPC" pitchFamily="34" charset="-34"/>
              </a:rPr>
              <a:t> 26/4 (2) </a:t>
            </a:r>
            <a:r>
              <a:rPr lang="th-TH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FreesiaUPC" pitchFamily="34" charset="-34"/>
                <a:cs typeface="FreesiaUPC" pitchFamily="34" charset="-34"/>
              </a:rPr>
              <a:t>ที่เป็นหน่วยงานของรัฐ ซึ่ง</a:t>
            </a:r>
            <a:r>
              <a:rPr lang="th-TH" sz="3600" b="1" u="sng" dirty="0">
                <a:solidFill>
                  <a:prstClr val="black">
                    <a:lumMod val="95000"/>
                    <a:lumOff val="5000"/>
                  </a:prstClr>
                </a:solidFill>
                <a:latin typeface="FreesiaUPC" pitchFamily="34" charset="-34"/>
                <a:cs typeface="FreesiaUPC" pitchFamily="34" charset="-34"/>
              </a:rPr>
              <a:t>ส่งเงินค่าทดสอบหรือค่าธรรมเนียมเข้ากองทุน</a:t>
            </a:r>
            <a:r>
              <a:rPr lang="th-TH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FreesiaUPC" pitchFamily="34" charset="-34"/>
                <a:cs typeface="FreesiaUPC" pitchFamily="34" charset="-34"/>
              </a:rPr>
              <a:t>ให้เงินอุดหนุน</a:t>
            </a:r>
            <a:r>
              <a:rPr lang="th-TH" sz="3600" b="1" u="sng" dirty="0">
                <a:solidFill>
                  <a:prstClr val="black">
                    <a:lumMod val="95000"/>
                    <a:lumOff val="5000"/>
                  </a:prstClr>
                </a:solidFill>
                <a:latin typeface="FreesiaUPC" pitchFamily="34" charset="-34"/>
                <a:cs typeface="FreesiaUPC" pitchFamily="34" charset="-34"/>
              </a:rPr>
              <a:t>เท่ากับจำนวนเงินที่ส่งเข้ากองทุน</a:t>
            </a:r>
            <a:endParaRPr lang="en-US" sz="3600" b="1" u="sng" dirty="0">
              <a:solidFill>
                <a:prstClr val="black">
                  <a:lumMod val="95000"/>
                  <a:lumOff val="5000"/>
                </a:prst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Oval 47"/>
          <p:cNvSpPr/>
          <p:nvPr/>
        </p:nvSpPr>
        <p:spPr>
          <a:xfrm>
            <a:off x="699020" y="1413257"/>
            <a:ext cx="786697" cy="714215"/>
          </a:xfrm>
          <a:prstGeom prst="ellipse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8</a:t>
            </a:r>
            <a:endParaRPr lang="th-TH" sz="36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837361" y="261436"/>
            <a:ext cx="10251193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ผู้ดำเนินการทดสอบฯ /ศูนย์ประเมินฯ ตามมาตรา 26/4(2)</a:t>
            </a: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267545" y="6075421"/>
            <a:ext cx="812801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43B473-D533-461D-A761-DB0447F08C08}" type="slidenum">
              <a:rPr lang="en-US" sz="240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40</a:t>
            </a:fld>
            <a:endParaRPr lang="en-US" sz="24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473193" y="4796837"/>
            <a:ext cx="2305156" cy="71991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900" b="1" dirty="0">
                <a:solidFill>
                  <a:prstClr val="black">
                    <a:lumMod val="95000"/>
                    <a:lumOff val="5000"/>
                  </a:prstClr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11</a:t>
            </a: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14998" y="6447507"/>
            <a:ext cx="256456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59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4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78249" y="6447507"/>
            <a:ext cx="2708634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>
                    <a:tint val="7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>
                  <a:tint val="75000"/>
                </a:prst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79871" y="6231532"/>
            <a:ext cx="807799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>
                    <a:tint val="75000"/>
                  </a:prstClr>
                </a:solidFill>
                <a:latin typeface="FreesiaUPC" pitchFamily="34" charset="-34"/>
                <a:cs typeface="FreesiaUPC" pitchFamily="34" charset="-34"/>
              </a:rPr>
              <a:pPr/>
              <a:t>41</a:t>
            </a:fld>
            <a:endParaRPr lang="en-US" sz="2400" b="1" dirty="0">
              <a:solidFill>
                <a:prstClr val="black">
                  <a:tint val="75000"/>
                </a:prstClr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กลุ่ม 13"/>
          <p:cNvGrpSpPr/>
          <p:nvPr/>
        </p:nvGrpSpPr>
        <p:grpSpPr>
          <a:xfrm>
            <a:off x="550029" y="765370"/>
            <a:ext cx="1295857" cy="1367835"/>
            <a:chOff x="-1250404" y="-216024"/>
            <a:chExt cx="2736304" cy="1944216"/>
          </a:xfrm>
        </p:grpSpPr>
        <p:pic>
          <p:nvPicPr>
            <p:cNvPr id="5" name="รูปภาพ 10" descr="silhouette_saleman.png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6" name="รูปภาพ 11" descr="silhouette_saleman.png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451701" y="332593"/>
            <a:ext cx="11741890" cy="646180"/>
          </a:xfrm>
          <a:prstGeom prst="rect">
            <a:avLst/>
          </a:prstGeom>
          <a:noFill/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ผู้ดำเนินการทดสอบ/ศูนย์ประเมินฯ ตามมาตรา 26/4(2)</a:t>
            </a:r>
            <a:endParaRPr lang="en-US" sz="3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1678637493"/>
              </p:ext>
            </p:extLst>
          </p:nvPr>
        </p:nvGraphicFramePr>
        <p:xfrm>
          <a:off x="621274" y="2205148"/>
          <a:ext cx="11453745" cy="2924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17935" y="1125327"/>
            <a:ext cx="8140084" cy="95388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ตามประกาศ ข้อ 11 (ลว. 9 มิ.ย.60)</a:t>
            </a:r>
            <a:b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prstClr val="black">
                    <a:lumMod val="95000"/>
                    <a:lumOff val="5000"/>
                  </a:prstClr>
                </a:solidFill>
                <a:latin typeface="FreesiaUPC" pitchFamily="34" charset="-34"/>
                <a:cs typeface="FreesiaUPC" pitchFamily="34" charset="-34"/>
              </a:rPr>
              <a:t>     √</a:t>
            </a:r>
            <a:r>
              <a:rPr lang="th-TH" sz="2800" b="1" u="sng" dirty="0">
                <a:solidFill>
                  <a:prstClr val="black">
                    <a:lumMod val="95000"/>
                    <a:lumOff val="5000"/>
                  </a:prstClr>
                </a:solidFill>
                <a:latin typeface="FreesiaUPC" pitchFamily="34" charset="-34"/>
                <a:cs typeface="FreesiaUPC" pitchFamily="34" charset="-34"/>
              </a:rPr>
              <a:t>เท่ากับจำนวนเงินค่าทดสอบหรือค่าธรรมเนียมที่ส่งเข้ากองทุน</a:t>
            </a:r>
            <a:endParaRPr lang="en-US" sz="2800" b="1" dirty="0">
              <a:solidFill>
                <a:prstClr val="black">
                  <a:lumMod val="95000"/>
                  <a:lumOff val="5000"/>
                </a:prst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7362" y="5199175"/>
            <a:ext cx="1656832" cy="523118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8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22658" y="5199175"/>
            <a:ext cx="1925018" cy="523118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8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00262" y="5190675"/>
            <a:ext cx="1656832" cy="523118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8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049502" y="5189933"/>
            <a:ext cx="2449230" cy="830689"/>
          </a:xfrm>
          <a:prstGeom prst="rect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1197543" y="5773182"/>
            <a:ext cx="6987506" cy="1053286"/>
          </a:xfrm>
          <a:prstGeom prst="rect">
            <a:avLst/>
          </a:prstGeom>
          <a:noFill/>
          <a:ln w="9525">
            <a:solidFill>
              <a:srgbClr val="FF0000"/>
            </a:solidFill>
            <a:prstDash val="sysDash"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eaLnBrk="1" hangingPunct="1">
              <a:spcAft>
                <a:spcPts val="999"/>
              </a:spcAf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 พ.ศ. 2563 </a:t>
            </a:r>
            <a:b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อุดหนุน ไม่เกินวันที่ 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2564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2455" eaLnBrk="1" hangingPunct="1">
              <a:spcAft>
                <a:spcPts val="999"/>
              </a:spcAf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268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7000" b="-10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ตัวเชื่อมต่อตรง 42"/>
          <p:cNvCxnSpPr/>
          <p:nvPr/>
        </p:nvCxnSpPr>
        <p:spPr>
          <a:xfrm flipV="1">
            <a:off x="545031" y="2780929"/>
            <a:ext cx="10961430" cy="37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95"/>
          <p:cNvSpPr txBox="1">
            <a:spLocks noChangeArrowheads="1"/>
          </p:cNvSpPr>
          <p:nvPr/>
        </p:nvSpPr>
        <p:spPr bwMode="auto">
          <a:xfrm>
            <a:off x="541257" y="692696"/>
            <a:ext cx="5710945" cy="1295844"/>
          </a:xfrm>
          <a:prstGeom prst="rect">
            <a:avLst/>
          </a:prstGeom>
          <a:solidFill>
            <a:srgbClr val="FFCCFF"/>
          </a:solidFill>
          <a:ln>
            <a:solidFill>
              <a:srgbClr val="CC66FF"/>
            </a:solidFill>
            <a:prstDash val="sysDot"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marL="456226" lvl="1" algn="thaiDist" defTabSz="912455" eaLnBrk="1" hangingPunct="1">
              <a:spcBef>
                <a:spcPts val="490"/>
              </a:spcBef>
              <a:spcAft>
                <a:spcPts val="490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ดำเนินการทดสอบฝีมือแรงงาน จำนวน 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20 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คน </a:t>
            </a:r>
            <a:br>
              <a:rPr lang="th-TH" sz="28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เก็บค่าทดสอบคนละ 1,000 บาท 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ส่งเงิน</a:t>
            </a:r>
            <a:b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ค่า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ทดสอบเข้ากองทุน จำนวน 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20,000 </a:t>
            </a: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บาท</a:t>
            </a:r>
            <a:endParaRPr lang="en-US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Text Box 34"/>
          <p:cNvSpPr txBox="1">
            <a:spLocks noChangeArrowheads="1"/>
          </p:cNvSpPr>
          <p:nvPr/>
        </p:nvSpPr>
        <p:spPr bwMode="auto">
          <a:xfrm>
            <a:off x="6890543" y="3789040"/>
            <a:ext cx="4255223" cy="2016224"/>
          </a:xfrm>
          <a:prstGeom prst="rect">
            <a:avLst/>
          </a:prstGeom>
          <a:solidFill>
            <a:srgbClr val="FF0000"/>
          </a:solidFill>
          <a:ln>
            <a:solidFill>
              <a:srgbClr val="FFFF00"/>
            </a:solidFill>
            <a:prstDash val="sysDot"/>
          </a:ln>
          <a:extLst/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thaiDist" defTabSz="912455" eaLnBrk="1" hangingPunct="1">
              <a:spcBef>
                <a:spcPts val="490"/>
              </a:spcBef>
              <a:spcAft>
                <a:spcPts val="490"/>
              </a:spcAft>
            </a:pP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สิทธิขอรับเงินช่วยเหลือ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หรืออุดหนุน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เกิดมีขึ้นในปี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ใด ให้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ยื่นคำ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ขอรับ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เงินช่วยเหลือหรืออุดหนุนได้ไม่เกิน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วันที่ 31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มีนาคม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ของปีถัดไป</a:t>
            </a:r>
          </a:p>
          <a:p>
            <a:pPr algn="thaiDist" defTabSz="912455" eaLnBrk="1" hangingPunct="1">
              <a:spcBef>
                <a:spcPts val="490"/>
              </a:spcBef>
              <a:spcAft>
                <a:spcPts val="490"/>
              </a:spcAft>
            </a:pP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r>
              <a:rPr lang="th-TH" sz="2800" b="1" baseline="30000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		                                                                                       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Text Box 532"/>
          <p:cNvSpPr txBox="1">
            <a:spLocks noChangeArrowheads="1"/>
          </p:cNvSpPr>
          <p:nvPr/>
        </p:nvSpPr>
        <p:spPr bwMode="auto">
          <a:xfrm>
            <a:off x="1108642" y="3808467"/>
            <a:ext cx="4472650" cy="864063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thaiDist" defTabSz="912455" eaLnBrk="1" hangingPunct="1">
              <a:spcBef>
                <a:spcPts val="490"/>
              </a:spcBef>
              <a:spcAft>
                <a:spcPts val="490"/>
              </a:spcAft>
            </a:pP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ยื่นคำขอรับเงินช่วยเหลือหรือ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อุดหนุนเท่ากับ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จำนวนเงินที่ส่งเข้ากองทุน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Straight Connector 58"/>
          <p:cNvSpPr>
            <a:spLocks noChangeShapeType="1"/>
          </p:cNvSpPr>
          <p:nvPr/>
        </p:nvSpPr>
        <p:spPr bwMode="auto">
          <a:xfrm>
            <a:off x="11506461" y="2636912"/>
            <a:ext cx="0" cy="380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0" name="Line 530"/>
          <p:cNvSpPr>
            <a:spLocks noChangeShapeType="1"/>
          </p:cNvSpPr>
          <p:nvPr/>
        </p:nvSpPr>
        <p:spPr bwMode="auto">
          <a:xfrm>
            <a:off x="541258" y="2636912"/>
            <a:ext cx="0" cy="380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1" name="Line 540"/>
          <p:cNvSpPr>
            <a:spLocks noChangeShapeType="1"/>
          </p:cNvSpPr>
          <p:nvPr/>
        </p:nvSpPr>
        <p:spPr bwMode="auto">
          <a:xfrm>
            <a:off x="8260185" y="2492896"/>
            <a:ext cx="0" cy="380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2" name="Line 542"/>
          <p:cNvSpPr>
            <a:spLocks noChangeShapeType="1"/>
          </p:cNvSpPr>
          <p:nvPr/>
        </p:nvSpPr>
        <p:spPr bwMode="auto">
          <a:xfrm>
            <a:off x="6152344" y="2667976"/>
            <a:ext cx="0" cy="69516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3" name="AutoShape 41"/>
          <p:cNvSpPr>
            <a:spLocks/>
          </p:cNvSpPr>
          <p:nvPr/>
        </p:nvSpPr>
        <p:spPr bwMode="auto">
          <a:xfrm rot="5400000">
            <a:off x="2984926" y="476674"/>
            <a:ext cx="720080" cy="5615333"/>
          </a:xfrm>
          <a:prstGeom prst="rightBrace">
            <a:avLst>
              <a:gd name="adj1" fmla="val 122639"/>
              <a:gd name="adj2" fmla="val 5121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4" name="AutoShape 42"/>
          <p:cNvSpPr>
            <a:spLocks/>
          </p:cNvSpPr>
          <p:nvPr/>
        </p:nvSpPr>
        <p:spPr bwMode="auto">
          <a:xfrm rot="5400000">
            <a:off x="8514275" y="605540"/>
            <a:ext cx="648071" cy="5336306"/>
          </a:xfrm>
          <a:prstGeom prst="rightBrace">
            <a:avLst>
              <a:gd name="adj1" fmla="val 152350"/>
              <a:gd name="adj2" fmla="val 50592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defTabSz="91346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2605959" y="2533844"/>
            <a:ext cx="1550936" cy="39110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1900" b="1" dirty="0">
                <a:solidFill>
                  <a:prstClr val="black">
                    <a:lumMod val="95000"/>
                    <a:lumOff val="5000"/>
                  </a:prstClr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19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1900" b="1" dirty="0">
              <a:solidFill>
                <a:prstClr val="black">
                  <a:lumMod val="95000"/>
                  <a:lumOff val="5000"/>
                </a:prst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9329528" y="2516424"/>
            <a:ext cx="1550936" cy="43204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19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19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sz="19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0" name="Text Box 543"/>
          <p:cNvSpPr txBox="1">
            <a:spLocks noChangeArrowheads="1"/>
          </p:cNvSpPr>
          <p:nvPr/>
        </p:nvSpPr>
        <p:spPr bwMode="auto">
          <a:xfrm>
            <a:off x="541259" y="2736216"/>
            <a:ext cx="1226371" cy="447748"/>
          </a:xfrm>
          <a:prstGeom prst="rect">
            <a:avLst/>
          </a:prstGeom>
          <a:noFill/>
          <a:ln>
            <a:noFill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Bef>
                <a:spcPts val="490"/>
              </a:spcBef>
              <a:spcAft>
                <a:spcPts val="490"/>
              </a:spcAft>
            </a:pPr>
            <a:r>
              <a:rPr lang="th-TH" sz="23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 </a:t>
            </a:r>
            <a:r>
              <a:rPr lang="th-TH" sz="23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63</a:t>
            </a:r>
            <a:endParaRPr lang="en-US" sz="23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2" name="Text Box 533"/>
          <p:cNvSpPr txBox="1">
            <a:spLocks noChangeArrowheads="1"/>
          </p:cNvSpPr>
          <p:nvPr/>
        </p:nvSpPr>
        <p:spPr bwMode="auto">
          <a:xfrm>
            <a:off x="10624265" y="2348881"/>
            <a:ext cx="1446642" cy="404764"/>
          </a:xfrm>
          <a:prstGeom prst="rect">
            <a:avLst/>
          </a:prstGeom>
          <a:noFill/>
          <a:ln>
            <a:noFill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r" defTabSz="912455" eaLnBrk="1" hangingPunct="1">
              <a:spcBef>
                <a:spcPts val="490"/>
              </a:spcBef>
              <a:spcAft>
                <a:spcPts val="490"/>
              </a:spcAft>
            </a:pPr>
            <a:r>
              <a:rPr lang="th-TH" sz="23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 </a:t>
            </a:r>
            <a:r>
              <a:rPr lang="th-TH" sz="23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64</a:t>
            </a:r>
            <a:endParaRPr lang="en-US" sz="23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3" name="Text Box 534"/>
          <p:cNvSpPr txBox="1">
            <a:spLocks noChangeArrowheads="1"/>
          </p:cNvSpPr>
          <p:nvPr/>
        </p:nvSpPr>
        <p:spPr bwMode="auto">
          <a:xfrm>
            <a:off x="7146974" y="2726336"/>
            <a:ext cx="1241544" cy="431948"/>
          </a:xfrm>
          <a:prstGeom prst="rect">
            <a:avLst/>
          </a:prstGeom>
          <a:noFill/>
          <a:ln>
            <a:noFill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Bef>
                <a:spcPts val="490"/>
              </a:spcBef>
              <a:spcAft>
                <a:spcPts val="490"/>
              </a:spcAft>
            </a:pPr>
            <a:r>
              <a:rPr lang="th-TH" sz="23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 </a:t>
            </a:r>
            <a:r>
              <a:rPr lang="th-TH" sz="23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63</a:t>
            </a:r>
            <a:endParaRPr lang="en-US" sz="23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4" name="Text Box 541"/>
          <p:cNvSpPr txBox="1">
            <a:spLocks noChangeArrowheads="1"/>
          </p:cNvSpPr>
          <p:nvPr/>
        </p:nvSpPr>
        <p:spPr bwMode="auto">
          <a:xfrm>
            <a:off x="5663165" y="2276872"/>
            <a:ext cx="1226371" cy="443578"/>
          </a:xfrm>
          <a:prstGeom prst="rect">
            <a:avLst/>
          </a:prstGeom>
          <a:noFill/>
          <a:ln>
            <a:noFill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r" defTabSz="912455" eaLnBrk="1" hangingPunct="1">
              <a:spcBef>
                <a:spcPts val="490"/>
              </a:spcBef>
              <a:spcAft>
                <a:spcPts val="490"/>
              </a:spcAft>
            </a:pPr>
            <a:r>
              <a:rPr lang="th-TH" sz="23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30 ก.ย. </a:t>
            </a:r>
            <a:r>
              <a:rPr lang="th-TH" sz="23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63</a:t>
            </a:r>
            <a:endParaRPr lang="en-US" sz="23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09666" y="6308656"/>
            <a:ext cx="2204381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94457" y="6015523"/>
            <a:ext cx="864434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42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Rectangle 920"/>
          <p:cNvSpPr>
            <a:spLocks noChangeArrowheads="1"/>
          </p:cNvSpPr>
          <p:nvPr/>
        </p:nvSpPr>
        <p:spPr bwMode="auto">
          <a:xfrm>
            <a:off x="1416666" y="4738795"/>
            <a:ext cx="3741520" cy="994463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eaLnBrk="1" hangingPunct="1">
              <a:spcAft>
                <a:spcPts val="999"/>
              </a:spcAft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สิทธิขอรับเงินช่วยเหลือหรืออุดหนุนเกิดขึ้นในปี พ.ศ. </a:t>
            </a:r>
            <a:r>
              <a:rPr lang="th-TH" sz="28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2563</a:t>
            </a:r>
            <a:endParaRPr lang="en-US" sz="28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8" name="Text Box 543"/>
          <p:cNvSpPr txBox="1">
            <a:spLocks noChangeArrowheads="1"/>
          </p:cNvSpPr>
          <p:nvPr/>
        </p:nvSpPr>
        <p:spPr bwMode="auto">
          <a:xfrm>
            <a:off x="8260185" y="2736216"/>
            <a:ext cx="1154232" cy="447748"/>
          </a:xfrm>
          <a:prstGeom prst="rect">
            <a:avLst/>
          </a:prstGeom>
          <a:noFill/>
          <a:ln>
            <a:noFill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eaLnBrk="1" hangingPunct="1">
              <a:spcBef>
                <a:spcPts val="490"/>
              </a:spcBef>
              <a:spcAft>
                <a:spcPts val="490"/>
              </a:spcAft>
            </a:pPr>
            <a:r>
              <a:rPr lang="th-TH" sz="2300" b="1" dirty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 </a:t>
            </a:r>
            <a:r>
              <a:rPr lang="th-TH" sz="2300" b="1" dirty="0" smtClean="0">
                <a:solidFill>
                  <a:prstClr val="black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64</a:t>
            </a:r>
            <a:endParaRPr lang="en-US" sz="23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5" name="Ribbon ลง 34"/>
          <p:cNvSpPr/>
          <p:nvPr/>
        </p:nvSpPr>
        <p:spPr>
          <a:xfrm>
            <a:off x="9486558" y="24864"/>
            <a:ext cx="2678097" cy="883856"/>
          </a:xfrm>
          <a:prstGeom prst="ribbon">
            <a:avLst/>
          </a:prstGeom>
          <a:solidFill>
            <a:srgbClr val="FF99FF"/>
          </a:solidFill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 defTabSz="91346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th-TH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pSp>
        <p:nvGrpSpPr>
          <p:cNvPr id="2" name="กลุ่ม 13"/>
          <p:cNvGrpSpPr/>
          <p:nvPr/>
        </p:nvGrpSpPr>
        <p:grpSpPr>
          <a:xfrm>
            <a:off x="252700" y="3429000"/>
            <a:ext cx="1038408" cy="792088"/>
            <a:chOff x="-1250404" y="-216024"/>
            <a:chExt cx="2736304" cy="1944216"/>
          </a:xfrm>
        </p:grpSpPr>
        <p:pic>
          <p:nvPicPr>
            <p:cNvPr id="36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37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63099" y="6447809"/>
            <a:ext cx="2348453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0738" y="6400780"/>
            <a:ext cx="879835" cy="365125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7"/>
          <p:cNvSpPr/>
          <p:nvPr/>
        </p:nvSpPr>
        <p:spPr>
          <a:xfrm>
            <a:off x="171" y="261387"/>
            <a:ext cx="12192000" cy="719908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สถานที่ยื่นคำขอรับเงินช่วยเหลือหรืออุดหนุน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graphicFrame>
        <p:nvGraphicFramePr>
          <p:cNvPr id="5" name="ไดอะแกรม 3"/>
          <p:cNvGraphicFramePr/>
          <p:nvPr>
            <p:extLst>
              <p:ext uri="{D42A27DB-BD31-4B8C-83A1-F6EECF244321}">
                <p14:modId xmlns:p14="http://schemas.microsoft.com/office/powerpoint/2010/main" xmlns="" val="1363982156"/>
              </p:ext>
            </p:extLst>
          </p:nvPr>
        </p:nvGraphicFramePr>
        <p:xfrm>
          <a:off x="794009" y="1355579"/>
          <a:ext cx="10659960" cy="30666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สี่เหลี่ยมผืนผ้า 5"/>
          <p:cNvSpPr/>
          <p:nvPr/>
        </p:nvSpPr>
        <p:spPr>
          <a:xfrm>
            <a:off x="950513" y="4673309"/>
            <a:ext cx="10301167" cy="9093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ที่ตั้งอยู่ในจังหวัดนั้น เพื่อป้องกันไม่ให้เกิดการยื่นขอรับเงิน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อุดหนุนซ้ำซ้อนเกิน</a:t>
            </a:r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วงเงินที่กำหนด </a:t>
            </a:r>
          </a:p>
        </p:txBody>
      </p:sp>
    </p:spTree>
    <p:extLst>
      <p:ext uri="{BB962C8B-B14F-4D97-AF65-F5344CB8AC3E}">
        <p14:creationId xmlns:p14="http://schemas.microsoft.com/office/powerpoint/2010/main" xmlns="" val="1830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:p14="http://schemas.microsoft.com/office/powerpoint/2010/main" xmlns="" val="3684901087"/>
              </p:ext>
            </p:extLst>
          </p:nvPr>
        </p:nvGraphicFramePr>
        <p:xfrm>
          <a:off x="406057" y="1036080"/>
          <a:ext cx="11380228" cy="541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171" y="129986"/>
            <a:ext cx="12192000" cy="71108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4800" b="1" dirty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ประโยชน์ที่</a:t>
            </a:r>
            <a:r>
              <a:rPr lang="th-TH" sz="4800" b="1" dirty="0" smtClean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ได้รับจากเงินช่วยเหลือหรืออุดหนุน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5" name="รูปภาพ 4" descr="fb_fan_15_lik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3324" y="150130"/>
            <a:ext cx="936348" cy="677073"/>
          </a:xfrm>
          <a:prstGeom prst="rect">
            <a:avLst/>
          </a:prstGeom>
        </p:spPr>
      </p:pic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681508" y="6447809"/>
            <a:ext cx="609600" cy="365125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90892" y="6447809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xmlns="" val="15022294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:p14="http://schemas.microsoft.com/office/powerpoint/2010/main" xmlns="" val="1777779393"/>
              </p:ext>
            </p:extLst>
          </p:nvPr>
        </p:nvGraphicFramePr>
        <p:xfrm>
          <a:off x="406057" y="1036080"/>
          <a:ext cx="11380228" cy="541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681508" y="6447809"/>
            <a:ext cx="609600" cy="365125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90892" y="6447809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171" y="129986"/>
            <a:ext cx="12192000" cy="71108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4800" b="1" dirty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ประโยชน์ที่</a:t>
            </a:r>
            <a:r>
              <a:rPr lang="th-TH" sz="4800" b="1" dirty="0" smtClean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ได้รับจากเงินช่วยเหลือหรืออุดหนุน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12" name="รูปภาพ 11" descr="fb_fan_15_lik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3324" y="150130"/>
            <a:ext cx="936348" cy="677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043902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4" name="Picture 6" descr="ผลการค้นหารูปภาพสำหรับ รูปพื้นหลัง พาวเวอร์พอยท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" y="4"/>
            <a:ext cx="12192000" cy="6857999"/>
          </a:xfrm>
          <a:prstGeom prst="rect">
            <a:avLst/>
          </a:prstGeom>
          <a:noFill/>
        </p:spPr>
      </p:pic>
      <p:sp>
        <p:nvSpPr>
          <p:cNvPr id="4" name="สี่เหลี่ยมผืนผ้า 3"/>
          <p:cNvSpPr/>
          <p:nvPr/>
        </p:nvSpPr>
        <p:spPr>
          <a:xfrm>
            <a:off x="3696331" y="1893182"/>
            <a:ext cx="515718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8800" b="1" i="1" dirty="0" smtClean="0">
                <a:solidFill>
                  <a:srgbClr val="0000FF"/>
                </a:solidFill>
                <a:latin typeface="FreesiaUPC" pitchFamily="34" charset="-34"/>
                <a:cs typeface="FreesiaUPC" pitchFamily="34" charset="-34"/>
              </a:rPr>
              <a:t>จบการนำเสนอ</a:t>
            </a:r>
            <a:endParaRPr lang="th-TH" sz="8800" dirty="0">
              <a:solidFill>
                <a:srgbClr val="0000FF"/>
              </a:solidFill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8978" y="6447809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รอง 2"/>
          <p:cNvSpPr txBox="1">
            <a:spLocks/>
          </p:cNvSpPr>
          <p:nvPr/>
        </p:nvSpPr>
        <p:spPr>
          <a:xfrm>
            <a:off x="4295268" y="4119020"/>
            <a:ext cx="6843433" cy="842292"/>
          </a:xfrm>
          <a:prstGeom prst="rect">
            <a:avLst/>
          </a:prstGeom>
        </p:spPr>
        <p:txBody>
          <a:bodyPr>
            <a:norm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ctr">
              <a:buNone/>
            </a:pPr>
            <a:r>
              <a:rPr lang="th-TH" sz="4800" b="1" dirty="0" smtClean="0">
                <a:latin typeface="FreesiaUPC" pitchFamily="34" charset="-34"/>
                <a:cs typeface="FreesiaUPC" pitchFamily="34" charset="-34"/>
              </a:rPr>
              <a:t>โทร. </a:t>
            </a:r>
            <a:r>
              <a:rPr lang="en-US" sz="4800" b="1" dirty="0" smtClean="0">
                <a:latin typeface="FreesiaUPC" pitchFamily="34" charset="-34"/>
                <a:cs typeface="FreesiaUPC" pitchFamily="34" charset="-34"/>
              </a:rPr>
              <a:t>0 2643 6039</a:t>
            </a:r>
            <a:endParaRPr lang="en-US" sz="4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50292" y="406084"/>
            <a:ext cx="5184576" cy="2015038"/>
          </a:xfrm>
          <a:prstGeom prst="wedgeEllipseCallout">
            <a:avLst>
              <a:gd name="adj1" fmla="val -28942"/>
              <a:gd name="adj2" fmla="val 53249"/>
            </a:avLst>
          </a:prstGeom>
          <a:solidFill>
            <a:srgbClr val="FFC000"/>
          </a:solidFill>
        </p:spPr>
        <p:txBody>
          <a:bodyPr wrap="square" lIns="108808" tIns="54404" rIns="108808" bIns="54404" rtlCol="0">
            <a:spAutoFit/>
          </a:bodyPr>
          <a:lstStyle/>
          <a:p>
            <a:pPr algn="ctr"/>
            <a:r>
              <a:rPr lang="th-TH" sz="4300" b="1" spc="200" dirty="0">
                <a:ln w="29210">
                  <a:solidFill>
                    <a:srgbClr val="FF66FF"/>
                  </a:solidFill>
                </a:ln>
                <a:solidFill>
                  <a:srgbClr val="FF000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สอบถาม</a:t>
            </a:r>
          </a:p>
          <a:p>
            <a:pPr algn="ctr"/>
            <a:r>
              <a:rPr lang="th-TH" sz="4300" b="1" spc="200" dirty="0">
                <a:ln w="29210">
                  <a:solidFill>
                    <a:srgbClr val="FF66FF"/>
                  </a:solidFill>
                </a:ln>
                <a:solidFill>
                  <a:srgbClr val="FF000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ข้อมูลเพิ่มเติม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01967" y="4817671"/>
            <a:ext cx="9121014" cy="1448699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ดาวน์โหลดเอกสารได้ที่ </a:t>
            </a:r>
            <a:r>
              <a:rPr lang="en-US" sz="4300" b="1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en-US" sz="4300" b="1" dirty="0" smtClean="0">
                <a:latin typeface="FreesiaUPC" pitchFamily="34" charset="-34"/>
                <a:cs typeface="FreesiaUPC" pitchFamily="34" charset="-34"/>
                <a:hlinkClick r:id="rId2"/>
              </a:rPr>
              <a:t>www.dsd.go.th/sdpaa</a:t>
            </a:r>
            <a:endParaRPr lang="th-TH" sz="43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4400" b="1" u="sng" spc="-50" dirty="0" smtClean="0">
                <a:latin typeface="FreesiaUPC" pitchFamily="34" charset="-34"/>
                <a:cs typeface="FreesiaUPC" pitchFamily="34" charset="-34"/>
                <a:hlinkClick r:id="rId3"/>
              </a:rPr>
              <a:t>ส่งข้อมูลได้ที่ </a:t>
            </a:r>
            <a:r>
              <a:rPr lang="en-US" sz="4400" b="1" u="sng" spc="-50" dirty="0" smtClean="0">
                <a:latin typeface="FreesiaUPC" pitchFamily="34" charset="-34"/>
                <a:cs typeface="FreesiaUPC" pitchFamily="34" charset="-34"/>
                <a:hlinkClick r:id="rId3"/>
              </a:rPr>
              <a:t>E-mail </a:t>
            </a:r>
            <a:r>
              <a:rPr lang="en-US" sz="4400" b="1" u="sng" spc="-50" dirty="0">
                <a:latin typeface="FreesiaUPC" pitchFamily="34" charset="-34"/>
                <a:cs typeface="FreesiaUPC" pitchFamily="34" charset="-34"/>
                <a:hlinkClick r:id="rId3"/>
              </a:rPr>
              <a:t>: contact.dsd421@gmail.com</a:t>
            </a:r>
            <a:r>
              <a:rPr lang="th-TH" sz="4400" b="1" spc="-50" dirty="0">
                <a:latin typeface="FreesiaUPC" pitchFamily="34" charset="-34"/>
                <a:cs typeface="FreesiaUPC" pitchFamily="34" charset="-34"/>
              </a:rPr>
              <a:t> </a:t>
            </a:r>
            <a:endParaRPr lang="en-US" sz="43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Picture 2" descr="ผลการค้นหารูปภาพสำหรับ customer icon 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7366" y="1579130"/>
            <a:ext cx="2946434" cy="2209826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4078988" y="2513606"/>
            <a:ext cx="64832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800" b="1" dirty="0" smtClean="0">
                <a:latin typeface="FreesiaUPC" pitchFamily="34" charset="-34"/>
                <a:cs typeface="FreesiaUPC" pitchFamily="34" charset="-34"/>
              </a:rPr>
              <a:t>กอง</a:t>
            </a:r>
            <a:r>
              <a:rPr lang="th-TH" sz="4800" b="1" dirty="0">
                <a:latin typeface="FreesiaUPC" pitchFamily="34" charset="-34"/>
                <a:cs typeface="FreesiaUPC" pitchFamily="34" charset="-34"/>
              </a:rPr>
              <a:t>ส่งเสริมการพัฒนาฝีมือ</a:t>
            </a:r>
            <a:r>
              <a:rPr lang="th-TH" sz="4800" b="1" dirty="0" smtClean="0">
                <a:latin typeface="FreesiaUPC" pitchFamily="34" charset="-34"/>
                <a:cs typeface="FreesiaUPC" pitchFamily="34" charset="-34"/>
              </a:rPr>
              <a:t>แรงงาน</a:t>
            </a:r>
          </a:p>
          <a:p>
            <a:r>
              <a:rPr lang="th-TH" sz="4800" b="1" dirty="0" smtClean="0">
                <a:latin typeface="FreesiaUPC" pitchFamily="34" charset="-34"/>
                <a:cs typeface="FreesiaUPC" pitchFamily="34" charset="-34"/>
              </a:rPr>
              <a:t>กรมพัฒนาฝีมือแรงงาน</a:t>
            </a:r>
            <a:r>
              <a:rPr lang="th-TH" sz="4800" b="1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800" b="1" dirty="0">
                <a:latin typeface="FreesiaUPC" pitchFamily="34" charset="-34"/>
                <a:cs typeface="FreesiaUPC" pitchFamily="34" charset="-34"/>
              </a:rPr>
            </a:br>
            <a:endParaRPr lang="en-US" sz="4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4105" y="6140838"/>
            <a:ext cx="2133600" cy="587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8978" y="6447809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xmlns="" val="2288234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1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2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3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4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5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6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7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8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3199</TotalTime>
  <Words>3855</Words>
  <Application>Microsoft Office PowerPoint</Application>
  <PresentationFormat>กำหนดเอง</PresentationFormat>
  <Paragraphs>584</Paragraphs>
  <Slides>47</Slides>
  <Notes>14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20</vt:i4>
      </vt:variant>
      <vt:variant>
        <vt:lpstr>ชื่อเรื่องภาพนิ่ง</vt:lpstr>
      </vt:variant>
      <vt:variant>
        <vt:i4>47</vt:i4>
      </vt:variant>
    </vt:vector>
  </HeadingPairs>
  <TitlesOfParts>
    <vt:vector size="67" baseType="lpstr">
      <vt:lpstr>Slipstream</vt:lpstr>
      <vt:lpstr>ชุดรูปแบบของ Office</vt:lpstr>
      <vt:lpstr>1_ชุดรูปแบบของ Office</vt:lpstr>
      <vt:lpstr>2_ชุดรูปแบบของ Office</vt:lpstr>
      <vt:lpstr>3_ชุดรูปแบบของ Office</vt:lpstr>
      <vt:lpstr>4_ชุดรูปแบบของ Office</vt:lpstr>
      <vt:lpstr>5_ชุดรูปแบบของ Office</vt:lpstr>
      <vt:lpstr>6_ชุดรูปแบบของ Office</vt:lpstr>
      <vt:lpstr>7_ชุดรูปแบบของ Office</vt:lpstr>
      <vt:lpstr>8_ชุดรูปแบบของ Office</vt:lpstr>
      <vt:lpstr>9_ชุดรูปแบบของ Office</vt:lpstr>
      <vt:lpstr>10_ชุดรูปแบบของ Office</vt:lpstr>
      <vt:lpstr>11_ชุดรูปแบบของ Office</vt:lpstr>
      <vt:lpstr>12_ชุดรูปแบบของ Office</vt:lpstr>
      <vt:lpstr>13_ชุดรูปแบบของ Office</vt:lpstr>
      <vt:lpstr>14_ชุดรูปแบบของ Office</vt:lpstr>
      <vt:lpstr>15_ชุดรูปแบบของ Office</vt:lpstr>
      <vt:lpstr>16_ชุดรูปแบบของ Office</vt:lpstr>
      <vt:lpstr>17_ชุดรูปแบบของ Office</vt:lpstr>
      <vt:lpstr>18_ชุดรูปแบบของ Office</vt:lpstr>
      <vt:lpstr>ภาพนิ่ง 1</vt:lpstr>
      <vt:lpstr>พระราชบัญญัติส่งเสริมการพัฒนาฝีมือแรงงาน พ.ศ. 2545</vt:lpstr>
      <vt:lpstr>กองทุนพัฒนาฝีมือแรงงาน</vt:lpstr>
      <vt:lpstr>กองทุนพัฒนาฝีมือแรงงาน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ภาพนิ่ง 27</vt:lpstr>
      <vt:lpstr>ภาพนิ่ง 28</vt:lpstr>
      <vt:lpstr>ภาพนิ่ง 29</vt:lpstr>
      <vt:lpstr>ภาพนิ่ง 30</vt:lpstr>
      <vt:lpstr>ภาพนิ่ง 31</vt:lpstr>
      <vt:lpstr>ภาพนิ่ง 32</vt:lpstr>
      <vt:lpstr>ภาพนิ่ง 33</vt:lpstr>
      <vt:lpstr>ภาพนิ่ง 34</vt:lpstr>
      <vt:lpstr>ภาพนิ่ง 35</vt:lpstr>
      <vt:lpstr>ภาพนิ่ง 36</vt:lpstr>
      <vt:lpstr>ภาพนิ่ง 37</vt:lpstr>
      <vt:lpstr>ภาพนิ่ง 38</vt:lpstr>
      <vt:lpstr>ภาพนิ่ง 39</vt:lpstr>
      <vt:lpstr>ภาพนิ่ง 40</vt:lpstr>
      <vt:lpstr>ภาพนิ่ง 41</vt:lpstr>
      <vt:lpstr>ภาพนิ่ง 42</vt:lpstr>
      <vt:lpstr>ภาพนิ่ง 43</vt:lpstr>
      <vt:lpstr>ภาพนิ่ง 44</vt:lpstr>
      <vt:lpstr>ภาพนิ่ง 45</vt:lpstr>
      <vt:lpstr>ภาพนิ่ง 46</vt:lpstr>
      <vt:lpstr>ภาพนิ่ง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DSD-001</dc:creator>
  <cp:lastModifiedBy>DSD-001</cp:lastModifiedBy>
  <cp:revision>695</cp:revision>
  <dcterms:created xsi:type="dcterms:W3CDTF">2017-06-26T11:46:28Z</dcterms:created>
  <dcterms:modified xsi:type="dcterms:W3CDTF">2020-07-10T01:50:21Z</dcterms:modified>
</cp:coreProperties>
</file>