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Default Extension="docx" ContentType="application/vnd.openxmlformats-officedocument.wordprocessingml.document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Default Extension="wdp" ContentType="image/vnd.ms-photo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Default Extension="gif" ContentType="image/gif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Default Extension="wav" ContentType="audio/wav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diagrams/data1.xml" ContentType="application/vnd.openxmlformats-officedocument.drawingml.diagramData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diagrams/drawing2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0" r:id="rId1"/>
  </p:sldMasterIdLst>
  <p:notesMasterIdLst>
    <p:notesMasterId r:id="rId130"/>
  </p:notesMasterIdLst>
  <p:handoutMasterIdLst>
    <p:handoutMasterId r:id="rId131"/>
  </p:handoutMasterIdLst>
  <p:sldIdLst>
    <p:sldId id="384" r:id="rId2"/>
    <p:sldId id="385" r:id="rId3"/>
    <p:sldId id="388" r:id="rId4"/>
    <p:sldId id="397" r:id="rId5"/>
    <p:sldId id="391" r:id="rId6"/>
    <p:sldId id="389" r:id="rId7"/>
    <p:sldId id="579" r:id="rId8"/>
    <p:sldId id="582" r:id="rId9"/>
    <p:sldId id="581" r:id="rId10"/>
    <p:sldId id="393" r:id="rId11"/>
    <p:sldId id="395" r:id="rId12"/>
    <p:sldId id="583" r:id="rId13"/>
    <p:sldId id="584" r:id="rId14"/>
    <p:sldId id="585" r:id="rId15"/>
    <p:sldId id="586" r:id="rId16"/>
    <p:sldId id="587" r:id="rId17"/>
    <p:sldId id="613" r:id="rId18"/>
    <p:sldId id="612" r:id="rId19"/>
    <p:sldId id="604" r:id="rId20"/>
    <p:sldId id="605" r:id="rId21"/>
    <p:sldId id="606" r:id="rId22"/>
    <p:sldId id="614" r:id="rId23"/>
    <p:sldId id="607" r:id="rId24"/>
    <p:sldId id="608" r:id="rId25"/>
    <p:sldId id="609" r:id="rId26"/>
    <p:sldId id="531" r:id="rId27"/>
    <p:sldId id="532" r:id="rId28"/>
    <p:sldId id="406" r:id="rId29"/>
    <p:sldId id="588" r:id="rId30"/>
    <p:sldId id="589" r:id="rId31"/>
    <p:sldId id="590" r:id="rId32"/>
    <p:sldId id="591" r:id="rId33"/>
    <p:sldId id="592" r:id="rId34"/>
    <p:sldId id="593" r:id="rId35"/>
    <p:sldId id="594" r:id="rId36"/>
    <p:sldId id="595" r:id="rId37"/>
    <p:sldId id="596" r:id="rId38"/>
    <p:sldId id="597" r:id="rId39"/>
    <p:sldId id="598" r:id="rId40"/>
    <p:sldId id="599" r:id="rId41"/>
    <p:sldId id="600" r:id="rId42"/>
    <p:sldId id="601" r:id="rId43"/>
    <p:sldId id="602" r:id="rId44"/>
    <p:sldId id="654" r:id="rId45"/>
    <p:sldId id="430" r:id="rId46"/>
    <p:sldId id="432" r:id="rId47"/>
    <p:sldId id="621" r:id="rId48"/>
    <p:sldId id="616" r:id="rId49"/>
    <p:sldId id="617" r:id="rId50"/>
    <p:sldId id="618" r:id="rId51"/>
    <p:sldId id="619" r:id="rId52"/>
    <p:sldId id="256" r:id="rId53"/>
    <p:sldId id="565" r:id="rId54"/>
    <p:sldId id="289" r:id="rId55"/>
    <p:sldId id="652" r:id="rId56"/>
    <p:sldId id="259" r:id="rId57"/>
    <p:sldId id="333" r:id="rId58"/>
    <p:sldId id="566" r:id="rId59"/>
    <p:sldId id="504" r:id="rId60"/>
    <p:sldId id="567" r:id="rId61"/>
    <p:sldId id="577" r:id="rId62"/>
    <p:sldId id="571" r:id="rId63"/>
    <p:sldId id="653" r:id="rId64"/>
    <p:sldId id="573" r:id="rId65"/>
    <p:sldId id="574" r:id="rId66"/>
    <p:sldId id="575" r:id="rId67"/>
    <p:sldId id="576" r:id="rId68"/>
    <p:sldId id="523" r:id="rId69"/>
    <p:sldId id="435" r:id="rId70"/>
    <p:sldId id="433" r:id="rId71"/>
    <p:sldId id="434" r:id="rId72"/>
    <p:sldId id="436" r:id="rId73"/>
    <p:sldId id="439" r:id="rId74"/>
    <p:sldId id="437" r:id="rId75"/>
    <p:sldId id="441" r:id="rId76"/>
    <p:sldId id="440" r:id="rId77"/>
    <p:sldId id="442" r:id="rId78"/>
    <p:sldId id="443" r:id="rId79"/>
    <p:sldId id="444" r:id="rId80"/>
    <p:sldId id="445" r:id="rId81"/>
    <p:sldId id="447" r:id="rId82"/>
    <p:sldId id="448" r:id="rId83"/>
    <p:sldId id="450" r:id="rId84"/>
    <p:sldId id="449" r:id="rId85"/>
    <p:sldId id="451" r:id="rId86"/>
    <p:sldId id="452" r:id="rId87"/>
    <p:sldId id="530" r:id="rId88"/>
    <p:sldId id="623" r:id="rId89"/>
    <p:sldId id="453" r:id="rId90"/>
    <p:sldId id="462" r:id="rId91"/>
    <p:sldId id="458" r:id="rId92"/>
    <p:sldId id="459" r:id="rId93"/>
    <p:sldId id="460" r:id="rId94"/>
    <p:sldId id="461" r:id="rId95"/>
    <p:sldId id="646" r:id="rId96"/>
    <p:sldId id="540" r:id="rId97"/>
    <p:sldId id="541" r:id="rId98"/>
    <p:sldId id="536" r:id="rId99"/>
    <p:sldId id="625" r:id="rId100"/>
    <p:sldId id="543" r:id="rId101"/>
    <p:sldId id="544" r:id="rId102"/>
    <p:sldId id="545" r:id="rId103"/>
    <p:sldId id="537" r:id="rId104"/>
    <p:sldId id="538" r:id="rId105"/>
    <p:sldId id="539" r:id="rId106"/>
    <p:sldId id="483" r:id="rId107"/>
    <p:sldId id="484" r:id="rId108"/>
    <p:sldId id="546" r:id="rId109"/>
    <p:sldId id="547" r:id="rId110"/>
    <p:sldId id="548" r:id="rId111"/>
    <p:sldId id="472" r:id="rId112"/>
    <p:sldId id="627" r:id="rId113"/>
    <p:sldId id="628" r:id="rId114"/>
    <p:sldId id="629" r:id="rId115"/>
    <p:sldId id="631" r:id="rId116"/>
    <p:sldId id="640" r:id="rId117"/>
    <p:sldId id="641" r:id="rId118"/>
    <p:sldId id="642" r:id="rId119"/>
    <p:sldId id="643" r:id="rId120"/>
    <p:sldId id="644" r:id="rId121"/>
    <p:sldId id="645" r:id="rId122"/>
    <p:sldId id="647" r:id="rId123"/>
    <p:sldId id="648" r:id="rId124"/>
    <p:sldId id="649" r:id="rId125"/>
    <p:sldId id="650" r:id="rId126"/>
    <p:sldId id="651" r:id="rId127"/>
    <p:sldId id="549" r:id="rId128"/>
    <p:sldId id="471" r:id="rId129"/>
  </p:sldIdLst>
  <p:sldSz cx="12187238" cy="6859588"/>
  <p:notesSz cx="6802438" cy="99345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1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33"/>
    <a:srgbClr val="CCCCFF"/>
    <a:srgbClr val="FFFF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DF18680-E054-41AD-8BC1-D1AEF772440D}" styleName="ลักษณะ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ลักษณะสีปานกลาง 4 - เน้น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ลักษณะสีปานกลาง 4 - เน้น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ลักษณะสีอ่อน 3 - เน้น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034E78-7F5D-4C2E-B375-FC64B27BC917}" styleName="ลักษณะสีเข้ม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ลักษณะสีเข้ม 2 - เน้น 3/เน้น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269D01E-BC32-4049-B463-5C60D7B0CCD2}" styleName="ลักษณะชุดรูปแบบ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B344D84-9AFB-497E-A393-DC336BA19D2E}" styleName="ลักษณะสีปานกลาง 3 - เน้น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ไม่มีลักษณะ ไม่มี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46F890A9-2807-4EBB-B81D-B2AA78EC7F39}" styleName="ลักษณะสีเข้ม 2 - เน้น 5/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6503" autoAdjust="0"/>
  </p:normalViewPr>
  <p:slideViewPr>
    <p:cSldViewPr>
      <p:cViewPr>
        <p:scale>
          <a:sx n="60" d="100"/>
          <a:sy n="60" d="100"/>
        </p:scale>
        <p:origin x="-1116" y="-228"/>
      </p:cViewPr>
      <p:guideLst>
        <p:guide orient="horz" pos="2161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20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notesMaster" Target="notesMasters/notesMaster1.xml"/><Relationship Id="rId13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handoutMaster" Target="handoutMasters/handout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574C2E-1118-47EE-8A0C-D37A91EDB819}" type="doc">
      <dgm:prSet loTypeId="urn:microsoft.com/office/officeart/2005/8/layout/bProcess4" loCatId="process" qsTypeId="urn:microsoft.com/office/officeart/2005/8/quickstyle/simple1" qsCatId="simple" csTypeId="urn:microsoft.com/office/officeart/2005/8/colors/colorful2" csCatId="colorful" phldr="1"/>
      <dgm:spPr/>
    </dgm:pt>
    <dgm:pt modelId="{2132EA17-EFEF-40F0-9E49-1B7048737BFA}">
      <dgm:prSet phldrT="[ข้อความ]" custT="1"/>
      <dgm:spPr/>
      <dgm:t>
        <a:bodyPr/>
        <a:lstStyle/>
        <a:p>
          <a:pPr algn="l"/>
          <a:r>
            <a:rPr lang="th-TH" sz="3200" b="1" smtClean="0"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3200" b="1" smtClean="0"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latin typeface="FreesiaUPC" pitchFamily="34" charset="-34"/>
              <a:cs typeface="FreesiaUPC" pitchFamily="34" charset="-34"/>
            </a:rPr>
            <a:t>จัดทำเอกสารประกอบการขอนุมัติตัดหนี้สูญส่งให้</a:t>
          </a:r>
          <a:br>
            <a:rPr lang="th-TH" sz="3200" b="1" smtClean="0"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68D99BA0-78A2-41EA-8551-047B93A0717D}" type="par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94F0C92-1CF4-479D-8421-69C7714CD338}" type="sibTrans" cxnId="{4525049A-50B4-47CC-BC49-0D50C7EEEE26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BB879CB-2217-498C-88A4-7AC1B7E4A8EA}">
      <dgm:prSet phldrT="[ข้อความ]" custT="1"/>
      <dgm:spPr/>
      <dgm:t>
        <a:bodyPr/>
        <a:lstStyle/>
        <a:p>
          <a:pPr algn="l"/>
          <a:r>
            <a:rPr lang="th-TH" sz="3200" b="1" smtClean="0">
              <a:latin typeface="FreesiaUPC" pitchFamily="34" charset="-34"/>
              <a:cs typeface="FreesiaUPC" pitchFamily="34" charset="-34"/>
            </a:rPr>
            <a:t>กองส่งเสริมฯ จัดทำข้อมูลเสนอคณะอนุกรรมการเร่งรัดและแก้ไขปัญหาหนี้กู้ยืมกองทุนพัฒนาฝีมือแรงงานพิจารณา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1796AA16-3F93-47E1-A4D9-7EFD9B71F5CB}" type="par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7C7EE38-CDD5-403B-ADD4-CF0012B4C036}" type="sibTrans" cxnId="{EF252192-5041-4ED0-A477-C14B46EB8865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301B6D19-8996-4EC0-B8A2-B4B7D02F3501}">
      <dgm:prSet phldrT="[ข้อความ]" custT="1"/>
      <dgm:spPr/>
      <dgm:t>
        <a:bodyPr/>
        <a:lstStyle/>
        <a:p>
          <a:pPr algn="thaiDist">
            <a:spcAft>
              <a:spcPct val="35000"/>
            </a:spcAft>
          </a:pPr>
          <a:r>
            <a:rPr lang="th-TH" sz="3000" b="1" smtClean="0">
              <a:latin typeface="FreesiaUPC" pitchFamily="34" charset="-34"/>
              <a:cs typeface="FreesiaUPC" pitchFamily="34" charset="-34"/>
            </a:rPr>
            <a:t>กองส่งเสริมฯ เสนอ</a:t>
          </a:r>
        </a:p>
        <a:p>
          <a:pPr algn="thaiDist">
            <a:spcAft>
              <a:spcPts val="0"/>
            </a:spcAft>
            <a:tabLst>
              <a:tab pos="355600" algn="l"/>
            </a:tabLst>
          </a:pPr>
          <a:r>
            <a:rPr lang="th-TH" sz="3000" b="1" smtClean="0">
              <a:latin typeface="FreesiaUPC" pitchFamily="34" charset="-34"/>
              <a:cs typeface="FreesiaUPC" pitchFamily="34" charset="-34"/>
            </a:rPr>
            <a:t>1. 	คณะกรรมการส่งเสริมการพัฒนาฝีมือ</a:t>
          </a:r>
          <a:br>
            <a:rPr lang="th-TH" sz="3000" b="1" smtClean="0">
              <a:latin typeface="FreesiaUPC" pitchFamily="34" charset="-34"/>
              <a:cs typeface="FreesiaUPC" pitchFamily="34" charset="-34"/>
            </a:rPr>
          </a:br>
          <a:r>
            <a:rPr lang="th-TH" sz="3000" b="1" smtClean="0">
              <a:latin typeface="FreesiaUPC" pitchFamily="34" charset="-34"/>
              <a:cs typeface="FreesiaUPC" pitchFamily="34" charset="-34"/>
            </a:rPr>
            <a:t>    	แรงงาน เพื่อพิจารณาอนุมัติตัดหนี้สูญ</a:t>
          </a:r>
        </a:p>
        <a:p>
          <a:pPr algn="thaiDist">
            <a:spcAft>
              <a:spcPts val="0"/>
            </a:spcAft>
            <a:tabLst>
              <a:tab pos="355600" algn="l"/>
            </a:tabLst>
          </a:pPr>
          <a:r>
            <a:rPr lang="th-TH" sz="3000" b="1" smtClean="0">
              <a:latin typeface="FreesiaUPC" pitchFamily="34" charset="-34"/>
              <a:cs typeface="FreesiaUPC" pitchFamily="34" charset="-34"/>
            </a:rPr>
            <a:t>2. 	เสนอกรมบัญชีกลาง กระทรวงการคลัง</a:t>
          </a:r>
          <a:br>
            <a:rPr lang="th-TH" sz="3000" b="1" smtClean="0">
              <a:latin typeface="FreesiaUPC" pitchFamily="34" charset="-34"/>
              <a:cs typeface="FreesiaUPC" pitchFamily="34" charset="-34"/>
            </a:rPr>
          </a:br>
          <a:r>
            <a:rPr lang="th-TH" sz="3000" b="1" smtClean="0">
              <a:latin typeface="FreesiaUPC" pitchFamily="34" charset="-34"/>
              <a:cs typeface="FreesiaUPC" pitchFamily="34" charset="-34"/>
            </a:rPr>
            <a:t>	พิจารณาให้ความเห็นชอบตัดหนี้สูญ</a:t>
          </a:r>
          <a:endParaRPr lang="th-TH" sz="3000" b="1" dirty="0">
            <a:latin typeface="FreesiaUPC" pitchFamily="34" charset="-34"/>
            <a:cs typeface="FreesiaUPC" pitchFamily="34" charset="-34"/>
          </a:endParaRPr>
        </a:p>
      </dgm:t>
    </dgm:pt>
    <dgm:pt modelId="{F8BCC81C-5DEA-4D43-B6BC-4791AB450283}" type="par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EFA99800-53B5-4331-91DD-D716BC84DCD2}" type="sibTrans" cxnId="{E444F3EB-6282-40AD-828C-781407B8A4CB}">
      <dgm:prSet/>
      <dgm:spPr/>
      <dgm:t>
        <a:bodyPr/>
        <a:lstStyle/>
        <a:p>
          <a:endParaRPr lang="en-US" sz="28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FD1B33DA-CC17-47B6-9EEE-654F49465F66}" type="pres">
      <dgm:prSet presAssocID="{E6574C2E-1118-47EE-8A0C-D37A91EDB819}" presName="Name0" presStyleCnt="0">
        <dgm:presLayoutVars>
          <dgm:dir/>
          <dgm:resizeHandles/>
        </dgm:presLayoutVars>
      </dgm:prSet>
      <dgm:spPr/>
    </dgm:pt>
    <dgm:pt modelId="{453E3AB2-84DC-4E3D-A112-81759EF8B80E}" type="pres">
      <dgm:prSet presAssocID="{2132EA17-EFEF-40F0-9E49-1B7048737BFA}" presName="compNode" presStyleCnt="0"/>
      <dgm:spPr/>
    </dgm:pt>
    <dgm:pt modelId="{D5A98E51-8664-41CC-BD11-B30493CCC8E3}" type="pres">
      <dgm:prSet presAssocID="{2132EA17-EFEF-40F0-9E49-1B7048737BFA}" presName="dummyConnPt" presStyleCnt="0"/>
      <dgm:spPr/>
    </dgm:pt>
    <dgm:pt modelId="{F2228E9C-70D6-4214-A42A-546C73CE89E9}" type="pres">
      <dgm:prSet presAssocID="{2132EA17-EFEF-40F0-9E49-1B7048737BF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9893E4-1D79-4115-9CDB-115B5603FAA1}" type="pres">
      <dgm:prSet presAssocID="{294F0C92-1CF4-479D-8421-69C7714CD338}" presName="sibTrans" presStyleLbl="bgSibTrans2D1" presStyleIdx="0" presStyleCnt="2" custLinFactNeighborX="34444" custLinFactNeighborY="32344"/>
      <dgm:spPr/>
      <dgm:t>
        <a:bodyPr/>
        <a:lstStyle/>
        <a:p>
          <a:endParaRPr lang="en-US"/>
        </a:p>
      </dgm:t>
    </dgm:pt>
    <dgm:pt modelId="{32E84B33-2BD0-4C35-BECB-665891CBFC66}" type="pres">
      <dgm:prSet presAssocID="{ABB879CB-2217-498C-88A4-7AC1B7E4A8EA}" presName="compNode" presStyleCnt="0"/>
      <dgm:spPr/>
    </dgm:pt>
    <dgm:pt modelId="{7723402A-7C99-4337-AEAD-DDDB22B9241E}" type="pres">
      <dgm:prSet presAssocID="{ABB879CB-2217-498C-88A4-7AC1B7E4A8EA}" presName="dummyConnPt" presStyleCnt="0"/>
      <dgm:spPr/>
    </dgm:pt>
    <dgm:pt modelId="{64521388-C356-494A-85A4-F1982092034C}" type="pres">
      <dgm:prSet presAssocID="{ABB879CB-2217-498C-88A4-7AC1B7E4A8EA}" presName="node" presStyleLbl="node1" presStyleIdx="1" presStyleCnt="3" custScaleY="1116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9EA6FA-E8CF-47DA-B328-BE14691B5F37}" type="pres">
      <dgm:prSet presAssocID="{B7C7EE38-CDD5-403B-ADD4-CF0012B4C036}" presName="sibTrans" presStyleLbl="bgSibTrans2D1" presStyleIdx="1" presStyleCnt="2" custAng="98524" custLinFactY="100000" custLinFactNeighborX="5274" custLinFactNeighborY="118483"/>
      <dgm:spPr/>
      <dgm:t>
        <a:bodyPr/>
        <a:lstStyle/>
        <a:p>
          <a:endParaRPr lang="en-US"/>
        </a:p>
      </dgm:t>
    </dgm:pt>
    <dgm:pt modelId="{77342475-EE6D-4C67-9282-A2F61428CD50}" type="pres">
      <dgm:prSet presAssocID="{301B6D19-8996-4EC0-B8A2-B4B7D02F3501}" presName="compNode" presStyleCnt="0"/>
      <dgm:spPr/>
    </dgm:pt>
    <dgm:pt modelId="{1BB79276-E99F-49C4-AD3D-B0BFE3D9C260}" type="pres">
      <dgm:prSet presAssocID="{301B6D19-8996-4EC0-B8A2-B4B7D02F3501}" presName="dummyConnPt" presStyleCnt="0"/>
      <dgm:spPr/>
    </dgm:pt>
    <dgm:pt modelId="{335D39A1-CADC-47C5-9D95-F73C93BB31F9}" type="pres">
      <dgm:prSet presAssocID="{301B6D19-8996-4EC0-B8A2-B4B7D02F3501}" presName="node" presStyleLbl="node1" presStyleIdx="2" presStyleCnt="3" custScaleX="153583" custScaleY="127037" custLinFactNeighborX="-4929" custLinFactNeighborY="32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44F3EB-6282-40AD-828C-781407B8A4CB}" srcId="{E6574C2E-1118-47EE-8A0C-D37A91EDB819}" destId="{301B6D19-8996-4EC0-B8A2-B4B7D02F3501}" srcOrd="2" destOrd="0" parTransId="{F8BCC81C-5DEA-4D43-B6BC-4791AB450283}" sibTransId="{EFA99800-53B5-4331-91DD-D716BC84DCD2}"/>
    <dgm:cxn modelId="{E66A888E-FD1E-4AFE-BCE3-D932FCEEEF89}" type="presOf" srcId="{301B6D19-8996-4EC0-B8A2-B4B7D02F3501}" destId="{335D39A1-CADC-47C5-9D95-F73C93BB31F9}" srcOrd="0" destOrd="0" presId="urn:microsoft.com/office/officeart/2005/8/layout/bProcess4"/>
    <dgm:cxn modelId="{C448E0CD-B7CF-4F3A-82F2-029BEEC1E6EF}" type="presOf" srcId="{B7C7EE38-CDD5-403B-ADD4-CF0012B4C036}" destId="{529EA6FA-E8CF-47DA-B328-BE14691B5F37}" srcOrd="0" destOrd="0" presId="urn:microsoft.com/office/officeart/2005/8/layout/bProcess4"/>
    <dgm:cxn modelId="{4C28E97C-5580-4B64-8A6E-EA521051B06C}" type="presOf" srcId="{2132EA17-EFEF-40F0-9E49-1B7048737BFA}" destId="{F2228E9C-70D6-4214-A42A-546C73CE89E9}" srcOrd="0" destOrd="0" presId="urn:microsoft.com/office/officeart/2005/8/layout/bProcess4"/>
    <dgm:cxn modelId="{EF252192-5041-4ED0-A477-C14B46EB8865}" srcId="{E6574C2E-1118-47EE-8A0C-D37A91EDB819}" destId="{ABB879CB-2217-498C-88A4-7AC1B7E4A8EA}" srcOrd="1" destOrd="0" parTransId="{1796AA16-3F93-47E1-A4D9-7EFD9B71F5CB}" sibTransId="{B7C7EE38-CDD5-403B-ADD4-CF0012B4C036}"/>
    <dgm:cxn modelId="{10E8859C-B58E-4ECD-8A77-1C94646640FD}" type="presOf" srcId="{ABB879CB-2217-498C-88A4-7AC1B7E4A8EA}" destId="{64521388-C356-494A-85A4-F1982092034C}" srcOrd="0" destOrd="0" presId="urn:microsoft.com/office/officeart/2005/8/layout/bProcess4"/>
    <dgm:cxn modelId="{4525049A-50B4-47CC-BC49-0D50C7EEEE26}" srcId="{E6574C2E-1118-47EE-8A0C-D37A91EDB819}" destId="{2132EA17-EFEF-40F0-9E49-1B7048737BFA}" srcOrd="0" destOrd="0" parTransId="{68D99BA0-78A2-41EA-8551-047B93A0717D}" sibTransId="{294F0C92-1CF4-479D-8421-69C7714CD338}"/>
    <dgm:cxn modelId="{BA8B2B21-F922-4377-A31F-5F89AC962D89}" type="presOf" srcId="{294F0C92-1CF4-479D-8421-69C7714CD338}" destId="{9E9893E4-1D79-4115-9CDB-115B5603FAA1}" srcOrd="0" destOrd="0" presId="urn:microsoft.com/office/officeart/2005/8/layout/bProcess4"/>
    <dgm:cxn modelId="{4BE37FD7-9EFF-41DF-86C5-AABAD5C498B4}" type="presOf" srcId="{E6574C2E-1118-47EE-8A0C-D37A91EDB819}" destId="{FD1B33DA-CC17-47B6-9EEE-654F49465F66}" srcOrd="0" destOrd="0" presId="urn:microsoft.com/office/officeart/2005/8/layout/bProcess4"/>
    <dgm:cxn modelId="{EDF88A75-7111-45E8-AD69-8C29B0F8D6BA}" type="presParOf" srcId="{FD1B33DA-CC17-47B6-9EEE-654F49465F66}" destId="{453E3AB2-84DC-4E3D-A112-81759EF8B80E}" srcOrd="0" destOrd="0" presId="urn:microsoft.com/office/officeart/2005/8/layout/bProcess4"/>
    <dgm:cxn modelId="{389E4EC2-2890-4042-AAC9-88ED9AE05DD8}" type="presParOf" srcId="{453E3AB2-84DC-4E3D-A112-81759EF8B80E}" destId="{D5A98E51-8664-41CC-BD11-B30493CCC8E3}" srcOrd="0" destOrd="0" presId="urn:microsoft.com/office/officeart/2005/8/layout/bProcess4"/>
    <dgm:cxn modelId="{743354BA-B06A-4EDC-A158-C76969D25BF3}" type="presParOf" srcId="{453E3AB2-84DC-4E3D-A112-81759EF8B80E}" destId="{F2228E9C-70D6-4214-A42A-546C73CE89E9}" srcOrd="1" destOrd="0" presId="urn:microsoft.com/office/officeart/2005/8/layout/bProcess4"/>
    <dgm:cxn modelId="{870C8FD6-1B6B-4C73-B3C2-51C7D93F9368}" type="presParOf" srcId="{FD1B33DA-CC17-47B6-9EEE-654F49465F66}" destId="{9E9893E4-1D79-4115-9CDB-115B5603FAA1}" srcOrd="1" destOrd="0" presId="urn:microsoft.com/office/officeart/2005/8/layout/bProcess4"/>
    <dgm:cxn modelId="{67DEC860-0A1D-43A7-B7AE-DC47E85A9CFD}" type="presParOf" srcId="{FD1B33DA-CC17-47B6-9EEE-654F49465F66}" destId="{32E84B33-2BD0-4C35-BECB-665891CBFC66}" srcOrd="2" destOrd="0" presId="urn:microsoft.com/office/officeart/2005/8/layout/bProcess4"/>
    <dgm:cxn modelId="{07038078-696A-4D4D-951F-84267182DD99}" type="presParOf" srcId="{32E84B33-2BD0-4C35-BECB-665891CBFC66}" destId="{7723402A-7C99-4337-AEAD-DDDB22B9241E}" srcOrd="0" destOrd="0" presId="urn:microsoft.com/office/officeart/2005/8/layout/bProcess4"/>
    <dgm:cxn modelId="{5E22533A-CFF6-4F44-A18A-0D49A2F40882}" type="presParOf" srcId="{32E84B33-2BD0-4C35-BECB-665891CBFC66}" destId="{64521388-C356-494A-85A4-F1982092034C}" srcOrd="1" destOrd="0" presId="urn:microsoft.com/office/officeart/2005/8/layout/bProcess4"/>
    <dgm:cxn modelId="{F5C9BF56-792E-48CE-8658-48B33BEB8D92}" type="presParOf" srcId="{FD1B33DA-CC17-47B6-9EEE-654F49465F66}" destId="{529EA6FA-E8CF-47DA-B328-BE14691B5F37}" srcOrd="3" destOrd="0" presId="urn:microsoft.com/office/officeart/2005/8/layout/bProcess4"/>
    <dgm:cxn modelId="{ED4A2D0E-22A5-446D-A8CB-B6BBB984C4F8}" type="presParOf" srcId="{FD1B33DA-CC17-47B6-9EEE-654F49465F66}" destId="{77342475-EE6D-4C67-9282-A2F61428CD50}" srcOrd="4" destOrd="0" presId="urn:microsoft.com/office/officeart/2005/8/layout/bProcess4"/>
    <dgm:cxn modelId="{DDC47DF5-C6A7-485D-AE5F-3D6D83AD68D3}" type="presParOf" srcId="{77342475-EE6D-4C67-9282-A2F61428CD50}" destId="{1BB79276-E99F-49C4-AD3D-B0BFE3D9C260}" srcOrd="0" destOrd="0" presId="urn:microsoft.com/office/officeart/2005/8/layout/bProcess4"/>
    <dgm:cxn modelId="{3EB4E30F-CCBC-400D-8A57-737303666C5E}" type="presParOf" srcId="{77342475-EE6D-4C67-9282-A2F61428CD50}" destId="{335D39A1-CADC-47C5-9D95-F73C93BB31F9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942E757-3F22-488A-9861-8F3317EE9883}" type="doc">
      <dgm:prSet loTypeId="urn:microsoft.com/office/officeart/2005/8/layout/default#1" loCatId="list" qsTypeId="urn:microsoft.com/office/officeart/2005/8/quickstyle/simple1" qsCatId="simple" csTypeId="urn:microsoft.com/office/officeart/2005/8/colors/colorful4" csCatId="colorful" phldr="1"/>
      <dgm:spPr/>
    </dgm:pt>
    <dgm:pt modelId="{8615F629-C723-48CE-A4EF-9CEDD6EA09E9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กรณีผู้ค้ำประกันสัญญากู้ยืมเงินกองทุนฯ (กองทุนเดิม) ถึงแก่ความตาย ให้งด</a:t>
          </a:r>
          <a:b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การดำเนินคดีกับทายาทของผู้ค้ำประกัน </a:t>
          </a:r>
          <a:b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โดยให้ดำเนินคดีกับผู้กู้ยืมฝ่ายเดียว</a:t>
          </a:r>
          <a:endParaRPr lang="th-TH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F0E382C-4236-4503-852D-AF8CA171B432}" type="parTrans" cxnId="{36B683D9-AE49-4A6E-98E4-2B8479A0CCC2}">
      <dgm:prSet/>
      <dgm:spPr/>
      <dgm:t>
        <a:bodyPr/>
        <a:lstStyle/>
        <a:p>
          <a:endParaRPr lang="th-TH" sz="32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D4B98E-DDE5-433D-84DC-537937332219}" type="sibTrans" cxnId="{36B683D9-AE49-4A6E-98E4-2B8479A0CCC2}">
      <dgm:prSet/>
      <dgm:spPr/>
      <dgm:t>
        <a:bodyPr/>
        <a:lstStyle/>
        <a:p>
          <a:endParaRPr lang="th-TH" sz="32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57A6F3F-0D82-4D4E-80E5-62F0C2133A91}">
      <dgm:prSet phldrT="[Text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คำสั่งกรมฯ ที่ </a:t>
          </a:r>
          <a:r>
            <a:rPr lang="en-US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2116/2559</a:t>
          </a:r>
          <a:br>
            <a:rPr lang="en-US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ลว.</a:t>
          </a: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en-US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 </a:t>
          </a:r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ธันวาคม 2559</a:t>
          </a:r>
          <a:endParaRPr lang="th-TH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D89AA37-24F6-4312-85CC-80CF78C02D33}" type="parTrans" cxnId="{E9AA403A-858E-4F5B-81D7-40BAA8D91010}">
      <dgm:prSet/>
      <dgm:spPr/>
      <dgm:t>
        <a:bodyPr/>
        <a:lstStyle/>
        <a:p>
          <a:endParaRPr lang="en-US"/>
        </a:p>
      </dgm:t>
    </dgm:pt>
    <dgm:pt modelId="{79F62CE4-8FEB-4D34-9B39-D9FCEFFF9F81}" type="sibTrans" cxnId="{E9AA403A-858E-4F5B-81D7-40BAA8D91010}">
      <dgm:prSet/>
      <dgm:spPr/>
      <dgm:t>
        <a:bodyPr/>
        <a:lstStyle/>
        <a:p>
          <a:endParaRPr lang="en-US"/>
        </a:p>
      </dgm:t>
    </dgm:pt>
    <dgm:pt modelId="{84FD9B5C-E2CB-4263-97CF-A28900E454D4}">
      <dgm:prSet phldrT="[Text]" custT="1"/>
      <dgm:spPr>
        <a:solidFill>
          <a:srgbClr val="FF9900"/>
        </a:solidFill>
        <a:ln>
          <a:solidFill>
            <a:srgbClr val="FFFF00"/>
          </a:solidFill>
        </a:ln>
      </dgm:spPr>
      <dgm:t>
        <a:bodyPr/>
        <a:lstStyle/>
        <a:p>
          <a:pPr algn="thaiDist"/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2551 และที่แก้ไขเพิ่มเติม ข้อ 29/1</a:t>
          </a:r>
          <a:endParaRPr lang="th-TH" sz="32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CCFA56C-DBB7-42D4-8136-A1CDB9E6BF16}" type="parTrans" cxnId="{AA162EAA-97E2-4302-AE19-E621F69A48A6}">
      <dgm:prSet/>
      <dgm:spPr/>
      <dgm:t>
        <a:bodyPr/>
        <a:lstStyle/>
        <a:p>
          <a:endParaRPr lang="en-US"/>
        </a:p>
      </dgm:t>
    </dgm:pt>
    <dgm:pt modelId="{CE2C6B08-8FCF-4EA7-B3F5-9FE99C38DDCD}" type="sibTrans" cxnId="{AA162EAA-97E2-4302-AE19-E621F69A48A6}">
      <dgm:prSet/>
      <dgm:spPr/>
      <dgm:t>
        <a:bodyPr/>
        <a:lstStyle/>
        <a:p>
          <a:endParaRPr lang="en-US"/>
        </a:p>
      </dgm:t>
    </dgm:pt>
    <dgm:pt modelId="{6B70877B-2557-470A-849A-BB4AC016739B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thaiDist"/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ผู้อำนวยการสพร./สนพ. มีอำนาจ</a:t>
          </a:r>
          <a:b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งดการดำเนินคดีกับทายาทของผู้ค้ำประกัน </a:t>
          </a:r>
          <a:b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ในกรณีผู้ค้ำประกันถึงแก่ความตาย โดยให้ดำเนินคดีกับผู้กู้ยืมฝ่ายเดียว</a:t>
          </a:r>
          <a:endParaRPr lang="th-TH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F9E04D3-37D0-4F7E-B585-369905AF428A}" type="parTrans" cxnId="{219E8C9E-6F6A-4280-BF4D-6BF09195B2E0}">
      <dgm:prSet/>
      <dgm:spPr/>
      <dgm:t>
        <a:bodyPr/>
        <a:lstStyle/>
        <a:p>
          <a:endParaRPr lang="en-US"/>
        </a:p>
      </dgm:t>
    </dgm:pt>
    <dgm:pt modelId="{EEB2EF06-B905-43DC-8558-A62A1632E061}" type="sibTrans" cxnId="{219E8C9E-6F6A-4280-BF4D-6BF09195B2E0}">
      <dgm:prSet/>
      <dgm:spPr/>
      <dgm:t>
        <a:bodyPr/>
        <a:lstStyle/>
        <a:p>
          <a:endParaRPr lang="en-US"/>
        </a:p>
      </dgm:t>
    </dgm:pt>
    <dgm:pt modelId="{EEAC3055-3C82-4150-9FAD-0FAA2589C57E}" type="pres">
      <dgm:prSet presAssocID="{3942E757-3F22-488A-9861-8F3317EE9883}" presName="diagram" presStyleCnt="0">
        <dgm:presLayoutVars>
          <dgm:dir/>
          <dgm:resizeHandles val="exact"/>
        </dgm:presLayoutVars>
      </dgm:prSet>
      <dgm:spPr/>
    </dgm:pt>
    <dgm:pt modelId="{DBCA7089-CFA2-4EFB-985E-E33E2E37B5CF}" type="pres">
      <dgm:prSet presAssocID="{84FD9B5C-E2CB-4263-97CF-A28900E454D4}" presName="node" presStyleLbl="node1" presStyleIdx="0" presStyleCnt="4" custScaleX="108454" custScaleY="127567" custLinFactNeighborX="-16440" custLinFactNeighborY="-12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10FA39-47C8-4817-92F4-53BC92D35263}" type="pres">
      <dgm:prSet presAssocID="{CE2C6B08-8FCF-4EA7-B3F5-9FE99C38DDCD}" presName="sibTrans" presStyleCnt="0"/>
      <dgm:spPr/>
    </dgm:pt>
    <dgm:pt modelId="{C7983F9F-8F83-4B57-A504-15918860F9DF}" type="pres">
      <dgm:prSet presAssocID="{8615F629-C723-48CE-A4EF-9CEDD6EA09E9}" presName="node" presStyleLbl="node1" presStyleIdx="1" presStyleCnt="4" custScaleX="142436" custScaleY="127442" custLinFactNeighborX="-5902" custLinFactNeighborY="-136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EC037D3-1178-499E-97A1-45C9BEF02480}" type="pres">
      <dgm:prSet presAssocID="{0DD4B98E-DDE5-433D-84DC-537937332219}" presName="sibTrans" presStyleCnt="0"/>
      <dgm:spPr/>
    </dgm:pt>
    <dgm:pt modelId="{AF6F20B7-8257-4426-80E2-8C3C43AB384A}" type="pres">
      <dgm:prSet presAssocID="{157A6F3F-0D82-4D4E-80E5-62F0C2133A91}" presName="node" presStyleLbl="node1" presStyleIdx="2" presStyleCnt="4" custScaleX="107889" custLinFactNeighborX="-30271" custLinFactNeighborY="-5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23941F-9958-4B71-9838-4DFF51B103B2}" type="pres">
      <dgm:prSet presAssocID="{79F62CE4-8FEB-4D34-9B39-D9FCEFFF9F81}" presName="sibTrans" presStyleCnt="0"/>
      <dgm:spPr/>
    </dgm:pt>
    <dgm:pt modelId="{5B905E92-E200-43DC-A1F1-A6A33BC8FD01}" type="pres">
      <dgm:prSet presAssocID="{6B70877B-2557-470A-849A-BB4AC016739B}" presName="node" presStyleLbl="node1" presStyleIdx="3" presStyleCnt="4" custScaleX="143107" custLinFactNeighborX="-5259" custLinFactNeighborY="-52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44606F0-7713-4C8F-AE72-18C1D99A70D8}" type="presOf" srcId="{157A6F3F-0D82-4D4E-80E5-62F0C2133A91}" destId="{AF6F20B7-8257-4426-80E2-8C3C43AB384A}" srcOrd="0" destOrd="0" presId="urn:microsoft.com/office/officeart/2005/8/layout/default#1"/>
    <dgm:cxn modelId="{36B683D9-AE49-4A6E-98E4-2B8479A0CCC2}" srcId="{3942E757-3F22-488A-9861-8F3317EE9883}" destId="{8615F629-C723-48CE-A4EF-9CEDD6EA09E9}" srcOrd="1" destOrd="0" parTransId="{8F0E382C-4236-4503-852D-AF8CA171B432}" sibTransId="{0DD4B98E-DDE5-433D-84DC-537937332219}"/>
    <dgm:cxn modelId="{CE64571B-0214-45C9-A1EA-374B87F916C9}" type="presOf" srcId="{3942E757-3F22-488A-9861-8F3317EE9883}" destId="{EEAC3055-3C82-4150-9FAD-0FAA2589C57E}" srcOrd="0" destOrd="0" presId="urn:microsoft.com/office/officeart/2005/8/layout/default#1"/>
    <dgm:cxn modelId="{B4745528-B1B7-43DF-8D87-217D9C8E0C46}" type="presOf" srcId="{8615F629-C723-48CE-A4EF-9CEDD6EA09E9}" destId="{C7983F9F-8F83-4B57-A504-15918860F9DF}" srcOrd="0" destOrd="0" presId="urn:microsoft.com/office/officeart/2005/8/layout/default#1"/>
    <dgm:cxn modelId="{AA162EAA-97E2-4302-AE19-E621F69A48A6}" srcId="{3942E757-3F22-488A-9861-8F3317EE9883}" destId="{84FD9B5C-E2CB-4263-97CF-A28900E454D4}" srcOrd="0" destOrd="0" parTransId="{3CCFA56C-DBB7-42D4-8136-A1CDB9E6BF16}" sibTransId="{CE2C6B08-8FCF-4EA7-B3F5-9FE99C38DDCD}"/>
    <dgm:cxn modelId="{219E8C9E-6F6A-4280-BF4D-6BF09195B2E0}" srcId="{3942E757-3F22-488A-9861-8F3317EE9883}" destId="{6B70877B-2557-470A-849A-BB4AC016739B}" srcOrd="3" destOrd="0" parTransId="{2F9E04D3-37D0-4F7E-B585-369905AF428A}" sibTransId="{EEB2EF06-B905-43DC-8558-A62A1632E061}"/>
    <dgm:cxn modelId="{0395BE1C-B770-4AAA-BA01-A842CDFD6BB8}" type="presOf" srcId="{84FD9B5C-E2CB-4263-97CF-A28900E454D4}" destId="{DBCA7089-CFA2-4EFB-985E-E33E2E37B5CF}" srcOrd="0" destOrd="0" presId="urn:microsoft.com/office/officeart/2005/8/layout/default#1"/>
    <dgm:cxn modelId="{84697805-0AAC-4144-82BE-F781A00906BE}" type="presOf" srcId="{6B70877B-2557-470A-849A-BB4AC016739B}" destId="{5B905E92-E200-43DC-A1F1-A6A33BC8FD01}" srcOrd="0" destOrd="0" presId="urn:microsoft.com/office/officeart/2005/8/layout/default#1"/>
    <dgm:cxn modelId="{E9AA403A-858E-4F5B-81D7-40BAA8D91010}" srcId="{3942E757-3F22-488A-9861-8F3317EE9883}" destId="{157A6F3F-0D82-4D4E-80E5-62F0C2133A91}" srcOrd="2" destOrd="0" parTransId="{9D89AA37-24F6-4312-85CC-80CF78C02D33}" sibTransId="{79F62CE4-8FEB-4D34-9B39-D9FCEFFF9F81}"/>
    <dgm:cxn modelId="{1EAC6949-B656-4EC7-B20A-DFD55F02CD82}" type="presParOf" srcId="{EEAC3055-3C82-4150-9FAD-0FAA2589C57E}" destId="{DBCA7089-CFA2-4EFB-985E-E33E2E37B5CF}" srcOrd="0" destOrd="0" presId="urn:microsoft.com/office/officeart/2005/8/layout/default#1"/>
    <dgm:cxn modelId="{C26CCB8F-6D93-441B-BF1D-A7DEC6530C6A}" type="presParOf" srcId="{EEAC3055-3C82-4150-9FAD-0FAA2589C57E}" destId="{6510FA39-47C8-4817-92F4-53BC92D35263}" srcOrd="1" destOrd="0" presId="urn:microsoft.com/office/officeart/2005/8/layout/default#1"/>
    <dgm:cxn modelId="{D267EB9E-3FCA-4319-8EFB-A801B091644C}" type="presParOf" srcId="{EEAC3055-3C82-4150-9FAD-0FAA2589C57E}" destId="{C7983F9F-8F83-4B57-A504-15918860F9DF}" srcOrd="2" destOrd="0" presId="urn:microsoft.com/office/officeart/2005/8/layout/default#1"/>
    <dgm:cxn modelId="{89C79E37-80C6-4CDC-BDF9-F4C271A6EF27}" type="presParOf" srcId="{EEAC3055-3C82-4150-9FAD-0FAA2589C57E}" destId="{BEC037D3-1178-499E-97A1-45C9BEF02480}" srcOrd="3" destOrd="0" presId="urn:microsoft.com/office/officeart/2005/8/layout/default#1"/>
    <dgm:cxn modelId="{1CBF245A-88C4-4D47-A082-3A17B7482A2C}" type="presParOf" srcId="{EEAC3055-3C82-4150-9FAD-0FAA2589C57E}" destId="{AF6F20B7-8257-4426-80E2-8C3C43AB384A}" srcOrd="4" destOrd="0" presId="urn:microsoft.com/office/officeart/2005/8/layout/default#1"/>
    <dgm:cxn modelId="{5CCB5B56-7488-47CA-8AB3-D97C60315B9D}" type="presParOf" srcId="{EEAC3055-3C82-4150-9FAD-0FAA2589C57E}" destId="{4923941F-9958-4B71-9838-4DFF51B103B2}" srcOrd="5" destOrd="0" presId="urn:microsoft.com/office/officeart/2005/8/layout/default#1"/>
    <dgm:cxn modelId="{6445A8BA-10AD-4CDA-A641-6969DEC7051E}" type="presParOf" srcId="{EEAC3055-3C82-4150-9FAD-0FAA2589C57E}" destId="{5B905E92-E200-43DC-A1F1-A6A33BC8FD01}" srcOrd="6" destOrd="0" presId="urn:microsoft.com/office/officeart/2005/8/layout/default#1"/>
  </dgm:cxnLst>
  <dgm:bg>
    <a:noFill/>
  </dgm:bg>
  <dgm:whole/>
  <dgm:extLst>
    <a:ext uri="{C62137D5-CB1D-491B-B009-E17868A290BF}">
      <dgm14:recolorImg xmlns:dgm14="http://schemas.microsoft.com/office/drawing/2010/diagram" xmlns="" val="1"/>
    </a:ex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9893E4-1D79-4115-9CDB-115B5603FAA1}">
      <dsp:nvSpPr>
        <dsp:cNvPr id="0" name=""/>
        <dsp:cNvSpPr/>
      </dsp:nvSpPr>
      <dsp:spPr>
        <a:xfrm rot="5400000">
          <a:off x="446280" y="1971755"/>
          <a:ext cx="2944725" cy="33917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228E9C-70D6-4214-A42A-546C73CE89E9}">
      <dsp:nvSpPr>
        <dsp:cNvPr id="0" name=""/>
        <dsp:cNvSpPr/>
      </dsp:nvSpPr>
      <dsp:spPr>
        <a:xfrm>
          <a:off x="144523" y="594"/>
          <a:ext cx="3768606" cy="22611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smtClean="0">
              <a:latin typeface="FreesiaUPC" pitchFamily="34" charset="-34"/>
              <a:cs typeface="FreesiaUPC" pitchFamily="34" charset="-34"/>
            </a:rPr>
            <a:t>สพร./สนพ.</a:t>
          </a:r>
          <a:br>
            <a:rPr lang="th-TH" sz="3200" b="1" kern="1200" smtClean="0">
              <a:latin typeface="FreesiaUPC" pitchFamily="34" charset="-34"/>
              <a:cs typeface="FreesiaUPC" pitchFamily="34" charset="-34"/>
            </a:rPr>
          </a:br>
          <a:r>
            <a:rPr lang="th-TH" sz="3200" b="1" kern="1200" smtClean="0">
              <a:latin typeface="FreesiaUPC" pitchFamily="34" charset="-34"/>
              <a:cs typeface="FreesiaUPC" pitchFamily="34" charset="-34"/>
            </a:rPr>
            <a:t>จัดทำเอกสารประกอบการขอนุมัติตัดหนี้สูญส่งให้</a:t>
          </a:r>
          <a:br>
            <a:rPr lang="th-TH" sz="3200" b="1" kern="1200" smtClean="0">
              <a:latin typeface="FreesiaUPC" pitchFamily="34" charset="-34"/>
              <a:cs typeface="FreesiaUPC" pitchFamily="34" charset="-34"/>
            </a:rPr>
          </a:br>
          <a:r>
            <a:rPr lang="th-TH" sz="3200" b="1" kern="1200" smtClean="0">
              <a:latin typeface="FreesiaUPC" pitchFamily="34" charset="-34"/>
              <a:cs typeface="FreesiaUPC" pitchFamily="34" charset="-34"/>
            </a:rPr>
            <a:t>กองส่งเสริมฯ</a:t>
          </a:r>
          <a:endParaRPr lang="en-US" sz="32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144523" y="594"/>
        <a:ext cx="3768606" cy="2261163"/>
      </dsp:txXfrm>
    </dsp:sp>
    <dsp:sp modelId="{529EA6FA-E8CF-47DA-B328-BE14691B5F37}">
      <dsp:nvSpPr>
        <dsp:cNvPr id="0" name=""/>
        <dsp:cNvSpPr/>
      </dsp:nvSpPr>
      <dsp:spPr>
        <a:xfrm rot="21600000">
          <a:off x="1210594" y="3991935"/>
          <a:ext cx="5829156" cy="339174"/>
        </a:xfrm>
        <a:prstGeom prst="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521388-C356-494A-85A4-F1982092034C}">
      <dsp:nvSpPr>
        <dsp:cNvPr id="0" name=""/>
        <dsp:cNvSpPr/>
      </dsp:nvSpPr>
      <dsp:spPr>
        <a:xfrm>
          <a:off x="144523" y="2827049"/>
          <a:ext cx="3768606" cy="2523594"/>
        </a:xfrm>
        <a:prstGeom prst="roundRect">
          <a:avLst>
            <a:gd name="adj" fmla="val 10000"/>
          </a:avLst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smtClean="0">
              <a:latin typeface="FreesiaUPC" pitchFamily="34" charset="-34"/>
              <a:cs typeface="FreesiaUPC" pitchFamily="34" charset="-34"/>
            </a:rPr>
            <a:t>กองส่งเสริมฯ จัดทำข้อมูลเสนอคณะอนุกรรมการเร่งรัดและแก้ไขปัญหาหนี้กู้ยืมกองทุนพัฒนาฝีมือแรงงานพิจารณา</a:t>
          </a:r>
          <a:endParaRPr lang="en-US" sz="32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144523" y="2827049"/>
        <a:ext cx="3768606" cy="2523594"/>
      </dsp:txXfrm>
    </dsp:sp>
    <dsp:sp modelId="{335D39A1-CADC-47C5-9D95-F73C93BB31F9}">
      <dsp:nvSpPr>
        <dsp:cNvPr id="0" name=""/>
        <dsp:cNvSpPr/>
      </dsp:nvSpPr>
      <dsp:spPr>
        <a:xfrm>
          <a:off x="4971015" y="2478724"/>
          <a:ext cx="5787938" cy="2872514"/>
        </a:xfrm>
        <a:prstGeom prst="roundRect">
          <a:avLst>
            <a:gd name="adj" fmla="val 10000"/>
          </a:avLst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smtClean="0">
              <a:latin typeface="FreesiaUPC" pitchFamily="34" charset="-34"/>
              <a:cs typeface="FreesiaUPC" pitchFamily="34" charset="-34"/>
            </a:rPr>
            <a:t>กองส่งเสริมฯ เสนอ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ts val="0"/>
            </a:spcAft>
            <a:tabLst>
              <a:tab pos="355600" algn="l"/>
            </a:tabLst>
          </a:pPr>
          <a:r>
            <a:rPr lang="th-TH" sz="3000" b="1" kern="1200" smtClean="0">
              <a:latin typeface="FreesiaUPC" pitchFamily="34" charset="-34"/>
              <a:cs typeface="FreesiaUPC" pitchFamily="34" charset="-34"/>
            </a:rPr>
            <a:t>1. 	คณะกรรมการส่งเสริมการพัฒนาฝีมือ</a:t>
          </a:r>
          <a:br>
            <a:rPr lang="th-TH" sz="3000" b="1" kern="1200" smtClean="0">
              <a:latin typeface="FreesiaUPC" pitchFamily="34" charset="-34"/>
              <a:cs typeface="FreesiaUPC" pitchFamily="34" charset="-34"/>
            </a:rPr>
          </a:br>
          <a:r>
            <a:rPr lang="th-TH" sz="3000" b="1" kern="1200" smtClean="0">
              <a:latin typeface="FreesiaUPC" pitchFamily="34" charset="-34"/>
              <a:cs typeface="FreesiaUPC" pitchFamily="34" charset="-34"/>
            </a:rPr>
            <a:t>    	แรงงาน เพื่อพิจารณาอนุมัติตัดหนี้สูญ</a:t>
          </a:r>
        </a:p>
        <a:p>
          <a:pPr lvl="0" algn="thaiDist" defTabSz="1333500">
            <a:lnSpc>
              <a:spcPct val="90000"/>
            </a:lnSpc>
            <a:spcBef>
              <a:spcPct val="0"/>
            </a:spcBef>
            <a:spcAft>
              <a:spcPts val="0"/>
            </a:spcAft>
            <a:tabLst>
              <a:tab pos="355600" algn="l"/>
            </a:tabLst>
          </a:pPr>
          <a:r>
            <a:rPr lang="th-TH" sz="3000" b="1" kern="1200" smtClean="0">
              <a:latin typeface="FreesiaUPC" pitchFamily="34" charset="-34"/>
              <a:cs typeface="FreesiaUPC" pitchFamily="34" charset="-34"/>
            </a:rPr>
            <a:t>2. 	เสนอกรมบัญชีกลาง กระทรวงการคลัง</a:t>
          </a:r>
          <a:br>
            <a:rPr lang="th-TH" sz="3000" b="1" kern="1200" smtClean="0">
              <a:latin typeface="FreesiaUPC" pitchFamily="34" charset="-34"/>
              <a:cs typeface="FreesiaUPC" pitchFamily="34" charset="-34"/>
            </a:rPr>
          </a:br>
          <a:r>
            <a:rPr lang="th-TH" sz="3000" b="1" kern="1200" smtClean="0">
              <a:latin typeface="FreesiaUPC" pitchFamily="34" charset="-34"/>
              <a:cs typeface="FreesiaUPC" pitchFamily="34" charset="-34"/>
            </a:rPr>
            <a:t>	พิจารณาให้ความเห็นชอบตัดหนี้สูญ</a:t>
          </a:r>
          <a:endParaRPr lang="th-TH" sz="30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4971015" y="2478724"/>
        <a:ext cx="5787938" cy="287251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BCA7089-CFA2-4EFB-985E-E33E2E37B5CF}">
      <dsp:nvSpPr>
        <dsp:cNvPr id="0" name=""/>
        <dsp:cNvSpPr/>
      </dsp:nvSpPr>
      <dsp:spPr>
        <a:xfrm>
          <a:off x="0" y="0"/>
          <a:ext cx="4138579" cy="2920756"/>
        </a:xfrm>
        <a:prstGeom prst="rect">
          <a:avLst/>
        </a:prstGeom>
        <a:solidFill>
          <a:srgbClr val="FF9900"/>
        </a:solidFill>
        <a:ln w="15875" cap="rnd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thaiDi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2551 และที่แก้ไขเพิ่มเติม ข้อ 29/1</a:t>
          </a:r>
          <a:endParaRPr lang="th-TH" sz="3200" b="1" kern="1200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0"/>
        <a:ext cx="4138579" cy="2920756"/>
      </dsp:txXfrm>
    </dsp:sp>
    <dsp:sp modelId="{C7983F9F-8F83-4B57-A504-15918860F9DF}">
      <dsp:nvSpPr>
        <dsp:cNvPr id="0" name=""/>
        <dsp:cNvSpPr/>
      </dsp:nvSpPr>
      <dsp:spPr>
        <a:xfrm>
          <a:off x="4744374" y="0"/>
          <a:ext cx="5435325" cy="2917894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thaiDi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กรณีผู้ค้ำประกันสัญญากู้ยืมเงินกองทุนฯ (กองทุนเดิม) ถึงแก่ความตาย ให้งด</a:t>
          </a:r>
          <a:b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การดำเนินคดีกับทายาทของผู้ค้ำประกัน </a:t>
          </a:r>
          <a:b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โดยให้ดำเนินคดีกับผู้กู้ยืมฝ่ายเดียว</a:t>
          </a:r>
          <a:endParaRPr lang="th-TH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44374" y="0"/>
        <a:ext cx="5435325" cy="2917894"/>
      </dsp:txXfrm>
    </dsp:sp>
    <dsp:sp modelId="{AF6F20B7-8257-4426-80E2-8C3C43AB384A}">
      <dsp:nvSpPr>
        <dsp:cNvPr id="0" name=""/>
        <dsp:cNvSpPr/>
      </dsp:nvSpPr>
      <dsp:spPr>
        <a:xfrm>
          <a:off x="0" y="3183278"/>
          <a:ext cx="4117019" cy="2289586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2857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คำสั่งกรมฯ ที่ </a:t>
          </a:r>
          <a:r>
            <a:rPr lang="en-US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2116/2559</a:t>
          </a:r>
          <a:br>
            <a:rPr lang="en-US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err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ลว.</a:t>
          </a:r>
          <a:r>
            <a:rPr lang="th-TH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en-US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 </a:t>
          </a:r>
          <a:r>
            <a:rPr lang="th-TH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ธันวาคม 2559</a:t>
          </a:r>
          <a:endParaRPr lang="th-TH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3183278"/>
        <a:ext cx="4117019" cy="2289586"/>
      </dsp:txXfrm>
    </dsp:sp>
    <dsp:sp modelId="{5B905E92-E200-43DC-A1F1-A6A33BC8FD01}">
      <dsp:nvSpPr>
        <dsp:cNvPr id="0" name=""/>
        <dsp:cNvSpPr/>
      </dsp:nvSpPr>
      <dsp:spPr>
        <a:xfrm>
          <a:off x="4745328" y="3183278"/>
          <a:ext cx="5460930" cy="2289586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thaiDi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ผู้อำนวยการสพร./สนพ. มีอำนาจ</a:t>
          </a:r>
          <a:b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งดการดำเนินคดีกับทายาทของผู้ค้ำประกัน </a:t>
          </a:r>
          <a:b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ในกรณีผู้ค้ำประกันถึงแก่ความตาย โดยให้ดำเนินคดีกับผู้กู้ยืมฝ่ายเดียว</a:t>
          </a:r>
          <a:endParaRPr lang="th-TH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45328" y="3183278"/>
        <a:ext cx="5460930" cy="22895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3141" y="4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/>
          <a:lstStyle>
            <a:lvl1pPr algn="r">
              <a:defRPr sz="1200"/>
            </a:lvl1pPr>
          </a:lstStyle>
          <a:p>
            <a:r>
              <a:rPr lang="th-TH" smtClean="0"/>
              <a:t>17/02/63</a:t>
            </a:r>
            <a:endParaRPr lang="en-US" dirty="0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6125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3141" y="9436125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 anchor="b"/>
          <a:lstStyle>
            <a:lvl1pPr algn="r">
              <a:defRPr sz="1200"/>
            </a:lvl1pPr>
          </a:lstStyle>
          <a:p>
            <a:fld id="{B3E1F9B7-C5CC-4256-B8E1-F9C5AB5F7F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0028987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3141" y="4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/>
          <a:lstStyle>
            <a:lvl1pPr algn="r">
              <a:defRPr sz="1200"/>
            </a:lvl1pPr>
          </a:lstStyle>
          <a:p>
            <a:r>
              <a:rPr lang="th-TH" smtClean="0"/>
              <a:t>17/02/63</a:t>
            </a:r>
            <a:endParaRPr lang="en-US" dirty="0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7713"/>
            <a:ext cx="6618288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79" tIns="45739" rIns="91479" bIns="45739" rtlCol="0" anchor="ctr"/>
          <a:lstStyle/>
          <a:p>
            <a:endParaRPr lang="en-US" dirty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245" y="4718925"/>
            <a:ext cx="5441950" cy="4470559"/>
          </a:xfrm>
          <a:prstGeom prst="rect">
            <a:avLst/>
          </a:prstGeom>
        </p:spPr>
        <p:txBody>
          <a:bodyPr vert="horz" lIns="91479" tIns="45739" rIns="91479" bIns="45739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6125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3141" y="9436125"/>
            <a:ext cx="2947724" cy="496729"/>
          </a:xfrm>
          <a:prstGeom prst="rect">
            <a:avLst/>
          </a:prstGeom>
        </p:spPr>
        <p:txBody>
          <a:bodyPr vert="horz" lIns="91479" tIns="45739" rIns="91479" bIns="45739" rtlCol="0" anchor="b"/>
          <a:lstStyle>
            <a:lvl1pPr algn="r">
              <a:defRPr sz="1200"/>
            </a:lvl1pPr>
          </a:lstStyle>
          <a:p>
            <a:fld id="{8AA01868-0543-49C2-9536-02DF4A2AE1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11524347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3975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87950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31925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75901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19876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3850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07824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1801" algn="l" defTabSz="108795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77370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413733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932064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28417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91556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7383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1853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18539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18539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1853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1853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18539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7713"/>
            <a:ext cx="6618288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748362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2075" y="749300"/>
            <a:ext cx="6618288" cy="3725863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53387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9" name="ตัวยึดวันที่ 8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r>
              <a:rPr lang="th-TH" smtClean="0"/>
              <a:t>17/02/63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05397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945" y="685958"/>
            <a:ext cx="7997875" cy="2972489"/>
          </a:xfrm>
        </p:spPr>
        <p:txBody>
          <a:bodyPr anchor="b">
            <a:normAutofit/>
          </a:bodyPr>
          <a:lstStyle>
            <a:lvl1pPr algn="l">
              <a:defRPr sz="4798">
                <a:effectLst/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945" y="3844758"/>
            <a:ext cx="6398300" cy="1947784"/>
          </a:xfrm>
        </p:spPr>
        <p:txBody>
          <a:bodyPr anchor="t">
            <a:normAutofit/>
          </a:bodyPr>
          <a:lstStyle>
            <a:lvl1pPr marL="0" indent="0" algn="l">
              <a:buNone/>
              <a:defRPr sz="2099">
                <a:solidFill>
                  <a:schemeClr val="bg2">
                    <a:lumMod val="75000"/>
                  </a:schemeClr>
                </a:solidFill>
              </a:defRPr>
            </a:lvl1pPr>
            <a:lvl2pPr marL="45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0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1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1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6574D-9733-4A22-A58F-1C45AEF40661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4798" y="8469"/>
            <a:ext cx="3808512" cy="381088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5785" y="91567"/>
            <a:ext cx="6078280" cy="608206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2999" y="228653"/>
            <a:ext cx="4951065" cy="495414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2972" y="32286"/>
            <a:ext cx="4851094" cy="4854113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2362" y="609743"/>
            <a:ext cx="4341703" cy="4344405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35497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C8B7F-2AA7-476F-AE92-B527CF097D89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1317838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944" y="2007065"/>
            <a:ext cx="8531068" cy="2282128"/>
          </a:xfrm>
        </p:spPr>
        <p:txBody>
          <a:bodyPr anchor="b">
            <a:normAutofit/>
          </a:bodyPr>
          <a:lstStyle>
            <a:lvl1pPr algn="l">
              <a:defRPr sz="3599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946" y="4496841"/>
            <a:ext cx="8531067" cy="1498947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bg2">
                    <a:lumMod val="75000"/>
                  </a:schemeClr>
                </a:solidFill>
              </a:defRPr>
            </a:lvl1pPr>
            <a:lvl2pPr marL="45701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03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 marL="137105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806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5086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2103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912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613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D08E-8DA5-4913-8EDC-915850DDD6EF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853670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3944" y="685959"/>
            <a:ext cx="4935726" cy="3616104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5865" y="685960"/>
            <a:ext cx="4932552" cy="3616103"/>
          </a:xfrm>
        </p:spPr>
        <p:txBody>
          <a:bodyPr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C162-E5BE-4EF9-80B9-50C1EC364A37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530028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701" y="685959"/>
            <a:ext cx="4647971" cy="576395"/>
          </a:xfrm>
        </p:spPr>
        <p:txBody>
          <a:bodyPr anchor="b">
            <a:noAutofit/>
          </a:bodyPr>
          <a:lstStyle>
            <a:lvl1pPr marL="0" indent="0">
              <a:buNone/>
              <a:defRPr sz="2799" b="0">
                <a:solidFill>
                  <a:schemeClr val="tx1"/>
                </a:solidFill>
              </a:defRPr>
            </a:lvl1pPr>
            <a:lvl2pPr marL="457017" indent="0">
              <a:buNone/>
              <a:defRPr sz="1999" b="1"/>
            </a:lvl2pPr>
            <a:lvl3pPr marL="914034" indent="0">
              <a:buNone/>
              <a:defRPr sz="1799" b="1"/>
            </a:lvl3pPr>
            <a:lvl4pPr marL="1371051" indent="0">
              <a:buNone/>
              <a:defRPr sz="1599" b="1"/>
            </a:lvl4pPr>
            <a:lvl5pPr marL="1828068" indent="0">
              <a:buNone/>
              <a:defRPr sz="1599" b="1"/>
            </a:lvl5pPr>
            <a:lvl6pPr marL="2285086" indent="0">
              <a:buNone/>
              <a:defRPr sz="1599" b="1"/>
            </a:lvl6pPr>
            <a:lvl7pPr marL="2742103" indent="0">
              <a:buNone/>
              <a:defRPr sz="1599" b="1"/>
            </a:lvl7pPr>
            <a:lvl8pPr marL="3199120" indent="0">
              <a:buNone/>
              <a:defRPr sz="1599" b="1"/>
            </a:lvl8pPr>
            <a:lvl9pPr marL="3656137" indent="0">
              <a:buNone/>
              <a:defRPr sz="1599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3944" y="1270823"/>
            <a:ext cx="4935726" cy="3031240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6692" y="685959"/>
            <a:ext cx="4663312" cy="576395"/>
          </a:xfrm>
        </p:spPr>
        <p:txBody>
          <a:bodyPr anchor="b">
            <a:noAutofit/>
          </a:bodyPr>
          <a:lstStyle>
            <a:lvl1pPr marL="0" indent="0">
              <a:buNone/>
              <a:defRPr sz="2799" b="0">
                <a:solidFill>
                  <a:schemeClr val="tx1"/>
                </a:solidFill>
              </a:defRPr>
            </a:lvl1pPr>
            <a:lvl2pPr marL="457017" indent="0">
              <a:buNone/>
              <a:defRPr sz="1999" b="1"/>
            </a:lvl2pPr>
            <a:lvl3pPr marL="914034" indent="0">
              <a:buNone/>
              <a:defRPr sz="1799" b="1"/>
            </a:lvl3pPr>
            <a:lvl4pPr marL="1371051" indent="0">
              <a:buNone/>
              <a:defRPr sz="1599" b="1"/>
            </a:lvl4pPr>
            <a:lvl5pPr marL="1828068" indent="0">
              <a:buNone/>
              <a:defRPr sz="1599" b="1"/>
            </a:lvl5pPr>
            <a:lvl6pPr marL="2285086" indent="0">
              <a:buNone/>
              <a:defRPr sz="1599" b="1"/>
            </a:lvl6pPr>
            <a:lvl7pPr marL="2742103" indent="0">
              <a:buNone/>
              <a:defRPr sz="1599" b="1"/>
            </a:lvl7pPr>
            <a:lvl8pPr marL="3199120" indent="0">
              <a:buNone/>
              <a:defRPr sz="1599" b="1"/>
            </a:lvl8pPr>
            <a:lvl9pPr marL="3656137" indent="0">
              <a:buNone/>
              <a:defRPr sz="1599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4277" y="1262354"/>
            <a:ext cx="4927263" cy="3031240"/>
          </a:xfrm>
        </p:spPr>
        <p:txBody>
          <a:bodyPr anchor="t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FA89-DDBA-4C18-9B69-733FE704A1ED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2974453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38D4C-F896-4921-9F09-B69872E0347C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298713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0B52F-9FAD-42DC-97F2-0F13299F1603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3414221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2245" y="685959"/>
            <a:ext cx="3656171" cy="1371918"/>
          </a:xfrm>
        </p:spPr>
        <p:txBody>
          <a:bodyPr anchor="b">
            <a:normAutofit/>
          </a:bodyPr>
          <a:lstStyle>
            <a:lvl1pPr algn="l">
              <a:defRPr sz="2399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945" y="685959"/>
            <a:ext cx="5941280" cy="5309829"/>
          </a:xfrm>
        </p:spPr>
        <p:txBody>
          <a:bodyPr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2245" y="2210311"/>
            <a:ext cx="3656171" cy="2091751"/>
          </a:xfrm>
        </p:spPr>
        <p:txBody>
          <a:bodyPr anchor="t">
            <a:normAutofit/>
          </a:bodyPr>
          <a:lstStyle>
            <a:lvl1pPr marL="0" indent="0">
              <a:buNone/>
              <a:defRPr sz="1599"/>
            </a:lvl1pPr>
            <a:lvl2pPr marL="457017" indent="0">
              <a:buNone/>
              <a:defRPr sz="1200"/>
            </a:lvl2pPr>
            <a:lvl3pPr marL="914034" indent="0">
              <a:buNone/>
              <a:defRPr sz="1000"/>
            </a:lvl3pPr>
            <a:lvl4pPr marL="1371051" indent="0">
              <a:buNone/>
              <a:defRPr sz="900"/>
            </a:lvl4pPr>
            <a:lvl5pPr marL="1828068" indent="0">
              <a:buNone/>
              <a:defRPr sz="900"/>
            </a:lvl5pPr>
            <a:lvl6pPr marL="2285086" indent="0">
              <a:buNone/>
              <a:defRPr sz="900"/>
            </a:lvl6pPr>
            <a:lvl7pPr marL="2742103" indent="0">
              <a:buNone/>
              <a:defRPr sz="900"/>
            </a:lvl7pPr>
            <a:lvl8pPr marL="3199120" indent="0">
              <a:buNone/>
              <a:defRPr sz="900"/>
            </a:lvl8pPr>
            <a:lvl9pPr marL="3656137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107C-F007-4721-A588-AF261442C870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1984320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0967" y="1448135"/>
            <a:ext cx="6017449" cy="1143265"/>
          </a:xfrm>
        </p:spPr>
        <p:txBody>
          <a:bodyPr anchor="b">
            <a:normAutofit/>
          </a:bodyPr>
          <a:lstStyle>
            <a:lvl1pPr algn="l">
              <a:defRPr sz="2799" b="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8625" y="914612"/>
            <a:ext cx="3279693" cy="4573059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599"/>
            </a:lvl1pPr>
            <a:lvl2pPr marL="457017" indent="0">
              <a:buNone/>
              <a:defRPr sz="1599"/>
            </a:lvl2pPr>
            <a:lvl3pPr marL="914034" indent="0">
              <a:buNone/>
              <a:defRPr sz="1599"/>
            </a:lvl3pPr>
            <a:lvl4pPr marL="1371051" indent="0">
              <a:buNone/>
              <a:defRPr sz="1599"/>
            </a:lvl4pPr>
            <a:lvl5pPr marL="1828068" indent="0">
              <a:buNone/>
              <a:defRPr sz="1599"/>
            </a:lvl5pPr>
            <a:lvl6pPr marL="2285086" indent="0">
              <a:buNone/>
              <a:defRPr sz="1599"/>
            </a:lvl6pPr>
            <a:lvl7pPr marL="2742103" indent="0">
              <a:buNone/>
              <a:defRPr sz="1599"/>
            </a:lvl7pPr>
            <a:lvl8pPr marL="3199120" indent="0">
              <a:buNone/>
              <a:defRPr sz="1599"/>
            </a:lvl8pPr>
            <a:lvl9pPr marL="3656137" indent="0">
              <a:buNone/>
              <a:defRPr sz="1599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0967" y="2777710"/>
            <a:ext cx="6019036" cy="2049407"/>
          </a:xfrm>
        </p:spPr>
        <p:txBody>
          <a:bodyPr anchor="t">
            <a:normAutofit/>
          </a:bodyPr>
          <a:lstStyle>
            <a:lvl1pPr marL="0" indent="0">
              <a:buNone/>
              <a:defRPr sz="1799"/>
            </a:lvl1pPr>
            <a:lvl2pPr marL="457017" indent="0">
              <a:buNone/>
              <a:defRPr sz="1200"/>
            </a:lvl2pPr>
            <a:lvl3pPr marL="914034" indent="0">
              <a:buNone/>
              <a:defRPr sz="1000"/>
            </a:lvl3pPr>
            <a:lvl4pPr marL="1371051" indent="0">
              <a:buNone/>
              <a:defRPr sz="900"/>
            </a:lvl4pPr>
            <a:lvl5pPr marL="1828068" indent="0">
              <a:buNone/>
              <a:defRPr sz="900"/>
            </a:lvl5pPr>
            <a:lvl6pPr marL="2285086" indent="0">
              <a:buNone/>
              <a:defRPr sz="900"/>
            </a:lvl6pPr>
            <a:lvl7pPr marL="2742103" indent="0">
              <a:buNone/>
              <a:defRPr sz="900"/>
            </a:lvl7pPr>
            <a:lvl8pPr marL="3199120" indent="0">
              <a:buNone/>
              <a:defRPr sz="900"/>
            </a:lvl8pPr>
            <a:lvl9pPr marL="3656137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B4CE9-23D8-4673-9731-1CA71395DF6B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2865687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รูปภาพพาโนราม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532" y="533524"/>
            <a:ext cx="10814586" cy="3124923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599"/>
            </a:lvl1pPr>
            <a:lvl2pPr marL="457017" indent="0">
              <a:buNone/>
              <a:defRPr sz="1599"/>
            </a:lvl2pPr>
            <a:lvl3pPr marL="914034" indent="0">
              <a:buNone/>
              <a:defRPr sz="1599"/>
            </a:lvl3pPr>
            <a:lvl4pPr marL="1371051" indent="0">
              <a:buNone/>
              <a:defRPr sz="1599"/>
            </a:lvl4pPr>
            <a:lvl5pPr marL="1828068" indent="0">
              <a:buNone/>
              <a:defRPr sz="1599"/>
            </a:lvl5pPr>
            <a:lvl6pPr marL="2285086" indent="0">
              <a:buNone/>
              <a:defRPr sz="1599"/>
            </a:lvl6pPr>
            <a:lvl7pPr marL="2742103" indent="0">
              <a:buNone/>
              <a:defRPr sz="1599"/>
            </a:lvl7pPr>
            <a:lvl8pPr marL="3199120" indent="0">
              <a:buNone/>
              <a:defRPr sz="1599"/>
            </a:lvl8pPr>
            <a:lvl9pPr marL="3656137" indent="0">
              <a:buNone/>
              <a:defRPr sz="1599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045" y="3844757"/>
            <a:ext cx="8300967" cy="457306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599"/>
            </a:lvl1pPr>
            <a:lvl2pPr marL="457017" indent="0">
              <a:buFontTx/>
              <a:buNone/>
              <a:defRPr/>
            </a:lvl2pPr>
            <a:lvl3pPr marL="914034" indent="0">
              <a:buFontTx/>
              <a:buNone/>
              <a:defRPr/>
            </a:lvl3pPr>
            <a:lvl4pPr marL="1371051" indent="0">
              <a:buFontTx/>
              <a:buNone/>
              <a:defRPr/>
            </a:lvl4pPr>
            <a:lvl5pPr marL="1828068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82FDF-AE22-494A-B3A4-3595F71C3DD2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1186098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ชื่อและ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946" y="685959"/>
            <a:ext cx="10054471" cy="2743835"/>
          </a:xfrm>
        </p:spPr>
        <p:txBody>
          <a:bodyPr anchor="ctr">
            <a:normAutofit/>
          </a:bodyPr>
          <a:lstStyle>
            <a:lvl1pPr algn="l">
              <a:defRPr sz="3199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945" y="4115753"/>
            <a:ext cx="8532654" cy="1880035"/>
          </a:xfrm>
        </p:spPr>
        <p:txBody>
          <a:bodyPr anchor="ctr">
            <a:normAutofit/>
          </a:bodyPr>
          <a:lstStyle>
            <a:lvl1pPr marL="0" indent="0" algn="l">
              <a:buNone/>
              <a:defRPr sz="1999">
                <a:solidFill>
                  <a:schemeClr val="bg2">
                    <a:lumMod val="75000"/>
                  </a:schemeClr>
                </a:solidFill>
              </a:defRPr>
            </a:lvl1pPr>
            <a:lvl2pPr marL="45701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03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 marL="137105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806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5086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2103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912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613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A078F-7D6A-4C89-BE7E-38481508F3E1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1167669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คำอ้างอิง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0966" y="685959"/>
            <a:ext cx="9140429" cy="2743835"/>
          </a:xfrm>
        </p:spPr>
        <p:txBody>
          <a:bodyPr anchor="ctr">
            <a:normAutofit/>
          </a:bodyPr>
          <a:lstStyle>
            <a:lvl1pPr algn="l">
              <a:defRPr sz="3199" b="0" cap="all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5647" y="3429794"/>
            <a:ext cx="8531067" cy="381088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017" indent="0">
              <a:buFontTx/>
              <a:buNone/>
              <a:defRPr/>
            </a:lvl2pPr>
            <a:lvl3pPr marL="914034" indent="0">
              <a:buFontTx/>
              <a:buNone/>
              <a:defRPr/>
            </a:lvl3pPr>
            <a:lvl4pPr marL="1371051" indent="0">
              <a:buFontTx/>
              <a:buNone/>
              <a:defRPr/>
            </a:lvl4pPr>
            <a:lvl5pPr marL="1828068" indent="0">
              <a:buFontTx/>
              <a:buNone/>
              <a:defRPr/>
            </a:lvl5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946" y="4302064"/>
            <a:ext cx="8531067" cy="1685255"/>
          </a:xfrm>
        </p:spPr>
        <p:txBody>
          <a:bodyPr anchor="ctr">
            <a:normAutofit/>
          </a:bodyPr>
          <a:lstStyle>
            <a:lvl1pPr marL="0" indent="0" algn="l">
              <a:buNone/>
              <a:defRPr sz="1999">
                <a:solidFill>
                  <a:schemeClr val="bg2">
                    <a:lumMod val="75000"/>
                  </a:schemeClr>
                </a:solidFill>
              </a:defRPr>
            </a:lvl1pPr>
            <a:lvl2pPr marL="45701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03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 marL="137105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806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5086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2103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912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613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359D-F9C1-41D9-A93E-814AC7291AAE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  <p:sp>
        <p:nvSpPr>
          <p:cNvPr id="14" name="TextBox 13"/>
          <p:cNvSpPr txBox="1"/>
          <p:nvPr/>
        </p:nvSpPr>
        <p:spPr>
          <a:xfrm>
            <a:off x="531604" y="812410"/>
            <a:ext cx="609362" cy="584911"/>
          </a:xfrm>
          <a:prstGeom prst="rect">
            <a:avLst/>
          </a:prstGeom>
        </p:spPr>
        <p:txBody>
          <a:bodyPr vert="horz" lIns="91404" tIns="45702" rIns="91404" bIns="45702" rtlCol="0" anchor="ctr">
            <a:noAutofit/>
          </a:bodyPr>
          <a:lstStyle/>
          <a:p>
            <a:pPr lvl="0"/>
            <a:r>
              <a:rPr lang="en-US" sz="7997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1395" y="2769242"/>
            <a:ext cx="609362" cy="584911"/>
          </a:xfrm>
          <a:prstGeom prst="rect">
            <a:avLst/>
          </a:prstGeom>
        </p:spPr>
        <p:txBody>
          <a:bodyPr vert="horz" lIns="91404" tIns="45702" rIns="91404" bIns="45702" rtlCol="0" anchor="ctr">
            <a:noAutofit/>
          </a:bodyPr>
          <a:lstStyle/>
          <a:p>
            <a:pPr lvl="0" algn="r"/>
            <a:r>
              <a:rPr lang="en-US" sz="7997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907387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945" y="3429794"/>
            <a:ext cx="8531067" cy="1697793"/>
          </a:xfrm>
        </p:spPr>
        <p:txBody>
          <a:bodyPr anchor="b">
            <a:normAutofit/>
          </a:bodyPr>
          <a:lstStyle>
            <a:lvl1pPr algn="l">
              <a:defRPr sz="3199" b="0" cap="all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944" y="5134170"/>
            <a:ext cx="8532656" cy="860599"/>
          </a:xfrm>
        </p:spPr>
        <p:txBody>
          <a:bodyPr anchor="t">
            <a:normAutofit/>
          </a:bodyPr>
          <a:lstStyle>
            <a:lvl1pPr marL="0" indent="0" algn="l">
              <a:buNone/>
              <a:defRPr sz="1999">
                <a:solidFill>
                  <a:schemeClr val="bg2">
                    <a:lumMod val="75000"/>
                  </a:schemeClr>
                </a:solidFill>
              </a:defRPr>
            </a:lvl1pPr>
            <a:lvl2pPr marL="45701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03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 marL="137105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806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5086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2103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912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613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C6572-A563-41B9-9C6C-5651D4120744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2598527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นามบัตรอ้างอิ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0967" y="685959"/>
            <a:ext cx="9140429" cy="2743835"/>
          </a:xfrm>
        </p:spPr>
        <p:txBody>
          <a:bodyPr anchor="ctr">
            <a:normAutofit/>
          </a:bodyPr>
          <a:lstStyle>
            <a:lvl1pPr algn="l">
              <a:defRPr sz="3199" b="0" cap="all">
                <a:solidFill>
                  <a:schemeClr val="tx1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3945" y="3929444"/>
            <a:ext cx="8531068" cy="105010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399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944" y="4979553"/>
            <a:ext cx="8531068" cy="1016235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bg2">
                    <a:lumMod val="75000"/>
                  </a:schemeClr>
                </a:solidFill>
              </a:defRPr>
            </a:lvl1pPr>
            <a:lvl2pPr marL="45701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03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 marL="137105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806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5086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2103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912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613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04889-6B4F-4C2A-954A-41EC4F8823FE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531604" y="812410"/>
            <a:ext cx="609362" cy="584911"/>
          </a:xfrm>
          <a:prstGeom prst="rect">
            <a:avLst/>
          </a:prstGeom>
        </p:spPr>
        <p:txBody>
          <a:bodyPr vert="horz" lIns="91404" tIns="45702" rIns="91404" bIns="45702" rtlCol="0" anchor="ctr">
            <a:noAutofit/>
          </a:bodyPr>
          <a:lstStyle/>
          <a:p>
            <a:pPr lvl="0"/>
            <a:r>
              <a:rPr lang="en-US" sz="7997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1395" y="2769242"/>
            <a:ext cx="609362" cy="584911"/>
          </a:xfrm>
          <a:prstGeom prst="rect">
            <a:avLst/>
          </a:prstGeom>
        </p:spPr>
        <p:txBody>
          <a:bodyPr vert="horz" lIns="91404" tIns="45702" rIns="91404" bIns="45702" rtlCol="0" anchor="ctr">
            <a:noAutofit/>
          </a:bodyPr>
          <a:lstStyle/>
          <a:p>
            <a:pPr lvl="0" algn="r"/>
            <a:r>
              <a:rPr lang="en-US" sz="7997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393318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จริง หรือ เท็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946" y="685959"/>
            <a:ext cx="10054471" cy="274383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3945" y="3929444"/>
            <a:ext cx="8531067" cy="83839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399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944" y="4767836"/>
            <a:ext cx="8531068" cy="1227951"/>
          </a:xfrm>
        </p:spPr>
        <p:txBody>
          <a:bodyPr anchor="t">
            <a:normAutofit/>
          </a:bodyPr>
          <a:lstStyle>
            <a:lvl1pPr marL="0" indent="0" algn="l">
              <a:buNone/>
              <a:defRPr sz="1799">
                <a:solidFill>
                  <a:schemeClr val="bg2">
                    <a:lumMod val="75000"/>
                  </a:schemeClr>
                </a:solidFill>
              </a:defRPr>
            </a:lvl1pPr>
            <a:lvl2pPr marL="45701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14034" indent="0">
              <a:buNone/>
              <a:defRPr sz="1599">
                <a:solidFill>
                  <a:schemeClr val="tx1">
                    <a:tint val="75000"/>
                  </a:schemeClr>
                </a:solidFill>
              </a:defRPr>
            </a:lvl3pPr>
            <a:lvl4pPr marL="1371051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4pPr>
            <a:lvl5pPr marL="1828068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5pPr>
            <a:lvl6pPr marL="2285086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6pPr>
            <a:lvl7pPr marL="2742103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7pPr>
            <a:lvl8pPr marL="3199120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8pPr>
            <a:lvl9pPr marL="3656137" indent="0">
              <a:buNone/>
              <a:defRPr sz="13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6AE2-11D5-4CC1-A490-C9CFBE71E3D6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3687809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755B2-7629-4A5D-9184-857CE5B5F24F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528810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1820" y="685959"/>
            <a:ext cx="2056596" cy="4573059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532" y="685959"/>
            <a:ext cx="7820144" cy="5309829"/>
          </a:xfrm>
        </p:spPr>
        <p:txBody>
          <a:bodyPr vert="eaVert" anchor="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E16D4-055F-46F6-909B-7DB078689789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2612588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3373" y="2964020"/>
            <a:ext cx="2980693" cy="320961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3945" y="4488372"/>
            <a:ext cx="8531067" cy="150741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945" y="685959"/>
            <a:ext cx="8531067" cy="361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0543" y="6173629"/>
            <a:ext cx="1599575" cy="36521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24BAD54-1158-452D-851A-91301506B6F7}" type="datetime1">
              <a:rPr lang="th-TH" smtClean="0"/>
              <a:pPr/>
              <a:t>25/02/63</a:t>
            </a:fld>
            <a:endParaRPr lang="th-T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3945" y="6173629"/>
            <a:ext cx="7540854" cy="36521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9153" y="5579767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199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434B88-D0B1-4613-8D45-B9457C3E98C9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14181640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  <p:sldLayoutId id="2147484332" r:id="rId12"/>
    <p:sldLayoutId id="2147484333" r:id="rId13"/>
    <p:sldLayoutId id="2147484334" r:id="rId14"/>
    <p:sldLayoutId id="2147484335" r:id="rId15"/>
    <p:sldLayoutId id="2147484336" r:id="rId16"/>
    <p:sldLayoutId id="2147484337" r:id="rId17"/>
  </p:sldLayoutIdLst>
  <p:hf hdr="0" dt="0"/>
  <p:txStyles>
    <p:titleStyle>
      <a:lvl1pPr algn="l" defTabSz="457017" rtl="0" eaLnBrk="1" latinLnBrk="0" hangingPunct="1">
        <a:spcBef>
          <a:spcPct val="0"/>
        </a:spcBef>
        <a:buNone/>
        <a:defRPr sz="3599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636" indent="-285636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9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653" indent="-285636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7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199670" indent="-285636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2433" indent="-171381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999450" indent="-171381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3594" indent="-228509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0611" indent="-228509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7628" indent="-228509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4646" indent="-228509" algn="l" defTabSz="457017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9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57017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14034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71051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28068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285086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42103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199120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56137" algn="l" defTabSz="457017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png"/><Relationship Id="rId4" Type="http://schemas.openxmlformats.org/officeDocument/2006/relationships/package" Target="../embeddings/Microsoft_Office_Word_Document1.docx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8.wdp"/><Relationship Id="rId4" Type="http://schemas.openxmlformats.org/officeDocument/2006/relationships/image" Target="../media/image1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48;&#3621;&#3656;&#3617;&#3629;&#3640;&#3604;&#3627;&#3609;&#3640;&#3609;%2019-11-60\9%20&#3627;&#3621;&#3633;&#3585;&#3626;&#3641;&#3605;&#3619;&#3609;&#3623;&#3633;&#3605;&#3585;&#3619;&#3619;&#3617;\&#3609;&#3623;&#3633;&#3605;&#3585;&#3619;&#3619;&#3617;%204.pdf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9.wdp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0.wdp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1.wdp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2.wdp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6.wdp"/><Relationship Id="rId5" Type="http://schemas.openxmlformats.org/officeDocument/2006/relationships/image" Target="../media/image24.png"/><Relationship Id="rId4" Type="http://schemas.microsoft.com/office/2007/relationships/hdphoto" Target="../media/hdphoto15.wdp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8.wdp"/><Relationship Id="rId4" Type="http://schemas.openxmlformats.org/officeDocument/2006/relationships/image" Target="../media/image27.png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59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1.wdp"/><Relationship Id="rId4" Type="http://schemas.openxmlformats.org/officeDocument/2006/relationships/image" Target="../media/image3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3.wdp"/><Relationship Id="rId4" Type="http://schemas.openxmlformats.org/officeDocument/2006/relationships/image" Target="../media/image35.png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5.wdp"/><Relationship Id="rId4" Type="http://schemas.openxmlformats.org/officeDocument/2006/relationships/image" Target="../media/image37.png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7.wdp"/><Relationship Id="rId4" Type="http://schemas.openxmlformats.org/officeDocument/2006/relationships/image" Target="../media/image39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microsoft.com/office/2007/relationships/hdphoto" Target="../media/hdphoto29.wdp"/><Relationship Id="rId7" Type="http://schemas.microsoft.com/office/2007/relationships/hdphoto" Target="../media/hdphoto31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microsoft.com/office/2007/relationships/hdphoto" Target="../media/hdphoto30.wdp"/><Relationship Id="rId4" Type="http://schemas.openxmlformats.org/officeDocument/2006/relationships/image" Target="../media/image44.png"/></Relationships>
</file>

<file path=ppt/slides/_rels/slide67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7" Type="http://schemas.microsoft.com/office/2007/relationships/hdphoto" Target="../media/hdphoto34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microsoft.com/office/2007/relationships/hdphoto" Target="../media/hdphoto33.wdp"/><Relationship Id="rId4" Type="http://schemas.openxmlformats.org/officeDocument/2006/relationships/image" Target="../media/image48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21;&#3641;&#3585;&#3627;&#3609;&#3637;&#3657;&#3585;&#3629;&#3591;&#3607;&#3640;&#3640;&#3609;&#3648;&#3604;&#3636;&#3617;%20(&#3592;&#3609;&#3607;)%2027-28%20&#3614;&#3618;.60\link&#3621;&#3641;&#3585;&#3627;&#3609;&#3637;&#3657;&#3648;&#3604;&#3636;&#3617;60\&#3627;&#3609;&#3633;&#3591;&#3626;&#3639;&#3629;&#3585;&#3619;&#3617;&#3610;&#3633;&#3597;&#3594;&#3637;&#3585;&#3621;&#3634;&#3591;.pd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21;&#3641;&#3585;&#3627;&#3609;&#3637;&#3657;&#3585;&#3629;&#3591;&#3607;&#3640;&#3640;&#3609;&#3648;&#3604;&#3636;&#3617;%20(&#3592;&#3609;&#3607;)%2027-28%20&#3614;&#3618;.60\link&#3621;&#3641;&#3585;&#3627;&#3609;&#3637;&#3657;&#3648;&#3604;&#3636;&#3617;60\&#3627;&#3609;&#3633;&#3591;&#3626;&#3639;&#3629;&#3585;&#3619;&#3617;&#3610;&#3633;&#3597;&#3594;&#3637;&#3585;&#3621;&#3634;&#3591;.pdf" TargetMode="Externa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hyperlink" Target="file:///D:\User%20Profile\USER\Desktop\&#3610;&#3619;&#3619;&#3618;&#3634;&#3618;%2028%20&#3614;&#3618;.60(&#3629;&#3610;&#3619;&#3617;&#3614;&#3619;&#3610;.)%20&#3612;&#3629;.&#3648;&#3605;&#3656;&#3634;\&#3621;&#3641;&#3585;&#3627;&#3609;&#3637;&#3657;&#3585;&#3629;&#3591;&#3607;&#3640;&#3640;&#3609;&#3648;&#3604;&#3636;&#3617;%20(&#3592;&#3609;&#3607;)%2027-28%20&#3614;&#3618;.60\link&#3621;&#3641;&#3585;&#3627;&#3609;&#3637;&#3657;&#3648;&#3604;&#3636;&#3617;60\&#3627;&#3609;&#3633;&#3591;&#3626;&#3639;&#3629;&#3585;&#3619;&#3617;&#3610;&#3633;&#3597;&#3594;&#3637;&#3585;&#3621;&#3634;&#3591;.pdf" TargetMode="Externa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emf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11" descr="vGHxh6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35974" flipV="1">
            <a:off x="3448460" y="4555887"/>
            <a:ext cx="5881628" cy="1091602"/>
          </a:xfrm>
          <a:prstGeom prst="rect">
            <a:avLst/>
          </a:prstGeom>
        </p:spPr>
      </p:pic>
      <p:sp>
        <p:nvSpPr>
          <p:cNvPr id="6" name="กล่องข้อความ 8">
            <a:extLst>
              <a:ext uri="{FF2B5EF4-FFF2-40B4-BE49-F238E27FC236}">
                <a16:creationId xmlns:a16="http://schemas.microsoft.com/office/drawing/2014/main" xmlns="" id="{5AA54F89-596B-42D1-8A35-14788D50160B}"/>
              </a:ext>
            </a:extLst>
          </p:cNvPr>
          <p:cNvSpPr txBox="1"/>
          <p:nvPr/>
        </p:nvSpPr>
        <p:spPr>
          <a:xfrm>
            <a:off x="1699573" y="789880"/>
            <a:ext cx="9379401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914400">
              <a:spcBef>
                <a:spcPts val="600"/>
              </a:spcBef>
              <a:buClr>
                <a:schemeClr val="accent2"/>
              </a:buClr>
              <a:buSzPct val="85000"/>
              <a:defRPr/>
            </a:pP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โครงการสัมมนา</a:t>
            </a:r>
          </a:p>
          <a:p>
            <a:pPr lvl="0" algn="ctr" defTabSz="914400">
              <a:spcBef>
                <a:spcPts val="600"/>
              </a:spcBef>
              <a:buClr>
                <a:schemeClr val="accent2"/>
              </a:buClr>
              <a:buSzPct val="85000"/>
              <a:defRPr/>
            </a:pP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การดำเนินงานกองทุนพัฒนาฝีมือแรงงาน </a:t>
            </a:r>
          </a:p>
          <a:p>
            <a:pPr lvl="0" algn="ctr" defTabSz="914400">
              <a:spcBef>
                <a:spcPts val="600"/>
              </a:spcBef>
              <a:buClr>
                <a:schemeClr val="accent2"/>
              </a:buClr>
              <a:buSzPct val="85000"/>
              <a:defRPr/>
            </a:pP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ประจำปีงบประมาณ พ.ศ. 256</a:t>
            </a:r>
            <a:r>
              <a:rPr lang="en-US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3</a:t>
            </a: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/>
            </a:r>
            <a:b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</a:b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ระหว่างวันที่ </a:t>
            </a:r>
            <a:r>
              <a:rPr lang="en-US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5</a:t>
            </a: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-</a:t>
            </a:r>
            <a:r>
              <a:rPr lang="en-US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6</a:t>
            </a: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 มีนาคม </a:t>
            </a:r>
            <a:r>
              <a:rPr lang="en-US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2563</a:t>
            </a: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 </a:t>
            </a:r>
            <a:b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</a:br>
            <a:r>
              <a:rPr lang="th-TH" sz="5400" b="1" spc="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dchiangUPC" pitchFamily="18" charset="-34"/>
                <a:ea typeface="SimSun" pitchFamily="2" charset="-122"/>
                <a:cs typeface="KodchiangUPC" pitchFamily="18" charset="-34"/>
              </a:rPr>
              <a:t>ณ โรงแรมดิเอมเมอรัลด์ รัชดา กรุงเทพมหานคร</a:t>
            </a:r>
            <a:endParaRPr lang="en-US" sz="5400" b="1" spc="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dchiangUPC" pitchFamily="18" charset="-34"/>
              <a:ea typeface="SimSun" pitchFamily="2" charset="-122"/>
              <a:cs typeface="KodchiangUPC" pitchFamily="18" charset="-34"/>
            </a:endParaRPr>
          </a:p>
          <a:p>
            <a:endParaRPr lang="th-TH" sz="5400" b="1" dirty="0">
              <a:solidFill>
                <a:srgbClr val="FFFF00"/>
              </a:solidFill>
              <a:latin typeface="SanamDeklenchaya" panose="02000000000000000000" pitchFamily="2" charset="0"/>
              <a:cs typeface="SanamDeklenchaya" panose="02000000000000000000" pitchFamily="2" charset="0"/>
            </a:endParaRP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AC315914-F63B-41CA-ABBB-EAE95992E784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09068" y="273568"/>
            <a:ext cx="1241968" cy="12813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049" y="3269742"/>
            <a:ext cx="2422170" cy="3487925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55823" y="5112578"/>
            <a:ext cx="1141080" cy="1094505"/>
          </a:xfrm>
          <a:prstGeom prst="rect">
            <a:avLst/>
          </a:prstGeom>
        </p:spPr>
      </p:pic>
      <p:pic>
        <p:nvPicPr>
          <p:cNvPr id="11" name="รูปภาพ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4918" b="21144"/>
          <a:stretch>
            <a:fillRect/>
          </a:stretch>
        </p:blipFill>
        <p:spPr bwMode="auto">
          <a:xfrm>
            <a:off x="0" y="-9527"/>
            <a:ext cx="3774414" cy="298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33" y="117341"/>
            <a:ext cx="11235189" cy="158718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algn="ctr"/>
            <a:r>
              <a:rPr lang="th-TH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การดำเนินการลูกหนี้กองทุนพัฒนาฝีมือแรงงาน</a:t>
            </a:r>
            <a:br>
              <a:rPr lang="th-TH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(ลูกหนี้เดิม)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17690" y="2061642"/>
            <a:ext cx="8470841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การประนอมหนี้ (ก่อนมีคำพิพากษาและภายหลังศาลมีคำพิพากษา)</a:t>
            </a:r>
            <a:endParaRPr lang="th-TH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17690" y="2781612"/>
            <a:ext cx="5086465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การขออนุมัติตัดหนี้สูญ</a:t>
            </a:r>
            <a:endParaRPr lang="th-TH" sz="3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17690" y="3437443"/>
            <a:ext cx="8254817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การรายงานผลการดำเนินการบังคับคดีและสืบทรัพย์ทุก 3 เดือน</a:t>
            </a:r>
            <a:endParaRPr lang="th-TH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7690" y="4077866"/>
            <a:ext cx="9869409" cy="6946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การรายงานสถานะลูกหนี้กองทุนพัฒนาฝีมือแรงงาน</a:t>
            </a:r>
            <a:endParaRPr lang="th-TH" sz="3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117690" y="4797946"/>
            <a:ext cx="7648337" cy="694634"/>
          </a:xfrm>
          <a:prstGeom prst="rect">
            <a:avLst/>
          </a:prstGeom>
        </p:spPr>
        <p:txBody>
          <a:bodyPr wrap="square" lIns="108796" tIns="54398" rIns="108796" bIns="54398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แนวปฏิบัติการ</a:t>
            </a:r>
            <a:r>
              <a:rPr lang="th-TH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ดำเนินการลูกหนี้</a:t>
            </a:r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กองทุนพัฒนาฝีมือแรงงาน</a:t>
            </a:r>
          </a:p>
        </p:txBody>
      </p:sp>
      <p:pic>
        <p:nvPicPr>
          <p:cNvPr id="10" name="รูปภาพ 9" descr="vGHxh6l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379211">
            <a:off x="6854339" y="5398278"/>
            <a:ext cx="5307310" cy="1099574"/>
          </a:xfrm>
          <a:prstGeom prst="rect">
            <a:avLst/>
          </a:prstGeom>
        </p:spPr>
      </p:pic>
      <p:sp>
        <p:nvSpPr>
          <p:cNvPr id="11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2854656" y="1707862"/>
            <a:ext cx="7197048" cy="20933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85107" y="1067779"/>
            <a:ext cx="1141080" cy="1094505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59872" y="1067956"/>
            <a:ext cx="1141080" cy="1094505"/>
          </a:xfrm>
          <a:prstGeom prst="rect">
            <a:avLst/>
          </a:prstGeom>
        </p:spPr>
      </p:pic>
      <p:sp>
        <p:nvSpPr>
          <p:cNvPr id="1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สี่เหลี่ยมผืนผ้า 8"/>
          <p:cNvSpPr/>
          <p:nvPr/>
        </p:nvSpPr>
        <p:spPr>
          <a:xfrm>
            <a:off x="2133179" y="5471464"/>
            <a:ext cx="7648337" cy="694634"/>
          </a:xfrm>
          <a:prstGeom prst="rect">
            <a:avLst/>
          </a:prstGeom>
        </p:spPr>
        <p:txBody>
          <a:bodyPr wrap="square" lIns="108796" tIns="54398" rIns="108796" bIns="54398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การสำรวจข้อมูลลูกหนี้คงเหลือที่ยังไม่ปิดบัญชี</a:t>
            </a:r>
            <a:endParaRPr lang="th-TH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1068" y="45418"/>
            <a:ext cx="10371430" cy="9100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endParaRPr lang="th-TH" sz="5200" dirty="0">
              <a:solidFill>
                <a:schemeClr val="bg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6956" y="1377999"/>
            <a:ext cx="6480720" cy="478806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</a:t>
            </a:r>
            <a:r>
              <a:rPr lang="en-US" sz="3800" b="1" dirty="0">
                <a:latin typeface="FreesiaUPC" pitchFamily="34" charset="-34"/>
                <a:cs typeface="FreesiaUPC" pitchFamily="34" charset="-34"/>
              </a:rPr>
              <a:t>2551</a:t>
            </a: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และที่แก้ไขเพิ่มเติม กำหนดหลักเกณฑ์การประนอมหนี้ลูกหนี้กองทุนพัฒนาฝีมือแรงงาน ซึ่งกู้ยืมตามระเบียบกระทรวงแรงงานและสวัสดิการสังคมว่าด้วยกองทุนพัฒนาฝีมือแรงงาน </a:t>
            </a:r>
            <a:br>
              <a:rPr lang="th-TH" sz="3800" b="1" dirty="0">
                <a:latin typeface="FreesiaUPC" pitchFamily="34" charset="-34"/>
                <a:cs typeface="FreesiaUPC" pitchFamily="34" charset="-34"/>
              </a:rPr>
            </a:b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en-US" sz="3800" b="1" dirty="0">
                <a:latin typeface="FreesiaUPC" pitchFamily="34" charset="-34"/>
                <a:cs typeface="FreesiaUPC" pitchFamily="34" charset="-34"/>
              </a:rPr>
              <a:t>2539</a:t>
            </a: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ดังนี้</a:t>
            </a:r>
            <a:endParaRPr lang="th-TH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18522" y="1577323"/>
            <a:ext cx="3888433" cy="186418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en-US" sz="3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การประนอมหนี้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ก่อนมีคำพิพากษา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ตามระเบียบฯ ข้อ 28/1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18523" y="4153870"/>
            <a:ext cx="4047704" cy="186418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การประนอมหนี้</a:t>
            </a:r>
          </a:p>
          <a:p>
            <a:pPr marL="611972" indent="-611972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ภายหลังศาลมีคำพิพากษา </a:t>
            </a:r>
          </a:p>
          <a:p>
            <a:pPr marL="611972" indent="-611972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ตามระเบียบฯ ข้อ 28/2</a:t>
            </a:r>
            <a:endParaRPr lang="th-TH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0" name="ตัวเชื่อมต่อตรง 9"/>
          <p:cNvCxnSpPr/>
          <p:nvPr/>
        </p:nvCxnSpPr>
        <p:spPr>
          <a:xfrm>
            <a:off x="6597675" y="2349674"/>
            <a:ext cx="920848" cy="109186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ตัวเชื่อมต่อตรง 11"/>
          <p:cNvCxnSpPr/>
          <p:nvPr/>
        </p:nvCxnSpPr>
        <p:spPr>
          <a:xfrm flipV="1">
            <a:off x="6597675" y="4153870"/>
            <a:ext cx="920848" cy="1076127"/>
          </a:xfrm>
          <a:prstGeom prst="line">
            <a:avLst/>
          </a:prstGeom>
          <a:ln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10846149" y="1053533"/>
            <a:ext cx="720080" cy="79208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1062174" y="3861845"/>
            <a:ext cx="720080" cy="79208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</a:t>
            </a:r>
          </a:p>
        </p:txBody>
      </p:sp>
      <p:sp>
        <p:nvSpPr>
          <p:cNvPr id="11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449064" y="948865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2570" y="909514"/>
            <a:ext cx="11551689" cy="23852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indent="62706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2551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และที่แก้ไขเพิ่มเติม (ฉบับที่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พ.ศ.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2555 </a:t>
            </a:r>
          </a:p>
          <a:p>
            <a:pPr indent="627063"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28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ในกรณีผู้กู้ยืมเงินตามระเบียบกระทรวงแรงงานและสวัสดิการสังคมว่าด้วยกองทุนพัฒนาฝีมือแรงงาน พ.ศ. </a:t>
            </a:r>
            <a:r>
              <a:rPr lang="en-US" sz="3000" dirty="0">
                <a:latin typeface="FreesiaUPC" pitchFamily="34" charset="-34"/>
                <a:cs typeface="FreesiaUPC" pitchFamily="34" charset="-34"/>
              </a:rPr>
              <a:t>2539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ประสงค์จะขอประนอมหนี้หรือประนีประนอมยอมความ ให้อธิบดีหรือ</a:t>
            </a:r>
            <a:r>
              <a:rPr lang="th-TH" sz="2900" dirty="0">
                <a:latin typeface="FreesiaUPC" pitchFamily="34" charset="-34"/>
                <a:cs typeface="FreesiaUPC" pitchFamily="34" charset="-34"/>
              </a:rPr>
              <a:t>ผู้ซึ่งอธิบดีมอบหมายมีอำนาจประนอมหนี้หรือประนีประนอมยอมความกับผู้กู้ยืมเงินได้โดยให้ปฏิบัติดังนี้</a:t>
            </a:r>
            <a:endParaRPr lang="en-US" sz="29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4908" y="-26590"/>
            <a:ext cx="10371430" cy="786967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44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</a:t>
            </a:r>
            <a:endParaRPr lang="th-TH" sz="4400" dirty="0">
              <a:solidFill>
                <a:srgbClr val="002060"/>
              </a:solidFill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18739" y="3357786"/>
            <a:ext cx="11535520" cy="31085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thaiDist">
              <a:tabLst>
                <a:tab pos="531633" algn="l"/>
              </a:tabLst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	กรณีผู้กู้ยืมเงินประสงค์จะ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ชำระหนี้คืนทั้งหมดในคราวเดียว</a:t>
            </a: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ชำระคืนเฉพาะเงินต้น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ที่ค้างชำระโดยให้</a:t>
            </a:r>
            <a:b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งดเว้นดอกเบี้ยและเบี้ยปรับ</a:t>
            </a: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ทั้งนี้ จะต้องชำระหนี้ให้เสร็จสิ้นภายในสามสิบวันนับแต่วันที่ทำสัญญาประนอหนี้</a:t>
            </a:r>
            <a:b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หรือประนีประนอมยอมความ</a:t>
            </a:r>
            <a:endParaRPr lang="en-US" sz="2800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>
              <a:tabLst>
                <a:tab pos="531633" algn="l"/>
              </a:tabLst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	กรณีที่ผู้กู้ยืมเงินไม่สามารถชำระเงินต้นที่ค้างชำระคืนทั้งหมดได้ในคราวเดียว ให้ทำสัญญาประนอมหนี้หรือ</a:t>
            </a:r>
            <a:b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ประนีประนอมยอมความ โดยให้ผู้กู้ยืมเงิน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ชำระคืนเงินต้นที่ค้างชำระพร้อมดอกเบี้ยในอัตราร้อยละหนึ่งต่อปีนับแต่</a:t>
            </a:r>
            <a:b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วันที่ค้างชำระจนถึงวันที่ทำสัญญาประนอมหนี้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หรือประนีประนอมยอมความและให้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งดเว้นเบี้ยปรับที่ค้างชำระ</a:t>
            </a:r>
            <a:r>
              <a:rPr lang="th-TH" sz="2800" u="sng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2800" u="sng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ทั้งหมด</a:t>
            </a: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ทั้งนี้ จะต้อง</a:t>
            </a:r>
            <a:r>
              <a:rPr lang="th-TH" sz="2800" u="sng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ชำระหนี้ให้เสร็จสิ้นภายในสามปี</a:t>
            </a:r>
            <a:endParaRPr lang="en-US" sz="2800" u="sng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756179" y="578846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216098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67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6998" y="1053533"/>
            <a:ext cx="11305256" cy="69463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en-US" sz="3800" b="1" dirty="0"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ตามระเบียบฯ ข้อ 28/1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65627" y="1917629"/>
            <a:ext cx="5616624" cy="127940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ประนอมหนี้ก่อนมีคำพิพากษา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ตามระเบียบฯ ข้อ 28/1 (2)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6997" y="1917626"/>
            <a:ext cx="5544616" cy="1279409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ประนอมหนี้ก่อนมีคำพิพากษา</a:t>
            </a:r>
          </a:p>
          <a:p>
            <a:pPr marL="611972" indent="-611972" algn="thaiDist"/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ตามระเบียบฯ ข้อ 28/1 (1)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8017" y="3395958"/>
            <a:ext cx="4968552" cy="20796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ชำระหนี้คืนทั้งหมดในคราวเดียว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ชำระคืนเฉพาะเงินต้นคงค้าง</a:t>
            </a:r>
          </a:p>
          <a:p>
            <a:pPr marL="361950" indent="-361950" algn="thaiDist">
              <a:buFont typeface="Wingdings" pitchFamily="2" charset="2"/>
              <a:buChar char="Ø"/>
            </a:pPr>
            <a:r>
              <a:rPr lang="th-TH" sz="32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งด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เว้นดอกเบี้ยและเบี้ยปรับค้างชำระทั้งหมด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6416" y="3366500"/>
            <a:ext cx="4824536" cy="3064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ผ่อนชำระหนี้ภายใน 3 ปี 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ชำระคืนเงินต้นคงค้าง 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พร้อมดอกเบี้ยร้อยละ 1 ต่อปี </a:t>
            </a:r>
          </a:p>
          <a:p>
            <a:pPr algn="thaiDist"/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   นับแต่วันที่ค้างชำระจนถึงวันที่</a:t>
            </a:r>
          </a:p>
          <a:p>
            <a:pPr algn="thaiDist"/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   ทำสัญญาประนอมหนี้</a:t>
            </a:r>
          </a:p>
          <a:p>
            <a:pPr algn="thaiDist">
              <a:buFont typeface="Wingdings" pitchFamily="2" charset="2"/>
              <a:buChar char="Ø"/>
            </a:pPr>
            <a:r>
              <a:rPr lang="en-US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งดเว้นเบี้ยปรับค้างชำระทั้งหมด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11068" y="45418"/>
            <a:ext cx="10371430" cy="786967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</a:t>
            </a:r>
            <a:endParaRPr lang="th-TH" sz="4400" dirty="0">
              <a:solidFill>
                <a:srgbClr val="FFFF00"/>
              </a:solidFill>
            </a:endParaRPr>
          </a:p>
        </p:txBody>
      </p:sp>
      <p:sp>
        <p:nvSpPr>
          <p:cNvPr id="17" name="วงรี 16"/>
          <p:cNvSpPr/>
          <p:nvPr/>
        </p:nvSpPr>
        <p:spPr>
          <a:xfrm>
            <a:off x="549006" y="1989637"/>
            <a:ext cx="576064" cy="504056"/>
          </a:xfrm>
          <a:prstGeom prst="ellipse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sz="3200" b="1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18" name="วงรี 17"/>
          <p:cNvSpPr/>
          <p:nvPr/>
        </p:nvSpPr>
        <p:spPr>
          <a:xfrm>
            <a:off x="6237638" y="1989637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sz="3200" b="1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76998" y="909514"/>
            <a:ext cx="720080" cy="792088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</p:txBody>
      </p:sp>
      <p:sp>
        <p:nvSpPr>
          <p:cNvPr id="20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449064" y="765498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216098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1010" y="1145990"/>
            <a:ext cx="10945217" cy="7254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ตามระเบียบฯ ข้อ 28/1 (1)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1068" y="45418"/>
            <a:ext cx="10371430" cy="725412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</a:t>
            </a:r>
            <a:endParaRPr lang="th-TH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8617" y="2011554"/>
            <a:ext cx="10833794" cy="127940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ชำระหนี้คืนทั้งหมดในคราวเดียว ให้ชำระคืนเฉพาะเงินต้นคงค้าง </a:t>
            </a:r>
            <a:b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r>
              <a:rPr lang="th-TH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ได้รับการงดเว้นดอกเบี้ยและเบี้ยปรับค้างชำระทั้งหมด แบ่งเป็น 2 กรณี</a:t>
            </a:r>
            <a:endParaRPr lang="th-TH" sz="3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สี่เหลี่ยมมุมมน 12"/>
          <p:cNvSpPr/>
          <p:nvPr/>
        </p:nvSpPr>
        <p:spPr>
          <a:xfrm>
            <a:off x="621011" y="3425055"/>
            <a:ext cx="5472608" cy="187220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 defTabSz="106643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ชำระคืนทั้งหมดในคราวเดียว </a:t>
            </a:r>
            <a:b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โดยปิดบัญชีในวันที่ขอประนอมหนี้ </a:t>
            </a:r>
            <a:endParaRPr lang="en-US" sz="3600" b="1" dirty="0">
              <a:solidFill>
                <a:schemeClr val="bg2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มุมมน 13"/>
          <p:cNvSpPr/>
          <p:nvPr/>
        </p:nvSpPr>
        <p:spPr>
          <a:xfrm>
            <a:off x="6237638" y="3425055"/>
            <a:ext cx="5256581" cy="187220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 defTabSz="106643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ชำระคืนทั้งหมดในคราวเดียว </a:t>
            </a:r>
            <a:b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โดยขอปิดบัญชีภายใน 30 วัน </a:t>
            </a:r>
            <a:b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นับแต่วันที่ทำสัญญาประนอมหนี้ </a:t>
            </a:r>
            <a:endParaRPr lang="en-US" sz="3600" b="1" dirty="0">
              <a:solidFill>
                <a:schemeClr val="bg2">
                  <a:lumMod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วงรี 15"/>
          <p:cNvSpPr/>
          <p:nvPr/>
        </p:nvSpPr>
        <p:spPr>
          <a:xfrm>
            <a:off x="6309643" y="3569071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th-TH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790885" y="5441279"/>
            <a:ext cx="4680519" cy="954071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</a:rPr>
              <a:t>จัดทำคำขอประนอมหนี้</a:t>
            </a:r>
          </a:p>
          <a:p>
            <a:pPr algn="ctr"/>
            <a:r>
              <a:rPr lang="th-TH" sz="2800" b="1" dirty="0">
                <a:solidFill>
                  <a:srgbClr val="FFFF00"/>
                </a:solidFill>
              </a:rPr>
              <a:t>เงินกู้ยืมเงินกองทุนพัฒนาฝีมือแรงงาน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6022408" y="5431355"/>
            <a:ext cx="5615830" cy="954071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</a:rPr>
              <a:t>จัดทำสัญญาประนอมหนี้และสัญญาค้ำประกัน</a:t>
            </a:r>
          </a:p>
          <a:p>
            <a:pPr algn="ctr"/>
            <a:r>
              <a:rPr lang="th-TH" sz="2800" b="1" dirty="0">
                <a:solidFill>
                  <a:srgbClr val="FFFF00"/>
                </a:solidFill>
              </a:rPr>
              <a:t>การประนอมหนี้เงินกู้ยืมกองทุนพัฒนาฝีมือแรงงาน </a:t>
            </a:r>
          </a:p>
        </p:txBody>
      </p:sp>
      <p:sp>
        <p:nvSpPr>
          <p:cNvPr id="15" name="วงรี 14"/>
          <p:cNvSpPr/>
          <p:nvPr/>
        </p:nvSpPr>
        <p:spPr>
          <a:xfrm>
            <a:off x="765027" y="3569071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th-TH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20" name="วงรี 16"/>
          <p:cNvSpPr/>
          <p:nvPr/>
        </p:nvSpPr>
        <p:spPr>
          <a:xfrm>
            <a:off x="693019" y="1236882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sz="2800" b="1" dirty="0">
                <a:ln/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19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660785" y="765498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21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3022" y="1264186"/>
            <a:ext cx="10833795" cy="72541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ตามระเบียบฯ ข้อ 28/1 (</a:t>
            </a:r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1068" y="45418"/>
            <a:ext cx="10371430" cy="940855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ก่อนมีคำพิพากษา </a:t>
            </a:r>
            <a:endParaRPr lang="th-TH" sz="52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3020" y="2211904"/>
            <a:ext cx="10833794" cy="12178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/>
            <a:r>
              <a:rPr lang="th-TH" sz="3600" b="1" dirty="0"/>
              <a:t>ผ่อนชำระหนี้ภายใน 3 ปี ให้ชำระคืนเงินต้นคงค้าง พร้อมดอกเบี้ยอัตราร้อยละ 1 ต่อปี </a:t>
            </a:r>
            <a:br>
              <a:rPr lang="th-TH" sz="3600" b="1" dirty="0"/>
            </a:br>
            <a:r>
              <a:rPr lang="th-TH" sz="3600" b="1" dirty="0"/>
              <a:t>นับแต่วันที่ค้างชำระจนถึงวันที่ทำสัญญาประนอมหนี้ ได้รับการงดเว้นเบี้ยปรับค้างชำระทั้งหมด</a:t>
            </a:r>
            <a:endParaRPr lang="th-TH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65027" y="3784026"/>
            <a:ext cx="10799176" cy="170812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500" b="1" dirty="0">
                <a:solidFill>
                  <a:srgbClr val="FFFF00"/>
                </a:solidFill>
              </a:rPr>
              <a:t>จัดทำสัญญาประนอมหนี้และสัญญาค้ำประกันการประนอมหนี้เงินกู้ยืมกองทุนพัฒนาฝีมือแรงงาน </a:t>
            </a:r>
            <a:r>
              <a:rPr lang="en-US" sz="3500" b="1" dirty="0">
                <a:solidFill>
                  <a:srgbClr val="FFFF00"/>
                </a:solidFill>
              </a:rPr>
              <a:t/>
            </a:r>
            <a:br>
              <a:rPr lang="en-US" sz="3500" b="1" dirty="0">
                <a:solidFill>
                  <a:srgbClr val="FFFF00"/>
                </a:solidFill>
              </a:rPr>
            </a:br>
            <a:r>
              <a:rPr lang="th-TH" sz="3500" b="1" i="1" u="sng" dirty="0">
                <a:solidFill>
                  <a:srgbClr val="FFFF00"/>
                </a:solidFill>
              </a:rPr>
              <a:t>หากผิดนัดไม่ชำระหนี้ติดต่อกันเกิน 3 งวด</a:t>
            </a:r>
            <a:r>
              <a:rPr lang="th-TH" sz="3500" b="1" i="1" dirty="0">
                <a:solidFill>
                  <a:srgbClr val="FFFF00"/>
                </a:solidFill>
              </a:rPr>
              <a:t> </a:t>
            </a:r>
            <a:r>
              <a:rPr lang="th-TH" sz="3500" b="1" dirty="0">
                <a:solidFill>
                  <a:srgbClr val="FFFF00"/>
                </a:solidFill>
              </a:rPr>
              <a:t>ให้ส่งฟ้องคดีทันทีเนื่องจากสัญญาประนอมหนี้</a:t>
            </a:r>
            <a:r>
              <a:rPr lang="en-US" sz="3500" b="1" dirty="0">
                <a:solidFill>
                  <a:srgbClr val="FFFF00"/>
                </a:solidFill>
              </a:rPr>
              <a:t/>
            </a:r>
            <a:br>
              <a:rPr lang="en-US" sz="3500" b="1" dirty="0">
                <a:solidFill>
                  <a:srgbClr val="FFFF00"/>
                </a:solidFill>
              </a:rPr>
            </a:br>
            <a:r>
              <a:rPr lang="th-TH" sz="3500" b="1" dirty="0">
                <a:solidFill>
                  <a:srgbClr val="FFFF00"/>
                </a:solidFill>
              </a:rPr>
              <a:t>มีอายุความ 2 ปี</a:t>
            </a:r>
            <a:endParaRPr lang="en-US" sz="3500" b="1" dirty="0">
              <a:solidFill>
                <a:srgbClr val="FFFF00"/>
              </a:solidFill>
            </a:endParaRPr>
          </a:p>
        </p:txBody>
      </p:sp>
      <p:sp>
        <p:nvSpPr>
          <p:cNvPr id="12" name="วงรี 17"/>
          <p:cNvSpPr/>
          <p:nvPr/>
        </p:nvSpPr>
        <p:spPr>
          <a:xfrm>
            <a:off x="765027" y="1341565"/>
            <a:ext cx="576064" cy="504056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91409" tIns="45702" rIns="91409" bIns="45702" rtlCol="0" anchor="ctr"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th-TH" sz="3200" b="1" dirty="0" smtClean="0">
                <a:ln/>
                <a:solidFill>
                  <a:srgbClr val="FFFF00"/>
                </a:solidFill>
              </a:rPr>
              <a:t>2</a:t>
            </a:r>
            <a:endParaRPr lang="th-TH" sz="3200" b="1" dirty="0">
              <a:ln/>
              <a:solidFill>
                <a:srgbClr val="FFFF00"/>
              </a:solidFill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957" y="45420"/>
            <a:ext cx="7925297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ตัวอย่างการประนอมหนี้ก่อนมีคำพิพากษา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5" name="Rectangle 1"/>
          <p:cNvSpPr/>
          <p:nvPr/>
        </p:nvSpPr>
        <p:spPr>
          <a:xfrm>
            <a:off x="693018" y="909512"/>
            <a:ext cx="10871070" cy="1077182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FreesiaUPC" pitchFamily="34" charset="-34"/>
                <a:cs typeface="FreesiaUPC" pitchFamily="34" charset="-34"/>
              </a:rPr>
              <a:t>น.ส. อารุณี  ไทยบัณฑิตย์ วงเงินกู้ยืมตามสัญญา 12,000 บาท แจ้งความประสงค์</a:t>
            </a:r>
            <a:br>
              <a:rPr lang="th-TH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FreesiaUPC" pitchFamily="34" charset="-34"/>
                <a:cs typeface="FreesiaUPC" pitchFamily="34" charset="-34"/>
              </a:rPr>
              <a:t>ขอประนอมหนี้ก่อนพิพากษา ตามระเบียบฯ ข้อ 28/1 ในวันที่ 28 กุมภาพันธ์ </a:t>
            </a:r>
            <a:r>
              <a:rPr lang="th-TH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FreesiaUPC" pitchFamily="34" charset="-34"/>
                <a:cs typeface="FreesiaUPC" pitchFamily="34" charset="-34"/>
              </a:rPr>
              <a:t>2557 </a:t>
            </a:r>
            <a:endParaRPr lang="en-US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2"/>
          <p:cNvSpPr/>
          <p:nvPr/>
        </p:nvSpPr>
        <p:spPr>
          <a:xfrm>
            <a:off x="727551" y="1989637"/>
            <a:ext cx="10836540" cy="452427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คำถาม</a:t>
            </a:r>
            <a:endParaRPr lang="en-US" sz="320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1. ผู้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กู้ยืมขอ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ประนอมหนี้ก่อนพิพากษา ชำระหนี้คืนทั้งหมดในคราวเดียว </a:t>
            </a:r>
            <a:r>
              <a:rPr lang="th-TH" sz="3200" u="sng" dirty="0" smtClean="0">
                <a:latin typeface="FreesiaUPC" pitchFamily="34" charset="-34"/>
                <a:cs typeface="FreesiaUPC" pitchFamily="34" charset="-34"/>
              </a:rPr>
              <a:t>ปิด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บัญชีใน</a:t>
            </a:r>
            <a:r>
              <a:rPr lang="th-TH" sz="3200" u="sng" dirty="0" smtClean="0">
                <a:latin typeface="FreesiaUPC" pitchFamily="34" charset="-34"/>
                <a:cs typeface="FreesiaUPC" pitchFamily="34" charset="-34"/>
              </a:rPr>
              <a:t>วันที่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u="sng" dirty="0" smtClean="0">
                <a:latin typeface="FreesiaUPC" pitchFamily="34" charset="-34"/>
                <a:cs typeface="FreesiaUPC" pitchFamily="34" charset="-34"/>
              </a:rPr>
              <a:t>ขอ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ประนอมหนี้ วันที่ 28 กุมภาพันธ์ 2557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ตามระเบียบฯ ข้อ 28/1(1) จะต้อง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ชำระ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หนี้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คืนจำนวนเท่าไร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2. ผู้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กู้ยืมแจ้งขอ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ประนอมหนี้ก่อนพิพากษา ชำระหนี้คืนทั้งหมดในคราวเดียว 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ปิดบัญชี</a:t>
            </a:r>
            <a:r>
              <a:rPr lang="th-TH" sz="3200" u="sng" dirty="0" smtClean="0">
                <a:latin typeface="FreesiaUPC" pitchFamily="34" charset="-34"/>
                <a:cs typeface="FreesiaUPC" pitchFamily="34" charset="-34"/>
              </a:rPr>
              <a:t>ภายใน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30 วัน นับแต่วันที่ทำสัญญาประนอมหนี้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ตามระเบียบฯ ข้อ 28/1(1) จะต้องชำระหนี้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คืน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จำนวน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เท่าไร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3. ผู้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กู้ยืมขอ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ประนอมหนี้ก่อนพิพากษา </a:t>
            </a:r>
            <a:r>
              <a:rPr lang="th-TH" sz="3200" u="sng" dirty="0">
                <a:latin typeface="FreesiaUPC" pitchFamily="34" charset="-34"/>
                <a:cs typeface="FreesiaUPC" pitchFamily="34" charset="-34"/>
              </a:rPr>
              <a:t>ขอผ่อนชำระภายใน 3 ปี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 ตามระเบียบฯ ข้อ 28/1(2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)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จะต้อง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ชำระหนี้คืนจำนวนเท่าไร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12"/>
          <p:cNvSpPr/>
          <p:nvPr/>
        </p:nvSpPr>
        <p:spPr>
          <a:xfrm>
            <a:off x="9045947" y="396750"/>
            <a:ext cx="2592288" cy="584739"/>
          </a:xfrm>
          <a:prstGeom prst="rect">
            <a:avLst/>
          </a:prstGeom>
          <a:noFill/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ผนวก 1 หน้า 136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288106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2659" y="20991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ตัวอย่างการประนอมหนี้ก่อนมีคำพิพากษา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6995" y="1946660"/>
            <a:ext cx="11233248" cy="353939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. ตรวจสอบข้อมูลการชำระหนี้และหนี้ค้างชำระ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dirty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ชำระ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หนี้ครั้งสุดท้าย เมื่อวันที่ 5 ก.ค. 2549 จำนวนเงินที่ชำระคืนไม่สามารถตัดเงินต้น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ได้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มี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เงินต้นค้างชำระตามสัญญา จำนวน 12,000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บาท</a:t>
            </a:r>
          </a:p>
          <a:p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คำนวณหนี้ค้างชำระ ณ วันที่ 28 กุมภาพันธ์ 2557 (วันที่ขอประนอมหนี้)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361950" indent="-361950">
              <a:tabLst>
                <a:tab pos="361950" algn="l"/>
              </a:tabLst>
            </a:pP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    ยอด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หนี้ค้างชำระ ณ วันที่ 28 กุมภาพันธ์ 2557 จำนวนทั้งสิ้น 26,703.76 บาท 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ประกอบด้วย </a:t>
            </a:r>
            <a:br>
              <a:rPr lang="th-TH" sz="32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เงิน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ต้น 12,000 บาท ดอกเบี้ย 918.90 บาท และเบี้ยปรับ 13,784.86 บาท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6998" y="1154569"/>
            <a:ext cx="1333957" cy="707850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ขั้นตอน</a:t>
            </a:r>
            <a:endParaRPr lang="en-US" sz="40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517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ตัวอย่างการประนอมหนี้ก่อนมีคำพิพากษา </a:t>
            </a:r>
            <a:endParaRPr lang="th-TH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60974" y="667555"/>
          <a:ext cx="11593289" cy="5786575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3042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80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6085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9232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สูตรการคำนวณ</a:t>
                      </a:r>
                      <a:endParaRPr lang="en-US" sz="3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76951">
                <a:tc>
                  <a:txBody>
                    <a:bodyPr/>
                    <a:lstStyle/>
                    <a:p>
                      <a:pPr algn="l"/>
                      <a:r>
                        <a:rPr kumimoji="0" lang="th-TH" sz="3200" b="1" kern="1200" dirty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เงินต้นค้างชำระ </a:t>
                      </a:r>
                      <a:endParaRPr lang="en-US" sz="3200" b="1" dirty="0">
                        <a:solidFill>
                          <a:srgbClr val="00206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วงเงินกู้ตามสัญญา – เงินต้นชำระคืน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– 0 (ไม่เคยชำระ)</a:t>
                      </a:r>
                      <a:endParaRPr kumimoji="0" lang="en-US" sz="32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บาท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88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ดอกเบี้ยค้างชำระ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(ร้อยละ 1)</a:t>
                      </a:r>
                      <a:endParaRPr lang="en-US" sz="3200" b="1" dirty="0">
                        <a:solidFill>
                          <a:srgbClr val="00206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จำนวนวันที่ค้างชำระ กรณีชำระคืนบางส่วนแล้ว นับถัดจากวันที่ชำระ</a:t>
                      </a:r>
                      <a:b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ครั้งสุดท้ายถึงวันที่ 28 ก.พ. 2557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เงินต้น 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 1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% 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ต่อปี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จำนวนวันที่ค้างชำระ</a:t>
                      </a:r>
                      <a:endParaRPr kumimoji="0" lang="en-US" sz="32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1/100 x 2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,795/365</a:t>
                      </a:r>
                      <a:endParaRPr kumimoji="0" lang="en-US" sz="32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en-US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918.90 </a:t>
                      </a:r>
                      <a:r>
                        <a:rPr kumimoji="0" lang="th-TH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0162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เบี้ยปรับค้างชำระ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solidFill>
                            <a:srgbClr val="00206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(ร้อยละ 15)</a:t>
                      </a:r>
                      <a:endParaRPr lang="en-US" sz="3200" b="1" dirty="0">
                        <a:solidFill>
                          <a:srgbClr val="00206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จำนวนวันที่ค้างชำระ กรณีชำระคืนบางส่วนแล้ว นับถัดจากวันที่ชำระ</a:t>
                      </a:r>
                      <a:b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ครั้งสุดท้ายถึงวันที่ 28 ก.พ. 2557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เงินต้น 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เบี้ยปรับ 15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% 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ต่อปี 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x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จำนวนวันที่ค้างชำระ</a:t>
                      </a:r>
                      <a:endParaRPr kumimoji="0" lang="en-US" sz="32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12,000 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1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kumimoji="0" lang="en-US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/100 x 2</a:t>
                      </a:r>
                      <a:r>
                        <a:rPr kumimoji="0" lang="th-TH" sz="32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,795/365</a:t>
                      </a:r>
                      <a:endParaRPr kumimoji="0" lang="en-US" sz="32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13,783.56 บาท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04990" y="117427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ณ 28 ก.พ. 2557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496436" y="6238106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48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76995" y="47613"/>
          <a:ext cx="11089232" cy="67665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6037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6964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0161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28/1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หลักเกณฑ์การประนอมหนี้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ชำระคืน/งวดเว้น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40907">
                <a:tc>
                  <a:txBody>
                    <a:bodyPr/>
                    <a:lstStyle/>
                    <a:p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1. 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ชำระหนี้คืนทั้งหมดในคราวเดียว</a:t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(ปิดบัญชีในวันที่ขอประนอมหนี้)</a:t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ชำระคืนเฉพาะเงินต้นคงค้าง </a:t>
                      </a:r>
                    </a:p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pPr marL="268288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ค้างชำระทั้งหมด 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ชำระเงินต้น </a:t>
                      </a:r>
                    </a:p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12,000 บาท </a:t>
                      </a:r>
                      <a:endParaRPr lang="en-US" sz="2800" b="1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14,703.76 บาท 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40907">
                <a:tc>
                  <a:txBody>
                    <a:bodyPr/>
                    <a:lstStyle/>
                    <a:p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ชำระหนี้คืนทั้งหมดในคราวเดียว</a:t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(ปิดบัญชีภายใน 30 วัน นับแต่</a:t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วันที่ทำสัญญาประนอมหนี้) </a:t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ชำระคืนเฉพาะเงินต้นคงค้าง </a:t>
                      </a:r>
                    </a:p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pPr marL="268288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ค้างชำระทั้งหมด 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ชำระเงินต้น </a:t>
                      </a:r>
                    </a:p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12,000 บาท </a:t>
                      </a:r>
                      <a:endParaRPr lang="en-US" sz="2800" b="1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งดเว้นดอกเบี้ยและเบี้ยปรับ</a:t>
                      </a:r>
                    </a:p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14,703.76 บาท 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567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ผ่อนชำระหนี้ภายใน 3 ปี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28/1(2)</a:t>
                      </a:r>
                      <a:endParaRPr kumimoji="0" lang="en-US" sz="28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ผ่อนชำระหนี้ภายใน 3 ปี </a:t>
                      </a:r>
                    </a:p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ชำระคืนเงินต้นคงค้าง </a:t>
                      </a:r>
                    </a:p>
                    <a:p>
                      <a:pPr marL="268288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พร้อมดอกเบี้ยร้อยละ 1 ต่อปี </a:t>
                      </a:r>
                    </a:p>
                    <a:p>
                      <a:pPr marL="268288" marR="0" indent="-2682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งดเว้นเบี้ยปรับค้างชำระทั้งหมด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 12,000 + 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</a:t>
                      </a:r>
                      <a:r>
                        <a:rPr kumimoji="0" lang="en-US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918.90</a:t>
                      </a:r>
                      <a:endParaRPr kumimoji="0" lang="th-TH" sz="28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12,918.90 บาท</a:t>
                      </a:r>
                    </a:p>
                    <a:p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ผ่อน</a:t>
                      </a:r>
                      <a:r>
                        <a:rPr kumimoji="0" lang="th-TH" sz="2800" kern="1200" baseline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36 งวดๆ ละ 358.86 บาท</a:t>
                      </a:r>
                      <a:endParaRPr kumimoji="0" lang="th-TH" sz="2800" kern="1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งดเว้นเบี้ยปรับค้างชำระ </a:t>
                      </a:r>
                    </a:p>
                    <a:p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2800" b="1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13,784.86 บาท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476997" y="6166101"/>
            <a:ext cx="3312368" cy="630906"/>
          </a:xfrm>
          <a:prstGeom prst="rect">
            <a:avLst/>
          </a:prstGeom>
          <a:solidFill>
            <a:schemeClr val="accent3"/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ตอบคำถามจากโจทก์ </a:t>
            </a:r>
            <a:endParaRPr lang="en-US" sz="3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928484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924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92659" y="20991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algn="ctr"/>
            <a:r>
              <a:rPr lang="th-TH" sz="43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สรุปตัวอย่าง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การประนอมหนี้ก่อนมีคำพิพากษา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6810" y="4642640"/>
            <a:ext cx="10585401" cy="152345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1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สรุป</a:t>
            </a:r>
            <a:endParaRPr lang="en-US" sz="31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1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ผู้กู้ยืมมีหนี้ค้างชำระ </a:t>
            </a:r>
            <a:r>
              <a:rPr lang="th-TH" sz="3100" b="1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ณ 28 ก.พ. 2557 </a:t>
            </a:r>
            <a: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31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เงินทั้งสิ้นจำนวน 26,703.76 บาท </a:t>
            </a:r>
            <a: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ประกอบด้วย เงินต้น </a:t>
            </a:r>
            <a:r>
              <a:rPr lang="en-US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12,000  บาท ดอกเบี้ย </a:t>
            </a:r>
            <a:r>
              <a:rPr lang="en-US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1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918.90 </a:t>
            </a:r>
            <a: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บาท  เบี้ยปรับ</a:t>
            </a:r>
            <a:r>
              <a:rPr lang="en-US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sz="3100" dirty="0" smtClean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100" dirty="0">
                <a:solidFill>
                  <a:prstClr val="white"/>
                </a:solidFill>
                <a:latin typeface="FreesiaUPC" pitchFamily="34" charset="-34"/>
                <a:cs typeface="FreesiaUPC" pitchFamily="34" charset="-34"/>
              </a:rPr>
              <a:t>13,784.86 บาท</a:t>
            </a:r>
            <a:endParaRPr lang="en-US" sz="3100" dirty="0">
              <a:solidFill>
                <a:prstClr val="white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66720648"/>
              </p:ext>
            </p:extLst>
          </p:nvPr>
        </p:nvGraphicFramePr>
        <p:xfrm>
          <a:off x="548891" y="1053530"/>
          <a:ext cx="11164301" cy="3554719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2232360"/>
                <a:gridCol w="1478379"/>
                <a:gridCol w="1822262"/>
                <a:gridCol w="1901138"/>
                <a:gridCol w="1670407"/>
                <a:gridCol w="2059755"/>
              </a:tblGrid>
              <a:tr h="720079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8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เงินต้น </a:t>
                      </a:r>
                      <a:endParaRPr lang="en-US" sz="28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ดอกเบี้ย</a:t>
                      </a:r>
                      <a:endParaRPr lang="en-US" sz="28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เบี้ยปรับ </a:t>
                      </a:r>
                      <a:endParaRPr lang="en-US" sz="28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เบี้ยปรับค้าง</a:t>
                      </a:r>
                      <a:endParaRPr lang="en-US" sz="28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  <a:endParaRPr lang="en-US" sz="28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9702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ยอดหนี้ค้างชำระ</a:t>
                      </a:r>
                      <a:br>
                        <a:rPr lang="th-TH" sz="28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ณ 28 ก.พ. 2557 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12,000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918.90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13,783.56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1.30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26,703.76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>
                        <a:alpha val="40000"/>
                      </a:srgbClr>
                    </a:solidFill>
                  </a:tcPr>
                </a:tc>
              </a:tr>
              <a:tr h="709702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ประนอม 28/1(1)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ชำระเงินต้น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12,000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ยกเว้นดอกเบี้ยและเบี้ยปรับ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14,703.76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รวมชำระ</a:t>
                      </a:r>
                    </a:p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12,000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09702"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ประนอม 28/1(2)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ชำระเงินต้น+ดอกเบี้ย</a:t>
                      </a:r>
                    </a:p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12,918.90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ยกเว้นเบี้ยปรับ</a:t>
                      </a:r>
                    </a:p>
                    <a:p>
                      <a:pPr algn="ctr"/>
                      <a:r>
                        <a:rPr kumimoji="0" lang="th-TH" sz="28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13,784.86</a:t>
                      </a:r>
                      <a:endParaRPr lang="en-US" sz="28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รวมชำระ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12,918.90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536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76"/>
          <p:cNvSpPr>
            <a:spLocks/>
          </p:cNvSpPr>
          <p:nvPr/>
        </p:nvSpPr>
        <p:spPr bwMode="auto">
          <a:xfrm>
            <a:off x="507758" y="1269554"/>
            <a:ext cx="11089232" cy="511256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indent="355479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2 ข้าพเจ้ายอมรับ</a:t>
            </a:r>
            <a:r>
              <a:rPr lang="th-TH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ว่าได้เป็น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หนี้ตามสัญญากู้ยืมเงินดังกล่าวจริง และยังคงค้างชำระหนี้เงินกู้ยืม </a:t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ณ 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28 กุมภาพันธ์ 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2557  </a:t>
            </a:r>
            <a:r>
              <a:rPr lang="th-TH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ดังนี้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เงินต้นเป็นเงินจำนวน	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 บาท  (หนึ่งหมื่นสองพันบาทถ้วน)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ดอกเบี้ยเป็นเงินจำนวน	 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918.90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(เก้าร้อยสิบแปดบาทเก้าสิบสตางค์)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เบี้ยปรับเป็นเงินจำนวน	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13,784.86  บาท  (หนึ่งหมื่นสามพันเจ็ดร้อยแปดสิบสี่บาทแปดสิบหก                                             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	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26,703.76  บาท  (สองหมื่นหกพันเจ็ดร้อยสามบาทเจ็ดสิบหกสตางค์)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354013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2900" spc="-7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3 ข้าพเจ้ามีความประสงค์จะขอประนอมหนี้เงินกู้ยืมกองทุนพัฒนาฝีมือ</a:t>
            </a:r>
            <a:r>
              <a:rPr lang="th-TH" sz="2900" spc="-7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แรงงาน โดย</a:t>
            </a:r>
            <a:r>
              <a:rPr lang="th-TH" sz="2900" spc="-7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ขอชำระหนี้เงินต้น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/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ที่ค้าง</a:t>
            </a:r>
            <a:r>
              <a:rPr lang="th-TH" sz="2900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ชำระคืนทั้งหมดในคราวเดียว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เป็นเงินจำนวนทั้งสิ้น</a:t>
            </a:r>
            <a:r>
              <a:rPr lang="th-TH" sz="2900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b="1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</a:t>
            </a:r>
            <a:r>
              <a:rPr lang="th-TH" sz="2900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(หนึ่งหมื่นสองพันบาทถ้วน)</a:t>
            </a:r>
            <a:r>
              <a:rPr lang="en-US" altLang="zh-TW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และขอ</a:t>
            </a:r>
            <a:r>
              <a:rPr lang="th-TH" sz="2900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งดเว้นดอกเบี้ยและเบี้ยปรับที่ค้างชำระทั้งหมด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เป็นเงินจำนวนทั้งสิ้น </a:t>
            </a:r>
            <a:r>
              <a:rPr lang="th-TH" sz="2900" b="1" dirty="0">
                <a:solidFill>
                  <a:schemeClr val="accent2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14,703.76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(หนึ่งหมื่น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สี่พันเจ็ดร้อยสามบาทเจ็ดสิบหกสตางค์)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โดยจะชำระหนี้ให้เสร็จสิ้นภายใน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28 กุมภาพันธ์ 2557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962" y="189434"/>
            <a:ext cx="1173730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คำขอประนอมหนี้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 2 และข้อ 3             </a:t>
            </a:r>
            <a:r>
              <a:rPr lang="th-TH" sz="3200" b="1" i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ผนวก 1 หน้า 136</a:t>
            </a:r>
            <a:endParaRPr lang="en-US" sz="3200" b="1" i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กรณีที่ 1 ประนอมหนี้ก่อนพิพากษา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(ปิดบัญชีในวันที่ขอประนอมหนี้)</a:t>
            </a:r>
            <a:r>
              <a:rPr lang="th-TH" sz="32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ตามระเบียบฯ ข้อ 2/1 (1)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856476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547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14</a:t>
            </a:fld>
            <a:endParaRPr lang="th-TH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272554"/>
            <a:ext cx="12187238" cy="369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  <a:spAutoFit/>
          </a:bodyPr>
          <a:lstStyle/>
          <a:p>
            <a:pPr defTabSz="914090" fontAlgn="base">
              <a:spcBef>
                <a:spcPct val="0"/>
              </a:spcBef>
              <a:spcAft>
                <a:spcPct val="0"/>
              </a:spcAft>
              <a:tabLst>
                <a:tab pos="899808" algn="l"/>
              </a:tabLst>
            </a:pPr>
            <a:endParaRPr lang="en-US" sz="180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2981" y="189434"/>
            <a:ext cx="11449272" cy="110795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สัญญาประนอมหนี้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 2 ข้อ 3 และข้อ 3.1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กรณีที่ 2  ประนอมหนี้ก่อนพิพากษา </a:t>
            </a:r>
            <a:r>
              <a:rPr lang="th-TH" sz="3200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ปิดบัญชีภายใน 30 </a:t>
            </a:r>
            <a:r>
              <a:rPr lang="th-TH" sz="3200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วัน)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ตามระเบียบฯ ข้อ 28/1(1) </a:t>
            </a:r>
            <a:endParaRPr lang="en-US" sz="3200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2378"/>
          <p:cNvSpPr>
            <a:spLocks/>
          </p:cNvSpPr>
          <p:nvPr/>
        </p:nvSpPr>
        <p:spPr bwMode="auto">
          <a:xfrm>
            <a:off x="332979" y="1197546"/>
            <a:ext cx="11377264" cy="5544616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algn="thaiDist"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ข้อ 2 ผู้กู้ยืมเงินยอมรับว่าเป็นหนี้ตามสัญญากู้ยืมเงินดังกล่าวจริง และยังคงค้างชำระหนี้เงินกู้ยืม </a:t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ณ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28 กุมภาพันธ์ 2557   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ดังนี้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เงินต้นเป็นเงิน</a:t>
            </a:r>
            <a:r>
              <a:rPr lang="th-TH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 บาท  (หนึ่งหมื่นสองพันบาทถ้วน)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ดอกเบี้ยเป็นเงินจำนวน  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918.90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(เก้าร้อยสิบแปดบาทเก้าสิบสตางค์)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เบี้ยปรับเป็นเงินจำนวน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13,784.86  บาท  (หนึ่งหมื่นสามพันเจ็ดร้อยแปดสิบสี่บาทแปดสิบหก                                             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26,703.76  บาท  (สองหมื่นหกพันเจ็ดร้อยสามบาทเจ็ดสิบหกสตางค์)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ts val="600"/>
              </a:spcBef>
              <a:tabLst>
                <a:tab pos="272957" algn="l"/>
              </a:tabLs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ข้อ 3 ผู้กู้ยืมเงิน ซึ่งต่อไปในสัญญานี้เรียกว่า “ผู้ให้สัญญา” ขอทำสัญญาประนอมหนี้ กับกรมพัฒนาฝีมือแรงงาน โดยมี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นางเอื้อมพร  โศจิพลกุล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ตำแหน่ง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ผู้อำนวยการกองส่งเสริมการพัฒนาฝีมือ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แรงงาน</a:t>
            </a:r>
            <a:b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ผู้รับ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มอบอำนาจจากอธิบดีกรมพัฒนาฝีมือแรงงาน</a:t>
            </a:r>
            <a:r>
              <a:rPr lang="en-US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ซึ่งต่อไปในสัญญานี้เรียกว่า “ผู้รับสัญญา” โดยผู้ให้สัญญาตกลงยินยอมชำระหนี้ให้แก่ผู้รับสัญญา ดังนี้</a:t>
            </a: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fontAlgn="base">
              <a:spcBef>
                <a:spcPct val="0"/>
              </a:spcBef>
            </a:pP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 3.1 ชำระหนี้เงินต้นที่ค้าง</a:t>
            </a:r>
            <a:r>
              <a:rPr lang="th-TH" sz="2900" u="sng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ชำระคืนทั้งหมดในคราวเดียว </a:t>
            </a: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เป็นเงินจำนวน </a:t>
            </a:r>
            <a:r>
              <a:rPr lang="th-TH" sz="2900" b="1" u="sng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</a:t>
            </a:r>
            <a:r>
              <a:rPr lang="th-TH" sz="2900" b="1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 </a:t>
            </a:r>
            <a:r>
              <a:rPr lang="th-TH" sz="2900" b="1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/>
            </a:r>
            <a:br>
              <a:rPr lang="th-TH" sz="2900" b="1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b="1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</a:t>
            </a:r>
            <a:r>
              <a:rPr lang="th-TH" sz="29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หนึ่งหมื่นสองพันบาทถ้วน) </a:t>
            </a: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โดยจะชำระหนี้ให้เสร็จสิ้น</a:t>
            </a:r>
            <a:r>
              <a:rPr lang="th-TH" sz="29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ภายในวันที่ 20 มีนาคม 2557</a:t>
            </a:r>
            <a:r>
              <a:rPr lang="th-TH" sz="29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หรือ</a:t>
            </a:r>
            <a:endParaRPr lang="en-US" sz="29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990163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029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15</a:t>
            </a:fld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549003" y="48356"/>
            <a:ext cx="11233248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การกรอกข้อมูลสัญญาประนอมหนี้ ข้อ 2 ข้อ 3 และข้อ 3.2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กรณีที่ 3 ประนอมหนี้ก่อนพิพากษา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ผ่อนชำระหนี้ภายใน 3 ปี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ตามระเบียบฯ ข้อ 28/1(2)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2379"/>
          <p:cNvSpPr>
            <a:spLocks/>
          </p:cNvSpPr>
          <p:nvPr/>
        </p:nvSpPr>
        <p:spPr bwMode="auto">
          <a:xfrm>
            <a:off x="476995" y="981522"/>
            <a:ext cx="11233248" cy="5655213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th-TH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355479" algn="thaiDist" fontAlgn="base">
              <a:spcBef>
                <a:spcPct val="0"/>
              </a:spcBef>
            </a:pPr>
            <a:r>
              <a:rPr lang="th-TH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 ผู้กู้ยืมเงินยอมรับว่าเป็นหนี้ตามสัญญากู้ยืมเงินดังกล่าวจริง และยังคงค้างชำระหนี้เงินกู้ยืม </a:t>
            </a:r>
            <a:b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ณ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 28 กุมภาพันธ์ 2557   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ดังนี้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เงินต้นเป็นเงิน</a:t>
            </a:r>
            <a:r>
              <a:rPr lang="th-TH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          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12,000.00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 (หนึ่งหมื่นสองพันบาทถ้วน)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ดอกเบี้ยเป็นเงินจำนวน	</a:t>
            </a:r>
            <a:r>
              <a:rPr lang="en-US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       </a:t>
            </a:r>
            <a:r>
              <a:rPr lang="en-US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918.90 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 (เก้าร้อยสิบแปดบาทเก้าสิบสตางค์)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เบี้ยปรับเป็นเงินจำนวน  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13,784.86  บาท  (หนึ่งหมื่นสามพันเจ็ดร้อยแปดสิบสี่บาทแปดสิบ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หก                                  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     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26,703.76  บาท  (สองหมื่นหกพันเจ็ดร้อยสามบาทเจ็ดสิบหกสตางค์)</a:t>
            </a: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355479" algn="thaiDist" defTabSz="914090"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ข้อ 3 ผู้กู้ยืมเงิน ซึ่งต่อไปในสัญญานี้เรียกว่า “ผู้ให้สัญญา” ขอทำสัญญาประนอมหนี้ กับกรมพัฒนาฝีมือแรงงาน โดยมี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นางเอื้อมพร  โศจิพลกุล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 ตำแหน่ง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ผู้อำนวยการกองส่งเสริมการพัฒนาฝีมือ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แรงงาน</a:t>
            </a:r>
            <a:b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2900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ผู้รับ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มอบอำนาจจากอธิบดีกรมพัฒนาฝีมือแรงงาน</a:t>
            </a:r>
            <a:r>
              <a:rPr lang="en-US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ซึ่งต่อไปในสัญญานี้เรียกว่า “ผู้รับสัญญา” โดยผู้ให้สัญญาตกลงยินยอมชำระหนี้ให้แก่ผู้รับสัญญา ดังนี้</a:t>
            </a: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indent="982330" algn="thaiDist" fontAlgn="base">
              <a:spcBef>
                <a:spcPct val="0"/>
              </a:spcBef>
            </a:pPr>
            <a:r>
              <a:rPr lang="th-TH" sz="29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3.1 ชำระหนี้เงินต้นที่ค้างชำระคืนทั้งหมดในคราวเดียว เป็นเงินจำนวน    ...................  บาท  (............................) โดยจะชำระหนี้ให้เสร็จสิ้นภายในวันที่ .............................. หรือ</a:t>
            </a: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thaiDist" defTabSz="914090" fontAlgn="base">
              <a:spcBef>
                <a:spcPct val="0"/>
              </a:spcBef>
              <a:spcAft>
                <a:spcPct val="0"/>
              </a:spcAft>
            </a:pPr>
            <a:endParaRPr lang="en-US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fontAlgn="base">
              <a:spcBef>
                <a:spcPct val="0"/>
              </a:spcBef>
              <a:spcAft>
                <a:spcPts val="1000"/>
              </a:spcAft>
            </a:pPr>
            <a:endParaRPr lang="en-US" altLang="zh-TW" sz="29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algn="ctr" defTabSz="914090" fontAlgn="base">
              <a:spcBef>
                <a:spcPct val="0"/>
              </a:spcBef>
              <a:spcAft>
                <a:spcPct val="0"/>
              </a:spcAft>
            </a:pPr>
            <a:endParaRPr lang="en-US" sz="29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แทนหมายเลขภาพนิ่ง 7"/>
          <p:cNvSpPr txBox="1">
            <a:spLocks/>
          </p:cNvSpPr>
          <p:nvPr/>
        </p:nvSpPr>
        <p:spPr>
          <a:xfrm>
            <a:off x="11000492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380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79"/>
          <p:cNvSpPr>
            <a:spLocks/>
          </p:cNvSpPr>
          <p:nvPr/>
        </p:nvSpPr>
        <p:spPr bwMode="auto">
          <a:xfrm>
            <a:off x="476995" y="2061645"/>
            <a:ext cx="11233248" cy="3312368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indent="900113" algn="thaiDist" fontAlgn="base">
              <a:spcBef>
                <a:spcPct val="0"/>
              </a:spcBef>
              <a:spcAft>
                <a:spcPts val="1000"/>
              </a:spcAft>
            </a:pP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3.2 ผ่อนชำระหนี้</a:t>
            </a:r>
            <a:r>
              <a:rPr lang="th-TH" sz="3200" u="sng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เงินต้นที่ค้างชำระพร้อมดอกเบี้ยในอัตราร้อยละหนึ่งต่อปี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นับแต่วันที่</a:t>
            </a:r>
            <a:b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3200" spc="6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ค้างชำระจนถึงวันที่ทำสัญญาประนอมหนี้</a:t>
            </a:r>
            <a:r>
              <a:rPr lang="en-US" sz="3200" spc="6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200" spc="6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รวมเป็นเงินจำนวนทั้งสิ้น</a:t>
            </a:r>
            <a:r>
              <a:rPr lang="th-TH" sz="3200" b="1" spc="6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200" b="1" spc="6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12,918.90</a:t>
            </a:r>
            <a:r>
              <a:rPr lang="th-TH" sz="3200" spc="6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/>
            </a:r>
            <a:b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(หนึ่งหมื่นสองพันเก้าร้อยสิบแปดบาทเก้าสิบสตางค์)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โดยผ่อนชำระเป็นงวดรายเดือน จำนวน 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36</a:t>
            </a:r>
            <a:r>
              <a:rPr lang="th-TH" sz="3200" u="sng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งวด 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ไม่น้อยกว่าเดือนละ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350 บาท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(สามร้อยห้าสิบบาท)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จำนวน 35 งวด และงวดที่ 36 จำนวน 668.90 บาท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(หกร้อยหกสิบแปดบาทเก้าสิบสตางค์)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โดยจะชำระ</a:t>
            </a:r>
            <a:r>
              <a:rPr lang="th-TH" sz="32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ภายในวันที่ </a:t>
            </a:r>
            <a:r>
              <a:rPr lang="th-TH" sz="3200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/>
            </a:r>
            <a:br>
              <a:rPr lang="th-TH" sz="3200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</a:br>
            <a:r>
              <a:rPr lang="th-TH" sz="3200" dirty="0" smtClean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5 ของ</a:t>
            </a:r>
            <a:r>
              <a:rPr lang="th-TH" sz="32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ทุกเดือน</a:t>
            </a:r>
            <a:r>
              <a:rPr lang="th-TH" sz="32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เริ่มชำระงวดแรกเดือน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มีนาคม พ.ศ. 2557 </a:t>
            </a:r>
            <a:r>
              <a:rPr lang="th-TH" sz="3200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ถึงเดือน </a:t>
            </a: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กุมภาพันธ์ พ.ศ. 2560</a:t>
            </a:r>
            <a:endParaRPr lang="en-US" sz="3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9003" y="189434"/>
            <a:ext cx="11233248" cy="110795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ตัวอย่างจากโจทก์ การกรอกข้อมูลสัญญาประนอมหนี้ ข้อ 2 ข้อ 3 และข้อ 3.2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กรณีที่ 3 ประนอมหนี้ก่อนพิพากษา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ผ่อนชำระหนี้ภายใน 3 ปี</a:t>
            </a:r>
            <a:r>
              <a:rPr lang="th-TH" sz="32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ตามระเบียบฯ ข้อ 28/1(2)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6995" y="1446090"/>
            <a:ext cx="1296144" cy="63090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500" b="1" dirty="0"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ต่อ</a:t>
            </a:r>
            <a:endParaRPr lang="en-US" sz="3500" b="1" dirty="0"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313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5418"/>
            <a:ext cx="12187237" cy="64629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แบบที่ใช้ในการประนอมหนี้เงินกู้ยืมกองทุนพัฒนาฝีมือแรงงาน</a:t>
            </a:r>
            <a:r>
              <a:rPr lang="th-TH" sz="3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ก่อนพิพากษา</a:t>
            </a:r>
            <a:endParaRPr lang="en-US" sz="36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76998" y="693490"/>
          <a:ext cx="11089231" cy="5936944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7218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673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8367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28/1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แบบที่ใช้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92862">
                <a:tc>
                  <a:txBody>
                    <a:bodyPr/>
                    <a:lstStyle/>
                    <a:p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1. 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ชำระหนี้คืนทั้งหมดในคราวเดียว</a:t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kumimoji="0" lang="th-TH" sz="2800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(ปิดบัญชีในวันที่ขอประนอมหนี้)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5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คำขอประนอมหนี้เงินกู้ยืมกองทุนพัฒนาฝีมือแรงงาน</a:t>
                      </a:r>
                    </a:p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5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ผู้กู้ยืมปิด</a:t>
                      </a:r>
                      <a:r>
                        <a:rPr kumimoji="0" lang="th-TH" sz="25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บัญชีใน</a:t>
                      </a:r>
                      <a:r>
                        <a:rPr kumimoji="0" lang="th-TH" sz="25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วันที่ขอประนอมหนี้ </a:t>
                      </a:r>
                    </a:p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5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ผู้ค้ำประกันปิดบัญชีแทนผู้กู้ยืมในวันที่ขอประนอมหนี้ </a:t>
                      </a:r>
                    </a:p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25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บุคคลอื่นปิดบัญชีแทนผู้กู้ยืมในวันที่ขอประนอมหนี้ 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400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(ผนวก</a:t>
                      </a:r>
                      <a:r>
                        <a:rPr kumimoji="0" lang="th-TH" sz="2400" kern="1200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 หน้า 122-124)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18136">
                <a:tc>
                  <a:txBody>
                    <a:bodyPr/>
                    <a:lstStyle/>
                    <a:p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ชำระหนี้คืนทั้งหมดในคราวเดียว</a:t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kumimoji="0" lang="th-TH" sz="2800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(ปิดบัญชีภายใน 30 วัน นับแต่</a:t>
                      </a:r>
                      <a:br>
                        <a:rPr kumimoji="0" lang="th-TH" sz="2800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วันที่ทำสัญญาประนอมหนี้) </a:t>
                      </a: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28/1(1) 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คำประนอมหนี้เงินกู้ยืมกองทุนพัฒนาฝีมือแรงงาน</a:t>
                      </a:r>
                      <a:endParaRPr lang="en-US" sz="25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สัญญาประนอมหนี้</a:t>
                      </a:r>
                      <a:endParaRPr lang="en-US" sz="25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สัญญาค้ำประกันการประนอมหนี้เงินกู้ยืมกองทุนพัฒนา</a:t>
                      </a:r>
                      <a:b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ฝีมือแรงงาน </a:t>
                      </a:r>
                      <a:r>
                        <a:rPr lang="th-TH" sz="25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kumimoji="0" lang="th-TH" sz="2400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ผนวก</a:t>
                      </a:r>
                      <a:r>
                        <a:rPr kumimoji="0" lang="th-TH" sz="2400" kern="1200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 หน้า 125-129)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392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ผ่อนชำระหนี้ภายใน 3 ปี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ตามระเบียบฯ ข้อ 28/1(2)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คำประนอมหนี้เงินกู้ยืมกองทุนพัฒนาฝีมือแรงงาน</a:t>
                      </a:r>
                      <a:endParaRPr lang="en-US" sz="25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สัญญาประนอมหนี้</a:t>
                      </a:r>
                      <a:endParaRPr lang="en-US" sz="25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สัญญาค้ำประกันการประนอมหนี้เงินกู้ยืมกองทุนพัฒนา</a:t>
                      </a:r>
                      <a:b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5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ฝีมือแรงงาน </a:t>
                      </a:r>
                      <a:r>
                        <a:rPr lang="th-TH" sz="25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kumimoji="0" lang="th-TH" sz="2400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ผนวก</a:t>
                      </a:r>
                      <a:r>
                        <a:rPr kumimoji="0" lang="th-TH" sz="2400" kern="1200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 หน้า 125-129)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สี่เหลี่ยมผืนผ้า 5"/>
          <p:cNvSpPr/>
          <p:nvPr/>
        </p:nvSpPr>
        <p:spPr>
          <a:xfrm rot="5400000">
            <a:off x="10018055" y="4617926"/>
            <a:ext cx="2232248" cy="57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ใช้แบบเดียวกัน</a:t>
            </a:r>
            <a:endParaRPr lang="th-TH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วงเล็บปีกกาขวา 7"/>
          <p:cNvSpPr/>
          <p:nvPr/>
        </p:nvSpPr>
        <p:spPr>
          <a:xfrm>
            <a:off x="10270083" y="3213770"/>
            <a:ext cx="576064" cy="3456384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928484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104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/>
          <p:nvPr/>
        </p:nvSpPr>
        <p:spPr>
          <a:xfrm>
            <a:off x="621011" y="117426"/>
            <a:ext cx="8424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แบบคำขอประนอม</a:t>
            </a:r>
            <a:r>
              <a:rPr lang="th-TH" sz="6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หนี้ก่อนพิพากษา</a:t>
            </a:r>
            <a:endParaRPr lang="th-TH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5"/>
          <p:cNvSpPr/>
          <p:nvPr/>
        </p:nvSpPr>
        <p:spPr>
          <a:xfrm>
            <a:off x="2133179" y="1557586"/>
            <a:ext cx="9010384" cy="39604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36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ชำระหนี้คืนทั้งหมดในคราวเดียว ตามระเบียบฯ ข้อ 28/1 (1)</a:t>
            </a:r>
          </a:p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ปิดบัญชีในวันที่ขอประนอมหนี้</a:t>
            </a:r>
          </a:p>
          <a:p>
            <a:pPr algn="ctr"/>
            <a:r>
              <a:rPr lang="th-TH" sz="1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1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แบบคำขอประนอมหนี้เงินกู้ยืมกองทุนพัฒนาฝีมือแรงงาน มี 3 กรณี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ผู้กู้ยืมปิดบัญชีในวันที่ขอประนอมหนี้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ผู้ค้ำประกันปิดบัญชีแทนผู้กู้ยืมในวันที่ขอประนอมหนี้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บุคคลอื่นปิดบัญชีแทนผู้กู้ยืมในวันที่ขอประนอมหนี้ </a:t>
            </a:r>
          </a:p>
          <a:p>
            <a:pPr marL="514350" indent="-514350">
              <a:buAutoNum type="arabicPeriod"/>
            </a:pPr>
            <a:endParaRPr lang="th-TH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667518" y="1029028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9" y="2254522"/>
            <a:ext cx="3127184" cy="4503145"/>
          </a:xfrm>
          <a:prstGeom prst="rect">
            <a:avLst/>
          </a:prstGeom>
        </p:spPr>
      </p:pic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051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-2219325" y="4095173"/>
          <a:ext cx="2593976" cy="427700"/>
        </p:xfrm>
        <a:graphic>
          <a:graphicData uri="http://schemas.openxmlformats.org/presentationml/2006/ole">
            <p:oleObj spid="_x0000_s52351" name="Document" r:id="rId4" imgW="2229168" imgH="488331" progId="Word.Document.12">
              <p:embed/>
            </p:oleObj>
          </a:graphicData>
        </a:graphic>
      </p:graphicFrame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90767" y="0"/>
            <a:ext cx="8903452" cy="68595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2515814" cy="112555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832" tIns="54416" rIns="108832" bIns="54416" rtlCol="0">
            <a:spAutoFit/>
          </a:bodyPr>
          <a:lstStyle/>
          <a:p>
            <a:pPr algn="ctr" defTabSz="408283"/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แบบคำขอประนอมหนี้</a:t>
            </a:r>
            <a:b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ตามระเบียบข้อ </a:t>
            </a:r>
            <a:r>
              <a:rPr lang="en-US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28</a:t>
            </a:r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/</a:t>
            </a:r>
            <a:r>
              <a:rPr lang="en-US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</a:t>
            </a:r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</a:t>
            </a:r>
            <a:r>
              <a:rPr lang="en-US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</a:t>
            </a:r>
            <a:endParaRPr lang="en-US" sz="2200" b="1" dirty="0" smtClean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algn="ctr" defTabSz="408283"/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กรณีผู้กู้ปิดบัญชี</a:t>
            </a:r>
            <a:endParaRPr lang="th-TH" sz="2200" b="1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856476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772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413" y="45418"/>
            <a:ext cx="2515814" cy="112555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832" tIns="54416" rIns="108832" bIns="54416" rtlCol="0">
            <a:spAutoFit/>
          </a:bodyPr>
          <a:lstStyle/>
          <a:p>
            <a:pPr defTabSz="408283"/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แบบคำขอประนอมหนี้ </a:t>
            </a:r>
            <a:endParaRPr lang="th-TH" sz="2200" b="1" dirty="0" smtClean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defTabSz="408283"/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ตามระเบียบข้อ </a:t>
            </a:r>
            <a:r>
              <a:rPr lang="en-US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28</a:t>
            </a:r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/</a:t>
            </a:r>
            <a:r>
              <a:rPr lang="en-US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</a:t>
            </a:r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</a:t>
            </a:r>
            <a:r>
              <a:rPr lang="en-US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</a:t>
            </a:r>
            <a:endParaRPr lang="en-US" sz="2200" b="1" dirty="0" smtClean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defTabSz="408283"/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กรณีผู้ค้ำปิดบัญชีแทน</a:t>
            </a:r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ผู้กู้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37235" y="0"/>
            <a:ext cx="8784976" cy="6859588"/>
          </a:xfrm>
          <a:prstGeom prst="rect">
            <a:avLst/>
          </a:prstGeom>
        </p:spPr>
      </p:pic>
      <p:sp>
        <p:nvSpPr>
          <p:cNvPr id="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84468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847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5416"/>
          <a:stretch/>
        </p:blipFill>
        <p:spPr>
          <a:xfrm>
            <a:off x="2637235" y="15510"/>
            <a:ext cx="8784976" cy="68440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0" y="0"/>
            <a:ext cx="2515814" cy="1464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832" tIns="54416" rIns="108832" bIns="54416" rtlCol="0">
            <a:spAutoFit/>
          </a:bodyPr>
          <a:lstStyle/>
          <a:p>
            <a:pPr defTabSz="408283"/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แบบคำขอประนอมหนี้ </a:t>
            </a:r>
            <a:endParaRPr lang="th-TH" sz="2200" b="1" dirty="0" smtClean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defTabSz="408283"/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ตามระเบียบข้อ </a:t>
            </a:r>
            <a:r>
              <a:rPr lang="en-US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28</a:t>
            </a:r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/</a:t>
            </a:r>
            <a:r>
              <a:rPr lang="en-US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</a:t>
            </a:r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(</a:t>
            </a:r>
            <a:r>
              <a:rPr lang="en-US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2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) </a:t>
            </a:r>
            <a:endParaRPr lang="en-US" sz="2200" b="1" dirty="0" smtClean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defTabSz="408283"/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กรณีบุคคลอื่นปิดบัญชี</a:t>
            </a:r>
            <a:b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แทนผู้กู้</a:t>
            </a:r>
            <a:endParaRPr lang="th-TH" sz="2200" b="1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856476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403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/>
          <p:nvPr/>
        </p:nvSpPr>
        <p:spPr>
          <a:xfrm>
            <a:off x="621011" y="117426"/>
            <a:ext cx="8424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0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แบบคำขอประนอม</a:t>
            </a:r>
            <a:r>
              <a:rPr lang="th-TH" sz="6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หนี้ก่อนพิพากษา</a:t>
            </a:r>
            <a:endParaRPr lang="th-TH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5"/>
          <p:cNvSpPr/>
          <p:nvPr/>
        </p:nvSpPr>
        <p:spPr>
          <a:xfrm>
            <a:off x="2133179" y="1557586"/>
            <a:ext cx="9577064" cy="49685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ชำระหนี้คืนทั้งหมดในคราวเดียว ตามระเบียบฯ ข้อ 28/1(1)</a:t>
            </a:r>
          </a:p>
          <a:p>
            <a:pPr algn="thaiDist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ปิดบัญชีภายใน 30 วัน นับแต่วันที่ทำสัญญาประนอมหนี้</a:t>
            </a:r>
          </a:p>
          <a:p>
            <a:pPr algn="thaiDist" defTabSz="914400">
              <a:defRPr/>
            </a:pP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ผ่อนชำระหนี้ภายใน 3 ปี ตามระเบียบฯ ข้อ 28/1(2)</a:t>
            </a:r>
            <a:endParaRPr lang="en-US" sz="36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1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1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 smtClean="0">
                <a:latin typeface="FreesiaUPC" pitchFamily="34" charset="-34"/>
                <a:cs typeface="FreesiaUPC" pitchFamily="34" charset="-34"/>
              </a:rPr>
              <a:t>ทั้ง 2 กรณี ใช้แบบเดียวกัน จำนวน 3 แบบ ดังนี้</a:t>
            </a:r>
          </a:p>
          <a:p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  1. คำประนอมหนี้เงินกู้ยืมกองทุนพัฒนาฝีมือแรงงาน</a:t>
            </a:r>
            <a:endParaRPr lang="en-US" sz="36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  2. สัญญาประนอมหนี้</a:t>
            </a:r>
            <a:endParaRPr lang="en-US" sz="360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3600" dirty="0" smtClean="0">
                <a:latin typeface="FreesiaUPC" pitchFamily="34" charset="-34"/>
                <a:cs typeface="FreesiaUPC" pitchFamily="34" charset="-34"/>
              </a:rPr>
              <a:t>   3. สัญญาค้ำประกันการประนอมหนี้เงินกู้ยืมกองทุนพัฒนาฝีมือแรงงาน</a:t>
            </a:r>
            <a:endParaRPr lang="th-TH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667518" y="1029028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49" y="2254522"/>
            <a:ext cx="3127184" cy="4503145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1000492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051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43283" y="116659"/>
            <a:ext cx="3637253" cy="663893"/>
          </a:xfrm>
          <a:prstGeom prst="rect">
            <a:avLst/>
          </a:prstGeom>
          <a:solidFill>
            <a:srgbClr val="FFFF00"/>
          </a:solidFill>
        </p:spPr>
        <p:txBody>
          <a:bodyPr wrap="square" lIns="108832" tIns="54416" rIns="108832" bIns="54416" rtlCol="0">
            <a:spAutoFit/>
          </a:bodyPr>
          <a:lstStyle/>
          <a:p>
            <a:pPr defTabSz="408283"/>
            <a:r>
              <a:rPr lang="en-US" sz="36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1. </a:t>
            </a:r>
            <a:r>
              <a:rPr lang="th-TH" sz="3600" b="1" dirty="0" smtClean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คำขอประนอมหนี้ </a:t>
            </a:r>
            <a:endParaRPr lang="th-TH" sz="3600" b="1" dirty="0">
              <a:solidFill>
                <a:srgbClr val="00206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003" y="980955"/>
            <a:ext cx="10557048" cy="551851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84468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206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569246"/>
            <a:ext cx="5863886" cy="6290342"/>
          </a:xfrm>
          <a:prstGeom prst="rect">
            <a:avLst/>
          </a:prstGeom>
        </p:spPr>
      </p:pic>
      <p:sp>
        <p:nvSpPr>
          <p:cNvPr id="5" name="TextBox 7"/>
          <p:cNvSpPr txBox="1"/>
          <p:nvPr/>
        </p:nvSpPr>
        <p:spPr>
          <a:xfrm>
            <a:off x="0" y="101605"/>
            <a:ext cx="3637253" cy="663893"/>
          </a:xfrm>
          <a:prstGeom prst="rect">
            <a:avLst/>
          </a:prstGeom>
          <a:solidFill>
            <a:srgbClr val="FFFF00"/>
          </a:solidFill>
        </p:spPr>
        <p:txBody>
          <a:bodyPr wrap="square" lIns="108832" tIns="54416" rIns="108832" bIns="54416" rtlCol="0">
            <a:spAutoFit/>
          </a:bodyPr>
          <a:lstStyle/>
          <a:p>
            <a:pPr defTabSz="408283"/>
            <a:r>
              <a:rPr lang="en-US" sz="36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th-TH" sz="36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สัญญาประนอมหนี้</a:t>
            </a:r>
            <a:endParaRPr lang="th-TH" sz="3600" b="1" dirty="0">
              <a:solidFill>
                <a:srgbClr val="00206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63887" y="569246"/>
            <a:ext cx="6309661" cy="6290342"/>
          </a:xfrm>
          <a:prstGeom prst="rect">
            <a:avLst/>
          </a:prstGeom>
        </p:spPr>
      </p:pic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856476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714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553395"/>
            <a:ext cx="6088927" cy="6332783"/>
          </a:xfrm>
          <a:prstGeom prst="rect">
            <a:avLst/>
          </a:prstGeom>
        </p:spPr>
      </p:pic>
      <p:sp>
        <p:nvSpPr>
          <p:cNvPr id="5" name="TextBox 7"/>
          <p:cNvSpPr txBox="1"/>
          <p:nvPr/>
        </p:nvSpPr>
        <p:spPr>
          <a:xfrm>
            <a:off x="4691" y="117426"/>
            <a:ext cx="5581470" cy="663893"/>
          </a:xfrm>
          <a:prstGeom prst="rect">
            <a:avLst/>
          </a:prstGeom>
          <a:solidFill>
            <a:srgbClr val="FFFF00"/>
          </a:solidFill>
        </p:spPr>
        <p:txBody>
          <a:bodyPr wrap="square" lIns="108832" tIns="54416" rIns="108832" bIns="54416" rtlCol="0">
            <a:spAutoFit/>
          </a:bodyPr>
          <a:lstStyle/>
          <a:p>
            <a:pPr defTabSz="408283"/>
            <a:r>
              <a:rPr lang="en-US" sz="36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 </a:t>
            </a:r>
            <a:r>
              <a:rPr lang="th-TH" sz="3600" b="1" dirty="0">
                <a:solidFill>
                  <a:srgbClr val="00206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สัญญาค้ำประกันการประนอมหนี้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84952" y="549474"/>
            <a:ext cx="6102288" cy="6310115"/>
          </a:xfrm>
          <a:prstGeom prst="rect">
            <a:avLst/>
          </a:prstGeom>
        </p:spPr>
      </p:pic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856476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473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87238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43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</a:t>
            </a:r>
            <a:endParaRPr lang="th-TH" sz="4300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6995" y="693490"/>
            <a:ext cx="11233248" cy="612471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indent="723900" algn="thaiDist"/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ระเบียบคณะกรรมการส่งเสริมการพัฒนาฝีมือแรงงานว่าด้วยการให้กู้ยืมเงินกองทุนพัฒนาฝีมือแรงงาน </a:t>
            </a:r>
            <a:b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พ.ศ. 2551 และที่แก้ไขเพิ่มเติม (ฉบับที่ </a:t>
            </a:r>
            <a:r>
              <a:rPr lang="en-US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) พ.ศ. 255</a:t>
            </a:r>
            <a:r>
              <a:rPr lang="en-US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8</a:t>
            </a:r>
          </a:p>
          <a:p>
            <a:pPr indent="723900" algn="thaiDist"/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“ข้อ </a:t>
            </a:r>
            <a:r>
              <a:rPr lang="en-US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28</a:t>
            </a:r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 ในกรณีลูกหนี้ตามคำพิพากษาในคดีกู้ยืมเงินกองทุนพัฒนาฝีมือแรงงานตามระเบียบกระทรวงแรงงานและสวัสดิการสังคมว่าด้วยกองทุนพัฒนาฝีมือแรงงาน พ.ศ. ๒๕๓๙ ประสงค์จะขอประนอมหนี้ภายหลังศาลมีคำพิพากษา ให้อธิบดีหรือผู้ซึ่งอธิบดีมอบหมายมีอำนาจประนอมหนี้กับลูกหนี้ตามคำพิพากษานั้นได้ โดยให้ยื่นคำขอประนอมหนี้ พร้อม</a:t>
            </a:r>
            <a:r>
              <a:rPr lang="th-TH" sz="28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ชำระหนี้เงินต้นที่ค้างชำระตามสัญญากู้ยืมเงิน ค่าฤชาธรรมเนียม ค่าทนายความและค่าใช้จ่ายในการดำเนินคดีที่เกิดขึ้นทั้งหมดให้เสร็จสิ้นภายในวันที่ยื่นคำขอประนอมห</a:t>
            </a:r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นี้ โดยให้</a:t>
            </a:r>
            <a:r>
              <a:rPr lang="th-TH" sz="2800" i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งดเว้นดอกเบี้ยและเบี้ยปรับ</a:t>
            </a:r>
            <a:endParaRPr lang="en-US" sz="2800" i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indent="723900" algn="thaiDist"/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ในกรณีบุคคลอื่นประสงค์จะขอชำระหนี้แทนลูกหนี้ตามคำพิพากษา โดยของดเว้นดอกเบี้ยและเบี้ยปรับ </a:t>
            </a:r>
            <a:b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ให้อธิบดีหรือผู้ซึ่งอธิบดีมอบหมายมีอำนาจทำสัญญากับบุคคลดังกล่าวได้ โดยให้ชำระหนี้เงินต้นที่ค้างชำระตามสัญญากู้ยืมเงิน ค่าฤชาธรรมเนียม ค่าทนายความและค่าใช้จ่ายในการดำเนินคดีที่เกิดขึ้นทั้งหมดให้เสร็จสิ้นภายในวันที่ทำสัญญา</a:t>
            </a:r>
          </a:p>
          <a:p>
            <a:pPr indent="723900" algn="thaiDist"/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วามในข้อนี้ไม่ใช้บังคับแก่ลูกหนี้ตามคำพิพากษาในคดีกู้ยืมเงินกองทุนพัฒนาฝีมือแรงงานที่ได้ใช้สิทธิตามข้อ </a:t>
            </a:r>
            <a:r>
              <a:rPr lang="en-US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28</a:t>
            </a:r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/</a:t>
            </a:r>
            <a:r>
              <a:rPr lang="en-US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800" i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แล้ว</a:t>
            </a:r>
            <a:r>
              <a:rPr lang="th-TH" sz="2800" dirty="0">
                <a:solidFill>
                  <a:schemeClr val="accent1"/>
                </a:solidFill>
                <a:latin typeface="FreesiaUPC" pitchFamily="34" charset="-34"/>
                <a:cs typeface="FreesiaUPC" pitchFamily="34" charset="-34"/>
              </a:rPr>
              <a:t>”</a:t>
            </a:r>
            <a:endParaRPr lang="en-US" sz="2800" dirty="0">
              <a:solidFill>
                <a:schemeClr val="accent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1072500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38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9006" y="1264186"/>
            <a:ext cx="11017225" cy="72541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sz="40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ตามระเบียบฯ ข้อ 28/2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1068" y="112675"/>
            <a:ext cx="10371430" cy="940855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5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การประนอมหนี้</a:t>
            </a:r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ภายหลังศาลมีคำพิพากษา </a:t>
            </a:r>
            <a:endParaRPr lang="th-TH" sz="52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37236" y="3429794"/>
            <a:ext cx="6768753" cy="30645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8796" tIns="54398" rIns="108796" bIns="54398" rtlCol="0">
            <a:spAutoFit/>
          </a:bodyPr>
          <a:lstStyle/>
          <a:p>
            <a:r>
              <a:rPr lang="th-TH" sz="3200" dirty="0">
                <a:latin typeface="FreesiaUPC" pitchFamily="34" charset="-34"/>
                <a:cs typeface="FreesiaUPC" pitchFamily="34" charset="-34"/>
              </a:rPr>
              <a:t>ชำระหนี้ให้เสร็จสิ้นภายในวันที่ยื่นคำขอประนอมหนี้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เงินต้นที่ค้างชำระตามสัญญากู้ยืมเงิน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ค่าฤชาธรรมเนียม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ค่าทนายความ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ค่าใช้จ่ายในการดำเนินคดีที่เกิดขึ้นทั้งหมด </a:t>
            </a:r>
          </a:p>
          <a:p>
            <a:pPr marL="571307" indent="-571307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งดเว้นดอกเบี้ยและเบี้ยปรับ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6998" y="1197549"/>
            <a:ext cx="720080" cy="792088"/>
          </a:xfrm>
          <a:prstGeom prst="roundRect">
            <a:avLst/>
          </a:prstGeom>
          <a:solidFill>
            <a:schemeClr val="accent2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1409" tIns="45702" rIns="91409" bIns="45702" rtlCol="0" anchor="ctr"/>
          <a:lstStyle/>
          <a:p>
            <a:pPr algn="ctr"/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</a:t>
            </a:r>
          </a:p>
        </p:txBody>
      </p:sp>
      <p:sp>
        <p:nvSpPr>
          <p:cNvPr id="2" name="Rectangle 1"/>
          <p:cNvSpPr/>
          <p:nvPr/>
        </p:nvSpPr>
        <p:spPr>
          <a:xfrm>
            <a:off x="476999" y="2076158"/>
            <a:ext cx="11233247" cy="156962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lvl="0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ลูกหนี้ตามคำพิพากษาในคดีกู้ยืมเงินกองทุนฯ ตามระเบียบกระทรวงแรงงานและสวัสดิการ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สังคมว่า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ด้วยกองทุนพัฒนาฝีมือแรงงาน พ.ศ. 2539 ประสงค์ขอประนอมหนี้ภายหลังศาล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มีคำพิพากษา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558115" y="609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729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1068" y="163197"/>
            <a:ext cx="10371430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</a:t>
            </a:r>
            <a:endParaRPr lang="th-TH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39206510"/>
              </p:ext>
            </p:extLst>
          </p:nvPr>
        </p:nvGraphicFramePr>
        <p:xfrm>
          <a:off x="765027" y="755129"/>
          <a:ext cx="10801200" cy="5771009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5283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2728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57864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/>
                        <a:t>รายการ</a:t>
                      </a:r>
                      <a:endParaRPr 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/>
                        <a:t>คำอธิบาย</a:t>
                      </a:r>
                      <a:endParaRPr 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7864">
                <a:tc>
                  <a:txBody>
                    <a:bodyPr/>
                    <a:lstStyle/>
                    <a:p>
                      <a:pPr algn="l"/>
                      <a:r>
                        <a:rPr kumimoji="0" lang="th-TH" sz="3200" kern="1200" dirty="0">
                          <a:effectLst/>
                        </a:rPr>
                        <a:t>เงินต้น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3000" kern="1200" dirty="0">
                          <a:effectLst/>
                        </a:rPr>
                        <a:t>จำนวนเงินที่ศาลสั่งให้ใช้ในการคำนวณดอกเบี้ยและหรือเบี้ยปรับ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7864">
                <a:tc>
                  <a:txBody>
                    <a:bodyPr/>
                    <a:lstStyle/>
                    <a:p>
                      <a:r>
                        <a:rPr kumimoji="0" lang="th-TH" sz="3200" kern="1200" dirty="0">
                          <a:effectLst/>
                        </a:rPr>
                        <a:t>เงินต้นตามคำพิพากษาค้างชำระ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3000" kern="1200" dirty="0">
                          <a:effectLst/>
                        </a:rPr>
                        <a:t>เงินต้นตามคำพิพากษา – เงินต้นตามคำพิพากษาชำระคืน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68922">
                <a:tc>
                  <a:txBody>
                    <a:bodyPr/>
                    <a:lstStyle/>
                    <a:p>
                      <a:r>
                        <a:rPr kumimoji="0" lang="th-TH" sz="3200" kern="1200" dirty="0">
                          <a:effectLst/>
                        </a:rPr>
                        <a:t>ค่าทนายความ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3000" kern="1200" dirty="0">
                          <a:effectLst/>
                        </a:rPr>
                        <a:t>เงินค่าทนายความที่ศาลสั่งให้จำเลยจ่าย จะระบุไว้ในคำพิพากษา </a:t>
                      </a:r>
                      <a:br>
                        <a:rPr kumimoji="0" lang="th-TH" sz="3000" kern="1200" dirty="0">
                          <a:effectLst/>
                        </a:rPr>
                      </a:br>
                      <a:r>
                        <a:rPr kumimoji="0" lang="th-TH" sz="3000" kern="1200" dirty="0">
                          <a:effectLst/>
                        </a:rPr>
                        <a:t>(ค่าทนายความเป็นส่วนหนึ่งของค่าฤชาธรรมเนียม)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09340">
                <a:tc>
                  <a:txBody>
                    <a:bodyPr/>
                    <a:lstStyle/>
                    <a:p>
                      <a:r>
                        <a:rPr kumimoji="0" lang="th-TH" sz="3200" kern="1200" dirty="0">
                          <a:effectLst/>
                        </a:rPr>
                        <a:t>ค่าใช้จ่ายในการดำเนินคดี</a:t>
                      </a:r>
                      <a:br>
                        <a:rPr kumimoji="0" lang="th-TH" sz="3200" kern="1200" dirty="0">
                          <a:effectLst/>
                        </a:rPr>
                      </a:br>
                      <a:r>
                        <a:rPr kumimoji="0" lang="th-TH" sz="3200" kern="1200" dirty="0">
                          <a:effectLst/>
                        </a:rPr>
                        <a:t>ที่เกิดขึ้นทั้งหมดในชั้นบังคับคดี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kumimoji="0" lang="th-TH" sz="3000" kern="1200" dirty="0">
                          <a:effectLst/>
                        </a:rPr>
                        <a:t>เงินค่าใช้จ่ายที่กรมพัฒนาฝีมือแรงงาน (โจทก์) จ่ายไปในการดำเนินการ</a:t>
                      </a:r>
                      <a:br>
                        <a:rPr kumimoji="0" lang="th-TH" sz="3000" kern="1200" dirty="0">
                          <a:effectLst/>
                        </a:rPr>
                      </a:br>
                      <a:r>
                        <a:rPr kumimoji="0" lang="th-TH" sz="3000" kern="1200" dirty="0">
                          <a:effectLst/>
                        </a:rPr>
                        <a:t>ในชั้นบังคับคดี เช่น ค่าใช้จ่ายในที่กรมพัฒนาฝีมือแรงงานวางต่อสำนักงานบังคับคดี เพื่อดำเนินการยึด/อายัดทรัพย์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564769">
                <a:tc>
                  <a:txBody>
                    <a:bodyPr/>
                    <a:lstStyle/>
                    <a:p>
                      <a:r>
                        <a:rPr kumimoji="0" lang="th-TH" sz="3200" kern="1200" dirty="0">
                          <a:effectLst/>
                        </a:rPr>
                        <a:t>เงินต้นที่ค้างชำระตามสัญญา</a:t>
                      </a:r>
                      <a:br>
                        <a:rPr kumimoji="0" lang="th-TH" sz="3200" kern="1200" dirty="0">
                          <a:effectLst/>
                        </a:rPr>
                      </a:br>
                      <a:r>
                        <a:rPr kumimoji="0" lang="th-TH" sz="3200" kern="1200" dirty="0">
                          <a:effectLst/>
                        </a:rPr>
                        <a:t>กู้ยืมเงิน </a:t>
                      </a:r>
                      <a:endParaRPr lang="en-US" sz="3200" b="1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effectLst/>
                        </a:rPr>
                        <a:t>เงินต้นคงค้างตามสัญญากู้ยืมเงินก่อนศาลมีคำพิพากษา หรือเงินต้นคงค้าง</a:t>
                      </a:r>
                      <a:br>
                        <a:rPr kumimoji="0" lang="th-TH" sz="3000" kern="1200" dirty="0">
                          <a:effectLst/>
                        </a:rPr>
                      </a:br>
                      <a:r>
                        <a:rPr kumimoji="0" lang="th-TH" sz="3000" kern="1200" dirty="0">
                          <a:effectLst/>
                        </a:rPr>
                        <a:t>ที่ศาลใช้ในการคำนวณดอกเบี้ยหรือเบี้ยปรับ หรือเงินต้นตามสัญญากู้ยืมเงินคงเหลือ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856476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0917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981051" y="261442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3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cs typeface="FreesiaUPC" pitchFamily="34" charset="-34"/>
              </a:rPr>
              <a:t>การประนอมหนี้ภายหลังศาลมีคำพิพากษา </a:t>
            </a:r>
            <a:endParaRPr kumimoji="0" lang="th-TH" sz="43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</p:txBody>
      </p:sp>
      <p:sp>
        <p:nvSpPr>
          <p:cNvPr id="31" name="Rectangle 4"/>
          <p:cNvSpPr/>
          <p:nvPr/>
        </p:nvSpPr>
        <p:spPr>
          <a:xfrm>
            <a:off x="660489" y="1269553"/>
            <a:ext cx="10833730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normalizeH="0" baseline="0" noProof="0" dirty="0">
                <a:ln w="50800"/>
                <a:solidFill>
                  <a:schemeClr val="bg1">
                    <a:shade val="50000"/>
                  </a:schemeClr>
                </a:solidFill>
                <a:uLnTx/>
                <a:uFillTx/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</a:t>
            </a:r>
            <a:r>
              <a:rPr kumimoji="0" lang="th-TH" sz="3600" b="1" i="0" u="none" strike="noStrike" kern="0" normalizeH="0" baseline="0" noProof="0" dirty="0" smtClean="0">
                <a:ln w="50800"/>
                <a:solidFill>
                  <a:schemeClr val="bg1">
                    <a:shade val="50000"/>
                  </a:schemeClr>
                </a:solidFill>
                <a:uLnTx/>
                <a:uFillTx/>
                <a:latin typeface="FreesiaUPC" pitchFamily="34" charset="-34"/>
                <a:cs typeface="FreesiaUPC" pitchFamily="34" charset="-34"/>
              </a:rPr>
              <a:t>เงิน เพื่อ</a:t>
            </a:r>
            <a:r>
              <a:rPr kumimoji="0" lang="th-TH" sz="3600" b="1" i="0" u="none" strike="noStrike" kern="0" normalizeH="0" baseline="0" noProof="0" dirty="0">
                <a:ln w="50800"/>
                <a:solidFill>
                  <a:schemeClr val="bg1">
                    <a:shade val="50000"/>
                  </a:schemeClr>
                </a:solidFill>
                <a:uLnTx/>
                <a:uFillTx/>
                <a:latin typeface="FreesiaUPC" pitchFamily="34" charset="-34"/>
                <a:cs typeface="FreesiaUPC" pitchFamily="34" charset="-34"/>
              </a:rPr>
              <a:t>ใช้ในการทำประนอมหนี้ภายหลังศาลมีคำพิพากษา</a:t>
            </a:r>
            <a:endParaRPr kumimoji="0" lang="en-US" sz="3600" b="1" i="0" u="none" strike="noStrike" kern="0" normalizeH="0" baseline="0" noProof="0" dirty="0">
              <a:ln w="50800"/>
              <a:solidFill>
                <a:schemeClr val="bg1">
                  <a:shade val="50000"/>
                </a:schemeClr>
              </a:solidFill>
              <a:uLnTx/>
              <a:uFillTx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Rectangle 5"/>
          <p:cNvSpPr/>
          <p:nvPr/>
        </p:nvSpPr>
        <p:spPr>
          <a:xfrm>
            <a:off x="693020" y="3394404"/>
            <a:ext cx="10803477" cy="2554509"/>
          </a:xfrm>
          <a:prstGeom prst="rect">
            <a:avLst/>
          </a:prstGeom>
          <a:gradFill rotWithShape="1">
            <a:gsLst>
              <a:gs pos="0">
                <a:srgbClr val="7FD13B">
                  <a:tint val="25000"/>
                  <a:satMod val="125000"/>
                </a:srgbClr>
              </a:gs>
              <a:gs pos="40000">
                <a:srgbClr val="7FD13B">
                  <a:tint val="55000"/>
                  <a:satMod val="130000"/>
                </a:srgbClr>
              </a:gs>
              <a:gs pos="50000">
                <a:srgbClr val="7FD13B">
                  <a:tint val="59000"/>
                  <a:satMod val="130000"/>
                </a:srgbClr>
              </a:gs>
              <a:gs pos="65000">
                <a:srgbClr val="7FD13B">
                  <a:tint val="55000"/>
                  <a:satMod val="130000"/>
                </a:srgbClr>
              </a:gs>
              <a:gs pos="100000">
                <a:srgbClr val="7FD13B">
                  <a:tint val="20000"/>
                  <a:satMod val="125000"/>
                </a:srgbClr>
              </a:gs>
            </a:gsLst>
            <a:lin ang="5400000" scaled="0"/>
          </a:gradFill>
          <a:ln w="12000" cap="flat" cmpd="sng" algn="ctr">
            <a:noFill/>
            <a:prstDash val="solid"/>
          </a:ln>
          <a:effectLst>
            <a:glow rad="63500">
              <a:srgbClr val="7FD13B">
                <a:alpha val="45000"/>
                <a:satMod val="120000"/>
              </a:srgbClr>
            </a:glow>
          </a:effectLst>
        </p:spPr>
        <p:txBody>
          <a:bodyPr wrap="square" lIns="91409" tIns="45702" rIns="91409" bIns="45702">
            <a:spAutoFit/>
          </a:bodyPr>
          <a:lstStyle/>
          <a:p>
            <a:pPr marL="0" marR="0" lvl="0" indent="0" algn="thai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ให้พิจารณายอดเงินคงเหลือ ณ วันที่ขอประนอมหนี้ </a:t>
            </a:r>
          </a:p>
          <a:p>
            <a:pPr marR="0" lvl="0" indent="723900" algn="thai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ระหว่าง เงิน</a:t>
            </a:r>
            <a:r>
              <a:rPr kumimoji="0" lang="th-TH" sz="3200" b="1" i="0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ต้นที่ค้างชำระตามสัญญากู้ยืมเงิน </a:t>
            </a:r>
            <a:endParaRPr kumimoji="0" lang="th-TH" sz="3200" b="1" i="0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  <a:p>
            <a:pPr marR="0" lvl="0" indent="723900" algn="thai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กับ       เงินต้นตาม</a:t>
            </a:r>
            <a:r>
              <a:rPr kumimoji="0" lang="th-TH" sz="3200" b="1" i="0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คำพิพากษาค้างชำระ </a:t>
            </a:r>
            <a:endParaRPr kumimoji="0" lang="th-TH" sz="3200" b="1" i="0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  <a:p>
            <a:pPr marL="0" marR="0" lvl="0" indent="0" algn="thai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ยอดเงิน</a:t>
            </a: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คงเหลือใด</a:t>
            </a:r>
            <a:r>
              <a:rPr kumimoji="0" lang="th-TH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ต่ำ</a:t>
            </a:r>
            <a:r>
              <a:rPr kumimoji="0" lang="th-TH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กว่า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ให้</a:t>
            </a: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ใช้ยอดเงิน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นั้น เป็น</a:t>
            </a:r>
            <a:r>
              <a:rPr kumimoji="0" lang="th-TH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เงินต้นที่</a:t>
            </a:r>
            <a:r>
              <a:rPr kumimoji="0" lang="th-TH" sz="3200" b="1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ค้างชำระตามสัญญากู้ยืมเงิน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”เพื่อ</a:t>
            </a: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ใช้ในการทำประนอมหนี้ภายหลัง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ศาลมี</a:t>
            </a:r>
            <a:r>
              <a:rPr kumimoji="0" lang="th-TH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คำพิพากษา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33" name="Rectangle 6"/>
          <p:cNvSpPr/>
          <p:nvPr/>
        </p:nvSpPr>
        <p:spPr>
          <a:xfrm>
            <a:off x="693051" y="2794238"/>
            <a:ext cx="1335559" cy="600128"/>
          </a:xfrm>
          <a:prstGeom prst="rect">
            <a:avLst/>
          </a:prstGeom>
          <a:solidFill>
            <a:srgbClr val="1AB39F"/>
          </a:solidFill>
          <a:ln w="19050" cap="flat" cmpd="sng" algn="ctr">
            <a:noFill/>
            <a:prstDash val="solid"/>
          </a:ln>
          <a:effectLst/>
        </p:spPr>
        <p:txBody>
          <a:bodyPr wrap="none" lIns="91409" tIns="45702" rIns="91409" bIns="45702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หลักการ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568444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335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81051" y="1457739"/>
            <a:ext cx="10369152" cy="11079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</a:rPr>
              <a:t>กรณีที่ 1 </a:t>
            </a:r>
            <a:r>
              <a:rPr lang="th-TH" sz="3200" b="1" dirty="0" smtClean="0"/>
              <a:t>คำ</a:t>
            </a:r>
            <a:r>
              <a:rPr lang="th-TH" sz="3200" b="1" dirty="0"/>
              <a:t>พิพากษาระบุ เงินต้นตามคำพิพากษา </a:t>
            </a:r>
            <a:r>
              <a:rPr lang="th-TH" sz="3200" b="1" u="sng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เท่ากับ</a:t>
            </a:r>
            <a:r>
              <a:rPr lang="th-TH" sz="3200" b="1" dirty="0"/>
              <a:t> เงินต้นที่ค้างชำระตามสัญญากู้ยืมเงิน </a:t>
            </a:r>
            <a:endParaRPr lang="th-TH" sz="3200" b="1" dirty="0" smtClean="0"/>
          </a:p>
          <a:p>
            <a:r>
              <a:rPr lang="th-TH" sz="3200" b="1" dirty="0" smtClean="0"/>
              <a:t>กล่าวคือ </a:t>
            </a:r>
            <a:r>
              <a:rPr lang="th-TH" sz="3200" b="1" dirty="0"/>
              <a:t>กรณีนี้เงินต้นตามคำพิพากษา</a:t>
            </a:r>
            <a:r>
              <a:rPr lang="th-TH" sz="3200" b="1" i="1" u="sng" dirty="0"/>
              <a:t>ไม่รวมดอกเบี้ยหรือเบี้ยปรับที่ค้างชำระก่อนพิพากษา</a:t>
            </a:r>
            <a:endParaRPr lang="en-US" sz="3200" i="1" u="sng" dirty="0"/>
          </a:p>
        </p:txBody>
      </p:sp>
      <p:sp>
        <p:nvSpPr>
          <p:cNvPr id="5" name="Rectangle 4"/>
          <p:cNvSpPr/>
          <p:nvPr/>
        </p:nvSpPr>
        <p:spPr>
          <a:xfrm>
            <a:off x="1701131" y="117426"/>
            <a:ext cx="8878955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ctr"/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6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57015" y="4005858"/>
            <a:ext cx="10873207" cy="255450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 (ผนวก 1 หน้า 156)</a:t>
            </a:r>
          </a:p>
          <a:p>
            <a:r>
              <a:rPr lang="th-TH" sz="3200" dirty="0">
                <a:latin typeface="FreesiaUPC" pitchFamily="34" charset="-34"/>
                <a:cs typeface="FreesiaUPC" pitchFamily="34" charset="-34"/>
              </a:rPr>
              <a:t>ลูกหนี้มีเงินต้นที่ค้างชำระตามสัญญากู้ยืมเงินก่อนพิพากษา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จำนวน 13,500 บาท </a:t>
            </a:r>
            <a:endParaRPr lang="en-US" sz="32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457046" indent="-457046">
              <a:buFont typeface="Wingdings" pitchFamily="2" charset="2"/>
              <a:buChar char="Ø"/>
            </a:pP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ศาล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พิพากษาให้จำเลยทั้งสองร่วมกันชำระเงินจำนวน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13,500 บาท 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12 ต่อปี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ของเงินต้นดังกล่าว </a:t>
            </a:r>
            <a:endParaRPr lang="th-TH" sz="3200" b="1" u="sng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457046" indent="-457046">
              <a:buFont typeface="Wingdings" pitchFamily="2" charset="2"/>
              <a:buChar char="Ø"/>
            </a:pP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ขอ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ประนอมหนี้ภายหลังศาลมีคำพิพากษาวันที่ 13 มี.ค. 2561 </a:t>
            </a:r>
            <a:endParaRPr lang="en-US" sz="3200" b="1" u="sng" dirty="0"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8963" y="2521529"/>
            <a:ext cx="11809312" cy="1384958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พิพากษาให้จำเลยทั้งสองร่วมกันชำระเงิน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 13,500 บาท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พร้อมดอกเบี้ยอัตราร้อยละ 12 ต่อปี 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ของต้นเงินดังกล่าว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นับตั้งแต่วันที่ 2 มีนาคม 2545 เป็นต้นไปจนกว่าจะชำระเสร็จแก่โจทก์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กับให้จำเลย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ทั้งสองร่วมกันชดใช้ค่าฤชาธรรมเนียมแทนโจทก์ โดยกำหนดค่าทนายความ 3,000 บาท (ผนวก 1 หน้า 158)</a:t>
            </a:r>
            <a:endParaRPr lang="en-US" sz="2800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68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77395" y="-32182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5857083"/>
              </p:ext>
            </p:extLst>
          </p:nvPr>
        </p:nvGraphicFramePr>
        <p:xfrm>
          <a:off x="260971" y="2349675"/>
          <a:ext cx="11593287" cy="42062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6101730"/>
                <a:gridCol w="5491557"/>
              </a:tblGrid>
              <a:tr h="499019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accent4">
                              <a:lumMod val="20000"/>
                              <a:lumOff val="8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chemeClr val="accent4">
                            <a:lumMod val="20000"/>
                            <a:lumOff val="8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99019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09976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13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(ไม่ชำระหนี้ตามคำพิพากษา)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196441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จำนวนเงินต้นตามคำพิพากษาค้างชำระ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(13,500</a:t>
                      </a:r>
                      <a:r>
                        <a:rPr kumimoji="0" lang="th-TH" sz="2800" b="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kumimoji="0" lang="th-TH" sz="28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เท่ากับ</a:t>
                      </a:r>
                      <a:r>
                        <a:rPr kumimoji="0" lang="th-TH" sz="28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(13,500)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 </a:t>
                      </a:r>
                      <a:b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</a:t>
                      </a:r>
                      <a:b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 คือ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13,500 บาท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5857083"/>
              </p:ext>
            </p:extLst>
          </p:nvPr>
        </p:nvGraphicFramePr>
        <p:xfrm>
          <a:off x="260971" y="2349675"/>
          <a:ext cx="11593287" cy="42062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6101730"/>
                <a:gridCol w="5491557"/>
              </a:tblGrid>
              <a:tr h="499019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499019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09976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13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(ไม่ชำระหนี้ตามคำพิพากษา)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196441">
                <a:tc>
                  <a:txBody>
                    <a:bodyPr/>
                    <a:lstStyle/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จำนวนเงินต้นตามคำพิพากษาค้างชำระ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(13,500</a:t>
                      </a:r>
                      <a:r>
                        <a:rPr kumimoji="0" lang="th-TH" sz="2800" b="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kumimoji="0" lang="th-TH" sz="28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เท่ากับ</a:t>
                      </a:r>
                      <a:r>
                        <a:rPr kumimoji="0" lang="th-TH" sz="28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(13,500)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 </a:t>
                      </a:r>
                      <a:b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</a:t>
                      </a:r>
                      <a:b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 คือ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13,500 บาท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Rectangle 6"/>
          <p:cNvSpPr/>
          <p:nvPr/>
        </p:nvSpPr>
        <p:spPr>
          <a:xfrm>
            <a:off x="6381652" y="1773610"/>
            <a:ext cx="5472608" cy="58473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กรณีลูกหนี้</a:t>
            </a:r>
            <a:r>
              <a:rPr lang="th-TH" sz="3200" b="1" i="1" dirty="0">
                <a:solidFill>
                  <a:srgbClr val="FFFF00"/>
                </a:solidFill>
              </a:rPr>
              <a:t>ไม่เคยชำระ</a:t>
            </a:r>
            <a:r>
              <a:rPr lang="th-TH" sz="32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เงินต้นตามคำพิพากษา</a:t>
            </a:r>
            <a:endParaRPr lang="en-US" sz="32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Rectangle 7"/>
          <p:cNvSpPr/>
          <p:nvPr/>
        </p:nvSpPr>
        <p:spPr>
          <a:xfrm>
            <a:off x="404987" y="984460"/>
            <a:ext cx="1087320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13,500 บาท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พร้อมดอกเบี้ย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อัตราร้อย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ละ 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12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ต่อปี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ของเงินต้นดังกล่าว </a:t>
            </a:r>
            <a:endParaRPr lang="en-US" sz="3200" b="1" i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12460" y="6288106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8614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77395" y="48356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59145600"/>
              </p:ext>
            </p:extLst>
          </p:nvPr>
        </p:nvGraphicFramePr>
        <p:xfrm>
          <a:off x="260975" y="2391907"/>
          <a:ext cx="11593287" cy="421325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6101730"/>
                <a:gridCol w="5491557"/>
              </a:tblGrid>
              <a:tr h="497493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497493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13,500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07192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13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10,500 บาท </a:t>
                      </a:r>
                    </a:p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(เงินต้นตามคำพิพากษา 13,500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- ชำระ 3,000)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232053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จำนวนเงินต้นตามคำพิพากษาค้างชำระ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(10,500) 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เงินต้นที่ค้างชำระตามสัญญากู้ยืมเงิน (13,500)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 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 คือ 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10,500 บาท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669683" y="1845619"/>
            <a:ext cx="5132231" cy="600128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</a:rPr>
              <a:t>กรณี</a:t>
            </a:r>
            <a:r>
              <a:rPr lang="th-TH" sz="3200" b="1" dirty="0" smtClean="0">
                <a:solidFill>
                  <a:schemeClr val="bg1"/>
                </a:solidFill>
              </a:rPr>
              <a:t>ลูกหนี้</a:t>
            </a:r>
            <a:r>
              <a:rPr lang="th-TH" sz="3200" b="1" i="1" dirty="0" smtClean="0">
                <a:solidFill>
                  <a:srgbClr val="FF0000"/>
                </a:solidFill>
              </a:rPr>
              <a:t>ชำระ</a:t>
            </a:r>
            <a:r>
              <a:rPr lang="th-TH" sz="3200" b="1" dirty="0">
                <a:solidFill>
                  <a:schemeClr val="bg1"/>
                </a:solidFill>
              </a:rPr>
              <a:t>เงินต้นตามคำ</a:t>
            </a:r>
            <a:r>
              <a:rPr lang="th-TH" sz="3200" b="1" dirty="0" smtClean="0">
                <a:solidFill>
                  <a:schemeClr val="bg1"/>
                </a:solidFill>
              </a:rPr>
              <a:t>พิพากษา</a:t>
            </a:r>
            <a:r>
              <a:rPr lang="th-TH" sz="3200" b="1" i="1" dirty="0" smtClean="0">
                <a:solidFill>
                  <a:srgbClr val="FF0000"/>
                </a:solidFill>
              </a:rPr>
              <a:t>บางส่วน</a:t>
            </a:r>
            <a:endParaRPr lang="en-US" sz="3200" i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991" y="1056468"/>
            <a:ext cx="11351091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13,500 บาท</a:t>
            </a:r>
            <a:r>
              <a:rPr lang="th-TH" sz="32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พร้อมดอกเบี้ยอัตราร้อยละ 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12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ต่อปี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ของเงินต้นดังกล่าว </a:t>
            </a:r>
            <a:endParaRPr lang="en-US" sz="3200" b="1" i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1062171" y="6216098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5204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7035" y="1341562"/>
            <a:ext cx="10513168" cy="110795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200" b="1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กรณีที่ 2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คำพิพากษาระบุ เงินต้นตามคำพิพากษา </a:t>
            </a:r>
            <a:r>
              <a:rPr lang="th-TH" sz="3200" b="1" u="sng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ไม่เท่ากับ</a:t>
            </a:r>
            <a:r>
              <a:rPr lang="th-TH" sz="3200" b="1" dirty="0">
                <a:solidFill>
                  <a:srgbClr val="FF0000"/>
                </a:solidFill>
                <a:latin typeface="DilleniaUPC" pitchFamily="18" charset="-34"/>
                <a:cs typeface="DilleniaUPC" pitchFamily="18" charset="-34"/>
              </a:rPr>
              <a:t>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เงินต้นที่ค้าง</a:t>
            </a:r>
            <a:r>
              <a:rPr lang="th-TH" sz="3200" b="1" dirty="0" smtClean="0">
                <a:latin typeface="DilleniaUPC" pitchFamily="18" charset="-34"/>
                <a:cs typeface="DilleniaUPC" pitchFamily="18" charset="-34"/>
              </a:rPr>
              <a:t>ชำระตาม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สัญญากู้ยืมเงิน </a:t>
            </a:r>
            <a:r>
              <a:rPr lang="th-TH" sz="3200" b="1" dirty="0" smtClean="0">
                <a:latin typeface="DilleniaUPC" pitchFamily="18" charset="-34"/>
                <a:cs typeface="DilleniaUPC" pitchFamily="18" charset="-34"/>
              </a:rPr>
              <a:t/>
            </a:r>
            <a:br>
              <a:rPr lang="th-TH" sz="3200" b="1" dirty="0" smtClean="0">
                <a:latin typeface="DilleniaUPC" pitchFamily="18" charset="-34"/>
                <a:cs typeface="DilleniaUPC" pitchFamily="18" charset="-34"/>
              </a:rPr>
            </a:br>
            <a:r>
              <a:rPr lang="th-TH" sz="3200" b="1" dirty="0" smtClean="0">
                <a:latin typeface="DilleniaUPC" pitchFamily="18" charset="-34"/>
                <a:cs typeface="DilleniaUPC" pitchFamily="18" charset="-34"/>
              </a:rPr>
              <a:t>กล่าวคือ </a:t>
            </a:r>
            <a:r>
              <a:rPr lang="th-TH" sz="3200" b="1" dirty="0">
                <a:latin typeface="DilleniaUPC" pitchFamily="18" charset="-34"/>
                <a:cs typeface="DilleniaUPC" pitchFamily="18" charset="-34"/>
              </a:rPr>
              <a:t>กรณีนี้เงินต้นตามคำพิพากษา</a:t>
            </a:r>
            <a:r>
              <a:rPr lang="th-TH" sz="3200" b="1" u="sng" dirty="0">
                <a:latin typeface="DilleniaUPC" pitchFamily="18" charset="-34"/>
                <a:cs typeface="DilleniaUPC" pitchFamily="18" charset="-34"/>
              </a:rPr>
              <a:t>รวมดอกเบี้ยหรือเบี้ยปรับค้าง</a:t>
            </a:r>
            <a:r>
              <a:rPr lang="th-TH" sz="3200" b="1" u="sng" dirty="0" smtClean="0">
                <a:latin typeface="DilleniaUPC" pitchFamily="18" charset="-34"/>
                <a:cs typeface="DilleniaUPC" pitchFamily="18" charset="-34"/>
              </a:rPr>
              <a:t>ชำระก่อน</a:t>
            </a:r>
            <a:r>
              <a:rPr lang="th-TH" sz="3200" b="1" u="sng" dirty="0">
                <a:latin typeface="DilleniaUPC" pitchFamily="18" charset="-34"/>
                <a:cs typeface="DilleniaUPC" pitchFamily="18" charset="-34"/>
              </a:rPr>
              <a:t>พิพากษาด้วย</a:t>
            </a:r>
            <a:endParaRPr lang="en-US" sz="3200" u="sng" dirty="0">
              <a:latin typeface="DilleniaUPC" pitchFamily="18" charset="-34"/>
              <a:cs typeface="DilleniaUPC" pitchFamily="18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11208" y="117426"/>
            <a:ext cx="7809394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r>
              <a:rPr lang="th-TH" sz="36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6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8049" y="4221882"/>
            <a:ext cx="10971139" cy="2554509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 (ผนวก 1 หน้า 151)</a:t>
            </a:r>
          </a:p>
          <a:p>
            <a:r>
              <a:rPr lang="th-TH" sz="3200" dirty="0">
                <a:latin typeface="FreesiaUPC" pitchFamily="34" charset="-34"/>
                <a:cs typeface="FreesiaUPC" pitchFamily="34" charset="-34"/>
              </a:rPr>
              <a:t>ลูกหนี้มีเงินต้นที่ค้างชำระตามสัญญากู้ยืมเงินก่อนพิพากษา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จำนวน 31,193.05 บาท </a:t>
            </a:r>
            <a:endParaRPr lang="en-US" sz="3200" b="1" u="sng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457046" indent="-457046">
              <a:buFont typeface="Wingdings" pitchFamily="2" charset="2"/>
              <a:buChar char="Ø"/>
            </a:pP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ศาล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พิพากษาให้จำเลยทั้งสองร่วมกันชำระเงินจำนวน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77,936.47 บาท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latin typeface="FreesiaUPC" pitchFamily="34" charset="-34"/>
                <a:cs typeface="FreesiaUPC" pitchFamily="34" charset="-34"/>
              </a:rPr>
              <a:t>พร้อมดอกเบี้ยอัตราร้อยละ 7.5 ต่อปี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ของเงินต้นจำนวน 31,193.05 บาท</a:t>
            </a:r>
            <a:r>
              <a:rPr lang="th-TH" sz="32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</a:p>
          <a:p>
            <a:pPr marL="457046" indent="-457046">
              <a:buFont typeface="Wingdings" pitchFamily="2" charset="2"/>
              <a:buChar char="Ø"/>
            </a:pPr>
            <a:r>
              <a:rPr lang="th-TH" sz="3200" dirty="0">
                <a:latin typeface="FreesiaUPC" pitchFamily="34" charset="-34"/>
                <a:cs typeface="FreesiaUPC" pitchFamily="34" charset="-34"/>
              </a:rPr>
              <a:t>ขอประนอมหนี้ภายหลังศาลมีคำพิพากษาวันที่ 9 มี.ค. 2561 </a:t>
            </a:r>
            <a:endParaRPr lang="en-US" sz="3200" b="1" u="sng" dirty="0"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987" y="2421682"/>
            <a:ext cx="11377264" cy="1815845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พิพากษาให้จำเลยทั้งสองร่วมกันชำระเงิน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 77,936.47 บาท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แก่โจทก์พร้อมดอกเบี้ยอัตราร้อยละ 7.5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ต่อปี ของ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ต้นเงินจำนวน 31,193.05 บาท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นับถัดจากวันฟ้อง (ฟ้องวันที่ 20 พฤษภาคม 2552)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เป็นต้นไปจนกว่าจะชำระเสร็จ กับให้ใช้ค่าฤชาธรรมเนียมแทนโจทก์ โดยกำหนดค่าทนายความให้ 3,000 บาท 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(ผนวก 1 หน้า 154)</a:t>
            </a:r>
            <a:endParaRPr lang="en-US" sz="2800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472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34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4005387" y="-32182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28248121"/>
              </p:ext>
            </p:extLst>
          </p:nvPr>
        </p:nvGraphicFramePr>
        <p:xfrm>
          <a:off x="260975" y="2459659"/>
          <a:ext cx="11593287" cy="42062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6101730"/>
                <a:gridCol w="5491557"/>
              </a:tblGrid>
              <a:tr h="509814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09814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29660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9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77,936.47 บาท (ไม่ชำระเงินต้นตามคำพิพากษา)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189200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จำนวนเงินต้นตามคำพิพากษาค้างชำระ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77,936.47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สูงกว่า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r>
                        <a:rPr kumimoji="0" lang="th-TH" sz="28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ที่จะนำมาใช้ในการทำประนอมหนี้ภายหลังศาลมีคำพิพากษา คือ </a:t>
                      </a:r>
                      <a:r>
                        <a:rPr lang="th-TH" sz="2800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บาท</a:t>
                      </a:r>
                      <a:endParaRPr lang="en-US" sz="2800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885710" y="1965570"/>
            <a:ext cx="4942316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</a:rPr>
              <a:t>กรณีลูกหนี้</a:t>
            </a:r>
            <a:r>
              <a:rPr lang="th-TH" sz="3200" b="1" i="1" dirty="0">
                <a:solidFill>
                  <a:srgbClr val="FFFF00"/>
                </a:solidFill>
              </a:rPr>
              <a:t>ไม่เคยชำระ</a:t>
            </a:r>
            <a:r>
              <a:rPr lang="th-TH" sz="3200" b="1" dirty="0">
                <a:solidFill>
                  <a:schemeClr val="bg1"/>
                </a:solidFill>
              </a:rPr>
              <a:t>เงินต้นตามคำพิพากษา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9007" y="1053530"/>
            <a:ext cx="11017220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77,936.47 บาท</a:t>
            </a:r>
            <a:r>
              <a:rPr lang="th-TH" sz="32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พร้อมดอกเบี้ย</a:t>
            </a:r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อัตราร้อย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ละ 7.5 ต่อปี </a:t>
            </a:r>
            <a:r>
              <a:rPr lang="th-TH" sz="3200" b="1" i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ของเงินต้นจำนวน 31,193.05 บาท </a:t>
            </a:r>
          </a:p>
        </p:txBody>
      </p:sp>
      <p:sp>
        <p:nvSpPr>
          <p:cNvPr id="10" name="ตัวแทนหมายเลขภาพนิ่ง 7"/>
          <p:cNvSpPr txBox="1">
            <a:spLocks/>
          </p:cNvSpPr>
          <p:nvPr/>
        </p:nvSpPr>
        <p:spPr>
          <a:xfrm>
            <a:off x="10989315" y="6216098"/>
            <a:ext cx="125597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006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35</a:t>
            </a:fld>
            <a:endParaRPr lang="th-TH"/>
          </a:p>
        </p:txBody>
      </p:sp>
      <p:sp>
        <p:nvSpPr>
          <p:cNvPr id="5" name="Rectangle 4"/>
          <p:cNvSpPr/>
          <p:nvPr/>
        </p:nvSpPr>
        <p:spPr>
          <a:xfrm>
            <a:off x="4005387" y="-32182"/>
            <a:ext cx="7809394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การคำนวณเงินต้นที่ค้างชำระตามสัญญากู้ยืมเงิน  </a:t>
            </a:r>
          </a:p>
          <a:p>
            <a:pPr algn="r"/>
            <a:r>
              <a:rPr lang="th-TH" sz="3200" b="1" dirty="0">
                <a:ln w="50800"/>
                <a:solidFill>
                  <a:schemeClr val="bg1">
                    <a:shade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</a:t>
            </a:r>
            <a:endParaRPr lang="en-US" sz="3200" b="1" dirty="0">
              <a:ln w="50800"/>
              <a:solidFill>
                <a:schemeClr val="bg1">
                  <a:shade val="5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3383537"/>
              </p:ext>
            </p:extLst>
          </p:nvPr>
        </p:nvGraphicFramePr>
        <p:xfrm>
          <a:off x="260975" y="2459658"/>
          <a:ext cx="11593287" cy="428180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101730"/>
                <a:gridCol w="5491557"/>
              </a:tblGrid>
              <a:tr h="492966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ขั้นตอน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66813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ตรวจสอบจำนวนเงินต้นที่ค้างชำระตามสัญญากู้ยืมเงิน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 บาท (ค้างชำระก่อนพิพากษา)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898768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ตรวจสอบจำนวนเงินต้นตามคำพิพากษาค้างชำระ </a:t>
                      </a:r>
                    </a:p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ณ วันที่ขอประนอมหนี้ 9 มี.ค. 2561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70,000 บาท </a:t>
                      </a:r>
                    </a:p>
                    <a:p>
                      <a:r>
                        <a:rPr lang="th-TH" sz="2400" dirty="0" smtClean="0">
                          <a:latin typeface="FreesiaUPC" pitchFamily="34" charset="-34"/>
                          <a:cs typeface="FreesiaUPC" pitchFamily="34" charset="-34"/>
                        </a:rPr>
                        <a:t>(เงินต้นตามคำพิพากษา 77,936.47-ชำระ 7,936.47 บาท)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251949">
                <a:tc>
                  <a:txBody>
                    <a:bodyPr/>
                    <a:lstStyle/>
                    <a:p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ตรวจสอบจำนวน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</a:t>
                      </a:r>
                    </a:p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กับ </a:t>
                      </a:r>
                      <a:r>
                        <a:rPr kumimoji="0" lang="th-TH" sz="28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จำนวนเงินต้นตามคำพิพากษาค้างชำระ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ณ วันที่ขอ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ประนอมหนี้ ยอดเงินคงเหลือใด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นั้นเป็น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“</a:t>
                      </a:r>
                      <a:r>
                        <a:rPr kumimoji="0" lang="th-TH" sz="2800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</a:t>
                      </a:r>
                      <a:r>
                        <a:rPr kumimoji="0" lang="th-TH" sz="28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”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ในการทำประนอมหนี้ภายหลังศาลมีคำพิพากษา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70,000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สูงกว่า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เงินต้นที่ค้างชำระตามสัญญากู้ยืมเงิน (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ดังนั้น 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จำนวนเงินต้นที่ค้างชำระตามสัญญากู้ยืมเงิน</a:t>
                      </a:r>
                      <a:r>
                        <a:rPr kumimoji="0" lang="th-TH" sz="2800" b="1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ที่จะนำมาใช้ในการทำประนอมหนี้ภายหลังศาลมีคำพิพากษา คือ </a:t>
                      </a:r>
                      <a:r>
                        <a:rPr lang="th-TH" sz="2800" b="1" u="sng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31,193.05</a:t>
                      </a:r>
                      <a:r>
                        <a:rPr kumimoji="0" lang="th-TH" sz="28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บาท</a:t>
                      </a:r>
                      <a:endParaRPr lang="en-US" sz="2800" b="1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741691" y="1917626"/>
            <a:ext cx="5109028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200" b="1" dirty="0">
                <a:solidFill>
                  <a:srgbClr val="FF0000"/>
                </a:solidFill>
              </a:rPr>
              <a:t>กรณี</a:t>
            </a:r>
            <a:r>
              <a:rPr lang="th-TH" sz="3200" b="1" dirty="0" smtClean="0">
                <a:solidFill>
                  <a:srgbClr val="FF0000"/>
                </a:solidFill>
              </a:rPr>
              <a:t>ลูกหนี้</a:t>
            </a:r>
            <a:r>
              <a:rPr lang="th-TH" sz="3200" b="1" i="1" dirty="0" smtClean="0">
                <a:solidFill>
                  <a:srgbClr val="FFFF00"/>
                </a:solidFill>
              </a:rPr>
              <a:t>ชำระ</a:t>
            </a:r>
            <a:r>
              <a:rPr lang="th-TH" sz="3200" b="1" dirty="0">
                <a:solidFill>
                  <a:srgbClr val="FF0000"/>
                </a:solidFill>
              </a:rPr>
              <a:t>เงินต้นตามคำ</a:t>
            </a:r>
            <a:r>
              <a:rPr lang="th-TH" sz="3200" b="1" dirty="0" smtClean="0">
                <a:solidFill>
                  <a:srgbClr val="FF0000"/>
                </a:solidFill>
              </a:rPr>
              <a:t>พิพากษา</a:t>
            </a:r>
            <a:r>
              <a:rPr lang="th-TH" sz="3200" b="1" i="1" dirty="0" smtClean="0">
                <a:solidFill>
                  <a:srgbClr val="FFFF00"/>
                </a:solidFill>
              </a:rPr>
              <a:t>บางส่วน</a:t>
            </a:r>
            <a:endParaRPr lang="en-US" sz="3200" i="1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4991" y="981522"/>
            <a:ext cx="11351091" cy="107718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marL="457046" indent="-457046">
              <a:buFont typeface="Wingdings" pitchFamily="2" charset="2"/>
              <a:buChar char="Ø"/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ศาลพิพากษาให้จำเลยทั้งสองร่วมกันชำระเงินจำนวน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77,936.47 บาท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พร้อมดอกเบี้ยอัตราร้อยละ 7.5 ต่อปี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ของเงินต้นจำนวน 31,193.05 บาท </a:t>
            </a:r>
          </a:p>
        </p:txBody>
      </p:sp>
      <p:sp>
        <p:nvSpPr>
          <p:cNvPr id="10" name="ตัวแทนหมายเลขภาพนิ่ง 7"/>
          <p:cNvSpPr txBox="1">
            <a:spLocks/>
          </p:cNvSpPr>
          <p:nvPr/>
        </p:nvSpPr>
        <p:spPr>
          <a:xfrm>
            <a:off x="11005081" y="6144090"/>
            <a:ext cx="125597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665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13302" y="137900"/>
            <a:ext cx="8715247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93018" y="1706865"/>
            <a:ext cx="10871070" cy="2554545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คำพิพากษาศาลตลิ่งชัน คดีหมายเลขแดงที่ ผบ.4986/2553 เมื่อวันที่ 29 กันยายน 2553 พิพากษาให้จำเลยทั้งสองร่วมกันชำระเงิน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จำนวน 13,500 บาท พร้อมดอกเบี้ยอัตราร้อยละ 12 ต่อปี</a:t>
            </a: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ของต้นเงินดังกล่าว</a:t>
            </a: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นับแต่วันที่ 2 มีนาคม 2546 เป็นต้นไปจนกว่าจะชำระเสร็จ</a:t>
            </a:r>
            <a:b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แก่โจทก์ กับให้จำเลยทั้งสองร่วมกันชดใช้ค่าฤชาธรรมเนียมแทนโจทก์ โดยกำหนด</a:t>
            </a:r>
            <a:b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ค่าทนายความ 3,000 บาท 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7551" y="4227142"/>
            <a:ext cx="10836540" cy="19389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09" tIns="45702" rIns="91409" bIns="45702">
            <a:spAutoFit/>
          </a:bodyPr>
          <a:lstStyle/>
          <a:p>
            <a:r>
              <a:rPr lang="th-TH" sz="30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/>
                </a:solidFill>
                <a:latin typeface="FreesiaUPC" pitchFamily="34" charset="-34"/>
                <a:cs typeface="FreesiaUPC" pitchFamily="34" charset="-34"/>
              </a:rPr>
              <a:t>คำถาม</a:t>
            </a:r>
            <a:endParaRPr lang="en-US" sz="300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ผู้กู้ยืมแจ้ง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ความประสงค์ขอประนอมหนี้ภายหลังศาลมีคำพิพากษา ในวันที่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13 มีนาคม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2561 </a:t>
            </a:r>
            <a:endParaRPr lang="th-TH" sz="3000" b="1" dirty="0" smtClean="0">
              <a:latin typeface="FreesiaUPC" pitchFamily="34" charset="-34"/>
              <a:cs typeface="FreesiaUPC" pitchFamily="34" charset="-34"/>
            </a:endParaRPr>
          </a:p>
          <a:p>
            <a:pPr marL="514175" indent="-514175">
              <a:buAutoNum type="arabicPeriod"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จะต้อง</a:t>
            </a:r>
            <a:r>
              <a:rPr lang="th-TH" sz="3000" b="1">
                <a:latin typeface="FreesiaUPC" pitchFamily="34" charset="-34"/>
                <a:cs typeface="FreesiaUPC" pitchFamily="34" charset="-34"/>
              </a:rPr>
              <a:t>ชำระ</a:t>
            </a:r>
            <a:r>
              <a:rPr lang="th-TH" sz="3000" b="1" smtClean="0">
                <a:latin typeface="FreesiaUPC" pitchFamily="34" charset="-34"/>
                <a:cs typeface="FreesiaUPC" pitchFamily="34" charset="-34"/>
              </a:rPr>
              <a:t>หนี้นจำนวน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เท่าไร </a:t>
            </a:r>
            <a:endParaRPr lang="th-TH" sz="3000" b="1" dirty="0" smtClean="0">
              <a:latin typeface="FreesiaUPC" pitchFamily="34" charset="-34"/>
              <a:cs typeface="FreesiaUPC" pitchFamily="34" charset="-34"/>
            </a:endParaRPr>
          </a:p>
          <a:p>
            <a:pPr marL="514175" indent="-514175">
              <a:buAutoNum type="arabicPeriod"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จะ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ได้รับการ</a:t>
            </a:r>
            <a:r>
              <a:rPr lang="th-TH" sz="3000" b="1" u="sng" dirty="0">
                <a:latin typeface="FreesiaUPC" pitchFamily="34" charset="-34"/>
                <a:cs typeface="FreesiaUPC" pitchFamily="34" charset="-34"/>
              </a:rPr>
              <a:t>งดเว้นดอกเบี้ยค้างชำระ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จำนวนเท่าไร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25867" y="6142034"/>
            <a:ext cx="3254354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ผนวก 1 หน้า 156-159 </a:t>
            </a:r>
            <a:endParaRPr lang="en-US" sz="3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3017" y="1073891"/>
            <a:ext cx="10873209" cy="600128"/>
          </a:xfrm>
          <a:prstGeom prst="rect">
            <a:avLst/>
          </a:prstGeom>
          <a:solidFill>
            <a:srgbClr val="FFFF99"/>
          </a:solidFill>
        </p:spPr>
        <p:txBody>
          <a:bodyPr wrap="square" lIns="91409" tIns="45702" rIns="91409" bIns="45702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</a:rPr>
              <a:t>ตัวอย่างกรณีที่ 1 คำ</a:t>
            </a:r>
            <a:r>
              <a:rPr lang="th-TH" sz="3200" b="1" dirty="0">
                <a:solidFill>
                  <a:srgbClr val="FF0000"/>
                </a:solidFill>
              </a:rPr>
              <a:t>พิพากษาระบุ เงินต้นตามคำพิพากษา </a:t>
            </a:r>
            <a:r>
              <a:rPr lang="th-TH" sz="3200" b="1" i="1" u="sng" dirty="0">
                <a:solidFill>
                  <a:srgbClr val="FF0000"/>
                </a:solidFill>
              </a:rPr>
              <a:t>เท่ากับ</a:t>
            </a:r>
            <a:r>
              <a:rPr lang="th-TH" sz="3200" b="1" i="1" dirty="0">
                <a:solidFill>
                  <a:srgbClr val="FF0000"/>
                </a:solidFill>
              </a:rPr>
              <a:t> </a:t>
            </a:r>
            <a:r>
              <a:rPr lang="th-TH" sz="3200" b="1" dirty="0">
                <a:solidFill>
                  <a:srgbClr val="FF0000"/>
                </a:solidFill>
              </a:rPr>
              <a:t>เงินต้นที่ค้างชำระตามสัญญากู้ยืมเงิน </a:t>
            </a: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84468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594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2981" y="765498"/>
            <a:ext cx="1333957" cy="707850"/>
          </a:xfrm>
          <a:prstGeom prst="rect">
            <a:avLst/>
          </a:prstGeom>
        </p:spPr>
        <p:txBody>
          <a:bodyPr wrap="none" lIns="91409" tIns="45702" rIns="91409" bIns="45702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th-TH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ขั้นตอน</a:t>
            </a:r>
            <a:endParaRPr lang="en-U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9044" y="13790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2983" y="1401379"/>
            <a:ext cx="11593287" cy="466277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pPr>
              <a:tabLst>
                <a:tab pos="272957" algn="l"/>
              </a:tabLst>
            </a:pPr>
            <a:r>
              <a:rPr lang="th-TH" sz="3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33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3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ข้อมูลการชำระหนี้ตามคำพิพากษา</a:t>
            </a:r>
            <a:endParaRPr lang="en-US" sz="3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indent="355479"/>
            <a:r>
              <a:rPr lang="th-TH" sz="3300" dirty="0">
                <a:latin typeface="FreesiaUPC" pitchFamily="34" charset="-34"/>
                <a:cs typeface="FreesiaUPC" pitchFamily="34" charset="-34"/>
              </a:rPr>
              <a:t>    ไม่เคยชำระหนี้ตามคำพิพากษา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คำนวณหนี้ค้างชำระตามคำพิพากษา ถึงวันที่ขอประนอมหนี้ 13 มีนาคม 2561</a:t>
            </a:r>
            <a:endParaRPr lang="en-US" sz="3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indent="723655">
              <a:tabLst>
                <a:tab pos="723655" algn="l"/>
              </a:tabLst>
            </a:pPr>
            <a:r>
              <a:rPr lang="th-TH" sz="3300" spc="-100" dirty="0" smtClean="0">
                <a:latin typeface="FreesiaUPC" pitchFamily="34" charset="-34"/>
                <a:cs typeface="FreesiaUPC" pitchFamily="34" charset="-34"/>
              </a:rPr>
              <a:t>หนี้</a:t>
            </a:r>
            <a:r>
              <a:rPr lang="th-TH" sz="3300" spc="-100" dirty="0">
                <a:latin typeface="FreesiaUPC" pitchFamily="34" charset="-34"/>
                <a:cs typeface="FreesiaUPC" pitchFamily="34" charset="-34"/>
              </a:rPr>
              <a:t>ค้าง</a:t>
            </a:r>
            <a:r>
              <a:rPr lang="th-TH" sz="3300" spc="-100" dirty="0" smtClean="0">
                <a:latin typeface="FreesiaUPC" pitchFamily="34" charset="-34"/>
                <a:cs typeface="FreesiaUPC" pitchFamily="34" charset="-34"/>
              </a:rPr>
              <a:t>ชำระตามคำพิพากษา </a:t>
            </a:r>
            <a:r>
              <a:rPr lang="th-TH" sz="3300" spc="-100" dirty="0">
                <a:latin typeface="FreesiaUPC" pitchFamily="34" charset="-34"/>
                <a:cs typeface="FreesiaUPC" pitchFamily="34" charset="-34"/>
              </a:rPr>
              <a:t>ณ วันที่ 13 มีนาคม 2561 เป็นเงินทั้งสิ้นจำนวน 42,661.01 บาท   </a:t>
            </a:r>
            <a:r>
              <a:rPr lang="th-TH" sz="3300" spc="-10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3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    ประกอบด้วย 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pPr indent="630238"/>
            <a:r>
              <a:rPr lang="th-TH" sz="3300" dirty="0">
                <a:latin typeface="FreesiaUPC" pitchFamily="34" charset="-34"/>
                <a:cs typeface="FreesiaUPC" pitchFamily="34" charset="-34"/>
              </a:rPr>
              <a:t>เงินต้นตามคำพิพากษา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 13,500.00   บาท (ยอดเงินตามตารางข้อมูลการชำระหนี้ช่อง 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9)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pPr indent="630238"/>
            <a:r>
              <a:rPr lang="th-TH" sz="3300" dirty="0">
                <a:latin typeface="FreesiaUPC" pitchFamily="34" charset="-34"/>
                <a:cs typeface="FreesiaUPC" pitchFamily="34" charset="-34"/>
              </a:rPr>
              <a:t>ดอกเบี้ย 	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	             24,371.01   บาท (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ยอดเงินตามตารางข้อมูลการชำระหนี้ช่อง 10)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pPr indent="630238"/>
            <a:r>
              <a:rPr lang="th-TH" sz="3300" dirty="0">
                <a:latin typeface="FreesiaUPC" pitchFamily="34" charset="-34"/>
                <a:cs typeface="FreesiaUPC" pitchFamily="34" charset="-34"/>
              </a:rPr>
              <a:t>ค่าทนายความ             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 3,000.00   บาท (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ยอดเงินตามตารางข้อมูลการชำระหนี้ช่อง 12)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pPr indent="630238"/>
            <a:r>
              <a:rPr lang="th-TH" sz="3300" dirty="0">
                <a:latin typeface="FreesiaUPC" pitchFamily="34" charset="-34"/>
                <a:cs typeface="FreesiaUPC" pitchFamily="34" charset="-34"/>
              </a:rPr>
              <a:t>ค่าฤชาธรรมเนียม      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   1,790.00   บาท (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ยอดเงินตามตารางข้อมูลการชำระหนี้ช่อง 13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)</a:t>
            </a:r>
            <a:endParaRPr lang="en-US" sz="3300" dirty="0"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77859" y="6142034"/>
            <a:ext cx="2526591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ผนวก 1 หน้า 157 </a:t>
            </a:r>
            <a:endParaRPr lang="en-US" sz="3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ปุ่มปฏิบัติการ: ไปข้างหน้าหรือถัดไป 15">
            <a:hlinkClick r:id="rId2" action="ppaction://hlinkfile" highlightClick="1"/>
          </p:cNvPr>
          <p:cNvSpPr/>
          <p:nvPr/>
        </p:nvSpPr>
        <p:spPr>
          <a:xfrm>
            <a:off x="80953" y="6325871"/>
            <a:ext cx="504056" cy="362288"/>
          </a:xfrm>
          <a:prstGeom prst="actionButtonForwardNext">
            <a:avLst/>
          </a:prstGeom>
          <a:solidFill>
            <a:srgbClr val="FECCF3"/>
          </a:solidFill>
          <a:ln>
            <a:solidFill>
              <a:srgbClr val="FF66FF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84468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330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4106" y="1647300"/>
            <a:ext cx="11593287" cy="51706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r>
              <a:rPr lang="th-TH" sz="33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33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. ตรวจสอบค่าใช้จ่ายในการดำเนินคดีที่เกิดขึ้นทั้งหมดในชั้นบังคับ</a:t>
            </a:r>
            <a:r>
              <a:rPr lang="th-TH" sz="33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คดี</a:t>
            </a:r>
          </a:p>
          <a:p>
            <a:pPr indent="531633"/>
            <a:r>
              <a:rPr lang="th-TH" sz="33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ตรวจสอบว่าคดีอยู่ระหว่างการบังคับคดีหรือไม่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(ลูกหนี้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รายนี้ถูกบังคับคดี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แล้ว) 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pPr>
              <a:tabLst>
                <a:tab pos="804591" algn="l"/>
              </a:tabLst>
            </a:pPr>
            <a:r>
              <a:rPr lang="th-TH" sz="3300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ค่าใช้จ่าย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ในชั้นบังคับคดี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3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1,500   บาท   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ยอดเงินตามตารางข้อมูลการชำระหนี้ช่อง 15)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3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reesiaUPC" pitchFamily="34" charset="-34"/>
                <a:cs typeface="FreesiaUPC" pitchFamily="34" charset="-34"/>
              </a:rPr>
              <a:t>4. ตรวจสอบจำนวนเงินต้นที่ค้างชำระตามสัญญากู้ยืมเงิน </a:t>
            </a:r>
          </a:p>
          <a:p>
            <a:r>
              <a:rPr lang="th-TH" sz="3300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       เพื่อใช้ในการประนอมหนี้ภายหลังศาลมีคำพิพากษา</a:t>
            </a:r>
            <a:endParaRPr lang="en-US" sz="3300" dirty="0" smtClean="0">
              <a:latin typeface="FreesiaUPC" pitchFamily="34" charset="-34"/>
              <a:cs typeface="FreesiaUPC" pitchFamily="34" charset="-34"/>
            </a:endParaRPr>
          </a:p>
          <a:p>
            <a:pPr indent="723655"/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เงินต้นที่ค้างชำระตามสัญญากู้ยืมเงิน </a:t>
            </a:r>
            <a:r>
              <a:rPr lang="th-TH" sz="33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13,500 บาท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ยอดเงินตามตารางข้อมูลการชำระหนี้ช่อง 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16)</a:t>
            </a:r>
            <a:endParaRPr lang="en-US" sz="3300" dirty="0" smtClean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(ตรวจสอบจำนวน</a:t>
            </a:r>
            <a:r>
              <a:rPr lang="th-TH" sz="3300" u="sng" dirty="0" smtClean="0">
                <a:latin typeface="FreesiaUPC" pitchFamily="34" charset="-34"/>
                <a:cs typeface="FreesiaUPC" pitchFamily="34" charset="-34"/>
              </a:rPr>
              <a:t>เงินต้นที่ค้างชำระตามสัญญากู้ยืมเงิน กับ จำนวนเงินต้นตามคำพิพากษา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3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ค้างชำระ ณ วันที่ขอประนอมหนี้ </a:t>
            </a:r>
            <a:r>
              <a:rPr lang="th-TH" sz="33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ยอดเงินคงเหลือใด </a:t>
            </a:r>
            <a:r>
              <a:rPr lang="th-TH" sz="3300" b="1" i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ต่ำกว่า </a:t>
            </a:r>
            <a:r>
              <a:rPr lang="th-TH" sz="33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ให้ใช้ยอดเงินนั้นเป็น เงินต้นที่ค้างชำระตามสัญญากู้ยืมเงิน</a:t>
            </a:r>
            <a:r>
              <a:rPr lang="th-TH" sz="3300" b="1" dirty="0" smtClean="0">
                <a:latin typeface="FreesiaUPC" pitchFamily="34" charset="-34"/>
                <a:cs typeface="FreesiaUPC" pitchFamily="34" charset="-34"/>
              </a:rPr>
              <a:t>”</a:t>
            </a:r>
            <a:r>
              <a:rPr lang="th-TH" sz="3300" dirty="0" smtClean="0">
                <a:latin typeface="FreesiaUPC" pitchFamily="34" charset="-34"/>
                <a:cs typeface="FreesiaUPC" pitchFamily="34" charset="-34"/>
              </a:rPr>
              <a:t>เพื่อใช้ในการทำประนอมหนี้ภายหลังศาลมีคำพิพากษา)</a:t>
            </a:r>
            <a:endParaRPr lang="en-US" sz="3300" dirty="0"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2981" y="981522"/>
            <a:ext cx="2223623" cy="707850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4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ขั้นตอน (ต่อ)</a:t>
            </a:r>
            <a:endParaRPr lang="en-US" sz="40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9044" y="137900"/>
            <a:ext cx="10371430" cy="771578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ctr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4300" dirty="0">
              <a:solidFill>
                <a:srgbClr val="FFFF00"/>
              </a:solidFill>
            </a:endParaRPr>
          </a:p>
        </p:txBody>
      </p:sp>
      <p:sp>
        <p:nvSpPr>
          <p:cNvPr id="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856476" y="6216098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837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42166110"/>
              </p:ext>
            </p:extLst>
          </p:nvPr>
        </p:nvGraphicFramePr>
        <p:xfrm>
          <a:off x="260975" y="693491"/>
          <a:ext cx="11593289" cy="594360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304256"/>
                <a:gridCol w="4680520"/>
                <a:gridCol w="4608513"/>
              </a:tblGrid>
              <a:tr h="520885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389028">
                <a:tc>
                  <a:txBody>
                    <a:bodyPr/>
                    <a:lstStyle/>
                    <a:p>
                      <a:pPr algn="l"/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เงินต้นตามคำพิพากษาค้างชำระ (ช่อง 9)	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เงินต้นตามคำพิพากษา 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(ช่อง 2)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– </a:t>
                      </a:r>
                    </a:p>
                    <a:p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เงินต้นตามคำพิพากษาชำระ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คืน (ช่อง 3)</a:t>
                      </a:r>
                      <a:endParaRPr lang="en-US" sz="30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–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0 (ไม่เคยชำระ)</a:t>
                      </a:r>
                      <a:endParaRPr lang="en-US" sz="30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13,500</a:t>
                      </a:r>
                      <a:r>
                        <a:rPr lang="th-TH" sz="3000" b="1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  <a:endParaRPr lang="en-US" sz="3000" b="1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850726">
                <a:tc>
                  <a:txBody>
                    <a:bodyPr/>
                    <a:lstStyle/>
                    <a:p>
                      <a:r>
                        <a:rPr lang="th-TH" sz="30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ดอกเบี้ยค้างชำระ (ช่อง 10)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thaiDist">
                        <a:buFont typeface="Wingdings" pitchFamily="2" charset="2"/>
                        <a:buChar char="§"/>
                      </a:pP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ร้อยละ 12 ต่อปี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ของต้นเงินจำนวน 13,500 บาท นับแต่วันที่ 2 มีนาคม 2546 เป็นต้นไป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ไม่เคยชำระหนี้ตามคำพิพากษา คำนวณดอกเบี้ยนับแต่วันที่ 2 มี.ค. 2546 ถึงวันที่ขอประนอมหนี้ คือ วันที่ 13 มี.ค. 2561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จำนวนเงินต้นที่ศาลสั่งให้ใช้ในการคำนวณดอกเบี้ย  </a:t>
                      </a:r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 12 ต่อปี </a:t>
                      </a:r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จำนวนวันที่ค้างชำระ</a:t>
                      </a:r>
                      <a:endParaRPr lang="en-US" sz="32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  </a:t>
                      </a:r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/100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en-US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x </a:t>
                      </a: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5,491/365</a:t>
                      </a:r>
                      <a:endParaRPr kumimoji="0" lang="en-US" sz="30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r>
                        <a:rPr kumimoji="0" lang="en-US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24,371.01 บาท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30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จำนวนวันที่ค้างชำระ กรณีชำระคืนบางส่วนแล้ว นับถัดจากวันที่ชำระหนี้</a:t>
                      </a:r>
                      <a:b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ครั้งสุดท้าย ถึงวันที่ขอประนอมหนี้)</a:t>
                      </a:r>
                      <a:endParaRPr lang="en-US" sz="30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kumimoji="0" lang="en-US" sz="3200" kern="1200" dirty="0">
                        <a:solidFill>
                          <a:schemeClr val="tx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04990" y="117427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84468" y="609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2261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67852556"/>
              </p:ext>
            </p:extLst>
          </p:nvPr>
        </p:nvGraphicFramePr>
        <p:xfrm>
          <a:off x="260975" y="834763"/>
          <a:ext cx="11593289" cy="569102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304256"/>
                <a:gridCol w="4680520"/>
                <a:gridCol w="4608513"/>
              </a:tblGrid>
              <a:tr h="511312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9942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ค่าทนายความค้างชำระ (ช่อง 12)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ค่าทนายความตามคำพิพากษา – 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ค่าทนายความชำระคืน (ช่อง 6)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3,000 – 0 (ไม่เคยชำระ) 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3,000 บาท</a:t>
                      </a:r>
                      <a:endParaRPr lang="en-US" sz="32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448716">
                <a:tc>
                  <a:txBody>
                    <a:bodyPr/>
                    <a:lstStyle/>
                    <a:p>
                      <a:pPr algn="l"/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ค่าฤชาธรรมเนียมค้างชำระ </a:t>
                      </a:r>
                    </a:p>
                    <a:p>
                      <a:pPr algn="l"/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(ช่อง 13)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บัญชีค่าฤชาธรรมเนียมในสำนวนคดี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ของศาลที่มีคำพิพากษา – ค่าฤชา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ธรรมเนียมชำระคืน (ช่อง 7)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1,790 – 0 (ไม่เคยชำระ)</a:t>
                      </a:r>
                    </a:p>
                    <a:p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en-US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3000" b="1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3000" b="1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en-US" sz="3000" b="1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790 </a:t>
                      </a:r>
                      <a:r>
                        <a:rPr lang="th-TH" sz="3000" b="1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บาท </a:t>
                      </a:r>
                      <a:endParaRPr lang="en-US" sz="30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2521106">
                <a:tc>
                  <a:txBody>
                    <a:bodyPr/>
                    <a:lstStyle/>
                    <a:p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ค่าใช้จ่ายในการดำเนินคดีที่เกิดขึ้นทั้งหมดในชั้นบังคับคดี </a:t>
                      </a:r>
                    </a:p>
                    <a:p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(ช่อง 15) </a:t>
                      </a:r>
                      <a:endParaRPr lang="en-US" sz="30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(ไม่ให้นำมารวมในช่องยอดหนี้ค้างชำระตามคำพิพากษา) แต่ให้นำจำนวนเงินดังกล่าวมาคิดรวมในยอดเงินประนอมหนี้ภายหลังศาลมีคำพิพากษาด้วย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ถูกบังคับคดีแล้ว </a:t>
                      </a:r>
                    </a:p>
                    <a:p>
                      <a:pPr marL="0" indent="0"/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ค่าใช้จ่ายในชั้นบังคับคดี  </a:t>
                      </a:r>
                    </a:p>
                    <a:p>
                      <a:pPr marL="0" indent="0"/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 </a:t>
                      </a: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1,500 บาท </a:t>
                      </a:r>
                      <a:endParaRPr lang="en-US" sz="3200" b="1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04990" y="293962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288106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527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69483" y="245623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01063331"/>
              </p:ext>
            </p:extLst>
          </p:nvPr>
        </p:nvGraphicFramePr>
        <p:xfrm>
          <a:off x="260975" y="1591826"/>
          <a:ext cx="11593289" cy="405473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304256"/>
                <a:gridCol w="4680520"/>
                <a:gridCol w="4608513"/>
              </a:tblGrid>
              <a:tr h="548745"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5059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สรุป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ยอดหนี้ค้างชำระตามคำพิพากษา ณ วันที่ 13 มี.ค. 2561</a:t>
                      </a:r>
                      <a:endParaRPr kumimoji="0" lang="en-US" sz="3200" b="1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เงินต้นตามคำพิพากษาค้างชำระ (ช่อง 9) + ดอกเบี้ย (ช่อง 10) + 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ค่าทนายความ (ช่อง 12) + ค่าฤชาธรรมเนียม (ช่อง 13)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 + 24,371.01 + 3,000 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+ 1,790</a:t>
                      </a:r>
                      <a:endParaRPr kumimoji="0" lang="en-US" sz="32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42,661.01 บาท</a:t>
                      </a:r>
                      <a:endParaRPr kumimoji="0" lang="en-US" sz="3200" b="1" kern="1200" dirty="0" smtClean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60973" y="1014042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chemeClr val="accent6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359153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476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41491" y="173614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3259144"/>
              </p:ext>
            </p:extLst>
          </p:nvPr>
        </p:nvGraphicFramePr>
        <p:xfrm>
          <a:off x="260975" y="1205321"/>
          <a:ext cx="11593289" cy="532081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04256"/>
                <a:gridCol w="4680520"/>
                <a:gridCol w="4608513"/>
              </a:tblGrid>
              <a:tr h="461996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3200" dirty="0">
                        <a:solidFill>
                          <a:srgbClr val="0070C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วิธีการคำนวณ</a:t>
                      </a:r>
                      <a:endParaRPr lang="en-US" sz="3200" dirty="0">
                        <a:solidFill>
                          <a:srgbClr val="0070C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rgbClr val="0070C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</a:t>
                      </a:r>
                      <a:endParaRPr lang="en-US" sz="3200" dirty="0">
                        <a:solidFill>
                          <a:srgbClr val="0070C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741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เงินต้นค้างชำระตามสัญญากู้ยืมเงิน (ช่อง 16) 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ตรวจสอบจำนวนเงินต้นที่ค้างชำระตามสัญญากู้ยืมเงิน กับ จำนวนเงินต้นตามคำพิพากษาค้างชำระ ณ วันที่ขอประนอมหนี้ </a:t>
                      </a: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ยอดเงินคงเหลือใด</a:t>
                      </a:r>
                      <a:b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ต่ำกว่า</a:t>
                      </a:r>
                      <a:r>
                        <a:rPr kumimoji="0" lang="th-TH" sz="3200" b="1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b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ให้ใช้ยอดเงินนั้นเป็น</a:t>
                      </a:r>
                      <a:r>
                        <a:rPr kumimoji="0" lang="th-TH" sz="3200" b="1" kern="1200" baseline="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</a:t>
                      </a:r>
                      <a:br>
                        <a:rPr kumimoji="0" lang="th-TH" sz="32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b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ที่ค้างชำระตามสัญญากู้ยืมเงิน</a:t>
                      </a:r>
                      <a:r>
                        <a:rPr kumimoji="0" lang="th-TH" sz="3200" b="1" u="none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เพื่อใช้ในการทำประนอมหนี้ภายหลังศาล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13,500 บาท</a:t>
                      </a:r>
                      <a:endParaRPr lang="en-US" sz="3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จำนวนเงินต้นตามคำพิพากษาค้างชำระ (13,500) </a:t>
                      </a:r>
                      <a:r>
                        <a:rPr kumimoji="0" lang="th-TH" sz="3200" i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เท่ากับ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จำนวนเงินต้นที่ค้างชำระตามสัญญากู้ยืมเงิน (13,500) ดังนั้น จำนวนเงินต้นค้างชำระตามสัญญากู้ยืมเงินที่จะนำมาใช้ในการทำประนอมหนี้ภายหลังศาล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</a:t>
                      </a:r>
                      <a:endParaRPr lang="th-TH" sz="3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200" b="1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200" b="1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13,500 บาท</a:t>
                      </a:r>
                      <a:endParaRPr lang="en-US" sz="32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6956" y="581994"/>
            <a:ext cx="518457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วิธีการคำนวณ </a:t>
            </a:r>
            <a:r>
              <a:rPr lang="en-US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ณ 13 มี.ค. 2561 </a:t>
            </a:r>
            <a:endParaRPr lang="en-US" sz="3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12460" y="6288106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863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159654" y="45421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ตัวอย่างการประนอมหนี้ภายหลังศาลมีคำพิพากษา </a:t>
            </a:r>
            <a:endParaRPr lang="th-TH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2929730"/>
              </p:ext>
            </p:extLst>
          </p:nvPr>
        </p:nvGraphicFramePr>
        <p:xfrm>
          <a:off x="621014" y="1253254"/>
          <a:ext cx="11017224" cy="540695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7272808"/>
                <a:gridCol w="3744416"/>
              </a:tblGrid>
              <a:tr h="1024412">
                <a:tc gridSpan="2">
                  <a:txBody>
                    <a:bodyPr/>
                    <a:lstStyle/>
                    <a:p>
                      <a:pPr algn="l"/>
                      <a:r>
                        <a:rPr lang="th-TH" sz="3000" dirty="0" smtClean="0">
                          <a:latin typeface="FreesiaUPC" pitchFamily="34" charset="-34"/>
                          <a:cs typeface="FreesiaUPC" pitchFamily="34" charset="-34"/>
                        </a:rPr>
                        <a:t>1. จำนวนเงินที่ต้องชำระตามคำขอประนอมหนี้ภายหลังศาลมีคำพิพากษา</a:t>
                      </a:r>
                      <a:r>
                        <a:rPr lang="th-TH" sz="30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ระเบียบฯ ข้อ 28/2</a:t>
                      </a:r>
                      <a:br>
                        <a:rPr lang="th-TH" sz="30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0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   (ณ 13 มี.ค. 2561)</a:t>
                      </a:r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30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48745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ค่าทนายความ (ช่อง 12) 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 3,000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48745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ค่าฤชาธรรมเนียม (ช่อง 13) 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1,790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06051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ค่าใช้จ่ายในการดำเนินคดีที่เกิดขึ้นทั้งหมดในชั้นบังคับคดี (ช่อง 15) 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1,500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632763">
                <a:tc>
                  <a:txBody>
                    <a:bodyPr/>
                    <a:lstStyle/>
                    <a:p>
                      <a:pPr marL="627063" indent="-271463">
                        <a:buFont typeface="Wingdings" pitchFamily="2" charset="2"/>
                        <a:buChar char="§"/>
                      </a:pPr>
                      <a:r>
                        <a:rPr kumimoji="0" lang="th-TH" sz="3000" b="1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เงินต้นค้างชำระตามสัญญากู้ยืมเงิน (ช่อง 16) 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13,500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48745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รวมทั้งสิ้น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 19,790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48745">
                <a:tc gridSpan="2">
                  <a:txBody>
                    <a:bodyPr/>
                    <a:lstStyle/>
                    <a:p>
                      <a:pPr algn="l"/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2. จำนวนเงินที่ได้รับการงดเว้น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8745">
                <a:tc>
                  <a:txBody>
                    <a:bodyPr/>
                    <a:lstStyle/>
                    <a:p>
                      <a:pPr marL="627063" indent="-271463" algn="l">
                        <a:buFont typeface="Wingdings" pitchFamily="2" charset="2"/>
                        <a:buChar char="§"/>
                      </a:pP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ดอกเบี้ยค้างชำระ (ช่อง 10)</a:t>
                      </a:r>
                      <a:endParaRPr lang="en-US" sz="30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=</a:t>
                      </a: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24,371.01 บาท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21011" y="621483"/>
            <a:ext cx="4104456" cy="630906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35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สรุปตอบ</a:t>
            </a:r>
            <a:r>
              <a:rPr lang="th-TH" sz="35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eesiaUPC" pitchFamily="34" charset="-34"/>
                <a:cs typeface="FreesiaUPC" pitchFamily="34" charset="-34"/>
              </a:rPr>
              <a:t>คำถามจากโจทก์</a:t>
            </a:r>
            <a:endParaRPr lang="en-US" sz="3500" b="1" dirty="0">
              <a:solidFill>
                <a:schemeClr val="accent2">
                  <a:lumMod val="60000"/>
                  <a:lumOff val="4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928484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353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6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929464"/>
            <a:ext cx="1218723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414099" y="6022082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93219" y="101642"/>
            <a:ext cx="6982638" cy="66385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lvl="0" algn="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ตารางคำนวณหนี้ค้างชำระตามคำพิพากษา</a:t>
            </a:r>
            <a:endParaRPr lang="th-TH" sz="36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0215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6099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36165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93355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50545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79173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236363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93553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65123" y="3929860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36627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10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879569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11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79635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022577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13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665519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14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308461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15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951403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16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594345" y="392986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17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วงรี 8"/>
          <p:cNvSpPr/>
          <p:nvPr/>
        </p:nvSpPr>
        <p:spPr>
          <a:xfrm>
            <a:off x="7749803" y="1917626"/>
            <a:ext cx="2376264" cy="576064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7749803" y="1845618"/>
            <a:ext cx="2304256" cy="648072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17"/>
          <p:cNvSpPr>
            <a:spLocks/>
          </p:cNvSpPr>
          <p:nvPr/>
        </p:nvSpPr>
        <p:spPr bwMode="auto">
          <a:xfrm>
            <a:off x="393377" y="1629594"/>
            <a:ext cx="11449272" cy="4536504"/>
          </a:xfrm>
          <a:prstGeom prst="rect">
            <a:avLst/>
          </a:prstGeom>
          <a:solidFill>
            <a:schemeClr val="tx1"/>
          </a:solidFill>
          <a:ln w="6350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09" tIns="45702" rIns="91409" bIns="45702" numCol="1" anchor="ctr" anchorCtr="0" compatLnSpc="1">
            <a:prstTxWarp prst="textNoShape">
              <a:avLst/>
            </a:prstTxWarp>
          </a:bodyPr>
          <a:lstStyle/>
          <a:p>
            <a:pPr marR="12696" indent="450697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ข้อ 2 ข้าพเจ้ายอมรับว่ามีหนี้ค้างชำระตามคำพิพากษา </a:t>
            </a:r>
            <a:r>
              <a:rPr lang="th-TH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ณ </a:t>
            </a:r>
            <a:r>
              <a:rPr lang="th-TH" sz="3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วันที่</a:t>
            </a:r>
            <a:r>
              <a:rPr lang="th-TH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13 มีนาคม 2561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เป็นเงินทั้งสิ้นจำนวน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42,611.01 บาท (สี่หมื่นสองพันหกร้อยสิบเอ็ดบาทหนึ่งสตางค์)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ประกอบด้วย</a:t>
            </a:r>
            <a:endParaRPr lang="en-US" altLang="zh-TW" sz="3000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เงินต้นตามคำพิพากษา	จำนวน	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13,500.00  บาท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(หนึ่งหมื่นสามพันห้าร้อยบาทถ้วน)</a:t>
            </a:r>
            <a:endParaRPr lang="en-US" altLang="zh-TW" sz="26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ดอกเบี้ย			จำนวน	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24,371.01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(สองหมื่นสี่พันสามร้อยเจ็ดสิบเอ็ดบาทหนึ่งสตางค์)</a:t>
            </a:r>
            <a:endParaRPr lang="en-US" altLang="zh-TW" sz="29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เบี้ยปรับ/ค่าปรับ		จำนวน	  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-            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บาท  (..............-...........) </a:t>
            </a:r>
            <a:endParaRPr lang="en-US" altLang="zh-TW" sz="30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ค่าทนายความ 		จำนวน    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3,000.00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บาท  (สามพันบาทถ้วน)</a:t>
            </a:r>
            <a:endParaRPr lang="en-US" altLang="zh-TW" sz="3000" b="1" dirty="0">
              <a:solidFill>
                <a:schemeClr val="bg1"/>
              </a:solidFill>
              <a:latin typeface="FreesiaUPC" pitchFamily="34" charset="-34"/>
              <a:ea typeface="Arial" pitchFamily="34" charset="0"/>
              <a:cs typeface="FreesiaUPC" pitchFamily="34" charset="-34"/>
            </a:endParaRPr>
          </a:p>
          <a:p>
            <a:pPr marR="12696" algn="thaiDist" defTabSz="914090" fontAlgn="base">
              <a:spcBef>
                <a:spcPct val="0"/>
              </a:spcBef>
              <a:spcAft>
                <a:spcPts val="1000"/>
              </a:spcAft>
            </a:pPr>
            <a:r>
              <a:rPr lang="th-TH" sz="3000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ค่าฤชาธรรมเนียม 	จำนวน   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ea typeface="Arial" pitchFamily="34" charset="0"/>
                <a:cs typeface="FreesiaUPC" pitchFamily="34" charset="-34"/>
              </a:rPr>
              <a:t>1,500.00  บาท  (หนึ่งพันห้าร้อยบาทถ้วน)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3377" y="261442"/>
            <a:ext cx="11449272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ตัวอย่างการกรอกข้อมูลแบบคำขอประนอมหนี้ภายหลังศาลมีคำพิพากษา</a:t>
            </a:r>
          </a:p>
          <a:p>
            <a:pPr algn="ctr"/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/สัญญาประนอมหนี้ ข้อ 2 ข้อ 3 และข้อ 4 ตามระเบียบฯ ข้อ 28/2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5"/>
          <p:cNvSpPr/>
          <p:nvPr/>
        </p:nvSpPr>
        <p:spPr>
          <a:xfrm>
            <a:off x="8877859" y="6166098"/>
            <a:ext cx="2526591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3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ผนวก 1 หน้า 156 </a:t>
            </a:r>
            <a:endParaRPr lang="en-US" sz="33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784468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202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1011" y="1630750"/>
            <a:ext cx="10981176" cy="424728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txBody>
          <a:bodyPr wrap="square" lIns="91409" tIns="45702" rIns="91409" bIns="45702">
            <a:spAutoFit/>
          </a:bodyPr>
          <a:lstStyle/>
          <a:p>
            <a:pPr indent="272957" algn="thaiDist"/>
            <a:r>
              <a:rPr lang="th-TH" sz="3000" dirty="0">
                <a:latin typeface="FreesiaUPC" pitchFamily="34" charset="-34"/>
                <a:cs typeface="FreesiaUPC" pitchFamily="34" charset="-34"/>
              </a:rPr>
              <a:t>ข้อ 3 ข้าพเจ้ามีความประสงค์จะขอประนอมหนี้ภายหลังศาลมีคำพิพากษา ตามข้อ 28/2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 ว่าด้วยการให้กู้ยืมเงินกองทุนพัฒนาฝีมือ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แรงงาน พ.ศ. 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2551 และที่แก้ไขเพิ่มเติม เป็นเงินทั้งสิ้นจำนวน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19,790  บาท (หนึ่งหมื่นเก้า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พัน</a:t>
            </a:r>
            <a:br>
              <a:rPr lang="th-TH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เจ็ดร้อยเก้า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สิบบาทถ้วน)</a:t>
            </a:r>
            <a:r>
              <a:rPr lang="th-TH" sz="3000" dirty="0">
                <a:latin typeface="FreesiaUPC" pitchFamily="34" charset="-34"/>
                <a:cs typeface="FreesiaUPC" pitchFamily="34" charset="-34"/>
              </a:rPr>
              <a:t>  ประกอบด้วย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เงินต้นค้างชำระตามสัญญากู้ยืมเงิน	จำนวน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13,500  บาท (หนึ่งหมื่นสามพันห้าร้อยบาทถ้วน)                                             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ค่าทนายความ	                        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  จำนวน 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3,000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บาท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(สามพันบาทถ้วน)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ค่าฤชาธรรมเนียม	                      </a:t>
            </a:r>
            <a:r>
              <a:rPr lang="th-TH" sz="3000" dirty="0" smtClean="0">
                <a:latin typeface="FreesiaUPC" pitchFamily="34" charset="-34"/>
                <a:cs typeface="FreesiaUPC" pitchFamily="34" charset="-34"/>
              </a:rPr>
              <a:t>จำนวน  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1,790 บาท  (หนึ่งพันเจ็ดร้อยเก้าสิบบาทถ้วน)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3000" dirty="0">
                <a:latin typeface="FreesiaUPC" pitchFamily="34" charset="-34"/>
                <a:cs typeface="FreesiaUPC" pitchFamily="34" charset="-34"/>
              </a:rPr>
              <a:t>ค่าใช้จ่ายในการดำเนินคดีที่เกิดขึ้นทั้งหมด  จำนวน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1,500 บาท  (หนึ่งพันห้าร้อยบาทถ้วน) </a:t>
            </a:r>
            <a:endParaRPr lang="en-US" sz="3000" dirty="0">
              <a:latin typeface="FreesiaUPC" pitchFamily="34" charset="-34"/>
              <a:cs typeface="FreesiaUPC" pitchFamily="34" charset="-34"/>
            </a:endParaRPr>
          </a:p>
          <a:p>
            <a:pPr indent="355479"/>
            <a:r>
              <a:rPr lang="th-TH" sz="3000" dirty="0">
                <a:latin typeface="FreesiaUPC" pitchFamily="34" charset="-34"/>
                <a:cs typeface="FreesiaUPC" pitchFamily="34" charset="-34"/>
              </a:rPr>
              <a:t>ข้อ 4 ข้าพเจ้าตกลงชำระเงินทั้งหมดตามข้อ 3 ในวันนี้  </a:t>
            </a:r>
            <a:r>
              <a:rPr lang="th-TH" sz="3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วันที่</a:t>
            </a:r>
            <a:r>
              <a:rPr lang="th-TH" sz="3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0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13 มีนาคม 2559</a:t>
            </a:r>
            <a:endParaRPr lang="en-US" sz="30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3377" y="261442"/>
            <a:ext cx="11449272" cy="1200292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ตัวอย่างการกรอกข้อมูลแบบคำขอประนอมหนี้ภายหลังศาลมีคำพิพากษา</a:t>
            </a:r>
          </a:p>
          <a:p>
            <a:pPr algn="ctr"/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/สัญญาประนอมหนี้ ข้อ 2 ข้อ 3 และข้อ 4 ตามระเบียบฯ ข้อ 28/2</a:t>
            </a:r>
            <a:endParaRPr lang="en-US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8702166" y="6022082"/>
            <a:ext cx="2432013" cy="600128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2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ผนวก 1 หน้า 156</a:t>
            </a:r>
            <a:endParaRPr lang="en-US" sz="32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แทน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10640452" y="6144090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14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621011" y="837506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15093" y="1291986"/>
            <a:ext cx="3883904" cy="5592822"/>
          </a:xfrm>
          <a:prstGeom prst="rect">
            <a:avLst/>
          </a:prstGeom>
        </p:spPr>
      </p:pic>
      <p:sp>
        <p:nvSpPr>
          <p:cNvPr id="10" name="TextBox 7"/>
          <p:cNvSpPr txBox="1"/>
          <p:nvPr/>
        </p:nvSpPr>
        <p:spPr>
          <a:xfrm>
            <a:off x="621011" y="117426"/>
            <a:ext cx="9145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แบบคำขอประนอม</a:t>
            </a:r>
            <a:r>
              <a:rPr lang="th-TH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หนี้ภายหลังศาลมีคำพิพากษา</a:t>
            </a:r>
            <a:endParaRPr lang="th-TH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2372861"/>
              </p:ext>
            </p:extLst>
          </p:nvPr>
        </p:nvGraphicFramePr>
        <p:xfrm>
          <a:off x="2421211" y="1605678"/>
          <a:ext cx="9217024" cy="412837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975970"/>
                <a:gridCol w="5241054"/>
              </a:tblGrid>
              <a:tr h="466273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แบบที่ใช้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ผู้ขอประนอมหนี้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1930111">
                <a:tc>
                  <a:txBody>
                    <a:bodyPr/>
                    <a:lstStyle/>
                    <a:p>
                      <a:pPr algn="thaiDist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คำขอประนอมหนี้ภายหลังศาล</a:t>
                      </a:r>
                      <a:b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มีคำพิพากษาในคดีกู้ยืมเงินกู้ยืมกองทุนพัฒนาฝีมือแรงงาน 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จำนวน 3 แบบ   (ผนวก</a:t>
                      </a:r>
                      <a:r>
                        <a:rPr kumimoji="0" lang="th-TH" sz="2800" kern="12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1)</a:t>
                      </a:r>
                      <a:endParaRPr kumimoji="0" lang="th-TH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lvl="0" indent="0"/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ผู้กู้ยืมขอประนอมหนี้ (หน้า 145)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ผู้ค้ำประกันขอประนอมหนี้ (หน้า 146)</a:t>
                      </a:r>
                      <a:endParaRPr kumimoji="0" lang="en-US" sz="2800" kern="12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ทายาทผู้ค้ำประกันขอประนอมหนี้ (หน้า 148)</a:t>
                      </a:r>
                      <a:endParaRPr kumimoji="0" lang="en-US" sz="2800" kern="1200" dirty="0" smtClean="0">
                        <a:solidFill>
                          <a:schemeClr val="accent2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680101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สัญญาขอชำระหนี้แทนลูกหนี้ภายหลังศาลมีคำพิพากษาในคดีกู้ยืมเงินกู้ยืมกองทุนพัฒนาฝีมือแรงงาน</a:t>
                      </a:r>
                      <a:endParaRPr lang="en-US" sz="28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/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4.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กรณีบุคคลอื่นขอประนอมหนี้แทน</a:t>
                      </a:r>
                    </a:p>
                    <a:p>
                      <a:pPr marL="0" indent="0"/>
                      <a:r>
                        <a:rPr kumimoji="0" lang="en-US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(หน้า 147)</a:t>
                      </a:r>
                      <a:endParaRPr lang="en-US" sz="2800" b="0" dirty="0">
                        <a:solidFill>
                          <a:schemeClr val="accent2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ตัวแทนหมายเลขภาพนิ่ง 7"/>
          <p:cNvSpPr txBox="1">
            <a:spLocks/>
          </p:cNvSpPr>
          <p:nvPr/>
        </p:nvSpPr>
        <p:spPr>
          <a:xfrm>
            <a:off x="10359153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025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35" y="0"/>
            <a:ext cx="2940940" cy="69349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268288" indent="-268288" defTabSz="816730">
              <a:spcBef>
                <a:spcPts val="0"/>
              </a:spcBef>
              <a:buFontTx/>
              <a:buAutoNum type="arabicPeriod"/>
            </a:pPr>
            <a:r>
              <a:rPr lang="th-TH" sz="30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ผู้กู้ยืมขอ</a:t>
            </a:r>
            <a:r>
              <a:rPr lang="th-TH" sz="30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ประนอมหนี้</a:t>
            </a:r>
            <a:endParaRPr lang="th-TH" sz="3000" b="1" dirty="0">
              <a:solidFill>
                <a:schemeClr val="bg1"/>
              </a:solidFill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="" xmlns:a16="http://schemas.microsoft.com/office/drawing/2014/main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769141"/>
            <a:ext cx="3310397" cy="43888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41291" y="0"/>
            <a:ext cx="8496943" cy="6850479"/>
          </a:xfrm>
          <a:prstGeom prst="rect">
            <a:avLst/>
          </a:prstGeom>
        </p:spPr>
      </p:pic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928484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29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3933378" cy="69349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defTabSz="816730">
              <a:spcBef>
                <a:spcPts val="0"/>
              </a:spcBef>
            </a:pPr>
            <a:r>
              <a:rPr lang="en-US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</a:t>
            </a:r>
            <a:r>
              <a:rPr lang="th-TH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ผู้</a:t>
            </a:r>
            <a:r>
              <a:rPr lang="th-TH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ค้ำประกันขอประนอมหนี้</a:t>
            </a:r>
            <a:endParaRPr lang="th-TH" b="1" dirty="0">
              <a:solidFill>
                <a:schemeClr val="bg1"/>
              </a:solidFill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="" xmlns:a16="http://schemas.microsoft.com/office/drawing/2014/main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836906"/>
            <a:ext cx="3502344" cy="43888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5347" y="0"/>
            <a:ext cx="7992888" cy="6859588"/>
          </a:xfrm>
          <a:prstGeom prst="rect">
            <a:avLst/>
          </a:prstGeom>
        </p:spPr>
      </p:pic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928484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49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769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5284" y="7970"/>
            <a:ext cx="4391387" cy="685520"/>
          </a:xfrm>
          <a:solidFill>
            <a:srgbClr val="FFFF00"/>
          </a:solidFill>
        </p:spPr>
        <p:txBody>
          <a:bodyPr>
            <a:noAutofit/>
          </a:bodyPr>
          <a:lstStyle/>
          <a:p>
            <a:pPr defTabSz="816730">
              <a:spcBef>
                <a:spcPts val="0"/>
              </a:spcBef>
            </a:pPr>
            <a:r>
              <a:rPr lang="en-US" sz="30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</a:t>
            </a:r>
            <a:r>
              <a:rPr lang="th-TH" sz="30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30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ทายาท</a:t>
            </a:r>
            <a:r>
              <a:rPr lang="th-TH" sz="30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ผู้ค้ำ</a:t>
            </a:r>
            <a:r>
              <a:rPr lang="th-TH" sz="30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ประกันขอประนอมหนี้</a:t>
            </a:r>
            <a:endParaRPr lang="th-TH" sz="3000" b="1" dirty="0">
              <a:solidFill>
                <a:schemeClr val="bg1"/>
              </a:solidFill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="" xmlns:a16="http://schemas.microsoft.com/office/drawing/2014/main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692857"/>
            <a:ext cx="3815548" cy="43888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21411" y="7970"/>
            <a:ext cx="7344816" cy="6851617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928484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092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68" y="1"/>
            <a:ext cx="3864569" cy="693489"/>
          </a:xfrm>
          <a:solidFill>
            <a:srgbClr val="FFFF00"/>
          </a:solidFill>
        </p:spPr>
        <p:txBody>
          <a:bodyPr>
            <a:normAutofit/>
          </a:bodyPr>
          <a:lstStyle/>
          <a:p>
            <a:pPr defTabSz="816730">
              <a:spcBef>
                <a:spcPts val="0"/>
              </a:spcBef>
            </a:pPr>
            <a:r>
              <a:rPr lang="en-US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4.</a:t>
            </a:r>
            <a:r>
              <a:rPr lang="th-TH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บุคคลอื่นชำระหนี้แทน</a:t>
            </a:r>
            <a:endParaRPr lang="th-TH" b="1" dirty="0">
              <a:solidFill>
                <a:schemeClr val="bg1"/>
              </a:solidFill>
            </a:endParaRPr>
          </a:p>
        </p:txBody>
      </p:sp>
      <p:pic>
        <p:nvPicPr>
          <p:cNvPr id="5" name="Picture 8">
            <a:extLst>
              <a:ext uri="{FF2B5EF4-FFF2-40B4-BE49-F238E27FC236}">
                <a16:creationId xmlns="" xmlns:a16="http://schemas.microsoft.com/office/drawing/2014/main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69" y="908931"/>
            <a:ext cx="3580366" cy="43888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45347" y="9652"/>
            <a:ext cx="8064896" cy="6849936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1000492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30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75600" y="261442"/>
            <a:ext cx="9433048" cy="969907"/>
          </a:xfrm>
        </p:spPr>
        <p:txBody>
          <a:bodyPr>
            <a:noAutofit/>
          </a:bodyPr>
          <a:lstStyle/>
          <a:p>
            <a:pPr algn="ctr"/>
            <a:r>
              <a:rPr lang="th-TH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IT๙" pitchFamily="34" charset="-34"/>
                <a:cs typeface="TH SarabunIT๙" pitchFamily="34" charset="-34"/>
              </a:rPr>
              <a:t>ปัญหาที่พบการทำประนอมหนี้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xmlns="" id="{62377335-103A-48A7-86BB-90071EF999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7315" y="2061642"/>
            <a:ext cx="5849299" cy="320614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1. </a:t>
            </a: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ใช้แบบไม่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ถูกต้อง</a:t>
            </a:r>
          </a:p>
          <a:p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2. </a:t>
            </a: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กรอกข้อมูล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ไ</a:t>
            </a: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ม่ถูกต้อง/ไม่ครบถ้วน</a:t>
            </a:r>
            <a:endParaRPr lang="th-TH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3. 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การแก้ไขเอกสารไม่ถูกต้อง</a:t>
            </a:r>
          </a:p>
          <a:p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4. 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เอกสารที่ส่งคืน</a:t>
            </a: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ไม่ครบถ้วน</a:t>
            </a:r>
            <a:endParaRPr lang="th-TH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endParaRPr lang="th-TH" sz="20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1B6745B-F5F4-40AF-9733-EDD716E0ECB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2219" y="2356443"/>
            <a:ext cx="3127184" cy="4503145"/>
          </a:xfrm>
          <a:prstGeom prst="rect">
            <a:avLst/>
          </a:prstGeom>
        </p:spPr>
      </p:pic>
      <p:sp>
        <p:nvSpPr>
          <p:cNvPr id="7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616429" y="1387299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BDBB10EC-5222-A943-9A7B-2C299230D35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3177" y="262205"/>
            <a:ext cx="972423" cy="981841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59153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743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-27061" y="50383"/>
            <a:ext cx="3384376" cy="787123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1. </a:t>
            </a:r>
            <a:r>
              <a:rPr lang="th-TH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ใช้แบบไม่</a:t>
            </a:r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ถูกต้อง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04987" y="904549"/>
            <a:ext cx="6984776" cy="725045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anose="02020603050405020304" pitchFamily="18" charset="-34"/>
                <a:cs typeface="DilleniaUPC" panose="02020603050405020304" pitchFamily="18" charset="-34"/>
              </a:rPr>
              <a:t>ผู้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anose="02020603050405020304" pitchFamily="18" charset="-34"/>
                <a:cs typeface="DilleniaUPC" panose="02020603050405020304" pitchFamily="18" charset="-34"/>
              </a:rPr>
              <a:t>ค้ำ</a:t>
            </a: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anose="02020603050405020304" pitchFamily="18" charset="-34"/>
                <a:cs typeface="DilleniaUPC" panose="02020603050405020304" pitchFamily="18" charset="-34"/>
              </a:rPr>
              <a:t>ประกันขอประนอม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anose="02020603050405020304" pitchFamily="18" charset="-34"/>
                <a:cs typeface="DilleniaUPC" panose="02020603050405020304" pitchFamily="18" charset="-34"/>
              </a:rPr>
              <a:t>หนี้ แต่ใช้</a:t>
            </a: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anose="02020603050405020304" pitchFamily="18" charset="-34"/>
                <a:cs typeface="DilleniaUPC" panose="02020603050405020304" pitchFamily="18" charset="-34"/>
              </a:rPr>
              <a:t>แบบบุคคลอื่นขอชำระ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anose="02020603050405020304" pitchFamily="18" charset="-34"/>
                <a:cs typeface="DilleniaUPC" panose="02020603050405020304" pitchFamily="18" charset="-34"/>
              </a:rPr>
              <a:t>แทน </a:t>
            </a:r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lleniaUPC" panose="02020603050405020304" pitchFamily="18" charset="-34"/>
                <a:cs typeface="DilleniaUPC" panose="02020603050405020304" pitchFamily="18" charset="-34"/>
              </a:rPr>
              <a:t> </a:t>
            </a:r>
            <a:endParaRPr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305046" y="3168129"/>
            <a:ext cx="860716" cy="386758"/>
          </a:xfrm>
          <a:prstGeom prst="rect">
            <a:avLst/>
          </a:prstGeom>
        </p:spPr>
        <p:txBody>
          <a:bodyPr wrap="none" lIns="108696" tIns="54349" rIns="108696" bIns="54349">
            <a:spAutoFit/>
          </a:bodyPr>
          <a:lstStyle/>
          <a:p>
            <a:r>
              <a:rPr lang="th-TH" u="dotted" dirty="0"/>
              <a:t>ผู้ค้ำประกัน</a:t>
            </a:r>
            <a:endParaRPr lang="th-TH" dirty="0"/>
          </a:p>
        </p:txBody>
      </p:sp>
      <p:cxnSp>
        <p:nvCxnSpPr>
          <p:cNvPr id="23" name="ตัวเชื่อมต่อตรง 22"/>
          <p:cNvCxnSpPr/>
          <p:nvPr/>
        </p:nvCxnSpPr>
        <p:spPr>
          <a:xfrm>
            <a:off x="5818729" y="4942312"/>
            <a:ext cx="0" cy="36012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ตัวเชื่อมต่อตรง 24"/>
          <p:cNvCxnSpPr/>
          <p:nvPr/>
        </p:nvCxnSpPr>
        <p:spPr>
          <a:xfrm>
            <a:off x="5818729" y="5302436"/>
            <a:ext cx="658783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ลูกศรเชื่อมต่อแบบตรง 30"/>
          <p:cNvCxnSpPr/>
          <p:nvPr/>
        </p:nvCxnSpPr>
        <p:spPr>
          <a:xfrm>
            <a:off x="6477512" y="5302447"/>
            <a:ext cx="0" cy="36012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110" t="27884" r="8856" b="18656"/>
          <a:stretch/>
        </p:blipFill>
        <p:spPr bwMode="auto">
          <a:xfrm>
            <a:off x="393391" y="1773610"/>
            <a:ext cx="11100827" cy="3911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9" name="TextBox 2048"/>
          <p:cNvSpPr txBox="1"/>
          <p:nvPr/>
        </p:nvSpPr>
        <p:spPr>
          <a:xfrm>
            <a:off x="5818729" y="5037136"/>
            <a:ext cx="1426568" cy="38675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sp>
        <p:nvSpPr>
          <p:cNvPr id="2054" name="TextBox 2053"/>
          <p:cNvSpPr txBox="1"/>
          <p:nvPr/>
        </p:nvSpPr>
        <p:spPr>
          <a:xfrm>
            <a:off x="393391" y="3200580"/>
            <a:ext cx="4764124" cy="959223"/>
          </a:xfrm>
          <a:prstGeom prst="rect">
            <a:avLst/>
          </a:prstGeom>
          <a:solidFill>
            <a:srgbClr val="FFFF00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pPr algn="thaiDist">
              <a:lnSpc>
                <a:spcPct val="115000"/>
              </a:lnSpc>
            </a:pP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ผู้ทำสัญญาประนอมหนี้เป็นผู้ค้ำ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ประกัน แต่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ใช้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แบบบุคคลอื่นขอชำระ</a:t>
            </a:r>
            <a:r>
              <a:rPr lang="th-TH" sz="24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แทน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058" name="ตัวเชื่อมต่อตรง 2057"/>
          <p:cNvCxnSpPr/>
          <p:nvPr/>
        </p:nvCxnSpPr>
        <p:spPr>
          <a:xfrm flipV="1">
            <a:off x="623149" y="2102173"/>
            <a:ext cx="0" cy="109840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60" name="ลูกศรเชื่อมต่อแบบตรง 2059"/>
          <p:cNvCxnSpPr/>
          <p:nvPr/>
        </p:nvCxnSpPr>
        <p:spPr>
          <a:xfrm>
            <a:off x="623149" y="2091151"/>
            <a:ext cx="777382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62" name="ตัวเชื่อมต่อตรง 2061"/>
          <p:cNvCxnSpPr/>
          <p:nvPr/>
        </p:nvCxnSpPr>
        <p:spPr>
          <a:xfrm flipV="1">
            <a:off x="5157515" y="4194847"/>
            <a:ext cx="1319997" cy="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64" name="ลูกศรเชื่อมต่อแบบตรง 2063"/>
          <p:cNvCxnSpPr/>
          <p:nvPr/>
        </p:nvCxnSpPr>
        <p:spPr>
          <a:xfrm>
            <a:off x="6477512" y="4194859"/>
            <a:ext cx="0" cy="8228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65" name="TextBox 2064"/>
          <p:cNvSpPr txBox="1"/>
          <p:nvPr/>
        </p:nvSpPr>
        <p:spPr>
          <a:xfrm>
            <a:off x="8396975" y="1920684"/>
            <a:ext cx="2591275" cy="3867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sp>
        <p:nvSpPr>
          <p:cNvPr id="17" name="ตัวแทนหมายเลขภาพนิ่ง 7"/>
          <p:cNvSpPr txBox="1">
            <a:spLocks/>
          </p:cNvSpPr>
          <p:nvPr/>
        </p:nvSpPr>
        <p:spPr>
          <a:xfrm>
            <a:off x="10784468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11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1011" y="117426"/>
            <a:ext cx="9505056" cy="710029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ผู้ค้ำประกันมาทำประนอมหนี้ 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แต่</a:t>
            </a:r>
            <a:r>
              <a:rPr lang="th-TH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ผู้ค้ำเปลี่ยนชื่อตัว อาจเป็นสาเหตุทำ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ให้ใช้แบบผิด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011" y="981522"/>
            <a:ext cx="10945216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784468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02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37235" y="981522"/>
            <a:ext cx="8415256" cy="1507311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59" t="37500" r="20208" b="21455"/>
          <a:stretch/>
        </p:blipFill>
        <p:spPr bwMode="auto">
          <a:xfrm>
            <a:off x="2651315" y="2691542"/>
            <a:ext cx="8432240" cy="3241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50707" y="2781722"/>
            <a:ext cx="4030873" cy="66382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lIns="108759" tIns="54380" rIns="108759" bIns="54380" rtlCol="0">
            <a:spAutoFit/>
          </a:bodyPr>
          <a:lstStyle/>
          <a:p>
            <a:endParaRPr lang="th-TH" dirty="0" smtClean="0"/>
          </a:p>
          <a:p>
            <a:endParaRPr lang="th-TH" dirty="0"/>
          </a:p>
        </p:txBody>
      </p:sp>
      <p:cxnSp>
        <p:nvCxnSpPr>
          <p:cNvPr id="12" name="ตัวเชื่อมต่อตรง 11"/>
          <p:cNvCxnSpPr/>
          <p:nvPr/>
        </p:nvCxnSpPr>
        <p:spPr>
          <a:xfrm>
            <a:off x="4890867" y="3101221"/>
            <a:ext cx="1792889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ตัวเชื่อมต่อตรง 17"/>
          <p:cNvCxnSpPr/>
          <p:nvPr/>
        </p:nvCxnSpPr>
        <p:spPr>
          <a:xfrm>
            <a:off x="4890867" y="3096646"/>
            <a:ext cx="0" cy="33314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ลูกศรเชื่อมต่อแบบตรง 21"/>
          <p:cNvCxnSpPr/>
          <p:nvPr/>
        </p:nvCxnSpPr>
        <p:spPr>
          <a:xfrm flipV="1">
            <a:off x="6691067" y="2912109"/>
            <a:ext cx="0" cy="18911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" name="ตัวแทนเนื้อหา 2"/>
          <p:cNvSpPr txBox="1">
            <a:spLocks/>
          </p:cNvSpPr>
          <p:nvPr/>
        </p:nvSpPr>
        <p:spPr>
          <a:xfrm>
            <a:off x="28598" y="117426"/>
            <a:ext cx="2896669" cy="590141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marL="285636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9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653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7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199670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5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2433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999450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3594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0611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7628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4646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ใช้แบบไม่ถูกต้อง</a:t>
            </a:r>
            <a:endParaRPr lang="th-TH" sz="3600" b="1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1125067" y="1412011"/>
            <a:ext cx="98456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</a:rPr>
              <a:t>ถูกต้อง</a:t>
            </a:r>
            <a:endParaRPr lang="th-TH" sz="3600" b="1" dirty="0">
              <a:solidFill>
                <a:schemeClr val="bg1"/>
              </a:solidFill>
            </a:endParaRPr>
          </a:p>
        </p:txBody>
      </p:sp>
      <p:sp>
        <p:nvSpPr>
          <p:cNvPr id="16" name="TextBox 7"/>
          <p:cNvSpPr txBox="1"/>
          <p:nvPr/>
        </p:nvSpPr>
        <p:spPr>
          <a:xfrm>
            <a:off x="988060" y="3645818"/>
            <a:ext cx="128913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</a:rPr>
              <a:t>ไม่</a:t>
            </a:r>
            <a:r>
              <a:rPr lang="th-TH" sz="3600" b="1" dirty="0">
                <a:solidFill>
                  <a:schemeClr val="bg1"/>
                </a:solidFill>
              </a:rPr>
              <a:t>ถูกต้อง</a:t>
            </a:r>
          </a:p>
        </p:txBody>
      </p:sp>
      <p:cxnSp>
        <p:nvCxnSpPr>
          <p:cNvPr id="21" name="ตัวเชื่อมต่อตรง 20"/>
          <p:cNvCxnSpPr/>
          <p:nvPr/>
        </p:nvCxnSpPr>
        <p:spPr>
          <a:xfrm>
            <a:off x="6763075" y="2970450"/>
            <a:ext cx="360040" cy="0"/>
          </a:xfrm>
          <a:prstGeom prst="line">
            <a:avLst/>
          </a:prstGeom>
          <a:ln w="28575"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ตัวเชื่อมต่อตรง 24"/>
          <p:cNvCxnSpPr/>
          <p:nvPr/>
        </p:nvCxnSpPr>
        <p:spPr>
          <a:xfrm>
            <a:off x="3522715" y="3357786"/>
            <a:ext cx="1296144" cy="0"/>
          </a:xfrm>
          <a:prstGeom prst="line">
            <a:avLst/>
          </a:prstGeom>
          <a:ln w="28575"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ตัวแทนหมายเลขภาพนิ่ง 7"/>
          <p:cNvSpPr txBox="1">
            <a:spLocks/>
          </p:cNvSpPr>
          <p:nvPr/>
        </p:nvSpPr>
        <p:spPr>
          <a:xfrm>
            <a:off x="10486107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46191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29645" y="1413570"/>
            <a:ext cx="10729192" cy="433618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ใช้</a:t>
            </a:r>
            <a:r>
              <a:rPr lang="th-TH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ข้อความไม่ตรงตาม</a:t>
            </a:r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แบบที่กำหนด</a:t>
            </a:r>
            <a:endParaRPr lang="th-TH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ใส่เลขข้อย่อยในแบบคำขอ </a:t>
            </a:r>
            <a:r>
              <a:rPr lang="th-TH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เช่น </a:t>
            </a:r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2.1 2.2 2.3 2.4 3.1 3.2 3.3 </a:t>
            </a:r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3.4</a:t>
            </a:r>
            <a:endParaRPr lang="th-TH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ใส่</a:t>
            </a:r>
            <a:r>
              <a:rPr lang="th-TH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ค่าฤชาธรรม</a:t>
            </a:r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เนียม</a:t>
            </a:r>
            <a:r>
              <a:rPr lang="th-TH" sz="36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ขึ้นก่อน</a:t>
            </a:r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ค่า</a:t>
            </a:r>
            <a:r>
              <a:rPr lang="th-TH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ทนายความ </a:t>
            </a:r>
          </a:p>
          <a:p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ใส่</a:t>
            </a:r>
            <a:r>
              <a:rPr lang="th-TH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ค่าใช้จ่ายในการ</a:t>
            </a:r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ดำเนินคดีที่เกิดขึ้นทั้งหมด ผิดข้อในแบบคำขอ </a:t>
            </a:r>
            <a:endParaRPr lang="th-TH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ใส่ข้อมูลไม่ถูกต้อง เช่น จำนวนเงิน วันที่ หมายเลขคดีแดง</a:t>
            </a:r>
            <a:endParaRPr lang="th-TH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A397074-7A10-4181-9051-9EDEA6D6739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7675" y="5106988"/>
            <a:ext cx="1895475" cy="1752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E21DBFB-0AB6-44EF-A644-E580FE929E4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221411" y="5106988"/>
            <a:ext cx="1720395" cy="1752600"/>
          </a:xfrm>
          <a:prstGeom prst="rect">
            <a:avLst/>
          </a:prstGeom>
        </p:spPr>
      </p:pic>
      <p:sp>
        <p:nvSpPr>
          <p:cNvPr id="5" name="ตัวแทนเนื้อหา 2"/>
          <p:cNvSpPr txBox="1">
            <a:spLocks/>
          </p:cNvSpPr>
          <p:nvPr/>
        </p:nvSpPr>
        <p:spPr>
          <a:xfrm>
            <a:off x="-7173" y="117426"/>
            <a:ext cx="5948980" cy="7551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285636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9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653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7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199670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5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2433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999450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3594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0611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7628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4646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r>
              <a:rPr lang="th-TH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.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th-TH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กรอกข้อมูลไม่ถูกต้อง/ไม่ครบถ้วน</a:t>
            </a:r>
            <a:endParaRPr lang="th-TH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9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577524" y="1088284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59153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662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011" y="72218"/>
            <a:ext cx="8136904" cy="710029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ใช้ข้อความกรณีผู้ขอประนอมหนี้ไม่ต</a:t>
            </a:r>
            <a:r>
              <a:rPr lang="th-TH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รงตาม</a:t>
            </a:r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แบบที่กำหนด</a:t>
            </a:r>
            <a:endParaRPr lang="th-TH" sz="3600" b="1" dirty="0">
              <a:latin typeface="DilleniaUPC" panose="02020603050405020304" pitchFamily="18" charset="-34"/>
              <a:cs typeface="DilleniaUPC" panose="02020603050405020304" pitchFamily="18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b="50000"/>
          <a:stretch/>
        </p:blipFill>
        <p:spPr>
          <a:xfrm>
            <a:off x="2781251" y="3651250"/>
            <a:ext cx="8059419" cy="237083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1252" y="1130920"/>
            <a:ext cx="8059419" cy="237977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988060" y="4223623"/>
            <a:ext cx="128913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</a:rPr>
              <a:t>ไม่</a:t>
            </a:r>
            <a:r>
              <a:rPr lang="th-TH" sz="3600" b="1" dirty="0">
                <a:solidFill>
                  <a:schemeClr val="bg1"/>
                </a:solidFill>
              </a:rPr>
              <a:t>ถูกต้อง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8614" y="1773610"/>
            <a:ext cx="98456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</a:rPr>
              <a:t>ถูกต้อง</a:t>
            </a:r>
            <a:endParaRPr lang="th-TH" sz="3600" b="1" dirty="0">
              <a:solidFill>
                <a:schemeClr val="bg1"/>
              </a:solidFill>
            </a:endParaRPr>
          </a:p>
        </p:txBody>
      </p:sp>
      <p:sp>
        <p:nvSpPr>
          <p:cNvPr id="11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621011" y="852523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12" name="ตัวแทนหมายเลขภาพนิ่ง 7"/>
          <p:cNvSpPr txBox="1">
            <a:spLocks/>
          </p:cNvSpPr>
          <p:nvPr/>
        </p:nvSpPr>
        <p:spPr>
          <a:xfrm>
            <a:off x="10359153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483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21011" y="219999"/>
            <a:ext cx="9361039" cy="72930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ใส่</a:t>
            </a:r>
            <a:r>
              <a:rPr lang="th-TH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เลขข้อย่อยในแบบคำขอ เช่น </a:t>
            </a:r>
            <a:r>
              <a:rPr lang="en-US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2.1 2.2 2.3 2.4 3.1 3.2 3.3 </a:t>
            </a:r>
            <a:r>
              <a:rPr lang="th-TH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3.4</a:t>
            </a:r>
          </a:p>
        </p:txBody>
      </p:sp>
      <p:sp>
        <p:nvSpPr>
          <p:cNvPr id="8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577523" y="1088360"/>
            <a:ext cx="10833434" cy="2081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658" tIns="45299" rIns="90658" bIns="45299" rtlCol="0" anchor="ctr"/>
          <a:lstStyle/>
          <a:p>
            <a:pPr algn="ctr" defTabSz="453297"/>
            <a:endParaRPr lang="th-TH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77195" y="1557586"/>
            <a:ext cx="982986" cy="64548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lIns="90658" tIns="45299" rIns="90658" bIns="45299" rtlCol="0">
            <a:spAutoFit/>
          </a:bodyPr>
          <a:lstStyle/>
          <a:p>
            <a:pPr defTabSz="453297"/>
            <a:r>
              <a:rPr lang="th-TH" sz="3600" b="1" dirty="0" smtClean="0">
                <a:solidFill>
                  <a:prstClr val="black"/>
                </a:solidFill>
              </a:rPr>
              <a:t>ถูกต้อง</a:t>
            </a:r>
            <a:endParaRPr lang="th-TH" sz="3600" b="1" dirty="0">
              <a:solidFill>
                <a:prstClr val="black"/>
              </a:solidFill>
            </a:endParaRPr>
          </a:p>
        </p:txBody>
      </p:sp>
      <p:sp>
        <p:nvSpPr>
          <p:cNvPr id="10" name="TextBox 7"/>
          <p:cNvSpPr txBox="1"/>
          <p:nvPr/>
        </p:nvSpPr>
        <p:spPr>
          <a:xfrm>
            <a:off x="8694495" y="1574550"/>
            <a:ext cx="1287556" cy="64548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lIns="90658" tIns="45299" rIns="90658" bIns="45299" rtlCol="0">
            <a:spAutoFit/>
          </a:bodyPr>
          <a:lstStyle/>
          <a:p>
            <a:pPr defTabSz="453297"/>
            <a:r>
              <a:rPr lang="th-TH" sz="3600" b="1" dirty="0" smtClean="0">
                <a:solidFill>
                  <a:prstClr val="black"/>
                </a:solidFill>
              </a:rPr>
              <a:t>ไม่</a:t>
            </a:r>
            <a:r>
              <a:rPr lang="th-TH" sz="3600" b="1" dirty="0">
                <a:solidFill>
                  <a:prstClr val="black"/>
                </a:solidFill>
              </a:rPr>
              <a:t>ถูกต้อง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907" t="24644" r="44545" b="17024"/>
          <a:stretch/>
        </p:blipFill>
        <p:spPr bwMode="auto">
          <a:xfrm>
            <a:off x="6311389" y="2321166"/>
            <a:ext cx="5644223" cy="4268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691901" y="5501634"/>
            <a:ext cx="671812" cy="103308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 smtClean="0"/>
          </a:p>
          <a:p>
            <a:endParaRPr lang="th-TH" sz="2100" dirty="0"/>
          </a:p>
          <a:p>
            <a:endParaRPr lang="th-TH" sz="2100" dirty="0"/>
          </a:p>
        </p:txBody>
      </p:sp>
      <p:cxnSp>
        <p:nvCxnSpPr>
          <p:cNvPr id="15" name="ตัวเชื่อมต่อตรง 14"/>
          <p:cNvCxnSpPr/>
          <p:nvPr/>
        </p:nvCxnSpPr>
        <p:spPr>
          <a:xfrm>
            <a:off x="5757714" y="2383057"/>
            <a:ext cx="0" cy="3657299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16"/>
          <p:cNvCxnSpPr/>
          <p:nvPr/>
        </p:nvCxnSpPr>
        <p:spPr>
          <a:xfrm>
            <a:off x="5757714" y="3861942"/>
            <a:ext cx="71979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ลูกศรเชื่อมต่อแบบตรง 18"/>
          <p:cNvCxnSpPr/>
          <p:nvPr/>
        </p:nvCxnSpPr>
        <p:spPr>
          <a:xfrm>
            <a:off x="5757714" y="6040356"/>
            <a:ext cx="71979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8" name="สี่เหลี่ยมผืนผ้า 17"/>
          <p:cNvSpPr/>
          <p:nvPr/>
        </p:nvSpPr>
        <p:spPr>
          <a:xfrm>
            <a:off x="6597675" y="3069754"/>
            <a:ext cx="648072" cy="1296144"/>
          </a:xfrm>
          <a:prstGeom prst="rect">
            <a:avLst/>
          </a:prstGeom>
          <a:noFill/>
          <a:ln>
            <a:solidFill>
              <a:srgbClr val="FF0000">
                <a:alpha val="96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n w="38100">
                <a:solidFill>
                  <a:schemeClr val="accent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16" name="ตัวแทนหมายเลขภาพนิ่ง 7"/>
          <p:cNvSpPr txBox="1">
            <a:spLocks/>
          </p:cNvSpPr>
          <p:nvPr/>
        </p:nvSpPr>
        <p:spPr>
          <a:xfrm>
            <a:off x="10496436" y="6288106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003" t="33846" r="43236" b="10085"/>
          <a:stretch/>
        </p:blipFill>
        <p:spPr bwMode="auto">
          <a:xfrm>
            <a:off x="332979" y="2277666"/>
            <a:ext cx="4958888" cy="4393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85214" y="1413108"/>
            <a:ext cx="1439597" cy="971534"/>
          </a:xfrm>
          <a:prstGeom prst="rect">
            <a:avLst/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lIns="108696" tIns="54349" rIns="108696" bIns="54349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th-TH" sz="2800" b="1" dirty="0" smtClean="0">
                <a:ln w="50800"/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ไม่ต้องใส่เลขข้อย่อย</a:t>
            </a:r>
            <a:endParaRPr lang="th-TH" sz="2800" b="1" dirty="0">
              <a:ln w="50800"/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720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8598" y="117426"/>
            <a:ext cx="6065021" cy="72008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ใส่</a:t>
            </a:r>
            <a:r>
              <a:rPr lang="th-TH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ค่าฤชาธรรมเนียม</a:t>
            </a:r>
            <a:r>
              <a:rPr lang="th-TH" sz="3600" b="1" u="sng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ขึ้นก่อน</a:t>
            </a:r>
            <a:r>
              <a:rPr lang="th-TH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ค่าทนายความ </a:t>
            </a:r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endParaRPr lang="th-TH" sz="3600" b="1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45547" y="1774891"/>
            <a:ext cx="5904656" cy="485159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7791" y="1754190"/>
            <a:ext cx="5040918" cy="485159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TextBox 7"/>
          <p:cNvSpPr txBox="1"/>
          <p:nvPr/>
        </p:nvSpPr>
        <p:spPr>
          <a:xfrm>
            <a:off x="7173739" y="983033"/>
            <a:ext cx="3076483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chemeClr val="bg1"/>
                </a:solidFill>
              </a:rPr>
              <a:t>คำขอประนอมที่ไม่ถูกต้อง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54477" y="984458"/>
            <a:ext cx="2771913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th-TH" sz="3600" b="1" dirty="0">
                <a:solidFill>
                  <a:schemeClr val="bg1"/>
                </a:solidFill>
              </a:rPr>
              <a:t>คำขอประนอมที่ถูกต้อง</a:t>
            </a:r>
          </a:p>
        </p:txBody>
      </p:sp>
      <p:sp>
        <p:nvSpPr>
          <p:cNvPr id="11" name="ตัวแทนหมายเลขภาพนิ่ง 7"/>
          <p:cNvSpPr txBox="1">
            <a:spLocks/>
          </p:cNvSpPr>
          <p:nvPr/>
        </p:nvSpPr>
        <p:spPr>
          <a:xfrm>
            <a:off x="10712460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739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8"/>
          <p:cNvSpPr txBox="1"/>
          <p:nvPr/>
        </p:nvSpPr>
        <p:spPr>
          <a:xfrm>
            <a:off x="1438165" y="1792693"/>
            <a:ext cx="983046" cy="6455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lIns="90688" tIns="45314" rIns="90688" bIns="45314" rtlCol="0">
            <a:spAutoFit/>
          </a:bodyPr>
          <a:lstStyle/>
          <a:p>
            <a:pPr defTabSz="453451"/>
            <a:r>
              <a:rPr lang="th-TH" sz="3600" b="1" dirty="0" smtClean="0">
                <a:solidFill>
                  <a:prstClr val="black"/>
                </a:solidFill>
              </a:rPr>
              <a:t>ถูกต้อง</a:t>
            </a:r>
            <a:endParaRPr lang="th-TH" sz="3600" b="1" dirty="0">
              <a:solidFill>
                <a:prstClr val="black"/>
              </a:solidFill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269083" y="3429794"/>
            <a:ext cx="1287617" cy="6455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lIns="90688" tIns="45314" rIns="90688" bIns="45314" rtlCol="0">
            <a:spAutoFit/>
          </a:bodyPr>
          <a:lstStyle/>
          <a:p>
            <a:pPr defTabSz="453451"/>
            <a:r>
              <a:rPr lang="th-TH" sz="3600" b="1" dirty="0" smtClean="0">
                <a:solidFill>
                  <a:prstClr val="black"/>
                </a:solidFill>
              </a:rPr>
              <a:t>ไม่</a:t>
            </a:r>
            <a:r>
              <a:rPr lang="th-TH" sz="3600" b="1" dirty="0">
                <a:solidFill>
                  <a:prstClr val="black"/>
                </a:solidFill>
              </a:rPr>
              <a:t>ถูกต้อง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18" t="31955" r="43346" b="18269"/>
          <a:stretch/>
        </p:blipFill>
        <p:spPr bwMode="auto">
          <a:xfrm>
            <a:off x="3645347" y="3447459"/>
            <a:ext cx="8221285" cy="2951828"/>
          </a:xfrm>
          <a:prstGeom prst="rect">
            <a:avLst/>
          </a:prstGeom>
          <a:noFill/>
          <a:ln w="476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88963" y="4509914"/>
            <a:ext cx="3197439" cy="848423"/>
          </a:xfrm>
          <a:prstGeom prst="rect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ค่าใช้จ่ายในการดำเนินคดีฯ ต้องใส่ในข้อ 3 ของแบบประนอมหนี้</a:t>
            </a:r>
            <a:endPara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3" name="ลูกศรเชื่อมต่อแบบตรง 12"/>
          <p:cNvCxnSpPr>
            <a:stCxn id="8" idx="3"/>
          </p:cNvCxnSpPr>
          <p:nvPr/>
        </p:nvCxnSpPr>
        <p:spPr>
          <a:xfrm>
            <a:off x="3386402" y="4934126"/>
            <a:ext cx="474969" cy="72791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ตัวแทนหมายเลขภาพนิ่ง 7"/>
          <p:cNvSpPr txBox="1">
            <a:spLocks/>
          </p:cNvSpPr>
          <p:nvPr/>
        </p:nvSpPr>
        <p:spPr>
          <a:xfrm>
            <a:off x="10774139" y="6238106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ตัวแทนเนื้อหา 2"/>
          <p:cNvSpPr txBox="1">
            <a:spLocks/>
          </p:cNvSpPr>
          <p:nvPr/>
        </p:nvSpPr>
        <p:spPr>
          <a:xfrm>
            <a:off x="297145" y="273232"/>
            <a:ext cx="11413098" cy="59014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285636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9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653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7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199670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5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2433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999450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3594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0611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7628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4646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ใส่ “ค่าใช้จ่าย</a:t>
            </a:r>
            <a:r>
              <a:rPr lang="th-TH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ในการดำเนินคดีที่เกิดขึ้น</a:t>
            </a:r>
            <a:r>
              <a:rPr lang="th-TH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ทั้งหมด” ใน</a:t>
            </a:r>
            <a:r>
              <a:rPr lang="th-TH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ข้อ 2 ของแบบคำ</a:t>
            </a:r>
            <a:r>
              <a:rPr lang="th-TH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ขอ (ประนอมหลังพิพากษา)</a:t>
            </a:r>
            <a:endParaRPr lang="th-TH" sz="3200" b="1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90638" y="5662042"/>
            <a:ext cx="8125300" cy="360040"/>
          </a:xfrm>
          <a:prstGeom prst="rect">
            <a:avLst/>
          </a:prstGeom>
          <a:solidFill>
            <a:schemeClr val="accent1">
              <a:alpha val="0"/>
            </a:schemeClr>
          </a:solidFill>
          <a:ln w="34925" cmpd="sng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226" t="47528" r="19160" b="20942"/>
          <a:stretch/>
        </p:blipFill>
        <p:spPr bwMode="auto">
          <a:xfrm>
            <a:off x="3573339" y="979305"/>
            <a:ext cx="8280920" cy="2306473"/>
          </a:xfrm>
          <a:prstGeom prst="rect">
            <a:avLst/>
          </a:prstGeom>
          <a:noFill/>
          <a:ln>
            <a:solidFill>
              <a:schemeClr val="bg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2"/>
          <p:cNvSpPr/>
          <p:nvPr/>
        </p:nvSpPr>
        <p:spPr>
          <a:xfrm>
            <a:off x="3789363" y="6022082"/>
            <a:ext cx="8125300" cy="360040"/>
          </a:xfrm>
          <a:prstGeom prst="rect">
            <a:avLst/>
          </a:prstGeom>
          <a:solidFill>
            <a:schemeClr val="accent1">
              <a:alpha val="0"/>
            </a:schemeClr>
          </a:solidFill>
          <a:ln w="34925" cmpd="sng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ลูกศรเชื่อมต่อแบบตรง 19"/>
          <p:cNvCxnSpPr/>
          <p:nvPr/>
        </p:nvCxnSpPr>
        <p:spPr>
          <a:xfrm>
            <a:off x="3069283" y="6238106"/>
            <a:ext cx="792088" cy="0"/>
          </a:xfrm>
          <a:prstGeom prst="straightConnector1">
            <a:avLst/>
          </a:prstGeom>
          <a:ln w="34925"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88963" y="5821731"/>
            <a:ext cx="3197439" cy="848423"/>
          </a:xfrm>
          <a:prstGeom prst="rect">
            <a:avLst/>
          </a:prstGeom>
          <a:solidFill>
            <a:schemeClr val="tx1"/>
          </a:solidFill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ไม่ต้องระบุ เนื่องจากเขียนไว้ตรงข้อ 2 แล้ว</a:t>
            </a:r>
            <a:endPara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6" name="ตัวเชื่อมต่อตรง 25"/>
          <p:cNvCxnSpPr/>
          <p:nvPr/>
        </p:nvCxnSpPr>
        <p:spPr>
          <a:xfrm>
            <a:off x="4941491" y="4221882"/>
            <a:ext cx="1584176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ตัวเชื่อมต่อตรง 27"/>
          <p:cNvCxnSpPr/>
          <p:nvPr/>
        </p:nvCxnSpPr>
        <p:spPr>
          <a:xfrm>
            <a:off x="6309643" y="4149874"/>
            <a:ext cx="1440160" cy="208823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9982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88966" y="34123"/>
            <a:ext cx="2952325" cy="731375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ใส่</a:t>
            </a:r>
            <a:r>
              <a:rPr lang="th-TH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ข้อมูลไม่ถูกต้อง</a:t>
            </a: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301532" y="189435"/>
            <a:ext cx="6336704" cy="93610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/>
        </p:spPr>
        <p:txBody>
          <a:bodyPr vert="horz" lIns="91419" tIns="45708" rIns="91419" bIns="45708" rtlCol="0" anchor="ctr">
            <a:noAutofit/>
          </a:bodyPr>
          <a:lstStyle>
            <a:lvl1pPr algn="l" defTabSz="457017" rtl="0" eaLnBrk="1" latinLnBrk="0" hangingPunct="1">
              <a:spcBef>
                <a:spcPct val="0"/>
              </a:spcBef>
              <a:buNone/>
              <a:defRPr sz="3599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2400" b="1" dirty="0" smtClean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 </a:t>
            </a:r>
            <a:r>
              <a:rPr lang="th-TH" sz="24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กรอกข้อมูลในข้อ 2 ของแบบคำขอไม่ถูกต้อง-ไม่ครบถ้วน</a:t>
            </a:r>
            <a:endParaRPr lang="th-TH" sz="2400" b="1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r>
              <a:rPr lang="th-TH" sz="2400" dirty="0" smtClean="0">
                <a:solidFill>
                  <a:prstClr val="black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- ใส่จำนวน</a:t>
            </a:r>
            <a:r>
              <a:rPr lang="th-TH" sz="2400" dirty="0">
                <a:solidFill>
                  <a:prstClr val="black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ดอกเบี้ย</a:t>
            </a:r>
            <a:r>
              <a:rPr lang="th-TH" sz="2400" dirty="0" smtClean="0">
                <a:solidFill>
                  <a:prstClr val="black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ผิด - ไม่ใส่เบี้ยปรับ</a:t>
            </a:r>
            <a:endParaRPr lang="th-TH" sz="2400" dirty="0">
              <a:solidFill>
                <a:prstClr val="black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700" t="48647" r="10875" b="14599"/>
          <a:stretch/>
        </p:blipFill>
        <p:spPr bwMode="auto">
          <a:xfrm>
            <a:off x="579593" y="1244618"/>
            <a:ext cx="11130650" cy="2689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757915" y="2540869"/>
            <a:ext cx="1727517" cy="3868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832" tIns="54416" rIns="108832" bIns="54416" rtlCol="0">
            <a:spAutoFit/>
          </a:bodyPr>
          <a:lstStyle/>
          <a:p>
            <a:endParaRPr lang="th-TH" dirty="0"/>
          </a:p>
        </p:txBody>
      </p:sp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424428" y="618950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05512" y="2540868"/>
            <a:ext cx="4099291" cy="674927"/>
          </a:xfrm>
          <a:prstGeom prst="rect">
            <a:avLst/>
          </a:prstGeom>
          <a:noFill/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57" t="36147" r="2274" b="20009"/>
          <a:stretch/>
        </p:blipFill>
        <p:spPr bwMode="auto">
          <a:xfrm>
            <a:off x="11951" y="4027935"/>
            <a:ext cx="12032004" cy="235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734558" y="5612111"/>
            <a:ext cx="959732" cy="3868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832" tIns="54416" rIns="108832" bIns="54416" rtlCol="0">
            <a:spAutoFit/>
          </a:bodyPr>
          <a:lstStyle/>
          <a:p>
            <a:endParaRPr lang="th-TH" dirty="0"/>
          </a:p>
        </p:txBody>
      </p:sp>
      <p:sp>
        <p:nvSpPr>
          <p:cNvPr id="16" name="TextBox 15"/>
          <p:cNvSpPr txBox="1"/>
          <p:nvPr/>
        </p:nvSpPr>
        <p:spPr>
          <a:xfrm>
            <a:off x="3790263" y="5612111"/>
            <a:ext cx="1055705" cy="3868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832" tIns="54416" rIns="108832" bIns="54416" rtlCol="0">
            <a:spAutoFit/>
          </a:bodyPr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108188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32979" y="152507"/>
            <a:ext cx="8352928" cy="684999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  </a:t>
            </a:r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กรอกจำนวน</a:t>
            </a:r>
            <a:r>
              <a:rPr lang="th-TH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เงินรวมผิดไม่ตรงกับตาราง</a:t>
            </a:r>
            <a:r>
              <a:rPr lang="th-TH" sz="36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คำนวณ</a:t>
            </a:r>
            <a:endParaRPr lang="th-TH" sz="3600" b="1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9375" y="3488512"/>
            <a:ext cx="10440828" cy="5380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90915" tIns="45438" rIns="90915" bIns="45438" rtlCol="0">
            <a:spAutoFit/>
          </a:bodyPr>
          <a:lstStyle/>
          <a:p>
            <a:pPr algn="ctr" defTabSz="454578"/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คำ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ขอใส่จำนวนเงิน</a:t>
            </a: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รวมผิดเป็น 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76</a:t>
            </a:r>
            <a:r>
              <a:rPr lang="en-US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,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957.81 </a:t>
            </a: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บาท ที่ถูกต้องตามตารางคือ 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76</a:t>
            </a:r>
            <a:r>
              <a:rPr lang="en-US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,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975.81 บาท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9043" y="4097830"/>
            <a:ext cx="10441160" cy="2428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408" t="49616" r="18153" b="25192"/>
          <a:stretch/>
        </p:blipFill>
        <p:spPr bwMode="auto">
          <a:xfrm>
            <a:off x="1197075" y="1053530"/>
            <a:ext cx="9787289" cy="2304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89006" y="1341633"/>
            <a:ext cx="1343624" cy="38675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3020549" y="1341633"/>
            <a:ext cx="4606712" cy="38675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cxnSp>
        <p:nvCxnSpPr>
          <p:cNvPr id="13" name="ตัวเชื่อมต่อตรง 12"/>
          <p:cNvCxnSpPr/>
          <p:nvPr/>
        </p:nvCxnSpPr>
        <p:spPr>
          <a:xfrm>
            <a:off x="4940015" y="1701752"/>
            <a:ext cx="115069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2" name="ตัวแทนหมายเลขภาพนิ่ง 7"/>
          <p:cNvSpPr txBox="1">
            <a:spLocks/>
          </p:cNvSpPr>
          <p:nvPr/>
        </p:nvSpPr>
        <p:spPr>
          <a:xfrm>
            <a:off x="10784468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33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137" t="31539" r="12422" b="42500"/>
          <a:stretch/>
        </p:blipFill>
        <p:spPr bwMode="auto">
          <a:xfrm>
            <a:off x="386679" y="1341562"/>
            <a:ext cx="11324834" cy="194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39686" y="2055886"/>
            <a:ext cx="1937652" cy="3865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txBody>
          <a:bodyPr wrap="square" lIns="108471" tIns="54237" rIns="108471" bIns="54237" rtlCol="0">
            <a:spAutoFit/>
          </a:bodyPr>
          <a:lstStyle/>
          <a:p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7248927" y="2055886"/>
            <a:ext cx="3934900" cy="3865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txBody>
          <a:bodyPr wrap="square" lIns="108471" tIns="54237" rIns="108471" bIns="54237" rtlCol="0">
            <a:spAutoFit/>
          </a:bodyPr>
          <a:lstStyle/>
          <a:p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021611" y="3501935"/>
            <a:ext cx="4580320" cy="478865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txBody>
          <a:bodyPr wrap="square" lIns="108471" tIns="54237" rIns="108471" bIns="54237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จำนวนเงินตัวอักษรไม่ถูกต้อง</a:t>
            </a:r>
            <a:endPara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>
            <a:off x="10604359" y="3729082"/>
            <a:ext cx="383893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/>
          <p:cNvCxnSpPr/>
          <p:nvPr/>
        </p:nvCxnSpPr>
        <p:spPr>
          <a:xfrm flipV="1">
            <a:off x="10988252" y="2317435"/>
            <a:ext cx="0" cy="14116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14"/>
          <p:cNvCxnSpPr/>
          <p:nvPr/>
        </p:nvCxnSpPr>
        <p:spPr>
          <a:xfrm flipV="1">
            <a:off x="6381538" y="2438746"/>
            <a:ext cx="0" cy="106319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767" t="27961" r="27039" b="23047"/>
          <a:stretch/>
        </p:blipFill>
        <p:spPr bwMode="auto">
          <a:xfrm>
            <a:off x="815096" y="4025030"/>
            <a:ext cx="9786835" cy="2503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982209" y="6084550"/>
            <a:ext cx="1526476" cy="386821"/>
          </a:xfrm>
          <a:prstGeom prst="rect">
            <a:avLst/>
          </a:prstGeom>
          <a:noFill/>
          <a:ln w="57150">
            <a:solidFill>
              <a:srgbClr val="FF0000"/>
            </a:solidFill>
            <a:prstDash val="sysDash"/>
          </a:ln>
        </p:spPr>
        <p:txBody>
          <a:bodyPr wrap="square" lIns="108759" tIns="54380" rIns="108759" bIns="54380" rtlCol="0">
            <a:spAutoFit/>
          </a:bodyPr>
          <a:lstStyle/>
          <a:p>
            <a:endParaRPr lang="th-TH" dirty="0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335228" y="188695"/>
            <a:ext cx="8925505" cy="8648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/>
        </p:spPr>
        <p:txBody>
          <a:bodyPr vert="horz" lIns="91440" tIns="45720" rIns="91440" bIns="45720" rtlCol="0" anchor="ctr">
            <a:noAutofit/>
          </a:bodyPr>
          <a:lstStyle/>
          <a:p>
            <a:pPr lvl="0" algn="ctr" defTabSz="457017">
              <a:spcBef>
                <a:spcPct val="0"/>
              </a:spcBef>
            </a:pPr>
            <a:r>
              <a:rPr kumimoji="0" lang="th-TH" sz="3600" b="1" i="0" u="none" strike="noStrike" kern="1200" cap="all" spc="0" normalizeH="0" baseline="0" noProof="0" dirty="0" smtClean="0">
                <a:ln w="3175" cmpd="sng"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anose="020B0604020202020204" pitchFamily="34" charset="-34"/>
                <a:ea typeface="+mj-ea"/>
                <a:cs typeface="FreesiaUPC" panose="020B0604020202020204" pitchFamily="34" charset="-34"/>
              </a:rPr>
              <a:t>ตัวอย่าง </a:t>
            </a:r>
            <a:r>
              <a:rPr lang="th-TH" sz="3600" b="1" cap="all" dirty="0" smtClean="0">
                <a:ln w="3175" cmpd="sng">
                  <a:noFill/>
                </a:ln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จำนวนเงินตัวอักษร</a:t>
            </a:r>
            <a:r>
              <a:rPr kumimoji="0" lang="th-TH" sz="3600" b="1" i="0" u="none" strike="noStrike" kern="1200" cap="all" spc="0" normalizeH="0" baseline="0" noProof="0" dirty="0" smtClean="0">
                <a:ln w="3175" cmpd="sng"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eesiaUPC" panose="020B0604020202020204" pitchFamily="34" charset="-34"/>
                <a:ea typeface="+mj-ea"/>
                <a:cs typeface="FreesiaUPC" panose="020B0604020202020204" pitchFamily="34" charset="-34"/>
              </a:rPr>
              <a:t> ไม่ตรงกับ </a:t>
            </a:r>
            <a:r>
              <a:rPr lang="th-TH" sz="3600" b="1" cap="all" dirty="0" smtClean="0">
                <a:ln w="3175" cmpd="sng">
                  <a:noFill/>
                </a:ln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จำนวนเงินตัวเลข</a:t>
            </a:r>
            <a:endParaRPr kumimoji="0" lang="th-TH" sz="3600" b="1" i="0" u="none" strike="noStrike" kern="1200" cap="all" spc="0" normalizeH="0" baseline="0" noProof="0" dirty="0">
              <a:ln w="3175" cmpd="sng">
                <a:noFill/>
              </a:ln>
              <a:solidFill>
                <a:schemeClr val="bg1"/>
              </a:solidFill>
              <a:effectLst/>
              <a:uLnTx/>
              <a:uFillTx/>
              <a:latin typeface="FreesiaUPC" panose="020B0604020202020204" pitchFamily="34" charset="-34"/>
              <a:ea typeface="+mj-ea"/>
              <a:cs typeface="FreesiaUPC" panose="020B0604020202020204" pitchFamily="34" charset="-34"/>
            </a:endParaRPr>
          </a:p>
        </p:txBody>
      </p:sp>
      <p:sp>
        <p:nvSpPr>
          <p:cNvPr id="16" name="ตัวแทนหมายเลขภาพนิ่ง 7"/>
          <p:cNvSpPr txBox="1">
            <a:spLocks/>
          </p:cNvSpPr>
          <p:nvPr/>
        </p:nvSpPr>
        <p:spPr>
          <a:xfrm>
            <a:off x="10342091" y="5823299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77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32978" y="189435"/>
            <a:ext cx="5664669" cy="79208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 </a:t>
            </a:r>
            <a:r>
              <a:rPr lang="th-TH" sz="36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จำนวนเงินตัวอักษรไม่ถูกต้อ</a:t>
            </a:r>
            <a:r>
              <a:rPr lang="th-TH" sz="3600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ง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542" t="48354" r="12964" b="25823"/>
          <a:stretch/>
        </p:blipFill>
        <p:spPr bwMode="auto">
          <a:xfrm>
            <a:off x="217541" y="1269554"/>
            <a:ext cx="11708726" cy="3673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28278" y="3574361"/>
            <a:ext cx="1631544" cy="6637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 smtClean="0"/>
          </a:p>
          <a:p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7319554" y="3574361"/>
            <a:ext cx="4414766" cy="6637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 smtClean="0"/>
          </a:p>
          <a:p>
            <a:endParaRPr lang="th-TH" dirty="0"/>
          </a:p>
        </p:txBody>
      </p:sp>
      <p:cxnSp>
        <p:nvCxnSpPr>
          <p:cNvPr id="10" name="ตัวเชื่อมต่อตรง 9"/>
          <p:cNvCxnSpPr/>
          <p:nvPr/>
        </p:nvCxnSpPr>
        <p:spPr>
          <a:xfrm>
            <a:off x="8951098" y="4150540"/>
            <a:ext cx="287919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665024" y="5302435"/>
            <a:ext cx="7535300" cy="602202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</a:rPr>
              <a:t>พิมพ์จำนวนเงินตัวอักษรผิด  ต้องเป็น ห้าพันเก้าร้อยหนึ่งบาทสามสตางค์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13" name="ลูกศรลง 12"/>
          <p:cNvSpPr/>
          <p:nvPr/>
        </p:nvSpPr>
        <p:spPr>
          <a:xfrm rot="10800000">
            <a:off x="5231771" y="4238117"/>
            <a:ext cx="840146" cy="106481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96" tIns="54349" rIns="108696" bIns="54349" spcCol="0" rtlCol="0" anchor="ctr"/>
          <a:lstStyle/>
          <a:p>
            <a:pPr algn="ctr"/>
            <a:endParaRPr lang="th-TH"/>
          </a:p>
        </p:txBody>
      </p:sp>
      <p:sp>
        <p:nvSpPr>
          <p:cNvPr id="14" name="ลูกศรลง 13"/>
          <p:cNvSpPr/>
          <p:nvPr/>
        </p:nvSpPr>
        <p:spPr>
          <a:xfrm rot="11806397">
            <a:off x="8551348" y="4260127"/>
            <a:ext cx="745844" cy="1082928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96" tIns="54349" rIns="108696" bIns="54349" spcCol="0" rtlCol="0" anchor="ctr"/>
          <a:lstStyle/>
          <a:p>
            <a:pPr algn="ctr"/>
            <a:endParaRPr lang="th-TH"/>
          </a:p>
        </p:txBody>
      </p:sp>
      <p:sp>
        <p:nvSpPr>
          <p:cNvPr id="12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761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6955" y="1557586"/>
            <a:ext cx="3824291" cy="1656184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ใส่วันที่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ในแบบคำขอประนอม</a:t>
            </a: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หนี้ผิด</a:t>
            </a:r>
            <a:b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โดย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วันที่ตาม </a:t>
            </a:r>
            <a:r>
              <a:rPr lang="en-US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 </a:t>
            </a:r>
            <a:r>
              <a:rPr lang="en-US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 </a:t>
            </a: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 </a:t>
            </a:r>
            <a:r>
              <a:rPr lang="en-US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 </a:t>
            </a: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/>
            </a:r>
            <a:b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29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ต้องเป็นวัน</a:t>
            </a:r>
            <a:r>
              <a:rPr lang="th-TH" sz="29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เดียวกัน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4417" y="0"/>
            <a:ext cx="7186843" cy="68595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821136" y="931618"/>
            <a:ext cx="3470124" cy="55617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832" tIns="54416" rIns="108832" bIns="54416" rtlCol="0">
            <a:spAutoFit/>
          </a:bodyPr>
          <a:lstStyle/>
          <a:p>
            <a:endParaRPr lang="th-TH" sz="29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22254" y="3264200"/>
            <a:ext cx="3114990" cy="16559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85907" y="4510164"/>
            <a:ext cx="2567069" cy="434440"/>
          </a:xfrm>
          <a:prstGeom prst="rect">
            <a:avLst/>
          </a:prstGeom>
        </p:spPr>
      </p:pic>
      <p:sp>
        <p:nvSpPr>
          <p:cNvPr id="19" name="TextBox 8"/>
          <p:cNvSpPr txBox="1"/>
          <p:nvPr/>
        </p:nvSpPr>
        <p:spPr>
          <a:xfrm>
            <a:off x="7627569" y="3151451"/>
            <a:ext cx="343221" cy="433060"/>
          </a:xfrm>
          <a:prstGeom prst="rect">
            <a:avLst/>
          </a:prstGeom>
          <a:solidFill>
            <a:srgbClr val="FFFF00"/>
          </a:solidFill>
        </p:spPr>
        <p:txBody>
          <a:bodyPr wrap="none" lIns="108832" tIns="54416" rIns="108832" bIns="54416" rtlCol="0">
            <a:spAutoFit/>
          </a:bodyPr>
          <a:lstStyle/>
          <a:p>
            <a:pPr defTabSz="408283"/>
            <a:r>
              <a:rPr lang="en-US" sz="21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2</a:t>
            </a:r>
            <a:endParaRPr lang="th-TH" sz="2100" b="1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7296285" y="977730"/>
            <a:ext cx="343221" cy="433060"/>
          </a:xfrm>
          <a:prstGeom prst="rect">
            <a:avLst/>
          </a:prstGeom>
          <a:solidFill>
            <a:srgbClr val="FFFF00"/>
          </a:solidFill>
        </p:spPr>
        <p:txBody>
          <a:bodyPr wrap="none" lIns="108832" tIns="54416" rIns="108832" bIns="54416" rtlCol="0">
            <a:spAutoFit/>
          </a:bodyPr>
          <a:lstStyle/>
          <a:p>
            <a:pPr defTabSz="408283"/>
            <a:r>
              <a:rPr lang="en-US" sz="21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</a:t>
            </a:r>
            <a:endParaRPr lang="th-TH" sz="2100" b="1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10197375" y="4907756"/>
            <a:ext cx="343221" cy="433060"/>
          </a:xfrm>
          <a:prstGeom prst="rect">
            <a:avLst/>
          </a:prstGeom>
          <a:solidFill>
            <a:srgbClr val="FFFF00"/>
          </a:solidFill>
        </p:spPr>
        <p:txBody>
          <a:bodyPr wrap="none" lIns="108832" tIns="54416" rIns="108832" bIns="54416" rtlCol="0">
            <a:spAutoFit/>
          </a:bodyPr>
          <a:lstStyle/>
          <a:p>
            <a:pPr defTabSz="408283"/>
            <a:r>
              <a:rPr lang="en-US" sz="2100" b="1" dirty="0">
                <a:solidFill>
                  <a:srgbClr val="FF00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</a:t>
            </a:r>
            <a:endParaRPr lang="th-TH" sz="2100" b="1" dirty="0">
              <a:solidFill>
                <a:srgbClr val="FF00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4" name="ตัวแทนหมายเลขภาพนิ่ง 7"/>
          <p:cNvSpPr txBox="1">
            <a:spLocks/>
          </p:cNvSpPr>
          <p:nvPr/>
        </p:nvSpPr>
        <p:spPr>
          <a:xfrm>
            <a:off x="10640452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3621" y="189434"/>
            <a:ext cx="3973774" cy="107721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3200" b="1" u="sng" dirty="0" smtClean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กรณีประนอม</a:t>
            </a:r>
            <a:r>
              <a:rPr lang="th-TH" sz="3200" b="1" u="sng" dirty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หนี้ก่อนพิพากษา</a:t>
            </a:r>
            <a:br>
              <a:rPr lang="th-TH" sz="3200" b="1" u="sng" dirty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</a:br>
            <a:r>
              <a:rPr lang="th-TH" sz="3200" b="1" u="sng" dirty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ปิดบัญชีในวันที่ขอประนอมหนี้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591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49003" y="1024110"/>
            <a:ext cx="9939340" cy="533054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วันที่ในแบบคำขอประนอม</a:t>
            </a:r>
            <a:r>
              <a:rPr lang="th-TH" sz="3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หนี้ผิด โดย</a:t>
            </a:r>
            <a:r>
              <a:rPr lang="th-TH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วันที่ตาม </a:t>
            </a:r>
            <a:r>
              <a:rPr lang="en-US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1 2 </a:t>
            </a:r>
            <a:r>
              <a:rPr lang="th-TH" sz="3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และ </a:t>
            </a:r>
            <a:r>
              <a:rPr lang="en-US" sz="3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3 </a:t>
            </a:r>
            <a:r>
              <a:rPr lang="th-TH" sz="3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ต้องเป็นวัน</a:t>
            </a:r>
            <a:r>
              <a:rPr lang="th-TH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เดียวกัน </a:t>
            </a: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35" t="7508" r="4836"/>
          <a:stretch/>
        </p:blipFill>
        <p:spPr bwMode="auto">
          <a:xfrm>
            <a:off x="840845" y="1650948"/>
            <a:ext cx="9263719" cy="2176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189" t="31856" r="20391" b="49114"/>
          <a:stretch/>
        </p:blipFill>
        <p:spPr bwMode="auto">
          <a:xfrm>
            <a:off x="840845" y="3891114"/>
            <a:ext cx="9263719" cy="1392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340" t="70382" r="22330" b="16053"/>
          <a:stretch/>
        </p:blipFill>
        <p:spPr bwMode="auto">
          <a:xfrm>
            <a:off x="837035" y="5446018"/>
            <a:ext cx="9267528" cy="992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785770" y="3141700"/>
            <a:ext cx="3359061" cy="3867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sp>
        <p:nvSpPr>
          <p:cNvPr id="18" name="TextBox 17"/>
          <p:cNvSpPr txBox="1"/>
          <p:nvPr/>
        </p:nvSpPr>
        <p:spPr>
          <a:xfrm>
            <a:off x="6553556" y="3891108"/>
            <a:ext cx="2591275" cy="3867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sp>
        <p:nvSpPr>
          <p:cNvPr id="19" name="TextBox 18"/>
          <p:cNvSpPr txBox="1"/>
          <p:nvPr/>
        </p:nvSpPr>
        <p:spPr>
          <a:xfrm>
            <a:off x="6073691" y="5923356"/>
            <a:ext cx="3359061" cy="3867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28727" y="3936354"/>
            <a:ext cx="1275852" cy="43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28727" y="5876627"/>
            <a:ext cx="1275852" cy="43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0849958" y="3285750"/>
            <a:ext cx="671812" cy="386758"/>
          </a:xfrm>
          <a:prstGeom prst="rect">
            <a:avLst/>
          </a:prstGeom>
          <a:solidFill>
            <a:srgbClr val="FFC000"/>
          </a:solidFill>
        </p:spPr>
        <p:txBody>
          <a:bodyPr wrap="square" lIns="108696" tIns="54349" rIns="108696" bIns="54349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1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849958" y="3961825"/>
            <a:ext cx="671812" cy="386758"/>
          </a:xfrm>
          <a:prstGeom prst="rect">
            <a:avLst/>
          </a:prstGeom>
          <a:solidFill>
            <a:srgbClr val="FFC000"/>
          </a:solidFill>
        </p:spPr>
        <p:txBody>
          <a:bodyPr wrap="square" lIns="108696" tIns="54349" rIns="108696" bIns="54349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2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849958" y="5851348"/>
            <a:ext cx="671812" cy="386758"/>
          </a:xfrm>
          <a:prstGeom prst="rect">
            <a:avLst/>
          </a:prstGeom>
          <a:solidFill>
            <a:srgbClr val="FFC000"/>
          </a:solidFill>
        </p:spPr>
        <p:txBody>
          <a:bodyPr wrap="square" lIns="108696" tIns="54349" rIns="108696" bIns="54349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3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22" name="ตัวแทนหมายเลขภาพนิ่ง 7"/>
          <p:cNvSpPr txBox="1">
            <a:spLocks/>
          </p:cNvSpPr>
          <p:nvPr/>
        </p:nvSpPr>
        <p:spPr>
          <a:xfrm>
            <a:off x="10496436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925267" y="189434"/>
            <a:ext cx="6048672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3600" b="1" u="sng" dirty="0" smtClean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กรณีประนอมหนี้ภายหลังศาลมีคำพิพากษา</a:t>
            </a:r>
            <a:endParaRPr lang="en-US" sz="3600" dirty="0">
              <a:solidFill>
                <a:srgbClr val="FFFF00"/>
              </a:solidFill>
            </a:endParaRPr>
          </a:p>
        </p:txBody>
      </p:sp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32587" y="3213770"/>
            <a:ext cx="1275852" cy="43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461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73212" y="6095977"/>
            <a:ext cx="1844143" cy="646185"/>
          </a:xfrm>
          <a:prstGeom prst="rect">
            <a:avLst/>
          </a:prstGeom>
          <a:solidFill>
            <a:srgbClr val="FFC000"/>
          </a:solidFill>
        </p:spPr>
        <p:txBody>
          <a:bodyPr wrap="square" lIns="91306" tIns="45648" rIns="91306" bIns="45648" rtlCol="0">
            <a:spAutoFit/>
          </a:bodyPr>
          <a:lstStyle/>
          <a:p>
            <a:pPr algn="ctr" defTabSz="456531"/>
            <a:r>
              <a:rPr lang="th-TH" sz="3600" b="1" dirty="0">
                <a:solidFill>
                  <a:prstClr val="black"/>
                </a:solidFill>
              </a:rPr>
              <a:t>คำพิพากษา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84934" y="6094090"/>
            <a:ext cx="1452371" cy="646185"/>
          </a:xfrm>
          <a:prstGeom prst="rect">
            <a:avLst/>
          </a:prstGeom>
          <a:solidFill>
            <a:srgbClr val="FFC000"/>
          </a:solidFill>
        </p:spPr>
        <p:txBody>
          <a:bodyPr wrap="none" lIns="91306" tIns="45648" rIns="91306" bIns="45648" rtlCol="0">
            <a:spAutoFit/>
          </a:bodyPr>
          <a:lstStyle/>
          <a:p>
            <a:pPr algn="ctr" defTabSz="456531"/>
            <a:r>
              <a:rPr lang="th-TH" sz="3600" b="1" dirty="0">
                <a:solidFill>
                  <a:prstClr val="black"/>
                </a:solidFill>
              </a:rPr>
              <a:t>สัญญากู้ยืม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597" t="29423" r="7016" b="39872"/>
          <a:stretch/>
        </p:blipFill>
        <p:spPr bwMode="auto">
          <a:xfrm>
            <a:off x="0" y="716174"/>
            <a:ext cx="11852009" cy="2488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96975" y="1890908"/>
            <a:ext cx="2399329" cy="3867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260987" y="2637528"/>
            <a:ext cx="2185667" cy="3867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057" t="31841" r="22882" b="23927"/>
          <a:stretch/>
        </p:blipFill>
        <p:spPr bwMode="auto">
          <a:xfrm>
            <a:off x="5709726" y="3407893"/>
            <a:ext cx="6477512" cy="2598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381540" y="5563316"/>
            <a:ext cx="4894631" cy="38675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385" t="35418" r="12239" b="31389"/>
          <a:stretch/>
        </p:blipFill>
        <p:spPr bwMode="auto">
          <a:xfrm>
            <a:off x="21783" y="3407893"/>
            <a:ext cx="5422549" cy="259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0695" y="5419300"/>
            <a:ext cx="3902289" cy="38675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lIns="108696" tIns="54349" rIns="108696" bIns="54349" rtlCol="0">
            <a:spAutoFit/>
          </a:bodyPr>
          <a:lstStyle/>
          <a:p>
            <a:endParaRPr lang="th-TH" dirty="0"/>
          </a:p>
        </p:txBody>
      </p:sp>
      <p:cxnSp>
        <p:nvCxnSpPr>
          <p:cNvPr id="16" name="ลูกศรเชื่อมต่อแบบตรง 15"/>
          <p:cNvCxnSpPr/>
          <p:nvPr/>
        </p:nvCxnSpPr>
        <p:spPr>
          <a:xfrm flipV="1">
            <a:off x="2158719" y="3024286"/>
            <a:ext cx="0" cy="23950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17"/>
          <p:cNvCxnSpPr/>
          <p:nvPr/>
        </p:nvCxnSpPr>
        <p:spPr>
          <a:xfrm flipH="1" flipV="1">
            <a:off x="10508386" y="2226234"/>
            <a:ext cx="2" cy="32917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ชื่อเรื่อง 1"/>
          <p:cNvSpPr>
            <a:spLocks noGrp="1"/>
          </p:cNvSpPr>
          <p:nvPr>
            <p:ph type="title"/>
          </p:nvPr>
        </p:nvSpPr>
        <p:spPr>
          <a:xfrm>
            <a:off x="433257" y="45418"/>
            <a:ext cx="6137164" cy="62088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ตัวอย่าง </a:t>
            </a:r>
            <a:r>
              <a:rPr lang="th-TH" sz="32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กรอกข้อมูลในแบบคำขอไม่</a:t>
            </a:r>
            <a:r>
              <a:rPr lang="th-TH" sz="32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ถูกต้อ</a:t>
            </a:r>
            <a:r>
              <a:rPr lang="th-TH" sz="3200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ง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0054059" y="2637528"/>
            <a:ext cx="1429831" cy="0"/>
          </a:xfrm>
          <a:prstGeom prst="line">
            <a:avLst/>
          </a:prstGeom>
          <a:ln w="73025" cmpd="sng"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5573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43" y="1015814"/>
            <a:ext cx="10369152" cy="1261852"/>
          </a:xfrm>
          <a:solidFill>
            <a:srgbClr val="FFC000"/>
          </a:solidFill>
        </p:spPr>
        <p:txBody>
          <a:bodyPr>
            <a:normAutofit/>
          </a:bodyPr>
          <a:lstStyle/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dirty="0" smtClean="0">
                <a:latin typeface="FreesiaUPC" panose="020B0604020202020204" pitchFamily="34" charset="-34"/>
                <a:cs typeface="FreesiaUPC" panose="020B0604020202020204" pitchFamily="34" charset="-34"/>
              </a:rPr>
              <a:t>ข้อมูล</a:t>
            </a:r>
            <a:r>
              <a:rPr lang="th-TH" sz="3600" dirty="0">
                <a:latin typeface="FreesiaUPC" panose="020B0604020202020204" pitchFamily="34" charset="-34"/>
                <a:cs typeface="FreesiaUPC" panose="020B0604020202020204" pitchFamily="34" charset="-34"/>
              </a:rPr>
              <a:t>ในเอกสารคำขอหรือสัญญาประนอมหนี้ไม่ถูกต้อง </a:t>
            </a:r>
            <a:endParaRPr lang="th-TH" sz="3600" dirty="0" smtClean="0">
              <a:latin typeface="FreesiaUPC" panose="020B0604020202020204" pitchFamily="34" charset="-34"/>
              <a:cs typeface="FreesiaUPC" panose="020B0604020202020204" pitchFamily="34" charset="-34"/>
            </a:endParaRPr>
          </a:p>
          <a:p>
            <a:pPr marL="0" indent="0" algn="thaiDist">
              <a:spcBef>
                <a:spcPts val="0"/>
              </a:spcBef>
              <a:spcAft>
                <a:spcPts val="0"/>
              </a:spcAft>
              <a:buNone/>
            </a:pPr>
            <a:r>
              <a:rPr lang="th-TH" sz="3600" dirty="0" smtClean="0">
                <a:latin typeface="FreesiaUPC" panose="020B0604020202020204" pitchFamily="34" charset="-34"/>
                <a:cs typeface="FreesiaUPC" panose="020B0604020202020204" pitchFamily="34" charset="-34"/>
              </a:rPr>
              <a:t>กรณีมีการแก้ไข ให้ขีดฆ่าและลงลายมือชื่อกำกับทุกตำแหน่งที่แก้ไข</a:t>
            </a:r>
            <a:endParaRPr lang="th-TH" sz="3600" dirty="0"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01031" y="3501802"/>
            <a:ext cx="10585176" cy="25202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285636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9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653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7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199670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5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2433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999450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3594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0611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7628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4646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thaiDist">
              <a:buNone/>
            </a:pPr>
            <a:r>
              <a:rPr lang="th-TH" sz="3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th-TH" sz="3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ลูกหนี้ปิดบัญชี </a:t>
            </a:r>
            <a:r>
              <a:rPr lang="th-TH" sz="3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ให้ส่งคืน</a:t>
            </a:r>
            <a:r>
              <a:rPr lang="th-TH" sz="3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ต้นฉบับคำขอหรือสัญญาประนอมหนี้ </a:t>
            </a:r>
            <a:r>
              <a:rPr lang="th-TH" sz="3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พร้อม</a:t>
            </a:r>
            <a:r>
              <a:rPr lang="th-TH" sz="3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ตารางคำนวณหนี้ สำเนาใบเสร็จรับเงิน (ปิดบัญชี) และต้นฉบับสัญญากู้ยืมเงินและสัญญาค้ำประกันการกู้ยืมเงินกองทุนพัฒนาฝีมือแรงงาน ให้หน่วยงานที่เป็นเจ้าของลูกหนี้ (</a:t>
            </a:r>
            <a:r>
              <a:rPr lang="th-TH" sz="3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กรณีหน่วยงานรับ</a:t>
            </a:r>
            <a:r>
              <a:rPr lang="th-TH" sz="36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ฟ้องคดีลูกหนี้ตาม</a:t>
            </a:r>
            <a:r>
              <a:rPr lang="th-TH" sz="36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ภูมิลำเนาทำประนอมหนี้กับลูกหนี้)</a:t>
            </a:r>
            <a:endParaRPr lang="th-TH" sz="3600" dirty="0">
              <a:solidFill>
                <a:schemeClr val="bg1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0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แทนเนื้อหา 2"/>
          <p:cNvSpPr txBox="1">
            <a:spLocks/>
          </p:cNvSpPr>
          <p:nvPr/>
        </p:nvSpPr>
        <p:spPr>
          <a:xfrm>
            <a:off x="0" y="108790"/>
            <a:ext cx="4797011" cy="7551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285636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9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653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7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199670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5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2433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999450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3594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0611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7628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4646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3. การ</a:t>
            </a:r>
            <a:r>
              <a:rPr lang="th-TH" sz="40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แก้ไข</a:t>
            </a:r>
            <a:r>
              <a:rPr lang="th-TH" sz="4000" b="1" dirty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เอกสารไม่ถูกต้อง</a:t>
            </a:r>
            <a:endParaRPr lang="th-TH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sp>
        <p:nvSpPr>
          <p:cNvPr id="12" name="ตัวแทนเนื้อหา 2"/>
          <p:cNvSpPr txBox="1">
            <a:spLocks/>
          </p:cNvSpPr>
          <p:nvPr/>
        </p:nvSpPr>
        <p:spPr>
          <a:xfrm>
            <a:off x="0" y="2565698"/>
            <a:ext cx="4797011" cy="75517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285636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9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653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7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199670" indent="-285636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5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2433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999450" indent="-171381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3594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0611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7628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4646" indent="-228509" algn="l" defTabSz="457017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399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4</a:t>
            </a:r>
            <a:r>
              <a:rPr lang="th-TH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anose="020B0604020202020204" pitchFamily="34" charset="-34"/>
                <a:cs typeface="FreesiaUPC" panose="020B0604020202020204" pitchFamily="34" charset="-34"/>
              </a:rPr>
              <a:t>. </a:t>
            </a:r>
            <a:r>
              <a:rPr lang="th-TH" sz="4000" b="1" dirty="0" smtClean="0">
                <a:solidFill>
                  <a:schemeClr val="bg1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เอกสารส่งคืนไม่ครบถ้วน</a:t>
            </a:r>
            <a:endParaRPr lang="th-TH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547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6995" y="2531017"/>
            <a:ext cx="11261179" cy="24489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lIns="108796" tIns="54398" rIns="108796" bIns="54398" rtlCol="0">
            <a:spAutoFit/>
          </a:bodyPr>
          <a:lstStyle/>
          <a:p>
            <a:pPr algn="thaiDist"/>
            <a:r>
              <a:rPr lang="th-TH" sz="3800" dirty="0"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 ว่าด้วยการให้กู้ยืมเงินกองทุนพัฒนาฝีมือแรงงาน พ.ศ. </a:t>
            </a:r>
            <a:r>
              <a:rPr lang="en-US" sz="3800" dirty="0">
                <a:latin typeface="FreesiaUPC" pitchFamily="34" charset="-34"/>
                <a:cs typeface="FreesiaUPC" pitchFamily="34" charset="-34"/>
              </a:rPr>
              <a:t>2551</a:t>
            </a:r>
            <a:r>
              <a:rPr lang="th-TH" sz="3800" dirty="0">
                <a:latin typeface="FreesiaUPC" pitchFamily="34" charset="-34"/>
                <a:cs typeface="FreesiaUPC" pitchFamily="34" charset="-34"/>
              </a:rPr>
              <a:t> และที่แก้ไขเพิ่มเติม กำหนดหลักเกณฑ์การตัดหนี้สูญลูกหนี้กองทุนพัฒนาฝีมือแรงงาน ซึ่งกู้ยืมตามระเบียบกระทรวงแรงงานและสวัสดิการสังคมว่าด้วยกองทุนพัฒนาฝีมือแรงงานพ.ศ. </a:t>
            </a:r>
            <a:r>
              <a:rPr lang="en-US" sz="3800" dirty="0">
                <a:latin typeface="FreesiaUPC" pitchFamily="34" charset="-34"/>
                <a:cs typeface="FreesiaUPC" pitchFamily="34" charset="-34"/>
              </a:rPr>
              <a:t>2539</a:t>
            </a:r>
            <a:r>
              <a:rPr lang="th-TH" sz="3800" dirty="0">
                <a:latin typeface="FreesiaUPC" pitchFamily="34" charset="-34"/>
                <a:cs typeface="FreesiaUPC" pitchFamily="34" charset="-34"/>
              </a:rPr>
              <a:t> ดังนี้</a:t>
            </a:r>
            <a:endParaRPr lang="th-TH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13300" y="356100"/>
            <a:ext cx="5400600" cy="830960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5">
            <a:extLst>
              <a:ext uri="{FF2B5EF4-FFF2-40B4-BE49-F238E27FC236}">
                <a16:creationId xmlns:a16="http://schemas.microsoft.com/office/drawing/2014/main" xmlns="" id="{4FEE5EE7-E247-BA44-8BC7-DEF13D0911DE}"/>
              </a:ext>
            </a:extLst>
          </p:cNvPr>
          <p:cNvSpPr/>
          <p:nvPr/>
        </p:nvSpPr>
        <p:spPr>
          <a:xfrm>
            <a:off x="2854656" y="1707862"/>
            <a:ext cx="7197048" cy="20933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5107" y="1067779"/>
            <a:ext cx="1141080" cy="1094505"/>
          </a:xfrm>
          <a:prstGeom prst="rect">
            <a:avLst/>
          </a:prstGeom>
        </p:spPr>
      </p:pic>
      <p:sp>
        <p:nvSpPr>
          <p:cNvPr id="11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00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0975" y="893831"/>
            <a:ext cx="11593287" cy="5849733"/>
          </a:xfrm>
          <a:prstGeom prst="rect">
            <a:avLst/>
          </a:prstGeom>
          <a:solidFill>
            <a:srgbClr val="CCCCFF"/>
          </a:solidFill>
        </p:spPr>
        <p:txBody>
          <a:bodyPr wrap="square" lIns="91409" tIns="45702" rIns="91409" bIns="45702">
            <a:spAutoFit/>
          </a:bodyPr>
          <a:lstStyle/>
          <a:p>
            <a:pPr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ระเบียบคณะกรรมการส่งเสริมการพัฒนาฝีมือแรงงานว่าด้วยการให้กู้ยืมเงินกองทุนพัฒนาฝีมือแรงงาน </a:t>
            </a:r>
            <a:b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2551 และที่แก้ไขเพิ่มเติม (ฉบับที่ 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พ.ศ. 255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</a:t>
            </a: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“ข้อ 30 ในกรณีที่ผู้กู้ยืมเงินที่เป็นผู้รับการ</a:t>
            </a:r>
            <a:r>
              <a:rPr lang="th-TH" sz="3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ฝึก ตาย ถูกศาลสั่งให้เป็นคนสาบสูญ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3000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เจ็บป่วยเรื้อรัง วิกลจริตหรือทุพพลภาพจนไม่สามารถประกอบอาชีพได้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ในระหว่างอายุสัญญากู้ยืมเงินหรือในระหว่างผิดนัดชำระหนี้ หรือในระหว่างถูกดำเนินการตามกฎหมายเพื่อบังคับชำระหนี้ หรือในระหว่างสัญญาประนอมหนี้หรือสัญญาประนีประนอมยอมความ ให้อธิบดีหรือผู้ซึ่งอธิบดีมอบหมายเสนอรายละเอียดของผู้กู้ยืมเงินแต่ละกรณีต่อคณะกรรมการเพื่อขออนุมัติตัดหนี้สูญ โดยความเห็นชอบของกระทรวงการคลัง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ในกรณีที่กรมพัฒนาฝีมือแรงงานพิจารณาแล้วเห็นว่าหนี้ของลูกหนี้รายใดมีลักษณะ ดังนี้ 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(1) </a:t>
            </a:r>
            <a:r>
              <a:rPr lang="th-TH" sz="3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การดำเนินคดีกับลูกหนี้จะไม่คุ้มกับค่าใช้จ่ายที่เกิดขึ้น </a:t>
            </a: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endParaRPr lang="en-US" sz="3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(2) </a:t>
            </a:r>
            <a:r>
              <a:rPr lang="th-TH" sz="3000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ลูกหนี้ไม่มีทรัพย์สินหรือการสืบทรัพย์ไม่ทรัพย์อื่นใดที่จะนำยึดมาบังคับชำระหนี้ได้ </a:t>
            </a:r>
            <a:endParaRPr lang="en-US" sz="30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ให้อธิบดีหรือผู้ซึ่งอธิบดีมอบหมายจัดทำบัญชีรายละเอียดเกี่ยวกับความสามารถชำระหนี้ของลูกหนี้</a:t>
            </a:r>
            <a:b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แต่ละรายนำเสนอคณะกรรมการเพื่อขออนุมัติตัดหนี้สูญ โดยความเห็นชอบของกระทรวงการคลัง</a:t>
            </a:r>
            <a:r>
              <a:rPr lang="en-US" sz="30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”</a:t>
            </a: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774139" y="607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13300" y="117426"/>
            <a:ext cx="540060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842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98218" y="1291071"/>
            <a:ext cx="10945217" cy="4154947"/>
          </a:xfrm>
          <a:prstGeom prst="rect">
            <a:avLst/>
          </a:prstGeom>
          <a:solidFill>
            <a:srgbClr val="CCCCFF"/>
          </a:solidFill>
          <a:ln>
            <a:solidFill>
              <a:schemeClr val="bg1"/>
            </a:solidFill>
          </a:ln>
        </p:spPr>
        <p:txBody>
          <a:bodyPr wrap="square" lIns="91409" tIns="45702" rIns="91409" bIns="45702">
            <a:spAutoFit/>
          </a:bodyPr>
          <a:lstStyle/>
          <a:p>
            <a:pPr indent="531633" algn="thaiDist"/>
            <a:r>
              <a:rPr lang="en-US" sz="33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sz="33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ข้อ 30/1 ในกรณีที่กรมพัฒนาฝีมือแรงงานพิจารณาแล้วเห็นว่าหนี้ของลูกหนี้กู้ยืมเงินกองทุนพัฒนาฝีมือแรงงานตามระเบียบกระทรวงแรงงานและสวัสดิการสังคม ว่าด้วยกองทุนพัฒนาฝีมือแรงงาน พ.ศ. 2539 รายใดมีลักษณะ ดังต่อไปนี้</a:t>
            </a:r>
            <a:endParaRPr lang="en-US" sz="33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3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(1) ลูกหนี้ที่ได้ชำระหนี้คืน ซึ่งมีจำนวนเงินเท่ากับหรือมากกว่าวงเงินกู้ยืมตามสัญญา </a:t>
            </a:r>
            <a:endParaRPr lang="en-US" sz="33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3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(2) ลูกหนี้ถูกศาลพิพากษาให้ล้มละลาย</a:t>
            </a:r>
            <a:endParaRPr lang="en-US" sz="33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  <a:p>
            <a:pPr indent="531633" algn="thaiDist"/>
            <a:r>
              <a:rPr lang="th-TH" sz="33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ให้อธิบดีหรือผู้ซึ่งอธิบดีมอบหมายจัดทำรายละเอียดเกี่ยวกับการติดตามและการชำระหนี้ของลูกหนี้แต่ละราย หรือคำพิพากษาให้ล้มละลาย เสนอคณะกรรมการเพื่อขอ</a:t>
            </a:r>
            <a:r>
              <a:rPr lang="th-TH" sz="3300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อนุมัติ</a:t>
            </a:r>
            <a:br>
              <a:rPr lang="th-TH" sz="3300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ตัด</a:t>
            </a:r>
            <a:r>
              <a:rPr lang="th-TH" sz="3300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หนี้สูญ โดยความเห็นชอบของกระทรวงการคลัง”</a:t>
            </a:r>
            <a:endParaRPr lang="en-US" sz="33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13300" y="356100"/>
            <a:ext cx="540060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68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89038722"/>
              </p:ext>
            </p:extLst>
          </p:nvPr>
        </p:nvGraphicFramePr>
        <p:xfrm>
          <a:off x="621013" y="909514"/>
          <a:ext cx="10945215" cy="556802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09634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488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54725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ระเบียบ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ขออนุมัติตัดหนี้สูญ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กรณีลูกหนี้ ตาย ถูกศาลสั่งให้เป็นคนสาบสูญ เจ็บป่วยเรื้อรัง วิกลจริตหรือทุพพลภาพ </a:t>
                      </a:r>
                      <a:r>
                        <a:rPr lang="th-TH" sz="3200" b="1" u="sng" dirty="0">
                          <a:latin typeface="FreesiaUPC" pitchFamily="34" charset="-34"/>
                          <a:cs typeface="FreesiaUPC" pitchFamily="34" charset="-34"/>
                        </a:rPr>
                        <a:t>จนไม่สามารถประกอบอาชีพได้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 (1)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กรณีการดำเนินคดีกับลูกหนี้จะไม่คุ้มกับค่าใช้จ่ายที่เกิดขึ้น</a:t>
                      </a:r>
                      <a:b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(หนี้ค้างชำระไม่เกิน 40,000 บาท)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 (2)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กรณีลูกหนี้ตามคำพิพากษาที่สืบทรัพย์แล้วไม่พบทรัพย์สิน</a:t>
                      </a:r>
                      <a:b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ที่จะนำยึดมาบังคับชำระหนี้ได้ </a:t>
                      </a: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(ลูกหนี้ที่สืบทรัพย์ครบ 10 ปี)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218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30/1 (1)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กรณีลูกหนี้ที่ได้ชำระหนี้คืน ซึ่งมีจำนวนเงินเท่ากับหรือมากกว่าวงเงินกู้ยืมตามสัญญา 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217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ระเบียบฯ ข้อ 30/1 (2)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>
                          <a:latin typeface="FreesiaUPC" pitchFamily="34" charset="-34"/>
                          <a:cs typeface="FreesiaUPC" pitchFamily="34" charset="-34"/>
                        </a:rPr>
                        <a:t>กรณีลูกหนี้ถูกศาลพิพากษาให้ล้มละลาย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8964" y="6382122"/>
            <a:ext cx="2712676" cy="556134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หนังสือกรมบัญชีกลาง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ปุ่มปฏิบัติการ: ไปข้างหน้าหรือถัดไป 7">
            <a:hlinkClick r:id="rId3" action="ppaction://hlinkfile" highlightClick="1"/>
          </p:cNvPr>
          <p:cNvSpPr/>
          <p:nvPr/>
        </p:nvSpPr>
        <p:spPr>
          <a:xfrm>
            <a:off x="2947884" y="6421666"/>
            <a:ext cx="575839" cy="3925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th-TH" dirty="0"/>
          </a:p>
        </p:txBody>
      </p:sp>
      <p:sp>
        <p:nvSpPr>
          <p:cNvPr id="10" name="ตัวแทนหมายเลขภาพนิ่ง 7"/>
          <p:cNvSpPr txBox="1">
            <a:spLocks/>
          </p:cNvSpPr>
          <p:nvPr/>
        </p:nvSpPr>
        <p:spPr>
          <a:xfrm>
            <a:off x="10342091" y="621609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13300" y="117426"/>
            <a:ext cx="540060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776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12117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ขั้นตอนการเสนอขออนุมัติตัดหนี้สูญ</a:t>
            </a:r>
            <a:endParaRPr lang="en-US" sz="4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5"/>
          <p:cNvGraphicFramePr/>
          <p:nvPr>
            <p:extLst>
              <p:ext uri="{D42A27DB-BD31-4B8C-83A1-F6EECF244321}">
                <p14:modId xmlns:p14="http://schemas.microsoft.com/office/powerpoint/2010/main" xmlns="" val="2832140123"/>
              </p:ext>
            </p:extLst>
          </p:nvPr>
        </p:nvGraphicFramePr>
        <p:xfrm>
          <a:off x="404987" y="1030886"/>
          <a:ext cx="11089232" cy="5351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87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117429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79486764"/>
              </p:ext>
            </p:extLst>
          </p:nvPr>
        </p:nvGraphicFramePr>
        <p:xfrm>
          <a:off x="404987" y="837506"/>
          <a:ext cx="11449272" cy="569976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35703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7894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4493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/>
                        <a:t>สพร.และสนพ. ที่ทำสัญญากู้ยืมกับลูกหนี้ จัดทำข้อมูลเสนอขออนุมัติตัดหนี้สูญ ดังนี้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7574">
                <a:tc gridSpan="2">
                  <a:txBody>
                    <a:bodyPr/>
                    <a:lstStyle/>
                    <a:p>
                      <a:r>
                        <a:rPr kumimoji="0" lang="th-TH" sz="3000" kern="1200" dirty="0">
                          <a:effectLst/>
                        </a:rPr>
                        <a:t>1. ตรวจสอบข้อมูลการชำระหนี้และหนี้ค้างชำระของลูกหนี้ที่จะเสนอขออนุมัติตัดหนี้สูญ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89106">
                <a:tc gridSpan="2"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effectLst/>
                        </a:rPr>
                        <a:t>2. ประสานกองส่งเสริมฯ ขอวันประชุมคณะอนุกรรมการเร่งรัดฯ เพื่อใช้ในการคำนวณหนี้ค้างชำระที่จะ</a:t>
                      </a:r>
                      <a:r>
                        <a:rPr kumimoji="0" lang="th-TH" sz="3000" kern="1200" dirty="0" smtClean="0">
                          <a:effectLst/>
                        </a:rPr>
                        <a:t>เสนอขออนุมัติ</a:t>
                      </a:r>
                      <a:br>
                        <a:rPr kumimoji="0" lang="th-TH" sz="3000" kern="1200" dirty="0" smtClean="0">
                          <a:effectLst/>
                        </a:rPr>
                      </a:br>
                      <a:r>
                        <a:rPr kumimoji="0" lang="th-TH" sz="3000" kern="1200" dirty="0" smtClean="0">
                          <a:effectLst/>
                        </a:rPr>
                        <a:t>   ตัดหนี้สูญ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3194">
                <a:tc gridSpan="2">
                  <a:txBody>
                    <a:bodyPr/>
                    <a:lstStyle/>
                    <a:p>
                      <a:r>
                        <a:rPr kumimoji="0" lang="th-TH" sz="3000" kern="1200" dirty="0">
                          <a:effectLst/>
                        </a:rPr>
                        <a:t>3. คำนวณหนี้ค้างชำระเสนอขออนุมัติตัดหนี้สูญ ตามแบบเสนอคณะอนุกรรมการเร่งรัดฯ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7574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3000" kern="1200" dirty="0">
                          <a:effectLst/>
                        </a:rPr>
                        <a:t>ผู้กู้ยืมตาย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effectLst/>
                        </a:rPr>
                        <a:t>นับแต่วันที่ค้างชำระถึงวันที่เสียชีวิต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89106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3000" kern="1200" dirty="0">
                          <a:effectLst/>
                        </a:rPr>
                        <a:t>ผู้กู้ยืมถูกศาลสั่งให้เป็นคนสาบสูญ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3000" kern="1200" dirty="0">
                          <a:effectLst/>
                        </a:rPr>
                        <a:t>นับแต่วันที่ค้างชำระถึงวันที่ถูกศาลสั่งให้เป็นคนสาบสูญ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455091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3000" kern="1200" dirty="0">
                          <a:effectLst/>
                        </a:rPr>
                        <a:t>ผู้กู้ยืมเจ็บป่วยเรื้อรัง วิกลจริต หรือทุพพลภาพจนไม่สามารถประกอบอาชีพได้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effectLst/>
                        </a:rPr>
                        <a:t>นับแต่วันที่ค้างชำระถึงวันที่</a:t>
                      </a:r>
                      <a:r>
                        <a:rPr kumimoji="0" lang="th-TH" sz="3000" kern="1200" dirty="0" smtClean="0">
                          <a:effectLst/>
                        </a:rPr>
                        <a:t>ประชุมคณะอนุกรรมการ</a:t>
                      </a:r>
                      <a:r>
                        <a:rPr kumimoji="0" lang="th-TH" sz="3000" kern="1200" dirty="0">
                          <a:effectLst/>
                        </a:rPr>
                        <a:t>เร่งรัดและแก้ไขปัญหาหนี้กู้ยืมกองทุนพัฒนาฝีมือแรงงาน </a:t>
                      </a:r>
                      <a:r>
                        <a:rPr kumimoji="0" lang="th-TH" sz="3000" kern="1200" dirty="0" smtClean="0">
                          <a:effectLst/>
                        </a:rPr>
                        <a:t>เสนอพิจารณา</a:t>
                      </a:r>
                      <a:r>
                        <a:rPr kumimoji="0" lang="th-TH" sz="3000" kern="1200" dirty="0">
                          <a:effectLst/>
                        </a:rPr>
                        <a:t>ตัดหนี้สูญ</a:t>
                      </a:r>
                      <a:endParaRPr lang="en-US" sz="3000" dirty="0"/>
                    </a:p>
                    <a:p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288106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134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84092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42694671"/>
              </p:ext>
            </p:extLst>
          </p:nvPr>
        </p:nvGraphicFramePr>
        <p:xfrm>
          <a:off x="332981" y="1125539"/>
          <a:ext cx="11449272" cy="5024536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8884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5608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59123">
                <a:tc gridSpan="2">
                  <a:txBody>
                    <a:bodyPr/>
                    <a:lstStyle/>
                    <a:p>
                      <a:r>
                        <a:rPr kumimoji="0" lang="th-TH" sz="30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คำนวณหนี้ค้างชำระเสนอขออนุมัติตัดหนี้สูญ ตามแบบเสนอคณะอนุกรรมการเร่งรัดฯ (ต่อ)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92247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การดำเนินคดีกับลูกหนี้จะไม่คุ้มกับค่าใช้จ่ายที่เกิดขึ้น (ลูกหนี้มีหนี้ค้างชำระไม่เกิน 40,000 บาท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</a:t>
                      </a:r>
                      <a: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ประชุมคณะอนุกรรมการ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เร่งรัดและแก้ไขปัญหาหนี้กู้ยืมกองทุนพัฒนาฝีมือแรงงาน </a:t>
                      </a:r>
                      <a: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เสนอพิจารณา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ตัดหนี้สูญ</a:t>
                      </a:r>
                      <a:endParaRPr kumimoji="0" lang="en-US" sz="30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45173">
                <a:tc>
                  <a:txBody>
                    <a:bodyPr/>
                    <a:lstStyle/>
                    <a:p>
                      <a:pPr marL="457200" marR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ลูกหนี้ไม่มีทรัพย์สินหรือการสืบทรัพย์ไม่พบทรัพย์อื่น</a:t>
                      </a:r>
                      <a: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ใด</a:t>
                      </a:r>
                      <a:b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จะนำยึดมาบังคับชำระหนี้ได้ (ลูกหนี้ตามคำพิพากษา</a:t>
                      </a:r>
                      <a:b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ที่สืบทรัพย์ครบ 10 ปี)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</a:t>
                      </a:r>
                      <a: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ประชุมคณะอนุกรรมการ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เร่งรัดและแก้ไขปัญหาหนี้กู้ยืมกองทุนพัฒนาฝีมือแรงงาน </a:t>
                      </a:r>
                      <a: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เสนอพิจารณา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ตัดหนี้สูญ</a:t>
                      </a:r>
                      <a:endParaRPr kumimoji="0" lang="en-US" sz="30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938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12081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5256525"/>
              </p:ext>
            </p:extLst>
          </p:nvPr>
        </p:nvGraphicFramePr>
        <p:xfrm>
          <a:off x="332979" y="909514"/>
          <a:ext cx="11449272" cy="5472609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8164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6328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95087">
                <a:tc gridSpan="2">
                  <a:txBody>
                    <a:bodyPr/>
                    <a:lstStyle/>
                    <a:p>
                      <a:r>
                        <a:rPr kumimoji="0" lang="th-TH" sz="30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คำนวณหนี้ค้างชำระเสนอขออนุมัติตัดหนี้สูญ ตามแบบเสนอคณะอนุกรรมการเร่งรัดฯ (ต่อ)</a:t>
                      </a:r>
                      <a:endParaRPr lang="en-US" sz="30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39155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ลูกหนี้ที่ได้ชำระหนี้คืน </a:t>
                      </a:r>
                      <a:b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ซึ่งมีจำนวนเงินเท่ากับหรือมากกว่าวงเงินกู้ยืมตามสัญญา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นับแต่วันที่ค้างชำระถึงวันที่ประชุมเสนอคณะอนุกรรมการเร่งรัดและแก้ไขปัญหาหนี้กู้ยืมกองทุนพัฒนาฝีมือแรงงาน พิจารณาตัดหนี้สูญ</a:t>
                      </a:r>
                      <a:endParaRPr kumimoji="0" lang="en-US" sz="3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44439">
                <a:tc>
                  <a:txBody>
                    <a:bodyPr/>
                    <a:lstStyle/>
                    <a:p>
                      <a:pPr marL="457200" indent="-457200">
                        <a:buFont typeface="Wingdings" pitchFamily="2" charset="2"/>
                        <a:buChar char="v"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ลูกหนี้ถูกศาลพิพากษาให้ล้มละลาย </a:t>
                      </a:r>
                      <a:endParaRPr lang="en-US" sz="30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ับแต่วันที่ค้างชำระถึงวันที่ประชุมเสนอคณะอนุกรรมการเร่งรัดและแก้ไขปัญหาหนี้กู้ยืมกองทุนพัฒนาฝีมือแรงงาน พิจารณาตัดหนี้สูญ</a:t>
                      </a:r>
                      <a:endParaRPr kumimoji="0" lang="en-US" sz="30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93928">
                <a:tc gridSpan="2">
                  <a:txBody>
                    <a:bodyPr/>
                    <a:lstStyle/>
                    <a:p>
                      <a:pPr marL="355600" indent="-355600" algn="thaiDist"/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 การคำนวณหนี้ค้างชำระ </a:t>
                      </a:r>
                      <a:r>
                        <a:rPr kumimoji="0" lang="th-TH" sz="3000" u="sng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ลูกหนี้ตามคำพิพากษาที่ชำระหนี้คืนกองทุน</a:t>
                      </a:r>
                      <a:r>
                        <a:rPr kumimoji="0" lang="th-TH" sz="3000" u="none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i="1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หากมีรายการค้างชำระค่าฤชาธรรม</a:t>
                      </a:r>
                      <a:r>
                        <a:rPr kumimoji="0" lang="th-TH" sz="3000" i="1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เนียมและ</a:t>
                      </a:r>
                      <a:r>
                        <a:rPr kumimoji="0" lang="th-TH" sz="3000" i="1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/หรือค่าทนายความ 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ให้ปรับปรุงรายการก่อนเสนอ เนื่องจากหลักการตัดรายการชำระหนี้ </a:t>
                      </a:r>
                      <a:r>
                        <a:rPr kumimoji="0" lang="th-TH" sz="3000" kern="1200" spc="-50" baseline="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เมื่อรับชำระหนี้จากลูกหนี้</a:t>
                      </a:r>
                      <a:r>
                        <a:rPr kumimoji="0" lang="th-TH" sz="3000" b="1" u="sng" kern="1200" spc="-50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ต้องตัดรายการ ค่าฤชาธรรมเนียม ค่าทนายความ ดอกเบี้ย และเบี้ยปรับก่อน</a:t>
                      </a:r>
                      <a:r>
                        <a:rPr kumimoji="0" lang="th-TH" sz="3000" b="1" u="none" kern="1200" spc="-50" baseline="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จำนวนเงินที่</a:t>
                      </a:r>
                      <a:r>
                        <a:rPr kumimoji="0" lang="th-TH" sz="30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เหลือจึง</a:t>
                      </a: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นำไปตัดเงินต้น</a:t>
                      </a:r>
                      <a:endParaRPr kumimoji="0" lang="en-US" sz="30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  <a:alpha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21609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180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68068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25075753"/>
              </p:ext>
            </p:extLst>
          </p:nvPr>
        </p:nvGraphicFramePr>
        <p:xfrm>
          <a:off x="332981" y="765498"/>
          <a:ext cx="11449272" cy="59301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4492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891451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5. จัดทำข้อมูลการชำระหนี้และหนี้ค้างชำระของลูกหนี้ที่จะเสนอขออนุมัติตัดหนี้สูญ ตามแบบเสนอ</a:t>
                      </a:r>
                      <a:b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0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คณะอนุกรรมการเร่งรัดและแก้ไขปัญหาหนี้กู้ยืมกองทุนพัฒนาฝีมือแรงงาน</a:t>
                      </a:r>
                      <a:endParaRPr lang="en-US" sz="30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9145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  <a:tab pos="355600" algn="l"/>
                        </a:tabLst>
                        <a:defRPr/>
                      </a:pP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6. สรุปช้อมูลการสืบทรัพย์บังคับคดีของลูกหนี้ตามคำพิพากษาที่จะเสนอขออนุมัติตัดหนี้สูญ ตามแบบ</a:t>
                      </a:r>
                      <a: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ตาราง</a:t>
                      </a:r>
                      <a:b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บันทึกการ</a:t>
                      </a: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บังคับคดีและสืบหาหลักทรัพย์หรือทรัพย์สินอื่นของลูกหนี้ตามคำพิพากษา</a:t>
                      </a:r>
                      <a:endParaRPr lang="en-US" sz="30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91451">
                <a:tc>
                  <a:txBody>
                    <a:bodyPr/>
                    <a:lstStyle/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>
                          <a:tab pos="355600" algn="l"/>
                        </a:tabLst>
                        <a:defRPr/>
                      </a:pP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7. จัดทำรายละเอียดการติดตามหนี้ของลูกหนี้ที่จะเสนอขออนุมัติตัดหนี้สูญ ตามแบบ</a:t>
                      </a:r>
                      <a: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รายละเอียด</a:t>
                      </a:r>
                      <a:b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การ</a:t>
                      </a: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ติดตาม</a:t>
                      </a:r>
                      <a: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หนี้กู้ยืม</a:t>
                      </a: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เงินกองทุนพัฒนาฝีมือแรงงาน</a:t>
                      </a:r>
                      <a:endParaRPr lang="en-US" sz="30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1451">
                <a:tc>
                  <a:txBody>
                    <a:bodyPr/>
                    <a:lstStyle/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8. </a:t>
                      </a: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ลูกหนี้ที่พิพากษาแล้ว เมื่อสพภ.และสนพ. ได้สืบทรัพย์แล้ว หากพบทรัพย์ให้ระบุข้อมูลในแบบรายละเอียด</a:t>
                      </a:r>
                    </a:p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</a:t>
                      </a:r>
                      <a:r>
                        <a:rPr kumimoji="0" lang="th-TH" sz="3000" b="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การ</a:t>
                      </a:r>
                      <a:r>
                        <a:rPr kumimoji="0" lang="th-TH" sz="3000" b="0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ติดตามหนี้กู้ยืมเงินกองทุนพัฒนาฝีมือแรงงาน ให้ครบถ้วน ดังนี้</a:t>
                      </a:r>
                      <a:endParaRPr kumimoji="0" lang="en-US" sz="3000" b="0" kern="12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906800">
                <a:tc>
                  <a:txBody>
                    <a:bodyPr/>
                    <a:lstStyle/>
                    <a:p>
                      <a:pPr marL="0" marR="0" indent="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(1) กรณีพบที่ดิน ให้ระบุ </a:t>
                      </a:r>
                      <a:r>
                        <a:rPr kumimoji="0" lang="en-US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: </a:t>
                      </a:r>
                      <a:r>
                        <a:rPr kumimoji="0" lang="th-TH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เลขโฉนดที่ดิน สถานที่ตั้ง ผู้ถือกรรมสิทธิ์ </a:t>
                      </a:r>
                      <a:r>
                        <a:rPr kumimoji="0" lang="th-TH" sz="2900" u="sng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และราคาประเมิน</a:t>
                      </a:r>
                      <a:endParaRPr kumimoji="0" lang="en-US" sz="29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0" indent="273050"/>
                      <a:r>
                        <a:rPr kumimoji="0" lang="th-TH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กรณีพบเงินฝากธนาคาร ให้ระบุ</a:t>
                      </a:r>
                      <a:r>
                        <a:rPr kumimoji="0" lang="en-US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: </a:t>
                      </a:r>
                      <a:r>
                        <a:rPr kumimoji="0" lang="th-TH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ธนาคาร สาขา เลขที่บัญชี ชื่อ-สกุลเจ้าของบัญชี และยอดเงินในบัญชี</a:t>
                      </a:r>
                      <a:endParaRPr kumimoji="0" lang="en-US" sz="29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0" indent="273050"/>
                      <a:r>
                        <a:rPr kumimoji="0" lang="th-TH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(3) กรณีพบรถจักรยานยนต์ หรือ รถยนต์ ให้ระบุ</a:t>
                      </a:r>
                      <a:r>
                        <a:rPr kumimoji="0" lang="en-US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:</a:t>
                      </a:r>
                      <a:r>
                        <a:rPr kumimoji="0" lang="th-TH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ยี่ห้อ รุ่น เลขทะเบียนรถ วันที่จดทะเบียน สถานะรถ </a:t>
                      </a:r>
                    </a:p>
                    <a:p>
                      <a:pPr marL="0" indent="273050"/>
                      <a:r>
                        <a:rPr kumimoji="0" lang="th-TH" sz="29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  และผู้ถือกรรมสิทธิ์</a:t>
                      </a:r>
                      <a:endParaRPr lang="en-US" sz="29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712460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295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12081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85734309"/>
              </p:ext>
            </p:extLst>
          </p:nvPr>
        </p:nvGraphicFramePr>
        <p:xfrm>
          <a:off x="621011" y="1259879"/>
          <a:ext cx="11089232" cy="4978227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089232"/>
              </a:tblGrid>
              <a:tr h="4978227">
                <a:tc>
                  <a:txBody>
                    <a:bodyPr/>
                    <a:lstStyle/>
                    <a:p>
                      <a:pPr marL="361950" marR="0" indent="-3619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9. จัดทำเอกสารประกอบการขออนุมัติตัดหนี้สูญ พร้อมรับรองสำเนาถูกต้อง จำนวน 1 ชุด ส่งให้กองส่งเสริมการพัฒนาฝีมือแรงงาน ประกอบด้วย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(1) สำเนาสัญญากู้ยืมเงิน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สำเนาสัญญาค้ำประกัน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(3) สำเนาทะเบียนคุมลูกหนี้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(4) สำเนาคำพิพากษา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(5) สำเนาบัญชีค่าฤชาธรรมเนียม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(6) สำเนาหมายบังคับคดี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(7) สำเนาเอกสารหลักฐานการสืบทรัพย์บังคับคดีทั้งหมด </a:t>
                      </a:r>
                    </a:p>
                    <a:p>
                      <a:pPr marL="36195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361950" algn="l"/>
                        </a:tabLst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โดยจัดชุดแยกเป็นรายบุคคล (แล้วแต่กรณีการขอตัดหนี้สูญ) </a:t>
                      </a:r>
                      <a:endParaRPr lang="en-US" sz="32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42314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13299" y="212081"/>
            <a:ext cx="6120680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การดำเนินการขออนุมัติตัดหนี้สูญ</a:t>
            </a:r>
            <a:endParaRPr lang="en-US" sz="4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4126894"/>
              </p:ext>
            </p:extLst>
          </p:nvPr>
        </p:nvGraphicFramePr>
        <p:xfrm>
          <a:off x="404987" y="1344520"/>
          <a:ext cx="11449272" cy="4605554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1449272"/>
              </a:tblGrid>
              <a:tr h="1024556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สพร.และสนพ. ที่รับผิดชอบในการฟ้องคดีลูกหนี้ตามภูมิลำเนา จัดทำข้อมูลเสนอขออนุมัติ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ตัดหนี้สูญ </a:t>
                      </a: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ดังนี้</a:t>
                      </a:r>
                      <a:endParaRPr lang="en-US" sz="32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961292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เมื่อได้รับแจ้งข้อมูลลูกหนี้ที่จะเสนอขอตัดหนี้สูญจากหน่วยงานที่ทำสัญญากู้ยืมเงินกับลูกหนี้ ให้จัดทำข้อมูลการติดตามหนี้ การประนอมหนี้ การส่งฟ้องคดี การสืบทรัพย์บังคับคดี และการออกติดตาม</a:t>
                      </a:r>
                      <a:b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ไปพบลูกหนี้ </a:t>
                      </a:r>
                      <a:r>
                        <a:rPr kumimoji="0" lang="th-TH" sz="3200" u="sng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ส่งให้หน่วยงานที่ทำสัญญากู้ยืมเงินกับลูกหนี้</a:t>
                      </a:r>
                      <a:r>
                        <a:rPr kumimoji="0" lang="th-TH" sz="32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เพื่อใช้เป็นข้อมูลในการเสนอขออนุมัติ</a:t>
                      </a:r>
                      <a:br>
                        <a:rPr kumimoji="0" lang="th-TH" sz="32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u="none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ตัดหนี้สูญ ดังนี้</a:t>
                      </a:r>
                      <a:endParaRPr lang="en-US" sz="3200" u="none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748297">
                <a:tc>
                  <a:txBody>
                    <a:bodyPr/>
                    <a:lstStyle/>
                    <a:p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(1) แบบ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: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รายละเอียดการติดตามหนี้กู้ยืมเงินกองทุนพัฒนาฝีมือแรงงาน </a:t>
                      </a:r>
                      <a:r>
                        <a:rPr kumimoji="0" lang="th-TH" sz="28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(ยังไม่พิพากษา)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(รายบุคคล)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748297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(2) แบบ </a:t>
                      </a:r>
                      <a:r>
                        <a:rPr kumimoji="0" lang="en-US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: </a:t>
                      </a:r>
                      <a:r>
                        <a:rPr kumimoji="0" lang="th-TH" sz="32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รายละเอียดการติดตามหนี้กู้ยืมเงินกองทุนพัฒนาฝีมือแรงงาน </a:t>
                      </a:r>
                      <a:r>
                        <a:rPr kumimoji="0" lang="th-TH" sz="2800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(พิพากษาแล้ว) </a:t>
                      </a:r>
                      <a:r>
                        <a:rPr kumimoji="0" lang="th-TH" sz="2800" kern="12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(รายบุคคล)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1665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9044" y="1483837"/>
            <a:ext cx="10441159" cy="481666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pPr algn="thaiDist"/>
            <a:endParaRPr lang="th-TH" sz="33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หนี้สูญที่ตัดออกบัญชีลูกหนี้ของกองทุนพัฒนาฝีมือแรงงานเป็นเพียงการดำเนินการ</a:t>
            </a:r>
            <a:br>
              <a:rPr lang="th-TH" sz="3300" b="1" dirty="0"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ทางบัญชีเท่านั้น แต่ไม่รวมถึงความรับผิดชอบของเจ้าหน้าที่กรณีไม่ปฏิบัติตามระเบียบคณะกรรมการส่งเสริมการพัฒนาฝีมือแรงงานว่าด้วยกองทุนพัฒนาฝีมือแรงงาน พ.ศ. 2551 และที่แก้ไข</a:t>
            </a:r>
            <a:r>
              <a:rPr lang="th-TH" sz="3300" b="1" dirty="0" smtClean="0">
                <a:latin typeface="FreesiaUPC" pitchFamily="34" charset="-34"/>
                <a:cs typeface="FreesiaUPC" pitchFamily="34" charset="-34"/>
              </a:rPr>
              <a:t>เพิ่มเติม จน</a:t>
            </a:r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เป็นเหตุให้ไม่สามารถเรียกให้ลูกหนี้ชำระหนี้ตามกฎหมายได้ โดยต้องถือปฏิบัติตามกฎระเบียบของทาง</a:t>
            </a:r>
            <a:r>
              <a:rPr lang="th-TH" sz="3300" b="1" dirty="0" smtClean="0">
                <a:latin typeface="FreesiaUPC" pitchFamily="34" charset="-34"/>
                <a:cs typeface="FreesiaUPC" pitchFamily="34" charset="-34"/>
              </a:rPr>
              <a:t>ราชการ</a:t>
            </a:r>
            <a:br>
              <a:rPr lang="th-TH" sz="33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300" b="1" dirty="0" smtClean="0">
                <a:latin typeface="FreesiaUPC" pitchFamily="34" charset="-34"/>
                <a:cs typeface="FreesiaUPC" pitchFamily="34" charset="-34"/>
              </a:rPr>
              <a:t>ที่</a:t>
            </a:r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เกี่ยวข้องต่อไป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1000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1000" dirty="0">
                <a:latin typeface="FreesiaUPC" pitchFamily="34" charset="-34"/>
                <a:cs typeface="FreesiaUPC" pitchFamily="34" charset="-34"/>
              </a:rPr>
            </a:br>
            <a:r>
              <a:rPr lang="th-TH" sz="3300" dirty="0">
                <a:latin typeface="FreesiaUPC" pitchFamily="34" charset="-34"/>
                <a:cs typeface="FreesiaUPC" pitchFamily="34" charset="-34"/>
              </a:rPr>
              <a:t>ที่มา </a:t>
            </a:r>
            <a:r>
              <a:rPr lang="en-US" sz="3300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300" dirty="0">
                <a:latin typeface="FreesiaUPC" pitchFamily="34" charset="-34"/>
                <a:cs typeface="FreesiaUPC" pitchFamily="34" charset="-34"/>
              </a:rPr>
              <a:t>หนังสือกรมบัญชีกลาง แจ้งผลการพิจารณาอนุมัติตัดหนี้สูญให้แก่ลูกหนี้กองทุนพัฒนาฝีมือแรงงาน</a:t>
            </a:r>
            <a:endParaRPr lang="en-US" sz="33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9260" y="837506"/>
            <a:ext cx="1285867" cy="646294"/>
          </a:xfrm>
          <a:prstGeom prst="rect">
            <a:avLst/>
          </a:prstGeom>
        </p:spPr>
        <p:txBody>
          <a:bodyPr wrap="none" lIns="91409" tIns="45702" rIns="91409" bIns="45702">
            <a:spAutoFit/>
          </a:bodyPr>
          <a:lstStyle/>
          <a:p>
            <a:r>
              <a:rPr lang="th-TH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หมายเหตุ</a:t>
            </a:r>
            <a:endParaRPr 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13299" y="212081"/>
            <a:ext cx="6120680" cy="830960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8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การขออนุมัติตัดหนี้สูญ</a:t>
            </a:r>
            <a:endParaRPr lang="en-US" sz="48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853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86670061"/>
              </p:ext>
            </p:extLst>
          </p:nvPr>
        </p:nvGraphicFramePr>
        <p:xfrm>
          <a:off x="549004" y="477467"/>
          <a:ext cx="10945217" cy="590285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9452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190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ปัญหาที่พบในการเสนอขออนุมัติตัดหนี้สูญ</a:t>
                      </a:r>
                      <a:endParaRPr lang="en-US" sz="3600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75057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. ไม่มีหลักฐานการติดตามหนี้ การส่งฟ้อง การสืบทรัพย์บังคับคดี ทำให้ไม่มีข้อมูล</a:t>
                      </a:r>
                      <a:b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    รายละเอียดลูกหนี้ที่ผ่านกระบวนการบริหารหนี้ตามระเบียบที่เกี่ยวข้องมาแล้วอย่างชัดเจน</a:t>
                      </a:r>
                      <a:b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    และระบุข้อมูลลูกหนี้ตามแบบรายงานไม่ครบถ้วน ทำให้ไม่สามารถจัดทำข้อมูลเสนอ</a:t>
                      </a:r>
                      <a:b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    คณะกรรมการส่งเสริมการพัฒนาฝีมือแรงงานพิจารณาอนุมัติตัดหนี้สูญได้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31746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ไม่ดำเนินการติดตามหนี้ ประนอมหนี้ สืบทรัพย์ ทำให้ไม่มีข้อมูลหลักฐานในการรายงาน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ขอตัดหนี้สูญ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0091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3. ไม่มีบัญชีค่าฤชาธรรมเนียมของลูกหนี้ตามคำพิพากษา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74697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 หน่วยงานที่ฟ้องคดีตามภูมิลำเนาไม่ส่งคำพิพากษาให้หน่วยงานที่ทำสัญญากู้ยืมกับลูกหนี้ 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จึงไม่ทราบว่าลูกหนี้พิพากษาแล้ว ทำให้การคำนวณหนี้ค้างชำระเพื่อเสนอขออนุมัติตัดหนี้สูญ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ไม่ถูกต้อง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866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3061" y="189437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03041976"/>
              </p:ext>
            </p:extLst>
          </p:nvPr>
        </p:nvGraphicFramePr>
        <p:xfrm>
          <a:off x="549003" y="981522"/>
          <a:ext cx="11089232" cy="5457161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110892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457161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มบัญชีกลางได้กำหนดแนวปฏิบัติในการบังคับคดีและสืบหาหลักทรัพย์หรือทรัพย์สินของลูกหนี้ตามคำพิพากษา โดยให้ส่วนราชการรายงานผลการดำเนินการบังคับคดีและสืบหาหลักทรัพย์ให้กรมบัญชีกลางทราบทุก </a:t>
                      </a:r>
                      <a:r>
                        <a:rPr kumimoji="0" lang="en-US" sz="3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</a:t>
                      </a:r>
                      <a:r>
                        <a:rPr kumimoji="0" lang="th-TH" sz="3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เดือน และการขออนุมัติจำหน่ายหนี้ที่ไม่สามารถสืบหาหลักทรัพย์หรือทรัพย์สินของลูกหนี้ได้ ส่วนราชการต้องส่งหลักฐานการดำเนินการสืบหาหลักทรัพย์ ทั้งประเภทอสังหาริมทรัพย์ สังหาริมทรัพย์ ทรัพย์สินอื่น ๆ ของลูกหนี้ ตลอดจนหลักฐานการขอความร่วมมือจากธนาคารหรือสถาบันการเงินให้กระทรวงการคลัง</a:t>
                      </a:r>
                      <a:br>
                        <a:rPr kumimoji="0" lang="th-TH" sz="3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b="1" kern="1200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เพื่อประกอบการพิจารณาขออนุมัติ </a:t>
                      </a:r>
                      <a:r>
                        <a:rPr kumimoji="0" lang="th-TH" sz="3200" b="1" u="sng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และในกรณีที่ไม่พบหลักทรัพย์หรือทรัพย์สินของลูกหนี้ต้องแจ้งเหตุผลไว้ด้วย</a:t>
                      </a:r>
                      <a:endParaRPr lang="en-US" sz="3200" u="sng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2" name="สี่เหลี่ยมมุมมน 4"/>
          <p:cNvSpPr/>
          <p:nvPr/>
        </p:nvSpPr>
        <p:spPr>
          <a:xfrm>
            <a:off x="613334" y="4869954"/>
            <a:ext cx="5077756" cy="16389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06644" tIns="106644" rIns="106644" bIns="106644" numCol="1" spcCol="1270" anchor="ctr" anchorCtr="0">
            <a:noAutofit/>
          </a:bodyPr>
          <a:lstStyle/>
          <a:p>
            <a:pPr algn="thaiDist" defTabSz="148081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หนังสือกรมบัญชีกลาง ที่ กค 0530.7/ว107 ลงวันที่ </a:t>
            </a:r>
            <a: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 ตุลาคม 2544 กำหนดให้ส่วนราชการรายงานผลการดำเนินการบังคับคดีและสืบหาหลักทรัพย์</a:t>
            </a:r>
            <a:b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ให้กรมบัญชีกลางทราบทุกระยะ 3 เดือน</a:t>
            </a:r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สี่เหลี่ยมมุมมน 4"/>
          <p:cNvSpPr/>
          <p:nvPr/>
        </p:nvSpPr>
        <p:spPr>
          <a:xfrm>
            <a:off x="5869922" y="4869954"/>
            <a:ext cx="5696309" cy="16389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spcFirstLastPara="0" vert="horz" wrap="square" lIns="106644" tIns="106644" rIns="106644" bIns="106644" numCol="1" spcCol="1270" anchor="ctr" anchorCtr="0">
            <a:noAutofit/>
          </a:bodyPr>
          <a:lstStyle/>
          <a:p>
            <a:pPr algn="thaiDist" defTabSz="1480819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หนังสือกระทรวงการคลัง ที่ กค 0406.2/ว.69 ลงวันที่ </a:t>
            </a:r>
            <a: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21 เมษายน 2558 กำหนดให้ส่วนราชการรายงานผล</a:t>
            </a:r>
            <a:b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การบังคับคดีและสืบหาหลักทรัพย์หรือทรัพย์สินของลูกหนี้ตามคำพิพากษา</a:t>
            </a:r>
            <a:endPara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342091" y="621609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675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53061" y="189437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96067755"/>
              </p:ext>
            </p:extLst>
          </p:nvPr>
        </p:nvGraphicFramePr>
        <p:xfrm>
          <a:off x="693020" y="909514"/>
          <a:ext cx="10801200" cy="576966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0801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16619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0" dirty="0">
                          <a:latin typeface="FreesiaUPC" pitchFamily="34" charset="-34"/>
                          <a:cs typeface="FreesiaUPC" pitchFamily="34" charset="-34"/>
                        </a:rPr>
                        <a:t>สพร./สนพ. ที่ฟ้องคดีลูกหนี้กองทุนพัฒนาฝีมือแรงงานตามภูมิลำเนาของผู้กู้ยืม </a:t>
                      </a:r>
                      <a:br>
                        <a:rPr lang="th-TH" sz="3200" b="0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="0" dirty="0">
                          <a:latin typeface="FreesiaUPC" pitchFamily="34" charset="-34"/>
                          <a:cs typeface="FreesiaUPC" pitchFamily="34" charset="-34"/>
                        </a:rPr>
                        <a:t>ซึ่งเป็นผู้รับผิดชอบดำเนินการสืบทรัพย์และบังคับคดีกับลูกหนี้ตามคำพิพากษา ให้ดำเนินการรายงานผลการดำเนินการบังคับคดีและสืบทรัพย์</a:t>
                      </a:r>
                      <a:r>
                        <a:rPr lang="th-TH" sz="3200" b="0" u="sng" dirty="0">
                          <a:solidFill>
                            <a:schemeClr val="accent2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ทุก 3 เดือน</a:t>
                      </a:r>
                      <a:r>
                        <a:rPr lang="th-TH" sz="3200" b="0" u="none" dirty="0">
                          <a:solidFill>
                            <a:schemeClr val="accent2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200" b="0" dirty="0">
                          <a:latin typeface="FreesiaUPC" pitchFamily="34" charset="-34"/>
                          <a:cs typeface="FreesiaUPC" pitchFamily="34" charset="-34"/>
                        </a:rPr>
                        <a:t>ตามแบบ “</a:t>
                      </a:r>
                      <a:r>
                        <a:rPr lang="th-TH" sz="3200" b="0" u="none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"</a:t>
                      </a:r>
                      <a:r>
                        <a:rPr lang="th-TH" sz="3200" b="0" u="sng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ตารางแสดงรายละเอียดการสืบหาหลักทรัพย์และบังคับคดีของลูกหนี้ตามคำพิพากษา</a:t>
                      </a:r>
                      <a:r>
                        <a:rPr lang="th-TH" sz="3200" b="0" u="none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" </a:t>
                      </a:r>
                      <a:r>
                        <a:rPr lang="th-TH" sz="3200" b="0" dirty="0">
                          <a:latin typeface="FreesiaUPC" pitchFamily="34" charset="-34"/>
                          <a:cs typeface="FreesiaUPC" pitchFamily="34" charset="-34"/>
                        </a:rPr>
                        <a:t>ส่งให้กองส่งเสริมการพัฒนาฝีมือ</a:t>
                      </a:r>
                      <a:r>
                        <a:rPr lang="th-TH" sz="3200" b="0" dirty="0" smtClean="0">
                          <a:latin typeface="FreesiaUPC" pitchFamily="34" charset="-34"/>
                          <a:cs typeface="FreesiaUPC" pitchFamily="34" charset="-34"/>
                        </a:rPr>
                        <a:t>แรงงาน (</a:t>
                      </a:r>
                      <a:r>
                        <a:rPr lang="th-TH" sz="3200" b="0" dirty="0">
                          <a:latin typeface="FreesiaUPC" pitchFamily="34" charset="-34"/>
                          <a:cs typeface="FreesiaUPC" pitchFamily="34" charset="-34"/>
                        </a:rPr>
                        <a:t>ผนวก 3 หน้า 213)</a:t>
                      </a:r>
                      <a:endParaRPr lang="en-US" sz="32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33040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กรณีมีการบังคับคดีนอกเขตศาลที่พิพากษาคดี (บังคับคดีแทนกรณีพบทรัพย์สินของ</a:t>
                      </a: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ลูกหนี้</a:t>
                      </a:r>
                      <a:b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ที่ตั้ง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อยู่ในเขตจังหวัดที่รับผิดชอบ) ให้ส่งรายงานผลการดำเนินการบังคับคดีและสืบทรัพย์ </a:t>
                      </a: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 smtClean="0">
                          <a:latin typeface="FreesiaUPC" pitchFamily="34" charset="-34"/>
                          <a:cs typeface="FreesiaUPC" pitchFamily="34" charset="-34"/>
                        </a:rPr>
                        <a:t>ไป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ให้หน่วยงานที่เป็นผู้ดำเนินการฟ้องคดีลูกหนี้ตามภูมิลำเนา 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8534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ส่งรายงานผลการดำเนินการบังคับคดีและสืบทรัพย์ ให้กองส่งเสริมการพัฒนาฝีมือแรงงาน </a:t>
                      </a:r>
                      <a:b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พร้อมไฟล์ข้อมูลไปที่ </a:t>
                      </a:r>
                      <a:r>
                        <a:rPr lang="en-US" sz="3200" dirty="0">
                          <a:latin typeface="FreesiaUPC" pitchFamily="34" charset="-34"/>
                          <a:cs typeface="FreesiaUPC" pitchFamily="34" charset="-34"/>
                        </a:rPr>
                        <a:t>e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r>
                        <a:rPr lang="en-US" sz="3200" dirty="0">
                          <a:latin typeface="FreesiaUPC" pitchFamily="34" charset="-34"/>
                          <a:cs typeface="FreesiaUPC" pitchFamily="34" charset="-34"/>
                        </a:rPr>
                        <a:t>mail 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: </a:t>
                      </a:r>
                      <a:r>
                        <a:rPr lang="en-US" sz="3200" dirty="0">
                          <a:latin typeface="FreesiaUPC" pitchFamily="34" charset="-34"/>
                          <a:cs typeface="FreesiaUPC" pitchFamily="34" charset="-34"/>
                        </a:rPr>
                        <a:t>contact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3200" dirty="0">
                          <a:latin typeface="FreesiaUPC" pitchFamily="34" charset="-34"/>
                          <a:cs typeface="FreesiaUPC" pitchFamily="34" charset="-34"/>
                        </a:rPr>
                        <a:t>dsd421@gmail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.</a:t>
                      </a:r>
                      <a:r>
                        <a:rPr lang="en-US" sz="3200" dirty="0">
                          <a:latin typeface="FreesiaUPC" pitchFamily="34" charset="-34"/>
                          <a:cs typeface="FreesiaUPC" pitchFamily="34" charset="-34"/>
                        </a:rPr>
                        <a:t>com </a:t>
                      </a: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เพื่อรายงานกรมบัญชีกลาง</a:t>
                      </a:r>
                      <a:b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dirty="0">
                          <a:latin typeface="FreesiaUPC" pitchFamily="34" charset="-34"/>
                          <a:cs typeface="FreesiaUPC" pitchFamily="34" charset="-34"/>
                        </a:rPr>
                        <a:t>ทุก 3 เดือน โดยให้ส่งรายงานภายในวันที่ 15 ของเดือน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856476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ปุ่มปฏิบัติการ: ไปข้างหน้าหรือถัดไป 7">
            <a:hlinkClick r:id="rId2" action="ppaction://hlinkfile" highlightClick="1"/>
          </p:cNvPr>
          <p:cNvSpPr/>
          <p:nvPr/>
        </p:nvSpPr>
        <p:spPr>
          <a:xfrm>
            <a:off x="10774253" y="2965279"/>
            <a:ext cx="575839" cy="3925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5588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47301318"/>
              </p:ext>
            </p:extLst>
          </p:nvPr>
        </p:nvGraphicFramePr>
        <p:xfrm>
          <a:off x="621010" y="1629597"/>
          <a:ext cx="10945217" cy="439943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452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186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สพร./สนพ. ที่ทำสัญญากู้ยืมเงินกับลูกหนี้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91952">
                <a:tc>
                  <a:txBody>
                    <a:bodyPr/>
                    <a:lstStyle/>
                    <a:p>
                      <a:pPr marL="900113" marR="0" indent="-5445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1.1 ตรวจสอบข้อมูลการชำระหนี้และหนี้ค้างชำระตามคำพิพากษาของลูกหนี้แต่ละราย 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ส่งให้หน่วยงานที่รับผิดชอบในการฟ้องคดีลูกหนี้ตามภูมิลำเนาทราบ เพื่อใช้เป็นข้อมูล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ในการสืบทรัพย์และบังคับคดีกับลูกหนี้ที่ไม่ชำระหนี้ตามคำพิพากษา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65839">
                <a:tc>
                  <a:txBody>
                    <a:bodyPr/>
                    <a:lstStyle/>
                    <a:p>
                      <a:pPr marL="900113" marR="0" indent="-5445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1.2 รวบรวมข้อมูลการสืบทรัพย์บังคับคดีลูกหนี้ที่ไม่ชำระหนี้ตามคำพิพากษาจากหน่วยงาน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ที่ฟ้องคดีลูกหนี้ตามภูมิลำเนา และรายงานผลการดำเนินการบังคับคดีและสืบหาหลักทรัพย์ ทุก 3 เดือน ส่งให้กองส่งเสริมฯ ตามแบบรายงานเพื่อรายงานกรมบัญชีกลางทราบต่อไป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053061" y="140076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Rectangle 6"/>
          <p:cNvSpPr/>
          <p:nvPr/>
        </p:nvSpPr>
        <p:spPr>
          <a:xfrm>
            <a:off x="549004" y="983300"/>
            <a:ext cx="1728191" cy="64629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tx1"/>
                </a:solidFill>
              </a:rPr>
              <a:t>แนวปฏิบัติ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418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8646575"/>
              </p:ext>
            </p:extLst>
          </p:nvPr>
        </p:nvGraphicFramePr>
        <p:xfrm>
          <a:off x="549004" y="1627243"/>
          <a:ext cx="10945217" cy="49334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452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563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สพร./สนพ.</a:t>
                      </a: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ที่ฟ้องคดีลูกหนี้ตามภูมิลำเนา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24896">
                <a:tc>
                  <a:txBody>
                    <a:bodyPr/>
                    <a:lstStyle/>
                    <a:p>
                      <a:pPr marL="0" marR="0" indent="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รายงานข้อมูลการสืบทรัพย์บังคับคดีลูกหนี้ที่ไม่ชำระหนี้ตามคำพิพากษา ส่งให้หน่วยงาน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ที่ทำสัญญากู้ยืมกับลูกหนี้ เพื่อรวบรวบส่งให้กองส่งเสริมฯ รายงานกรมบัญชีกลาง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24896">
                <a:tc>
                  <a:txBody>
                    <a:bodyPr/>
                    <a:lstStyle/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การกรอกข้อมูลลงในแบบรายงาน </a:t>
                      </a:r>
                    </a:p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</a:t>
                      </a: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“ตารางแสดงรายละเอียดการสืบหาหลักทรัพย์และบังคับคดีของลูกหนี้ตามคำพิพากษา” 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20724">
                <a:tc>
                  <a:txBody>
                    <a:bodyPr/>
                    <a:lstStyle/>
                    <a:p>
                      <a:pPr marL="8128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ช่อง “</a:t>
                      </a: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จำนวนหนี้ตามคำพิพากษา</a:t>
                      </a: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”</a:t>
                      </a: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ให้ระบุรายละเอียด จำนวนเงินที่ศาลสั่งให้ชำระหนี้ </a:t>
                      </a:r>
                      <a:b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(เงินต้น ดอกเบี้ย เบี้ยปรับ ค่าทนายความ ค่าฤชาธรรมเนียม จำนวนรวมทั้งสิ้น) </a:t>
                      </a:r>
                    </a:p>
                    <a:p>
                      <a:pPr marL="8128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§"/>
                        <a:tabLst/>
                        <a:defRPr/>
                      </a:pP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ช่อง “</a:t>
                      </a: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ผลการสืบหาหลักทรัพย์และบังคับคดี</a:t>
                      </a: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”</a:t>
                      </a: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”</a:t>
                      </a:r>
                      <a:r>
                        <a:rPr kumimoji="0" lang="th-TH" sz="3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กรณีที่สืบแล้วพบทรัพย์ ให้ระบุรายละเอียดทรัพย์ที่พบให้ครบถ้วนสมบูรณ์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549004" y="983300"/>
            <a:ext cx="1728191" cy="64629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tx1"/>
                </a:solidFill>
              </a:rPr>
              <a:t>แนวปฏิบัติ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3061" y="212117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856476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277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271144"/>
              </p:ext>
            </p:extLst>
          </p:nvPr>
        </p:nvGraphicFramePr>
        <p:xfrm>
          <a:off x="549004" y="1629597"/>
          <a:ext cx="10945217" cy="417962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9452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79232">
                <a:tc>
                  <a:txBody>
                    <a:bodyPr/>
                    <a:lstStyle/>
                    <a:p>
                      <a:pPr marL="531813" marR="0" indent="-5318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3200" b="1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การระบุรายละเอียดทรัพย์ที่พบ</a:t>
                      </a:r>
                      <a:endParaRPr lang="en-US" sz="32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21165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Both"/>
                        <a:tabLst/>
                        <a:defRPr/>
                      </a:pPr>
                      <a:r>
                        <a:rPr kumimoji="0" lang="th-TH" sz="32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เมื่อสพร.และสนพ. สืบทรัพย์แล้ว พบทรัพย์ให้ระบุรายละเอียดให้ครบถ้วน</a:t>
                      </a:r>
                    </a:p>
                    <a:p>
                      <a:pPr marL="804863" indent="-273050">
                        <a:buFont typeface="Wingdings" pitchFamily="2" charset="2"/>
                        <a:buChar char="§"/>
                      </a:pPr>
                      <a:r>
                        <a:rPr kumimoji="0" lang="th-TH" sz="32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กรณีพบที่ดิน ให้ระบุ : เลขโฉนดที่ดิน สถานที่ตั้ง ผู้ถือกรรมสิทธิ์ </a:t>
                      </a:r>
                      <a:endParaRPr kumimoji="0" lang="en-US" sz="3200" b="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804863" indent="-273050">
                        <a:buFont typeface="Wingdings" pitchFamily="2" charset="2"/>
                        <a:buChar char="§"/>
                      </a:pPr>
                      <a:r>
                        <a:rPr kumimoji="0" lang="th-TH" sz="32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กรณีพบเงินฝากธนาคาร ให้ระบุ : ธนาคาร สาขา เลขที่บัญชี ชื่อ-สกุลเจ้าของบัญชี </a:t>
                      </a:r>
                      <a:br>
                        <a:rPr kumimoji="0" lang="th-TH" sz="32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และยอดเงินในบัญชี</a:t>
                      </a:r>
                      <a:endParaRPr kumimoji="0" lang="en-US" sz="3200" b="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804863" indent="-273050">
                        <a:buFont typeface="Wingdings" pitchFamily="2" charset="2"/>
                        <a:buChar char="§"/>
                      </a:pPr>
                      <a:r>
                        <a:rPr kumimoji="0" lang="th-TH" sz="32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กรณีพบรถจักรยานยนต์ หรือ รถยนต์ ให้ระบุ : ยี่ห้อ รุ่น เลขทะเบียนรถ วันที่จดทะเบียน สถานะรถ และผู้ถือกรรมสิทธิ์</a:t>
                      </a:r>
                      <a:endParaRPr lang="en-US" sz="32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9232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กรณีสืบแล้วไม่พบทรัพย์ให้ระบุว่า “ไม่พบทรัพย์”</a:t>
                      </a:r>
                      <a:endParaRPr lang="en-US" sz="32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1053061" y="140076"/>
            <a:ext cx="10009112" cy="769405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การรายงานการสืบทรัพย์และบังคับคดีลูกหนี้ตามคำพิพากษาทุก 3 เดือน</a:t>
            </a:r>
            <a:endParaRPr lang="en-US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Rectangle 6"/>
          <p:cNvSpPr/>
          <p:nvPr/>
        </p:nvSpPr>
        <p:spPr>
          <a:xfrm>
            <a:off x="549004" y="983300"/>
            <a:ext cx="1728191" cy="64629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3600" b="1" dirty="0">
                <a:solidFill>
                  <a:schemeClr val="tx1"/>
                </a:solidFill>
              </a:rPr>
              <a:t>แนวปฏิบัติ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090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>
          <a:xfrm>
            <a:off x="0" y="45418"/>
            <a:ext cx="1218723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จังหวัดที่รายงานสืบทรัพย์ </a:t>
            </a:r>
            <a:r>
              <a:rPr lang="th-TH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ระหว่าง ธ.ค. 2561- ธ.ค. </a:t>
            </a:r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2562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8963" y="981523"/>
            <a:ext cx="5472608" cy="5112568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77595" y="981522"/>
            <a:ext cx="5904656" cy="5112569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342091" y="609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33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7"/>
          <p:cNvGraphicFramePr/>
          <p:nvPr>
            <p:extLst>
              <p:ext uri="{D42A27DB-BD31-4B8C-83A1-F6EECF244321}">
                <p14:modId xmlns:p14="http://schemas.microsoft.com/office/powerpoint/2010/main" xmlns="" val="1392606017"/>
              </p:ext>
            </p:extLst>
          </p:nvPr>
        </p:nvGraphicFramePr>
        <p:xfrm>
          <a:off x="855908" y="981526"/>
          <a:ext cx="10854335" cy="5592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ลูกศรขวา 8"/>
          <p:cNvSpPr/>
          <p:nvPr/>
        </p:nvSpPr>
        <p:spPr>
          <a:xfrm>
            <a:off x="4995076" y="2205658"/>
            <a:ext cx="666494" cy="50018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en-US">
              <a:solidFill>
                <a:srgbClr val="92D050"/>
              </a:solidFill>
            </a:endParaRPr>
          </a:p>
        </p:txBody>
      </p:sp>
      <p:sp>
        <p:nvSpPr>
          <p:cNvPr id="10" name="ลูกศรขวา 9"/>
          <p:cNvSpPr/>
          <p:nvPr/>
        </p:nvSpPr>
        <p:spPr>
          <a:xfrm>
            <a:off x="4995076" y="5089852"/>
            <a:ext cx="666494" cy="500182"/>
          </a:xfrm>
          <a:prstGeom prst="rightArrow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en-US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53260" y="117426"/>
            <a:ext cx="6561349" cy="7078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การงดดำเนินคดีกับทายาทของผู้ค้ำประกัน</a:t>
            </a:r>
          </a:p>
        </p:txBody>
      </p:sp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568444" y="5878066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734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05188" y="45418"/>
            <a:ext cx="7952756" cy="70785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การรายงานสถานะลูกหนี้กองทุนพัฒนาฝีมือแรงงาน</a:t>
            </a:r>
            <a:endParaRPr 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856476" y="607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89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ปุ่มปฏิบัติการ: ไปข้างหน้าหรือถัดไป 7">
            <a:hlinkClick r:id="rId2" action="ppaction://hlinkfile" highlightClick="1"/>
          </p:cNvPr>
          <p:cNvSpPr/>
          <p:nvPr/>
        </p:nvSpPr>
        <p:spPr>
          <a:xfrm>
            <a:off x="10851536" y="6256490"/>
            <a:ext cx="575839" cy="392507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08796" tIns="54398" rIns="108796" bIns="54398" rtlCol="0" anchor="ctr"/>
          <a:lstStyle/>
          <a:p>
            <a:pPr algn="ctr"/>
            <a:endParaRPr lang="th-TH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5556874"/>
              </p:ext>
            </p:extLst>
          </p:nvPr>
        </p:nvGraphicFramePr>
        <p:xfrm>
          <a:off x="621010" y="837506"/>
          <a:ext cx="10945217" cy="585216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0945217"/>
              </a:tblGrid>
              <a:tr h="1472788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ให้จัดทำรายงานสถานะลูกหนี้กองทุนพัฒนาฝีมือแรงงาน ตามแบบที่กำหนด ส่งให้</a:t>
                      </a:r>
                      <a:b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กองส่งเสริมฯ ภายในวันที่ 5 ของทุกเดือน เพื่อสรุปรายงานคณะอนุกรรมการบริหารกองทุนฯ</a:t>
                      </a:r>
                      <a:r>
                        <a:rPr kumimoji="0" lang="th-TH" sz="3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และผู้บริหาร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48686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สพร./สนพ. ที่ทำสัญญากู้ยืมเงินกับลูกหนี้ 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548686">
                <a:tc>
                  <a:txBody>
                    <a:bodyPr/>
                    <a:lstStyle/>
                    <a:p>
                      <a:pPr marL="0" indent="355600"/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(1) รายงานสรุปข้อมูลสถานะลูกหนี้กองทุนพัฒนาฝีมือแรงงาน</a:t>
                      </a:r>
                      <a:r>
                        <a:rPr kumimoji="0" lang="en-US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(ผนวก</a:t>
                      </a:r>
                      <a:r>
                        <a:rPr kumimoji="0" lang="th-TH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3 หน้า 220)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	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10737">
                <a:tc>
                  <a:txBody>
                    <a:bodyPr/>
                    <a:lstStyle/>
                    <a:p>
                      <a:pPr marL="900113" marR="0" indent="-5445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(2) รายงานการรับคดีลูกหนี้กองทุนพัฒนาฝีมือแรงงานจากจังหวัดอื่นเพื่อฟ้องคดีตามภูมิลำเนา (ผนวก</a:t>
                      </a:r>
                      <a:r>
                        <a:rPr kumimoji="0" lang="th-TH" sz="3200" kern="1200" baseline="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3 หน้า 222)</a:t>
                      </a: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	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010737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สพร./สนพ. ที่รับผิดชอบในการฟ้องคดีลูกหนี้ตามภูมิลำเนา </a:t>
                      </a:r>
                    </a:p>
                    <a:p>
                      <a:pPr marL="457200" indent="-457200">
                        <a:buFont typeface="Wingdings" pitchFamily="2" charset="2"/>
                        <a:buChar char="Ø"/>
                      </a:pPr>
                      <a:r>
                        <a:rPr kumimoji="0" lang="th-TH" sz="32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รายงานการรับคดีลูกหนี้กองทุนพัฒนาฝีมือแรงงานจากจังหวัดอื่นเพื่อฟ้องคดีตามภูมิลำเนา</a:t>
                      </a:r>
                      <a:endParaRPr lang="en-US" sz="3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952981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3. 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รายงานการประนอมหนี้ก่อนพิพากษา(ระเบียบฯ</a:t>
                      </a:r>
                      <a:r>
                        <a:rPr lang="th-TH" sz="30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ข้อ 28/1) </a:t>
                      </a:r>
                      <a:r>
                        <a:rPr lang="th-TH" sz="3000" b="1" dirty="0" smtClean="0">
                          <a:latin typeface="FreesiaUPC" pitchFamily="34" charset="-34"/>
                          <a:cs typeface="FreesiaUPC" pitchFamily="34" charset="-34"/>
                        </a:rPr>
                        <a:t>และภายหลังศาลมีคำพิพากษา 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(ระเบียบฯ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ข้อ 28/2)  </a:t>
                      </a:r>
                      <a:r>
                        <a:rPr lang="th-TH" sz="2600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(ตามหนังสือกรมพัฒนาฝีมือแรงงาน ที่ รง 0406/ว.14180 ลว.19 พ.ย. 2561)</a:t>
                      </a:r>
                      <a:endParaRPr lang="en-US" sz="26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56476" y="2982912"/>
            <a:ext cx="706438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59789" y="6187630"/>
            <a:ext cx="706438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8235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4778623"/>
              </p:ext>
            </p:extLst>
          </p:nvPr>
        </p:nvGraphicFramePr>
        <p:xfrm>
          <a:off x="911068" y="1299895"/>
          <a:ext cx="10461075" cy="4945801"/>
        </p:xfrm>
        <a:graphic>
          <a:graphicData uri="http://schemas.openxmlformats.org/drawingml/2006/table">
            <a:tbl>
              <a:tblPr bandRow="1">
                <a:tableStyleId>{21E4AEA4-8DFA-4A89-87EB-49C32662AFE0}</a:tableStyleId>
              </a:tblPr>
              <a:tblGrid>
                <a:gridCol w="104610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1737762"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3600" baseline="0" dirty="0">
                          <a:latin typeface="FreesiaUPC" pitchFamily="34" charset="-34"/>
                          <a:cs typeface="FreesiaUPC" pitchFamily="34" charset="-34"/>
                        </a:rPr>
                        <a:t>1. สำรวจลูกหนี้คงเหลือทั้งหมดที่ยังไม่ปิด</a:t>
                      </a:r>
                      <a:r>
                        <a:rPr lang="th-TH" sz="3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บัญชี/ตรวจสอบสถานะลูกหนี้แต่ละราย</a:t>
                      </a:r>
                      <a:endParaRPr lang="th-TH" sz="3600" baseline="0" dirty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723900" indent="-368300" algn="thaiDist">
                        <a:buFont typeface="Wingdings" pitchFamily="2" charset="2"/>
                        <a:buChar char="§"/>
                        <a:tabLst>
                          <a:tab pos="723900" algn="l"/>
                        </a:tabLst>
                      </a:pPr>
                      <a:r>
                        <a:rPr lang="th-TH" sz="3600" baseline="0" dirty="0">
                          <a:latin typeface="FreesiaUPC" pitchFamily="34" charset="-34"/>
                          <a:cs typeface="FreesiaUPC" pitchFamily="34" charset="-34"/>
                        </a:rPr>
                        <a:t>ยังไม่ส่งฟ้องคดี</a:t>
                      </a:r>
                    </a:p>
                    <a:p>
                      <a:pPr marL="723900" indent="-368300" algn="thaiDist">
                        <a:buFont typeface="Wingdings" pitchFamily="2" charset="2"/>
                        <a:buChar char="§"/>
                        <a:tabLst>
                          <a:tab pos="723900" algn="l"/>
                        </a:tabLst>
                      </a:pPr>
                      <a:r>
                        <a:rPr lang="th-TH" sz="3600" baseline="0" dirty="0">
                          <a:latin typeface="FreesiaUPC" pitchFamily="34" charset="-34"/>
                          <a:cs typeface="FreesiaUPC" pitchFamily="34" charset="-34"/>
                        </a:rPr>
                        <a:t>ลูกหนี้ตามคำพิพากษา</a:t>
                      </a:r>
                      <a:endParaRPr lang="en-US" sz="3600" b="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3055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2. </a:t>
                      </a:r>
                      <a:r>
                        <a:rPr kumimoji="0" lang="th-TH" sz="3600" kern="1200" dirty="0">
                          <a:latin typeface="FreesiaUPC" pitchFamily="34" charset="-34"/>
                          <a:cs typeface="FreesiaUPC" pitchFamily="34" charset="-34"/>
                        </a:rPr>
                        <a:t>ติดตามหนี้ ประนอมหนี้ ส่งฟ้องคดี สืบทรัพย์ และติดตามไปพบลูกหนี้</a:t>
                      </a:r>
                      <a:endParaRPr kumimoji="0" lang="en-US" sz="3600" b="1" kern="1200" dirty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93688">
                <a:tc>
                  <a:txBody>
                    <a:bodyPr/>
                    <a:lstStyle/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en-US" sz="36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ลูกหนี้ตามคำพิพากษาที่ยังไม่ได้รับบัญชีค่าฤชาธรรมเนียม </a:t>
                      </a:r>
                      <a:r>
                        <a:rPr lang="th-TH" altLang="en-US" sz="3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(ครบ 10 ปี ทำลาย) ให้รีบทำหนังสือขอบัญชีค่าฤชาธรรมเนียมจากอัยการ ต้องใช้เป็นหลักฐานการแจ้งหนี้ ชำระหนี้ ทำประนอมหนี้</a:t>
                      </a:r>
                      <a:r>
                        <a:rPr lang="th-TH" altLang="en-US" sz="3600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และ</a:t>
                      </a:r>
                      <a:r>
                        <a:rPr lang="th-TH" altLang="en-US" sz="36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ขอตัดหนี้สูญ</a:t>
                      </a:r>
                      <a:endParaRPr kumimoji="0" lang="en-US" sz="3600" b="1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thaiDist"/>
                      <a:r>
                        <a:rPr lang="th-TH" sz="3600" dirty="0">
                          <a:latin typeface="FreesiaUPC" pitchFamily="34" charset="-34"/>
                          <a:cs typeface="FreesiaUPC" pitchFamily="34" charset="-34"/>
                        </a:rPr>
                        <a:t>4. เสนอขออนุมัติตัดหนี้สูญ</a:t>
                      </a:r>
                      <a:endParaRPr lang="en-US" sz="36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2637237" y="263183"/>
            <a:ext cx="7337202" cy="70785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4000" b="1" dirty="0">
                <a:ln/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การบริหารจัดการลูกหนี้คงเหลือที่ยังไม่ปิดบัญชี</a:t>
            </a:r>
            <a:endParaRPr lang="en-US" sz="4000" b="1" dirty="0">
              <a:ln/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735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06224213"/>
              </p:ext>
            </p:extLst>
          </p:nvPr>
        </p:nvGraphicFramePr>
        <p:xfrm>
          <a:off x="476998" y="669942"/>
          <a:ext cx="11305256" cy="60722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9604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3448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กลุ่มที่ 1 ลูกหนี้ที่ยังไม่ส่งฟ้องคดี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5876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1. ลูกหนี้ที่ยังไม่ทำประนอมหนี้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ติดตามลูกหนี้ให้มาทำประนอมหนี้ก่อนพิพากษา ตามระเบียบฯ </a:t>
                      </a:r>
                      <a:r>
                        <a:rPr kumimoji="0" lang="th-TH" sz="26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ข้อ 28/1 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22480">
                <a:tc>
                  <a:txBody>
                    <a:bodyPr/>
                    <a:lstStyle/>
                    <a:p>
                      <a:pPr marL="273050" indent="-273050">
                        <a:buFont typeface="Wingdings" pitchFamily="2" charset="2"/>
                        <a:buNone/>
                      </a:pPr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2. ลูกหนี้ที่ทำสัญญาประนอมหนี้</a:t>
                      </a:r>
                      <a:b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ผ่อนชำระ </a:t>
                      </a:r>
                      <a:r>
                        <a:rPr kumimoji="0" lang="th-TH" sz="24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ตามระเบียบฯ ข้อ 28/1(2) </a:t>
                      </a:r>
                      <a:endParaRPr lang="en-US" sz="24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ติดตามหนี้อย่างสม่ำเสมอ หากผิดนัดชำระหนี้ให้ส่งฟ้องคดี เนื่องจากสัญญาประนอมหนี้อายุความ</a:t>
                      </a:r>
                      <a:r>
                        <a:rPr kumimoji="0" lang="th-TH" sz="2800" kern="1200" baseline="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2 ปี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กลุ่มที่ 2 ลูกหนี้ตามคำพิพากษา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ติดตามลูกหนี้ที่ค้างชำระหนี้ตามคำพิพากษา ให้ทำประนอมหนี้ภายหลังศาลมีคำพิพากษา </a:t>
                      </a:r>
                      <a:r>
                        <a:rPr kumimoji="0" lang="th-TH" sz="2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ตามระเบียบฯ ข้อ 28/2</a:t>
                      </a:r>
                      <a:endParaRPr kumimoji="0" lang="en-US" sz="22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2248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สืบทรัพย์บังคับคดีลูกหนี้ตามคำพิพากษาที่ค้างชำระหนี้ เพื่อรายงานกรมบัญชีกลางทุก 3 เดือน และใช้เป็น</a:t>
                      </a:r>
                      <a:b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หลักฐานในการขอตัดหนี้สูญกรณีสืบทรัพย์ครบ 10 ปี ไม่พบทรัพย์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92248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</a:t>
                      </a: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.</a:t>
                      </a:r>
                      <a:r>
                        <a:rPr kumimoji="0" lang="en-US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ตรวจสอบลูกหนี้ตามคำพิพากษาที่สืบทรัพย์บังคับคดีครบ 10 ปี แล้วไม่พบทรัพย์ ส่งให้กองส่งเสริมฯ เสนอขอ</a:t>
                      </a:r>
                      <a:b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อนุมัติตัดหนี้สูญ ตามระเบียบฯ ข้อ 30 (2)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05876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กลุ่มที่ 3 ลูกหนี้ที่จะเสนอขออนุมัติตัดหนี้สูญ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46780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จัดทำรายละเอียดข้อมูลการชำระหนี้และหนี้ค้างชำระของลูกหนี้ที่จะเสนอขออนุมัติตัดหนี้สูญ ส่งให้กองส่งเสริมฯ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1072500" y="5878066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5049" y="34835"/>
            <a:ext cx="7337202" cy="70785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4000" b="1" dirty="0">
                <a:ln/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การบริหารจัดการลูกหนี้คงเหลือที่ยังไม่ปิดบัญชี</a:t>
            </a:r>
            <a:endParaRPr lang="en-US" sz="4000" b="1" dirty="0">
              <a:ln/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776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79380" y="119170"/>
            <a:ext cx="8087408" cy="64629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3600" b="1" dirty="0" smtClean="0">
                <a:ln/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แนวปฏิบัติการดำเนินการลูกหนี้</a:t>
            </a:r>
            <a:r>
              <a:rPr lang="th-TH" sz="3600" b="1" dirty="0">
                <a:ln/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3600" b="1" dirty="0">
              <a:ln/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973" y="693488"/>
            <a:ext cx="5832648" cy="52318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การส่งหนังสือแจ้งหนี้ (ผนวก 4 หน้า 223)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4752991"/>
              </p:ext>
            </p:extLst>
          </p:nvPr>
        </p:nvGraphicFramePr>
        <p:xfrm>
          <a:off x="332979" y="1197549"/>
          <a:ext cx="11377264" cy="549892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902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870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104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69521">
                <a:tc gridSpan="2">
                  <a:txBody>
                    <a:bodyPr/>
                    <a:lstStyle/>
                    <a:p>
                      <a:pPr marL="355600" marR="0" indent="-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แจ้งให้ชำระหนี้ที่ค้างชำระตามสัญญากู้ยืมเงินกองทุนพัฒนาฝีมือแรงงาน (ผนวก</a:t>
                      </a:r>
                      <a:r>
                        <a:rPr kumimoji="0" lang="th-TH" sz="2800" b="1" kern="1200" baseline="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225-232)</a:t>
                      </a:r>
                      <a:endParaRPr kumimoji="0" lang="th-TH" sz="2800" b="1" kern="12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ตรวจสอบลูกหนี้ตามสัญญากู้ยืมเงินกองทุนพัฒนาฝีมือแรงงานที่ค้างชำระหนี้และยังไม่ได้ส่งฟ้องคดี ให้ส่งหนังสือแจ้งหนี้ผู้กู้ยืมและผู้ค้ำประกันให้ชำระหนี้ค้างชำระ พร้อมส่งคำแนะนำการชำระหนี้ โดยส่ง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ไปรษณีย์</a:t>
                      </a:r>
                      <a:b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แบบ</a:t>
                      </a: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ลงทะเบียนตอบรับ เพื่อใช้เป็นหลักฐานในการส่งฟ้องคดี ดังนี้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1048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ขอใช้สิทธิบอกเลิกสัญญาและแจ้งให้ชำระหนี้ (ตามสัญญาข้อ 8)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81048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 (ตามสัญญาข้อ 8)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1048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ขอให้ชดใช้ค่าเสียหายกรณีปฏิบัติผิดสัญญา (ตามสัญญาข้อ 10)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1048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ขอให้ชดใช้ค่าเสียหายกรณีปฏิบัติผิดสัญญา (ตามสัญญาข้อ 10)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109809">
                <a:tc gridSpan="2">
                  <a:txBody>
                    <a:bodyPr/>
                    <a:lstStyle/>
                    <a:p>
                      <a:pPr algn="thaiDist"/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การส่งหนังสือแจ้งหนี้ผู้กู้ยืมและผู้ค้ำประกัน</a:t>
                      </a:r>
                      <a:r>
                        <a:rPr kumimoji="0" lang="th-TH" sz="2800" kern="1200" baseline="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(ตามสัญญาข้อ 8) ต้องรอให้ครบ 30 วัน นับแต่วันที่ผู้กู้ยืมได้รับหนังสือแจ้งหนี้ฉบับดังกล่าวก่อน จึงจะส่งหนังสือแจ้งขอให้ชดใช้ค่าเสียหายกรณีปฏิบัติผิดสัญญา </a:t>
                      </a:r>
                      <a:r>
                        <a:rPr kumimoji="0" lang="th-TH" sz="22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(ตามสัญญาข้อ10) </a:t>
                      </a: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ได้ 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1000492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521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807372" y="119170"/>
            <a:ext cx="8087408" cy="64629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3600" b="1" dirty="0">
                <a:ln/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แนวปฏิบัติการดำเนินการลูกหนี้กองทุนพัฒนาฝีมือแรงงาน</a:t>
            </a:r>
            <a:endParaRPr lang="en-US" sz="3600" b="1" dirty="0">
              <a:ln/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973" y="1341560"/>
            <a:ext cx="4824534" cy="52318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การส่งหนังสือแจ้งหนี้ (ผนวก 4 หน้า 223)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1537291"/>
              </p:ext>
            </p:extLst>
          </p:nvPr>
        </p:nvGraphicFramePr>
        <p:xfrm>
          <a:off x="332979" y="1845618"/>
          <a:ext cx="11377264" cy="3779913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902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870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8258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85998">
                <a:tc gridSpan="2"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แจ้งให้ประนอมหนี้ก่อนพิพากษา (ผนวก</a:t>
                      </a:r>
                      <a:r>
                        <a:rPr kumimoji="0" lang="th-TH" sz="2800" b="1" kern="1200" baseline="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234-237)</a:t>
                      </a:r>
                      <a:r>
                        <a:rPr kumimoji="0" lang="th-TH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pPr algn="thaiDist"/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ตรวจสอบลูกหนี้ตามสัญญากู้ยืมเงินกองทุนพัฒนาฝีมือแรงงานที่ค้างชำระหนี้และยังไม่ได้ส่งฟ้องคดี แจ้งให้</a:t>
                      </a:r>
                      <a:b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ผู้กู้ยืมและผู้ค้ำประกันทราบเรื่อง การประนอมหนี้เงินกู้ยืมกองทุนพัฒนาฝีมือแรงงานก่อนศาลมีคำพิพากษา </a:t>
                      </a:r>
                      <a:b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เพื่อลดปริมาณคดีที่จะต้องส่งให้พนักงานอัยการฟ้องคดี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8258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แจ้งให้ประนอมหนี้เงินกู้ยืมกองทุนพัฒนาฝีมือแรงงานและชำระหนี้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945077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แจ้งให้ประนอมหนี้เงินกู้ยืมกองทุนพัฒนาฝีมือแรงงานและชำระหนี้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515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05388" y="45418"/>
            <a:ext cx="8087408" cy="64629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lIns="91409" tIns="45702" rIns="91409" bIns="45702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th-TH" sz="3600" b="1" dirty="0">
                <a:ln/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แนวปฏิบัติการดำเนินการลูกหนี้กองทุนพัฒนาฝีมือแรงงาน</a:t>
            </a:r>
            <a:endParaRPr lang="en-US" sz="3600" b="1" dirty="0">
              <a:ln/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5703025"/>
              </p:ext>
            </p:extLst>
          </p:nvPr>
        </p:nvGraphicFramePr>
        <p:xfrm>
          <a:off x="404987" y="621482"/>
          <a:ext cx="11377264" cy="6132267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2902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8703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4129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FreesiaUPC" pitchFamily="34" charset="-34"/>
                          <a:cs typeface="FreesiaUPC" pitchFamily="34" charset="-34"/>
                        </a:rPr>
                        <a:t>หนังสือ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4129">
                <a:tc gridSpan="2"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แจ้งให้ชำระหนี้ตามสัญญาประนอมหนี้ (ผนวก</a:t>
                      </a:r>
                      <a:r>
                        <a:rPr kumimoji="0" lang="th-TH" sz="2800" b="1" kern="1200" baseline="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239-242)</a:t>
                      </a:r>
                      <a:endParaRPr lang="en-US" sz="280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60929">
                <a:tc gridSpan="2">
                  <a:txBody>
                    <a:bodyPr/>
                    <a:lstStyle/>
                    <a:p>
                      <a:pPr marL="0" indent="355600" algn="thaiDist"/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ตรวจสอบข้อมูลการชำระหนี้ของลูกหนี้ที่ทำสัญญาประนอมหนี้ หากผิดนัดชำระหนี้ ให้ส่งหนังสือแจ้งผู้กู้ยืมและผู้ค้ำประกันให้ชำระหนี้ที่ค้างชำระตามสัญญาประนอมหนี้ โดยจัดส่งไปรษณีย์แบบลงทะเบียนตอบรับ เพื่อใช้เป็นหลักฐานในการฟ้องคดี</a:t>
                      </a:r>
                      <a:endParaRPr kumimoji="0" lang="en-US" sz="2800" kern="1200" dirty="0">
                        <a:solidFill>
                          <a:schemeClr val="dk1"/>
                        </a:solidFill>
                        <a:effectLst/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4129">
                <a:tc>
                  <a:txBody>
                    <a:bodyPr/>
                    <a:lstStyle/>
                    <a:p>
                      <a:pPr marL="457200" marR="0" indent="-4572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21054">
                <a:tc>
                  <a:txBody>
                    <a:bodyPr/>
                    <a:lstStyle/>
                    <a:p>
                      <a:pPr marL="457200" indent="-457200" algn="ctr">
                        <a:buFont typeface="Wingdings" pitchFamily="2" charset="2"/>
                        <a:buChar char="v"/>
                      </a:pPr>
                      <a:r>
                        <a:rPr kumimoji="0" lang="th-TH" sz="2800" b="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แจ้งผู้ค้ำประกัน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14129">
                <a:tc gridSpan="2"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4. แจ้งให้ชำระหนี้ตามคำพิพากษา (ผนวก</a:t>
                      </a:r>
                      <a:r>
                        <a:rPr kumimoji="0" lang="th-TH" sz="2800" b="1" kern="1200" baseline="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4 หน้า 244-251)</a:t>
                      </a:r>
                      <a:endParaRPr lang="en-US" sz="2800" b="0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937529">
                <a:tc gridSpan="2">
                  <a:txBody>
                    <a:bodyPr/>
                    <a:lstStyle/>
                    <a:p>
                      <a:pPr marL="0" marR="0" indent="355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ตรวจสอบข้อมูลการชำระหนี้ของลูกหนี้ตามคำพิพากษา หากค้างชำระหนี้ ให้จัดทำหนังสือแจ้งผู้กู้ยืมและผู้ค้ำประกันให้ชำระหนี้ค้างชำระตามคำพิพากษา ดังนี้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141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แจ้งผู้ยืม/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</a:t>
                      </a: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ค้ำ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แจ้งให้ชำระหนี้ตามคำพิพากษา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703933">
                <a:tc>
                  <a:txBody>
                    <a:bodyPr/>
                    <a:lstStyle/>
                    <a:p>
                      <a:pPr marL="355600" marR="0" indent="-355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v"/>
                        <a:tabLst/>
                        <a:defRPr/>
                      </a:pPr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แจ้งผู้ยืม/</a:t>
                      </a:r>
                      <a:r>
                        <a:rPr kumimoji="0" lang="th-TH" sz="2800" kern="1200" dirty="0" smtClean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ผู้ค้ำ</a:t>
                      </a:r>
                      <a:endParaRPr lang="en-US" sz="2800" b="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h-TH" sz="2800" kern="1200" dirty="0">
                          <a:solidFill>
                            <a:schemeClr val="dk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แจ้งให้ชำระหนี้ตามสัญญาประนีประนอมยอมความศาล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1000492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2981" y="170306"/>
            <a:ext cx="3096342" cy="523184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r>
              <a:rPr lang="th-TH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การส่งหนังสือแจ้งหนี้ </a:t>
            </a:r>
            <a:r>
              <a:rPr lang="th-TH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(ต่อ)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704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th-TH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8061188"/>
              </p:ext>
            </p:extLst>
          </p:nvPr>
        </p:nvGraphicFramePr>
        <p:xfrm>
          <a:off x="-27061" y="586280"/>
          <a:ext cx="12187238" cy="6098233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27175">
                  <a:extLst>
                    <a:ext uri="{9D8B030D-6E8A-4147-A177-3AD203B41FA5}"/>
                  </a:extLst>
                </a:gridCol>
                <a:gridCol w="5086578">
                  <a:extLst>
                    <a:ext uri="{9D8B030D-6E8A-4147-A177-3AD203B41FA5}"/>
                  </a:extLst>
                </a:gridCol>
                <a:gridCol w="1919463">
                  <a:extLst>
                    <a:ext uri="{9D8B030D-6E8A-4147-A177-3AD203B41FA5}"/>
                  </a:extLst>
                </a:gridCol>
                <a:gridCol w="4654022">
                  <a:extLst>
                    <a:ext uri="{9D8B030D-6E8A-4147-A177-3AD203B41FA5}"/>
                  </a:extLst>
                </a:gridCol>
              </a:tblGrid>
              <a:tr h="345395"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u="none" dirty="0" smtClean="0"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200" u="none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จำนวน</a:t>
                      </a:r>
                      <a:r>
                        <a:rPr lang="th-TH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(ราย)</a:t>
                      </a:r>
                      <a:endParaRPr lang="en-US" sz="2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ดำเนินการ</a:t>
                      </a:r>
                      <a:endParaRPr lang="en-US" sz="2200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ลูกหนี้กองทุนทั้งหมด (เฉพาะรายที่มีการจ่ายเงินกู้เท่านั้น)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en-US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    28,872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ปิด</a:t>
                      </a:r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บัญชี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(77.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36%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  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2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335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อนุมัติ</a:t>
                      </a:r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ตัดหนี้สูญ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(3.28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%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lang="th-TH" sz="2200" b="1" u="none" strike="noStrike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948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rgbClr val="66FF3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อนุมัติตัดหนี้สูญ</a:t>
                      </a:r>
                      <a:r>
                        <a:rPr lang="th-TH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1,496 ราย </a:t>
                      </a:r>
                      <a:r>
                        <a:rPr lang="th-TH" sz="2200" dirty="0" smtClean="0">
                          <a:latin typeface="FreesiaUPC" pitchFamily="34" charset="-34"/>
                          <a:cs typeface="FreesiaUPC" pitchFamily="34" charset="-34"/>
                        </a:rPr>
                        <a:t>ปิดบัญชี</a:t>
                      </a:r>
                      <a:r>
                        <a:rPr lang="th-TH" sz="22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548 ราย </a:t>
                      </a:r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pPr algn="ctr"/>
                      <a:r>
                        <a:rPr lang="th-TH" sz="2200" b="1" dirty="0" smtClean="0"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ลูกหนี้</a:t>
                      </a:r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คงเหลือที่ยังไม่ปิดบัญชี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(19.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36%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)</a:t>
                      </a:r>
                      <a:r>
                        <a:rPr lang="th-TH" sz="2200" b="1" u="none" strike="noStrike" baseline="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589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ยังไม่ส่งดำเนินคดี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en-US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363                        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tx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1.1 ทำสัญญาประนอมหนี้ (อยู่ระหว่างชำระหนี้)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165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ติดตามการชำระหนี้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ส่งหนังสือแจ้งหนี้ ผิดนัดส่งฟ้องคดี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550431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1.2 ยัง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ไม่ส่งดำเนินคดี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198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28/1 </a:t>
                      </a:r>
                      <a:endParaRPr lang="th-TH" sz="2200" u="none" strike="noStrike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b="1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ส่งดำเนินคดีแล้ว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th-TH" sz="2200" b="1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5.107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2.1 พิพากษาแล้วยังไม่ปิดบัญชี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4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,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534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28/2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2.2 ศาลยังไม่พิพากษา</a:t>
                      </a:r>
                      <a:endParaRPr lang="th-TH" sz="2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573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ประนอมหนี้ชั้นพนักงานอัยการตามระเบียบฯ ข้อ 28/1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3. ไม่รับฟ้องคดี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119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3.1 อัยการแจ้งฐานะคดีไม่รับว่าต่าง</a:t>
                      </a:r>
                      <a:endParaRPr lang="th-TH" sz="2200" b="0" i="0" u="none" strike="noStrike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98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28/1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  <a:tr h="345395">
                <a:tc>
                  <a:txBody>
                    <a:bodyPr/>
                    <a:lstStyle/>
                    <a:p>
                      <a:endParaRPr lang="en-US" sz="220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7" marB="45737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3.2 คณะกรรมการยุติการดำเนินคดีแพ่งของส่วนราชการ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</a:t>
                      </a:r>
                      <a:r>
                        <a:rPr lang="th-TH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21</a:t>
                      </a:r>
                      <a:r>
                        <a:rPr lang="en-US" sz="2200" u="none" strike="noStrike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200" u="none" strike="noStrike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ติดตามให้มาประนอมหนี้ตามระเบียบฯ ข้อ 28/1 </a:t>
                      </a:r>
                      <a:endParaRPr lang="th-TH" sz="2200" b="0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695" marR="12695" marT="9528" marB="0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6525667" y="1269554"/>
            <a:ext cx="0" cy="5400600"/>
          </a:xfrm>
          <a:prstGeom prst="line">
            <a:avLst/>
          </a:prstGeom>
          <a:ln>
            <a:solidFill>
              <a:schemeClr val="accent6">
                <a:lumMod val="75000"/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110"/>
          <p:cNvSpPr txBox="1">
            <a:spLocks noChangeArrowheads="1"/>
          </p:cNvSpPr>
          <p:nvPr/>
        </p:nvSpPr>
        <p:spPr>
          <a:xfrm>
            <a:off x="2133180" y="-26590"/>
            <a:ext cx="7992887" cy="64890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09" tIns="45702" rIns="91409" bIns="45702" anchor="ctr"/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200" b="1" dirty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รายงานสถานะลูกหนี้กองทุนพัฒนาฝีมือแรงงาน ณ </a:t>
            </a:r>
            <a:r>
              <a:rPr lang="th-TH" altLang="en-US" sz="3200" b="1" dirty="0" smtClean="0">
                <a:solidFill>
                  <a:srgbClr val="FFFF00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มกราคม 2563</a:t>
            </a:r>
            <a:endParaRPr lang="es-ES" altLang="en-US" sz="3200" b="1" dirty="0">
              <a:solidFill>
                <a:srgbClr val="FFFF00"/>
              </a:solidFill>
              <a:latin typeface="FreesiaUPC" panose="020B0604020202020204" pitchFamily="34" charset="-34"/>
              <a:cs typeface="FreesiaUPC" panose="020B0604020202020204" pitchFamily="34" charset="-34"/>
            </a:endParaRP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xmlns="" id="{AE21DBFB-0AB6-44EF-A644-E580FE929E4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1174117" y="89349"/>
            <a:ext cx="968174" cy="98629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11045439" y="6189508"/>
            <a:ext cx="1141799" cy="670080"/>
          </a:xfrm>
        </p:spPr>
        <p:txBody>
          <a:bodyPr/>
          <a:lstStyle/>
          <a:p>
            <a:fld id="{A4434B88-D0B1-4613-8D45-B9457C3E98C9}" type="slidenum">
              <a:rPr lang="th-TH" smtClean="0"/>
              <a:pPr/>
              <a:t>95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83603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รูปภาพ 1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017" y="286522"/>
            <a:ext cx="10501386" cy="6215106"/>
          </a:xfrm>
          <a:prstGeom prst="rect">
            <a:avLst/>
          </a:prstGeom>
          <a:noFill/>
        </p:spPr>
      </p:pic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54059" y="2133650"/>
            <a:ext cx="432048" cy="36004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0054059" y="2646090"/>
            <a:ext cx="432048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0558115" y="2637706"/>
            <a:ext cx="648072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bg1"/>
                </a:solidFill>
              </a:rPr>
              <a:t>คงเหลือ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558115" y="2133650"/>
            <a:ext cx="648072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bg1"/>
                </a:solidFill>
              </a:rPr>
              <a:t>ปิดบัญชี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102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รูปภาพ 1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893" y="286522"/>
            <a:ext cx="10072758" cy="62151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0686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856285" y="405458"/>
            <a:ext cx="10153128" cy="6120680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4527" y="5663087"/>
            <a:ext cx="1141080" cy="1094505"/>
          </a:xfrm>
          <a:prstGeom prst="rect">
            <a:avLst/>
          </a:prstGeom>
        </p:spPr>
      </p:pic>
      <p:sp>
        <p:nvSpPr>
          <p:cNvPr id="9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8711" y="643712"/>
            <a:ext cx="935837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2"/>
          <p:cNvSpPr/>
          <p:nvPr/>
        </p:nvSpPr>
        <p:spPr>
          <a:xfrm>
            <a:off x="2205187" y="5950074"/>
            <a:ext cx="6912768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</a:t>
            </a:r>
            <a:r>
              <a:rPr lang="th-TH" sz="24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เงินดังกล่าวไม่รวมประนอมหนี้ผ่อนชำระตามระเบียบ</a:t>
            </a:r>
            <a:r>
              <a:rPr lang="th-TH" sz="24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ฯ ข้อ </a:t>
            </a:r>
            <a:r>
              <a:rPr lang="th-TH" sz="24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28/1(2</a:t>
            </a:r>
            <a:r>
              <a:rPr lang="th-TH" sz="24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</a:t>
            </a:r>
            <a:endParaRPr lang="en-US" sz="24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940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1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769" y="215084"/>
            <a:ext cx="10358510" cy="6429420"/>
          </a:xfrm>
          <a:prstGeom prst="rect">
            <a:avLst/>
          </a:prstGeom>
          <a:noFill/>
        </p:spPr>
      </p:pic>
      <p:sp>
        <p:nvSpPr>
          <p:cNvPr id="5" name="ตัวแทนหมายเลขภาพนิ่ง 7"/>
          <p:cNvSpPr txBox="1">
            <a:spLocks/>
          </p:cNvSpPr>
          <p:nvPr/>
        </p:nvSpPr>
        <p:spPr>
          <a:xfrm>
            <a:off x="10784468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99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005387" y="4869954"/>
            <a:ext cx="345638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ก่อนพิพากษา</a:t>
            </a:r>
            <a:endParaRPr lang="th-TH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7379503" y="4858554"/>
            <a:ext cx="172819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หลังพิพากษา</a:t>
            </a:r>
            <a:endParaRPr lang="th-TH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486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1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579" y="215084"/>
            <a:ext cx="10501386" cy="6357982"/>
          </a:xfrm>
          <a:prstGeom prst="rect">
            <a:avLst/>
          </a:prstGeom>
          <a:noFill/>
        </p:spPr>
      </p:pic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640452" y="580605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2950347" y="5001430"/>
            <a:ext cx="345638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ก่อนพิพากษา</a:t>
            </a:r>
            <a:endParaRPr lang="th-TH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7522379" y="5001430"/>
            <a:ext cx="172819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หลังพิพากษา</a:t>
            </a:r>
            <a:endParaRPr lang="th-TH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540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784468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รูปภาพ 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579" y="215084"/>
            <a:ext cx="10930014" cy="64294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7624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รูปภาพ 2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141" y="215084"/>
            <a:ext cx="10501386" cy="64294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8963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856285" y="405458"/>
            <a:ext cx="10153128" cy="6120680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29123" y="477466"/>
            <a:ext cx="8640960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8043" y="5594091"/>
            <a:ext cx="1141080" cy="1094505"/>
          </a:xfrm>
          <a:prstGeom prst="rect">
            <a:avLst/>
          </a:prstGeom>
        </p:spPr>
      </p:pic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288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856285" y="405458"/>
            <a:ext cx="10153128" cy="6120680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5" y="5594091"/>
            <a:ext cx="1141080" cy="1094505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7505" y="502466"/>
            <a:ext cx="8804586" cy="58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54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มุมมน 1"/>
          <p:cNvSpPr/>
          <p:nvPr/>
        </p:nvSpPr>
        <p:spPr>
          <a:xfrm>
            <a:off x="856285" y="261442"/>
            <a:ext cx="10153128" cy="6120680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2960" y="357960"/>
            <a:ext cx="964413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5" y="5450075"/>
            <a:ext cx="1141080" cy="109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110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20344388">
            <a:off x="928366" y="319987"/>
            <a:ext cx="11082239" cy="611242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TextBox 2"/>
          <p:cNvSpPr txBox="1"/>
          <p:nvPr/>
        </p:nvSpPr>
        <p:spPr>
          <a:xfrm>
            <a:off x="1486906" y="2293220"/>
            <a:ext cx="8829531" cy="2510516"/>
          </a:xfrm>
          <a:prstGeom prst="rect">
            <a:avLst/>
          </a:prstGeom>
          <a:noFill/>
        </p:spPr>
        <p:txBody>
          <a:bodyPr wrap="square" lIns="108796" tIns="54398" rIns="108796" bIns="54398" rtlCol="0">
            <a:spAutoFit/>
          </a:bodyPr>
          <a:lstStyle/>
          <a:p>
            <a:pPr algn="ctr"/>
            <a:r>
              <a:rPr lang="th-TH" sz="5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การสำรวจข้อมูลลูกหนี้คงเหลือ</a:t>
            </a:r>
          </a:p>
          <a:p>
            <a:pPr algn="ctr"/>
            <a:r>
              <a:rPr lang="th-TH" sz="5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ที่ยังไม่ปิดบัญชี</a:t>
            </a:r>
            <a:endParaRPr lang="en-US" sz="5200" b="1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en-US" sz="5200" b="1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049" y="2254522"/>
            <a:ext cx="3127184" cy="4503145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106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734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3967" y="45419"/>
            <a:ext cx="12187237" cy="7200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สรุปลูกหนี้คงเหลือที่ยังไม่ปิดบัญชีของหน่วยงานที่เป็นเจ้าของลูกหนี้ ณ  </a:t>
            </a:r>
            <a:r>
              <a:rPr lang="th-TH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  มกราคม 2563</a:t>
            </a:r>
            <a:endParaRPr lang="th-TH" alt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17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31" y="1643844"/>
            <a:ext cx="11072890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3967" y="45419"/>
            <a:ext cx="12187237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สรุปลูกหนี้คงเหลือที่ยังไม่ปิดบัญชีของหน่วยงานที่เป็นเจ้าของลูกหนี้ ณ  </a:t>
            </a:r>
            <a:r>
              <a:rPr lang="th-TH" altLang="en-US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  มกราคม 2563</a:t>
            </a:r>
            <a:endParaRPr lang="th-TH" altLang="en-US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144090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31" y="929464"/>
            <a:ext cx="1114432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10372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3967" y="45419"/>
            <a:ext cx="12187237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สรุปลูกหนี้คงเหลือที่ยังไม่ปิดบัญชีของหน่วยงานที่เป็นเจ้าของลูกหนี้ ณ  </a:t>
            </a:r>
            <a:r>
              <a:rPr lang="th-TH" altLang="en-US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  มกราคม 2563</a:t>
            </a:r>
            <a:endParaRPr lang="th-TH" altLang="en-US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42091" y="621609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109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1571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769" y="1000902"/>
            <a:ext cx="107157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26500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3967" y="45419"/>
            <a:ext cx="12187237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4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สรุปลูกหนี้คงเหลือที่ยังไม่ปิดบัญชีของหน่วยงานที่เป็นเจ้าของลูกหนี้ ณ  </a:t>
            </a:r>
            <a:r>
              <a:rPr lang="th-TH" altLang="en-US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  มกราคม 2563</a:t>
            </a:r>
            <a:endParaRPr lang="th-TH" altLang="en-US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42091" y="621609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110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146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31" y="1072340"/>
            <a:ext cx="11001452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85383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45418"/>
            <a:ext cx="12187237" cy="72008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40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สรุปลูกหนี้คงเหลือที่ยังไม่ปิดบัญชีของหน่วยงานที่เป็นเจ้าของลูกหนี้ ณ  </a:t>
            </a:r>
            <a:r>
              <a:rPr lang="th-TH" altLang="en-US" sz="40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  มกราคม 2563</a:t>
            </a:r>
            <a:endParaRPr lang="th-TH" altLang="en-US" sz="400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defRPr/>
            </a:pPr>
            <a:endParaRPr lang="es-ES" altLang="en-US" sz="320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ตัวแทนหมายเลขภาพนิ่ง 7"/>
          <p:cNvSpPr txBox="1">
            <a:spLocks/>
          </p:cNvSpPr>
          <p:nvPr/>
        </p:nvSpPr>
        <p:spPr>
          <a:xfrm>
            <a:off x="10342091" y="6216098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111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88964" y="6310114"/>
            <a:ext cx="3384375" cy="549474"/>
          </a:xfrm>
          <a:prstGeom prst="rect">
            <a:avLst/>
          </a:prstGeom>
          <a:noFill/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 </a:t>
            </a:r>
            <a:r>
              <a:rPr lang="en-US" alt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altLang="en-U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ข้อมูลจากการสำรวจ</a:t>
            </a:r>
            <a:endParaRPr lang="th-TH" alt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defRPr/>
            </a:pPr>
            <a:endParaRPr lang="es-ES" altLang="en-U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136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893" y="1000902"/>
            <a:ext cx="10787137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60929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61200"/>
            <a:ext cx="12187237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สรุปข้อมูลลูกหนี้ของหน่วยงานเจ้าของลูกหนี้ไม่ตรงกับหน่วยงานรับฟ้องคดี  ณ  </a:t>
            </a:r>
            <a:r>
              <a:rPr lang="th-TH" altLang="en-US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10  มกราคม 2563</a:t>
            </a:r>
            <a:endParaRPr lang="th-TH" altLang="en-US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>
              <a:defRPr/>
            </a:pP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สี่เหลี่ยมผืนผ้ามุมมน 12"/>
          <p:cNvSpPr/>
          <p:nvPr/>
        </p:nvSpPr>
        <p:spPr>
          <a:xfrm>
            <a:off x="834277" y="909514"/>
            <a:ext cx="10974381" cy="5112568"/>
          </a:xfrm>
          <a:prstGeom prst="roundRect">
            <a:avLst/>
          </a:prstGeom>
          <a:solidFill>
            <a:schemeClr val="tx1"/>
          </a:solidFill>
          <a:ln w="28575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112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="" xmlns:a16="http://schemas.microsoft.com/office/drawing/2014/main" id="{582D4FE1-57AE-D547-922A-C488D23CA62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03" y="5644372"/>
            <a:ext cx="1141080" cy="1094505"/>
          </a:xfrm>
          <a:prstGeom prst="rect">
            <a:avLst/>
          </a:prstGeom>
        </p:spPr>
      </p:pic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4397" y="1286654"/>
            <a:ext cx="10365615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69085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0" y="-26590"/>
            <a:ext cx="12187237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สรุปข้อมูลลูกหนี้ของหน่วยงานเจ้าของลูกหนี้</a:t>
            </a:r>
            <a:r>
              <a:rPr lang="th-TH" altLang="en-US" sz="3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ไม่ตรงกับ</a:t>
            </a:r>
            <a:r>
              <a:rPr lang="th-TH" alt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หน่วยงานรับฟ้อง</a:t>
            </a:r>
            <a:r>
              <a:rPr lang="th-TH" altLang="en-US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คดี</a:t>
            </a: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ตัวแทนหมายเลขภาพนิ่ง 7"/>
          <p:cNvSpPr txBox="1">
            <a:spLocks/>
          </p:cNvSpPr>
          <p:nvPr/>
        </p:nvSpPr>
        <p:spPr>
          <a:xfrm>
            <a:off x="11072500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113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54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579" y="693490"/>
            <a:ext cx="11144328" cy="6166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0810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0" y="-26590"/>
            <a:ext cx="12187237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สรุปข้อมูลลูกหนี้ของหน่วยงานเจ้าของลูกหนี้</a:t>
            </a:r>
            <a:r>
              <a:rPr lang="th-TH" altLang="en-US" sz="3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ไม่ตรงกับ</a:t>
            </a:r>
            <a:r>
              <a:rPr lang="th-TH" alt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หน่วยงานรับฟ้อง</a:t>
            </a:r>
            <a:r>
              <a:rPr lang="th-TH" altLang="en-US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คดี</a:t>
            </a: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ตัวแทนหมายเลขภาพนิ่ง 7"/>
          <p:cNvSpPr txBox="1">
            <a:spLocks/>
          </p:cNvSpPr>
          <p:nvPr/>
        </p:nvSpPr>
        <p:spPr>
          <a:xfrm>
            <a:off x="11075021" y="5950074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114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11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579" y="712788"/>
            <a:ext cx="11072890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53787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-26590"/>
            <a:ext cx="12187237" cy="7200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lIns="91409" tIns="45702" rIns="91409" bIns="45702" rtlCol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>
              <a:defRPr/>
            </a:pPr>
            <a:r>
              <a:rPr lang="th-TH" alt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สรุปข้อมูลลูกหนี้ของหน่วยงานเจ้าของลูกหนี้</a:t>
            </a:r>
            <a:r>
              <a:rPr lang="th-TH" altLang="en-US" sz="3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ไม่ตรงกับ</a:t>
            </a:r>
            <a:r>
              <a:rPr lang="th-TH" altLang="en-US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หน่วยงานรับฟ้อง</a:t>
            </a:r>
            <a:r>
              <a:rPr lang="th-TH" altLang="en-US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คดี</a:t>
            </a:r>
            <a:endParaRPr lang="es-ES" alt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1000492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115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10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41" y="712788"/>
            <a:ext cx="11144328" cy="614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36983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32930" y="6382125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solidFill>
                  <a:srgbClr val="D6ECFF"/>
                </a:solidFill>
                <a:latin typeface="FreesiaUPC" pitchFamily="34" charset="-34"/>
                <a:cs typeface="FreesiaUPC" pitchFamily="34" charset="-34"/>
              </a:rPr>
              <a:pPr/>
              <a:t>116</a:t>
            </a:fld>
            <a:endParaRPr lang="th-TH" sz="2400" dirty="0">
              <a:solidFill>
                <a:srgbClr val="D6ECFF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" name="รูปภาพ 3" descr="orange_line_sf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66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20799552">
            <a:off x="39923" y="1911003"/>
            <a:ext cx="12020420" cy="1816973"/>
          </a:xfrm>
          <a:prstGeom prst="ellipse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909043" y="2206515"/>
            <a:ext cx="10378266" cy="1080370"/>
          </a:xfrm>
          <a:prstGeom prst="rect">
            <a:avLst/>
          </a:prstGeom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ctr">
              <a:buFont typeface="Wingdings"/>
              <a:buNone/>
            </a:pPr>
            <a:r>
              <a:rPr lang="th-TH" sz="6400" b="1" dirty="0" smtClean="0">
                <a:solidFill>
                  <a:srgbClr val="FF00FF"/>
                </a:solidFill>
                <a:latin typeface="FreesiaUPC" pitchFamily="34" charset="-34"/>
                <a:cs typeface="FreesiaUPC" pitchFamily="34" charset="-34"/>
              </a:rPr>
              <a:t>ปัญหาที่พบ</a:t>
            </a:r>
            <a:endParaRPr lang="th-TH" sz="6400" dirty="0">
              <a:solidFill>
                <a:srgbClr val="FF00FF"/>
              </a:solidFill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049" y="2254521"/>
            <a:ext cx="3127184" cy="4503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11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32930" y="6382125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solidFill>
                  <a:srgbClr val="D6ECFF"/>
                </a:solidFill>
                <a:latin typeface="FreesiaUPC" pitchFamily="34" charset="-34"/>
                <a:cs typeface="FreesiaUPC" pitchFamily="34" charset="-34"/>
              </a:rPr>
              <a:pPr/>
              <a:t>117</a:t>
            </a:fld>
            <a:endParaRPr lang="th-TH" sz="2400" dirty="0">
              <a:solidFill>
                <a:srgbClr val="D6EC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1079340"/>
              </p:ext>
            </p:extLst>
          </p:nvPr>
        </p:nvGraphicFramePr>
        <p:xfrm>
          <a:off x="332979" y="405458"/>
          <a:ext cx="11233248" cy="61845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4680520"/>
                <a:gridCol w="4032448"/>
              </a:tblGrid>
              <a:tr h="6066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6678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1. ลูกหนี้ย้าย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ภูมิลำเนา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หน่วยงานที่รับลูกหนี้จากหน่วยงานอื่นมาฟ้องคดีตามภูมิลำเนา ไม่ส่งเอกสารให้พนักงานอัยการฟ้องคดีทันที เก็บเรื่องไว้นานจนลูกหนี้ย้ายภูมิลำเนา ทำให้คดีขาดอายุความ อัยการไม่รับฟ้องคดี เกิดความเสียหายไม่สามารถ</a:t>
                      </a:r>
                      <a:b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ส่งฟ้องคดีได้</a:t>
                      </a:r>
                    </a:p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หน่วยงานเจ้าของลูกหนี้หรือหน่วยงาน</a:t>
                      </a:r>
                      <a:b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รับฟ้องคดี</a:t>
                      </a:r>
                      <a: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แจ้งว่า “ลูกหนี้ย้ายภูมิลำเนา” </a:t>
                      </a:r>
                      <a:b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แต่ไม่ได้ระบุว่าส่งลูกหนี้ไปให้หน่วยงานใดฟ้องคดีตามภูมิลำเนา หรือระบุไม่พบข้อมูล </a:t>
                      </a:r>
                      <a:b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ในแบบรายงานที่ 1 (หน่วยงานเจ้าของลูกหนี้) แบบรายงานที่ 2 (หน่วยงานรับฟ้องคดี) และแบบรายงานที่ 3 (ลูกหนี้กองส่งเสริมฯ)</a:t>
                      </a:r>
                    </a:p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  <a:buAutoNum type="arabicPeriod"/>
                      </a:pPr>
                      <a:r>
                        <a:rPr lang="th-TH" sz="28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เมื่อได้รับเอกสารลูกหนี้ที่ส่งมาฟ้องคดีตามภูมิลำเนา</a:t>
                      </a:r>
                      <a:r>
                        <a:rPr lang="th-TH" sz="28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ให้รีบส่งเรื่องให้พนักงานอัยการฟ้องคดีทันที่อย่าเก็บไว้จนคดีขาดอายุความ เนื่องจาก สตง. ได้เน้นย้ำเรื่องการละเว้น</a:t>
                      </a:r>
                      <a:br>
                        <a:rPr lang="th-TH" sz="28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ไม่ปฎิบัติหน้าที่</a:t>
                      </a:r>
                    </a:p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2. หน่วยงานรับฟ้องคดีลูกหนี้ </a:t>
                      </a:r>
                      <a:r>
                        <a:rPr lang="th-TH" sz="28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ส่งเรื่องคืนหน่วยงานเจ้าของลูกหนี้ เนื่องจากลูกหนี้ย้ายภูมิลำเนาให้แจ้งเหตุผล หรือสาเหตุที่ไม่ส่งฟ้องคดี</a:t>
                      </a:r>
                      <a:br>
                        <a:rPr lang="th-TH" sz="28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</a:br>
                      <a:r>
                        <a:rPr lang="th-TH" sz="28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ให้หน่วยงานเจ้าของลูกหนี้ทราบด้วย เพื่อเป็นข้อมูลประกอบการชี้แจง</a:t>
                      </a:r>
                      <a:r>
                        <a:rPr lang="th-TH" sz="2800" baseline="0" dirty="0" err="1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สตง.</a:t>
                      </a: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9396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32930" y="6382125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solidFill>
                  <a:srgbClr val="D6ECFF"/>
                </a:solidFill>
                <a:latin typeface="FreesiaUPC" pitchFamily="34" charset="-34"/>
                <a:cs typeface="FreesiaUPC" pitchFamily="34" charset="-34"/>
              </a:rPr>
              <a:pPr/>
              <a:t>118</a:t>
            </a:fld>
            <a:endParaRPr lang="th-TH" sz="2400" dirty="0">
              <a:solidFill>
                <a:srgbClr val="D6EC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43772738"/>
              </p:ext>
            </p:extLst>
          </p:nvPr>
        </p:nvGraphicFramePr>
        <p:xfrm>
          <a:off x="404987" y="261442"/>
          <a:ext cx="11233248" cy="6306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4680520"/>
                <a:gridCol w="4032448"/>
              </a:tblGrid>
              <a:tr h="6066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6678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1. ลูกหนี้ย้าย</a:t>
                      </a:r>
                      <a: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ภูมิลำเนา</a:t>
                      </a: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600" dirty="0" smtClean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    (ต่อ)</a:t>
                      </a:r>
                      <a:endParaRPr lang="en-US" sz="26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6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  <a:buNone/>
                      </a:pPr>
                      <a:r>
                        <a:rPr lang="th-TH" sz="26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3. กรณี</a:t>
                      </a:r>
                      <a:r>
                        <a:rPr lang="th-TH" sz="26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หน่วยงานรับฟ้องคดี ส่งต่อเอกสารลูกหนี้</a:t>
                      </a:r>
                      <a:r>
                        <a:rPr lang="th-TH" sz="2600" baseline="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ให้หน่วยงานอื่นฟ้องคดีตามภูมิลำเนาผู้กู้ยืม ให้ส่งสำเนาหนังสือส่งฟ้องคดีของลูกหนี้รายดังกล่าวให้หน่วยงานเจ้าของลูกหนี้ทราบด้วย </a:t>
                      </a:r>
                      <a:endParaRPr lang="en-US" sz="26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5650">
                <a:tc>
                  <a:txBody>
                    <a:bodyPr/>
                    <a:lstStyle/>
                    <a:p>
                      <a:pPr marL="273050" indent="-273050"/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2. การทำสัญญาประนอมหนี้ก่อนพิพากษา หรือ สัญญาประนอมหนี้ภายหลังศาลมีคำพิพากษา</a:t>
                      </a:r>
                      <a:b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355600" indent="-355600" algn="thaiDist">
                        <a:buAutoNum type="arabicPeriod"/>
                      </a:pPr>
                      <a: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หน่วยงานรับฟ้องคดีลูกหนี้ตามภูมิลำเนาจัดทำสัญญาประนอมหนี้กับลูกหนี้ แต่ไม่แจ้งให้หน่วยงานเจ้าของลูกหนี้ทราบ </a:t>
                      </a:r>
                    </a:p>
                    <a:p>
                      <a:pPr marL="355600" indent="-355600" algn="thaiDist">
                        <a:buAutoNum type="arabicPeriod"/>
                      </a:pPr>
                      <a:r>
                        <a:rPr lang="th-TH" sz="27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หน่วยงานเจ้าของลูกหนี้ที่ส่งลูกหนี้ไปฟ้องคดีตามภูมิลำเนา  จัดทำสัญญาประนอมหนี้กับลูกหนี้ แต่ไม่แจ้งให้หน่วยงานรับฟ้องคดีทราบ </a:t>
                      </a:r>
                    </a:p>
                  </a:txBody>
                  <a:tcPr marL="121872" marR="121872" marT="45731" marB="45731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355600" indent="-355600" algn="thaiDist">
                        <a:buAutoNum type="arabicPeriod"/>
                      </a:pPr>
                      <a:r>
                        <a:rPr lang="th-TH" sz="27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หน่วยงานที่ทำสัญญาประนอมหนี้กับลูกหนี้ ให้ส่งคืนต้นฉบับสัญญาประนอมหนี้ให้หน่วยงานเจ้าของลูกหนี้</a:t>
                      </a:r>
                    </a:p>
                    <a:p>
                      <a:pPr marL="355600" indent="-355600" algn="thaiDist">
                        <a:buAutoNum type="arabicPeriod"/>
                      </a:pP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กรณีลูกหนี้ทำประนอมหนี้ผ่อนชำระเป็นรายงวด</a:t>
                      </a:r>
                      <a: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(ระเบียบฯ ข้อ28/1(2) ให้ติดตามการชำระหนี้ทุกเดือน </a:t>
                      </a:r>
                      <a:b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หากผิดนัดให้ส่งฟ้องคดี</a:t>
                      </a:r>
                      <a:endParaRPr lang="en-US" sz="26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600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22907" y="6430190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solidFill>
                  <a:srgbClr val="D6ECFF"/>
                </a:solidFill>
                <a:latin typeface="FreesiaUPC" pitchFamily="34" charset="-34"/>
                <a:cs typeface="FreesiaUPC" pitchFamily="34" charset="-34"/>
              </a:rPr>
              <a:pPr/>
              <a:t>119</a:t>
            </a:fld>
            <a:endParaRPr lang="th-TH" sz="2400" dirty="0">
              <a:solidFill>
                <a:srgbClr val="D6EC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3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9946726"/>
              </p:ext>
            </p:extLst>
          </p:nvPr>
        </p:nvGraphicFramePr>
        <p:xfrm>
          <a:off x="378579" y="215084"/>
          <a:ext cx="11089232" cy="6454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7968"/>
                <a:gridCol w="4620514"/>
                <a:gridCol w="3980750"/>
              </a:tblGrid>
              <a:tr h="4494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1305">
                <a:tc>
                  <a:txBody>
                    <a:bodyPr/>
                    <a:lstStyle/>
                    <a:p>
                      <a:pPr marL="273050" indent="-273050"/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2. การทำสัญญาประนอมหนี้ก่อนพิพากษา หรือ สัญญาประนอมหนี้ภายหลังศาลมีคำพิพากษา</a:t>
                      </a:r>
                      <a:b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aseline="0" dirty="0" smtClean="0">
                          <a:solidFill>
                            <a:srgbClr val="FF00FF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(ต่อ)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   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55600" indent="-355600" algn="thaiDist">
                        <a:buFontTx/>
                        <a:buNone/>
                      </a:pP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3.  ลูกหนี้ที่ยังไม่มีคำพิพากษา หน่วยงานรับฟ้องคดีส่งเรื่องให้พนักงานอัยการฟ้องคดี เนื่องจากไม่ทราบว่าลูกหนี้ทำประนอมหนี้แล้ว ซึ่งมีค่าใช้จ่ายในการฟ้องคดี</a:t>
                      </a:r>
                    </a:p>
                    <a:p>
                      <a:pPr marL="355600" indent="-355600" algn="thaiDist">
                        <a:buFontTx/>
                        <a:buNone/>
                      </a:pP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4.  ลูกหนี้ตามคำพิพากษา หน่วยงานฟ้องคดีดำเนินการสืบทรัพย์ บังคับคดี เนื่องจากไม่ทราบว่าลูกหนี้ทำประนอมหนี้ภายหลังศาลมีคำพิพากษาแล้ว ซึ่งมีค่าใช้จ่ายในการสืบทรัพย์บังคับคดี </a:t>
                      </a:r>
                    </a:p>
                  </a:txBody>
                  <a:tcPr marL="121872" marR="121872"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73050" indent="-273050" algn="thaiDist">
                        <a:spcAft>
                          <a:spcPts val="0"/>
                        </a:spcAft>
                        <a:buNone/>
                      </a:pPr>
                      <a:endParaRPr lang="en-US" sz="2800" dirty="0">
                        <a:solidFill>
                          <a:schemeClr val="bg1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81">
                <a:tc>
                  <a:txBody>
                    <a:bodyPr/>
                    <a:lstStyle/>
                    <a:p>
                      <a:pPr marL="273050" marR="0" indent="-2730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3. กองส่งเสริมฯ ส่งลูกหนี้ที่ทำสัญญาประนอมหนี้ </a:t>
                      </a:r>
                      <a:b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(ข้อ 28/1 (2) ไปฟ้องคดีตามภูมิลำเนา</a:t>
                      </a:r>
                      <a:endParaRPr lang="en-US" sz="26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 ไม่ส่งเอกสารให้พนักงานอัยการดำเนินคดีทันที ระบุในแบบรายงานที่</a:t>
                      </a:r>
                      <a:r>
                        <a:rPr lang="th-TH" sz="26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3 (ลูกหนี้</a:t>
                      </a: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กองส่งเสริมฯ ) “อยู่ระหว่างประนอมหนี้ ข้อ 28/1(2)”</a:t>
                      </a:r>
                    </a:p>
                    <a:p>
                      <a:pPr marL="514350" indent="-514350" algn="thaiDist">
                        <a:buNone/>
                      </a:pP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เมื่อรับลูกหนี้จากหน่วยงานอื่นมาฟ้องคดีตามภูมิลำเนา ให้ส่งฟ้องคดีทันที </a:t>
                      </a:r>
                      <a:b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600" dirty="0" smtClean="0">
                          <a:latin typeface="FreesiaUPC" pitchFamily="34" charset="-34"/>
                          <a:cs typeface="FreesiaUPC" pitchFamily="34" charset="-34"/>
                        </a:rPr>
                        <a:t>อย่าเก็บเรื่องไว้จนขาดอายุความ เพราะจะเป็นการละเว้นไม่ปฏิบัติหน้าที่</a:t>
                      </a:r>
                      <a:endParaRPr lang="en-US" sz="26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2981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77876" y="6494378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solidFill>
                  <a:srgbClr val="D6ECFF"/>
                </a:solidFill>
                <a:latin typeface="FreesiaUPC" pitchFamily="34" charset="-34"/>
                <a:cs typeface="FreesiaUPC" pitchFamily="34" charset="-34"/>
              </a:rPr>
              <a:pPr/>
              <a:t>120</a:t>
            </a:fld>
            <a:endParaRPr lang="th-TH" sz="2400" dirty="0">
              <a:solidFill>
                <a:srgbClr val="D6EC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55977839"/>
              </p:ext>
            </p:extLst>
          </p:nvPr>
        </p:nvGraphicFramePr>
        <p:xfrm>
          <a:off x="404987" y="482075"/>
          <a:ext cx="11305256" cy="57560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3792422"/>
                <a:gridCol w="3768418"/>
              </a:tblGrid>
              <a:tr h="452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/>
                </a:tc>
              </a:tr>
              <a:tr h="2063246">
                <a:tc>
                  <a:txBody>
                    <a:bodyPr/>
                    <a:lstStyle/>
                    <a:p>
                      <a:pPr marL="273050" marR="0" indent="-2730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4. หน่วยงานที่รับฟ้องคดีตามภูมิลำเนาไม่ได้ส่งคำพิพากษา</a:t>
                      </a:r>
                      <a:b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ให้หน่วยงานเจ้าของลูกหนี้ทราบ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marL="273050" indent="-273050" algn="thaiDist">
                        <a:buAutoNum type="arabicPeriod"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หน่วยงานเจ้าของลูกหนี้ไม่ทราบสถานะลูกหนี้ของตนว่ามีคำพิพากษาแล้ว </a:t>
                      </a:r>
                    </a:p>
                    <a:p>
                      <a:pPr marL="273050" indent="-273050" algn="thaiDist">
                        <a:buAutoNum type="arabicPeriod"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ไม่มีหลักฐานการติดตามหนี้ </a:t>
                      </a:r>
                      <a:b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ตัดรายการชำระหนี้ หรือขออนุมัติตัดหนี้สูญ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หน่วยงานที่รับฟ้องคดีตามภูมิลำเนา เมื่อศาลมีคำพิพากษาแล้ว ให้ส่งสำเนาคำพิพากษาให้หน่วยงานเจ้าของลูกหนี้ทราบด้วย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  <a:tr h="2063246">
                <a:tc>
                  <a:txBody>
                    <a:bodyPr/>
                    <a:lstStyle/>
                    <a:p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5. ไม่มีบัญชีค่าฤชาธรรมเนียม</a:t>
                      </a:r>
                      <a:endParaRPr lang="en-US" sz="2800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marL="273050" indent="-273050" algn="thaiDist">
                        <a:buAutoNum type="arabicPeriod"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หน่วยงานที่ฟ้องคดีไม่ดำเนินการขอคัดบัญชีค่าฤชาธรรมเนียม</a:t>
                      </a:r>
                    </a:p>
                    <a:p>
                      <a:pPr marL="273050" indent="-273050" algn="thaiDist">
                        <a:buAutoNum type="arabicPeriod"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ไม่มีหลักฐานการเรียกเก็บค่าฤชาธรรมเนียมจากลูกหนี้ </a:t>
                      </a:r>
                    </a:p>
                    <a:p>
                      <a:pPr marL="273050" indent="-273050" algn="thaiDist">
                        <a:buAutoNum type="arabicPeriod"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ไม่มีหลักฐานการประนอมหนี้หรือการขอตัดหนี้สูญ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ลูกหนี้ที่มีคำพิพากษาแล้ว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ให้ทำหนังสือถึงพนักงานอัยการขอคัดบัญชีค่าฤชาธรรมเนียม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ทันที</a:t>
                      </a:r>
                      <a:b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เมื่อครบ 10 ปี อัยการจะทำลายเอกสาร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4311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532930" y="6382125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solidFill>
                  <a:srgbClr val="D6ECFF"/>
                </a:solidFill>
                <a:latin typeface="FreesiaUPC" pitchFamily="34" charset="-34"/>
                <a:cs typeface="FreesiaUPC" pitchFamily="34" charset="-34"/>
              </a:rPr>
              <a:pPr/>
              <a:t>121</a:t>
            </a:fld>
            <a:endParaRPr lang="th-TH" sz="2400" dirty="0">
              <a:solidFill>
                <a:srgbClr val="D6ECFF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23400370"/>
              </p:ext>
            </p:extLst>
          </p:nvPr>
        </p:nvGraphicFramePr>
        <p:xfrm>
          <a:off x="404987" y="834929"/>
          <a:ext cx="11305256" cy="3530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6"/>
                <a:gridCol w="3792422"/>
                <a:gridCol w="3768418"/>
              </a:tblGrid>
              <a:tr h="452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ปัญหา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rgbClr val="FF00FF"/>
                          </a:solidFill>
                          <a:effectLst/>
                          <a:latin typeface="FreesiaUPC" pitchFamily="34" charset="-34"/>
                          <a:ea typeface="Times New Roman"/>
                          <a:cs typeface="FreesiaUPC" pitchFamily="34" charset="-34"/>
                        </a:rPr>
                        <a:t>แนวทางการแก้ไข</a:t>
                      </a:r>
                      <a:endParaRPr lang="en-US" sz="2800" dirty="0">
                        <a:solidFill>
                          <a:srgbClr val="FF00FF"/>
                        </a:solidFill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91404" marR="91404" marT="0" marB="0" anchor="ctr"/>
                </a:tc>
              </a:tr>
              <a:tr h="2063246">
                <a:tc>
                  <a:txBody>
                    <a:bodyPr/>
                    <a:lstStyle/>
                    <a:p>
                      <a:pPr marL="355600" indent="-355600" algn="thaiDist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6. หน่วยงานรับฟ้องคดีตามภูมิลำเนาส่งเรื่องคืน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แจ้งว่าลูกหนี้ที่ศาลมีคำพิพากษาแล้วย้ายภูมิลำเนา</a:t>
                      </a:r>
                      <a:endParaRPr lang="en-US" sz="2800" dirty="0" smtClean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marL="0" indent="0" algn="thaiDist">
                        <a:buNone/>
                      </a:pPr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หน่วยงานที่ฟ้องคดีลูกหนี้ตามภูมิลำเนาไม่ดำเนินการสืบทรัพย์บังคับคดีลูกหนี้ตามคำพิพากษา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b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ซึ่งการสืบทรัพย์ต้องดำเนินการ</a:t>
                      </a:r>
                      <a:r>
                        <a:rPr lang="th-TH" sz="2800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สืบทรัพย์ตามจังหวัดที่ศาลมีคำพิพากษา </a:t>
                      </a:r>
                      <a:r>
                        <a:rPr lang="th-TH" sz="2800" baseline="0" dirty="0" smtClean="0">
                          <a:latin typeface="FreesiaUPC" pitchFamily="34" charset="-34"/>
                          <a:cs typeface="FreesiaUPC" pitchFamily="34" charset="-34"/>
                        </a:rPr>
                        <a:t>ถึงแม้ลูกหนี้จะย้ายภูมิลำเนาไปอยู่จังหวัดอื่นก็ตาม 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หน่วยงานที่ฟ้องคดีลูกหนี้ตามภูมิลำเนา เมื่อศาลมีคำพิพากษาแล้ว ต้องดำเนินการสืบทรัพย์บังคับคดีลูกหนี้ตามคำพิพากษา </a:t>
                      </a:r>
                    </a:p>
                    <a:p>
                      <a:pPr algn="thaiDist"/>
                      <a:r>
                        <a:rPr lang="th-TH" sz="2800" dirty="0" smtClean="0">
                          <a:latin typeface="FreesiaUPC" pitchFamily="34" charset="-34"/>
                          <a:cs typeface="FreesiaUPC" pitchFamily="34" charset="-34"/>
                        </a:rPr>
                        <a:t>(ศึกษาแนวปฏิบัติการสืบทรัพย์บังคับคดีของกลุ่มกฎหมาย)</a:t>
                      </a:r>
                      <a:endParaRPr lang="en-US" sz="2800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75946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7"/>
          <p:cNvSpPr txBox="1">
            <a:spLocks/>
          </p:cNvSpPr>
          <p:nvPr/>
        </p:nvSpPr>
        <p:spPr>
          <a:xfrm>
            <a:off x="10486107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122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85307" y="189434"/>
            <a:ext cx="57374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th-TH" sz="3600" b="1" dirty="0"/>
              <a:t>แนวทางการแก้ปัญหากรณีรายชื่อลูกหนี้ไม่ตรงกัน</a:t>
            </a:r>
            <a:endParaRPr lang="en-US" sz="3600" b="1" dirty="0"/>
          </a:p>
        </p:txBody>
      </p:sp>
      <p:sp>
        <p:nvSpPr>
          <p:cNvPr id="6" name="Rectangle 5"/>
          <p:cNvSpPr/>
          <p:nvPr/>
        </p:nvSpPr>
        <p:spPr>
          <a:xfrm>
            <a:off x="765027" y="1534934"/>
            <a:ext cx="10729192" cy="30469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723900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จากการสัมมนา เรื่อง การสร้างทีมงานและเครือข่ายเพื่อขับเคลื่อนภารกิจกองทุนพัฒนาฝีมือ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แรงงาน ระหว่าง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วันที่ 11 - 13 มีนาคม 2562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ณ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โรแมนติค รีสอร์ท แอนด์ สปา จังหวัดนครราชสีมา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723900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1. แบ่งกลุ่ม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ตรวจสอบรายชื่อลูกหนี้ของหน่วยงานเจ้าของลูกหนี้ที่ส่งฟ้องคดีกับหน่วยงานที่รับฟ้อง</a:t>
            </a:r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คดีตาม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ภูมิลำเนาไม่ตรงกัน 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  <a:p>
            <a:pPr indent="723900"/>
            <a:r>
              <a:rPr lang="th-TH" sz="3200" dirty="0" smtClean="0">
                <a:latin typeface="FreesiaUPC" pitchFamily="34" charset="-34"/>
                <a:cs typeface="FreesiaUPC" pitchFamily="34" charset="-34"/>
              </a:rPr>
              <a:t>2. ผู้เข้าร่วม</a:t>
            </a:r>
            <a:r>
              <a:rPr lang="th-TH" sz="3200" dirty="0">
                <a:latin typeface="FreesiaUPC" pitchFamily="34" charset="-34"/>
                <a:cs typeface="FreesiaUPC" pitchFamily="34" charset="-34"/>
              </a:rPr>
              <a:t>สัมมนาร่วมกันระดมความคิดเห็นและนำเสนอแนวทางการแก้ปัญหา ดังนี้</a:t>
            </a:r>
            <a:endParaRPr lang="en-US" sz="32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0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7"/>
          <p:cNvSpPr txBox="1">
            <a:spLocks/>
          </p:cNvSpPr>
          <p:nvPr/>
        </p:nvSpPr>
        <p:spPr>
          <a:xfrm>
            <a:off x="11000492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123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2180742"/>
              </p:ext>
            </p:extLst>
          </p:nvPr>
        </p:nvGraphicFramePr>
        <p:xfrm>
          <a:off x="693019" y="708159"/>
          <a:ext cx="10790871" cy="6034003"/>
        </p:xfrm>
        <a:graphic>
          <a:graphicData uri="http://schemas.openxmlformats.org/drawingml/2006/table">
            <a:tbl>
              <a:tblPr firstRow="1" firstCol="1" bandRow="1">
                <a:tableStyleId>{638B1855-1B75-4FBE-930C-398BA8C253C6}</a:tableStyleId>
              </a:tblPr>
              <a:tblGrid>
                <a:gridCol w="442980"/>
                <a:gridCol w="3400344"/>
                <a:gridCol w="6947547"/>
              </a:tblGrid>
              <a:tr h="4067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แนวทางการแก้ปัญหา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441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b="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หน่วยงานเจ้าของลูกหนี้ส่งฟ้องคดีตาม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ภูมิลำเนาผู้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กู้ยืม แต่หน่วยงานรับฟ้องคดีแจ้งว่ายังไม่ได้รับเรื่องจากหน่วยงานเจ้าของลูกหนี้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01295" indent="-20129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หน่วยงานเจ้าของลูกหนี้ส่งเลขที่หนังสือ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ยืนยันไป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ให้หน่วยงานที่รับฟ้อง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คดี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เพื่อให้หน่วยงานรับ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ฟ้องคดีสืบค้นข้อมูลลูกหนี้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01295" indent="-20129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หน่วยงานเจ้าของลูกหนี้กับหน่วยงานรับฟ้องคดีประสานงานกัน ตรวจสอบเอกสาร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หลักฐานการ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ส่งฟ้องคดีของลูกหนี้ จากนั้นให้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หน่วยงานที่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รับ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ฟ้องคดีนำรายชื่อ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ลูกหนี้ไป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ตรวจสอบสำนวนที่ศาลจังหวัดนั้น และดำเนินการด้านคดีต่อไป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16561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b="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หน่วยงานเจ้าของลูกหนี้แจ้งว่าไม่ได้ส่งลูกหนี้ของตนไปฟ้องคดีตามภูมิลำเนา แต่หน่วยงานรับฟ้อง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คดีแจ้ง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ว่ารับลูกหนี้มาฟ้องคดี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01295" indent="-20129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หน่วยงานรับฟ้องคดีแจ้งเลขที่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หนังสือให้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หน่วยงานเจ้าของลูกหนี้ทราบ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01295" indent="-20129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กรณีลูกหนี้มีคำพิพากษาแล้วให้ส่ง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สำเนาคำ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พิพากษาให้หน่วยงานเจ้าของลูกหนี้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ทราบ ถ้า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ยังไม่มีคำพิพากษาให้ติดตาม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ลูกหนี้ทำ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ประนอม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หนี้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ดำเนินการด้านคดีต่อไป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16268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b="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หน่วยงานรับฟ้องคดีแจ้งว่า ส่งต่อเอกสาร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ลูกหนี้ไป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ฟ้องคดีตามภูมิลำเนา แต่หน่วยงานรับฟ้องคดีต่อแจ้ง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ว่า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ยัง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ไม่ได้รับหนังสือ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กรณีหน่วยงานรับฟ้องคดีส่งต่อเอกสาร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ลูกหนี้ให้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หน่วยงานอื่นฟ้อง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คดี</a:t>
                      </a:r>
                      <a:b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ตาม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ภูมิลำเนาผู้กู้ยืม ให้ส่งสำเนาหนังสือส่งฟ้องคดีของลูกหนี้รายดังกล่าว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ให้หน่วยงานเจ้าของลูกหนี้ทราบด้วย</a:t>
                      </a:r>
                      <a:endParaRPr lang="en-US" sz="24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50855" marR="508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404823" y="-26590"/>
            <a:ext cx="57374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th-TH" sz="3600" b="1" dirty="0"/>
              <a:t>แนวทางการแก้ปัญหากรณีรายชื่อลูกหนี้ไม่ตรงกัน</a:t>
            </a:r>
            <a:endParaRPr lang="en-US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693019" y="189434"/>
            <a:ext cx="2686954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กรณีลูกหนี้ไม่ตรงกัน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200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7"/>
          <p:cNvSpPr txBox="1">
            <a:spLocks/>
          </p:cNvSpPr>
          <p:nvPr/>
        </p:nvSpPr>
        <p:spPr>
          <a:xfrm>
            <a:off x="11072500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124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42587878"/>
              </p:ext>
            </p:extLst>
          </p:nvPr>
        </p:nvGraphicFramePr>
        <p:xfrm>
          <a:off x="621011" y="693490"/>
          <a:ext cx="11017225" cy="59986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0040"/>
                <a:gridCol w="3657812"/>
                <a:gridCol w="6999373"/>
              </a:tblGrid>
              <a:tr h="3999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แนวทางการแก้ปัญหา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1997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b="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หน่วยงานรับฟ้องคดีส่งคืนเอกสารลูกหนี้ แต่หน่วยงานเจ้าของ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ลูกหนี้ยัง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ไม่ได้รับหนังสือส่งคืน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หน่วยงานรับฟ้องคดีส่งหลักฐานหนังสือส่งเรื่องคืนเอกสารลูกหนี้และแจ้ง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กรณี</a:t>
                      </a:r>
                      <a:b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ส่งคืน เพื่อยืนยัน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ว่าได้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ส่งคืนเอกสารแล้ว ให้หน่วยงานเจ้าของลูกหนี้ดำเนินการต่อไป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19995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b="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 ระบุ "ยังไม่ได้รับเรื่องจากหน่วยงานเจ้าของ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ลูกหนี้”(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ไม่พบข้อมูล)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01295" indent="-20129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คัดสำเนาทะเบียนราษฎร์ตรวจสอบที่อยู่ปัจจุบันของลูกหนี้ โดย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ประสาน</a:t>
                      </a:r>
                      <a:b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ผู้นำ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ชุมชน 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ติดตามไป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พบลูกหนี้เพื่อชี้แจงแนะนำให้ทำสัญญาประนอม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หนี้</a:t>
                      </a:r>
                      <a:b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ก่อน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พิพากษาหรือหลังพิพากษา (แล้วแต่กรณี)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01295" indent="-20129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หลังจากหน่วยงานเจ้าของลูกหนี้ส่งเอกสารให้หน่วยงานรับฟ้องคดี ให้โทรเช็ค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ว่า</a:t>
                      </a:r>
                      <a:b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ได้รับ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เอกสารหรือยัง หรือถ่ายรูปส่งไลน์หรือ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อีเมล์ให้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หน่วยงานรับฟ้องคดีทราบ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1599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b="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หน่วยงานรับฟ้องคดีระบุ </a:t>
                      </a:r>
                      <a:r>
                        <a:rPr lang="en-US" sz="240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“</a:t>
                      </a:r>
                      <a:r>
                        <a:rPr lang="th-TH" sz="240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ไม่พบข้อมูล" แต่ตรวจสอบมีคำพิพากษาแล้ว</a:t>
                      </a:r>
                      <a:endParaRPr lang="en-US" sz="240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01930" indent="-180340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1. คัดสำเนาคำพิพากษาจากศาล และให้หน่วยงานที่ศาลมีคำ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พิพากษา</a:t>
                      </a:r>
                      <a:b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ดำเนินการ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สืบทรัพย์ บังคับคดีและรายงานให้หน่วยงานเจ้าของลูกหนี้ทราบ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01930" indent="-20129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หน่วยงานที่รับฟ้องคดี เมื่อศาลมีคำพิพากษาแล้ว ให้ส่งสำเนาคำ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พิพากษา</a:t>
                      </a:r>
                      <a:b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ให้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หน่วยงานเจ้าของลูกหนี้ทราบด้วย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998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b="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 b="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ขาดความต่อเนื่องในการส่งต่องาน เนื่องจาก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มีการ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เปลี่ยน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เจ้าหน้าที่ปฏิบัติงาน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20955"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ควรมีการส่งมอบงานเป็นเอกสารให้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ชัดเจน หัวหน้า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งานควรรับทราบ</a:t>
                      </a: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ข้อมูล</a:t>
                      </a:r>
                      <a:b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ต่าง </a:t>
                      </a:r>
                      <a:r>
                        <a:rPr lang="th-TH" sz="2400" dirty="0">
                          <a:solidFill>
                            <a:schemeClr val="tx1">
                              <a:lumMod val="95000"/>
                            </a:schemeClr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ๆ ด้วย</a:t>
                      </a:r>
                      <a:endParaRPr lang="en-US" sz="2400" dirty="0">
                        <a:solidFill>
                          <a:schemeClr val="tx1">
                            <a:lumMod val="95000"/>
                          </a:schemeClr>
                        </a:solidFill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42379" marR="4237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476831" y="-26590"/>
            <a:ext cx="57374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3600" b="1" dirty="0"/>
              <a:t>แนวทางการแก้ปัญหากรณีรายชื่อลูกหนี้ไม่ตรงกัน</a:t>
            </a:r>
            <a:endParaRPr lang="en-US" sz="3600" b="1" dirty="0"/>
          </a:p>
        </p:txBody>
      </p:sp>
      <p:sp>
        <p:nvSpPr>
          <p:cNvPr id="7" name="Rectangle 6"/>
          <p:cNvSpPr/>
          <p:nvPr/>
        </p:nvSpPr>
        <p:spPr>
          <a:xfrm>
            <a:off x="621011" y="117426"/>
            <a:ext cx="3384376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กรณีลูกหนี้ไม่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ตรงกัน (ต่อ)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29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7"/>
          <p:cNvSpPr txBox="1">
            <a:spLocks/>
          </p:cNvSpPr>
          <p:nvPr/>
        </p:nvSpPr>
        <p:spPr>
          <a:xfrm>
            <a:off x="11000492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125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15632826"/>
              </p:ext>
            </p:extLst>
          </p:nvPr>
        </p:nvGraphicFramePr>
        <p:xfrm>
          <a:off x="693019" y="1269554"/>
          <a:ext cx="10878372" cy="3840480"/>
        </p:xfrm>
        <a:graphic>
          <a:graphicData uri="http://schemas.openxmlformats.org/drawingml/2006/table">
            <a:tbl>
              <a:tblPr firstRow="1" firstCol="1" bandRow="1">
                <a:tableStyleId>{284E427A-3D55-4303-BF80-6455036E1DE7}</a:tableStyleId>
              </a:tblPr>
              <a:tblGrid>
                <a:gridCol w="483584"/>
                <a:gridCol w="4196936"/>
                <a:gridCol w="619785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เรื่อง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ข้อเสนอ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800" b="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หน่วยงานเจ้าของลูกหนี้ส่งเอกสารไปฟ้องคดีตามภูมิลำเนา แต่หน่วยงานรับฟ้องคดียังไม่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ดำเนินการส่ง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ฟ้อง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เมื่อรับลูกหนี้จากหน่วยงานอื่นมาฟ้องคดีตามภูมิลำเนา ให้ส่งฟ้องคดีทันที และทำทะเบียนคุมลูกหนี้ที่รับฟ้อง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คดี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ตาม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ภูมิลำเนา 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800" b="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หน่วยงานเจ้าของลูกหนี้ไม่ทราบว่าลูกหนี้ของ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ตนมี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คำพิพากษาแล้ว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หน่วยงานรับฟ้องคดีเมื่อศาลมีคำพิพากษา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แล้วให้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สำเนา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พิพากษาให้หน่วยงานเจ้าของลูกหนี้ทราบด้วย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800" b="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ยังไม่ดำเนินการส่งฟ้องคดี 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เนื่องจาก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มี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การปรับเปลี่ยนเจ้าหน้าที่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. ทำ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หนังสือแจ้งประนอมหนี้ให้ลูกหนี้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ทราบยอด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หนี้ค้าง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ชำระ</a:t>
                      </a:r>
                      <a:b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และเข้า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ไปพบ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ลูกหนี้เพื่อ</a:t>
                      </a:r>
                      <a:r>
                        <a:rPr lang="th-TH" sz="28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เจรจาชำระ</a:t>
                      </a: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หนี้</a:t>
                      </a:r>
                      <a:endParaRPr lang="en-US" sz="28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8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2. ให้ติดตามหนี้แล้วดำเนินการส่งฟ้องคดี</a:t>
                      </a:r>
                      <a:endParaRPr lang="en-US" sz="2800" dirty="0">
                        <a:effectLst/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693019" y="693490"/>
            <a:ext cx="3163045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ความคิดเห็นกรณีอื่น ๆ 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76831" y="47159"/>
            <a:ext cx="5737468" cy="64633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th-TH" sz="3600" b="1" dirty="0"/>
              <a:t>แนวทางการแก้ปัญหากรณีรายชื่อลูกหนี้ไม่ตรงกัน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xmlns="" val="57337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4"/>
            <a:ext cx="12187238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4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ศึกษาข้อมูลเพิ่มเติมได้จากคู่มือการปฏิบัติงาน</a:t>
            </a:r>
            <a:endParaRPr lang="en-US" sz="4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2421211" y="2709714"/>
            <a:ext cx="7776864" cy="156966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thaiDi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i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คู่มือปฏิบัติงานการดำเนินงานลูกหนี้กองทุนพัฒนาฝีมือแรงงานตามระเบียบกระทรวงแรงงานและสวัสดิการสังคมว่าด้วยกองทุนพัฒนาฝีมือแรงงาน พ.ศ. 2539 (เล่มสีเหลือง)</a:t>
            </a:r>
            <a:endParaRPr lang="en-US" sz="3200" b="1" i="1" dirty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9786" y="4955831"/>
            <a:ext cx="10054473" cy="954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thaiDi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800" i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เอกสารประกอบการสัมมนา เรื่อง การดำเนินงานกองทุนพัฒนาฝีมือแรงงาน ประจำปีงบประมาณ พ.ศ. 2561 ระหว่างวันที่ 8-9 พฤษภาคม 2561 ณ โรงแรม</a:t>
            </a:r>
            <a:r>
              <a:rPr lang="th-TH" sz="2800" i="1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แอมบาส</a:t>
            </a:r>
            <a:r>
              <a:rPr lang="th-TH" sz="2800" i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ซา</a:t>
            </a:r>
            <a:r>
              <a:rPr lang="th-TH" sz="2800" i="1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เดอร์</a:t>
            </a:r>
            <a:r>
              <a:rPr lang="th-TH" sz="2800" i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esiaUPC" pitchFamily="34" charset="-34"/>
                <a:cs typeface="FreesiaUPC" pitchFamily="34" charset="-34"/>
              </a:rPr>
              <a:t> กรุงเทพมหานคร</a:t>
            </a:r>
            <a:endParaRPr lang="en-US" sz="2800" i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6" descr="https://4.bp.blogspot.com/-aiTjcOVfsL0/Wn7SQ-DQTYI/AAAAAAAATqU/-ILfOO8sb-M9GwfHKbHvd3UstbgdRWlxACLcBGAs/s1600/crayon_shinchan%2B%25286%25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00300" y="5460368"/>
            <a:ext cx="1186939" cy="1399220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604937" y="6382125"/>
            <a:ext cx="609362" cy="365210"/>
          </a:xfrm>
        </p:spPr>
        <p:txBody>
          <a:bodyPr/>
          <a:lstStyle/>
          <a:p>
            <a:fld id="{A4434B88-D0B1-4613-8D45-B9457C3E98C9}" type="slidenum">
              <a:rPr lang="th-TH" sz="2400">
                <a:latin typeface="FreesiaUPC" pitchFamily="34" charset="-34"/>
                <a:cs typeface="FreesiaUPC" pitchFamily="34" charset="-34"/>
              </a:rPr>
              <a:pPr/>
              <a:t>126</a:t>
            </a:fld>
            <a:endParaRPr lang="th-TH" sz="24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971" y="2356443"/>
            <a:ext cx="2566186" cy="4503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717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มุมมน 2"/>
          <p:cNvSpPr/>
          <p:nvPr/>
        </p:nvSpPr>
        <p:spPr>
          <a:xfrm>
            <a:off x="621011" y="621482"/>
            <a:ext cx="11089232" cy="5544616"/>
          </a:xfrm>
          <a:prstGeom prst="roundRect">
            <a:avLst/>
          </a:prstGeom>
          <a:solidFill>
            <a:schemeClr val="tx1"/>
          </a:solidFill>
          <a:ln w="5715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xmlns="" id="{5D86D7AA-78A3-4370-A0A6-4AE5F39D36F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89017"/>
            <a:ext cx="3127184" cy="4503145"/>
          </a:xfrm>
          <a:prstGeom prst="rect">
            <a:avLst/>
          </a:prstGeom>
        </p:spPr>
      </p:pic>
      <p:sp>
        <p:nvSpPr>
          <p:cNvPr id="8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127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3250" name="Picture 2" descr="C:\Users\Use\Downloads\แบบฟอร์มประนอมหนี้ 5-6 มี.ค.6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9243" y="1547710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77195" y="3752472"/>
            <a:ext cx="2768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แบบฟอร์ม</a:t>
            </a:r>
            <a:r>
              <a:rPr lang="th-TH" sz="24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การประนอมหนี้</a:t>
            </a:r>
            <a:endParaRPr lang="en-US" sz="24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3251" name="Picture 3" descr="C:\Users\Use\Downloads\คู่มือปฏิบัติงานลูกหนี้เก่า 5-6 มีค.6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5867" y="1557586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สี่เหลี่ยมผืนผ้า 1"/>
          <p:cNvSpPr/>
          <p:nvPr/>
        </p:nvSpPr>
        <p:spPr>
          <a:xfrm>
            <a:off x="7500580" y="3804350"/>
            <a:ext cx="39833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คู่</a:t>
            </a:r>
            <a:r>
              <a:rPr lang="th-TH" sz="2400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มือปฏิบัติงานการดำเนินงานลูกหนี้กองทุนพัฒนาฝีมือแรงงาน ตามระเบียบกระทรวงแรงงานและสวัสดิการสังคมว่าด้วยกองทุนพัฒนาฝีมือแรงงาน พ.ศ. </a:t>
            </a:r>
            <a:r>
              <a:rPr lang="th-TH" sz="240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2539</a:t>
            </a:r>
            <a:endParaRPr lang="th-TH" sz="24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3253" name="Picture 5" descr="C:\Users\Use\Downloads\zip-lin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1475" y="1679128"/>
            <a:ext cx="1664272" cy="1664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113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ผลการค้นหารูปภาพสำหรับ กองทุนพัฒนาฝีมือแรงงาน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-423145" y="2227637"/>
            <a:ext cx="6840760" cy="842487"/>
          </a:xfrm>
          <a:prstGeom prst="rect">
            <a:avLst/>
          </a:prstGeom>
        </p:spPr>
        <p:txBody>
          <a:bodyPr lIns="91409" tIns="45702" rIns="91409" bIns="45702">
            <a:norm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th-TH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0 2643 6039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45547" y="1067860"/>
            <a:ext cx="3529760" cy="1885616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0070C0"/>
          </a:solidFill>
        </p:spPr>
        <p:txBody>
          <a:bodyPr wrap="square" lIns="108771" tIns="54386" rIns="108771" bIns="54386" rtlCol="0">
            <a:spAutoFit/>
          </a:bodyPr>
          <a:lstStyle/>
          <a:p>
            <a:pPr algn="ctr"/>
            <a:r>
              <a:rPr lang="th-TH" sz="4000" spc="200" dirty="0">
                <a:ln w="29210">
                  <a:solidFill>
                    <a:srgbClr val="FF66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000" spc="200" dirty="0">
                <a:ln w="29210">
                  <a:solidFill>
                    <a:srgbClr val="FF66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9932" y="2844500"/>
            <a:ext cx="9117451" cy="786943"/>
          </a:xfrm>
          <a:prstGeom prst="rect">
            <a:avLst/>
          </a:prstGeom>
          <a:noFill/>
        </p:spPr>
        <p:txBody>
          <a:bodyPr wrap="square" lIns="108771" tIns="54386" rIns="108771" bIns="54386" rtlCol="0">
            <a:spAutoFit/>
          </a:bodyPr>
          <a:lstStyle/>
          <a:p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: </a:t>
            </a:r>
            <a:r>
              <a:rPr lang="en-US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www.dsd.go.th/sdpaa</a:t>
            </a:r>
          </a:p>
        </p:txBody>
      </p:sp>
      <p:sp>
        <p:nvSpPr>
          <p:cNvPr id="8" name="Rectangle 7"/>
          <p:cNvSpPr/>
          <p:nvPr/>
        </p:nvSpPr>
        <p:spPr>
          <a:xfrm>
            <a:off x="-135073" y="1519026"/>
            <a:ext cx="6480720" cy="1323403"/>
          </a:xfrm>
          <a:prstGeom prst="rect">
            <a:avLst/>
          </a:prstGeom>
        </p:spPr>
        <p:txBody>
          <a:bodyPr wrap="square" lIns="91409" tIns="45702" rIns="91409" bIns="45702">
            <a:spAutoFit/>
          </a:bodyPr>
          <a:lstStyle/>
          <a:p>
            <a:pPr algn="ctr"/>
            <a:r>
              <a:rPr lang="th-TH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sz="4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</a:br>
            <a:endParaRPr 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45347" y="6238824"/>
            <a:ext cx="5400600" cy="602313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E-mail: contact.dsd421@gmail.com</a:t>
            </a:r>
          </a:p>
        </p:txBody>
      </p:sp>
      <p:sp>
        <p:nvSpPr>
          <p:cNvPr id="11" name="ตัวแทนหมายเลขภาพนิ่ง 7"/>
          <p:cNvSpPr txBox="1">
            <a:spLocks/>
          </p:cNvSpPr>
          <p:nvPr/>
        </p:nvSpPr>
        <p:spPr>
          <a:xfrm>
            <a:off x="10342091" y="6022082"/>
            <a:ext cx="1141799" cy="6700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en-US"/>
            </a:defPPr>
            <a:lvl1pPr marL="0" algn="r" defTabSz="457200" rtl="0" eaLnBrk="1" latinLnBrk="0" hangingPunct="1">
              <a:defRPr sz="3199" b="0" i="0" kern="1200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434B88-D0B1-4613-8D45-B9457C3E98C9}" type="slidenum">
              <a:rPr lang="th-TH" sz="2800" smtClean="0">
                <a:latin typeface="FreesiaUPC" pitchFamily="34" charset="-34"/>
                <a:cs typeface="FreesiaUPC" pitchFamily="34" charset="-34"/>
              </a:rPr>
              <a:pPr/>
              <a:t>128</a:t>
            </a:fld>
            <a:endParaRPr lang="th-TH" sz="2800" dirty="0"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8468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5" name="applause.wav"/>
          </p:stSnd>
        </p:sndAc>
      </p:transition>
    </mc:Choice>
    <mc:Fallback>
      <p:transition spd="slow">
        <p:sndAc>
          <p:stSnd>
            <p:snd r:embed="rId3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เส้นบาง">
  <a:themeElements>
    <a:clrScheme name="เส้นบาง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เส้นบาง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เส้นบาง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12407</TotalTime>
  <Words>9004</Words>
  <Application>Microsoft Office PowerPoint</Application>
  <PresentationFormat>กำหนดเอง</PresentationFormat>
  <Paragraphs>1096</Paragraphs>
  <Slides>128</Slides>
  <Notes>16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128</vt:i4>
      </vt:variant>
    </vt:vector>
  </HeadingPairs>
  <TitlesOfParts>
    <vt:vector size="130" baseType="lpstr">
      <vt:lpstr>เส้นบาง</vt:lpstr>
      <vt:lpstr>Document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 ผู้กู้ยืมขอประนอมหนี้</vt:lpstr>
      <vt:lpstr>2. ผู้ค้ำประกันขอประนอมหนี้</vt:lpstr>
      <vt:lpstr>3. ทายาทผู้ค้ำประกันขอประนอมหนี้</vt:lpstr>
      <vt:lpstr>4. บุคคลอื่นชำระหนี้แทน</vt:lpstr>
      <vt:lpstr>ปัญหาที่พบการทำประนอมหนี้</vt:lpstr>
      <vt:lpstr>1. ใช้แบบไม่ถูกต้อง</vt:lpstr>
      <vt:lpstr>ผู้ค้ำประกันมาทำประนอมหนี้ แต่ผู้ค้ำเปลี่ยนชื่อตัว อาจเป็นสาเหตุทำให้ใช้แบบผิด</vt:lpstr>
      <vt:lpstr>ภาพนิ่ง 55</vt:lpstr>
      <vt:lpstr>ภาพนิ่ง 56</vt:lpstr>
      <vt:lpstr>ใช้ข้อความกรณีผู้ขอประนอมหนี้ไม่ตรงตามแบบที่กำหนด</vt:lpstr>
      <vt:lpstr>ภาพนิ่ง 58</vt:lpstr>
      <vt:lpstr>ภาพนิ่ง 59</vt:lpstr>
      <vt:lpstr>ภาพนิ่ง 60</vt:lpstr>
      <vt:lpstr>ใส่ข้อมูลไม่ถูกต้อง</vt:lpstr>
      <vt:lpstr>ตัวอย่าง  กรอกจำนวนเงินรวมผิดไม่ตรงกับตารางคำนวณ</vt:lpstr>
      <vt:lpstr>ภาพนิ่ง 63</vt:lpstr>
      <vt:lpstr>ตัวอย่าง จำนวนเงินตัวอักษรไม่ถูกต้อง</vt:lpstr>
      <vt:lpstr>ใส่วันที่ในแบบคำขอประนอมหนี้ผิด โดยวันที่ตาม 1  2 และ 3  ต้องเป็นวันเดียวกัน </vt:lpstr>
      <vt:lpstr>วันที่ในแบบคำขอประนอมหนี้ผิด โดยวันที่ตาม 1 2 และ 3 ต้องเป็นวันเดียวกัน </vt:lpstr>
      <vt:lpstr>ตัวอย่าง กรอกข้อมูลในแบบคำขอไม่ถูกต้อง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  <vt:lpstr>ภาพนิ่ง 81</vt:lpstr>
      <vt:lpstr>ภาพนิ่ง 82</vt:lpstr>
      <vt:lpstr>ภาพนิ่ง 83</vt:lpstr>
      <vt:lpstr>ภาพนิ่ง 84</vt:lpstr>
      <vt:lpstr>ภาพนิ่ง 85</vt:lpstr>
      <vt:lpstr>ภาพนิ่ง 86</vt:lpstr>
      <vt:lpstr>ภาพนิ่ง 87</vt:lpstr>
      <vt:lpstr>ภาพนิ่ง 88</vt:lpstr>
      <vt:lpstr>ภาพนิ่ง 89</vt:lpstr>
      <vt:lpstr>ภาพนิ่ง 90</vt:lpstr>
      <vt:lpstr>ภาพนิ่ง 91</vt:lpstr>
      <vt:lpstr>ภาพนิ่ง 92</vt:lpstr>
      <vt:lpstr>ภาพนิ่ง 93</vt:lpstr>
      <vt:lpstr>ภาพนิ่ง 94</vt:lpstr>
      <vt:lpstr>ภาพนิ่ง 95</vt:lpstr>
      <vt:lpstr>ภาพนิ่ง 96</vt:lpstr>
      <vt:lpstr>ภาพนิ่ง 97</vt:lpstr>
      <vt:lpstr>ภาพนิ่ง 98</vt:lpstr>
      <vt:lpstr>ภาพนิ่ง 99</vt:lpstr>
      <vt:lpstr>ภาพนิ่ง 100</vt:lpstr>
      <vt:lpstr>ภาพนิ่ง 101</vt:lpstr>
      <vt:lpstr>ภาพนิ่ง 102</vt:lpstr>
      <vt:lpstr>ภาพนิ่ง 103</vt:lpstr>
      <vt:lpstr>ภาพนิ่ง 104</vt:lpstr>
      <vt:lpstr>ภาพนิ่ง 105</vt:lpstr>
      <vt:lpstr>ภาพนิ่ง 106</vt:lpstr>
      <vt:lpstr>ภาพนิ่ง 107</vt:lpstr>
      <vt:lpstr>ภาพนิ่ง 108</vt:lpstr>
      <vt:lpstr>ภาพนิ่ง 109</vt:lpstr>
      <vt:lpstr>ภาพนิ่ง 110</vt:lpstr>
      <vt:lpstr>ภาพนิ่ง 111</vt:lpstr>
      <vt:lpstr>ภาพนิ่ง 112</vt:lpstr>
      <vt:lpstr>ภาพนิ่ง 113</vt:lpstr>
      <vt:lpstr>ภาพนิ่ง 114</vt:lpstr>
      <vt:lpstr>ภาพนิ่ง 115</vt:lpstr>
      <vt:lpstr>ภาพนิ่ง 116</vt:lpstr>
      <vt:lpstr>ภาพนิ่ง 117</vt:lpstr>
      <vt:lpstr>ภาพนิ่ง 118</vt:lpstr>
      <vt:lpstr>ภาพนิ่ง 119</vt:lpstr>
      <vt:lpstr>ภาพนิ่ง 120</vt:lpstr>
      <vt:lpstr>ภาพนิ่ง 121</vt:lpstr>
      <vt:lpstr>ภาพนิ่ง 122</vt:lpstr>
      <vt:lpstr>ภาพนิ่ง 123</vt:lpstr>
      <vt:lpstr>ภาพนิ่ง 124</vt:lpstr>
      <vt:lpstr>ภาพนิ่ง 125</vt:lpstr>
      <vt:lpstr>ภาพนิ่ง 126</vt:lpstr>
      <vt:lpstr>ภาพนิ่ง 127</vt:lpstr>
      <vt:lpstr>ภาพนิ่ง 128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dodikdooky</dc:creator>
  <cp:lastModifiedBy>DSD-001</cp:lastModifiedBy>
  <cp:revision>1241</cp:revision>
  <cp:lastPrinted>2020-02-18T08:55:53Z</cp:lastPrinted>
  <dcterms:created xsi:type="dcterms:W3CDTF">2016-03-05T01:53:22Z</dcterms:created>
  <dcterms:modified xsi:type="dcterms:W3CDTF">2020-02-25T09:15:32Z</dcterms:modified>
</cp:coreProperties>
</file>