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3" r:id="rId1"/>
  </p:sldMasterIdLst>
  <p:notesMasterIdLst>
    <p:notesMasterId r:id="rId27"/>
  </p:notesMasterIdLst>
  <p:handoutMasterIdLst>
    <p:handoutMasterId r:id="rId28"/>
  </p:handoutMasterIdLst>
  <p:sldIdLst>
    <p:sldId id="256" r:id="rId2"/>
    <p:sldId id="260" r:id="rId3"/>
    <p:sldId id="261" r:id="rId4"/>
    <p:sldId id="263" r:id="rId5"/>
    <p:sldId id="262" r:id="rId6"/>
    <p:sldId id="266" r:id="rId7"/>
    <p:sldId id="267" r:id="rId8"/>
    <p:sldId id="295" r:id="rId9"/>
    <p:sldId id="294" r:id="rId10"/>
    <p:sldId id="264" r:id="rId11"/>
    <p:sldId id="285" r:id="rId12"/>
    <p:sldId id="268" r:id="rId13"/>
    <p:sldId id="276" r:id="rId14"/>
    <p:sldId id="274" r:id="rId15"/>
    <p:sldId id="278" r:id="rId16"/>
    <p:sldId id="284" r:id="rId17"/>
    <p:sldId id="287" r:id="rId18"/>
    <p:sldId id="286" r:id="rId19"/>
    <p:sldId id="288" r:id="rId20"/>
    <p:sldId id="289" r:id="rId21"/>
    <p:sldId id="290" r:id="rId22"/>
    <p:sldId id="291" r:id="rId23"/>
    <p:sldId id="292" r:id="rId24"/>
    <p:sldId id="296" r:id="rId25"/>
    <p:sldId id="297" r:id="rId26"/>
  </p:sldIdLst>
  <p:sldSz cx="9144000" cy="6858000" type="screen4x3"/>
  <p:notesSz cx="6805613" cy="99393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434343"/>
    <a:srgbClr val="FF3300"/>
    <a:srgbClr val="AE124A"/>
    <a:srgbClr val="2614AC"/>
    <a:srgbClr val="FFFF66"/>
    <a:srgbClr val="2C17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45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EA9CED-E612-4EB9-8C79-1C6725DB59E0}" type="datetimeFigureOut">
              <a:rPr lang="en-US" smtClean="0"/>
              <a:t>1/23/2019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45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5624C2-C7A1-4134-821E-1C1A90A3C3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5777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EAF64B-69C4-4A11-A4E3-B7CB887AC6F0}" type="datetimeFigureOut">
              <a:rPr lang="th-TH" smtClean="0"/>
              <a:t>23/01/62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0562" y="4721186"/>
            <a:ext cx="5444490" cy="447270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4939" y="9440646"/>
            <a:ext cx="2949099" cy="49696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8B4940-E8B5-4AAD-96D3-47414F8FD1D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95177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8B4940-E8B5-4AAD-96D3-47414F8FD1D9}" type="slidenum">
              <a:rPr lang="th-TH" smtClean="0"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79944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8B4940-E8B5-4AAD-96D3-47414F8FD1D9}" type="slidenum">
              <a:rPr lang="th-TH" smtClean="0"/>
              <a:t>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45173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1815525" y="2655767"/>
            <a:ext cx="5585400" cy="154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 b="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 b="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 b="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 b="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 b="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 b="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 b="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 b="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 b="0"/>
            </a:lvl9pPr>
          </a:lstStyle>
          <a:p>
            <a:r>
              <a:rPr lang="th-TH"/>
              <a:t>คลิกเพื่อแก้ไขลักษณะชื่อเรื่องต้นแบบ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821550" y="2009533"/>
            <a:ext cx="5500800" cy="15464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9pPr>
          </a:lstStyle>
          <a:p>
            <a:r>
              <a:rPr lang="th-TH"/>
              <a:t>คลิกเพื่อแก้ไขลักษณะชื่อเรื่องต้นแบบ</a:t>
            </a:r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821550" y="3380339"/>
            <a:ext cx="5500800" cy="104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None/>
              <a:defRPr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ldNum" idx="12"/>
          </p:nvPr>
        </p:nvSpPr>
        <p:spPr>
          <a:xfrm>
            <a:off x="8595300" y="6453000"/>
            <a:ext cx="548700" cy="4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body" idx="1"/>
          </p:nvPr>
        </p:nvSpPr>
        <p:spPr>
          <a:xfrm>
            <a:off x="1441675" y="2171200"/>
            <a:ext cx="6260700" cy="1093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93700" algn="ctr" rtl="0">
              <a:spcBef>
                <a:spcPts val="600"/>
              </a:spcBef>
              <a:spcAft>
                <a:spcPts val="0"/>
              </a:spcAft>
              <a:buSzPts val="2600"/>
              <a:buChar char="+"/>
              <a:defRPr sz="2600"/>
            </a:lvl1pPr>
            <a:lvl2pPr marL="914400" lvl="1" indent="-393700" algn="ctr" rtl="0">
              <a:spcBef>
                <a:spcPts val="0"/>
              </a:spcBef>
              <a:spcAft>
                <a:spcPts val="0"/>
              </a:spcAft>
              <a:buSzPts val="2600"/>
              <a:buChar char="+"/>
              <a:defRPr sz="2600"/>
            </a:lvl2pPr>
            <a:lvl3pPr marL="1371600" lvl="2" indent="-393700" algn="ctr" rtl="0">
              <a:spcBef>
                <a:spcPts val="0"/>
              </a:spcBef>
              <a:spcAft>
                <a:spcPts val="0"/>
              </a:spcAft>
              <a:buSzPts val="2600"/>
              <a:buChar char="+"/>
              <a:defRPr sz="2600"/>
            </a:lvl3pPr>
            <a:lvl4pPr marL="1828800" lvl="3" indent="-393700" algn="ctr" rtl="0">
              <a:spcBef>
                <a:spcPts val="0"/>
              </a:spcBef>
              <a:spcAft>
                <a:spcPts val="0"/>
              </a:spcAft>
              <a:buSzPts val="2600"/>
              <a:buChar char="+"/>
              <a:defRPr sz="2600"/>
            </a:lvl4pPr>
            <a:lvl5pPr marL="2286000" lvl="4" indent="-393700" algn="ctr" rtl="0">
              <a:spcBef>
                <a:spcPts val="0"/>
              </a:spcBef>
              <a:spcAft>
                <a:spcPts val="0"/>
              </a:spcAft>
              <a:buSzPts val="2600"/>
              <a:buChar char="+"/>
              <a:defRPr sz="2600"/>
            </a:lvl5pPr>
            <a:lvl6pPr marL="2743200" lvl="5" indent="-393700" algn="ctr" rtl="0">
              <a:spcBef>
                <a:spcPts val="0"/>
              </a:spcBef>
              <a:spcAft>
                <a:spcPts val="0"/>
              </a:spcAft>
              <a:buSzPts val="2600"/>
              <a:buChar char="+"/>
              <a:defRPr sz="2600"/>
            </a:lvl6pPr>
            <a:lvl7pPr marL="3200400" lvl="6" indent="-393700" algn="ctr" rtl="0">
              <a:spcBef>
                <a:spcPts val="0"/>
              </a:spcBef>
              <a:spcAft>
                <a:spcPts val="0"/>
              </a:spcAft>
              <a:buSzPts val="2600"/>
              <a:buChar char="+"/>
              <a:defRPr sz="2600"/>
            </a:lvl7pPr>
            <a:lvl8pPr marL="3657600" lvl="7" indent="-393700" algn="ctr" rtl="0">
              <a:spcBef>
                <a:spcPts val="0"/>
              </a:spcBef>
              <a:spcAft>
                <a:spcPts val="0"/>
              </a:spcAft>
              <a:buSzPts val="2600"/>
              <a:buChar char="+"/>
              <a:defRPr sz="2600"/>
            </a:lvl8pPr>
            <a:lvl9pPr marL="4114800" lvl="8" indent="-393700" algn="ctr">
              <a:spcBef>
                <a:spcPts val="0"/>
              </a:spcBef>
              <a:spcAft>
                <a:spcPts val="0"/>
              </a:spcAft>
              <a:buSzPts val="2600"/>
              <a:buChar char="+"/>
              <a:defRPr sz="2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17" name="Google Shape;17;p4"/>
          <p:cNvSpPr txBox="1"/>
          <p:nvPr/>
        </p:nvSpPr>
        <p:spPr>
          <a:xfrm>
            <a:off x="3593400" y="1245025"/>
            <a:ext cx="19572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9600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rPr>
              <a:t>“</a:t>
            </a:r>
            <a:endParaRPr sz="9600">
              <a:solidFill>
                <a:srgbClr val="2A95B7"/>
              </a:solidFill>
              <a:latin typeface="Patrick Hand SC"/>
              <a:ea typeface="Patrick Hand SC"/>
              <a:cs typeface="Patrick Hand SC"/>
              <a:sym typeface="Patrick Hand SC"/>
            </a:endParaRPr>
          </a:p>
        </p:txBody>
      </p:sp>
      <p:sp>
        <p:nvSpPr>
          <p:cNvPr id="18" name="Google Shape;18;p4"/>
          <p:cNvSpPr txBox="1">
            <a:spLocks noGrp="1"/>
          </p:cNvSpPr>
          <p:nvPr>
            <p:ph type="sldNum" idx="12"/>
          </p:nvPr>
        </p:nvSpPr>
        <p:spPr>
          <a:xfrm>
            <a:off x="8595300" y="6453000"/>
            <a:ext cx="548700" cy="4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5"/>
          <p:cNvSpPr txBox="1">
            <a:spLocks noGrp="1"/>
          </p:cNvSpPr>
          <p:nvPr>
            <p:ph type="title"/>
          </p:nvPr>
        </p:nvSpPr>
        <p:spPr>
          <a:xfrm>
            <a:off x="1049500" y="1061567"/>
            <a:ext cx="7020900" cy="1000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th-TH"/>
              <a:t>คลิกเพื่อแก้ไขลักษณะชื่อเรื่องต้นแบบ</a:t>
            </a:r>
            <a:endParaRPr/>
          </a:p>
        </p:txBody>
      </p:sp>
      <p:sp>
        <p:nvSpPr>
          <p:cNvPr id="21" name="Google Shape;21;p5"/>
          <p:cNvSpPr txBox="1">
            <a:spLocks noGrp="1"/>
          </p:cNvSpPr>
          <p:nvPr>
            <p:ph type="body" idx="1"/>
          </p:nvPr>
        </p:nvSpPr>
        <p:spPr>
          <a:xfrm>
            <a:off x="1049500" y="1916568"/>
            <a:ext cx="7020900" cy="3609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+"/>
              <a:defRPr/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SzPts val="2400"/>
              <a:buChar char="+"/>
              <a:defRPr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22" name="Google Shape;22;p5"/>
          <p:cNvSpPr txBox="1">
            <a:spLocks noGrp="1"/>
          </p:cNvSpPr>
          <p:nvPr>
            <p:ph type="sldNum" idx="12"/>
          </p:nvPr>
        </p:nvSpPr>
        <p:spPr>
          <a:xfrm>
            <a:off x="8595300" y="6453000"/>
            <a:ext cx="548700" cy="4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C4AEF5FE-BE82-4562-8D67-1147114A9B2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1049500" y="1061567"/>
            <a:ext cx="7020900" cy="1000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th-TH"/>
              <a:t>คลิกเพื่อแก้ไขลักษณะชื่อเรื่องต้นแบบ</a:t>
            </a:r>
            <a:endParaRPr/>
          </a:p>
        </p:txBody>
      </p:sp>
      <p:sp>
        <p:nvSpPr>
          <p:cNvPr id="25" name="Google Shape;25;p6"/>
          <p:cNvSpPr txBox="1">
            <a:spLocks noGrp="1"/>
          </p:cNvSpPr>
          <p:nvPr>
            <p:ph type="body" idx="1"/>
          </p:nvPr>
        </p:nvSpPr>
        <p:spPr>
          <a:xfrm>
            <a:off x="1049500" y="1946200"/>
            <a:ext cx="3417900" cy="3667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+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26" name="Google Shape;26;p6"/>
          <p:cNvSpPr txBox="1">
            <a:spLocks noGrp="1"/>
          </p:cNvSpPr>
          <p:nvPr>
            <p:ph type="body" idx="2"/>
          </p:nvPr>
        </p:nvSpPr>
        <p:spPr>
          <a:xfrm>
            <a:off x="4676725" y="1946200"/>
            <a:ext cx="3393600" cy="3667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+"/>
              <a:defRPr sz="2000"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3pPr>
            <a:lvl4pPr marL="1828800" lvl="3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4pPr>
            <a:lvl5pPr marL="2286000" lvl="4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5pPr>
            <a:lvl6pPr marL="2743200" lvl="5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6pPr>
            <a:lvl7pPr marL="3200400" lvl="6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7pPr>
            <a:lvl8pPr marL="3657600" lvl="7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8pPr>
            <a:lvl9pPr marL="4114800" lvl="8" indent="-355600">
              <a:spcBef>
                <a:spcPts val="0"/>
              </a:spcBef>
              <a:spcAft>
                <a:spcPts val="0"/>
              </a:spcAft>
              <a:buSzPts val="2000"/>
              <a:buChar char="+"/>
              <a:defRPr sz="20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595300" y="6453000"/>
            <a:ext cx="548700" cy="4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C4AEF5FE-BE82-4562-8D67-1147114A9B2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1049500" y="1061567"/>
            <a:ext cx="7020900" cy="1000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th-TH"/>
              <a:t>คลิกเพื่อแก้ไขลักษณะชื่อเรื่องต้นแบบ</a:t>
            </a:r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1081850" y="1914033"/>
            <a:ext cx="2229300" cy="3796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30200" rtl="0">
              <a:spcBef>
                <a:spcPts val="600"/>
              </a:spcBef>
              <a:spcAft>
                <a:spcPts val="0"/>
              </a:spcAft>
              <a:buSzPts val="1600"/>
              <a:buChar char="+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31" name="Google Shape;31;p7"/>
          <p:cNvSpPr txBox="1">
            <a:spLocks noGrp="1"/>
          </p:cNvSpPr>
          <p:nvPr>
            <p:ph type="body" idx="2"/>
          </p:nvPr>
        </p:nvSpPr>
        <p:spPr>
          <a:xfrm>
            <a:off x="3425300" y="1914033"/>
            <a:ext cx="2229300" cy="3796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30200" rtl="0">
              <a:spcBef>
                <a:spcPts val="600"/>
              </a:spcBef>
              <a:spcAft>
                <a:spcPts val="0"/>
              </a:spcAft>
              <a:buSzPts val="1600"/>
              <a:buChar char="+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32" name="Google Shape;32;p7"/>
          <p:cNvSpPr txBox="1">
            <a:spLocks noGrp="1"/>
          </p:cNvSpPr>
          <p:nvPr>
            <p:ph type="body" idx="3"/>
          </p:nvPr>
        </p:nvSpPr>
        <p:spPr>
          <a:xfrm>
            <a:off x="5768751" y="1914033"/>
            <a:ext cx="2229300" cy="3796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30200" rtl="0">
              <a:spcBef>
                <a:spcPts val="600"/>
              </a:spcBef>
              <a:spcAft>
                <a:spcPts val="0"/>
              </a:spcAft>
              <a:buSzPts val="1600"/>
              <a:buChar char="+"/>
              <a:defRPr sz="1600"/>
            </a:lvl1pPr>
            <a:lvl2pPr marL="914400" lvl="1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2pPr>
            <a:lvl3pPr marL="1371600" lvl="2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3pPr>
            <a:lvl4pPr marL="1828800" lvl="3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4pPr>
            <a:lvl5pPr marL="2286000" lvl="4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5pPr>
            <a:lvl6pPr marL="2743200" lvl="5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6pPr>
            <a:lvl7pPr marL="3200400" lvl="6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7pPr>
            <a:lvl8pPr marL="3657600" lvl="7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8pPr>
            <a:lvl9pPr marL="4114800" lvl="8" indent="-330200" rtl="0">
              <a:spcBef>
                <a:spcPts val="0"/>
              </a:spcBef>
              <a:spcAft>
                <a:spcPts val="0"/>
              </a:spcAft>
              <a:buSzPts val="1600"/>
              <a:buChar char="+"/>
              <a:defRPr sz="1600"/>
            </a:lvl9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33" name="Google Shape;33;p7"/>
          <p:cNvSpPr txBox="1">
            <a:spLocks noGrp="1"/>
          </p:cNvSpPr>
          <p:nvPr>
            <p:ph type="sldNum" idx="12"/>
          </p:nvPr>
        </p:nvSpPr>
        <p:spPr>
          <a:xfrm>
            <a:off x="8595300" y="6453000"/>
            <a:ext cx="548700" cy="4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C4AEF5FE-BE82-4562-8D67-1147114A9B2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>
            <a:spLocks noGrp="1"/>
          </p:cNvSpPr>
          <p:nvPr>
            <p:ph type="title"/>
          </p:nvPr>
        </p:nvSpPr>
        <p:spPr>
          <a:xfrm>
            <a:off x="1049500" y="1061567"/>
            <a:ext cx="7020900" cy="1000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th-TH"/>
              <a:t>คลิกเพื่อแก้ไขลักษณะชื่อเรื่องต้นแบบ</a:t>
            </a:r>
            <a:endParaRPr/>
          </a:p>
        </p:txBody>
      </p:sp>
      <p:sp>
        <p:nvSpPr>
          <p:cNvPr id="36" name="Google Shape;36;p8"/>
          <p:cNvSpPr txBox="1">
            <a:spLocks noGrp="1"/>
          </p:cNvSpPr>
          <p:nvPr>
            <p:ph type="sldNum" idx="12"/>
          </p:nvPr>
        </p:nvSpPr>
        <p:spPr>
          <a:xfrm>
            <a:off x="8595300" y="6453000"/>
            <a:ext cx="548700" cy="4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C4AEF5FE-BE82-4562-8D67-1147114A9B2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9"/>
          <p:cNvSpPr txBox="1">
            <a:spLocks noGrp="1"/>
          </p:cNvSpPr>
          <p:nvPr>
            <p:ph type="body" idx="1"/>
          </p:nvPr>
        </p:nvSpPr>
        <p:spPr>
          <a:xfrm>
            <a:off x="1604425" y="4960667"/>
            <a:ext cx="5935200" cy="692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marL="457200" lvl="0" indent="-228600" algn="ctr"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2A95B7"/>
                </a:solidFill>
              </a:defRPr>
            </a:lvl1pPr>
          </a:lstStyle>
          <a:p>
            <a:pPr lvl="0"/>
            <a:r>
              <a:rPr lang="th-TH"/>
              <a:t>คลิกเพื่อแก้ไขลักษณะของข้อความต้นแบบ</a:t>
            </a:r>
          </a:p>
        </p:txBody>
      </p:sp>
      <p:sp>
        <p:nvSpPr>
          <p:cNvPr id="39" name="Google Shape;39;p9"/>
          <p:cNvSpPr txBox="1">
            <a:spLocks noGrp="1"/>
          </p:cNvSpPr>
          <p:nvPr>
            <p:ph type="sldNum" idx="12"/>
          </p:nvPr>
        </p:nvSpPr>
        <p:spPr>
          <a:xfrm>
            <a:off x="8595300" y="6453000"/>
            <a:ext cx="548700" cy="4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C4AEF5FE-BE82-4562-8D67-1147114A9B2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8595300" y="6453000"/>
            <a:ext cx="548700" cy="4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C4AEF5FE-BE82-4562-8D67-1147114A9B2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Image">
  <p:cSld name="Big Image">
    <p:bg>
      <p:bgPr>
        <a:solidFill>
          <a:srgbClr val="2A95B7"/>
        </a:solidFill>
        <a:effectLst/>
      </p:bgPr>
    </p:bg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Google Shape;43;p11" descr="scene_trans.png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595300" y="6453000"/>
            <a:ext cx="548700" cy="40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C4AEF5FE-BE82-4562-8D67-1147114A9B2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th-TH"/>
              <a:t>คลิกเพื่อแก้ไขลักษณะชื่อเรื่องต้นแบบ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/>
              <a:t>คลิกเพื่อแก้ไขลักษณะชื่อเรื่องรองต้นแบบ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0C249305-3663-48C3-962A-A2C30CFAA952}" type="datetime1">
              <a:rPr lang="th-TH" smtClean="0"/>
              <a:t>23/01/62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471E063A-C044-4B6D-AC81-6A7458A4753B}" type="datetime1">
              <a:rPr lang="th-TH" smtClean="0"/>
              <a:t>23/01/62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‹#›</a:t>
            </a:fld>
            <a:endParaRPr lang="th-TH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คลิกเพื่อแก้ไขลักษณะชื่อเรื่องต้นแบบ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49500" y="1061567"/>
            <a:ext cx="7020900" cy="10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49500" y="1916568"/>
            <a:ext cx="7020900" cy="360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2A95B7"/>
              </a:buClr>
              <a:buSzPts val="2400"/>
              <a:buFont typeface="Sniglet"/>
              <a:buChar char="+"/>
              <a:defRPr sz="2400">
                <a:solidFill>
                  <a:srgbClr val="434343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marL="914400" lvl="1" indent="-381000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2400"/>
              <a:buFont typeface="Sniglet"/>
              <a:buChar char="+"/>
              <a:defRPr sz="2400">
                <a:solidFill>
                  <a:srgbClr val="434343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marL="1371600" lvl="2" indent="-381000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2400"/>
              <a:buFont typeface="Sniglet"/>
              <a:buChar char="+"/>
              <a:defRPr sz="2400">
                <a:solidFill>
                  <a:srgbClr val="434343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marL="1828800" lvl="3" indent="-381000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2400"/>
              <a:buFont typeface="Sniglet"/>
              <a:buChar char="+"/>
              <a:defRPr sz="2400">
                <a:solidFill>
                  <a:srgbClr val="434343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marL="2286000" lvl="4" indent="-381000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2400"/>
              <a:buFont typeface="Sniglet"/>
              <a:buChar char="+"/>
              <a:defRPr sz="2400">
                <a:solidFill>
                  <a:srgbClr val="434343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marL="2743200" lvl="5" indent="-381000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2400"/>
              <a:buFont typeface="Sniglet"/>
              <a:buChar char="+"/>
              <a:defRPr sz="2400">
                <a:solidFill>
                  <a:srgbClr val="434343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marL="3200400" lvl="6" indent="-381000"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2400"/>
              <a:buFont typeface="Sniglet"/>
              <a:buChar char="+"/>
              <a:defRPr sz="2400">
                <a:solidFill>
                  <a:srgbClr val="434343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marL="3657600" lvl="7" indent="-3810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400"/>
              <a:buFont typeface="Sniglet"/>
              <a:buChar char="+"/>
              <a:defRPr sz="2400">
                <a:solidFill>
                  <a:srgbClr val="434343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marL="4114800" lvl="8" indent="-38100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400"/>
              <a:buFont typeface="Sniglet"/>
              <a:buChar char="+"/>
              <a:defRPr sz="2400">
                <a:solidFill>
                  <a:srgbClr val="434343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95300" y="6453000"/>
            <a:ext cx="548700" cy="404800"/>
          </a:xfrm>
          <a:prstGeom prst="rect">
            <a:avLst/>
          </a:prstGeom>
          <a:noFill/>
          <a:ln>
            <a:noFill/>
          </a:ln>
          <a:effectLst>
            <a:outerShdw blurRad="28575" dist="19050" dir="5400000" algn="bl" rotWithShape="0">
              <a:srgbClr val="000000">
                <a:alpha val="25000"/>
              </a:srgbClr>
            </a:outerShdw>
          </a:effectLst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buNone/>
              <a:defRPr sz="11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1pPr>
            <a:lvl2pPr lvl="1" algn="r">
              <a:buNone/>
              <a:defRPr sz="11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2pPr>
            <a:lvl3pPr lvl="2" algn="r">
              <a:buNone/>
              <a:defRPr sz="11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3pPr>
            <a:lvl4pPr lvl="3" algn="r">
              <a:buNone/>
              <a:defRPr sz="11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4pPr>
            <a:lvl5pPr lvl="4" algn="r">
              <a:buNone/>
              <a:defRPr sz="11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5pPr>
            <a:lvl6pPr lvl="5" algn="r">
              <a:buNone/>
              <a:defRPr sz="11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6pPr>
            <a:lvl7pPr lvl="6" algn="r">
              <a:buNone/>
              <a:defRPr sz="11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7pPr>
            <a:lvl8pPr lvl="7" algn="r">
              <a:buNone/>
              <a:defRPr sz="11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8pPr>
            <a:lvl9pPr lvl="8" algn="r">
              <a:buNone/>
              <a:defRPr sz="1100">
                <a:solidFill>
                  <a:srgbClr val="FFFFFF"/>
                </a:solidFill>
                <a:latin typeface="Sniglet"/>
                <a:ea typeface="Sniglet"/>
                <a:cs typeface="Sniglet"/>
                <a:sym typeface="Sniglet"/>
              </a:defRPr>
            </a:lvl9pPr>
          </a:lstStyle>
          <a:p>
            <a:fld id="{C4AEF5FE-BE82-4562-8D67-1147114A9B26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764" r:id="rId1"/>
    <p:sldLayoutId id="2147483765" r:id="rId2"/>
    <p:sldLayoutId id="2147483766" r:id="rId3"/>
    <p:sldLayoutId id="2147483767" r:id="rId4"/>
    <p:sldLayoutId id="2147483768" r:id="rId5"/>
    <p:sldLayoutId id="2147483769" r:id="rId6"/>
    <p:sldLayoutId id="2147483770" r:id="rId7"/>
    <p:sldLayoutId id="2147483771" r:id="rId8"/>
    <p:sldLayoutId id="2147483772" r:id="rId9"/>
    <p:sldLayoutId id="2147483773" r:id="rId10"/>
    <p:sldLayoutId id="2147483774" r:id="rId11"/>
    <p:sldLayoutId id="2147483775" r:id="rId1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&#3619;&#3632;&#3648;&#3610;&#3637;&#3618;&#3610;&#3585;&#3619;&#3632;&#3607;&#3619;&#3623;&#3591;&#3585;&#3634;&#3619;&#3588;&#3621;&#3633;&#3591;&#3623;&#3656;&#3634;&#3604;&#3657;&#3623;&#3618;&#3585;&#3634;&#3619;&#3592;&#3656;&#3634;&#3618;&#3588;&#3656;&#3634;&#3592;&#3657;&#3634;&#3591;&#3621;&#3641;&#3585;&#3592;&#3657;&#3634;&#3591;&#3626;&#3656;&#3623;&#3609;&#3619;&#3634;&#3594;&#3585;&#3634;&#3619;%20&#3614;.&#3624;.%202526%20&#3649;&#3621;&#3632;&#3607;&#3637;&#3656;&#3649;&#3585;&#3657;&#3652;&#3586;&#3648;&#3614;&#3636;&#3656;&#3617;&#3648;&#3605;&#3636;&#3617;.pd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&#3626;&#3614;&#3619;.-&#3626;&#3609;&#3614;.&#3607;&#3637;&#3656;&#3651;&#3627;&#3657;&#3621;&#3592;.&#3585;&#3607;.&#3607;&#3635;&#3619;&#3634;&#3618;&#3591;&#3634;&#3609;&#3611;&#3592;&#3623;..xlsx" TargetMode="External"/><Relationship Id="rId2" Type="http://schemas.openxmlformats.org/officeDocument/2006/relationships/hyperlink" Target="&#3610;&#3619;&#3619;&#3618;&#3634;&#3618;&#3611;&#3633;&#3597;&#3627;&#3634;&#3585;&#3634;&#3619;&#3648;&#3610;&#3636;&#3585;&#3592;&#3656;&#3634;&#3618;(&#3591;&#3610;)/&#3619;&#3632;&#3648;&#3610;&#3637;&#3618;&#3610;&#3585;&#3619;&#3632;&#3607;&#3619;&#3623;&#3591;&#3585;&#3634;&#3619;&#3588;&#3621;&#3633;&#3591;&#3623;&#3656;&#3634;&#3604;&#3657;&#3623;&#3618;&#3585;&#3634;&#3619;&#3592;&#3656;&#3634;&#3618;&#3588;&#3656;&#3634;&#3592;&#3657;&#3634;&#3591;&#3621;&#3641;&#3585;&#3592;&#3657;&#3634;&#3591;&#3626;&#3656;&#3623;&#3609;&#3619;&#3634;&#3594;&#3585;&#3634;&#3619;%20&#3614;.&#3624;.%202526%20&#3649;&#3621;&#3632;&#3607;&#3637;&#3656;&#3649;&#3585;&#3657;&#3652;&#3586;&#3648;&#3614;&#3636;&#3656;&#3617;&#3648;&#3605;&#3636;&#3617;.pdf" TargetMode="Externa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&#3617;&#3629;&#3610;&#3629;&#3635;&#3609;&#3634;&#3592;&#3585;&#3634;&#3619;&#3648;&#3591;&#3636;&#3609;%20&#3585;&#3634;&#3619;&#3588;&#3621;&#3633;&#3591;%20&#3614;&#3633;&#3626;&#3604;&#3640;%20-%20&#3648;&#3591;&#3636;&#3609;&#3585;&#3629;&#3591;&#3607;&#3640;&#3609;.pdf" TargetMode="External"/><Relationship Id="rId2" Type="http://schemas.openxmlformats.org/officeDocument/2006/relationships/hyperlink" Target="&#3588;&#3635;&#3626;&#3633;&#3656;&#3591;&#3617;&#3629;&#3610;&#3627;&#3617;&#3634;&#3618;%20&#3627;&#3613;.&#3610;&#3607;.&amp;%20&#3592;&#3609;&#3607;.&#3585;&#3634;&#3619;&#3648;&#3591;&#3636;&#3609;&#3631;%20&#3651;&#3609;&#3616;&#3641;&#3617;&#3636;&#3616;&#3634;&#3588;&#3611;&#3599;&#3636;&#3610;&#3633;&#3605;&#3636;&#3591;&#3634;&#3609;&#3585;&#3634;&#3619;&#3648;&#3591;&#3636;&#3609;&#3649;&#3621;&#3632;&#3610;&#3633;&#3597;&#3594;&#3637;&#3585;&#3629;&#3591;&#3607;&#3640;&#3609;.pdf" TargetMode="Externa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2562%20-%20&#3617;&#3629;&#3610;&#3629;&#3635;&#3609;&#3634;&#3592;&#3585;&#3634;&#3619;&#3648;&#3591;&#3636;&#3609;%20&#3585;&#3634;&#3619;&#3588;&#3621;&#3633;&#3591;%20&#3614;&#3633;&#3626;&#3604;&#3640;%20-%20&#3648;&#3591;&#3636;&#3609;&#3585;&#3629;&#3591;&#3607;&#3640;&#3609;.pdf" TargetMode="Externa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251520" y="2060848"/>
            <a:ext cx="8280920" cy="4176464"/>
          </a:xfrm>
        </p:spPr>
        <p:txBody>
          <a:bodyPr>
            <a:noAutofit/>
          </a:bodyPr>
          <a:lstStyle/>
          <a:p>
            <a:pPr algn="ctr"/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 smtClean="0">
                <a:ln w="1905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ประเด็นสาเหตุ</a:t>
            </a:r>
            <a:r>
              <a:rPr lang="th-TH" sz="50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 smtClean="0">
                <a:ln w="1905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5000" dirty="0">
                <a:ln w="1905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เบิกจ่ายเงินกองทุนพัฒนาฝีมือแรงงาน ประจำปีงบประมาณ พ.ศ. 2561 </a:t>
            </a:r>
            <a:br>
              <a:rPr lang="th-TH" sz="5000" dirty="0">
                <a:ln w="1905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5000" dirty="0" smtClean="0">
                <a:ln w="1905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ไม่เป็นไปตาม</a:t>
            </a:r>
            <a:r>
              <a:rPr lang="th-TH" sz="5000" dirty="0">
                <a:ln w="1905"/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แผนปฏิบัติการ</a:t>
            </a:r>
            <a:r>
              <a:rPr lang="th-TH" sz="500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endParaRPr lang="th-TH" sz="5000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pic>
        <p:nvPicPr>
          <p:cNvPr id="3" name="Picture 2" descr="รูปภาพที่เกี่ยวข้อง">
            <a:extLst>
              <a:ext uri="{FF2B5EF4-FFF2-40B4-BE49-F238E27FC236}">
                <a16:creationId xmlns:a16="http://schemas.microsoft.com/office/drawing/2014/main" xmlns="" id="{A20625B7-69FD-4F90-A606-507E70BFB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980728"/>
            <a:ext cx="122413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9814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95536" y="1628800"/>
            <a:ext cx="806489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8036" lvl="3">
              <a:buClr>
                <a:srgbClr val="FF0000"/>
              </a:buClr>
            </a:pPr>
            <a:r>
              <a:rPr lang="th-TH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1.1 </a:t>
            </a: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รายการค่าใช้จ่ายในการเดินทางไปราชการ จัดสรรแห่งละ 3,000 บาท</a:t>
            </a:r>
          </a:p>
          <a:p>
            <a:pPr marL="288036" lvl="3" indent="0">
              <a:buNone/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	   </a:t>
            </a:r>
            <a:r>
              <a:rPr lang="th-TH" sz="2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1. สพร. สิงห์บุรี        ส่งคืนวันที่ 28 กันยายน 2561</a:t>
            </a:r>
          </a:p>
          <a:p>
            <a:pPr marL="288036" lvl="3" indent="0">
              <a:buNone/>
            </a:pPr>
            <a:r>
              <a:rPr lang="th-TH" sz="2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	   2. สพร.3 ชลบุรี        ส่งคืนวันที่ 14 กันยายน 2561 </a:t>
            </a:r>
          </a:p>
          <a:p>
            <a:pPr marL="288036" lvl="3" indent="0">
              <a:buNone/>
            </a:pPr>
            <a:r>
              <a:rPr lang="th-TH" sz="2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	   3. สนพ.ศรีสะเกษ      ส่งคืนวันที่ 26 กันยายน 2561</a:t>
            </a:r>
          </a:p>
          <a:p>
            <a:pPr marL="288036" lvl="3" indent="0">
              <a:buNone/>
            </a:pPr>
            <a:r>
              <a:rPr lang="th-TH" sz="2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	   4. สนพ.เพชรบูรณ์     ส่งคืนวันที่ </a:t>
            </a:r>
            <a:r>
              <a:rPr lang="th-TH" sz="23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6 </a:t>
            </a:r>
            <a:r>
              <a:rPr lang="th-TH" sz="2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กันยายน 2561</a:t>
            </a:r>
          </a:p>
          <a:p>
            <a:pPr marL="288036" lvl="3" indent="0">
              <a:buNone/>
            </a:pPr>
            <a:r>
              <a:rPr lang="th-TH" sz="2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	   5. สนพ.สุโขทัย         ส่งคืนวันที่ 28 กันยายน 2561</a:t>
            </a:r>
          </a:p>
          <a:p>
            <a:pPr marL="288036" lvl="3" indent="0">
              <a:buNone/>
            </a:pPr>
            <a:r>
              <a:rPr lang="th-TH" sz="2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	   6. สนพ.สระบุรี         ส่งคืนวันที่ 26 กันยายน 2561</a:t>
            </a:r>
          </a:p>
          <a:p>
            <a:pPr marL="288036" lvl="3" indent="0">
              <a:buNone/>
            </a:pPr>
            <a:r>
              <a:rPr lang="th-TH" sz="2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	   7. สนพ.หนองคาย     ส่งคืนวันที่ 20 กันยายน 2561</a:t>
            </a:r>
          </a:p>
          <a:p>
            <a:pPr marL="288036" lvl="3" indent="0">
              <a:buNone/>
            </a:pPr>
            <a:r>
              <a:rPr lang="th-TH" sz="2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	   8. สนพ.สกลนคร       ส่งคืนวันที่ 28 กันยายน 2561 </a:t>
            </a:r>
          </a:p>
          <a:p>
            <a:pPr marL="288036" lvl="3" indent="0">
              <a:buNone/>
            </a:pPr>
            <a:r>
              <a:rPr lang="th-TH" sz="2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	   9. สพร.20 เชียงราย   ส่งคืนวันที่ 28 กันยายน 2561</a:t>
            </a:r>
          </a:p>
          <a:p>
            <a:pPr marL="288036" lvl="3" indent="0">
              <a:buNone/>
            </a:pPr>
            <a:r>
              <a:rPr lang="th-TH" sz="2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	  10. สนพ.พังงา          ส่งคืนวันที่ 26 กันยายน 2561 	</a:t>
            </a:r>
          </a:p>
          <a:p>
            <a:pPr marL="288036" lvl="3" indent="0">
              <a:buNone/>
            </a:pPr>
            <a:r>
              <a:rPr lang="th-TH" sz="23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11. สพร.25 นราธิวาส  ส่งคืนวันที่ 28 กันยายน 2561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2</a:t>
            </a:fld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816993" y="674693"/>
            <a:ext cx="7643439" cy="95410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5"/>
          </a:lnRef>
          <a:fillRef idx="1003">
            <a:schemeClr val="dk2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1. ค่าใช้จ่ายที่จัดสรรให้ตั้งแต่ต้นปีงบประมาณ แต่ไม่มีการเบิกจ่ายเนื่องจาก</a:t>
            </a:r>
          </a:p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ไม่มีแผนการใช้จ่ายเงิน และไม่ส่งคืนเงินภายในวันที่ 31 มีนาคม 2561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84699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2562" y="1913199"/>
            <a:ext cx="80648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8036" lvl="3">
              <a:buClr>
                <a:srgbClr val="FF0000"/>
              </a:buClr>
            </a:pPr>
            <a:r>
              <a:rPr lang="en-US" b="1" dirty="0">
                <a:solidFill>
                  <a:srgbClr val="7030A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</a:t>
            </a:r>
            <a:r>
              <a:rPr lang="en-US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1.2 </a:t>
            </a: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รายการค่าวัสดุ จัดสรรแห่งละ 5,000 บาท</a:t>
            </a:r>
          </a:p>
          <a:p>
            <a:pPr marL="288036" lvl="3" indent="0">
              <a:buNone/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   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สนพ.ลพบุรี ส่งคืนวันที่ 27 กันยายน 2561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5018" y="4077072"/>
            <a:ext cx="778244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5236" lvl="3" indent="-457200">
              <a:buClr>
                <a:srgbClr val="FF0000"/>
              </a:buClr>
              <a:buFont typeface="Arial" pitchFamily="34" charset="0"/>
              <a:buChar char="•"/>
            </a:pPr>
            <a:r>
              <a:rPr lang="th-TH" b="1" dirty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รายการค่าสืบทรัพย์และบังคับคดี จำนวน 14,830 บาท</a:t>
            </a:r>
          </a:p>
          <a:p>
            <a:pPr marL="288036" lvl="3" indent="0">
              <a:buNone/>
            </a:pP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- สนพ.ลพบุรี โอนจัดสรรให้เมื่อเดือนพฤศจิกายน 2560 </a:t>
            </a:r>
          </a:p>
          <a:p>
            <a:pPr marL="288036" lvl="3" indent="0">
              <a:buNone/>
            </a:pP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        ส่งคืนวันที่ 27 กันยายน 2561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3</a:t>
            </a:fld>
            <a:endParaRPr lang="th-TH"/>
          </a:p>
        </p:txBody>
      </p:sp>
      <p:sp>
        <p:nvSpPr>
          <p:cNvPr id="10" name="TextBox 9"/>
          <p:cNvSpPr txBox="1"/>
          <p:nvPr/>
        </p:nvSpPr>
        <p:spPr>
          <a:xfrm>
            <a:off x="761054" y="945660"/>
            <a:ext cx="7643439" cy="95410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5"/>
          </a:lnRef>
          <a:fillRef idx="1003">
            <a:schemeClr val="dk2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1. ค่าใช้จ่ายที่จัดสรรให้ตั้งแต่ต้นปีงบประมาณ แต่ไม่มีการเบิกจ่ายเนื่องจาก</a:t>
            </a:r>
          </a:p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ไม่มีแผนการใช้จ่ายเงิน และไม่ส่งคืนเงินภายในวันที่ 31 มีนาคม 2561 (ต่อ)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56274" y="3119923"/>
            <a:ext cx="7640233" cy="95410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5"/>
          </a:lnRef>
          <a:fillRef idx="1003">
            <a:schemeClr val="dk2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2. ค่าใช้จ่ายที่ขอรับจัดสรรเพิ่มเติมระหว่างปีงบประมาณ แต่ไม่มีการเบิกจ่าย</a:t>
            </a:r>
          </a:p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และส่งคืนปลายปีงบประมาณ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97861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18436" y="2564904"/>
            <a:ext cx="777686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 ณ วันที่ 28 กันยายน 2561 </a:t>
            </a:r>
            <a:r>
              <a:rPr lang="th-TH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สพร</a:t>
            </a:r>
            <a:r>
              <a:rPr lang="th-TH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และ </a:t>
            </a:r>
            <a:r>
              <a:rPr lang="th-TH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สนพ</a:t>
            </a:r>
            <a:r>
              <a:rPr lang="th-TH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จำนวน 14 แห่ง ส่งคืนเงิน</a:t>
            </a:r>
          </a:p>
          <a:p>
            <a:pPr algn="thaiDist"/>
            <a:r>
              <a:rPr lang="th-TH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ช่วยเหลือหรืออุดหนุนตามหลักเกณฑ์ ข้อ 12 รวมเป็นเงิน 208,187.80 บาท</a:t>
            </a:r>
          </a:p>
          <a:p>
            <a:pPr algn="thaiDist"/>
            <a:r>
              <a:rPr lang="th-TH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 ไม่ได้ดำเนินการตามหนังสือที่ รง 0406/ว 9611 ลงวันที่ 1 สิงหาคม 2561</a:t>
            </a:r>
          </a:p>
          <a:p>
            <a:pPr algn="thaiDist"/>
            <a:r>
              <a:rPr lang="th-TH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ซึ่งแจ้งให้</a:t>
            </a:r>
            <a:r>
              <a:rPr lang="th-TH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สพร</a:t>
            </a:r>
            <a:r>
              <a:rPr lang="th-TH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และ </a:t>
            </a:r>
            <a:r>
              <a:rPr lang="th-TH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สนพ</a:t>
            </a:r>
            <a:r>
              <a:rPr lang="th-TH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เร่งดำเนินการเบิกจ่ายเงินกองทุนพัฒนาฝีมือ</a:t>
            </a:r>
          </a:p>
          <a:p>
            <a:pPr algn="thaiDist"/>
            <a:r>
              <a:rPr lang="th-TH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แรงงาน ประจำปีงบประมาณ พ.ศ. 2561 สำหรับเงินช่วยเหลือหรืออุดหนุน</a:t>
            </a:r>
          </a:p>
          <a:p>
            <a:pPr algn="thaiDist"/>
            <a:r>
              <a:rPr lang="th-TH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หลักเกณฑ์ข้อ 12 ให้เร่งดำเนินการให้เสร็จสิ้นภายในวันที่ 15 สิงหาคม 2561</a:t>
            </a:r>
          </a:p>
          <a:p>
            <a:pPr algn="thaiDist"/>
            <a:r>
              <a:rPr lang="th-TH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และส่งคืนเงินเหลือจ่ายภายในวันที่ 17 สิงหาคม 2561</a:t>
            </a:r>
            <a:endParaRPr lang="th-TH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4</a:t>
            </a:fld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1187624" y="836712"/>
            <a:ext cx="4475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dirty="0" smtClean="0"/>
              <a:t>3. 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796210" y="790132"/>
            <a:ext cx="7577715" cy="181588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5"/>
          </a:lnRef>
          <a:fillRef idx="1003">
            <a:schemeClr val="dk2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thaiDist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3. เงินช่วยเหลือหรืออุดหนุนตามหลักเกณฑ์ข้อ 12 ช่วยเหลือหรืออุดหนุนแก่</a:t>
            </a:r>
          </a:p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ศูนย์ประเมินความรู้ความสามารถกลางฯ ที่จัดสรรให้ตั้งแต่ต้นปีงบประมาณ </a:t>
            </a:r>
          </a:p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และแจ้งให้ส่งคืนเงินเหลือจ่ายภายในวันที่ 17 สิงหาคม 2561 แต่ไม่ส่งคืน</a:t>
            </a:r>
          </a:p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ตามเวลาที่กำหนด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7693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32639" y="2708920"/>
            <a:ext cx="770485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 ส่งผลให้การเบิกจ่ายเงินช่วยเหลือหรืออุดหนุนดำเนินการไม่ได้ตามเกณฑ์</a:t>
            </a:r>
          </a:p>
          <a:p>
            <a:pPr algn="thaiDist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การวัดผลการดำเนินงานของกองทุนพัฒนาฝีมือแรงงาน ประจำปีบัญชี 2561</a:t>
            </a:r>
          </a:p>
          <a:p>
            <a:pPr algn="thaiDist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(ร้อยละ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100 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เบิกจ่ายได้เพียงร้อยละ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98.79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) มีรายชื่อหน่วยงาน ดังนี้</a:t>
            </a:r>
          </a:p>
          <a:p>
            <a:pPr algn="thaiDist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1) สพร.11 สุราษฎร์ธานี 2) สพร.22 นครศรีธรรมราช 3) สพร.23 ปัตตานี</a:t>
            </a:r>
          </a:p>
          <a:p>
            <a:pPr algn="thaiDist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4) สนพ.สิงห์บุรี 5) สนพ.ชัยภูมิ 6) สนพ.สุรินทร์ 7) สนพ.กำแพงเพชร </a:t>
            </a:r>
          </a:p>
          <a:p>
            <a:pPr algn="thaiDist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8) </a:t>
            </a:r>
            <a:r>
              <a:rPr lang="th-TH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สนพ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.เพชรบูรณ์ 9)สนพ.สุโขทัย 10) สนพ.แพร่ 11) </a:t>
            </a:r>
            <a:r>
              <a:rPr lang="th-TH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สนพ</a:t>
            </a:r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.สมุทรสาคร</a:t>
            </a:r>
          </a:p>
          <a:p>
            <a:pPr algn="thaiDist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12) สนพ.จันทบุรี 13) สนพ.ตราด 14) สนพ.กระบี่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5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796210" y="790132"/>
            <a:ext cx="7577715" cy="181588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5"/>
          </a:lnRef>
          <a:fillRef idx="1003">
            <a:schemeClr val="dk2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thaiDist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3. เงินช่วยเหลือหรืออุดหนุนตามหลักเกณฑ์ข้อ 12 ช่วยเหลือหรืออุดหนุนแก่</a:t>
            </a:r>
          </a:p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ศูนย์ประเมินความรู้ความสามารถกลางฯ ที่จัดสรรให้ตั้งแต่ต้นปีงบประมาณ </a:t>
            </a:r>
          </a:p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และแจ้งให้ส่งคืนเงินเหลือจ่ายภายในวันที่ 17 สิงหาคม 2561 แต่ไม่ส่งคืน</a:t>
            </a:r>
          </a:p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ตามเวลาที่กำหนด (ต่อ)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170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hlinkClick r:id="rId3" action="ppaction://hlinkfile"/>
          </p:cNvPr>
          <p:cNvSpPr txBox="1"/>
          <p:nvPr/>
        </p:nvSpPr>
        <p:spPr>
          <a:xfrm>
            <a:off x="832697" y="1844824"/>
            <a:ext cx="770485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***การเบิกจ่ายที่ถูกต้องตามระเบียบที่เกี่ยวข้องต้องดำเนินการ ดังนี้</a:t>
            </a:r>
          </a:p>
          <a:p>
            <a:pPr algn="thaiDist"/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4.1 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ค่าจ้างชั่วคราวให้แก่ลูกจ้างชั่วคราวกองทุนพัฒนาฝีมือแรงงาน </a:t>
            </a:r>
          </a:p>
          <a:p>
            <a:pPr algn="thaiDist"/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 </a:t>
            </a:r>
            <a:r>
              <a:rPr lang="th-TH" sz="2700" b="1" spc="-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เบิกในอัตราเดือนละ 15,000 บาท </a:t>
            </a:r>
            <a:r>
              <a:rPr lang="th-TH" sz="2700" b="1" spc="-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ระยะเวลาจ้าง </a:t>
            </a:r>
            <a:r>
              <a:rPr lang="th-TH" sz="2700" b="1" spc="-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2700" b="1" spc="-5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เดือน (1 ต.ค. 2561 -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</a:p>
          <a:p>
            <a:pPr algn="thaiDist"/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 30 ก.ย. 2562) หรือตามระยะเวลาที่ </a:t>
            </a:r>
            <a:r>
              <a:rPr lang="th-TH" sz="27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สพร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./</a:t>
            </a:r>
            <a:r>
              <a:rPr lang="th-TH" sz="27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สนพ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มี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คำสั่ง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จ้าง </a:t>
            </a:r>
          </a:p>
          <a:p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- </a:t>
            </a:r>
            <a:r>
              <a:rPr lang="th-TH" sz="2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เบิกจ่ายในวันทำการสุดท้ายของเดือน 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ตามระเบียบว่าด้วยการจ่ายค่าจ้าง</a:t>
            </a:r>
          </a:p>
          <a:p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  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ลูกจ้างของส่วนราชการ พ.ศ. 2526 และที่แก้ไขเพิ่มเติม ข้อ 11 (1) 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ก.</a:t>
            </a:r>
          </a:p>
          <a:p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</a:t>
            </a:r>
            <a:r>
              <a:rPr lang="en-US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4.2 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เงินสมทบกองทุนประกันสังคมในส่วนของนายจ้าง</a:t>
            </a:r>
          </a:p>
          <a:p>
            <a:pPr algn="thaiDist"/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 เบิกจ่ายในอัตราร้อยละ 5 ของอัตราเงินเดือนค่าจ้างชั่วคราว</a:t>
            </a:r>
          </a:p>
          <a:p>
            <a:pPr algn="thaiDist"/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- ให้</a:t>
            </a:r>
            <a:r>
              <a:rPr lang="th-TH" sz="2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จ่ายในวันทำการสุดท้ายของเดือน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เช่นเดียวกับค่าจ้างชั่วคราว</a:t>
            </a:r>
          </a:p>
          <a:p>
            <a:pPr algn="thaiDist"/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6</a:t>
            </a:fld>
            <a:endParaRPr lang="th-TH"/>
          </a:p>
        </p:txBody>
      </p:sp>
      <p:sp>
        <p:nvSpPr>
          <p:cNvPr id="7" name="TextBox 6"/>
          <p:cNvSpPr txBox="1"/>
          <p:nvPr/>
        </p:nvSpPr>
        <p:spPr>
          <a:xfrm>
            <a:off x="826460" y="836712"/>
            <a:ext cx="7467109" cy="95410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5"/>
          </a:lnRef>
          <a:fillRef idx="1003">
            <a:schemeClr val="dk2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thaiDist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4. การเบิกจ่ายค่าจ้างชั่วคราวและเงินสมทบกองทุนประกันสังคมในส่วนของ</a:t>
            </a:r>
          </a:p>
          <a:p>
            <a:pPr algn="thaiDist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นายจ้าง - ไม่ปฏิบัติตามระเบียบการเบิกจ่ายเงินที่เกี่ยวข้อง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7845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4011" y="1836647"/>
            <a:ext cx="7704856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</a:t>
            </a:r>
            <a:r>
              <a:rPr lang="en-US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4.3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การเบิกจ่ายค่าจ้าง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ชั่วคราวไม่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ต้องจัดทำ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รายงานการปฏิบัติงานประจำวัน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ประกอบการ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เบิกจ่าย </a:t>
            </a:r>
          </a:p>
          <a:p>
            <a:pPr algn="thaiDist"/>
            <a:r>
              <a:rPr lang="en-US" sz="26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600" b="1" dirty="0" smtClean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 </a:t>
            </a:r>
            <a:r>
              <a:rPr lang="th-TH" sz="2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เนื่องจาก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</a:t>
            </a:r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จ้างลูกจ้างชั่วคราวกองทุนพัฒนาฝีมือแรงงาน </a:t>
            </a:r>
            <a:r>
              <a:rPr lang="th-TH" sz="2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ไม่ได้</a:t>
            </a:r>
            <a:r>
              <a:rPr lang="th-TH" sz="26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เป็นการจ้างตาม</a:t>
            </a:r>
            <a:r>
              <a:rPr lang="th-TH" sz="2600" b="1" dirty="0" smtClean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พระราชบัญญัติการ</a:t>
            </a:r>
            <a:r>
              <a:rPr lang="th-TH" sz="26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จัดซื้อจัดจ้างและการบริหารพัสดุภาครัฐ พ.ศ. </a:t>
            </a:r>
            <a:r>
              <a:rPr lang="th-TH" sz="26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2560 </a:t>
            </a:r>
            <a:r>
              <a:rPr lang="th-TH" sz="2600" b="1" kern="0" spc="-7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sz="2600" b="1" kern="0" spc="-7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ระเบียบกระทรวงการคลังว่า</a:t>
            </a:r>
            <a:r>
              <a:rPr lang="th-TH" sz="2600" b="1" kern="0" spc="-7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ด้วยการจัดซื้อจัดจ้างและการบริหารพัสดุภาครัฐ </a:t>
            </a:r>
            <a:r>
              <a:rPr lang="en-US" sz="2600" b="1" kern="0" spc="-7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</a:t>
            </a:r>
            <a:r>
              <a:rPr lang="th-TH" sz="2600" b="1" kern="0" spc="-6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พ.ศ. 2560</a:t>
            </a:r>
            <a:r>
              <a:rPr lang="en-US" sz="2600" b="1" kern="0" spc="-6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600" b="1" spc="-6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ที่ต้องจัดทํารายงานขอซื้อ ขอจ้างและรายงานผลการตรวจรับเพื่อให้กรรมการ</a:t>
            </a:r>
            <a:r>
              <a:rPr lang="th-TH" sz="2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ตรวจรับงานจ้างทำหน้าที่ตรวจรับงานให้ครบถ้วนตามสัญญาจ้างก่อนทำการเบิกจ่าย </a:t>
            </a:r>
            <a:r>
              <a:rPr lang="th-TH" sz="2600" b="1" u="dbl" kern="0" spc="-8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แต่</a:t>
            </a:r>
            <a:r>
              <a:rPr lang="th-TH" sz="2600" b="1" u="sng" kern="0" spc="-8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เป็นการจ้าง</a:t>
            </a:r>
            <a:r>
              <a:rPr lang="th-TH" sz="2600" b="1" u="sng" kern="0" spc="-8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โดยจ่าย</a:t>
            </a:r>
            <a:r>
              <a:rPr lang="th-TH" sz="2600" b="1" u="sng" kern="0" spc="-8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ค่าจ้างตาม</a:t>
            </a:r>
            <a:r>
              <a:rPr lang="th-TH" sz="2600" b="1" kern="0" spc="-8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600" b="1" kern="0" spc="-8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ระเบียบ</a:t>
            </a:r>
            <a:r>
              <a:rPr lang="th-TH" sz="2600" b="1" kern="0" spc="-80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ว่าด้วยการจ่ายค่าจ้างลูกจ้าง</a:t>
            </a:r>
            <a:r>
              <a:rPr lang="th-TH" sz="2600" b="1" kern="0" spc="-8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ของส่วนราชการ</a:t>
            </a:r>
            <a:r>
              <a:rPr lang="th-TH" sz="2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6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พ.ศ. 2526 และที่แก้ไขเพิ่มเติม ข้อ 11 (1) ก.</a:t>
            </a:r>
          </a:p>
          <a:p>
            <a:pPr algn="thaiDist"/>
            <a:r>
              <a:rPr lang="th-TH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   </a:t>
            </a:r>
            <a:endParaRPr lang="th-TH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7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832884" y="764704"/>
            <a:ext cx="7467109" cy="95410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5"/>
          </a:lnRef>
          <a:fillRef idx="1003">
            <a:schemeClr val="dk2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algn="thaiDist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4. การเบิกจ่ายค่าจ้างชั่วคราวและเงินสมทบกองทุนประกันสังคมในส่วนของ</a:t>
            </a:r>
          </a:p>
          <a:p>
            <a:pPr algn="thaiDist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นายจ้าง – ไม่ปฏิบัติตามระเบียบการเบิกจ่ายเงินที่เกี่ยวข้อง (ต่อ)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0734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331640" y="1916832"/>
            <a:ext cx="6480720" cy="2880320"/>
          </a:xfrm>
          <a:solidFill>
            <a:schemeClr val="bg1"/>
          </a:solidFill>
        </p:spPr>
        <p:txBody>
          <a:bodyPr/>
          <a:lstStyle/>
          <a:p>
            <a:endParaRPr lang="en-US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sz="2800" b="1" dirty="0" smtClean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การเบิกและการจ่ายค่าจ้างลูกจ้างให้ปฏิบัติตามระเบียบกระทรวงการคลัง ว่าด้วยการเบิกและการจ่ายเงินเดือน    เงินปี และเง</a:t>
            </a:r>
            <a:r>
              <a:rPr lang="th-TH" sz="28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ิ</a:t>
            </a:r>
            <a:r>
              <a:rPr lang="th-TH" sz="2800" b="1" dirty="0" smtClean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นอื่นในลักษณะเดียวกันโดยอนุโลม </a:t>
            </a:r>
            <a:endParaRPr lang="en-US" sz="2800" b="1" dirty="0">
              <a:solidFill>
                <a:srgbClr val="AE12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9" y="692696"/>
            <a:ext cx="7776864" cy="923330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ระเบียบ</a:t>
            </a:r>
            <a:r>
              <a:rPr lang="th-TH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ว่าด้วยการจ่ายค่าจ้างลูกจ้าง</a:t>
            </a:r>
            <a:r>
              <a:rPr lang="th-TH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ของส่วน</a:t>
            </a:r>
            <a:r>
              <a:rPr lang="th-TH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ราชการ พ.ศ. 2526 </a:t>
            </a:r>
            <a:endParaRPr lang="th-TH" sz="27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sz="27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ที่แก้ไขเพิ่มเติม ข้อ </a:t>
            </a:r>
            <a:r>
              <a:rPr lang="th-TH" sz="27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8 ทวิ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417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3569" y="1439921"/>
            <a:ext cx="7776864" cy="4209563"/>
          </a:xfrm>
          <a:solidFill>
            <a:schemeClr val="bg1"/>
          </a:solidFill>
        </p:spPr>
        <p:txBody>
          <a:bodyPr/>
          <a:lstStyle/>
          <a:p>
            <a:r>
              <a:rPr lang="th-TH" b="1" u="sng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การจ่ายค่าจ้างในวันทำงานปกติ ค่าจ้างนอกเวลา และกำหนดวันทำงาน</a:t>
            </a:r>
            <a:endParaRPr lang="en-US" dirty="0">
              <a:solidFill>
                <a:srgbClr val="AE12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300" b="1" dirty="0" smtClean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ข้อ  </a:t>
            </a:r>
            <a:r>
              <a:rPr lang="en-US" sz="23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11</a:t>
            </a:r>
            <a:r>
              <a:rPr lang="th-TH" sz="23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การจ่ายค่าจ้างลูกจ้างในวันทำงานปกติ ค่าจ้างนอกเวลาและกำหนดเวลาทำงานให้เป็นไปดังต่อไปนี้</a:t>
            </a:r>
            <a:endParaRPr lang="en-US" sz="2300" b="1" dirty="0">
              <a:solidFill>
                <a:srgbClr val="AE12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spcBef>
                <a:spcPts val="0"/>
              </a:spcBef>
            </a:pPr>
            <a:r>
              <a:rPr lang="en-US" sz="23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(1) </a:t>
            </a:r>
            <a:r>
              <a:rPr lang="th-TH" sz="23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ลูกจ้างรายเดือน</a:t>
            </a:r>
            <a:endParaRPr lang="en-US" sz="2300" b="1" dirty="0">
              <a:solidFill>
                <a:srgbClr val="AE12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spcBef>
                <a:spcPts val="0"/>
              </a:spcBef>
            </a:pPr>
            <a:r>
              <a:rPr lang="th-TH" sz="23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ก</a:t>
            </a:r>
            <a:r>
              <a:rPr lang="en-US" sz="23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 </a:t>
            </a:r>
            <a:r>
              <a:rPr lang="th-TH" sz="23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กำหนดให้จ่ายค่าจ้างเดือนละครั้งตามเดือนปฏิทิน  ปกติให้เริ่มจ่ายในวันทำการสุดท้ายของเดือน  ส่วนราชการใด</a:t>
            </a:r>
            <a:r>
              <a:rPr lang="th-TH" sz="2300" b="1" u="sng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มีความจำเป็น</a:t>
            </a:r>
            <a:r>
              <a:rPr lang="th-TH" sz="23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ที่จะกำหนดวันจ่ายค่าจ้างเป็นวันอื่นของเดือนถัดไปก็ให้ทำได้แต่ต้องไม่เกินวันที่ </a:t>
            </a:r>
            <a:r>
              <a:rPr lang="en-US" sz="2300" b="1" dirty="0" smtClean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15</a:t>
            </a:r>
            <a:endParaRPr lang="th-TH" sz="2300" b="1" dirty="0" smtClean="0">
              <a:solidFill>
                <a:srgbClr val="AE12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>
              <a:spcBef>
                <a:spcPts val="0"/>
              </a:spcBef>
            </a:pPr>
            <a:r>
              <a:rPr lang="th-TH" sz="2300" b="1" dirty="0" smtClean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    ข</a:t>
            </a:r>
            <a:r>
              <a:rPr lang="en-US" sz="23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.  </a:t>
            </a:r>
            <a:r>
              <a:rPr lang="th-TH" sz="23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กำหนดเวลาทำงานปกติให้เป็นไปตามเวลาทำงานของทางราชการ แต่ส่วนราชการใดมีเหตุพิเศษจะกำหนดเวลาทำงานปกติไว้เกินกว่าก็ได้ แต่ต้องไม่เกินสัปดาห์ละ </a:t>
            </a:r>
            <a:r>
              <a:rPr lang="en-US" sz="23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48 </a:t>
            </a:r>
            <a:r>
              <a:rPr lang="th-TH" sz="2300" b="1" dirty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ชั่วโมงไม่รวมเวลาหยุด</a:t>
            </a:r>
            <a:r>
              <a:rPr lang="th-TH" sz="2300" b="1" dirty="0" smtClean="0">
                <a:solidFill>
                  <a:srgbClr val="AE1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พัก  </a:t>
            </a:r>
            <a:r>
              <a:rPr lang="th-TH" sz="2000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  <a:hlinkClick r:id="rId2" action="ppaction://hlinkfile"/>
              </a:rPr>
              <a:t>ระเบียบว่าด้วยการจ่ายค่าจ้างลูกจ้าง</a:t>
            </a:r>
            <a:endParaRPr lang="en-US" dirty="0">
              <a:solidFill>
                <a:srgbClr val="00B0F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83569" y="692696"/>
            <a:ext cx="7776864" cy="954107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ระเบียบ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ว่าด้วยการจ่ายค่าจ้างลูกจ้าง</a:t>
            </a:r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ของส่วน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ราชการ พ.ศ. 2526 </a:t>
            </a:r>
            <a:endParaRPr lang="th-TH" sz="2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27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ที่แก้ไขเพิ่มเติม ข้อ 11 (1) ก.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9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83569" y="5195487"/>
            <a:ext cx="7776864" cy="83099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# </a:t>
            </a:r>
            <a:r>
              <a:rPr lang="th-TH" sz="2400" b="1" spc="-8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หน่วยงานที่ให้ลูกจ้างชั่วคราวกองทุนฯ จัดทำรายงาน</a:t>
            </a:r>
            <a:r>
              <a:rPr lang="th-TH" sz="2400" b="1" spc="-8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ประจำวันประกอบการ</a:t>
            </a:r>
            <a:r>
              <a:rPr lang="th-TH" sz="2400" b="1" spc="-8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เบิกค่าจ้าง</a:t>
            </a:r>
            <a:r>
              <a:rPr lang="th-TH" sz="2400" b="1" spc="-8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ชั่วคราว </a:t>
            </a:r>
          </a:p>
          <a:p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ตั้งแต่มีการจ้างลูกจ้างชั่วคราวกองทุนฯ จนถึงปัจจุบัน จำนวน </a:t>
            </a: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  <a:r>
              <a:rPr lang="th-TH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แห่ง </a:t>
            </a:r>
            <a:r>
              <a:rPr lang="th-TH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  <a:hlinkClick r:id="rId3" action="ppaction://hlinkfile"/>
              </a:rPr>
              <a:t>รายชื่อ</a:t>
            </a:r>
            <a:endParaRPr lang="th-TH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06320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827584" y="2204864"/>
            <a:ext cx="7560840" cy="2880320"/>
          </a:xfrm>
        </p:spPr>
        <p:txBody>
          <a:bodyPr>
            <a:noAutofit/>
          </a:bodyPr>
          <a:lstStyle/>
          <a:p>
            <a:pPr algn="ctr"/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solidFill>
                  <a:srgbClr val="2614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การเบิกจ่ายเงินกองทุนพัฒนาฝีมือแรงงาน ประจำปีงบประมาณ พ.ศ. 2562 </a:t>
            </a:r>
            <a:br>
              <a:rPr lang="th-TH" sz="5000" dirty="0">
                <a:ln w="1905"/>
                <a:solidFill>
                  <a:srgbClr val="2614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endParaRPr lang="th-TH" sz="5000" dirty="0">
              <a:ln w="1905"/>
              <a:solidFill>
                <a:schemeClr val="accent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pic>
        <p:nvPicPr>
          <p:cNvPr id="3" name="Picture 2" descr="รูปภาพที่เกี่ยวข้อง">
            <a:extLst>
              <a:ext uri="{FF2B5EF4-FFF2-40B4-BE49-F238E27FC236}">
                <a16:creationId xmlns:a16="http://schemas.microsoft.com/office/drawing/2014/main" xmlns="" id="{A20625B7-69FD-4F90-A606-507E70BFB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980728"/>
            <a:ext cx="151216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10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62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899592" y="1412776"/>
            <a:ext cx="7344816" cy="3672408"/>
          </a:xfrm>
        </p:spPr>
        <p:txBody>
          <a:bodyPr>
            <a:noAutofit/>
          </a:bodyPr>
          <a:lstStyle/>
          <a:p>
            <a:pPr algn="ctr"/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  <a:t/>
            </a:r>
            <a:br>
              <a:rPr lang="th-TH" sz="500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ngsanaUPC" panose="02020603050405020304" pitchFamily="18" charset="-34"/>
                <a:cs typeface="AngsanaUPC" panose="02020603050405020304" pitchFamily="18" charset="-34"/>
              </a:rPr>
            </a:br>
            <a:r>
              <a:rPr lang="th-TH" sz="5000" dirty="0">
                <a:ln w="1905"/>
                <a:solidFill>
                  <a:srgbClr val="2614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/>
            </a:r>
            <a:br>
              <a:rPr lang="th-TH" sz="5000" dirty="0">
                <a:ln w="1905"/>
                <a:solidFill>
                  <a:srgbClr val="2614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5000" dirty="0">
                <a:ln w="1905"/>
                <a:solidFill>
                  <a:srgbClr val="2614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ตามตัวชี้วัด</a:t>
            </a:r>
            <a:r>
              <a:rPr lang="th-TH" sz="5000" dirty="0">
                <a:solidFill>
                  <a:srgbClr val="2614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การปฏิบัติราชการ</a:t>
            </a:r>
            <a:br>
              <a:rPr lang="th-TH" sz="5000" dirty="0">
                <a:solidFill>
                  <a:srgbClr val="2614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5000" dirty="0">
                <a:solidFill>
                  <a:srgbClr val="2614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ของส่วนราชการระดับหน่วยงานภายใน ประจำปีงบประมาณ พ.ศ. 2562</a:t>
            </a:r>
            <a:r>
              <a:rPr lang="en-US" sz="5400" dirty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5400" dirty="0">
                <a:solidFill>
                  <a:schemeClr val="accent6"/>
                </a:solidFill>
                <a:latin typeface="TH SarabunPSK" pitchFamily="34" charset="-34"/>
                <a:cs typeface="TH SarabunPSK" pitchFamily="34" charset="-34"/>
              </a:rPr>
            </a:br>
            <a:endParaRPr lang="th-TH" sz="5000" dirty="0">
              <a:ln w="1905"/>
              <a:solidFill>
                <a:schemeClr val="accent6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ngsanaUPC" panose="02020603050405020304" pitchFamily="18" charset="-34"/>
              <a:cs typeface="AngsanaUPC" panose="02020603050405020304" pitchFamily="18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11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14985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611560" y="665585"/>
            <a:ext cx="7818092" cy="11419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ตัวชี้วัดองค์ประกอบที่ 5 </a:t>
            </a:r>
            <a:r>
              <a:rPr lang="en-US" sz="19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Potential Based</a:t>
            </a:r>
            <a:r>
              <a:rPr lang="th-TH" sz="19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9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(สถาบันพัฒนาฝีมือแรงงาน/สำนักงานพัฒนาฝีมือแรงงาน)</a:t>
            </a:r>
          </a:p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การปฏิบัติราชการของส่วนราชการระดับหน่วยงานภายใน ประจำปีงบประมาณ พ.ศ. 2562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197794" y="691403"/>
            <a:ext cx="8184980" cy="5386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ลบ 13"/>
          <p:cNvSpPr/>
          <p:nvPr/>
        </p:nvSpPr>
        <p:spPr>
          <a:xfrm>
            <a:off x="201822" y="1112892"/>
            <a:ext cx="8811794" cy="45719"/>
          </a:xfrm>
          <a:prstGeom prst="mathMinu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สี่เหลี่ยมผืนผ้ามุมมน 18"/>
          <p:cNvSpPr/>
          <p:nvPr/>
        </p:nvSpPr>
        <p:spPr>
          <a:xfrm>
            <a:off x="2928926" y="1929898"/>
            <a:ext cx="3214710" cy="1141912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5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ตัวชี้วัด 5.1</a:t>
            </a:r>
          </a:p>
        </p:txBody>
      </p:sp>
      <p:sp>
        <p:nvSpPr>
          <p:cNvPr id="20" name="สี่เหลี่ยมผืนผ้ามุมมน 19"/>
          <p:cNvSpPr/>
          <p:nvPr/>
        </p:nvSpPr>
        <p:spPr>
          <a:xfrm>
            <a:off x="805955" y="3515258"/>
            <a:ext cx="7643866" cy="178595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ความสำเร็จของการจัดทำรายงานงบการเงิน</a:t>
            </a:r>
            <a:b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กองทุนพัฒนาฝีมือแรงงาน</a:t>
            </a:r>
          </a:p>
          <a:p>
            <a:pPr algn="ctr"/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ประจำปีงบประมาณ พ.ศ. 2562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08174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มุมมน 10"/>
          <p:cNvSpPr/>
          <p:nvPr/>
        </p:nvSpPr>
        <p:spPr>
          <a:xfrm>
            <a:off x="823310" y="2357442"/>
            <a:ext cx="1367690" cy="722744"/>
          </a:xfrm>
          <a:prstGeom prst="roundRect">
            <a:avLst/>
          </a:prstGeom>
          <a:solidFill>
            <a:srgbClr val="92D050"/>
          </a:solidFill>
          <a:ln>
            <a:solidFill>
              <a:srgbClr val="66FF3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รอบที่ 1 มี.ค. </a:t>
            </a:r>
          </a:p>
          <a:p>
            <a:pPr algn="ctr"/>
            <a:r>
              <a:rPr lang="th-TH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(6 เดือน) </a:t>
            </a:r>
          </a:p>
        </p:txBody>
      </p:sp>
      <p:sp>
        <p:nvSpPr>
          <p:cNvPr id="21" name="สี่เหลี่ยมผืนผ้ามุมมน 20"/>
          <p:cNvSpPr/>
          <p:nvPr/>
        </p:nvSpPr>
        <p:spPr>
          <a:xfrm>
            <a:off x="6623055" y="2317351"/>
            <a:ext cx="1729418" cy="913525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1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ครบถ้วน ถูกต้อง</a:t>
            </a:r>
          </a:p>
          <a:p>
            <a:pPr algn="ctr"/>
            <a:r>
              <a:rPr lang="th-TH" sz="21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ไม่น้อยกว่า 5 เดือน</a:t>
            </a:r>
            <a:endParaRPr lang="th-TH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สี่เหลี่ยมผืนผ้ามุมมน 24"/>
          <p:cNvSpPr/>
          <p:nvPr/>
        </p:nvSpPr>
        <p:spPr>
          <a:xfrm>
            <a:off x="823310" y="4241551"/>
            <a:ext cx="1337885" cy="722744"/>
          </a:xfrm>
          <a:prstGeom prst="round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รอบที่ 2 ก.ย.</a:t>
            </a:r>
          </a:p>
          <a:p>
            <a:pPr algn="ctr"/>
            <a:r>
              <a:rPr lang="th-TH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(12 เดือน) </a:t>
            </a:r>
          </a:p>
        </p:txBody>
      </p:sp>
      <p:sp>
        <p:nvSpPr>
          <p:cNvPr id="26" name="สี่เหลี่ยมผืนผ้ามุมมน 25"/>
          <p:cNvSpPr/>
          <p:nvPr/>
        </p:nvSpPr>
        <p:spPr>
          <a:xfrm>
            <a:off x="6584184" y="4133517"/>
            <a:ext cx="1815529" cy="913525"/>
          </a:xfrm>
          <a:prstGeom prst="round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1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ครบถ้วน ถูกต้อง</a:t>
            </a:r>
          </a:p>
          <a:p>
            <a:pPr algn="ctr"/>
            <a:r>
              <a:rPr lang="th-TH" sz="21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ไม่น้อยกว่า 10 เดือน</a:t>
            </a:r>
            <a:endParaRPr lang="th-TH" sz="21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สี่เหลี่ยมผืนผ้ามุมมน 27"/>
          <p:cNvSpPr/>
          <p:nvPr/>
        </p:nvSpPr>
        <p:spPr>
          <a:xfrm>
            <a:off x="2770956" y="2241069"/>
            <a:ext cx="3240359" cy="108012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การจัดทำรายงานงบการเงินกองทุน</a:t>
            </a:r>
          </a:p>
          <a:p>
            <a:pPr algn="ctr"/>
            <a:r>
              <a:rPr lang="th-TH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ตั้งแต่เดือน ต.ค. 61 - มี.ค. 62</a:t>
            </a:r>
          </a:p>
        </p:txBody>
      </p:sp>
      <p:sp>
        <p:nvSpPr>
          <p:cNvPr id="29" name="สี่เหลี่ยมผืนผ้ามุมมน 28"/>
          <p:cNvSpPr/>
          <p:nvPr/>
        </p:nvSpPr>
        <p:spPr>
          <a:xfrm>
            <a:off x="2771801" y="4099650"/>
            <a:ext cx="3240359" cy="1008112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การจัดทำรายงานงบการเงินกองทุน</a:t>
            </a:r>
          </a:p>
          <a:p>
            <a:pPr algn="ctr"/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ตั้งแต่เดือน ต.ค. 61 - ก.ย. 62</a:t>
            </a:r>
          </a:p>
        </p:txBody>
      </p:sp>
      <p:sp>
        <p:nvSpPr>
          <p:cNvPr id="30" name="ลูกศรขวา 29"/>
          <p:cNvSpPr/>
          <p:nvPr/>
        </p:nvSpPr>
        <p:spPr>
          <a:xfrm>
            <a:off x="2286117" y="2537251"/>
            <a:ext cx="413675" cy="340547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2400"/>
          </a:p>
        </p:txBody>
      </p:sp>
      <p:sp>
        <p:nvSpPr>
          <p:cNvPr id="31" name="ลูกศรขวา 30"/>
          <p:cNvSpPr/>
          <p:nvPr/>
        </p:nvSpPr>
        <p:spPr>
          <a:xfrm>
            <a:off x="2297157" y="4422616"/>
            <a:ext cx="413675" cy="340547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2400"/>
          </a:p>
        </p:txBody>
      </p:sp>
      <p:sp>
        <p:nvSpPr>
          <p:cNvPr id="32" name="ลูกศรขวา 31"/>
          <p:cNvSpPr/>
          <p:nvPr/>
        </p:nvSpPr>
        <p:spPr>
          <a:xfrm>
            <a:off x="6118035" y="2584397"/>
            <a:ext cx="376068" cy="340547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2400"/>
          </a:p>
        </p:txBody>
      </p:sp>
      <p:sp>
        <p:nvSpPr>
          <p:cNvPr id="33" name="ลูกศรขวา 32"/>
          <p:cNvSpPr/>
          <p:nvPr/>
        </p:nvSpPr>
        <p:spPr>
          <a:xfrm>
            <a:off x="6145386" y="4403245"/>
            <a:ext cx="376068" cy="340547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 sz="2400"/>
          </a:p>
        </p:txBody>
      </p:sp>
      <p:sp>
        <p:nvSpPr>
          <p:cNvPr id="20" name="สี่เหลี่ยมผืนผ้ามุมมน 18"/>
          <p:cNvSpPr txBox="1">
            <a:spLocks/>
          </p:cNvSpPr>
          <p:nvPr/>
        </p:nvSpPr>
        <p:spPr>
          <a:xfrm>
            <a:off x="755576" y="716903"/>
            <a:ext cx="7632848" cy="11430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เป้าหมายตัวชี้วัด</a:t>
            </a:r>
            <a:endParaRPr kumimoji="0" lang="th-TH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13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5102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19"/>
          <p:cNvSpPr>
            <a:spLocks noGrp="1"/>
          </p:cNvSpPr>
          <p:nvPr>
            <p:ph idx="1"/>
          </p:nvPr>
        </p:nvSpPr>
        <p:spPr>
          <a:xfrm>
            <a:off x="755576" y="1700808"/>
            <a:ext cx="7632848" cy="403244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>
            <a:noAutofit/>
          </a:bodyPr>
          <a:lstStyle/>
          <a:p>
            <a:pPr marL="109538" indent="0">
              <a:buNone/>
            </a:pP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รายงานงบการเงินประจำเดือนในระบบรายงานข้อมูล</a:t>
            </a:r>
          </a:p>
          <a:p>
            <a:pPr marL="109538" indent="0">
              <a:buNone/>
            </a:pP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ส่งเสริมการ</a:t>
            </a: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พัฒนาฝีมือแรงงาน 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http</a:t>
            </a:r>
            <a:r>
              <a:rPr lang="en-US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://eit.dsd.go.th/cat3)</a:t>
            </a: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109538" indent="0">
              <a:buNone/>
            </a:pP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ภายในวันที่ 3 ของเดือนถัดไป</a:t>
            </a:r>
          </a:p>
          <a:p>
            <a:pPr marL="109538" indent="0">
              <a:buNone/>
            </a:pP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จัดส่ง</a:t>
            </a: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รายงานงบการเงินและรายละเอียดประกอบงบ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ประจำเดือน</a:t>
            </a:r>
          </a:p>
          <a:p>
            <a:pPr marL="109538" indent="0">
              <a:buNone/>
            </a:pP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ให้</a:t>
            </a: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กองส่งเสริมการพัฒนาฝีมือแรงงาน </a:t>
            </a:r>
            <a:endParaRPr lang="th-TH" sz="28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109538" indent="0">
              <a:buNone/>
            </a:pP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28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ภายใน</a:t>
            </a:r>
            <a:r>
              <a:rPr lang="th-TH" sz="28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วันที่ 10 ของเดือนถัดไป</a:t>
            </a:r>
          </a:p>
          <a:p>
            <a:pPr marL="109538" indent="0">
              <a:buNone/>
            </a:pP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กรณี</a:t>
            </a:r>
            <a:r>
              <a:rPr lang="th-TH" sz="2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หน่วยงานไม่ดำเนินการตามข้อ 1 และข้อ 2 ถือว่าไม่ผ่าน</a:t>
            </a:r>
            <a:r>
              <a:rPr lang="th-TH" sz="2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ตัวชี้วัด</a:t>
            </a:r>
            <a:endParaRPr lang="th-TH" sz="2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ผืนผ้ามุมมน 18"/>
          <p:cNvSpPr>
            <a:spLocks noGrp="1"/>
          </p:cNvSpPr>
          <p:nvPr>
            <p:ph type="title"/>
          </p:nvPr>
        </p:nvSpPr>
        <p:spPr>
          <a:xfrm>
            <a:off x="694857" y="715274"/>
            <a:ext cx="7704856" cy="878908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normAutofit fontScale="90000"/>
          </a:bodyPr>
          <a:lstStyle/>
          <a:p>
            <a:pPr algn="ctr"/>
            <a:r>
              <a:rPr lang="th-TH" sz="4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หลักเกณฑ์/เงื่อนไข</a:t>
            </a:r>
            <a:endParaRPr lang="th-TH" sz="4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14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3"/>
          <p:cNvSpPr/>
          <p:nvPr/>
        </p:nvSpPr>
        <p:spPr>
          <a:xfrm>
            <a:off x="611560" y="665585"/>
            <a:ext cx="7818092" cy="11419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ตัวชี้วัดองค์ประกอบที่ 5 </a:t>
            </a:r>
            <a:r>
              <a:rPr lang="en-US" sz="19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Potential Based</a:t>
            </a:r>
            <a:r>
              <a:rPr lang="th-TH" sz="19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9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(สถาบันพัฒนาฝีมือแรงงาน/สำนักงานพัฒนาฝีมือแรงงาน)</a:t>
            </a:r>
          </a:p>
          <a:p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การปฏิบัติราชการของส่วนราชการระดับหน่วยงานภายใน ประจำปีงบประมาณ พ.ศ. 2562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18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สี่เหลี่ยมผืนผ้ามุมมน 6"/>
          <p:cNvSpPr/>
          <p:nvPr/>
        </p:nvSpPr>
        <p:spPr>
          <a:xfrm>
            <a:off x="197794" y="691403"/>
            <a:ext cx="8184980" cy="5386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ลบ 13"/>
          <p:cNvSpPr/>
          <p:nvPr/>
        </p:nvSpPr>
        <p:spPr>
          <a:xfrm>
            <a:off x="201822" y="1112892"/>
            <a:ext cx="8811794" cy="45719"/>
          </a:xfrm>
          <a:prstGeom prst="mathMinu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9" name="สี่เหลี่ยมผืนผ้ามุมมน 18"/>
          <p:cNvSpPr/>
          <p:nvPr/>
        </p:nvSpPr>
        <p:spPr>
          <a:xfrm>
            <a:off x="2928926" y="1916832"/>
            <a:ext cx="3214710" cy="1141912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5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ตัวชี้วัด 5.2</a:t>
            </a:r>
          </a:p>
        </p:txBody>
      </p:sp>
      <p:sp>
        <p:nvSpPr>
          <p:cNvPr id="8" name="สี่เหลี่ยมผืนผ้ามุมมน 19">
            <a:extLst>
              <a:ext uri="{FF2B5EF4-FFF2-40B4-BE49-F238E27FC236}">
                <a16:creationId xmlns:a16="http://schemas.microsoft.com/office/drawing/2014/main" xmlns="" id="{632AB5D1-BA95-4229-9A51-9427D0019F2B}"/>
              </a:ext>
            </a:extLst>
          </p:cNvPr>
          <p:cNvSpPr/>
          <p:nvPr/>
        </p:nvSpPr>
        <p:spPr>
          <a:xfrm>
            <a:off x="710190" y="3501008"/>
            <a:ext cx="7719462" cy="178595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ความสำเร็จของการเบิกจ่ายเงินกองทุนพัฒนาฝีมือแรงงานภาพรวม</a:t>
            </a:r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ประจำปีงบประมาณ พ.ศ. 2562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0357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19"/>
          <p:cNvSpPr>
            <a:spLocks noGrp="1"/>
          </p:cNvSpPr>
          <p:nvPr>
            <p:ph idx="1"/>
          </p:nvPr>
        </p:nvSpPr>
        <p:spPr>
          <a:xfrm>
            <a:off x="755576" y="1412776"/>
            <a:ext cx="7560840" cy="453650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>
            <a:normAutofit/>
          </a:bodyPr>
          <a:lstStyle/>
          <a:p>
            <a:pPr marL="109538" indent="463550" algn="thaiDist">
              <a:buNone/>
            </a:pPr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เบิกจ่ายเงินกองทุนพัฒนาฝีมือ</a:t>
            </a:r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แรงงานของ</a:t>
            </a:r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หน่วยงานตามที่ได้รับจัดสรรเพื่อ</a:t>
            </a:r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ดำเนินการตาม</a:t>
            </a:r>
            <a:r>
              <a:rPr lang="th-TH" sz="3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ภารกิจกองทุนฯ ได้ตามหลักเกณฑ์และ</a:t>
            </a:r>
            <a:r>
              <a:rPr lang="th-TH" sz="3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เป้าหมายที่กำหนด    </a:t>
            </a:r>
            <a:r>
              <a:rPr lang="th-TH" sz="3200" b="1" dirty="0" smtClean="0">
                <a:solidFill>
                  <a:srgbClr val="AE124A"/>
                </a:solidFill>
                <a:latin typeface="TH SarabunPSK" pitchFamily="34" charset="-34"/>
                <a:cs typeface="TH SarabunPSK" pitchFamily="34" charset="-34"/>
              </a:rPr>
              <a:t>สูตรคำนว</a:t>
            </a:r>
            <a:r>
              <a:rPr lang="th-TH" sz="3200" b="1" dirty="0">
                <a:solidFill>
                  <a:srgbClr val="AE124A"/>
                </a:solidFill>
                <a:latin typeface="TH SarabunPSK" pitchFamily="34" charset="-34"/>
                <a:cs typeface="TH SarabunPSK" pitchFamily="34" charset="-34"/>
              </a:rPr>
              <a:t>ณ</a:t>
            </a:r>
          </a:p>
        </p:txBody>
      </p:sp>
      <p:sp>
        <p:nvSpPr>
          <p:cNvPr id="5" name="สี่เหลี่ยมผืนผ้ามุมมน 18"/>
          <p:cNvSpPr>
            <a:spLocks noGrp="1"/>
          </p:cNvSpPr>
          <p:nvPr>
            <p:ph type="title"/>
          </p:nvPr>
        </p:nvSpPr>
        <p:spPr>
          <a:xfrm>
            <a:off x="786019" y="733179"/>
            <a:ext cx="7560840" cy="665742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algn="ctr"/>
            <a:r>
              <a:rPr lang="th-TH" sz="4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หลักเกณฑ์/เงื่อนไข</a:t>
            </a:r>
            <a:endParaRPr lang="th-TH" sz="4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6" name="ตาราง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7782880"/>
              </p:ext>
            </p:extLst>
          </p:nvPr>
        </p:nvGraphicFramePr>
        <p:xfrm>
          <a:off x="899592" y="4077073"/>
          <a:ext cx="7272808" cy="15887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08712"/>
                <a:gridCol w="216024"/>
                <a:gridCol w="648072"/>
              </a:tblGrid>
              <a:tr h="50379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28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เงินกองทุนพัฒนาฝีมือแรงงานที่</a:t>
                      </a:r>
                      <a:r>
                        <a:rPr lang="th-TH" sz="28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หน่วยงานเบิกจ่ายภาพรวม</a:t>
                      </a:r>
                      <a:r>
                        <a:rPr lang="th-TH" sz="26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</a:p>
                    <a:p>
                      <a:pPr algn="ctr" rtl="0" fontAlgn="ctr"/>
                      <a:r>
                        <a:rPr lang="th-TH" sz="20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(</a:t>
                      </a:r>
                      <a:r>
                        <a:rPr lang="th-TH" sz="20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พิจารณาจาก </a:t>
                      </a:r>
                      <a:r>
                        <a:rPr lang="en-US" sz="20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CAT 3)            </a:t>
                      </a:r>
                      <a:endParaRPr lang="en-US" sz="28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3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itchFamily="34" charset="-34"/>
                          <a:cs typeface="TH SarabunPSK" pitchFamily="34" charset="-34"/>
                        </a:rPr>
                        <a:t>x</a:t>
                      </a:r>
                      <a:endParaRPr lang="en-US" sz="3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3200" b="1" u="none" strike="noStrike" dirty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H SarabunPSK" pitchFamily="34" charset="-34"/>
                          <a:cs typeface="TH SarabunPSK" pitchFamily="34" charset="-34"/>
                        </a:rPr>
                        <a:t>100</a:t>
                      </a:r>
                      <a:endParaRPr lang="th-TH" sz="32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76322">
                <a:tc>
                  <a:txBody>
                    <a:bodyPr/>
                    <a:lstStyle/>
                    <a:p>
                      <a:pPr algn="ctr" fontAlgn="t"/>
                      <a:endParaRPr lang="th-TH" sz="2300" b="1" u="none" strike="noStrike" dirty="0" smtClean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  <a:p>
                      <a:pPr algn="ctr" fontAlgn="t"/>
                      <a:r>
                        <a:rPr lang="th-TH" sz="2300" b="1" u="none" strike="noStrike" dirty="0" smtClean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 </a:t>
                      </a:r>
                      <a:r>
                        <a:rPr lang="th-TH" sz="3200" b="1" u="none" strike="noStrike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cs typeface="TH SarabunPSK" pitchFamily="34" charset="-34"/>
                        </a:rPr>
                        <a:t>เงินกองทุนพัฒนาฝีมือแรงงานที่หน่วยงานได้รับทั้งหมด</a:t>
                      </a:r>
                      <a:endParaRPr lang="th-TH" sz="23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7" name="ตัวเชื่อมต่อตรง 6"/>
          <p:cNvCxnSpPr/>
          <p:nvPr/>
        </p:nvCxnSpPr>
        <p:spPr>
          <a:xfrm>
            <a:off x="1043608" y="4941168"/>
            <a:ext cx="6120680" cy="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16</a:t>
            </a:fld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สี่เหลี่ยมผืนผ้ามุมมน 6"/>
          <p:cNvSpPr/>
          <p:nvPr/>
        </p:nvSpPr>
        <p:spPr>
          <a:xfrm>
            <a:off x="45100" y="727303"/>
            <a:ext cx="8946206" cy="5386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สี่เหลี่ยมผืนผ้ามุมมน 10"/>
          <p:cNvSpPr/>
          <p:nvPr/>
        </p:nvSpPr>
        <p:spPr>
          <a:xfrm>
            <a:off x="759803" y="1970399"/>
            <a:ext cx="1593804" cy="916938"/>
          </a:xfrm>
          <a:prstGeom prst="roundRect">
            <a:avLst/>
          </a:prstGeom>
          <a:solidFill>
            <a:srgbClr val="92D050"/>
          </a:solidFill>
          <a:ln>
            <a:solidFill>
              <a:srgbClr val="66FF33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รอบที่ 1 มี.ค. </a:t>
            </a:r>
            <a:r>
              <a:rPr lang="th-TH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(6 เดือน) 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สี่เหลี่ยมผืนผ้ามุมมน 20"/>
          <p:cNvSpPr/>
          <p:nvPr/>
        </p:nvSpPr>
        <p:spPr>
          <a:xfrm>
            <a:off x="7020271" y="1987522"/>
            <a:ext cx="1368153" cy="899815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ไม่น้อยกว่า</a:t>
            </a:r>
          </a:p>
          <a:p>
            <a:pPr algn="ctr"/>
            <a:r>
              <a:rPr lang="th-TH" sz="2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ร้อยละ </a:t>
            </a:r>
            <a:r>
              <a:rPr lang="en-US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54</a:t>
            </a:r>
            <a:endParaRPr lang="th-TH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สี่เหลี่ยมผืนผ้ามุมมน 24"/>
          <p:cNvSpPr/>
          <p:nvPr/>
        </p:nvSpPr>
        <p:spPr>
          <a:xfrm>
            <a:off x="808263" y="4079785"/>
            <a:ext cx="1553908" cy="916938"/>
          </a:xfrm>
          <a:prstGeom prst="round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รอบที่ </a:t>
            </a:r>
            <a:r>
              <a:rPr lang="th-TH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ก.ย.</a:t>
            </a:r>
          </a:p>
          <a:p>
            <a:pPr algn="ctr"/>
            <a:r>
              <a:rPr lang="th-TH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(12 เดือน) </a:t>
            </a:r>
            <a:endParaRPr lang="th-TH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สี่เหลี่ยมผืนผ้ามุมมน 25"/>
          <p:cNvSpPr/>
          <p:nvPr/>
        </p:nvSpPr>
        <p:spPr>
          <a:xfrm>
            <a:off x="7055182" y="4071968"/>
            <a:ext cx="1389970" cy="916938"/>
          </a:xfrm>
          <a:prstGeom prst="roundRect">
            <a:avLst/>
          </a:prstGeom>
          <a:solidFill>
            <a:srgbClr val="FFC00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ไม่น้อยกว่า</a:t>
            </a:r>
          </a:p>
          <a:p>
            <a:pPr algn="ctr"/>
            <a:r>
              <a:rPr lang="th-TH" sz="2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ร้อยละ </a:t>
            </a:r>
            <a:r>
              <a:rPr lang="th-TH" sz="2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100</a:t>
            </a:r>
            <a:endParaRPr lang="th-TH" sz="2600" b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สี่เหลี่ยมผืนผ้ามุมมน 27"/>
          <p:cNvSpPr/>
          <p:nvPr/>
        </p:nvSpPr>
        <p:spPr>
          <a:xfrm>
            <a:off x="2946259" y="1866723"/>
            <a:ext cx="3462389" cy="120497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ผลการเบิกจ่าย</a:t>
            </a:r>
            <a:r>
              <a:rPr lang="th-TH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เงินกองทุน </a:t>
            </a:r>
            <a:endParaRPr lang="th-TH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ตั้งแต่เดือน </a:t>
            </a:r>
            <a:r>
              <a:rPr lang="th-TH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ต.ค. 61 - </a:t>
            </a:r>
            <a:r>
              <a:rPr lang="th-TH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มี.ค. </a:t>
            </a:r>
            <a:r>
              <a:rPr lang="th-TH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62</a:t>
            </a:r>
            <a:endParaRPr lang="th-TH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สี่เหลี่ยมผืนผ้ามุมมน 28"/>
          <p:cNvSpPr/>
          <p:nvPr/>
        </p:nvSpPr>
        <p:spPr>
          <a:xfrm>
            <a:off x="2968503" y="3888758"/>
            <a:ext cx="3456384" cy="1255649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ผลการเบิกจ่าย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เงินกองทุน </a:t>
            </a:r>
            <a:endParaRPr lang="th-TH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ตั้งแต่เดือน </a:t>
            </a:r>
            <a:r>
              <a:rPr lang="th-TH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ต.ค. 61 - ก.ย. 62</a:t>
            </a:r>
            <a:endParaRPr lang="th-TH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ลูกศรขวา 29"/>
          <p:cNvSpPr/>
          <p:nvPr/>
        </p:nvSpPr>
        <p:spPr>
          <a:xfrm>
            <a:off x="2469914" y="2226699"/>
            <a:ext cx="432047" cy="432048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ลูกศรขวา 30"/>
          <p:cNvSpPr/>
          <p:nvPr/>
        </p:nvSpPr>
        <p:spPr>
          <a:xfrm>
            <a:off x="2486673" y="4314413"/>
            <a:ext cx="432047" cy="432048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ลูกศรขวา 31"/>
          <p:cNvSpPr/>
          <p:nvPr/>
        </p:nvSpPr>
        <p:spPr>
          <a:xfrm>
            <a:off x="6513483" y="2241007"/>
            <a:ext cx="432047" cy="432048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3" name="ลูกศรขวา 32"/>
          <p:cNvSpPr/>
          <p:nvPr/>
        </p:nvSpPr>
        <p:spPr>
          <a:xfrm>
            <a:off x="6536200" y="4321795"/>
            <a:ext cx="432047" cy="432048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สี่เหลี่ยมผืนผ้ามุมมน 18"/>
          <p:cNvSpPr txBox="1">
            <a:spLocks/>
          </p:cNvSpPr>
          <p:nvPr/>
        </p:nvSpPr>
        <p:spPr>
          <a:xfrm>
            <a:off x="755576" y="727302"/>
            <a:ext cx="7632848" cy="844301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เป้าหมายตัวชี้วัด</a:t>
            </a:r>
            <a:endParaRPr kumimoji="0" lang="th-TH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17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8415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19"/>
          <p:cNvSpPr>
            <a:spLocks noGrp="1"/>
          </p:cNvSpPr>
          <p:nvPr>
            <p:ph idx="1"/>
          </p:nvPr>
        </p:nvSpPr>
        <p:spPr>
          <a:xfrm>
            <a:off x="755576" y="1268760"/>
            <a:ext cx="7620780" cy="468052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>
            <a:normAutofit fontScale="77500" lnSpcReduction="20000"/>
          </a:bodyPr>
          <a:lstStyle/>
          <a:p>
            <a:pPr marL="109538" indent="463550">
              <a:buNone/>
            </a:pPr>
            <a:r>
              <a:rPr lang="th-TH" sz="43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เงินกองทุนฯ ที่หน่วยงานได้รับทั้งหมด หมายถึง</a:t>
            </a:r>
          </a:p>
          <a:p>
            <a:pPr marL="109538" indent="0">
              <a:buNone/>
            </a:pPr>
            <a:r>
              <a:rPr lang="th-TH" sz="39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1</a:t>
            </a:r>
            <a:r>
              <a:rPr lang="th-TH" sz="39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เงินกองทุนฯ ที่หน่วยงานได้รับจัดสรรประจำปี</a:t>
            </a:r>
            <a:br>
              <a:rPr lang="th-TH" sz="39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9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9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(</a:t>
            </a:r>
            <a:r>
              <a:rPr lang="th-TH" sz="39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กองส่งเสริมฯ จัดสรรให้ต้นปีงบประมาณ (ตุลาคม 2561))</a:t>
            </a:r>
          </a:p>
          <a:p>
            <a:pPr marL="109538" indent="0">
              <a:buNone/>
            </a:pPr>
            <a:r>
              <a:rPr lang="th-TH" sz="39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2</a:t>
            </a:r>
            <a:r>
              <a:rPr lang="th-TH" sz="39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เงินกองทุนฯ ที่หน่วยงานขอรับจัดสรรเพิ่มเติมระหว่างปี  </a:t>
            </a:r>
          </a:p>
          <a:p>
            <a:pPr marL="109538" indent="0">
              <a:buNone/>
            </a:pPr>
            <a:r>
              <a:rPr lang="th-TH" sz="39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9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900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โดยต้องเบิกจ่ายภายใน 15 วันทำการ นับแต่วันที่ได้รับเงิน</a:t>
            </a:r>
          </a:p>
          <a:p>
            <a:pPr marL="109538" indent="0">
              <a:buNone/>
            </a:pPr>
            <a:r>
              <a:rPr lang="th-TH" sz="39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3</a:t>
            </a:r>
            <a:r>
              <a:rPr lang="th-TH" sz="39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เงินที่ได้รับจัดสรรตามข้อ 1 หากไม่มีเหตุให้เบิกจ่าย </a:t>
            </a:r>
            <a:endParaRPr lang="th-TH" sz="3900" b="1" dirty="0" smtClean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  <a:p>
            <a:pPr marL="109538" indent="0">
              <a:buNone/>
            </a:pPr>
            <a:r>
              <a:rPr lang="th-TH" sz="39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9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900" b="1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ต้อง</a:t>
            </a:r>
            <a:r>
              <a:rPr lang="th-TH" sz="3900" b="1" u="sng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ส่งคืนเงินภายในวันที่ 31 มี.ค. 2562 พร้อมชี้แจงเหตุผล </a:t>
            </a:r>
            <a:r>
              <a:rPr lang="th-TH" sz="3900" b="1" u="sng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</a:p>
          <a:p>
            <a:pPr marL="109538" indent="0">
              <a:buNone/>
            </a:pPr>
            <a:r>
              <a:rPr lang="th-TH" sz="3900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9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30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30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หากส่งคืน</a:t>
            </a:r>
            <a:r>
              <a:rPr lang="th-TH" sz="30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ภายในเวลาที่กำหนดไม่</a:t>
            </a:r>
            <a:r>
              <a:rPr lang="th-TH" sz="30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นับรวมเป็นเงินที่หน่วยงานได้รับจัดสรร </a:t>
            </a:r>
            <a:endParaRPr lang="th-TH" sz="3000" b="1" dirty="0" smtClean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  <a:p>
            <a:pPr marL="109538" indent="0">
              <a:buNone/>
            </a:pPr>
            <a:r>
              <a:rPr lang="th-TH" sz="30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0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          แต่</a:t>
            </a:r>
            <a:r>
              <a:rPr lang="th-TH" sz="30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หาก</a:t>
            </a:r>
            <a:r>
              <a:rPr lang="th-TH" sz="3000" b="1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ส่งคืนเกิน</a:t>
            </a:r>
            <a:r>
              <a:rPr lang="th-TH" sz="30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กำหนด นับรวมเป็นเงินที่หน่วยงานได้รับจัดสรร)</a:t>
            </a:r>
            <a:r>
              <a:rPr lang="th-TH" sz="4000" b="1" dirty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3000" b="1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สี่เหลี่ยมผืนผ้ามุมมน 18"/>
          <p:cNvSpPr>
            <a:spLocks noGrp="1"/>
          </p:cNvSpPr>
          <p:nvPr>
            <p:ph type="title"/>
          </p:nvPr>
        </p:nvSpPr>
        <p:spPr>
          <a:xfrm>
            <a:off x="755576" y="476672"/>
            <a:ext cx="7560840" cy="73775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algn="ctr"/>
            <a:r>
              <a:rPr lang="th-TH" sz="48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หลักเกณฑ์/เงื่อนไข</a:t>
            </a:r>
            <a:endParaRPr lang="th-TH" sz="4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18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2420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มุมมน 18"/>
          <p:cNvSpPr>
            <a:spLocks noGrp="1"/>
          </p:cNvSpPr>
          <p:nvPr>
            <p:ph type="title"/>
          </p:nvPr>
        </p:nvSpPr>
        <p:spPr>
          <a:xfrm>
            <a:off x="755576" y="1484784"/>
            <a:ext cx="7560840" cy="3528392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algn="ctr"/>
            <a:r>
              <a:rPr lang="th-TH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ปัญหาที่พบจากการเบิกจ่าย</a:t>
            </a:r>
            <a:br>
              <a:rPr lang="th-TH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เงินกองทุนพัฒนาฝีมือแรงงาน ปีงบประมาณพ.ศ. 2562 ไตรมาส </a:t>
            </a:r>
            <a:r>
              <a:rPr lang="en-US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</a:t>
            </a:r>
            <a:br>
              <a:rPr lang="en-US" sz="4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(ตุลาคม - ธันวาคม </a:t>
            </a:r>
            <a:r>
              <a:rPr lang="en-US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2561</a:t>
            </a:r>
            <a:r>
              <a:rPr lang="th-TH" sz="48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48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4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19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2232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19"/>
          <p:cNvSpPr>
            <a:spLocks noGrp="1"/>
          </p:cNvSpPr>
          <p:nvPr>
            <p:ph idx="1"/>
          </p:nvPr>
        </p:nvSpPr>
        <p:spPr>
          <a:xfrm>
            <a:off x="755576" y="908720"/>
            <a:ext cx="7560840" cy="482453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>
            <a:normAutofit fontScale="92500" lnSpcReduction="10000"/>
          </a:bodyPr>
          <a:lstStyle/>
          <a:p>
            <a:pPr marL="681038" indent="-571500" algn="thaiDist">
              <a:buFont typeface="Wingdings" pitchFamily="2" charset="2"/>
              <a:buChar char="Ø"/>
            </a:pPr>
            <a:r>
              <a:rPr lang="th-TH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ไม่เบิกจ่าย</a:t>
            </a:r>
            <a:r>
              <a:rPr lang="th-TH" sz="43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ค่าจ้างชั่วคราว</a:t>
            </a:r>
            <a:r>
              <a:rPr lang="th-TH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ให้แก่ลูกจ้างชั่วคราวกองทุนพัฒนาฝีมือแรงงาน </a:t>
            </a:r>
            <a:r>
              <a:rPr lang="th-TH" sz="4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ภายในวันทำการสุดท้ายของเดือน</a:t>
            </a:r>
            <a:r>
              <a:rPr lang="th-TH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ธันวาคม </a:t>
            </a:r>
            <a:r>
              <a:rPr lang="en-US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2561 </a:t>
            </a:r>
            <a:r>
              <a:rPr lang="th-TH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จำนวน </a:t>
            </a:r>
            <a:r>
              <a:rPr lang="en-US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แห่ง</a:t>
            </a:r>
            <a:endParaRPr lang="en-US" sz="4300" b="1" dirty="0" smtClean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marL="681038" indent="-571500" algn="thaiDist">
              <a:buFont typeface="Wingdings" pitchFamily="2" charset="2"/>
              <a:buChar char="Ø"/>
            </a:pPr>
            <a:r>
              <a:rPr lang="th-TH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ไม่เบิก</a:t>
            </a:r>
            <a:r>
              <a:rPr lang="th-TH" sz="4300" b="1" u="sng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เงินสมทบกองทุนประกันสังคม</a:t>
            </a:r>
            <a:r>
              <a:rPr lang="th-TH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ในส่วนของนายจ้าง</a:t>
            </a:r>
            <a:r>
              <a:rPr lang="th-TH" sz="4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ภายในวันทำการสุดท้าย</a:t>
            </a:r>
            <a:r>
              <a:rPr lang="th-TH" sz="43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ของเดือน</a:t>
            </a:r>
            <a:r>
              <a:rPr lang="th-TH" sz="4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ธันวาคม</a:t>
            </a:r>
            <a:r>
              <a:rPr lang="th-TH" sz="43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2561 </a:t>
            </a:r>
            <a:r>
              <a:rPr lang="th-TH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จำนวน </a:t>
            </a:r>
            <a:r>
              <a:rPr lang="en-US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8</a:t>
            </a:r>
            <a:r>
              <a:rPr lang="th-TH" sz="43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แห่ง </a:t>
            </a:r>
          </a:p>
          <a:p>
            <a:pPr marL="109538" indent="0" algn="thaiDist">
              <a:buNone/>
            </a:pPr>
            <a:endParaRPr lang="th-TH" sz="4300" b="1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20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3703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692696"/>
            <a:ext cx="7776864" cy="518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21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0717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มุมมน 19"/>
          <p:cNvSpPr>
            <a:spLocks noGrp="1"/>
          </p:cNvSpPr>
          <p:nvPr>
            <p:ph idx="1"/>
          </p:nvPr>
        </p:nvSpPr>
        <p:spPr>
          <a:xfrm>
            <a:off x="683568" y="692696"/>
            <a:ext cx="7692788" cy="518457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t">
            <a:noAutofit/>
          </a:bodyPr>
          <a:lstStyle/>
          <a:p>
            <a:pPr marL="109538" indent="463550" algn="thaiDist">
              <a:buNone/>
            </a:pPr>
            <a:r>
              <a:rPr lang="th-TH" sz="3500" b="1" dirty="0" smtClean="0">
                <a:solidFill>
                  <a:srgbClr val="2C17A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เพื่อให้การเบิกจ่ายเงินกองทุนพัฒนาฝีมือแรงงาน เป็นไปตามระเบียบที่เกี่ยวข้อง จึงขอความร่วมมือ </a:t>
            </a:r>
            <a:r>
              <a:rPr lang="th-TH" sz="3500" b="1" dirty="0" err="1" smtClean="0">
                <a:solidFill>
                  <a:srgbClr val="2C17A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สพร</a:t>
            </a:r>
            <a:r>
              <a:rPr lang="th-TH" sz="3500" b="1" dirty="0" smtClean="0">
                <a:solidFill>
                  <a:srgbClr val="2C17A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./ </a:t>
            </a:r>
            <a:r>
              <a:rPr lang="th-TH" sz="3500" b="1" dirty="0" err="1" smtClean="0">
                <a:solidFill>
                  <a:srgbClr val="2C17A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สนพ</a:t>
            </a:r>
            <a:r>
              <a:rPr lang="th-TH" sz="3500" b="1" dirty="0" smtClean="0">
                <a:solidFill>
                  <a:srgbClr val="2C17A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. ดังนี้</a:t>
            </a:r>
          </a:p>
          <a:p>
            <a:pPr marL="109538" indent="0">
              <a:buNone/>
            </a:pPr>
            <a:r>
              <a:rPr lang="th-TH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1. เบิกค่าจ้างชั่วคราวให้แก่ลูกจ้างชั่วคราวกองทุนฯ และ</a:t>
            </a:r>
          </a:p>
          <a:p>
            <a:pPr marL="109538" indent="0">
              <a:buNone/>
            </a:pPr>
            <a:r>
              <a:rPr lang="th-TH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   เงินประกันสังคมในส่วนของนายจ้าง </a:t>
            </a:r>
            <a:r>
              <a:rPr lang="th-TH" sz="3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ภายในวันทำการ</a:t>
            </a:r>
          </a:p>
          <a:p>
            <a:pPr marL="109538" indent="0">
              <a:buNone/>
            </a:pPr>
            <a:r>
              <a:rPr lang="th-TH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35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สุดท้ายของเดือน</a:t>
            </a:r>
          </a:p>
          <a:p>
            <a:pPr marL="109538" indent="0">
              <a:buNone/>
            </a:pPr>
            <a:r>
              <a:rPr lang="th-TH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35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การเบิกจ่ายค่าจ้าง</a:t>
            </a:r>
            <a:r>
              <a:rPr lang="th-TH" sz="3500" b="1" spc="-6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ลูกจ้าง</a:t>
            </a:r>
            <a:r>
              <a:rPr lang="th-TH" sz="3500" b="1" spc="-6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ชั่วคราวกองทุนฯ ไม่</a:t>
            </a:r>
            <a:r>
              <a:rPr lang="th-TH" sz="3500" b="1" spc="-6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ต้องแสดงรายงานการปฏิบัติงานประจำวัน</a:t>
            </a:r>
            <a:r>
              <a:rPr lang="th-TH" sz="3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ประกอบการเบิกจ่าย</a:t>
            </a:r>
            <a:endParaRPr lang="th-TH" sz="35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22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9217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มุมมน 18"/>
          <p:cNvSpPr>
            <a:spLocks noGrp="1"/>
          </p:cNvSpPr>
          <p:nvPr>
            <p:ph type="title"/>
          </p:nvPr>
        </p:nvSpPr>
        <p:spPr>
          <a:xfrm>
            <a:off x="755576" y="1628800"/>
            <a:ext cx="7632848" cy="4248472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algn="thaiDist"/>
            <a:r>
              <a:rPr lang="th-TH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sz="3200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มีคำสั่งที่ 1826</a:t>
            </a:r>
            <a:r>
              <a:rPr lang="en-US" sz="3200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/256</a:t>
            </a:r>
            <a:r>
              <a:rPr lang="th-TH" sz="3200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 ลงวันที่ 4 ตุลาคม 2561 เ</a:t>
            </a:r>
            <a:r>
              <a:rPr lang="th-TH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รื่อง </a:t>
            </a:r>
            <a:r>
              <a:rPr lang="th-TH" sz="3200" spc="-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มอบหมาย</a:t>
            </a:r>
            <a:r>
              <a:rPr lang="th-TH" sz="3200" spc="-1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ให้ข้าราชการกำกับดูแล ควบคุม ตรวจสอบ และ</a:t>
            </a:r>
            <a:r>
              <a:rPr lang="th-TH" sz="3200" spc="-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ปฏิบัติงาน        </a:t>
            </a:r>
            <a:r>
              <a:rPr lang="th-TH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ด้านการเงินและบัญชีกองทุนพัฒนาฝีมือแรงงาน </a:t>
            </a:r>
            <a:r>
              <a:rPr lang="th-TH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  <a:hlinkClick r:id="rId2" action="ppaction://hlinkfile"/>
              </a:rPr>
              <a:t>คำสั่ง</a:t>
            </a:r>
            <a:r>
              <a:rPr lang="th-TH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sz="3200" spc="-7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มีหนังสือกรมพัฒนาฝีมือแรงงาน ด่วนที่สุด ที่ 0406/ว 14326</a:t>
            </a:r>
            <a:r>
              <a:rPr lang="th-TH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ลงวันที่ 22 พฤศจิกายน 2561 เรื่อง ซักซ้อมความเข้าใจ       การมอบหมายหน้าที่ความรับผิดชอบในการปฏิบัติงานด้านการเงินและบัญชีกองทุนพัฒนาฝีมือแรงงาน </a:t>
            </a:r>
            <a:r>
              <a:rPr lang="th-TH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  <a:hlinkClick r:id="rId3" action="ppaction://hlinkfile"/>
              </a:rPr>
              <a:t>หนังสือ</a:t>
            </a:r>
            <a:endParaRPr lang="th-TH" sz="33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23</a:t>
            </a:fld>
            <a:endParaRPr lang="th-TH"/>
          </a:p>
        </p:txBody>
      </p:sp>
      <p:sp>
        <p:nvSpPr>
          <p:cNvPr id="4" name="สี่เหลี่ยมผืนผ้ามุมมน 18"/>
          <p:cNvSpPr txBox="1">
            <a:spLocks/>
          </p:cNvSpPr>
          <p:nvPr/>
        </p:nvSpPr>
        <p:spPr>
          <a:xfrm>
            <a:off x="791580" y="764704"/>
            <a:ext cx="7560840" cy="73775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wrap="square" lIns="91425" tIns="91425" rIns="91425" bIns="91425" rtlCol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 i="0" u="none" strike="noStrike" cap="none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 i="0" u="none" strike="noStrike" cap="none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 i="0" u="none" strike="noStrike" cap="none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 i="0" u="none" strike="noStrike" cap="none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 i="0" u="none" strike="noStrike" cap="none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 i="0" u="none" strike="noStrike" cap="none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 i="0" u="none" strike="noStrike" cap="none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 i="0" u="none" strike="noStrike" cap="none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A95B7"/>
              </a:buClr>
              <a:buSzPts val="3000"/>
              <a:buFont typeface="Patrick Hand SC"/>
              <a:buNone/>
              <a:defRPr sz="3000" b="1" i="0" u="none" strike="noStrike" cap="none">
                <a:solidFill>
                  <a:srgbClr val="2A95B7"/>
                </a:solidFill>
                <a:latin typeface="Patrick Hand SC"/>
                <a:ea typeface="Patrick Hand SC"/>
                <a:cs typeface="Patrick Hand SC"/>
                <a:sym typeface="Patrick Hand SC"/>
              </a:defRPr>
            </a:lvl9pPr>
          </a:lstStyle>
          <a:p>
            <a:pPr algn="ctr"/>
            <a:r>
              <a:rPr lang="th-TH" sz="4800" kern="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กรมพัฒนาฝีมือแรงงาน</a:t>
            </a:r>
            <a:endParaRPr lang="th-TH" sz="4800" kern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4593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มุมมน 18"/>
          <p:cNvSpPr>
            <a:spLocks noGrp="1"/>
          </p:cNvSpPr>
          <p:nvPr>
            <p:ph type="title"/>
          </p:nvPr>
        </p:nvSpPr>
        <p:spPr>
          <a:xfrm>
            <a:off x="755576" y="1340768"/>
            <a:ext cx="7632848" cy="396044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algn="ctr"/>
            <a:r>
              <a:rPr lang="th-TH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กรมพัฒนาฝีมือแรงงาน </a:t>
            </a:r>
            <a:br>
              <a:rPr lang="th-TH" sz="4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4400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มีคำสั่งที่ </a:t>
            </a:r>
            <a:r>
              <a:rPr lang="en-US" sz="4400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25/2562 </a:t>
            </a:r>
            <a:r>
              <a:rPr lang="th-TH" sz="4400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ลงวันที่ </a:t>
            </a:r>
            <a:r>
              <a:rPr lang="en-US" sz="4400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8</a:t>
            </a:r>
            <a:r>
              <a:rPr lang="th-TH" sz="4400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มกราคม </a:t>
            </a:r>
            <a:r>
              <a:rPr lang="en-US" sz="4400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2562</a:t>
            </a:r>
            <a:r>
              <a:rPr lang="en-US" sz="4800" spc="-8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800" spc="-1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เรื่อง มอบอำนาจเกี่ยวกับการเงิน การคลัง และการพัสดุ</a:t>
            </a:r>
            <a:r>
              <a:rPr lang="th-TH" sz="3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จากเงินกองทุนพัฒนาฝีมือแรงงาน </a:t>
            </a:r>
            <a:r>
              <a:rPr lang="th-TH" sz="3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  <a:hlinkClick r:id="rId2" action="ppaction://hlinkfile"/>
              </a:rPr>
              <a:t>คำสั่ง</a:t>
            </a:r>
            <a:endParaRPr lang="th-TH" sz="3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EF5FE-BE82-4562-8D67-1147114A9B26}" type="slidenum">
              <a:rPr lang="th-TH" smtClean="0"/>
              <a:t>24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1313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สี่เหลี่ยมผืนผ้า 1"/>
          <p:cNvSpPr/>
          <p:nvPr/>
        </p:nvSpPr>
        <p:spPr>
          <a:xfrm>
            <a:off x="0" y="5949280"/>
            <a:ext cx="9144000" cy="908720"/>
          </a:xfrm>
          <a:prstGeom prst="rect">
            <a:avLst/>
          </a:prstGeom>
          <a:solidFill>
            <a:srgbClr val="1C9AF0"/>
          </a:solidFill>
          <a:ln w="57150">
            <a:solidFill>
              <a:srgbClr val="1C9A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5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9904" y="75486"/>
            <a:ext cx="86409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สี่เหลี่ยมผืนผ้ามุมมน 6"/>
          <p:cNvSpPr/>
          <p:nvPr/>
        </p:nvSpPr>
        <p:spPr>
          <a:xfrm>
            <a:off x="45100" y="727303"/>
            <a:ext cx="8946206" cy="5386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ลบ 13"/>
          <p:cNvSpPr/>
          <p:nvPr/>
        </p:nvSpPr>
        <p:spPr>
          <a:xfrm>
            <a:off x="179512" y="1196752"/>
            <a:ext cx="8811794" cy="45719"/>
          </a:xfrm>
          <a:prstGeom prst="mathMinu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16" name="สี่เหลี่ยมผืนผ้ามุมมน 15"/>
          <p:cNvSpPr/>
          <p:nvPr/>
        </p:nvSpPr>
        <p:spPr>
          <a:xfrm>
            <a:off x="740876" y="1844825"/>
            <a:ext cx="3903132" cy="43204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4000" b="1" u="sng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r>
              <a:rPr lang="th-TH" sz="3000" b="1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ติดต่อสอบถามข้อมูลเพิ่มเติม </a:t>
            </a:r>
            <a:r>
              <a:rPr lang="en-US" sz="3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:</a:t>
            </a:r>
            <a:r>
              <a:rPr lang="en-US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</a:t>
            </a:r>
            <a:endParaRPr lang="en-US" sz="40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endParaRPr lang="en-US" sz="40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สี่เหลี่ยมผืนผ้ามุมมน 17"/>
          <p:cNvSpPr/>
          <p:nvPr/>
        </p:nvSpPr>
        <p:spPr>
          <a:xfrm>
            <a:off x="683568" y="2780928"/>
            <a:ext cx="7596336" cy="275218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นางกานต์รวี  ปานดำ      นักวิชาการเงินและบัญชีชำนาญการพิเศษ</a:t>
            </a:r>
          </a:p>
          <a:p>
            <a:r>
              <a:rPr lang="th-TH" sz="2400" b="1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ฝ่ายบัญชีกองทุน</a:t>
            </a:r>
            <a:r>
              <a:rPr lang="th-TH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r>
              <a:rPr lang="th-TH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นางสาวภัคธีมา  มิ่งขวัญ    นักวิชาการเงินและบัญชีชำนาญการ</a:t>
            </a:r>
          </a:p>
          <a:p>
            <a:r>
              <a:rPr lang="th-TH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นางสาวพิมพร  </a:t>
            </a:r>
            <a:r>
              <a:rPr lang="th-TH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พ่วง</a:t>
            </a:r>
            <a:r>
              <a:rPr lang="th-TH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นุ้ย  </a:t>
            </a:r>
            <a:r>
              <a:rPr lang="th-TH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  นักวิชาการ</a:t>
            </a:r>
            <a:r>
              <a:rPr lang="th-TH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เงินและ</a:t>
            </a:r>
            <a:r>
              <a:rPr lang="th-TH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บัญชี</a:t>
            </a:r>
          </a:p>
          <a:p>
            <a:r>
              <a:rPr lang="th-TH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นางสาวอัญชลี   วังยศ       นักวิชาการ</a:t>
            </a:r>
            <a:r>
              <a:rPr lang="th-TH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เงินและ</a:t>
            </a:r>
            <a:r>
              <a:rPr lang="th-TH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บัญชี</a:t>
            </a:r>
          </a:p>
          <a:p>
            <a:r>
              <a:rPr lang="th-TH" sz="2400" b="1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ฝ่ายการเงิน</a:t>
            </a:r>
          </a:p>
          <a:p>
            <a:r>
              <a:rPr lang="th-TH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นางสาวจิรัปภา  ปิยะไพร    เจ้าพนักงานการเงินและบัญชีชำนาญงาน</a:t>
            </a:r>
          </a:p>
          <a:p>
            <a:r>
              <a:rPr lang="th-TH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นางสาวนาตยา  นวลสว่าง  นักวิชาการพัฒนาฝีมือแรงงาน</a:t>
            </a:r>
          </a:p>
          <a:p>
            <a:r>
              <a:rPr lang="th-TH" sz="24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นางสาวสุรภา    พ้นโศรก    นักวิชาการพัฒนาฝีมือแรงงาน</a:t>
            </a:r>
            <a:endParaRPr lang="en-US" sz="2400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endParaRPr lang="en-US" b="1" dirty="0" smtClean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77" t="9295" r="12632" b="71045"/>
          <a:stretch/>
        </p:blipFill>
        <p:spPr bwMode="auto">
          <a:xfrm>
            <a:off x="-10917" y="-23451"/>
            <a:ext cx="9165834" cy="1971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สี่เหลี่ยมผืนผ้ามุมมน 19"/>
          <p:cNvSpPr/>
          <p:nvPr/>
        </p:nvSpPr>
        <p:spPr>
          <a:xfrm>
            <a:off x="2843808" y="5800205"/>
            <a:ext cx="5701596" cy="115718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3300" b="1" u="sng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กลุ่มงานการเงินและบัญชีกองทุน </a:t>
            </a:r>
          </a:p>
          <a:p>
            <a:pPr algn="r"/>
            <a:r>
              <a:rPr lang="th-TH" sz="3300" b="1" dirty="0" smtClean="0">
                <a:solidFill>
                  <a:srgbClr val="A5251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0 2245 3217, 0 2245 3649</a:t>
            </a:r>
            <a:endParaRPr lang="en-US" sz="3300" b="1" dirty="0" smtClean="0">
              <a:solidFill>
                <a:srgbClr val="A5251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2" name="Picture 4" descr="à¸à¸¥à¸à¸²à¸£à¸à¹à¸à¸«à¸²à¸£à¸¹à¸à¸ à¸²à¸à¸ªà¸³à¸«à¸£à¸±à¸ à¹à¸à¸£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7690" y="5876572"/>
            <a:ext cx="1172270" cy="976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6645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yton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Seyton · SlidesCarnival</Template>
  <TotalTime>1575</TotalTime>
  <Words>1596</Words>
  <Application>Microsoft Office PowerPoint</Application>
  <PresentationFormat>On-screen Show (4:3)</PresentationFormat>
  <Paragraphs>187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AngsanaUPC</vt:lpstr>
      <vt:lpstr>Arial</vt:lpstr>
      <vt:lpstr>Calibri</vt:lpstr>
      <vt:lpstr>Cordia New</vt:lpstr>
      <vt:lpstr>Patrick Hand SC</vt:lpstr>
      <vt:lpstr>Sniglet</vt:lpstr>
      <vt:lpstr>TH SarabunPSK</vt:lpstr>
      <vt:lpstr>Wingdings</vt:lpstr>
      <vt:lpstr>Seyton template</vt:lpstr>
      <vt:lpstr>              ประเด็นสาเหตุ การเบิกจ่ายเงินกองทุนพัฒนาฝีมือแรงงาน ประจำปีงบประมาณ พ.ศ. 2561  ไม่เป็นไปตามแผนปฏิบัติการ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            การเบิกจ่ายเงินกองทุนพัฒนาฝีมือแรงงาน ประจำปีงบประมาณ พ.ศ. 2562  </vt:lpstr>
      <vt:lpstr>               ตามตัวชี้วัดการปฏิบัติราชการ ของส่วนราชการระดับหน่วยงานภายใน ประจำปีงบประมาณ พ.ศ. 2562 </vt:lpstr>
      <vt:lpstr>PowerPoint Presentation</vt:lpstr>
      <vt:lpstr>PowerPoint Presentation</vt:lpstr>
      <vt:lpstr>หลักเกณฑ์/เงื่อนไข</vt:lpstr>
      <vt:lpstr>PowerPoint Presentation</vt:lpstr>
      <vt:lpstr>หลักเกณฑ์/เงื่อนไข</vt:lpstr>
      <vt:lpstr>PowerPoint Presentation</vt:lpstr>
      <vt:lpstr>หลักเกณฑ์/เงื่อนไข</vt:lpstr>
      <vt:lpstr>ปัญหาที่พบจากการเบิกจ่าย เงินกองทุนพัฒนาฝีมือแรงงาน ปีงบประมาณพ.ศ. 2562 ไตรมาส 1 (ตุลาคม - ธันวาคม 2561) </vt:lpstr>
      <vt:lpstr>PowerPoint Presentation</vt:lpstr>
      <vt:lpstr>PowerPoint Presentation</vt:lpstr>
      <vt:lpstr>PowerPoint Presentation</vt:lpstr>
      <vt:lpstr>1. มีคำสั่งที่ 1826/2561 ลงวันที่ 4 ตุลาคม 2561 เรื่อง มอบหมายให้ข้าราชการกำกับดูแล ควบคุม ตรวจสอบ และปฏิบัติงาน        ด้านการเงินและบัญชีกองทุนพัฒนาฝีมือแรงงาน คำสั่ง 2. มีหนังสือกรมพัฒนาฝีมือแรงงาน ด่วนที่สุด ที่ 0406/ว 14326 ลงวันที่ 22 พฤศจิกายน 2561 เรื่อง ซักซ้อมความเข้าใจ       การมอบหมายหน้าที่ความรับผิดชอบในการปฏิบัติงานด้านการเงินและบัญชีกองทุนพัฒนาฝีมือแรงงาน หนังสือ</vt:lpstr>
      <vt:lpstr>กรมพัฒนาฝีมือแรงงาน  มีคำสั่งที่ 25/2562 ลงวันที่ 8 มกราคม 2562 เรื่อง มอบอำนาจเกี่ยวกับการเงิน การคลัง และการพัสดุ จากเงินกองทุนพัฒนาฝีมือแรงงาน คำสั่ง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เงินเบิกเกินส่งคืน ที่ได้รับโอนคืน</dc:title>
  <dc:creator>admin</dc:creator>
  <cp:lastModifiedBy>DSD1</cp:lastModifiedBy>
  <cp:revision>116</cp:revision>
  <cp:lastPrinted>2019-01-14T11:11:03Z</cp:lastPrinted>
  <dcterms:created xsi:type="dcterms:W3CDTF">2018-12-25T07:06:41Z</dcterms:created>
  <dcterms:modified xsi:type="dcterms:W3CDTF">2019-01-23T10:00:19Z</dcterms:modified>
</cp:coreProperties>
</file>