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7"/>
  </p:notesMasterIdLst>
  <p:handoutMasterIdLst>
    <p:handoutMasterId r:id="rId108"/>
  </p:handoutMasterIdLst>
  <p:sldIdLst>
    <p:sldId id="272" r:id="rId2"/>
    <p:sldId id="353" r:id="rId3"/>
    <p:sldId id="365" r:id="rId4"/>
    <p:sldId id="274" r:id="rId5"/>
    <p:sldId id="355" r:id="rId6"/>
    <p:sldId id="354" r:id="rId7"/>
    <p:sldId id="363" r:id="rId8"/>
    <p:sldId id="364" r:id="rId9"/>
    <p:sldId id="361" r:id="rId10"/>
    <p:sldId id="394" r:id="rId11"/>
    <p:sldId id="366" r:id="rId12"/>
    <p:sldId id="413" r:id="rId13"/>
    <p:sldId id="395" r:id="rId14"/>
    <p:sldId id="367" r:id="rId15"/>
    <p:sldId id="368" r:id="rId16"/>
    <p:sldId id="397" r:id="rId17"/>
    <p:sldId id="415" r:id="rId18"/>
    <p:sldId id="399" r:id="rId19"/>
    <p:sldId id="400" r:id="rId20"/>
    <p:sldId id="371" r:id="rId21"/>
    <p:sldId id="401" r:id="rId22"/>
    <p:sldId id="416" r:id="rId23"/>
    <p:sldId id="403" r:id="rId24"/>
    <p:sldId id="405" r:id="rId25"/>
    <p:sldId id="407" r:id="rId26"/>
    <p:sldId id="408" r:id="rId27"/>
    <p:sldId id="409" r:id="rId28"/>
    <p:sldId id="410" r:id="rId29"/>
    <p:sldId id="411" r:id="rId30"/>
    <p:sldId id="412" r:id="rId31"/>
    <p:sldId id="377" r:id="rId32"/>
    <p:sldId id="417" r:id="rId33"/>
    <p:sldId id="419" r:id="rId34"/>
    <p:sldId id="418" r:id="rId35"/>
    <p:sldId id="420" r:id="rId36"/>
    <p:sldId id="422" r:id="rId37"/>
    <p:sldId id="423" r:id="rId38"/>
    <p:sldId id="380" r:id="rId39"/>
    <p:sldId id="381" r:id="rId40"/>
    <p:sldId id="424" r:id="rId41"/>
    <p:sldId id="428" r:id="rId42"/>
    <p:sldId id="426" r:id="rId43"/>
    <p:sldId id="383" r:id="rId44"/>
    <p:sldId id="429" r:id="rId45"/>
    <p:sldId id="430" r:id="rId46"/>
    <p:sldId id="385" r:id="rId47"/>
    <p:sldId id="431" r:id="rId48"/>
    <p:sldId id="386" r:id="rId49"/>
    <p:sldId id="433" r:id="rId50"/>
    <p:sldId id="435" r:id="rId51"/>
    <p:sldId id="485" r:id="rId52"/>
    <p:sldId id="484" r:id="rId53"/>
    <p:sldId id="432" r:id="rId54"/>
    <p:sldId id="437" r:id="rId55"/>
    <p:sldId id="389" r:id="rId56"/>
    <p:sldId id="438" r:id="rId57"/>
    <p:sldId id="439" r:id="rId58"/>
    <p:sldId id="441" r:id="rId59"/>
    <p:sldId id="445" r:id="rId60"/>
    <p:sldId id="444" r:id="rId61"/>
    <p:sldId id="440" r:id="rId62"/>
    <p:sldId id="446" r:id="rId63"/>
    <p:sldId id="447" r:id="rId64"/>
    <p:sldId id="338" r:id="rId65"/>
    <p:sldId id="448" r:id="rId66"/>
    <p:sldId id="449" r:id="rId67"/>
    <p:sldId id="450" r:id="rId68"/>
    <p:sldId id="451" r:id="rId69"/>
    <p:sldId id="452" r:id="rId70"/>
    <p:sldId id="453" r:id="rId71"/>
    <p:sldId id="454" r:id="rId72"/>
    <p:sldId id="455" r:id="rId73"/>
    <p:sldId id="493" r:id="rId74"/>
    <p:sldId id="456" r:id="rId75"/>
    <p:sldId id="457" r:id="rId76"/>
    <p:sldId id="458" r:id="rId77"/>
    <p:sldId id="459" r:id="rId78"/>
    <p:sldId id="460" r:id="rId79"/>
    <p:sldId id="461" r:id="rId80"/>
    <p:sldId id="462" r:id="rId81"/>
    <p:sldId id="463" r:id="rId82"/>
    <p:sldId id="464" r:id="rId83"/>
    <p:sldId id="465" r:id="rId84"/>
    <p:sldId id="467" r:id="rId85"/>
    <p:sldId id="468" r:id="rId86"/>
    <p:sldId id="469" r:id="rId87"/>
    <p:sldId id="470" r:id="rId88"/>
    <p:sldId id="471" r:id="rId89"/>
    <p:sldId id="472" r:id="rId90"/>
    <p:sldId id="342" r:id="rId91"/>
    <p:sldId id="480" r:id="rId92"/>
    <p:sldId id="481" r:id="rId93"/>
    <p:sldId id="482" r:id="rId94"/>
    <p:sldId id="483" r:id="rId95"/>
    <p:sldId id="476" r:id="rId96"/>
    <p:sldId id="349" r:id="rId97"/>
    <p:sldId id="477" r:id="rId98"/>
    <p:sldId id="478" r:id="rId99"/>
    <p:sldId id="348" r:id="rId100"/>
    <p:sldId id="487" r:id="rId101"/>
    <p:sldId id="488" r:id="rId102"/>
    <p:sldId id="489" r:id="rId103"/>
    <p:sldId id="490" r:id="rId104"/>
    <p:sldId id="491" r:id="rId105"/>
    <p:sldId id="492" r:id="rId106"/>
  </p:sldIdLst>
  <p:sldSz cx="12169775" cy="6858000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3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CC"/>
    <a:srgbClr val="0033CC"/>
    <a:srgbClr val="3333CC"/>
    <a:srgbClr val="FFFF00"/>
    <a:srgbClr val="6666FF"/>
    <a:srgbClr val="669900"/>
    <a:srgbClr val="00FFFF"/>
    <a:srgbClr val="FF0066"/>
    <a:srgbClr val="CC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ลักษณะ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6448" autoAdjust="0"/>
  </p:normalViewPr>
  <p:slideViewPr>
    <p:cSldViewPr>
      <p:cViewPr>
        <p:scale>
          <a:sx n="70" d="100"/>
          <a:sy n="70" d="100"/>
        </p:scale>
        <p:origin x="-642" y="-72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presProps" Target="presProp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H:\&#3626;&#3635;&#3619;&#3629;&#3591;\&#3626;&#3619;&#3640;&#3611;&#3651;&#3627;&#3657;&#3585;&#3641;&#3657;+&#3629;&#3640;&#3604;&#3627;&#3609;&#3640;&#3609;\&#3619;&#3634;&#3618;&#3591;&#3634;&#3609;&#3629;&#3640;&#3604;&#3627;&#3609;&#3640;&#3609;\&#3629;&#3640;&#3604;&#3627;&#3609;&#3640;&#3609;%2030%20&#3585;&#3618;.61\&#3626;&#3619;&#3640;&#3611;&#3629;&#3640;&#3604;&#3627;&#3609;&#3640;&#3609;%20&#3611;&#3619;&#3632;&#3592;&#3635;&#3611;&#3637;&#3591;&#3610;&#3611;&#3619;&#3632;&#3617;&#3634;&#3603;%20&#3614;.&#3624;.%202561%20&#3586;&#3657;&#3629;&#3617;&#3641;&#3621;%20&#3603;%20&#3623;&#3633;&#3609;&#3607;&#3637;&#3656;%2013%20&#3614;&#3620;&#3624;&#3592;&#3636;&#3585;&#3634;&#3618;&#3609;%20256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0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.14646140688475656"/>
          <c:y val="0.15787887230206091"/>
          <c:w val="0.58358763132172753"/>
          <c:h val="0.55270731293086262"/>
        </c:manualLayout>
      </c:layout>
      <c:pie3DChart>
        <c:varyColors val="1"/>
        <c:ser>
          <c:idx val="0"/>
          <c:order val="0"/>
          <c:tx>
            <c:strRef>
              <c:f>กราฟสรุป!$G$4</c:f>
              <c:strCache>
                <c:ptCount val="1"/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กราฟสรุป!$G$5:$G$15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EE2-4D49-9F40-847367D50FC9}"/>
            </c:ext>
          </c:extLst>
        </c:ser>
        <c:ser>
          <c:idx val="1"/>
          <c:order val="1"/>
          <c:tx>
            <c:strRef>
              <c:f>กราฟสรุป!$H$4</c:f>
              <c:strCache>
                <c:ptCount val="1"/>
                <c:pt idx="0">
                  <c:v>จำนวนผู้เข้าเกณฑ์รับเงินช่วยเหลือหรืออุดหนุน(แห่ง)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กราฟสรุป!$H$5:$H$15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EE2-4D49-9F40-847367D50FC9}"/>
            </c:ext>
          </c:extLst>
        </c:ser>
        <c:ser>
          <c:idx val="2"/>
          <c:order val="2"/>
          <c:tx>
            <c:strRef>
              <c:f>กราฟสรุป!$I$4</c:f>
              <c:strCache>
                <c:ptCount val="1"/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กราฟสรุป!$I$5:$I$15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EE2-4D49-9F40-847367D50FC9}"/>
            </c:ext>
          </c:extLst>
        </c:ser>
        <c:ser>
          <c:idx val="3"/>
          <c:order val="3"/>
          <c:tx>
            <c:strRef>
              <c:f>กราฟสรุป!$J$4</c:f>
              <c:strCache>
                <c:ptCount val="1"/>
                <c:pt idx="0">
                  <c:v>รวม</c:v>
                </c:pt>
              </c:strCache>
            </c:strRef>
          </c:tx>
          <c:explosion val="4"/>
          <c:dPt>
            <c:idx val="3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E2-4D49-9F40-847367D50FC9}"/>
              </c:ext>
            </c:extLst>
          </c:dPt>
          <c:dPt>
            <c:idx val="4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EE2-4D49-9F40-847367D50FC9}"/>
              </c:ext>
            </c:extLst>
          </c:dPt>
          <c:dPt>
            <c:idx val="5"/>
            <c:spPr>
              <a:solidFill>
                <a:srgbClr val="FF66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EE2-4D49-9F40-847367D50FC9}"/>
              </c:ext>
            </c:extLst>
          </c:dPt>
          <c:dPt>
            <c:idx val="6"/>
            <c:spPr>
              <a:solidFill>
                <a:srgbClr val="C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CEE2-4D49-9F40-847367D50FC9}"/>
              </c:ext>
            </c:extLst>
          </c:dPt>
          <c:dPt>
            <c:idx val="7"/>
            <c:explosion val="2"/>
            <c:spPr>
              <a:solidFill>
                <a:srgbClr val="99FFCC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EE2-4D49-9F40-847367D50FC9}"/>
              </c:ext>
            </c:extLst>
          </c:dPt>
          <c:dPt>
            <c:idx val="8"/>
            <c:spPr>
              <a:solidFill>
                <a:srgbClr val="9900CC"/>
              </a:solidFill>
              <a:ln>
                <a:solidFill>
                  <a:srgbClr val="9900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EE2-4D49-9F40-847367D50FC9}"/>
              </c:ext>
            </c:extLst>
          </c:dPt>
          <c:dPt>
            <c:idx val="9"/>
            <c:spPr>
              <a:solidFill>
                <a:srgbClr val="9966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EE2-4D49-9F40-847367D50FC9}"/>
              </c:ext>
            </c:extLst>
          </c:dPt>
          <c:dPt>
            <c:idx val="1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EE2-4D49-9F40-847367D50FC9}"/>
              </c:ext>
            </c:extLst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0.2611927500713852"/>
                  <c:y val="2.4754998980411953E-2"/>
                </c:manualLayout>
              </c:layout>
              <c:tx>
                <c:rich>
                  <a:bodyPr/>
                  <a:lstStyle/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1. ผู้ดำเนินการทดสอบฯ</a:t>
                    </a:r>
                    <a:br>
                      <a:rPr lang="th-TH" sz="2000" dirty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>
                        <a:solidFill>
                          <a:srgbClr val="FFCC00"/>
                        </a:solidFill>
                      </a:rPr>
                      <a:t>ที่มีผู้ผ่านการทดสอบ</a:t>
                    </a:r>
                    <a:br>
                      <a:rPr lang="th-TH" sz="2000" dirty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>
                        <a:solidFill>
                          <a:srgbClr val="FFCC00"/>
                        </a:solidFill>
                      </a:rPr>
                      <a:t>100 คน </a:t>
                    </a:r>
                    <a:br>
                      <a:rPr lang="th-TH" sz="2000" dirty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>
                        <a:solidFill>
                          <a:srgbClr val="FFCC00"/>
                        </a:solidFill>
                      </a:rPr>
                      <a:t>(ประกาศข้อ 4)</a:t>
                    </a:r>
                  </a:p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1,590,000 บาท
10.73%</a:t>
                    </a:r>
                    <a:endParaRPr lang="th-TH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0.15175531182786908"/>
                  <c:y val="0.22673749805078797"/>
                </c:manualLayout>
              </c:layout>
              <c:tx>
                <c:rich>
                  <a:bodyPr/>
                  <a:lstStyle/>
                  <a:p>
                    <a:r>
                      <a:rPr lang="th-TH" sz="2000">
                        <a:solidFill>
                          <a:srgbClr val="FFCC00"/>
                        </a:solidFill>
                      </a:rPr>
                      <a:t>2. ผู้ประกอบกิจการที่ส่งเงินสมทบเข้ากองทุน (ประกาศข้อ 6) 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390,240 บาท
2.63%</a:t>
                    </a:r>
                    <a:endParaRPr lang="th-TH" sz="120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0.10516702239770251"/>
                  <c:y val="4.5601227104249992E-2"/>
                </c:manualLayout>
              </c:layout>
              <c:tx>
                <c:rich>
                  <a:bodyPr/>
                  <a:lstStyle/>
                  <a:p>
                    <a:r>
                      <a:rPr lang="th-TH" sz="2000">
                        <a:solidFill>
                          <a:srgbClr val="FFCC00"/>
                        </a:solidFill>
                      </a:rPr>
                      <a:t>3. ผู้ประกอบกิจการที่พัฒนาฝีมือแรงงานเกินกว่าร้อยละ 70 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(ประกาศข้อ 7) 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5,946,600</a:t>
                    </a:r>
                    <a:r>
                      <a:rPr lang="th-TH" sz="2000" baseline="0">
                        <a:solidFill>
                          <a:srgbClr val="FFCC00"/>
                        </a:solidFill>
                      </a:rPr>
                      <a:t> บาท</a:t>
                    </a:r>
                    <a:r>
                      <a:rPr lang="th-TH" sz="2000">
                        <a:solidFill>
                          <a:srgbClr val="FFCC00"/>
                        </a:solidFill>
                      </a:rPr>
                      <a:t>
40.13%</a:t>
                    </a:r>
                    <a:endParaRPr lang="th-TH" sz="120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39399708562703423"/>
                  <c:y val="3.6182836288084302E-4"/>
                </c:manualLayout>
              </c:layout>
              <c:tx>
                <c:rich>
                  <a:bodyPr/>
                  <a:lstStyle/>
                  <a:p>
                    <a:r>
                      <a:rPr lang="th-TH" sz="2000">
                        <a:solidFill>
                          <a:srgbClr val="FFCC00"/>
                        </a:solidFill>
                      </a:rPr>
                      <a:t>4. ผู้ที่ได้รับการรับรองมาตรฐานฝีมือแรงงาน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ของตนตามมาตรา 26 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(ประกาศข้อ 8)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50,000 บาท
0.34%</a:t>
                    </a:r>
                    <a:endParaRPr lang="th-TH" sz="120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0.16184185821019739"/>
                  <c:y val="7.4762196072787016E-2"/>
                </c:manualLayout>
              </c:layout>
              <c:tx>
                <c:rich>
                  <a:bodyPr/>
                  <a:lstStyle/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5. ผู้ประกอบกิจการที่จ่ายค่าจ้างตามมาตรฐานฝีมือไม่น้อยกว่า </a:t>
                    </a: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/>
                    </a:r>
                    <a:br>
                      <a:rPr lang="th-TH" sz="2000" dirty="0" smtClean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>180 </a:t>
                    </a:r>
                    <a:r>
                      <a:rPr lang="th-TH" sz="2000" dirty="0">
                        <a:solidFill>
                          <a:srgbClr val="FFCC00"/>
                        </a:solidFill>
                      </a:rPr>
                      <a:t>วัน </a:t>
                    </a: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>(</a:t>
                    </a:r>
                    <a:r>
                      <a:rPr lang="th-TH" sz="2000" dirty="0">
                        <a:solidFill>
                          <a:srgbClr val="FFCC00"/>
                        </a:solidFill>
                      </a:rPr>
                      <a:t>ประกาศข้อ 9) </a:t>
                    </a:r>
                  </a:p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377,000 บาท
2.54%</a:t>
                    </a:r>
                    <a:endParaRPr lang="th-TH" sz="120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-2.2233689612174552E-2"/>
                  <c:y val="7.1736718365780092E-2"/>
                </c:manualLayout>
              </c:layout>
              <c:tx>
                <c:rich>
                  <a:bodyPr/>
                  <a:lstStyle/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6. ผู้ดำเนินการทดสอบฯ ส่งค่าทดสอบเข้ากองทุน </a:t>
                    </a: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/>
                    </a:r>
                    <a:br>
                      <a:rPr lang="th-TH" sz="2000" dirty="0" smtClean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>(</a:t>
                    </a:r>
                    <a:r>
                      <a:rPr lang="th-TH" sz="2000" dirty="0">
                        <a:solidFill>
                          <a:srgbClr val="FFCC00"/>
                        </a:solidFill>
                      </a:rPr>
                      <a:t>ประกาศข้อ 11)</a:t>
                    </a:r>
                  </a:p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200,550 บาท</a:t>
                    </a:r>
                  </a:p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1.35%</a:t>
                    </a:r>
                    <a:endParaRPr lang="th-TH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-0.12405373147819118"/>
                  <c:y val="-0.17527019084289996"/>
                </c:manualLayout>
              </c:layout>
              <c:tx>
                <c:rich>
                  <a:bodyPr/>
                  <a:lstStyle/>
                  <a:p>
                    <a:r>
                      <a:rPr lang="th-TH" sz="2000">
                        <a:solidFill>
                          <a:srgbClr val="FFCC00"/>
                        </a:solidFill>
                      </a:rPr>
                      <a:t>7. ศูนย์ประเมินฯ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ตามมาตรา 26/4 (2) 
ส่งค่าธรรมเนียม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เข้ากองทุน </a:t>
                    </a:r>
                  </a:p>
                  <a:p>
                    <a:r>
                      <a:rPr lang="th-TH" sz="2000">
                        <a:solidFill>
                          <a:srgbClr val="FFCC00"/>
                        </a:solidFill>
                      </a:rPr>
                      <a:t>(ประกาศข้อ 11) </a:t>
                    </a:r>
                    <a:br>
                      <a:rPr lang="th-TH" sz="2000">
                        <a:solidFill>
                          <a:srgbClr val="FFCC00"/>
                        </a:solidFill>
                      </a:rPr>
                    </a:br>
                    <a:r>
                      <a:rPr lang="th-TH" sz="2000">
                        <a:solidFill>
                          <a:srgbClr val="FFCC00"/>
                        </a:solidFill>
                      </a:rPr>
                      <a:t>515,000 บาท
3.48%</a:t>
                    </a:r>
                    <a:endParaRPr lang="th-TH"/>
                  </a:p>
                </c:rich>
              </c:tx>
              <c:showCatName val="1"/>
              <c:showPercent val="1"/>
            </c:dLbl>
            <c:dLbl>
              <c:idx val="10"/>
              <c:layout>
                <c:manualLayout>
                  <c:x val="5.4251619278088718E-3"/>
                  <c:y val="-7.0832883515059911E-2"/>
                </c:manualLayout>
              </c:layout>
              <c:tx>
                <c:rich>
                  <a:bodyPr/>
                  <a:lstStyle/>
                  <a:p>
                    <a:r>
                      <a:rPr lang="th-TH" sz="2000" dirty="0">
                        <a:solidFill>
                          <a:srgbClr val="FFCC00"/>
                        </a:solidFill>
                      </a:rPr>
                      <a:t>8. ศูนย์ประเมินความรู้ความสามารถกลาง </a:t>
                    </a: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/>
                    </a:r>
                    <a:br>
                      <a:rPr lang="th-TH" sz="2000" dirty="0" smtClean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>(</a:t>
                    </a:r>
                    <a:r>
                      <a:rPr lang="th-TH" sz="2000" dirty="0">
                        <a:solidFill>
                          <a:srgbClr val="FFCC00"/>
                        </a:solidFill>
                      </a:rPr>
                      <a:t>ประกาศ ข้อ 12) </a:t>
                    </a: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/>
                    </a:r>
                    <a:br>
                      <a:rPr lang="th-TH" sz="2000" dirty="0" smtClean="0">
                        <a:solidFill>
                          <a:srgbClr val="FFCC00"/>
                        </a:solidFill>
                      </a:rPr>
                    </a:br>
                    <a:r>
                      <a:rPr lang="th-TH" sz="2000" dirty="0" smtClean="0">
                        <a:solidFill>
                          <a:srgbClr val="FFCC00"/>
                        </a:solidFill>
                      </a:rPr>
                      <a:t>5,749,021.19 </a:t>
                    </a:r>
                    <a:r>
                      <a:rPr lang="th-TH" sz="2000" dirty="0">
                        <a:solidFill>
                          <a:srgbClr val="FFCC00"/>
                        </a:solidFill>
                      </a:rPr>
                      <a:t>บาท
38.80%</a:t>
                    </a:r>
                    <a:endParaRPr lang="th-TH" dirty="0"/>
                  </a:p>
                </c:rich>
              </c:tx>
              <c:showCatName val="1"/>
              <c:showPercent val="1"/>
            </c:dLbl>
            <c:dLbl>
              <c:idx val="11"/>
              <c:layout>
                <c:manualLayout>
                  <c:x val="-7.4328412050749942E-2"/>
                  <c:y val="1.1669492350227765E-2"/>
                </c:manualLayout>
              </c:layout>
              <c:showCatName val="1"/>
              <c:showPercent val="1"/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solidFill>
                      <a:srgbClr val="FFCC00"/>
                    </a:solidFill>
                    <a:latin typeface="TH SarabunPSK" pitchFamily="34" charset="-34"/>
                    <a:cs typeface="TH SarabunPSK" pitchFamily="34" charset="-34"/>
                  </a:defRPr>
                </a:pPr>
                <a:endParaRPr lang="th-TH"/>
              </a:p>
            </c:tx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กราฟสรุป!$J$5:$J$15</c:f>
              <c:numCache>
                <c:formatCode>General</c:formatCode>
                <c:ptCount val="11"/>
                <c:pt idx="3" formatCode="_-* #,##0_-;\-* #,##0_-;_-* &quot;-&quot;??_-;_-@_-">
                  <c:v>1590000</c:v>
                </c:pt>
                <c:pt idx="4" formatCode="_-* #,##0_-;\-* #,##0_-;_-* &quot;-&quot;??_-;_-@_-">
                  <c:v>390240</c:v>
                </c:pt>
                <c:pt idx="5" formatCode="_-* #,##0_-;\-* #,##0_-;_-* &quot;-&quot;??_-;_-@_-">
                  <c:v>5946600</c:v>
                </c:pt>
                <c:pt idx="6" formatCode="_-* #,##0_-;\-* #,##0_-;_-* &quot;-&quot;??_-;_-@_-">
                  <c:v>50000</c:v>
                </c:pt>
                <c:pt idx="7" formatCode="_-* #,##0_-;\-* #,##0_-;_-* &quot;-&quot;??_-;_-@_-">
                  <c:v>377000</c:v>
                </c:pt>
                <c:pt idx="8" formatCode="_-* #,##0_-;\-* #,##0_-;_-* &quot;-&quot;??_-;_-@_-">
                  <c:v>200550</c:v>
                </c:pt>
                <c:pt idx="9" formatCode="_-* #,##0_-;\-* #,##0_-;_-* &quot;-&quot;??_-;_-@_-">
                  <c:v>515000</c:v>
                </c:pt>
                <c:pt idx="10" formatCode="_(* #,##0.00_);_(* \(#,##0.00\);_(* &quot;-&quot;??_);_(@_)">
                  <c:v>5749021.1900000004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CEE2-4D49-9F40-847367D50FC9}"/>
            </c:ext>
          </c:extLst>
        </c:ser>
        <c:ser>
          <c:idx val="8"/>
          <c:order val="4"/>
          <c:tx>
            <c:strRef>
              <c:f>กราฟสรุป!$K$4</c:f>
              <c:strCache>
                <c:ptCount val="1"/>
                <c:pt idx="0">
                  <c:v>คงเหลือ 
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กราฟสรุป!$K$5:$K$15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CEE2-4D49-9F40-847367D50FC9}"/>
            </c:ext>
          </c:extLst>
        </c:ser>
        <c:ser>
          <c:idx val="9"/>
          <c:order val="5"/>
          <c:tx>
            <c:strRef>
              <c:f>กราฟสรุป!$L$4</c:f>
              <c:strCache>
                <c:ptCount val="1"/>
                <c:pt idx="0">
                  <c:v>ยังไม่โอนเงินช่วยเหลือหรืออุดหนุน
(2)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กราฟสรุป!$L$5:$L$15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1-CEE2-4D49-9F40-847367D50FC9}"/>
            </c:ext>
          </c:extLst>
        </c:ser>
        <c:ser>
          <c:idx val="10"/>
          <c:order val="6"/>
          <c:tx>
            <c:strRef>
              <c:f>กราฟสรุป!$M$4</c:f>
              <c:strCache>
                <c:ptCount val="1"/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กราฟสรุป!$M$5:$M$15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CEE2-4D49-9F40-847367D50FC9}"/>
            </c:ext>
          </c:extLst>
        </c:ser>
        <c:ser>
          <c:idx val="11"/>
          <c:order val="7"/>
          <c:tx>
            <c:strRef>
              <c:f>กราฟสรุป!$N$4</c:f>
              <c:strCache>
                <c:ptCount val="1"/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กราฟสรุป!$N$5:$N$15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3-CEE2-4D49-9F40-847367D50FC9}"/>
            </c:ext>
          </c:extLst>
        </c:ser>
        <c:ser>
          <c:idx val="12"/>
          <c:order val="8"/>
          <c:tx>
            <c:strRef>
              <c:f>กราฟสรุป!$O$4</c:f>
              <c:strCache>
                <c:ptCount val="1"/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กราฟสรุป!$O$5:$O$15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CEE2-4D49-9F40-847367D50FC9}"/>
            </c:ext>
          </c:extLst>
        </c:ser>
        <c:ser>
          <c:idx val="13"/>
          <c:order val="9"/>
          <c:tx>
            <c:strRef>
              <c:f>กราฟสรุป!$P$4</c:f>
              <c:strCache>
                <c:ptCount val="1"/>
                <c:pt idx="0">
                  <c:v>ร้อยละ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กราฟสรุป!$B$5:$B$15</c:f>
              <c:strCache>
                <c:ptCount val="11"/>
                <c:pt idx="3">
                  <c:v>1. ผู้ดำเนินการทดสอบฯ ที่ได้รับอนุญาตตามมาตรา 24 (ประกาศข้อ 4), 1,590,000</c:v>
                </c:pt>
                <c:pt idx="4">
                  <c:v>2. ผู้ประกอบกิจการส่งเงินสมทบเข้ากองทุน อุดหนุนร้อยละ 10 (ประกาศข้อ 6), 390,240</c:v>
                </c:pt>
                <c:pt idx="5">
                  <c:v>3. ผู้ประกอบกิจการดำเนินการพัฒนาฝีมือแรงงานให้แก่ลูกจ้างในปีที่ผ่านมา 
ส่วนที่เกินกว่า 70 % (ประกาศข้อ 7) , 5,946,600</c:v>
                </c:pt>
                <c:pt idx="6">
                  <c:v>4. ผู้ประกอบกิจการได้รับรองมาตรฐานฝีมือแรงงานตามมาตรา 26 
อุดหนุนสาขาระดับละ 10,000 บาท (ประกาศข้อ 8), 50,000</c:v>
                </c:pt>
                <c:pt idx="7">
                  <c:v>5. 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และจ่ายค่าจ้างตามมาตรฐานฝีมือไม่น้อยกว่า 180 วัน (ประกาศข้อ 9), 377,000</c:v>
                </c:pt>
                <c:pt idx="8">
                  <c:v>7. ผู้ดำเนินการทดสอบฯ ตามมาตรา 24 ส่งเงินค่าทดสอบเข้ากองทุน (ค่าบริการ) (ประกาศข้อ 11), 200,550</c:v>
                </c:pt>
                <c:pt idx="9">
                  <c:v>8. ศูนย์ประเมินความรู้ความสามารถตามมาตรา 26/4 (2) 
ส่งเงินค่าธรรมเนียมเข้ากองทุน (ประกาศข้อ 11), 515,000</c:v>
                </c:pt>
                <c:pt idx="10">
                  <c:v>9. ศูนย์ประเมินความรู้ความสามารถกลาง (ประกาศ ข้อ 12), 5,749,021.19</c:v>
                </c:pt>
              </c:strCache>
            </c:strRef>
          </c:cat>
          <c:val>
            <c:numRef>
              <c:f>กราฟสรุป!$P$5:$P$15</c:f>
              <c:numCache>
                <c:formatCode>General</c:formatCode>
                <c:ptCount val="11"/>
                <c:pt idx="3" formatCode="_(* #,##0.00_);_(* \(#,##0.00\);_(* &quot;-&quot;??_);_(@_)">
                  <c:v>10.72989526078875</c:v>
                </c:pt>
                <c:pt idx="4" formatCode="_(* #,##0.00_);_(* \(#,##0.00\);_(* &quot;-&quot;??_);_(@_)">
                  <c:v>2.6334807085347212</c:v>
                </c:pt>
                <c:pt idx="5" formatCode="_(* #,##0.00_);_(* \(#,##0.00\);_(* &quot;-&quot;??_);_(@_)">
                  <c:v>40.129808275349923</c:v>
                </c:pt>
                <c:pt idx="6" formatCode="_(* #,##0.00_);_(* \(#,##0.00\);_(* &quot;-&quot;??_);_(@_)">
                  <c:v>0.33741808996191508</c:v>
                </c:pt>
                <c:pt idx="7" formatCode="_(* #,##0.00_);_(* \(#,##0.00\);_(* &quot;-&quot;??_);_(@_)">
                  <c:v>2.5441323983128052</c:v>
                </c:pt>
                <c:pt idx="8" formatCode="_(* #,##0.00_);_(* \(#,##0.00\);_(* &quot;-&quot;??_);_(@_)">
                  <c:v>1.3533839588372225</c:v>
                </c:pt>
                <c:pt idx="9" formatCode="_(* #,##0.00_);_(* \(#,##0.00\);_(* &quot;-&quot;??_);_(@_)">
                  <c:v>3.4754063266076769</c:v>
                </c:pt>
                <c:pt idx="10" formatCode="_(* #,##0.00_);_(* \(#,##0.00\);_(* &quot;-&quot;??_);_(@_)">
                  <c:v>38.796474981606984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5-CEE2-4D49-9F40-847367D50FC9}"/>
            </c:ext>
          </c:extLst>
        </c:ser>
        <c:dLbls>
          <c:showCatName val="1"/>
          <c:showPercent val="1"/>
        </c:dLbls>
      </c:pie3DChart>
    </c:plotArea>
    <c:plotVisOnly val="1"/>
    <c:dispBlanksAs val="zero"/>
  </c:chart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D60516-1654-4802-91B4-2CAE4374E6B8}" type="doc">
      <dgm:prSet loTypeId="urn:microsoft.com/office/officeart/2005/8/layout/radial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E2AD519F-1DFA-4489-AD15-8F42A536F753}">
      <dgm:prSet phldrT="[ข้อความ]" custT="1"/>
      <dgm:spPr>
        <a:solidFill>
          <a:schemeClr val="accent2"/>
        </a:solidFill>
        <a:ln>
          <a:solidFill>
            <a:srgbClr val="FFFF00"/>
          </a:solidFill>
          <a:prstDash val="dash"/>
        </a:ln>
      </dgm:spPr>
      <dgm:t>
        <a:bodyPr/>
        <a:lstStyle/>
        <a:p>
          <a:r>
            <a:rPr lang="th-TH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สาขาอาชีพอุตสาหกรรมศิลป์ </a:t>
          </a:r>
        </a:p>
      </dgm:t>
    </dgm:pt>
    <dgm:pt modelId="{F61FE72C-B619-43C6-89CA-AC3EBAFECCA0}" type="parTrans" cxnId="{526B85FC-AD73-48A5-BC7C-6D9EC2802DAB}">
      <dgm:prSet/>
      <dgm:spPr/>
      <dgm:t>
        <a:bodyPr/>
        <a:lstStyle/>
        <a:p>
          <a:endParaRPr lang="th-TH"/>
        </a:p>
      </dgm:t>
    </dgm:pt>
    <dgm:pt modelId="{F88B3784-55BB-4E29-9D7B-F21B2ADE007A}" type="sibTrans" cxnId="{526B85FC-AD73-48A5-BC7C-6D9EC2802DAB}">
      <dgm:prSet/>
      <dgm:spPr/>
      <dgm:t>
        <a:bodyPr/>
        <a:lstStyle/>
        <a:p>
          <a:endParaRPr lang="th-TH"/>
        </a:p>
      </dgm:t>
    </dgm:pt>
    <dgm:pt modelId="{9A5153E4-8951-4613-B8CD-2C1E23E76AF7}">
      <dgm:prSet phldrT="[ข้อความ]" custT="1"/>
      <dgm:spPr/>
      <dgm:t>
        <a:bodyPr/>
        <a:lstStyle/>
        <a:p>
          <a:r>
            <a:rPr lang="th-TH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8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สาขา</a:t>
          </a:r>
          <a:r>
            <a:rPr lang="th-TH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ช่างเครื่องประดับ </a:t>
          </a:r>
          <a:r>
            <a:rPr lang="th-TH" sz="28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ประ</a:t>
          </a:r>
          <a:r>
            <a:rPr lang="th-TH" sz="28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ดับอัญมณี) </a:t>
          </a:r>
          <a:endParaRPr lang="th-TH" sz="28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E111E7C-33E2-4222-A5B6-59D81D0177D7}" type="parTrans" cxnId="{F26DB677-3CB8-4C1D-8A15-1CAA94371DE3}">
      <dgm:prSet/>
      <dgm:spPr/>
      <dgm:t>
        <a:bodyPr/>
        <a:lstStyle/>
        <a:p>
          <a:endParaRPr lang="th-TH"/>
        </a:p>
      </dgm:t>
    </dgm:pt>
    <dgm:pt modelId="{8F8A5006-79A5-4E93-BE99-80A20F519AB1}" type="sibTrans" cxnId="{F26DB677-3CB8-4C1D-8A15-1CAA94371DE3}">
      <dgm:prSet/>
      <dgm:spPr/>
      <dgm:t>
        <a:bodyPr/>
        <a:lstStyle/>
        <a:p>
          <a:endParaRPr lang="th-TH"/>
        </a:p>
      </dgm:t>
    </dgm:pt>
    <dgm:pt modelId="{5A22C9F1-8CC6-4A58-A90C-C1BE57652AB3}">
      <dgm:prSet phldrT="[ข้อความ]" custT="1"/>
      <dgm:spPr/>
      <dgm:t>
        <a:bodyPr/>
        <a:lstStyle/>
        <a:p>
          <a:r>
            <a: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สาขาช่างเครื่องประดับ (รูปพรรณ) </a:t>
          </a:r>
        </a:p>
      </dgm:t>
    </dgm:pt>
    <dgm:pt modelId="{33103B29-A2B7-4150-9A0C-F3B60EE590D6}" type="parTrans" cxnId="{D3E2C3E3-F3E0-48DF-BC05-4C7223CFA437}">
      <dgm:prSet/>
      <dgm:spPr/>
      <dgm:t>
        <a:bodyPr/>
        <a:lstStyle/>
        <a:p>
          <a:endParaRPr lang="th-TH"/>
        </a:p>
      </dgm:t>
    </dgm:pt>
    <dgm:pt modelId="{17171640-0E99-4F57-8D1B-1B133A53DB69}" type="sibTrans" cxnId="{D3E2C3E3-F3E0-48DF-BC05-4C7223CFA437}">
      <dgm:prSet/>
      <dgm:spPr/>
      <dgm:t>
        <a:bodyPr/>
        <a:lstStyle/>
        <a:p>
          <a:endParaRPr lang="th-TH"/>
        </a:p>
      </dgm:t>
    </dgm:pt>
    <dgm:pt modelId="{1822543B-1481-4446-85EA-D8729BD55409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สาขาช่างเจียระไนพลอย</a:t>
          </a:r>
        </a:p>
      </dgm:t>
    </dgm:pt>
    <dgm:pt modelId="{8A5EED6D-C633-452E-AA8C-921DA8868754}" type="parTrans" cxnId="{9F97A2DD-A777-4675-A9C2-68AFAEF7B166}">
      <dgm:prSet/>
      <dgm:spPr/>
      <dgm:t>
        <a:bodyPr/>
        <a:lstStyle/>
        <a:p>
          <a:endParaRPr lang="th-TH"/>
        </a:p>
      </dgm:t>
    </dgm:pt>
    <dgm:pt modelId="{423E5DE6-C067-4D65-A1DC-9F703A874ABB}" type="sibTrans" cxnId="{9F97A2DD-A777-4675-A9C2-68AFAEF7B166}">
      <dgm:prSet/>
      <dgm:spPr/>
      <dgm:t>
        <a:bodyPr/>
        <a:lstStyle/>
        <a:p>
          <a:endParaRPr lang="th-TH"/>
        </a:p>
      </dgm:t>
    </dgm:pt>
    <dgm:pt modelId="{FF574E44-6632-48EE-BAEF-BCCC0DF097E7}">
      <dgm:prSet custT="1"/>
      <dgm:spPr/>
      <dgm:t>
        <a:bodyPr/>
        <a:lstStyle/>
        <a:p>
          <a:r>
            <a: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6</a:t>
          </a:r>
          <a:r>
            <a: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 สาขา</a:t>
          </a:r>
          <a:r>
            <a: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ช่าง</a:t>
          </a:r>
          <a:br>
            <a: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ฝังอัญมณี</a:t>
          </a:r>
          <a:br>
            <a: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บน</a:t>
          </a:r>
          <a:r>
            <a: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เครื่องประดับ</a:t>
          </a:r>
        </a:p>
      </dgm:t>
    </dgm:pt>
    <dgm:pt modelId="{D5BCB9BF-AA20-42C0-B39F-F09CA6604BD0}" type="parTrans" cxnId="{A115A6D3-6189-4B21-B196-7C5F60BF7929}">
      <dgm:prSet/>
      <dgm:spPr/>
      <dgm:t>
        <a:bodyPr/>
        <a:lstStyle/>
        <a:p>
          <a:endParaRPr lang="th-TH"/>
        </a:p>
      </dgm:t>
    </dgm:pt>
    <dgm:pt modelId="{36351173-DBC5-49CD-98CB-1155DD117D94}" type="sibTrans" cxnId="{A115A6D3-6189-4B21-B196-7C5F60BF7929}">
      <dgm:prSet/>
      <dgm:spPr/>
      <dgm:t>
        <a:bodyPr/>
        <a:lstStyle/>
        <a:p>
          <a:endParaRPr lang="th-TH"/>
        </a:p>
      </dgm:t>
    </dgm:pt>
    <dgm:pt modelId="{826FB5C4-CED5-4D35-864E-F814D269CDB3}">
      <dgm:prSet custT="1"/>
      <dgm:spPr/>
      <dgm:t>
        <a:bodyPr/>
        <a:lstStyle/>
        <a:p>
          <a:r>
            <a: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</a:t>
          </a:r>
          <a:r>
            <a: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 สาขาช่างตกแต่งเครื่องประดับ </a:t>
          </a:r>
        </a:p>
      </dgm:t>
    </dgm:pt>
    <dgm:pt modelId="{59DCA7E6-15DE-477E-BBE6-D29D231A6112}" type="parTrans" cxnId="{C52C169E-C820-4A7E-9251-267803BD3BEA}">
      <dgm:prSet/>
      <dgm:spPr/>
      <dgm:t>
        <a:bodyPr/>
        <a:lstStyle/>
        <a:p>
          <a:endParaRPr lang="th-TH"/>
        </a:p>
      </dgm:t>
    </dgm:pt>
    <dgm:pt modelId="{097E4903-7088-4540-9D75-28C54B251367}" type="sibTrans" cxnId="{C52C169E-C820-4A7E-9251-267803BD3BEA}">
      <dgm:prSet/>
      <dgm:spPr/>
      <dgm:t>
        <a:bodyPr/>
        <a:lstStyle/>
        <a:p>
          <a:endParaRPr lang="th-TH"/>
        </a:p>
      </dgm:t>
    </dgm:pt>
    <dgm:pt modelId="{B3C5160F-78F9-4598-B9B3-5BC85963EC11}">
      <dgm:prSet custT="1"/>
      <dgm:spPr/>
      <dgm:t>
        <a:bodyPr/>
        <a:lstStyle/>
        <a:p>
          <a:r>
            <a: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สาขาช่าง</a:t>
          </a:r>
          <a:r>
            <a: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หล่อเครื่องประดับ </a:t>
          </a:r>
          <a:endParaRPr lang="th-TH" sz="28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E684A81-9971-493C-BE53-D5CC281F6DAD}" type="parTrans" cxnId="{746987F5-FE2D-4158-AD03-DB0AC65EE349}">
      <dgm:prSet/>
      <dgm:spPr/>
      <dgm:t>
        <a:bodyPr/>
        <a:lstStyle/>
        <a:p>
          <a:endParaRPr lang="th-TH"/>
        </a:p>
      </dgm:t>
    </dgm:pt>
    <dgm:pt modelId="{5DB09C38-E2E1-49C0-9A6A-DA971DAF9A98}" type="sibTrans" cxnId="{746987F5-FE2D-4158-AD03-DB0AC65EE349}">
      <dgm:prSet/>
      <dgm:spPr/>
      <dgm:t>
        <a:bodyPr/>
        <a:lstStyle/>
        <a:p>
          <a:endParaRPr lang="th-TH"/>
        </a:p>
      </dgm:t>
    </dgm:pt>
    <dgm:pt modelId="{43F85C08-4CD1-4487-AADF-1CF0BFAA5E0D}" type="pres">
      <dgm:prSet presAssocID="{13D60516-1654-4802-91B4-2CAE4374E6B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86FCA6F-A2B8-4FC7-A3DF-958F2CA3E150}" type="pres">
      <dgm:prSet presAssocID="{E2AD519F-1DFA-4489-AD15-8F42A536F753}" presName="centerShape" presStyleLbl="node0" presStyleIdx="0" presStyleCnt="1" custScaleX="137114" custScaleY="115137"/>
      <dgm:spPr/>
      <dgm:t>
        <a:bodyPr/>
        <a:lstStyle/>
        <a:p>
          <a:endParaRPr lang="th-TH"/>
        </a:p>
      </dgm:t>
    </dgm:pt>
    <dgm:pt modelId="{92B1E8F4-8CA6-447C-A2AE-8CE8B5DC347E}" type="pres">
      <dgm:prSet presAssocID="{7E111E7C-33E2-4222-A5B6-59D81D0177D7}" presName="Name9" presStyleLbl="parChTrans1D2" presStyleIdx="0" presStyleCnt="6"/>
      <dgm:spPr/>
      <dgm:t>
        <a:bodyPr/>
        <a:lstStyle/>
        <a:p>
          <a:endParaRPr lang="th-TH"/>
        </a:p>
      </dgm:t>
    </dgm:pt>
    <dgm:pt modelId="{214325B4-69B2-4CD2-9D9B-2BA2FB4A42DE}" type="pres">
      <dgm:prSet presAssocID="{7E111E7C-33E2-4222-A5B6-59D81D0177D7}" presName="connTx" presStyleLbl="parChTrans1D2" presStyleIdx="0" presStyleCnt="6"/>
      <dgm:spPr/>
      <dgm:t>
        <a:bodyPr/>
        <a:lstStyle/>
        <a:p>
          <a:endParaRPr lang="th-TH"/>
        </a:p>
      </dgm:t>
    </dgm:pt>
    <dgm:pt modelId="{E7961489-3CFA-46C7-949E-C4CC60BD753E}" type="pres">
      <dgm:prSet presAssocID="{9A5153E4-8951-4613-B8CD-2C1E23E76AF7}" presName="node" presStyleLbl="node1" presStyleIdx="0" presStyleCnt="6" custScaleX="197450" custScaleY="11513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C5B0DE6-AD80-4663-B6E9-929F5954BFDF}" type="pres">
      <dgm:prSet presAssocID="{33103B29-A2B7-4150-9A0C-F3B60EE590D6}" presName="Name9" presStyleLbl="parChTrans1D2" presStyleIdx="1" presStyleCnt="6"/>
      <dgm:spPr/>
      <dgm:t>
        <a:bodyPr/>
        <a:lstStyle/>
        <a:p>
          <a:endParaRPr lang="th-TH"/>
        </a:p>
      </dgm:t>
    </dgm:pt>
    <dgm:pt modelId="{3C84BBAD-1292-4E6F-8969-1F0510101B41}" type="pres">
      <dgm:prSet presAssocID="{33103B29-A2B7-4150-9A0C-F3B60EE590D6}" presName="connTx" presStyleLbl="parChTrans1D2" presStyleIdx="1" presStyleCnt="6"/>
      <dgm:spPr/>
      <dgm:t>
        <a:bodyPr/>
        <a:lstStyle/>
        <a:p>
          <a:endParaRPr lang="th-TH"/>
        </a:p>
      </dgm:t>
    </dgm:pt>
    <dgm:pt modelId="{627CEE4B-BBF9-4191-A7F7-AB78D839A621}" type="pres">
      <dgm:prSet presAssocID="{5A22C9F1-8CC6-4A58-A90C-C1BE57652AB3}" presName="node" presStyleLbl="node1" presStyleIdx="1" presStyleCnt="6" custScaleX="159732" custScaleY="115137" custRadScaleRad="202690" custRadScaleInc="3975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D9902FF-0458-480B-B9EE-451980AE3066}" type="pres">
      <dgm:prSet presAssocID="{8A5EED6D-C633-452E-AA8C-921DA8868754}" presName="Name9" presStyleLbl="parChTrans1D2" presStyleIdx="2" presStyleCnt="6"/>
      <dgm:spPr/>
      <dgm:t>
        <a:bodyPr/>
        <a:lstStyle/>
        <a:p>
          <a:endParaRPr lang="th-TH"/>
        </a:p>
      </dgm:t>
    </dgm:pt>
    <dgm:pt modelId="{84E8C429-ECE2-44F4-9382-440E845640CF}" type="pres">
      <dgm:prSet presAssocID="{8A5EED6D-C633-452E-AA8C-921DA8868754}" presName="connTx" presStyleLbl="parChTrans1D2" presStyleIdx="2" presStyleCnt="6"/>
      <dgm:spPr/>
      <dgm:t>
        <a:bodyPr/>
        <a:lstStyle/>
        <a:p>
          <a:endParaRPr lang="th-TH"/>
        </a:p>
      </dgm:t>
    </dgm:pt>
    <dgm:pt modelId="{1EB0699B-60B3-4BD3-88F5-65D60553D2B7}" type="pres">
      <dgm:prSet presAssocID="{1822543B-1481-4446-85EA-D8729BD55409}" presName="node" presStyleLbl="node1" presStyleIdx="2" presStyleCnt="6" custScaleX="166748" custScaleY="113063" custRadScaleRad="254778" custRadScaleInc="-4375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0AFF153-F73A-4FF7-988C-59B69A31502A}" type="pres">
      <dgm:prSet presAssocID="{3E684A81-9971-493C-BE53-D5CC281F6DAD}" presName="Name9" presStyleLbl="parChTrans1D2" presStyleIdx="3" presStyleCnt="6"/>
      <dgm:spPr/>
      <dgm:t>
        <a:bodyPr/>
        <a:lstStyle/>
        <a:p>
          <a:endParaRPr lang="th-TH"/>
        </a:p>
      </dgm:t>
    </dgm:pt>
    <dgm:pt modelId="{1CF889C2-AC91-4593-A9D5-B440DE8D17D2}" type="pres">
      <dgm:prSet presAssocID="{3E684A81-9971-493C-BE53-D5CC281F6DAD}" presName="connTx" presStyleLbl="parChTrans1D2" presStyleIdx="3" presStyleCnt="6"/>
      <dgm:spPr/>
      <dgm:t>
        <a:bodyPr/>
        <a:lstStyle/>
        <a:p>
          <a:endParaRPr lang="th-TH"/>
        </a:p>
      </dgm:t>
    </dgm:pt>
    <dgm:pt modelId="{B48E4C53-03E1-449A-AA99-93FA5358BF52}" type="pres">
      <dgm:prSet presAssocID="{B3C5160F-78F9-4598-B9B3-5BC85963EC11}" presName="node" presStyleLbl="node1" presStyleIdx="3" presStyleCnt="6" custScaleX="16492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C23CC8A-C25E-4BE4-9E1F-70FECBC2595C}" type="pres">
      <dgm:prSet presAssocID="{59DCA7E6-15DE-477E-BBE6-D29D231A6112}" presName="Name9" presStyleLbl="parChTrans1D2" presStyleIdx="4" presStyleCnt="6"/>
      <dgm:spPr/>
      <dgm:t>
        <a:bodyPr/>
        <a:lstStyle/>
        <a:p>
          <a:endParaRPr lang="th-TH"/>
        </a:p>
      </dgm:t>
    </dgm:pt>
    <dgm:pt modelId="{CC5F72CA-742E-41A9-90BE-1AEE5898A9B8}" type="pres">
      <dgm:prSet presAssocID="{59DCA7E6-15DE-477E-BBE6-D29D231A6112}" presName="connTx" presStyleLbl="parChTrans1D2" presStyleIdx="4" presStyleCnt="6"/>
      <dgm:spPr/>
      <dgm:t>
        <a:bodyPr/>
        <a:lstStyle/>
        <a:p>
          <a:endParaRPr lang="th-TH"/>
        </a:p>
      </dgm:t>
    </dgm:pt>
    <dgm:pt modelId="{722ED4C7-9684-4A5D-8ED1-D6EE11690241}" type="pres">
      <dgm:prSet presAssocID="{826FB5C4-CED5-4D35-864E-F814D269CDB3}" presName="node" presStyleLbl="node1" presStyleIdx="4" presStyleCnt="6" custScaleX="159630" custRadScaleRad="239606" custRadScaleInc="4956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935D4A-2408-4D06-95A8-48C5A2E14763}" type="pres">
      <dgm:prSet presAssocID="{D5BCB9BF-AA20-42C0-B39F-F09CA6604BD0}" presName="Name9" presStyleLbl="parChTrans1D2" presStyleIdx="5" presStyleCnt="6"/>
      <dgm:spPr/>
      <dgm:t>
        <a:bodyPr/>
        <a:lstStyle/>
        <a:p>
          <a:endParaRPr lang="th-TH"/>
        </a:p>
      </dgm:t>
    </dgm:pt>
    <dgm:pt modelId="{B7422782-F02A-4F3F-80C5-08D4386D1A7E}" type="pres">
      <dgm:prSet presAssocID="{D5BCB9BF-AA20-42C0-B39F-F09CA6604BD0}" presName="connTx" presStyleLbl="parChTrans1D2" presStyleIdx="5" presStyleCnt="6"/>
      <dgm:spPr/>
      <dgm:t>
        <a:bodyPr/>
        <a:lstStyle/>
        <a:p>
          <a:endParaRPr lang="th-TH"/>
        </a:p>
      </dgm:t>
    </dgm:pt>
    <dgm:pt modelId="{21E29C9F-6CF6-4F23-8CA8-F7948AB1B3C0}" type="pres">
      <dgm:prSet presAssocID="{FF574E44-6632-48EE-BAEF-BCCC0DF097E7}" presName="node" presStyleLbl="node1" presStyleIdx="5" presStyleCnt="6" custScaleX="175893" custRadScaleRad="183908" custRadScaleInc="-3395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FD0712C-AF24-4DF3-83FB-A4D9D2E31AD7}" type="presOf" srcId="{7E111E7C-33E2-4222-A5B6-59D81D0177D7}" destId="{92B1E8F4-8CA6-447C-A2AE-8CE8B5DC347E}" srcOrd="0" destOrd="0" presId="urn:microsoft.com/office/officeart/2005/8/layout/radial1"/>
    <dgm:cxn modelId="{5AB0FF65-9CEE-490D-8693-C66E9BDD70DD}" type="presOf" srcId="{E2AD519F-1DFA-4489-AD15-8F42A536F753}" destId="{386FCA6F-A2B8-4FC7-A3DF-958F2CA3E150}" srcOrd="0" destOrd="0" presId="urn:microsoft.com/office/officeart/2005/8/layout/radial1"/>
    <dgm:cxn modelId="{7474476A-7B09-4F45-86F0-D2501D02E3E9}" type="presOf" srcId="{826FB5C4-CED5-4D35-864E-F814D269CDB3}" destId="{722ED4C7-9684-4A5D-8ED1-D6EE11690241}" srcOrd="0" destOrd="0" presId="urn:microsoft.com/office/officeart/2005/8/layout/radial1"/>
    <dgm:cxn modelId="{12858ACF-42F4-4295-94C3-665AEC056C12}" type="presOf" srcId="{33103B29-A2B7-4150-9A0C-F3B60EE590D6}" destId="{4C5B0DE6-AD80-4663-B6E9-929F5954BFDF}" srcOrd="0" destOrd="0" presId="urn:microsoft.com/office/officeart/2005/8/layout/radial1"/>
    <dgm:cxn modelId="{F0B63BFF-AFC1-478E-99D6-629F05938642}" type="presOf" srcId="{D5BCB9BF-AA20-42C0-B39F-F09CA6604BD0}" destId="{B7422782-F02A-4F3F-80C5-08D4386D1A7E}" srcOrd="1" destOrd="0" presId="urn:microsoft.com/office/officeart/2005/8/layout/radial1"/>
    <dgm:cxn modelId="{3743754A-DDDC-4032-9690-25B7791B32B9}" type="presOf" srcId="{FF574E44-6632-48EE-BAEF-BCCC0DF097E7}" destId="{21E29C9F-6CF6-4F23-8CA8-F7948AB1B3C0}" srcOrd="0" destOrd="0" presId="urn:microsoft.com/office/officeart/2005/8/layout/radial1"/>
    <dgm:cxn modelId="{9F97A2DD-A777-4675-A9C2-68AFAEF7B166}" srcId="{E2AD519F-1DFA-4489-AD15-8F42A536F753}" destId="{1822543B-1481-4446-85EA-D8729BD55409}" srcOrd="2" destOrd="0" parTransId="{8A5EED6D-C633-452E-AA8C-921DA8868754}" sibTransId="{423E5DE6-C067-4D65-A1DC-9F703A874ABB}"/>
    <dgm:cxn modelId="{95C52943-D47A-4916-BB4F-74B1D4052B29}" type="presOf" srcId="{33103B29-A2B7-4150-9A0C-F3B60EE590D6}" destId="{3C84BBAD-1292-4E6F-8969-1F0510101B41}" srcOrd="1" destOrd="0" presId="urn:microsoft.com/office/officeart/2005/8/layout/radial1"/>
    <dgm:cxn modelId="{746987F5-FE2D-4158-AD03-DB0AC65EE349}" srcId="{E2AD519F-1DFA-4489-AD15-8F42A536F753}" destId="{B3C5160F-78F9-4598-B9B3-5BC85963EC11}" srcOrd="3" destOrd="0" parTransId="{3E684A81-9971-493C-BE53-D5CC281F6DAD}" sibTransId="{5DB09C38-E2E1-49C0-9A6A-DA971DAF9A98}"/>
    <dgm:cxn modelId="{E5B4953F-6269-4D9D-AFC8-5874417247D7}" type="presOf" srcId="{7E111E7C-33E2-4222-A5B6-59D81D0177D7}" destId="{214325B4-69B2-4CD2-9D9B-2BA2FB4A42DE}" srcOrd="1" destOrd="0" presId="urn:microsoft.com/office/officeart/2005/8/layout/radial1"/>
    <dgm:cxn modelId="{E0862DD3-CEAB-41D0-982B-0CE8F9BEFABE}" type="presOf" srcId="{13D60516-1654-4802-91B4-2CAE4374E6B8}" destId="{43F85C08-4CD1-4487-AADF-1CF0BFAA5E0D}" srcOrd="0" destOrd="0" presId="urn:microsoft.com/office/officeart/2005/8/layout/radial1"/>
    <dgm:cxn modelId="{C52C169E-C820-4A7E-9251-267803BD3BEA}" srcId="{E2AD519F-1DFA-4489-AD15-8F42A536F753}" destId="{826FB5C4-CED5-4D35-864E-F814D269CDB3}" srcOrd="4" destOrd="0" parTransId="{59DCA7E6-15DE-477E-BBE6-D29D231A6112}" sibTransId="{097E4903-7088-4540-9D75-28C54B251367}"/>
    <dgm:cxn modelId="{55EDD4E2-1FEB-427E-9D73-01C5C2ECEB34}" type="presOf" srcId="{59DCA7E6-15DE-477E-BBE6-D29D231A6112}" destId="{9C23CC8A-C25E-4BE4-9E1F-70FECBC2595C}" srcOrd="0" destOrd="0" presId="urn:microsoft.com/office/officeart/2005/8/layout/radial1"/>
    <dgm:cxn modelId="{AD0995E8-CB20-42F0-B556-6910C0A81E4E}" type="presOf" srcId="{59DCA7E6-15DE-477E-BBE6-D29D231A6112}" destId="{CC5F72CA-742E-41A9-90BE-1AEE5898A9B8}" srcOrd="1" destOrd="0" presId="urn:microsoft.com/office/officeart/2005/8/layout/radial1"/>
    <dgm:cxn modelId="{526B85FC-AD73-48A5-BC7C-6D9EC2802DAB}" srcId="{13D60516-1654-4802-91B4-2CAE4374E6B8}" destId="{E2AD519F-1DFA-4489-AD15-8F42A536F753}" srcOrd="0" destOrd="0" parTransId="{F61FE72C-B619-43C6-89CA-AC3EBAFECCA0}" sibTransId="{F88B3784-55BB-4E29-9D7B-F21B2ADE007A}"/>
    <dgm:cxn modelId="{505C1CD2-C2B3-4A38-958A-41304E5D36D9}" type="presOf" srcId="{9A5153E4-8951-4613-B8CD-2C1E23E76AF7}" destId="{E7961489-3CFA-46C7-949E-C4CC60BD753E}" srcOrd="0" destOrd="0" presId="urn:microsoft.com/office/officeart/2005/8/layout/radial1"/>
    <dgm:cxn modelId="{F26DB677-3CB8-4C1D-8A15-1CAA94371DE3}" srcId="{E2AD519F-1DFA-4489-AD15-8F42A536F753}" destId="{9A5153E4-8951-4613-B8CD-2C1E23E76AF7}" srcOrd="0" destOrd="0" parTransId="{7E111E7C-33E2-4222-A5B6-59D81D0177D7}" sibTransId="{8F8A5006-79A5-4E93-BE99-80A20F519AB1}"/>
    <dgm:cxn modelId="{F234CC19-BD18-4A02-AD1C-28D563F72A4B}" type="presOf" srcId="{1822543B-1481-4446-85EA-D8729BD55409}" destId="{1EB0699B-60B3-4BD3-88F5-65D60553D2B7}" srcOrd="0" destOrd="0" presId="urn:microsoft.com/office/officeart/2005/8/layout/radial1"/>
    <dgm:cxn modelId="{D3E2C3E3-F3E0-48DF-BC05-4C7223CFA437}" srcId="{E2AD519F-1DFA-4489-AD15-8F42A536F753}" destId="{5A22C9F1-8CC6-4A58-A90C-C1BE57652AB3}" srcOrd="1" destOrd="0" parTransId="{33103B29-A2B7-4150-9A0C-F3B60EE590D6}" sibTransId="{17171640-0E99-4F57-8D1B-1B133A53DB69}"/>
    <dgm:cxn modelId="{A115A6D3-6189-4B21-B196-7C5F60BF7929}" srcId="{E2AD519F-1DFA-4489-AD15-8F42A536F753}" destId="{FF574E44-6632-48EE-BAEF-BCCC0DF097E7}" srcOrd="5" destOrd="0" parTransId="{D5BCB9BF-AA20-42C0-B39F-F09CA6604BD0}" sibTransId="{36351173-DBC5-49CD-98CB-1155DD117D94}"/>
    <dgm:cxn modelId="{18F97540-93C2-4A53-BCD3-0BAC766EFD89}" type="presOf" srcId="{3E684A81-9971-493C-BE53-D5CC281F6DAD}" destId="{00AFF153-F73A-4FF7-988C-59B69A31502A}" srcOrd="0" destOrd="0" presId="urn:microsoft.com/office/officeart/2005/8/layout/radial1"/>
    <dgm:cxn modelId="{48C3B246-6E55-440B-B170-36A47ECF4D5C}" type="presOf" srcId="{8A5EED6D-C633-452E-AA8C-921DA8868754}" destId="{AD9902FF-0458-480B-B9EE-451980AE3066}" srcOrd="0" destOrd="0" presId="urn:microsoft.com/office/officeart/2005/8/layout/radial1"/>
    <dgm:cxn modelId="{8F2446AB-BF97-4991-B6B7-24C8F8EAB484}" type="presOf" srcId="{3E684A81-9971-493C-BE53-D5CC281F6DAD}" destId="{1CF889C2-AC91-4593-A9D5-B440DE8D17D2}" srcOrd="1" destOrd="0" presId="urn:microsoft.com/office/officeart/2005/8/layout/radial1"/>
    <dgm:cxn modelId="{18948BE8-8D7A-4BBC-95DD-0553A8B380E5}" type="presOf" srcId="{B3C5160F-78F9-4598-B9B3-5BC85963EC11}" destId="{B48E4C53-03E1-449A-AA99-93FA5358BF52}" srcOrd="0" destOrd="0" presId="urn:microsoft.com/office/officeart/2005/8/layout/radial1"/>
    <dgm:cxn modelId="{5413695A-89BE-40A5-91DF-22220362DB97}" type="presOf" srcId="{D5BCB9BF-AA20-42C0-B39F-F09CA6604BD0}" destId="{A7935D4A-2408-4D06-95A8-48C5A2E14763}" srcOrd="0" destOrd="0" presId="urn:microsoft.com/office/officeart/2005/8/layout/radial1"/>
    <dgm:cxn modelId="{352A9684-A3B9-45E8-AD5C-1D80C1B4ACBF}" type="presOf" srcId="{8A5EED6D-C633-452E-AA8C-921DA8868754}" destId="{84E8C429-ECE2-44F4-9382-440E845640CF}" srcOrd="1" destOrd="0" presId="urn:microsoft.com/office/officeart/2005/8/layout/radial1"/>
    <dgm:cxn modelId="{8CEFE5BB-482B-4CE6-B3DE-C9ED3D31C287}" type="presOf" srcId="{5A22C9F1-8CC6-4A58-A90C-C1BE57652AB3}" destId="{627CEE4B-BBF9-4191-A7F7-AB78D839A621}" srcOrd="0" destOrd="0" presId="urn:microsoft.com/office/officeart/2005/8/layout/radial1"/>
    <dgm:cxn modelId="{F8A1B526-FA2F-4DD0-A010-CD932525164E}" type="presParOf" srcId="{43F85C08-4CD1-4487-AADF-1CF0BFAA5E0D}" destId="{386FCA6F-A2B8-4FC7-A3DF-958F2CA3E150}" srcOrd="0" destOrd="0" presId="urn:microsoft.com/office/officeart/2005/8/layout/radial1"/>
    <dgm:cxn modelId="{4778826D-5CEE-4E9A-B320-1C5EF72302A5}" type="presParOf" srcId="{43F85C08-4CD1-4487-AADF-1CF0BFAA5E0D}" destId="{92B1E8F4-8CA6-447C-A2AE-8CE8B5DC347E}" srcOrd="1" destOrd="0" presId="urn:microsoft.com/office/officeart/2005/8/layout/radial1"/>
    <dgm:cxn modelId="{E92CEFB1-D1B2-4B39-AB98-D1966C6D0A32}" type="presParOf" srcId="{92B1E8F4-8CA6-447C-A2AE-8CE8B5DC347E}" destId="{214325B4-69B2-4CD2-9D9B-2BA2FB4A42DE}" srcOrd="0" destOrd="0" presId="urn:microsoft.com/office/officeart/2005/8/layout/radial1"/>
    <dgm:cxn modelId="{ACD3D3C2-37A4-4BAC-A141-6AFD26A62886}" type="presParOf" srcId="{43F85C08-4CD1-4487-AADF-1CF0BFAA5E0D}" destId="{E7961489-3CFA-46C7-949E-C4CC60BD753E}" srcOrd="2" destOrd="0" presId="urn:microsoft.com/office/officeart/2005/8/layout/radial1"/>
    <dgm:cxn modelId="{C648ED2E-4B70-4517-905E-39F6590A3394}" type="presParOf" srcId="{43F85C08-4CD1-4487-AADF-1CF0BFAA5E0D}" destId="{4C5B0DE6-AD80-4663-B6E9-929F5954BFDF}" srcOrd="3" destOrd="0" presId="urn:microsoft.com/office/officeart/2005/8/layout/radial1"/>
    <dgm:cxn modelId="{3FFA658B-E93F-48C3-A29E-2359880E8608}" type="presParOf" srcId="{4C5B0DE6-AD80-4663-B6E9-929F5954BFDF}" destId="{3C84BBAD-1292-4E6F-8969-1F0510101B41}" srcOrd="0" destOrd="0" presId="urn:microsoft.com/office/officeart/2005/8/layout/radial1"/>
    <dgm:cxn modelId="{0ADE3761-43B6-4296-A197-23E129A1D711}" type="presParOf" srcId="{43F85C08-4CD1-4487-AADF-1CF0BFAA5E0D}" destId="{627CEE4B-BBF9-4191-A7F7-AB78D839A621}" srcOrd="4" destOrd="0" presId="urn:microsoft.com/office/officeart/2005/8/layout/radial1"/>
    <dgm:cxn modelId="{7905FD92-7072-44D6-BF53-549C220BD9F0}" type="presParOf" srcId="{43F85C08-4CD1-4487-AADF-1CF0BFAA5E0D}" destId="{AD9902FF-0458-480B-B9EE-451980AE3066}" srcOrd="5" destOrd="0" presId="urn:microsoft.com/office/officeart/2005/8/layout/radial1"/>
    <dgm:cxn modelId="{D0CE3632-FD03-4E58-93D1-957E0A90A785}" type="presParOf" srcId="{AD9902FF-0458-480B-B9EE-451980AE3066}" destId="{84E8C429-ECE2-44F4-9382-440E845640CF}" srcOrd="0" destOrd="0" presId="urn:microsoft.com/office/officeart/2005/8/layout/radial1"/>
    <dgm:cxn modelId="{78D4ED05-4557-4AF2-BF9E-E5A01A725D7B}" type="presParOf" srcId="{43F85C08-4CD1-4487-AADF-1CF0BFAA5E0D}" destId="{1EB0699B-60B3-4BD3-88F5-65D60553D2B7}" srcOrd="6" destOrd="0" presId="urn:microsoft.com/office/officeart/2005/8/layout/radial1"/>
    <dgm:cxn modelId="{1ACFEC16-21BC-4182-89EC-33FF26A81A61}" type="presParOf" srcId="{43F85C08-4CD1-4487-AADF-1CF0BFAA5E0D}" destId="{00AFF153-F73A-4FF7-988C-59B69A31502A}" srcOrd="7" destOrd="0" presId="urn:microsoft.com/office/officeart/2005/8/layout/radial1"/>
    <dgm:cxn modelId="{C1CF0AED-3D92-4C13-AA19-3D5F14432CD5}" type="presParOf" srcId="{00AFF153-F73A-4FF7-988C-59B69A31502A}" destId="{1CF889C2-AC91-4593-A9D5-B440DE8D17D2}" srcOrd="0" destOrd="0" presId="urn:microsoft.com/office/officeart/2005/8/layout/radial1"/>
    <dgm:cxn modelId="{86844C3A-732F-46FA-AB61-FAE2C4789F08}" type="presParOf" srcId="{43F85C08-4CD1-4487-AADF-1CF0BFAA5E0D}" destId="{B48E4C53-03E1-449A-AA99-93FA5358BF52}" srcOrd="8" destOrd="0" presId="urn:microsoft.com/office/officeart/2005/8/layout/radial1"/>
    <dgm:cxn modelId="{31679796-F3BB-4522-82AB-CC61A6045EFC}" type="presParOf" srcId="{43F85C08-4CD1-4487-AADF-1CF0BFAA5E0D}" destId="{9C23CC8A-C25E-4BE4-9E1F-70FECBC2595C}" srcOrd="9" destOrd="0" presId="urn:microsoft.com/office/officeart/2005/8/layout/radial1"/>
    <dgm:cxn modelId="{CBAD78F4-41C1-4F40-ABF6-4A7EF37559A5}" type="presParOf" srcId="{9C23CC8A-C25E-4BE4-9E1F-70FECBC2595C}" destId="{CC5F72CA-742E-41A9-90BE-1AEE5898A9B8}" srcOrd="0" destOrd="0" presId="urn:microsoft.com/office/officeart/2005/8/layout/radial1"/>
    <dgm:cxn modelId="{CAB11B3C-9F27-4C42-9C61-0FCA2A5FC29D}" type="presParOf" srcId="{43F85C08-4CD1-4487-AADF-1CF0BFAA5E0D}" destId="{722ED4C7-9684-4A5D-8ED1-D6EE11690241}" srcOrd="10" destOrd="0" presId="urn:microsoft.com/office/officeart/2005/8/layout/radial1"/>
    <dgm:cxn modelId="{72C8BA9C-923C-469C-A27E-891B89B74727}" type="presParOf" srcId="{43F85C08-4CD1-4487-AADF-1CF0BFAA5E0D}" destId="{A7935D4A-2408-4D06-95A8-48C5A2E14763}" srcOrd="11" destOrd="0" presId="urn:microsoft.com/office/officeart/2005/8/layout/radial1"/>
    <dgm:cxn modelId="{2CD7C7FA-F8FF-4682-9D93-EECE98B73FCD}" type="presParOf" srcId="{A7935D4A-2408-4D06-95A8-48C5A2E14763}" destId="{B7422782-F02A-4F3F-80C5-08D4386D1A7E}" srcOrd="0" destOrd="0" presId="urn:microsoft.com/office/officeart/2005/8/layout/radial1"/>
    <dgm:cxn modelId="{F2619D06-962B-44D9-A002-0874986BEA4A}" type="presParOf" srcId="{43F85C08-4CD1-4487-AADF-1CF0BFAA5E0D}" destId="{21E29C9F-6CF6-4F23-8CA8-F7948AB1B3C0}" srcOrd="12" destOrd="0" presId="urn:microsoft.com/office/officeart/2005/8/layout/radial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1-5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 custScaleY="67296" custLinFactNeighborX="-14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67670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EF106339-2E23-4D01-B650-4FE055759183}" type="presOf" srcId="{64CA0FE2-6833-4C18-9077-D4FD0D428C3D}" destId="{B681CF3B-4E7E-45BC-B9C9-9424CE00C691}" srcOrd="0" destOrd="0" presId="urn:microsoft.com/office/officeart/2005/8/layout/default#1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6C4FBD2F-E5FE-4102-B58F-02F6879E7FB4}" type="presOf" srcId="{44EDD3EF-1A50-4AF6-8158-C490030B7557}" destId="{0652FE6A-9186-4E07-AB68-88003CC4C504}" srcOrd="0" destOrd="1" presId="urn:microsoft.com/office/officeart/2005/8/layout/default#1"/>
    <dgm:cxn modelId="{4A4D0CFA-31DE-4987-AAC0-907A0A48BF60}" type="presOf" srcId="{AC07D216-EC9B-4E39-A00D-FF36CC804FFE}" destId="{D31BA57C-2B57-4E61-8D2B-7C2F7F31B424}" srcOrd="0" destOrd="0" presId="urn:microsoft.com/office/officeart/2005/8/layout/default#1"/>
    <dgm:cxn modelId="{662B3DA3-502C-49A6-8DA4-0F402C6BE650}" type="presOf" srcId="{82DAA30C-8116-438A-BC6D-923738F32EA9}" destId="{D31BA57C-2B57-4E61-8D2B-7C2F7F31B424}" srcOrd="0" destOrd="1" presId="urn:microsoft.com/office/officeart/2005/8/layout/default#1"/>
    <dgm:cxn modelId="{1D85C797-FDDC-4F27-8908-9DE8E9A0A9A4}" type="presOf" srcId="{8C0FD829-47F3-479A-A222-6DE9C3EDA3D7}" destId="{0652FE6A-9186-4E07-AB68-88003CC4C504}" srcOrd="0" destOrd="0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A0845378-F0ED-4D43-A1D0-458333821EFF}" type="presParOf" srcId="{B681CF3B-4E7E-45BC-B9C9-9424CE00C691}" destId="{D31BA57C-2B57-4E61-8D2B-7C2F7F31B424}" srcOrd="0" destOrd="0" presId="urn:microsoft.com/office/officeart/2005/8/layout/default#1"/>
    <dgm:cxn modelId="{224359DB-668C-45DC-B089-A5D0BAFFD15F}" type="presParOf" srcId="{B681CF3B-4E7E-45BC-B9C9-9424CE00C691}" destId="{05EBC6B2-5F43-4C3E-A0B0-3B5F05A560FA}" srcOrd="1" destOrd="0" presId="urn:microsoft.com/office/officeart/2005/8/layout/default#1"/>
    <dgm:cxn modelId="{C63C9D40-081E-40E2-9DFC-583F0BD474A7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0" y="865118"/>
          <a:ext cx="5065680" cy="2045400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r>
            <a:rPr lang="en-US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1-5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865118"/>
        <a:ext cx="5065680" cy="2045400"/>
      </dsp:txXfrm>
    </dsp:sp>
    <dsp:sp modelId="{0652FE6A-9186-4E07-AB68-88003CC4C504}">
      <dsp:nvSpPr>
        <dsp:cNvPr id="0" name=""/>
        <dsp:cNvSpPr/>
      </dsp:nvSpPr>
      <dsp:spPr>
        <a:xfrm>
          <a:off x="5574846" y="853751"/>
          <a:ext cx="5065680" cy="2056767"/>
        </a:xfrm>
        <a:prstGeom prst="rect">
          <a:avLst/>
        </a:prstGeom>
        <a:solidFill>
          <a:schemeClr val="bg2">
            <a:lumMod val="20000"/>
            <a:lumOff val="8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74846" y="853751"/>
        <a:ext cx="5065680" cy="20567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0.38166</cdr:x>
      <cdr:y>0.6545</cdr:y>
    </cdr:from>
    <cdr:to>
      <cdr:x>0.61834</cdr:x>
      <cdr:y>0.75167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4644727" y="4365104"/>
          <a:ext cx="2880320" cy="648072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4C3D-AE15-4F0E-9BC5-C42A228BCA5D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2A025-5E6D-425B-B7E9-CAC823CA3B6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235936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9E0468-1191-423F-9C4A-E69F8F382ECD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6838" y="744538"/>
            <a:ext cx="66040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E06ED-2F13-4658-98F1-F19089E1C76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93406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38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7891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41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96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33" y="213042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28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28" y="2906715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89" y="1600202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02" y="1600202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90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490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7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78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61" y="480060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61" y="5367339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89" y="274639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9" y="1600202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89" y="6356352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/>
              <a:pPr/>
              <a:t>14/01/62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7" y="6356352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ชื่อเรื่องรอง 2"/>
          <p:cNvSpPr txBox="1">
            <a:spLocks/>
          </p:cNvSpPr>
          <p:nvPr/>
        </p:nvSpPr>
        <p:spPr>
          <a:xfrm>
            <a:off x="979645" y="981912"/>
            <a:ext cx="10354294" cy="5111384"/>
          </a:xfrm>
          <a:prstGeom prst="rect">
            <a:avLst/>
          </a:prstGeom>
          <a:noFill/>
        </p:spPr>
        <p:txBody>
          <a:bodyPr vert="horz" lIns="91339" tIns="45670" rIns="91339" bIns="45670">
            <a:noAutofit/>
          </a:bodyPr>
          <a:lstStyle/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โครงการสัมมนา</a:t>
            </a:r>
          </a:p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การดำเนินงานกองทุนพัฒนาฝีมือแรงงาน </a:t>
            </a:r>
          </a:p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ประจำปีงบประมาณ พ.ศ. 256</a:t>
            </a:r>
            <a:r>
              <a:rPr lang="en-US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ระหว่างวันที่ </a:t>
            </a:r>
            <a:r>
              <a:rPr lang="en-US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16</a:t>
            </a: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-</a:t>
            </a:r>
            <a:r>
              <a:rPr lang="en-US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17</a:t>
            </a: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มกราคม 256</a:t>
            </a:r>
            <a:r>
              <a:rPr lang="en-US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ณ โรงแรม </a:t>
            </a:r>
            <a:r>
              <a:rPr lang="th-TH" sz="4800" b="1" spc="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ดิ</a:t>
            </a:r>
            <a:r>
              <a:rPr lang="th-TH" sz="4800" b="1" spc="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เอม</a:t>
            </a:r>
            <a:r>
              <a:rPr lang="th-TH" sz="48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เมอรัลด์ กรุงเทพมหานคร</a:t>
            </a:r>
            <a:endParaRPr lang="en-US" sz="4800" b="1" spc="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endParaRPr lang="en-US" sz="4800" b="1" spc="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08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-1" y="2132856"/>
            <a:ext cx="12169775" cy="2813472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287" tIns="45642" rIns="91287" bIns="45642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พ.ศ. 2545</a:t>
            </a:r>
            <a:endParaRPr 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7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04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27"/>
          <p:cNvSpPr>
            <a:spLocks noChangeArrowheads="1"/>
          </p:cNvSpPr>
          <p:nvPr/>
        </p:nvSpPr>
        <p:spPr bwMode="auto">
          <a:xfrm>
            <a:off x="1116335" y="1485578"/>
            <a:ext cx="9937104" cy="3671614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marR="0" lvl="0" indent="-51435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หลักเกณฑ์การให้เงินช่วยเหลือหรืออุดหนุน</a:t>
            </a:r>
          </a:p>
          <a:p>
            <a:pPr marL="514350" marR="0" lvl="0" indent="-51435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การยื่นคำขอรับเงินช่วยเหลือหรืออุดหนุน</a:t>
            </a:r>
          </a:p>
          <a:p>
            <a:pPr marL="531813" marR="0" lvl="0" indent="-531813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 	การรายงานผลการพิจารณาอนุมัติให้เงินช่วยเหลือหรืออุดหนุน</a:t>
            </a:r>
          </a:p>
          <a:p>
            <a:pPr marL="536575" lvl="0" indent="-536575" algn="thaiDist" defTabSz="914400" fontAlgn="base">
              <a:spcBef>
                <a:spcPct val="0"/>
              </a:spcBef>
              <a:spcAft>
                <a:spcPct val="0"/>
              </a:spcAft>
              <a:buAutoNum type="arabicPeriod" startAt="4"/>
              <a:tabLst>
                <a:tab pos="4121150" algn="l"/>
              </a:tabLst>
            </a:pP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รายงานผลการดำเนินงานการพัฒนาฝีมือแรงงานของผู้ได้รับเงินช่วยเหลือหรือ</a:t>
            </a: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อุดหนุนจากกองทุนพัฒนาฝีมือแรงงาน</a:t>
            </a:r>
          </a:p>
          <a:p>
            <a:pPr marL="536575" lvl="0" indent="-536575" algn="thaiDist" defTabSz="914400" fontAlgn="base">
              <a:spcBef>
                <a:spcPct val="0"/>
              </a:spcBef>
              <a:spcAft>
                <a:spcPct val="0"/>
              </a:spcAft>
              <a:buAutoNum type="arabicPeriod" startAt="4"/>
              <a:tabLst>
                <a:tab pos="4121150" algn="l"/>
              </a:tabLst>
            </a:pP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</a:t>
            </a: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1" y="188640"/>
            <a:ext cx="12169774" cy="711081"/>
          </a:xfrm>
          <a:prstGeom prst="rect">
            <a:avLst/>
          </a:prstGeom>
          <a:solidFill>
            <a:srgbClr val="0070C0"/>
          </a:solidFill>
        </p:spPr>
        <p:txBody>
          <a:bodyPr lIns="121698" tIns="60849" rIns="121698" bIns="60849"/>
          <a:lstStyle/>
          <a:p>
            <a:pPr algn="ctr">
              <a:spcBef>
                <a:spcPct val="0"/>
              </a:spcBef>
            </a:pPr>
            <a:r>
              <a:rPr lang="th-TH" sz="4000" b="1" cap="small" dirty="0" smtClean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หัวข้อเรื่อง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228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40271" y="1844824"/>
            <a:ext cx="11028936" cy="326526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กองทุน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พัฒนาฝีมือแรงงานจัดตั้งขึ้นตามพระราชบัญญัติส่งเสริม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มีวัตถุประสงค์เพื่อเป็นทุน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หมุนเวียน   สำหรับ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มาตรา 28(3) บัญญัติให้ใช้จ่ายเงินกองทุนเพื่อช่วยเหลือหรืออุดหนุนกิจการใดๆ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60175" y="476672"/>
            <a:ext cx="11034948" cy="705526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th-TH" sz="4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4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585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46812" y="337790"/>
            <a:ext cx="3982445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กฎหมายที่เกี่ยวข้อง</a:t>
            </a:r>
            <a:endParaRPr lang="en-US" sz="4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1449" y="1269554"/>
            <a:ext cx="10224343" cy="282624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การดำเนินการของศูนย์ประเมินความรู้ความสามารถกลาง ลงวันที่ 9 มิถุนายน 2560 มีผลใช้บังคับ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ตั้งแต่วันที่ 7 กรกฎาคม 2560 เป็นต้นไป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1051" y="4244725"/>
            <a:ext cx="10224343" cy="228141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12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8277" y="1875954"/>
            <a:ext cx="2182194" cy="3825782"/>
            <a:chOff x="131982" y="616695"/>
            <a:chExt cx="1955802" cy="3881857"/>
          </a:xfrm>
        </p:grpSpPr>
        <p:sp>
          <p:nvSpPr>
            <p:cNvPr id="17" name="Rectangle 16"/>
            <p:cNvSpPr/>
            <p:nvPr/>
          </p:nvSpPr>
          <p:spPr>
            <a:xfrm>
              <a:off x="131982" y="616695"/>
              <a:ext cx="1955802" cy="388185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131982" y="672770"/>
              <a:ext cx="1955802" cy="382578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87567" rIns="199136" bIns="199136" numCol="1" spcCol="1270" anchor="t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ผู้ดำเนินการทดสอบมาตรฐานฝีมือแรงงาน</a:t>
              </a:r>
              <a:endParaRPr lang="th-TH" sz="2800" kern="1200" dirty="0">
                <a:solidFill>
                  <a:schemeClr val="bg1"/>
                </a:solidFill>
              </a:endParaRPr>
            </a:p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ประกาศ</a:t>
              </a:r>
              <a:br>
                <a:rPr lang="th-TH" sz="28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ข้อ 4 ข้อ 5 และข้อ 11</a:t>
              </a:r>
              <a:endParaRPr lang="th-TH" sz="2800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654798" y="1875954"/>
            <a:ext cx="2150235" cy="3793834"/>
            <a:chOff x="2628503" y="458652"/>
            <a:chExt cx="2150235" cy="3881857"/>
          </a:xfrm>
        </p:grpSpPr>
        <p:sp>
          <p:nvSpPr>
            <p:cNvPr id="15" name="Rectangle 14"/>
            <p:cNvSpPr/>
            <p:nvPr/>
          </p:nvSpPr>
          <p:spPr>
            <a:xfrm>
              <a:off x="2628503" y="458652"/>
              <a:ext cx="2150235" cy="388185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-2483469"/>
                <a:satOff val="9953"/>
                <a:lumOff val="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 15"/>
            <p:cNvSpPr/>
            <p:nvPr/>
          </p:nvSpPr>
          <p:spPr>
            <a:xfrm>
              <a:off x="2628503" y="458652"/>
              <a:ext cx="2150235" cy="38818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87567" rIns="199136" bIns="199136" numCol="1" spcCol="1270" anchor="t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ผู้ประกอบกิจการ/</a:t>
              </a:r>
              <a:b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ผู้ประกอบอาชีพ/กลุ่มผู้ประกอบกิจการ</a:t>
              </a:r>
              <a:endParaRPr lang="th-TH" sz="2800" kern="1200" dirty="0">
                <a:solidFill>
                  <a:schemeClr val="bg1"/>
                </a:solidFill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ประกาศข้อ 6 ข้อ 7 ข้อ 8 </a:t>
              </a:r>
              <a:br>
                <a:rPr lang="th-TH" sz="24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ข้อ 9 และข้อ 10</a:t>
              </a:r>
              <a:endParaRPr lang="th-TH" sz="2400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34302" y="1875954"/>
            <a:ext cx="2274721" cy="3857302"/>
            <a:chOff x="5008007" y="522119"/>
            <a:chExt cx="2105443" cy="3881857"/>
          </a:xfrm>
        </p:grpSpPr>
        <p:sp>
          <p:nvSpPr>
            <p:cNvPr id="13" name="Rectangle 12"/>
            <p:cNvSpPr/>
            <p:nvPr/>
          </p:nvSpPr>
          <p:spPr>
            <a:xfrm>
              <a:off x="5008007" y="522119"/>
              <a:ext cx="2105443" cy="3881857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 13"/>
            <p:cNvSpPr/>
            <p:nvPr/>
          </p:nvSpPr>
          <p:spPr>
            <a:xfrm>
              <a:off x="5008007" y="522119"/>
              <a:ext cx="2105443" cy="38818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87567" rIns="199136" bIns="199136" numCol="1" spcCol="1270" anchor="t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ศูนย์ประเมินความรู้ความสามารถ ตามมาตรา 26/4(2)</a:t>
              </a:r>
              <a:endParaRPr lang="th-TH" sz="2800" kern="1200" dirty="0">
                <a:solidFill>
                  <a:schemeClr val="bg1"/>
                </a:solidFill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ประกาศข้อ 11</a:t>
              </a:r>
              <a:endParaRPr lang="th-TH" kern="1200" dirty="0">
                <a:solidFill>
                  <a:srgbClr val="FF0000"/>
                </a:solidFill>
              </a:endParaRPr>
            </a:p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th-TH" sz="28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453039" y="1875954"/>
            <a:ext cx="2228278" cy="3857302"/>
            <a:chOff x="7542468" y="546675"/>
            <a:chExt cx="2228278" cy="3777008"/>
          </a:xfrm>
        </p:grpSpPr>
        <p:sp>
          <p:nvSpPr>
            <p:cNvPr id="11" name="Rectangle 10"/>
            <p:cNvSpPr/>
            <p:nvPr/>
          </p:nvSpPr>
          <p:spPr>
            <a:xfrm>
              <a:off x="7542468" y="546675"/>
              <a:ext cx="2228278" cy="3777008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 11"/>
            <p:cNvSpPr/>
            <p:nvPr/>
          </p:nvSpPr>
          <p:spPr>
            <a:xfrm>
              <a:off x="7542468" y="546675"/>
              <a:ext cx="2228278" cy="37770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87567" rIns="199136" bIns="199136" numCol="1" spcCol="1270" anchor="t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ศูนย์ประเมินความรู้ความสามารถกลาง</a:t>
              </a:r>
              <a:endParaRPr lang="th-TH" sz="2800" kern="1200" dirty="0">
                <a:solidFill>
                  <a:schemeClr val="bg1"/>
                </a:solidFill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ประกาศข้อ 12</a:t>
              </a:r>
              <a:endParaRPr lang="th-TH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9901311" y="1875954"/>
            <a:ext cx="2110187" cy="3825782"/>
            <a:chOff x="10104723" y="490600"/>
            <a:chExt cx="1880480" cy="3881857"/>
          </a:xfrm>
        </p:grpSpPr>
        <p:sp>
          <p:nvSpPr>
            <p:cNvPr id="9" name="Rectangle 8"/>
            <p:cNvSpPr/>
            <p:nvPr/>
          </p:nvSpPr>
          <p:spPr>
            <a:xfrm>
              <a:off x="10104723" y="490600"/>
              <a:ext cx="1880480" cy="388185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10104723" y="490600"/>
              <a:ext cx="1880480" cy="38818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87567" rIns="199136" bIns="199136" numCol="1" spcCol="1270" anchor="t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กรมพัฒนาฝีมือแรงงาน</a:t>
              </a:r>
              <a:endParaRPr lang="th-TH" sz="2800" kern="1200" dirty="0">
                <a:solidFill>
                  <a:schemeClr val="bg1"/>
                </a:solidFill>
              </a:endParaRPr>
            </a:p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500" b="1" kern="1200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ประกาศข้อ13</a:t>
              </a:r>
              <a:endParaRPr lang="th-TH" sz="2500" kern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9" name="Right Brace 18"/>
          <p:cNvSpPr/>
          <p:nvPr/>
        </p:nvSpPr>
        <p:spPr>
          <a:xfrm rot="16200000">
            <a:off x="5489367" y="-3356353"/>
            <a:ext cx="1004857" cy="9535004"/>
          </a:xfrm>
          <a:prstGeom prst="rightBrace">
            <a:avLst>
              <a:gd name="adj1" fmla="val 17810"/>
              <a:gd name="adj2" fmla="val 50000"/>
            </a:avLst>
          </a:prstGeom>
          <a:ln w="79375">
            <a:solidFill>
              <a:srgbClr val="FF006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ชื่อเรื่อง 1"/>
          <p:cNvSpPr txBox="1">
            <a:spLocks/>
          </p:cNvSpPr>
          <p:nvPr/>
        </p:nvSpPr>
        <p:spPr>
          <a:xfrm>
            <a:off x="1" y="188640"/>
            <a:ext cx="12169774" cy="711081"/>
          </a:xfrm>
          <a:prstGeom prst="rect">
            <a:avLst/>
          </a:prstGeom>
          <a:solidFill>
            <a:srgbClr val="0070C0"/>
          </a:solidFill>
        </p:spPr>
        <p:txBody>
          <a:bodyPr lIns="121698" tIns="60849" rIns="121698" bIns="60849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2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034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ed Rectangle 33"/>
          <p:cNvSpPr/>
          <p:nvPr/>
        </p:nvSpPr>
        <p:spPr>
          <a:xfrm>
            <a:off x="612279" y="3223804"/>
            <a:ext cx="3046605" cy="174835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ทดสอบครบ 100 คน </a:t>
            </a: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อุนดหนุน 10,000 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4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4140671" y="3198390"/>
            <a:ext cx="3153080" cy="1773764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กรมฯ ส่งไปทดสอบ อุดหนุนค่า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</a:t>
            </a:r>
            <a:b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7747955" y="3142777"/>
            <a:ext cx="3872130" cy="1750719"/>
            <a:chOff x="4507953" y="63240"/>
            <a:chExt cx="1929308" cy="1502317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125604"/>
              <a:ext cx="1929308" cy="143995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ส่งเงินค่าทดสอบเข้ากองทุน อุดหนุนเท่ากับจำนวนเงินที่</a:t>
              </a:r>
              <a:r>
                <a:rPr lang="th-TH" sz="32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</a:t>
              </a:r>
              <a:br>
                <a:rPr lang="th-TH" sz="32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sz="32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11</a:t>
              </a:r>
              <a:endParaRPr lang="en-US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6852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3413466" y="1255672"/>
            <a:ext cx="4615637" cy="12372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1. ผู้ดำเนินการ</a:t>
            </a: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ทดสอบฯ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5709835" y="2471830"/>
            <a:ext cx="0" cy="7265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3276575" y="2433143"/>
            <a:ext cx="1728192" cy="7597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6372919" y="2438593"/>
            <a:ext cx="1728192" cy="7852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ชื่อเรื่อง 1"/>
          <p:cNvSpPr txBox="1">
            <a:spLocks/>
          </p:cNvSpPr>
          <p:nvPr/>
        </p:nvSpPr>
        <p:spPr>
          <a:xfrm>
            <a:off x="1" y="188640"/>
            <a:ext cx="12169774" cy="711081"/>
          </a:xfrm>
          <a:prstGeom prst="rect">
            <a:avLst/>
          </a:prstGeom>
          <a:solidFill>
            <a:srgbClr val="0070C0"/>
          </a:solidFill>
        </p:spPr>
        <p:txBody>
          <a:bodyPr lIns="121698" tIns="60849" rIns="121698" bIns="60849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41550" y="6431325"/>
            <a:ext cx="2592080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425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392101" y="954896"/>
            <a:ext cx="3932235" cy="2906152"/>
            <a:chOff x="5988835" y="1795548"/>
            <a:chExt cx="2771526" cy="2381474"/>
          </a:xfrm>
        </p:grpSpPr>
        <p:sp>
          <p:nvSpPr>
            <p:cNvPr id="32" name="Rounded Rectangle 31"/>
            <p:cNvSpPr/>
            <p:nvPr/>
          </p:nvSpPr>
          <p:spPr>
            <a:xfrm>
              <a:off x="5988835" y="2922972"/>
              <a:ext cx="1929308" cy="125405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ส่งเงินสมทบเข้ากองทุน อุดหนุน 10</a:t>
              </a:r>
              <a:r>
                <a:rPr lang="en-US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6</a:t>
              </a:r>
              <a:endParaRPr lang="en-US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6852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8101111" y="4509120"/>
            <a:ext cx="3530526" cy="1816303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ฝึกอบรมหลักสูตรนวัตกรรมหรือเทคโนโลยี 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อุดหนุนไม่เกินปีละ 100,000 </a:t>
            </a:r>
            <a:r>
              <a:rPr lang="th-TH" sz="2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sz="2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40271" y="4482574"/>
            <a:ext cx="3449685" cy="184284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ได้รับการรับรองมาตรฐานฝีมือแรงงานของตน 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อุดหนุนสาขาละ 10,000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7020991" y="2373333"/>
            <a:ext cx="3615554" cy="1487715"/>
            <a:chOff x="4354993" y="2022"/>
            <a:chExt cx="2021050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354993" y="2022"/>
              <a:ext cx="1929308" cy="125405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พัฒนาฝีมือแรงงานส่วนที่เกิน 70</a:t>
              </a:r>
              <a:r>
                <a:rPr lang="en-US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 อุดหนุน 200 บาทต่อ</a:t>
              </a:r>
              <a: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คน</a:t>
              </a:r>
              <a:b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7</a:t>
              </a:r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6852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55" name="Rounded Rectangle 54"/>
          <p:cNvSpPr/>
          <p:nvPr/>
        </p:nvSpPr>
        <p:spPr>
          <a:xfrm>
            <a:off x="4284687" y="4491852"/>
            <a:ext cx="3472876" cy="181746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จ่ายค่าจ้างตามมาตรฐานฝีมือ อุดหนุน 1,000 บาทต่อคน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ไม่เกินปีละ 100,000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4212679" y="880789"/>
            <a:ext cx="3747850" cy="89202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2. ผู้ประกอบกิจการ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7" name="Straight Connector 76"/>
          <p:cNvCxnSpPr>
            <a:endCxn id="52" idx="0"/>
          </p:cNvCxnSpPr>
          <p:nvPr/>
        </p:nvCxnSpPr>
        <p:spPr>
          <a:xfrm flipH="1">
            <a:off x="8746707" y="2104806"/>
            <a:ext cx="1" cy="26852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265113" y="4149080"/>
            <a:ext cx="7601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3772201" y="2081904"/>
            <a:ext cx="4974506" cy="92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ชื่อเรื่อง 1"/>
          <p:cNvSpPr txBox="1">
            <a:spLocks/>
          </p:cNvSpPr>
          <p:nvPr/>
        </p:nvSpPr>
        <p:spPr>
          <a:xfrm>
            <a:off x="1" y="116632"/>
            <a:ext cx="12169774" cy="711081"/>
          </a:xfrm>
          <a:prstGeom prst="rect">
            <a:avLst/>
          </a:prstGeom>
          <a:solidFill>
            <a:srgbClr val="0070C0"/>
          </a:solidFill>
        </p:spPr>
        <p:txBody>
          <a:bodyPr lIns="121698" tIns="60849" rIns="121698" bIns="60849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194148" y="7292689"/>
            <a:ext cx="4500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rot="16200000" flipH="1">
            <a:off x="4732187" y="3130204"/>
            <a:ext cx="2755000" cy="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19153" y="6431325"/>
            <a:ext cx="2490025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2265113" y="4149080"/>
            <a:ext cx="0" cy="333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3772200" y="2080353"/>
            <a:ext cx="1" cy="26852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866374" y="4149080"/>
            <a:ext cx="0" cy="333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946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1710" y="3516029"/>
            <a:ext cx="3540930" cy="214521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ส่งเงิน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ค่าธรรมเนียมเข้า</a:t>
            </a: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กองทุน 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</a:t>
            </a: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เท่ากับจำนวนเงินที่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ส่ง</a:t>
            </a:r>
            <a:b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</a:t>
            </a:r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 </a:t>
            </a: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11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373911" y="1340769"/>
            <a:ext cx="3451432" cy="15212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3. ศูนย์ประเมินฯ ม.26/4(2)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1" y="188640"/>
            <a:ext cx="12169774" cy="711081"/>
          </a:xfrm>
          <a:prstGeom prst="rect">
            <a:avLst/>
          </a:prstGeom>
          <a:solidFill>
            <a:srgbClr val="0070C0"/>
          </a:solidFill>
        </p:spPr>
        <p:txBody>
          <a:bodyPr lIns="121698" tIns="60849" rIns="121698" bIns="60849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257052" y="3529390"/>
            <a:ext cx="3676038" cy="213185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อุดหนุนเป็นค่าใช้จ่ายในการรับรองความรู้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ความสามารถ</a:t>
            </a:r>
            <a:b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45552" y="1340769"/>
            <a:ext cx="3508471" cy="158380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4. ศูนย์ประเมินฯกลาง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8337057" y="3480718"/>
            <a:ext cx="3508527" cy="218052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อุดหนุนเป็น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ค่าใช้จ่ายในการ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ทดสอบมาตรฐานฝีมือ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แรงงานแห่งชาติ ในสาขาอาชีพที่เป็นอันตราย</a:t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13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8337057" y="1412777"/>
            <a:ext cx="3508470" cy="146633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5. กรมพัฒนา</a:t>
            </a:r>
          </a:p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Straight Connector 28"/>
          <p:cNvCxnSpPr>
            <a:endCxn id="15" idx="0"/>
          </p:cNvCxnSpPr>
          <p:nvPr/>
        </p:nvCxnSpPr>
        <p:spPr>
          <a:xfrm>
            <a:off x="6095071" y="2924945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2078972" y="2911584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0102391" y="2861985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6980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99"/>
            </a:gs>
            <a:gs pos="100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21739"/>
            <a:ext cx="121561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หลักเกณฑ์การให้เงินช่วยเหลือหรืออุดหนุน</a:t>
            </a: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4060" t="48414" r="38787" b="20171"/>
          <a:stretch>
            <a:fillRect/>
          </a:stretch>
        </p:blipFill>
        <p:spPr bwMode="auto">
          <a:xfrm>
            <a:off x="1188343" y="1124744"/>
            <a:ext cx="9577064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1588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80000">
              <a:srgbClr val="CCFF99"/>
            </a:gs>
            <a:gs pos="82000">
              <a:srgbClr val="CCFF99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472031" y="1772816"/>
            <a:ext cx="11445504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C0021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6255" y="1340768"/>
            <a:ext cx="11373496" cy="5040560"/>
          </a:xfrm>
          <a:ln>
            <a:solidFill>
              <a:schemeClr val="tx1"/>
            </a:solidFill>
            <a:prstDash val="dash"/>
          </a:ln>
        </p:spPr>
        <p:txBody>
          <a:bodyPr>
            <a:noAutofit/>
          </a:bodyPr>
          <a:lstStyle/>
          <a:p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ผู้ดำเนินการทดสอบมาตรฐานฝีมือแรงงานที่ได้รับอนุญาต ตามมาตรา 24</a:t>
            </a:r>
          </a:p>
          <a:p>
            <a:pPr algn="thaiDist">
              <a:buNone/>
            </a:pP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ใบอนุญาตดำเนินการทดสอบมาตรฐานฝีมือแรงงานแห่งชาติ (แบบ มฐ.4) หมดอายุ </a:t>
            </a: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อายุ 2 ปี) </a:t>
            </a: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7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ดำเนินการต่อใบอนุญาตก่อนจึงจะขอรับเงินช่วยเหลือหรืออุดหนุนได้</a:t>
            </a:r>
          </a:p>
          <a:p>
            <a:pPr algn="thaiDist"/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ที่ผ่านมาดำเนินการทดสอบมาตรฐานฝีมือแรงงานแห่งชาติ และมีผู้ผ่านการทดสอบตั้งแต่ </a:t>
            </a:r>
            <a:r>
              <a:rPr lang="en-US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 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คนขึ้น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</a:t>
            </a:r>
          </a:p>
          <a:p>
            <a:pPr algn="thaiDist"/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ช่วยเหลือหรืออุดหนุนปีละ 10</a:t>
            </a:r>
            <a:r>
              <a:rPr lang="en-US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ต่อผู้ผ่านการทดสอบทุก 100</a:t>
            </a:r>
            <a:r>
              <a:rPr lang="en-US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ส่วนที่เกิน 100 คน 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ถ้า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มีจำนวนตั้งแต่ 75 คนขึ้นไป ให้ปัดเป็น 100 คน</a:t>
            </a:r>
          </a:p>
          <a:p>
            <a:pPr algn="thaiDist"/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ชอ.1 ภายในวันที่ 30</a:t>
            </a:r>
            <a:r>
              <a:rPr lang="th-TH" sz="27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กันยายนของปีที่สิทธิขอรับเงินช่วยเหลือหรืออุดหนุนเกิดมีขึ้น 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 สิทธิขอรับเงินช่วยเหลือหรืออุดหนุนเกิดมีขึ้นในปีใด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  <a:b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endParaRPr lang="th-TH" sz="27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endParaRPr lang="th-TH" sz="27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27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-27384"/>
            <a:ext cx="12156126" cy="13234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</a:t>
            </a:r>
            <a: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ที่มีผู้ผ่านการทดสอบ 100 คน (ประกาศ</a:t>
            </a:r>
            <a: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4)</a:t>
            </a:r>
            <a:endParaRPr lang="th-TH" sz="4000" b="1" dirty="0">
              <a:solidFill>
                <a:srgbClr val="FF0000"/>
              </a:solidFill>
              <a:latin typeface="KodchiangUPC" pitchFamily="18" charset="-34"/>
              <a:ea typeface="Times New Roman" pitchFamily="18" charset="0"/>
              <a:cs typeface="KodchiangUPC" pitchFamily="18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468263" y="5517232"/>
            <a:ext cx="11377264" cy="936104"/>
          </a:xfrm>
          <a:prstGeom prst="rect">
            <a:avLst/>
          </a:prstGeom>
          <a:noFill/>
          <a:ln>
            <a:solidFill>
              <a:srgbClr val="C0021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ยื่นคำขอเกินเวลาที่กำหนด ไม่สามารถอนุมัติให้เงินช่วยเหลือหรืออุดหนุนได้ เช่น สิทธิขอรับเงินช่วยเหลือหรืออุดหนุนเกิดมีขึ้นในปี พ.ศ. 2561 ยื่นคำขอได้ไม่เกินวันที่ 31 มีนาคม 2562</a:t>
            </a:r>
            <a:endParaRPr lang="th-TH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225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rgbClr val="6699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2239" y="3704252"/>
            <a:ext cx="1130525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algn="thaiDist">
              <a:tabLst>
                <a:tab pos="900113" algn="l"/>
              </a:tabLst>
            </a:pP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. สำเนาหนังสือรับรองการจดทะเบียนนิติบุคคล พร้อมวัตถุประสงค์ (กรณี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เป็นนิติ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บุคคล)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สำเนา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บัตร</a:t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    ประจำตัว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ประชาชน (กรณีเป็นบุคคลธรรมดา)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pPr marL="355600" indent="-355600" algn="thaiDist">
              <a:tabLst>
                <a:tab pos="900113" algn="l"/>
                <a:tab pos="1255713" algn="l"/>
              </a:tabLst>
            </a:pP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. หนังสือมอบอำนาจทำการแทนนิติบุคคล พร้อมติดอากรแสตมป์ (กรณีมี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การมอบ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อำนาจ)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pPr marL="355600" indent="-355600" algn="thaiDist">
              <a:tabLst>
                <a:tab pos="900113" algn="l"/>
              </a:tabLst>
            </a:pP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pPr marL="355600" indent="-355600" algn="thaiDist"/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. สำเนาใบอนุญาตดำเนินการทดสอบมาตรฐานฝีมือแรงงานแห่งชาติ (แบบ มฐ. 4)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  <a:p>
            <a:pPr marL="355600" indent="-355600" algn="thaiDist">
              <a:tabLst>
                <a:tab pos="900113" algn="l"/>
              </a:tabLst>
            </a:pP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. สำเนาแบบบัญชีรายชื่อผู้สมัครเข้ารับการทดสอบและผลการทดสอบมาตรฐานฝีมือแรงงานแห่งชาติ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    และ </a:t>
            </a:r>
            <a:r>
              <a:rPr lang="en-US" sz="2600" b="1" dirty="0">
                <a:latin typeface="FreesiaUPC" pitchFamily="34" charset="-34"/>
                <a:cs typeface="FreesiaUPC" pitchFamily="34" charset="-34"/>
              </a:rPr>
              <a:t>File Excel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060249"/>
            <a:ext cx="12169775" cy="584775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3905" name="Rectangle 1"/>
          <p:cNvSpPr>
            <a:spLocks noChangeArrowheads="1"/>
          </p:cNvSpPr>
          <p:nvPr/>
        </p:nvSpPr>
        <p:spPr bwMode="auto">
          <a:xfrm>
            <a:off x="540271" y="144503"/>
            <a:ext cx="11017224" cy="273921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82663" marR="0" lvl="0" indent="-825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kumimoji="0" lang="en-US" sz="3200" b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R="0" lvl="0" indent="536575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ผู้ดำเนินการทดสอบฯ ดำเนินการทดสอบมาตรฐานฝีมือแรงงานแห่งชาติและมีผู้ผ่านการทดสอบ</a:t>
            </a:r>
            <a:b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ตั้งแต่ 100 คนขึ้นไป สิทธิขอรับเงินช่วยเหลือหรืออุดหนุนเกิดขึ้น</a:t>
            </a:r>
            <a:r>
              <a:rPr kumimoji="0" lang="th-TH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ในปีถัดมา</a:t>
            </a: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โดยนำจำนวน</a:t>
            </a:r>
            <a:b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ผู้ผ่านการทดสอบฯ </a:t>
            </a:r>
            <a:r>
              <a:rPr kumimoji="0" lang="th-TH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ยื่นคำขอรับเงินช่วยเหลือหรืออุดหนุน ปีละ 10,000 บาทต่อผู้ผ่าน</a:t>
            </a:r>
            <a:b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การทดสอบทุก 100 คน ส่วนที่เกิน 100 คน ตั้งแต่ 75 คนขึ้นไป ให้ปัดเป็น 100 คน ทั้งนี้ ไม่เกินวันที่ 31 มีนาคมของ</a:t>
            </a:r>
            <a:r>
              <a:rPr kumimoji="0" lang="th-TH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b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996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5247" y="6453336"/>
            <a:ext cx="2300954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59872" y="6453336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252238" y="656729"/>
            <a:ext cx="11221353" cy="2995323"/>
            <a:chOff x="2061964" y="1274931"/>
            <a:chExt cx="9592194" cy="2996016"/>
          </a:xfrm>
        </p:grpSpPr>
        <p:cxnSp>
          <p:nvCxnSpPr>
            <p:cNvPr id="5" name="ตัวเชื่อมต่อตรง 6"/>
            <p:cNvCxnSpPr/>
            <p:nvPr/>
          </p:nvCxnSpPr>
          <p:spPr>
            <a:xfrm>
              <a:off x="2562792" y="3260480"/>
              <a:ext cx="90913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7"/>
            <p:cNvCxnSpPr/>
            <p:nvPr/>
          </p:nvCxnSpPr>
          <p:spPr>
            <a:xfrm rot="5400000">
              <a:off x="5441509" y="3131673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2061964" y="1274931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  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ดำเนินการทดสอบมาตรฐานฝีมือแรงงาน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แห่งชาติ           ยื่น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คำ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ขอรับเงิน</a:t>
              </a:r>
              <a:b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385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ช่วยเหลือ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หรืออุดหนุน </a:t>
              </a:r>
              <a:b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มีผู้ผ่านการทดสอบ 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374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lang="th-TH" b="1" dirty="0">
                  <a:latin typeface="FreesiaUPC" pitchFamily="34" charset="-34"/>
                  <a:ea typeface="Arial" pitchFamily="34" charset="0"/>
                </a:rPr>
                <a:t>	</a:t>
              </a:r>
            </a:p>
            <a:p>
              <a:pPr algn="ctr" defTabSz="913394" fontAlgn="base">
                <a:spcBef>
                  <a:spcPct val="0"/>
                </a:spcBef>
              </a:pP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	</a:t>
              </a:r>
              <a:endPara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algn="ctr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วงเล็บปีกกาขวา 9"/>
            <p:cNvSpPr/>
            <p:nvPr/>
          </p:nvSpPr>
          <p:spPr>
            <a:xfrm rot="16200000">
              <a:off x="4073677" y="1106531"/>
              <a:ext cx="371137" cy="3409703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11"/>
            <p:cNvCxnSpPr/>
            <p:nvPr/>
          </p:nvCxnSpPr>
          <p:spPr>
            <a:xfrm>
              <a:off x="9325290" y="2697705"/>
              <a:ext cx="0" cy="10362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662359" y="2967473"/>
              <a:ext cx="1143008" cy="400203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0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2561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069942" y="2967473"/>
              <a:ext cx="1270490" cy="46166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วงเล็บปีกกาขวา 14"/>
            <p:cNvSpPr/>
            <p:nvPr/>
          </p:nvSpPr>
          <p:spPr>
            <a:xfrm rot="16200000">
              <a:off x="7128570" y="1622033"/>
              <a:ext cx="197743" cy="2349089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2512662" y="3399621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 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5"/>
            <p:cNvSpPr txBox="1">
              <a:spLocks noChangeArrowheads="1"/>
            </p:cNvSpPr>
            <p:nvPr/>
          </p:nvSpPr>
          <p:spPr bwMode="auto">
            <a:xfrm>
              <a:off x="4731236" y="3399622"/>
              <a:ext cx="1284606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auto">
            <a:xfrm>
              <a:off x="5971479" y="3399622"/>
              <a:ext cx="1499036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8402677" y="3399622"/>
              <a:ext cx="1353488" cy="60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</a:t>
              </a:r>
              <a:endParaRPr kumimoji="0" lang="en-US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533159" y="476672"/>
            <a:ext cx="3091890" cy="172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                                                                                    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5" name="ตัวเชื่อมต่อตรง 11"/>
          <p:cNvCxnSpPr/>
          <p:nvPr/>
        </p:nvCxnSpPr>
        <p:spPr>
          <a:xfrm>
            <a:off x="11465290" y="2204864"/>
            <a:ext cx="0" cy="7778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10273500" y="2780928"/>
            <a:ext cx="1351549" cy="60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kumimoji="0" lang="en-US" sz="2400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325247" y="2348880"/>
            <a:ext cx="1357085" cy="4615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14"/>
          <p:cNvSpPr/>
          <p:nvPr/>
        </p:nvSpPr>
        <p:spPr>
          <a:xfrm rot="5400000" flipH="1">
            <a:off x="9468326" y="279909"/>
            <a:ext cx="197700" cy="3796226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4" name="Rectangle 920"/>
          <p:cNvSpPr>
            <a:spLocks noChangeArrowheads="1"/>
          </p:cNvSpPr>
          <p:nvPr/>
        </p:nvSpPr>
        <p:spPr bwMode="auto">
          <a:xfrm>
            <a:off x="5076776" y="3284984"/>
            <a:ext cx="3456383" cy="86409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8621770" y="2780928"/>
            <a:ext cx="1351549" cy="60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ม.ค.63</a:t>
            </a:r>
            <a:endParaRPr kumimoji="0" lang="en-US" sz="2400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4278575"/>
            <a:ext cx="12169775" cy="2246769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นำจำนวนผู้ผ่านการทดสอบมาตรฐานฝีมือแรงงานแห่งชาติในปี พ.ศ. 2561 (ปีที่ผ่านมา) ยื่นคำขอรับเงินช่วยเหลือ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หรืออุดหนุนใน พ.ศ. 2562 ทั้งนี้ ไม่เกินวันที่ 31 มีนาคม 2563</a:t>
            </a:r>
          </a:p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 2"/>
              </a:rPr>
              <a:t>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2561 จำนวนผู้ผ่านการทดสอบฯ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374 คน              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=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ทุก 100 คน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  จำนวน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ผู้ผ่านการทดสอบฯ ส่วนที่เกิน 100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= 7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ไม่ถึง 75 คน ไม่ได้รับเงินอุดหนุน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 2"/>
              </a:rPr>
              <a:t>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2562 จำนวนเงินช่วยเหลือหรืออุดหนุนที่มีสิทธิยื่นคำ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0,000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</p:txBody>
      </p:sp>
      <p:cxnSp>
        <p:nvCxnSpPr>
          <p:cNvPr id="33" name="ตัวเชื่อมต่อตรง 11"/>
          <p:cNvCxnSpPr/>
          <p:nvPr/>
        </p:nvCxnSpPr>
        <p:spPr>
          <a:xfrm>
            <a:off x="7669063" y="2104915"/>
            <a:ext cx="0" cy="1036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6517744" y="2820749"/>
            <a:ext cx="1583367" cy="60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4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62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5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 rot="20800292">
            <a:off x="169889" y="87743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468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ตัวเชื่อมต่อตรง 10"/>
          <p:cNvCxnSpPr/>
          <p:nvPr/>
        </p:nvCxnSpPr>
        <p:spPr>
          <a:xfrm>
            <a:off x="8800007" y="1994952"/>
            <a:ext cx="21184" cy="1146016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ม้วนกระดาษแนวนอน 26"/>
          <p:cNvSpPr/>
          <p:nvPr/>
        </p:nvSpPr>
        <p:spPr>
          <a:xfrm>
            <a:off x="252239" y="548680"/>
            <a:ext cx="2664296" cy="720080"/>
          </a:xfrm>
          <a:prstGeom prst="horizontalScroll">
            <a:avLst/>
          </a:prstGeom>
          <a:solidFill>
            <a:srgbClr val="CCFF99"/>
          </a:solidFill>
          <a:ln>
            <a:solidFill>
              <a:srgbClr val="FFC00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cs typeface="+mj-cs"/>
              </a:rPr>
              <a:t>หลักการ</a:t>
            </a:r>
            <a:r>
              <a:rPr lang="th-TH" sz="3200" b="1" dirty="0">
                <a:solidFill>
                  <a:srgbClr val="FF0000"/>
                </a:solidFill>
                <a:cs typeface="+mj-cs"/>
              </a:rPr>
              <a:t>คำนวณ</a:t>
            </a:r>
          </a:p>
        </p:txBody>
      </p:sp>
      <p:sp>
        <p:nvSpPr>
          <p:cNvPr id="2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81034755"/>
              </p:ext>
            </p:extLst>
          </p:nvPr>
        </p:nvGraphicFramePr>
        <p:xfrm>
          <a:off x="1764407" y="1556792"/>
          <a:ext cx="8856984" cy="388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84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84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จำนวนผู้ผ่านการทดสอบ</a:t>
                      </a:r>
                      <a:r>
                        <a:rPr lang="th-TH" sz="2800" baseline="0" dirty="0"/>
                        <a:t> (คน)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จำนวนเงินอุดหนุนที่ได้รับ (บาท)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100-174</a:t>
                      </a:r>
                      <a:endParaRPr 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10,000</a:t>
                      </a:r>
                      <a:endParaRPr 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175-274</a:t>
                      </a:r>
                      <a:endParaRPr 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20,000</a:t>
                      </a:r>
                      <a:endParaRPr 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275-374</a:t>
                      </a:r>
                      <a:endParaRPr 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30,000</a:t>
                      </a:r>
                      <a:endParaRPr 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375-474</a:t>
                      </a:r>
                      <a:endParaRPr 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40,000</a:t>
                      </a:r>
                      <a:endParaRPr 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9664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8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แผนผังลำดับงาน: กระบวนการ 3"/>
          <p:cNvSpPr/>
          <p:nvPr/>
        </p:nvSpPr>
        <p:spPr>
          <a:xfrm>
            <a:off x="324247" y="1700808"/>
            <a:ext cx="11593288" cy="93610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224136"/>
          </a:xfr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กรมฯ ส่งไปทดสอบ (ประกาศข้อ </a:t>
            </a:r>
            <a:r>
              <a:rPr lang="en-US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600" y="1268760"/>
            <a:ext cx="11093022" cy="5328592"/>
          </a:xfrm>
        </p:spPr>
        <p:txBody>
          <a:bodyPr>
            <a:noAutofit/>
          </a:bodyPr>
          <a:lstStyle/>
          <a:p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ได้รับอนุญาต ตามมาตรา 24 </a:t>
            </a:r>
          </a:p>
          <a:p>
            <a:pPr indent="12700" algn="thaiDist">
              <a:buNone/>
            </a:pP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กรณีใบอนุญาตดำเนินการทดสอบมาตรฐานฝีมือแรงงานแห่งชาติ (แบบ มฐ.4) หมดอายุ (อายุ 2 ปี) 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ดำเนินการต่อใบอนุญาตก่อนจึงจะขอรับเงินช่วยเหลือหรืออุดหนุนได้</a:t>
            </a:r>
          </a:p>
          <a:p>
            <a:pPr algn="thaiDist"/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ทดสอบมาตรฐานฝีมือแรงงานแห่งชาติให้แก่ผู้เข้ารับการทดสอบที่กรมพัฒนาฝีมือแรงงานส่งไปทดสอบ ในสาขา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อาชีพที่จำเป็นต้องให้การส่งเสริมหรือสนับสนุน และกรมฯ ไม่สามารถดำเนินการทดสอบฯ ได้</a:t>
            </a:r>
            <a:endParaRPr lang="en-US" sz="27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ช่วยเหลือหรืออุดหนุนเป็นค่าทดสอบตามจำนวนผู้เข้ารับการทดสอบที่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กรมฯ ส่งไป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 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ไม่เกินอัตราค่าทดสอบมาตรฐานฝีมือแรงงานตามประกาศคณะกรรมการ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ส่งเสริมการ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เรื่อง กำหนดอัตราค่าทดสอบมาตรฐานฝีมือแรงงาน</a:t>
            </a:r>
          </a:p>
          <a:p>
            <a:pPr algn="thaiDist"/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ชอ.1 ภายในวันที่ 30</a:t>
            </a:r>
            <a:r>
              <a:rPr lang="th-TH" sz="27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กันยายนของปีที่สิทธิขอรับเงินช่วยเหลือหรืออุดหนุนเกิดมี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ขึ้น ทั้งนี้ สิทธิ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ขอรับเงินช่วยเหลือหรืออุดหนุนเกิดมีขึ้นในปีใด ให้ยื่นคำขอรับเงินช่วยเหลือหรืออุดหนุนได้ไม่เกินวันที่ 31 มีนาคมของปี</a:t>
            </a:r>
            <a:r>
              <a:rPr lang="th-TH" sz="27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ถัดไป</a:t>
            </a:r>
            <a:endParaRPr lang="en-US" sz="27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buNone/>
            </a:pPr>
            <a:endParaRPr lang="th-TH" sz="27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453336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020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100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368152"/>
          </a:xfrm>
          <a:solidFill>
            <a:srgbClr val="FF7C80"/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สาขาอาชีพที่จำเป็นต้องให้การส่งเสริมหรือสนับสนุน 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พัฒนาฝีมือแรงงานไม่สามารถดำเนินการทดสอบได้ </a:t>
            </a: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xmlns="" val="76809129"/>
              </p:ext>
            </p:extLst>
          </p:nvPr>
        </p:nvGraphicFramePr>
        <p:xfrm>
          <a:off x="180231" y="1412776"/>
          <a:ext cx="11593287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190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>
            <a:spLocks noChangeArrowheads="1"/>
          </p:cNvSpPr>
          <p:nvPr/>
        </p:nvSpPr>
        <p:spPr bwMode="auto">
          <a:xfrm>
            <a:off x="468263" y="1484419"/>
            <a:ext cx="11161240" cy="255454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9001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ผู้ดำเนินการทดสอบฯ ดำเนินการทดสอบให้แก่ผู้เข้ารับการทดสอบที่กรมฯ ส่งไปทดสอบมาตรฐานฝีมือแรงงานแห่งชาติ</a:t>
            </a: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แล้วเสร็จในปีใด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โดยนำบัญชีรายชื่อผู้สมัครเข้ารับการทดสอบและผลการทดสอบมาตรฐานฝีมือแรงงานแห่งชาติยื่นคำขอรับเงินช่วยเหลือหรืออุดหนุนเป็นค่าทดสอบตามที่ผู้ดำเนินการทดสอบกำหนด ทั้งนี้ ไม่เกินวันที่ 31 มีนาคมของ</a:t>
            </a: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r>
              <a:rPr kumimoji="0" lang="en-US" sz="3200" b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259147" y="476672"/>
            <a:ext cx="60324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86000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237015" y="3068960"/>
            <a:ext cx="3240360" cy="1727792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5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</a:t>
            </a:r>
            <a:r>
              <a:rPr lang="th-TH" sz="25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5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มีนาคมของปีถัดไป                                                                                    </a:t>
            </a:r>
            <a:endParaRPr lang="en-US" sz="25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051550" y="2348716"/>
            <a:ext cx="985096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เล็บปีกกาขวา 9"/>
          <p:cNvSpPr/>
          <p:nvPr/>
        </p:nvSpPr>
        <p:spPr>
          <a:xfrm rot="5400000">
            <a:off x="3568251" y="263863"/>
            <a:ext cx="287967" cy="5321367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11" name="วงเล็บปีกกาขวา 9"/>
          <p:cNvSpPr/>
          <p:nvPr/>
        </p:nvSpPr>
        <p:spPr>
          <a:xfrm rot="16200000" flipH="1">
            <a:off x="8493733" y="659750"/>
            <a:ext cx="287965" cy="4529593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cxnSp>
        <p:nvCxnSpPr>
          <p:cNvPr id="12" name="ตัวเชื่อมต่อตรง 11"/>
          <p:cNvCxnSpPr/>
          <p:nvPr/>
        </p:nvCxnSpPr>
        <p:spPr>
          <a:xfrm flipH="1">
            <a:off x="1051550" y="2205148"/>
            <a:ext cx="1" cy="719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451079" y="2205148"/>
            <a:ext cx="0" cy="575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10902510" y="2060754"/>
            <a:ext cx="0" cy="5759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6372919" y="2132742"/>
            <a:ext cx="0" cy="5759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476375" y="2924944"/>
            <a:ext cx="4854298" cy="93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จำนวน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30,000 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(20 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x 1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,500)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352504" y="2060848"/>
            <a:ext cx="1797621" cy="57593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8247706" y="1988759"/>
            <a:ext cx="1797621" cy="5759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endPara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วงเล็บปีกกาขวา 18"/>
          <p:cNvSpPr/>
          <p:nvPr/>
        </p:nvSpPr>
        <p:spPr>
          <a:xfrm rot="16200000">
            <a:off x="3963348" y="-1282997"/>
            <a:ext cx="575933" cy="6399528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972319" y="261381"/>
            <a:ext cx="6687148" cy="1439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ดำเนินการทดสอบมาตรฐานฝีมือแรงงานแห่งชาติ</a:t>
            </a: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ให้แก่ผู้เข้ารับการทดสอบที่กรมฯ ส่งไปทดสอบสาขาช่างเจียระไนพลอย ระดับ 1 จำนวน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20 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 (ค่าทดสอบคนละ 1,500 บาท)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051550" y="2348515"/>
            <a:ext cx="1222382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ม.ค.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62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5004767" y="2492698"/>
            <a:ext cx="1438096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30 ก.ย.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62</a:t>
            </a: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6300911" y="2348880"/>
            <a:ext cx="1368874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ธ.ค.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62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9752033" y="2492996"/>
            <a:ext cx="1222382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มี.ค.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63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09223" y="6431325"/>
            <a:ext cx="2660478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72" y="6376243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Rectangle 920"/>
          <p:cNvSpPr>
            <a:spLocks noChangeArrowheads="1"/>
          </p:cNvSpPr>
          <p:nvPr/>
        </p:nvSpPr>
        <p:spPr bwMode="auto">
          <a:xfrm>
            <a:off x="1981153" y="3861282"/>
            <a:ext cx="3887710" cy="1007878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2562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6" name="ตัวเชื่อมต่อตรง 11"/>
          <p:cNvCxnSpPr/>
          <p:nvPr/>
        </p:nvCxnSpPr>
        <p:spPr>
          <a:xfrm flipH="1">
            <a:off x="7451078" y="1933494"/>
            <a:ext cx="1" cy="719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-1" y="4996333"/>
            <a:ext cx="12169775" cy="1384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. 2562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จำนวนผู้เข้ารับการทดสอบที่กรมฯ ส่งไปทดสอบฯ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         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                              ค่า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ทดสอบคนละ 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1,500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</a:p>
          <a:p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. 2562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จำนวนเงินช่วยเหลือหรืออุดหนุนที่มีสิทธิยื่นคำ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ขอ 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x 1,500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30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,000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endPara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สี่เหลี่ยมผืนผ้า 23"/>
          <p:cNvSpPr/>
          <p:nvPr/>
        </p:nvSpPr>
        <p:spPr>
          <a:xfrm>
            <a:off x="7381031" y="2458235"/>
            <a:ext cx="1222382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ม.ค. 63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3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rgbClr val="5E9EFF"/>
            </a:gs>
            <a:gs pos="100000">
              <a:srgbClr val="5E9EFF"/>
            </a:gs>
            <a:gs pos="100000">
              <a:srgbClr val="C4D6EB"/>
            </a:gs>
            <a:gs pos="99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6255" y="1136933"/>
            <a:ext cx="1108923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 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หรือ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สำเนาบัตรประจำตัวประชาชน (กรณีเป็นบุคคลธรรมดา)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หนังสือมอบอำนาจทำการแทนนิติบุคคล พร้อมติดอากรแสตมป์ (กรณีมีการมอบอำนาจ)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00113" indent="-900113"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สำเนาใบอนุญาตดำเนินการทดสอบมาตรฐานฝีมือแรงงานแห่งชาติ (แบบ มฐ. 4)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00113" indent="-900113"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สำเนาหนังสือกรมพัฒนาฝีมือแรงงาน เรื่อง ขอส่งผู้เข้ารับการทดสอบมาตรฐานฝีมือแรงงานแห่งชาติ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00113" indent="-900113"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สำเนาแบบบัญชีรายชื่อผู้สมัครเข้ารับการทดสอบและผลการทดสอบมาตรฐานฝีมือแรงงานแห่งชาติ และ </a:t>
            </a:r>
            <a:r>
              <a:rPr lang="en-US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File Excel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813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7. สำเนาประกาศอัตราค่าทดสอบตามที่ผู้ดำเนินการทดสอบมาตรฐานฝีมือแรงงานกำหนด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51937"/>
            <a:ext cx="12169775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09223" y="6431325"/>
            <a:ext cx="2660478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72" y="6376243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444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100000">
              <a:srgbClr val="C7AC4C"/>
            </a:gs>
            <a:gs pos="95000">
              <a:srgbClr val="E6D78A"/>
            </a:gs>
            <a:gs pos="7000">
              <a:srgbClr val="C7AC4C"/>
            </a:gs>
            <a:gs pos="100000">
              <a:srgbClr val="E6DCA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" y="0"/>
            <a:ext cx="12169773" cy="1143000"/>
          </a:xfrm>
          <a:solidFill>
            <a:schemeClr val="accent6">
              <a:lumMod val="50000"/>
            </a:schemeClr>
          </a:solidFill>
          <a:ln>
            <a:solidFill>
              <a:srgbClr val="FF7C80"/>
            </a:solidFill>
          </a:ln>
        </p:spPr>
        <p:txBody>
          <a:bodyPr>
            <a:normAutofit fontScale="90000"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ประกอบ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กิจการ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ส่งเงินสมทบเข้ากองทุน (ประกาศ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)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87" y="1196752"/>
            <a:ext cx="10952798" cy="4581216"/>
          </a:xfrm>
        </p:spPr>
        <p:txBody>
          <a:bodyPr>
            <a:noAutofit/>
          </a:bodyPr>
          <a:lstStyle/>
          <a:p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ผู้ประกอบกิจการที่มีลูกจ้างตั้งแต่ 100 คนขึ้นไป อยู่ในข่ายบังคับเงินสมทบกองทุนพัฒนาฝีมือแรงงาน </a:t>
            </a:r>
            <a:endParaRPr lang="en-US" sz="27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sz="2700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ไม่ครบ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ตามสัดส่วนตามที่กฎหมายกำหนด (ร้อยละ 50 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ลูกจ้างทั้งหมด) ส่งเงินสมทบเข้ากองทุนพัฒนาฝีมือแรงงานภายในเวลาที่กำหนด</a:t>
            </a:r>
            <a:r>
              <a:rPr lang="th-TH" sz="27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(ภายในเดือนมีนาคม)</a:t>
            </a:r>
            <a:endParaRPr lang="en-US" sz="27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sz="2700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ครบ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ตามสัดส่วนที่กฎหมายกำหนด</a:t>
            </a:r>
            <a:r>
              <a:rPr lang="th-TH" sz="27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27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(ครบร้อยละ 50 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ลูกจ้างทั้งหมด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(ฝึกอบรม หรือ ผ่านการทดสอบฯ หรือผ่านการรับรองความรู้ความสามารถ)</a:t>
            </a:r>
            <a:endParaRPr lang="th-TH" sz="27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ช่วยเหลือหรืออุดหนุนร้อยละ 10 ของเงินสมทบที่นำส่งเข้ากองทุนพัฒนาฝีมือแรงงาน</a:t>
            </a:r>
          </a:p>
          <a:p>
            <a:pPr algn="thaiDist"/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ชอ.2 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 30 กันยายนของปี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ที่สิทธิขอรับเงินช่วยเหลือหรืออุดหนุนเกิดมีขึ้น 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 สิทธิ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ขอรับเงินช่วยเหลือหรือ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  <a:b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เกิด</a:t>
            </a:r>
            <a:r>
              <a:rPr lang="th-TH" sz="27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มีขึ้นในปีใด ให้ยื่นคำขอรับเงินช่วยเหลือหรืออุดหนุนได้ไม่เกินวันที่ 31 มีนาคมของปี</a:t>
            </a:r>
            <a:r>
              <a:rPr lang="th-TH" sz="27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ถัดไป</a:t>
            </a:r>
            <a:endParaRPr lang="en-US" sz="27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965207" y="6520259"/>
            <a:ext cx="2660478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72" y="6520259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AutoShape 19"/>
          <p:cNvSpPr>
            <a:spLocks noChangeArrowheads="1"/>
          </p:cNvSpPr>
          <p:nvPr/>
        </p:nvSpPr>
        <p:spPr bwMode="auto">
          <a:xfrm>
            <a:off x="-1" y="5661248"/>
            <a:ext cx="12169775" cy="936104"/>
          </a:xfrm>
          <a:prstGeom prst="flowChartAlternateProcess">
            <a:avLst/>
          </a:prstGeom>
          <a:solidFill>
            <a:srgbClr val="CC0000"/>
          </a:solidFill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7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ผู้ประกอบกิจการที่ส่งเงินสมทบเข้ากองทุนฯ ภายในเวลาที่กำหนดใน</a:t>
            </a:r>
            <a:r>
              <a:rPr kumimoji="0" lang="th-TH" sz="2700" b="1" i="0" u="sng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ปีที่ผ่านมา</a:t>
            </a:r>
            <a:r>
              <a:rPr kumimoji="0" lang="th-TH" sz="2700" b="1" i="0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kumimoji="0" lang="th-TH" sz="2700" b="1" i="0" u="sng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ปีถัดมา</a:t>
            </a:r>
            <a:r>
              <a:rPr kumimoji="0" lang="th-TH" sz="27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มีลูกจ้างเฉลี่ยไม่ถึง 100 คน </a:t>
            </a:r>
            <a:br>
              <a:rPr kumimoji="0" lang="th-TH" sz="27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kumimoji="0" lang="th-TH" sz="27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ไม่เข้าข่ายบังคับเงินสมทบกองทุนพัฒนาฝีมือแรงงาน </a:t>
            </a:r>
            <a:r>
              <a:rPr kumimoji="0" lang="th-TH" sz="2700" b="1" i="0" u="sng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ไม่สามารถขอรับเงินช่วยเหลือหรืออุดหนุนจากกองทุนฯ</a:t>
            </a:r>
            <a:endParaRPr kumimoji="0" lang="en-US" sz="2700" b="1" i="0" u="sng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728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C66"/>
            </a:gs>
            <a:gs pos="95000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608741" y="2405632"/>
            <a:ext cx="2181862" cy="1749767"/>
            <a:chOff x="4320497" y="1656174"/>
            <a:chExt cx="2181862" cy="1749767"/>
          </a:xfrm>
        </p:grpSpPr>
        <p:sp>
          <p:nvSpPr>
            <p:cNvPr id="19" name="Rounded Rectangle 18"/>
            <p:cNvSpPr/>
            <p:nvPr/>
          </p:nvSpPr>
          <p:spPr>
            <a:xfrm>
              <a:off x="4320497" y="1656174"/>
              <a:ext cx="2181862" cy="1749767"/>
            </a:xfrm>
            <a:prstGeom prst="roundRect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/>
            <p:nvPr/>
          </p:nvSpPr>
          <p:spPr>
            <a:xfrm>
              <a:off x="4405914" y="1741591"/>
              <a:ext cx="2011028" cy="1578933"/>
            </a:xfrm>
            <a:prstGeom prst="rect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ผู้ประกอบกิจการดำเนินการพัฒนาฝีมือแรงงานให้แก่ลูกจ้าง</a:t>
              </a:r>
            </a:p>
          </p:txBody>
        </p:sp>
      </p:grpSp>
      <p:sp>
        <p:nvSpPr>
          <p:cNvPr id="7" name="Straight Connector 5"/>
          <p:cNvSpPr/>
          <p:nvPr/>
        </p:nvSpPr>
        <p:spPr>
          <a:xfrm rot="16189274">
            <a:off x="5414884" y="2124452"/>
            <a:ext cx="562361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562361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Group 7"/>
          <p:cNvGrpSpPr/>
          <p:nvPr/>
        </p:nvGrpSpPr>
        <p:grpSpPr>
          <a:xfrm>
            <a:off x="4258184" y="821462"/>
            <a:ext cx="2870819" cy="1021810"/>
            <a:chOff x="3969940" y="72004"/>
            <a:chExt cx="2870819" cy="1021810"/>
          </a:xfrm>
        </p:grpSpPr>
        <p:sp>
          <p:nvSpPr>
            <p:cNvPr id="17" name="Rounded Rectangle 16"/>
            <p:cNvSpPr/>
            <p:nvPr/>
          </p:nvSpPr>
          <p:spPr>
            <a:xfrm>
              <a:off x="3969940" y="72004"/>
              <a:ext cx="2870819" cy="102181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311292"/>
                <a:satOff val="13270"/>
                <a:lumOff val="2876"/>
                <a:alphaOff val="0"/>
              </a:schemeClr>
            </a:fillRef>
            <a:effectRef idx="0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7"/>
            <p:cNvSpPr/>
            <p:nvPr/>
          </p:nvSpPr>
          <p:spPr>
            <a:xfrm>
              <a:off x="4019821" y="121885"/>
              <a:ext cx="2771057" cy="922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1.</a:t>
              </a:r>
              <a:r>
                <a:rPr lang="th-TH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จัดให้มีการฝึกอบรมฝีมือแรงงาน</a:t>
              </a:r>
            </a:p>
          </p:txBody>
        </p:sp>
      </p:grpSp>
      <p:sp>
        <p:nvSpPr>
          <p:cNvPr id="9" name="Straight Connector 8"/>
          <p:cNvSpPr/>
          <p:nvPr/>
        </p:nvSpPr>
        <p:spPr>
          <a:xfrm rot="528765">
            <a:off x="6782103" y="3559958"/>
            <a:ext cx="1440008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1440008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Group 9"/>
          <p:cNvGrpSpPr/>
          <p:nvPr/>
        </p:nvGrpSpPr>
        <p:grpSpPr>
          <a:xfrm>
            <a:off x="8213612" y="3061245"/>
            <a:ext cx="2875831" cy="1663899"/>
            <a:chOff x="7925368" y="2311787"/>
            <a:chExt cx="2875831" cy="1663899"/>
          </a:xfrm>
        </p:grpSpPr>
        <p:sp>
          <p:nvSpPr>
            <p:cNvPr id="15" name="Rounded Rectangle 14"/>
            <p:cNvSpPr/>
            <p:nvPr/>
          </p:nvSpPr>
          <p:spPr>
            <a:xfrm>
              <a:off x="7925368" y="2311787"/>
              <a:ext cx="2875831" cy="1663899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6622584"/>
                <a:satOff val="26541"/>
                <a:lumOff val="5752"/>
                <a:alphaOff val="0"/>
              </a:schemeClr>
            </a:fillRef>
            <a:effectRef idx="0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10"/>
            <p:cNvSpPr/>
            <p:nvPr/>
          </p:nvSpPr>
          <p:spPr>
            <a:xfrm>
              <a:off x="8006593" y="2393012"/>
              <a:ext cx="2713381" cy="15014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2. </a:t>
              </a:r>
              <a:r>
                <a:rPr lang="th-TH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ส่งลูกจ้าง</a:t>
              </a:r>
              <a:r>
                <a:rPr lang="th-TH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เข้าการทดสอบและ</a:t>
              </a:r>
              <a:r>
                <a:rPr lang="th-TH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ผ่านการ</a:t>
              </a:r>
              <a:r>
                <a:rPr lang="th-TH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ทดสอบมาตรฐานฝีมือ</a:t>
              </a:r>
              <a:r>
                <a:rPr lang="th-TH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แรงงานแห่งชาติ</a:t>
              </a:r>
            </a:p>
          </p:txBody>
        </p:sp>
      </p:grpSp>
      <p:sp>
        <p:nvSpPr>
          <p:cNvPr id="11" name="Straight Connector 11"/>
          <p:cNvSpPr/>
          <p:nvPr/>
        </p:nvSpPr>
        <p:spPr>
          <a:xfrm rot="10219117">
            <a:off x="3784476" y="3536432"/>
            <a:ext cx="830176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830176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Group 11"/>
          <p:cNvGrpSpPr/>
          <p:nvPr/>
        </p:nvGrpSpPr>
        <p:grpSpPr>
          <a:xfrm>
            <a:off x="1080332" y="2981701"/>
            <a:ext cx="2710056" cy="1711403"/>
            <a:chOff x="792088" y="2232243"/>
            <a:chExt cx="2710056" cy="1711403"/>
          </a:xfrm>
        </p:grpSpPr>
        <p:sp>
          <p:nvSpPr>
            <p:cNvPr id="13" name="Rounded Rectangle 12"/>
            <p:cNvSpPr/>
            <p:nvPr/>
          </p:nvSpPr>
          <p:spPr>
            <a:xfrm>
              <a:off x="792088" y="2232243"/>
              <a:ext cx="2710056" cy="171140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unded Rectangle 13"/>
            <p:cNvSpPr/>
            <p:nvPr/>
          </p:nvSpPr>
          <p:spPr>
            <a:xfrm>
              <a:off x="875632" y="2315787"/>
              <a:ext cx="2542968" cy="15443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3. </a:t>
              </a: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ลูกจ้างผ่านการรับรองความรู้ความสามารถ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40271" y="5013176"/>
            <a:ext cx="11161240" cy="1384995"/>
          </a:xfrm>
          <a:prstGeom prst="rect">
            <a:avLst/>
          </a:prstGeom>
          <a:noFill/>
          <a:ln>
            <a:solidFill>
              <a:srgbClr val="FF0066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ผู้ประกอบกิจการสามารถ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นำจำนวนลูกจ้าง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ที่ได้รับ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การฝึกอบรมฝีมือ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แรงงาน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หรือผ่าน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การทดสอบมาตรฐาน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ฝีมือแรงงาน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แห่งชาติ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หรือผ่านการรับรอง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ความรู้ความสามารถ อย่างใดอย่างหนึ่งหรือรวมกันในแต่ละ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ปีปฏิทิน</a:t>
            </a:r>
            <a:b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ไปประเมิน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สมทบกองทุนพัฒนาฝีมือแรงงาน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ไม่นับซ้ำคน</a:t>
            </a:r>
          </a:p>
        </p:txBody>
      </p:sp>
      <p:sp>
        <p:nvSpPr>
          <p:cNvPr id="22" name="Rectangle 21"/>
          <p:cNvSpPr/>
          <p:nvPr/>
        </p:nvSpPr>
        <p:spPr>
          <a:xfrm>
            <a:off x="0" y="116632"/>
            <a:ext cx="120615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การพัฒนาฝีมือแรงงานให้แก่ลูกจ้างของตน ตามมาตรา 29 วรรคสอง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965207" y="6453336"/>
            <a:ext cx="2660478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72" y="6309320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165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00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684287" y="1617186"/>
            <a:ext cx="10873208" cy="403187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35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ปีแรก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ผู้ประกอบกิจการดำเนินการพัฒนาฝีมือแรงงานตามมาตรา 29 วรรคสอง </a:t>
            </a:r>
            <a:b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ไม่ครบ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ตามสัดส่วนที่กฎหมายกำหนด ส่งเงินสมทบเข้ากองทุนภายในเวลาที่กำหนด (ภายในเดือนมีนาคม) </a:t>
            </a:r>
            <a:endParaRPr kumimoji="0" lang="en-US" sz="32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635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ปีที่ 2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ดำเนินการพัฒนาฝีมือแรงงาน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ครบ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ตามสัดส่วนที่กฎหมายกำหนด (ร้อยละ 50 ของลูกจ้างทั้งหมด) </a:t>
            </a:r>
            <a:endParaRPr kumimoji="0" lang="en-US" sz="32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635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สิทธิขอรับเงินช่วยเหลือหรืออุดหนุนเกิดขึ้น</a:t>
            </a: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 3</a:t>
            </a: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โดยนำจำนวนเงินสมทบที่ส่งเข้ากองทุน ยื่นคำขอรับเงินช่วยเหลือหรืออุดหนุน อัตราร้อยละ 10 ของเงินสมทบที่นำส่ง </a:t>
            </a:r>
            <a:b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kumimoji="0" lang="th-TH" sz="32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sz="32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060551" y="416858"/>
            <a:ext cx="60452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63550" fontAlgn="base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</a:pPr>
            <a:r>
              <a:rPr lang="th-TH" sz="4000" b="1" i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977365" y="44624"/>
            <a:ext cx="10644194" cy="5472190"/>
            <a:chOff x="500034" y="350029"/>
            <a:chExt cx="8829905" cy="5472190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829111" cy="179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733523" y="1310959"/>
              <a:ext cx="442194" cy="2820889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>
              <a:endCxn id="9" idx="1"/>
            </p:cNvCxnSpPr>
            <p:nvPr/>
          </p:nvCxnSpPr>
          <p:spPr>
            <a:xfrm flipH="1">
              <a:off x="500034" y="3143248"/>
              <a:ext cx="1588" cy="6345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>
              <a:off x="9329939" y="3086333"/>
              <a:ext cx="0" cy="71040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657420" y="3039157"/>
              <a:ext cx="1133326" cy="4307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500034" y="3506309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ม.ค.60</a:t>
              </a:r>
              <a:endParaRPr lang="en-US" sz="18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445927" y="3518381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ธ.ค.60 </a:t>
              </a:r>
              <a:endParaRPr lang="en-US" sz="18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 ม.ค.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 </a:t>
              </a:r>
              <a:endParaRPr lang="en-US" sz="18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301881" y="3446373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</a:t>
              </a:r>
              <a:endParaRPr lang="en-US" sz="1800" b="1" dirty="0"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3078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602894" y="2516361"/>
              <a:ext cx="287966" cy="2724059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31 ธ.ค.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 </a:t>
              </a:r>
              <a:endParaRPr lang="en-US" sz="18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6911163" y="2966877"/>
              <a:ext cx="279327" cy="1814382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108906" y="3471868"/>
              <a:ext cx="1115177" cy="46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</a:t>
              </a:r>
              <a:endParaRPr lang="en-US" sz="18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597466" y="751284"/>
              <a:ext cx="2672059" cy="1614969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</a:t>
              </a:r>
              <a:r>
                <a:rPr kumimoji="0" lang="th-TH" sz="24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พ.ศ.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2560</a:t>
              </a:r>
              <a:r>
                <a:rPr kumimoji="0" lang="th-TH" sz="24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ดำเนินการพัฒนาฝีมือแรงงานให้แก่ลูกจ้างไม่ครบตาม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สัดส่วนที่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ก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ฎ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หมายกำหนด</a:t>
              </a: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sz="24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14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</a:t>
              </a:r>
            </a:p>
            <a:p>
              <a:pPr algn="thaiDist" defTabSz="913394" fontAlgn="base">
                <a:spcBef>
                  <a:spcPct val="0"/>
                </a:spcBef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       		            </a:t>
              </a: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endPara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endParaRPr lang="en-US" sz="2400" dirty="0">
                <a:solidFill>
                  <a:srgbClr val="FF0000"/>
                </a:solidFill>
              </a:endParaRP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1" y="350029"/>
              <a:ext cx="2513978" cy="1879053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ส่งเงินสมทบของปี พ.ศ.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2560 </a:t>
              </a:r>
              <a:endParaRPr kumimoji="0" lang="th-TH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ภายในเวลาที่กฎหมายกำหนด </a:t>
              </a:r>
              <a:b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ภายในมี.ค.2561)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/>
              </a:r>
              <a:b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sz="24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,523.20 บาท </a:t>
              </a:r>
              <a:b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(14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X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</a:t>
              </a:r>
              <a:r>
                <a:rPr lang="en-US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108.80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บาท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)</a:t>
              </a: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384848" y="4023216"/>
              <a:ext cx="2367620" cy="1151083"/>
            </a:xfrm>
            <a:prstGeom prst="rect">
              <a:avLst/>
            </a:prstGeom>
            <a:noFill/>
            <a:ln w="9525">
              <a:solidFill>
                <a:srgbClr val="CC0000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</a:pP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2561 ดำเนินการ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พัฒนาฝีมือ</a:t>
              </a: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แรงงานให้ลูกจ้างครบ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ตามสัดส่วนที่กฎหมายกำหนด						</a:t>
              </a:r>
              <a:endPara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endPara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5931672" y="4022437"/>
              <a:ext cx="1966697" cy="179978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</a:pP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2562 ยื่น</a:t>
              </a: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คำขอรับเงินช่วยเหลือหรืออุดหนุน</a:t>
              </a:r>
              <a:r>
                <a:rPr lang="en-US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จำนวน </a:t>
              </a: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1,552.32 </a:t>
              </a: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บาท </a:t>
              </a: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(15,523.20  </a:t>
              </a:r>
              <a:r>
                <a:rPr lang="en-US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</a:t>
              </a: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10</a:t>
              </a:r>
              <a:r>
                <a:rPr lang="en-US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%</a:t>
              </a: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)</a:t>
              </a: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/>
              </a:r>
              <a:b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lang="en-US" sz="22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lang="en-US" sz="2200" b="1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2034" y="6447467"/>
            <a:ext cx="222904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59872" y="6236662"/>
            <a:ext cx="608489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flipH="1">
            <a:off x="7738697" y="2853802"/>
            <a:ext cx="1916" cy="7804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914410" y="2780928"/>
            <a:ext cx="1441312" cy="4307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9967747" y="3672320"/>
            <a:ext cx="1941431" cy="1872275"/>
          </a:xfrm>
          <a:prstGeom prst="rect">
            <a:avLst/>
          </a:prstGeom>
          <a:noFill/>
          <a:ln w="9525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ยื่นคำขอรับเงินช่วยเหลือหรืออุดหนุนภายในวันที่ 31 มีนาคมของปีถัดไป</a:t>
            </a:r>
            <a:endParaRPr lang="en-US" sz="2000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 rot="5400000">
            <a:off x="9716291" y="3030708"/>
            <a:ext cx="357190" cy="19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0621391" y="3140968"/>
            <a:ext cx="12447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1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039653" y="2709088"/>
            <a:ext cx="1438096" cy="4307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 พ.ศ.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4574886" y="1917182"/>
            <a:ext cx="2660478" cy="719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และส่งเงินสมทบ วันที่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 </a:t>
            </a: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61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7738699" y="1917182"/>
            <a:ext cx="2660478" cy="719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พัฒนาฝีมือแรงงานครบตามสัดส่วน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0" name="ตัวเชื่อมต่อตรง 39"/>
          <p:cNvCxnSpPr/>
          <p:nvPr/>
        </p:nvCxnSpPr>
        <p:spPr>
          <a:xfrm flipH="1">
            <a:off x="8168214" y="2637096"/>
            <a:ext cx="1913" cy="50117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วงเล็บปีกกาขวา 41"/>
          <p:cNvSpPr/>
          <p:nvPr/>
        </p:nvSpPr>
        <p:spPr>
          <a:xfrm rot="5400000">
            <a:off x="10675571" y="2770942"/>
            <a:ext cx="166258" cy="1581906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47" name="Rectangle 920"/>
          <p:cNvSpPr>
            <a:spLocks noChangeArrowheads="1"/>
          </p:cNvSpPr>
          <p:nvPr/>
        </p:nvSpPr>
        <p:spPr bwMode="auto">
          <a:xfrm>
            <a:off x="7620148" y="5548164"/>
            <a:ext cx="2137347" cy="11509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b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หรืออุดหนุนเกิดขึ้น</a:t>
            </a:r>
            <a:b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ในปี พ.ศ. 2562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426775" y="2709788"/>
            <a:ext cx="1438096" cy="430786"/>
          </a:xfrm>
          <a:prstGeom prst="rect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200" b="1" dirty="0">
                <a:latin typeface="FreesiaUPC" pitchFamily="34" charset="-34"/>
                <a:cs typeface="FreesiaUPC" pitchFamily="34" charset="-34"/>
              </a:rPr>
              <a:t>ปี  พ.ศ. </a:t>
            </a: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2561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1" name="Rectangle 920"/>
          <p:cNvSpPr>
            <a:spLocks noChangeArrowheads="1"/>
          </p:cNvSpPr>
          <p:nvPr/>
        </p:nvSpPr>
        <p:spPr bwMode="auto">
          <a:xfrm>
            <a:off x="396255" y="5517232"/>
            <a:ext cx="6624736" cy="1150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ประกาศคณะกรรมการค่าจ้าง</a:t>
            </a:r>
            <a:r>
              <a:rPr kumimoji="0" lang="th-TH" sz="2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เรื่อง อัตราค่าจ้างขั้นต่ำ (ฉบับที่ 9) </a:t>
            </a:r>
            <a:r>
              <a:rPr kumimoji="0" lang="th-TH" sz="2200" b="1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ลว.</a:t>
            </a:r>
            <a:r>
              <a:rPr kumimoji="0" lang="th-TH" sz="2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19 ม.ค. 2561 อัตราค่าจ้างขั้นต่ำสุด 308 บาท ใช้เป็นฐานในการคำนวณเงินสมทบ</a:t>
            </a:r>
          </a:p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200" b="1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เงินสมทบร้อยละ 1 </a:t>
            </a:r>
            <a:r>
              <a:rPr lang="en-US" sz="2200" b="1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308 </a:t>
            </a:r>
            <a:r>
              <a:rPr lang="th-TH" sz="2200" b="1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200" b="1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x 30 </a:t>
            </a:r>
            <a:r>
              <a:rPr lang="th-TH" sz="2200" b="1" baseline="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วัน</a:t>
            </a:r>
            <a: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x 12 </a:t>
            </a:r>
            <a: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เดือน / 100 </a:t>
            </a:r>
            <a:r>
              <a:rPr lang="en-US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1,108.80 บาท 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234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6000">
              <a:srgbClr val="FFCC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324247" y="1268760"/>
            <a:ext cx="11449272" cy="1612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thaiDist">
              <a:buNone/>
            </a:pP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ผู้ประกอบกิจการที่มีลูกจ้างตั้งแต่ 100 คนขึ้นไป อยู่ในข่ายบังคับเงินสมทบกองทุนพัฒนาฝีมือแรงงาน ต้องดำเนินการพัฒนาฝีมือแรงงานให้แก่ลูกจ้างในสัดส่วนร้อยละ 50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ของ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ลูกจ้างทั้งหมด</a:t>
            </a:r>
            <a:endParaRPr lang="th-TH" sz="32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2034" y="6447467"/>
            <a:ext cx="2229049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59872" y="6236662"/>
            <a:ext cx="608489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4247" y="692696"/>
            <a:ext cx="31683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หน้าที่ผู้ประกอบกิจการ</a:t>
            </a:r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69"/>
          <p:cNvSpPr txBox="1">
            <a:spLocks noChangeArrowheads="1"/>
          </p:cNvSpPr>
          <p:nvPr/>
        </p:nvSpPr>
        <p:spPr bwMode="auto">
          <a:xfrm>
            <a:off x="2685949" y="4546661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Line 1"/>
          <p:cNvSpPr>
            <a:spLocks noChangeShapeType="1"/>
          </p:cNvSpPr>
          <p:nvPr/>
        </p:nvSpPr>
        <p:spPr bwMode="auto">
          <a:xfrm>
            <a:off x="3069284" y="4869160"/>
            <a:ext cx="8208912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572719" y="3140968"/>
            <a:ext cx="3951707" cy="53860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2"/>
            </a:solidFill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-2856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การคำนวณลูกจ้างเฉลี่ยในรอบปี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3"/>
          <p:cNvSpPr/>
          <p:nvPr/>
        </p:nvSpPr>
        <p:spPr>
          <a:xfrm>
            <a:off x="2919975" y="3933056"/>
            <a:ext cx="8582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จำนวนลูกจ้าง ณ วันสิ้นเดือนของทุกเดือน (ลูกจ้างตามกฎหมายว่าด้วยการคุ้มครองแรงงาน)</a:t>
            </a:r>
            <a:endParaRPr lang="en-US" sz="24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นับตั้งแต่เดือนที่มีลูกจ้าง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100 </a:t>
            </a:r>
            <a:r>
              <a:rPr lang="th-TH" sz="2400" b="1" dirty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คนขึ้นไป ถึงเดือนธันวาคม</a:t>
            </a:r>
            <a:endParaRPr lang="th-TH" sz="24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" name="Rectangle 14"/>
          <p:cNvSpPr/>
          <p:nvPr/>
        </p:nvSpPr>
        <p:spPr>
          <a:xfrm>
            <a:off x="3980375" y="4941168"/>
            <a:ext cx="59154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จำนวนเดือนนับตั้งแต่เดือนที่มีลูกจ้าง 100 คนขึ้นไป ถึงเดือนธันวาคม</a:t>
            </a:r>
            <a:endParaRPr lang="th-TH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15"/>
          <p:cNvSpPr/>
          <p:nvPr/>
        </p:nvSpPr>
        <p:spPr>
          <a:xfrm>
            <a:off x="1061659" y="4293096"/>
            <a:ext cx="1548822" cy="954107"/>
          </a:xfrm>
          <a:prstGeom prst="rect">
            <a:avLst/>
          </a:prstGeom>
          <a:ln>
            <a:solidFill>
              <a:srgbClr val="CC0000"/>
            </a:solidFill>
            <a:prstDash val="dash"/>
          </a:ln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</a:t>
            </a:r>
            <a: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ลูกจ้าง</a:t>
            </a:r>
            <a:b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เฉลี่ย</a:t>
            </a:r>
            <a:r>
              <a:rPr lang="th-TH" sz="2800" b="1" dirty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ในรอบปี</a:t>
            </a:r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25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FFCC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33939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25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8939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256" y="4616069"/>
            <a:ext cx="11305256" cy="1477227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พัฒนาฝีมือแรงงานไม่ครบตามสัดส่วนที่กำหนด ส่งเงินสมทบเข้ากองทุนใน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2561 ภายใน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เวลาที่กำหนด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 31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และ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พัฒนาฝีมือแรงงานครบตาม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สัดส่วน</a:t>
            </a:r>
            <a:b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 ยื่นคำขอรับเงินช่วยเหลือหรืออุดหนุนในปี พ.ศ.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 ไม่เกินวันที่ 31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มี.ค. 2563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468263" y="3924446"/>
            <a:ext cx="2376264" cy="584674"/>
          </a:xfrm>
          <a:prstGeom prst="rect">
            <a:avLst/>
          </a:prstGeom>
          <a:solidFill>
            <a:srgbClr val="002060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24247" y="1608913"/>
            <a:ext cx="11449272" cy="21168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>
                <a:tab pos="531813" algn="l"/>
              </a:tabLst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  <a:sym typeface="Wingdings 2"/>
              </a:rPr>
              <a:t>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ปี พ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.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ศ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. 2560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บริษัท ก. มีลูกจ้างเฉลี่ยทั้งปี จำนวน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3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45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คน ต้องดำเนินการพัฒนาฝีมือแรงงานให้แก่ลูกจ้างร้อยละ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50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ของลูกจ้างทั้งหมด เท่ากับ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1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72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คน แต่ได้ดำเนินการพัฒนาฝีมือแรงงาน </a:t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</a:b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จำนวน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1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58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คน ไม่ครบตามสัดส่วนที่กฎหมายกำหนด จำนวน 14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คน (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1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72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- 1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58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=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14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คน) </a:t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</a:b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ส่งเงินสมทบเข้ากองทุน จำนวน 15,523.20 บาท</a:t>
            </a:r>
            <a:endParaRPr kumimoji="0" lang="th-TH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324247" y="989439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</a:t>
            </a:r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944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FFCC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33939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26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2026" y="1846080"/>
            <a:ext cx="10713818" cy="4247216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>
              <a:tabLst>
                <a:tab pos="1517567" algn="l"/>
                <a:tab pos="7343626" algn="l"/>
              </a:tabLs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60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ลูกจ้างรวมทั้งปี พ.ศ.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(ม.ค.-ธ.ค.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60)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=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4,140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7567" algn="l"/>
                <a:tab pos="7343626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ลูกจ้างเฉลี่ยในรอบปี (ม.ค.-ธ.ค.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60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=12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เดือน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= 4,140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คน/12 เดือน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7343626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345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7567" algn="l"/>
                <a:tab pos="7343626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จำนวนลูกจ้างที่ต้อง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ดำเนินการพัฒนาฝีมือแรงงานตามสัดส่วนที่กำหนด (ร้อยละ 50)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= 345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50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 </a:t>
            </a:r>
            <a:endParaRPr lang="th-TH" sz="30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7567" algn="l"/>
                <a:tab pos="7343626" algn="l"/>
              </a:tabLst>
            </a:pP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   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172.50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172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7567" algn="l"/>
                <a:tab pos="7343626" algn="l"/>
              </a:tabLst>
            </a:pP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ลูกจ้างที่ สปก.พัฒนาฝีมือแรงงาน (ไม่ซ้ำคน)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= 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158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7567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ลูกจ้างที่ สปก.พัฒนาฝีมือแรงงานน้อยกว่าสัดส่วนที่กำหนด (ไม่ซ้ำคน)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172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- 158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= 14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0" y="18939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756295" y="1124744"/>
            <a:ext cx="2304256" cy="553897"/>
          </a:xfrm>
          <a:prstGeom prst="rect">
            <a:avLst/>
          </a:prstGeom>
          <a:solidFill>
            <a:srgbClr val="002060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</a:t>
            </a:r>
            <a:r>
              <a:rPr lang="th-TH" sz="3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684287" y="6093296"/>
            <a:ext cx="7920880" cy="461564"/>
          </a:xfrm>
          <a:prstGeom prst="rect">
            <a:avLst/>
          </a:prstGeom>
          <a:noFill/>
          <a:ln>
            <a:solidFill>
              <a:srgbClr val="CC0000"/>
            </a:solidFill>
            <a:prstDash val="dash"/>
          </a:ln>
        </p:spPr>
        <p:txBody>
          <a:bodyPr wrap="square" lIns="91339" tIns="45670" rIns="91339" bIns="45670">
            <a:spAutoFit/>
          </a:bodyPr>
          <a:lstStyle/>
          <a:p>
            <a:r>
              <a:rPr lang="th-TH" sz="2400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ปี พ.ศ. 2560 ฝึกไม่ครบ ต้องส่งเงินสมทบเข้ากองทุน</a:t>
            </a:r>
            <a:r>
              <a:rPr lang="th-TH" sz="2400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ภายในเวลาที่กำหนด</a:t>
            </a:r>
            <a:endParaRPr lang="en-US" sz="2400" b="1" i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437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FFCC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525070" y="6448251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27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7255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0271" y="1312408"/>
            <a:ext cx="11233248" cy="4708880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0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ยื่นแบบ สท.2 ประจำปี พ.ศ. 2560 ส่ง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สมทบเข้ากองทุนวันที่ 25 มี.ค. 2561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                                = 14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1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,108.80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	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= 1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,523.20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06563" algn="l"/>
                <a:tab pos="7342188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ลูกจ้างรวมทั้งปี พ.ศ.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(ม.ค.-ธ.ค.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61) 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4,015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06563" algn="l"/>
                <a:tab pos="7342188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ลูกจ้างเฉลี่ยในรอบปี (ม.ค.-ธ.ค.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2561)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4,015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คน/12 เดือน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		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334.58 คน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334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06563" algn="l"/>
                <a:tab pos="7342188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จำนวนลูกจ้างที่ต้อง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ดำเนินการพัฒนาฝีมือแรงงานตามสัดส่วนที่กำหนด (ร้อยละ 50)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                                             = 334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50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167 คน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06563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ลูกจ้างที่ สปก.พัฒนาฝีมือแรงงาน (ไม่ซ้ำคน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=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205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09725" algn="l"/>
                <a:tab pos="1973263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สปก.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ลูกจ้างมากกว่าสัดส่วนที่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(205 มากกว่า 167)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0" y="116632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612279" y="764704"/>
            <a:ext cx="2304256" cy="553897"/>
          </a:xfrm>
          <a:prstGeom prst="rect">
            <a:avLst/>
          </a:prstGeom>
          <a:solidFill>
            <a:srgbClr val="002060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</a:t>
            </a:r>
            <a:r>
              <a:rPr lang="th-TH" sz="3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684287" y="6063780"/>
            <a:ext cx="7992888" cy="461564"/>
          </a:xfrm>
          <a:prstGeom prst="rect">
            <a:avLst/>
          </a:prstGeom>
          <a:noFill/>
          <a:ln>
            <a:solidFill>
              <a:srgbClr val="CC0000"/>
            </a:solidFill>
            <a:prstDash val="dash"/>
          </a:ln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2400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ปี พ.ศ. 2561 ต้องดำเนินการพัฒนาฝีมือแรงงาน</a:t>
            </a:r>
            <a:r>
              <a:rPr lang="th-TH" sz="2400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ครบตามสัดส่วนที่กำหนด</a:t>
            </a:r>
            <a:endParaRPr lang="en-US" sz="2400" b="1" i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15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FFCC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413479" y="6304235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28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1" y="1244468"/>
            <a:ext cx="11017224" cy="2400556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>
              <a:tabLst>
                <a:tab pos="1787525" algn="l"/>
              </a:tabLst>
            </a:pP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	</a:t>
            </a:r>
            <a:r>
              <a:rPr lang="th-TH" sz="30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และนำมาเป็นหลักฐาน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ประกอบการขอรับ</a:t>
            </a:r>
            <a:b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เงินช่วยเหลือ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หรืออุดหนุน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87525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ยื่นคำขอรับเงินช่วยเหลือหรืออุดหนุนร้อยละ 10 ของเงินสมทบที่ส่งเข้ากองทุนฯ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87525" algn="l"/>
              </a:tabLs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เงินช่วยเหลือหรืออุดหนุนที่มีสิทธิยื่นคำขอ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15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,523.20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10%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	</a:t>
            </a:r>
            <a:r>
              <a:rPr lang="th-TH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           = </a:t>
            </a:r>
            <a:r>
              <a:rPr lang="en-US" sz="3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552.32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4"/>
          <p:cNvSpPr/>
          <p:nvPr/>
        </p:nvSpPr>
        <p:spPr>
          <a:xfrm>
            <a:off x="0" y="-27384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540271" y="692696"/>
            <a:ext cx="2304256" cy="553897"/>
          </a:xfrm>
          <a:prstGeom prst="rect">
            <a:avLst/>
          </a:prstGeom>
          <a:solidFill>
            <a:srgbClr val="002060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</a:t>
            </a:r>
            <a:r>
              <a:rPr lang="th-TH" sz="3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ectangle 6"/>
          <p:cNvSpPr/>
          <p:nvPr/>
        </p:nvSpPr>
        <p:spPr>
          <a:xfrm>
            <a:off x="612279" y="3501008"/>
            <a:ext cx="9649072" cy="461564"/>
          </a:xfrm>
          <a:prstGeom prst="rect">
            <a:avLst/>
          </a:prstGeom>
          <a:noFill/>
          <a:ln>
            <a:solidFill>
              <a:srgbClr val="CC0000"/>
            </a:solidFill>
            <a:prstDash val="dash"/>
          </a:ln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2400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ปี พ.ศ. 2562 ยื่น </a:t>
            </a:r>
            <a:r>
              <a:rPr lang="th-TH" sz="2400" b="1" i="1" dirty="0" err="1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 ประจำปี 2561 และยื่นคำขอรับเงินช่วยเหลือหรืออุดหนุนจากกองทุน</a:t>
            </a:r>
            <a:endParaRPr lang="en-US" sz="24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2279" y="4565446"/>
            <a:ext cx="108732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กรณีต่อไปนี้</a:t>
            </a:r>
            <a:r>
              <a:rPr lang="th-TH" sz="28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ไม่เข้าหลักเกณฑ์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 </a:t>
            </a:r>
          </a:p>
          <a:p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ส่งเงินสมทบเข้ากองทุน ประจำปี พ.ศ. 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หลังวันที่ 31 มีนาคม 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มี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เฉลี่ย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ถึง 100 คน ไม่อยู่ในข่ายบังคับเงินสมทบกองทุนพัฒนาฝีมือแรงงาน</a:t>
            </a:r>
          </a:p>
          <a:p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2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ดำเนินการพัฒนาฝีมือแรงงานให้แก่ลูกจ้างไม่ครบตามสัดส่วนที่กฎหมาย</a:t>
            </a:r>
            <a:r>
              <a:rPr lang="th-TH" sz="28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กำหนด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612279" y="4061390"/>
            <a:ext cx="2016224" cy="553897"/>
          </a:xfrm>
          <a:prstGeom prst="rect">
            <a:avLst/>
          </a:prstGeom>
          <a:solidFill>
            <a:srgbClr val="002060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ข้อควรระวัง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697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41471" y="6309320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29</a:t>
            </a:fld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" y="108056"/>
            <a:ext cx="12169774" cy="58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indent="450354"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ตัวอย่างการกรอกข้อมูล แบบ ชอ.2 ข้อ 2 ข้อ 3 และข้อ 4 (ประกาศข้อ 6)</a:t>
            </a:r>
            <a:endParaRPr lang="en-US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344011" y="836712"/>
            <a:ext cx="11421357" cy="5262878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marL="444011" indent="-258478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269578" algn="l"/>
                <a:tab pos="450354" algn="l"/>
              </a:tabLst>
            </a:pPr>
            <a:r>
              <a:rPr lang="th-TH" b="1" dirty="0" smtClean="0">
                <a:solidFill>
                  <a:srgbClr val="88ECFA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 (จากโจทก์ตัวอย่าง)</a:t>
            </a:r>
            <a:endParaRPr lang="en-US" b="1" dirty="0" smtClean="0">
              <a:solidFill>
                <a:srgbClr val="88ECFA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4011" indent="-258478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269578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 นำส่งเงินสมทบกองทุนพัฒนาฝีมือแรงงาน ประจำปี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2560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เป็นจำนวนเงิน  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15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,523.20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บาท 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(หนึ่งหมื่นห้าพันห้าร้อยยี่สิบสามบาทยี่สิบสตางค์)</a:t>
            </a:r>
            <a:endParaRPr lang="en-US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4011" indent="-258478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269578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3. ในปี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...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2561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(ปีถัดมา) มีลูกจ้างเฉลี่ยรวมทั้งสิ้น จำนวน...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334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ร้อยละ 50 จำนวน ..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167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269578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ได้ดำเนินการพัฒนาฝีมือแรงงานให้แก่ลูกจ้างครบตามสัดส่วนที่กฎหมายกำหนด รวมจำนวน......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205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......ค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 ดังนี้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69578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จัดให้มีการฝึกอบรมฝีมือแรงงาน 		            จำนวน................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200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71164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ผ่านการทดสอบมาตรฐานฝีมือแรงงานแห่งชาติ 	จำนวน..................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69578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ผ่านการรับรองความรู้ความสามารถ 		จำนวน.................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4011" indent="-258478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269578" algn="l"/>
                <a:tab pos="450354" algn="l"/>
              </a:tabLs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มีความประสงค์จะขอรับการช่วยเหลือหรืออุดหนุนจากกองทุนพัฒนาฝีมือแรงงานตามพระราชบัญญัติส่งเสริม</a:t>
            </a: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269578" algn="l"/>
                <a:tab pos="450354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การพัฒนาฝีมือแรงงาน พ.ศ. 2545 เป็นเงินทั้งสิ้นจำนวน...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,552.32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...บาท 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(หนึ่งพันห้าร้อยห้าสิบสองบาทสามสิบ</a:t>
            </a:r>
            <a:b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สองสตางค์)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(ร้อยละสิบของเงินสมทบที่นำส่งตามข้อ 2) โดยขอรับเป็นเช็คขีดคร่อมสั่งจ่ายในนาม....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บริษัท </a:t>
            </a:r>
            <a:r>
              <a:rPr lang="en-US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AAAA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จำกัด</a:t>
            </a:r>
            <a:r>
              <a:rPr lang="th-TH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6516935" y="5949280"/>
            <a:ext cx="3024336" cy="69269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ห้ามสั่งจ่ายเช็คชื่อบุคคล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9" name="Curved Connector 8"/>
          <p:cNvCxnSpPr/>
          <p:nvPr/>
        </p:nvCxnSpPr>
        <p:spPr>
          <a:xfrm rot="5400000" flipH="1" flipV="1">
            <a:off x="9433259" y="5708430"/>
            <a:ext cx="720080" cy="504056"/>
          </a:xfrm>
          <a:prstGeom prst="curvedConnector3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5703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4247" y="1267881"/>
            <a:ext cx="1144927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2.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3.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1169988" algn="l"/>
                <a:tab pos="3209925" algn="l"/>
              </a:tabLst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สำเนาแบบแสดงการส่งเงินสมทบกองทุนพัฒนาฝีมือแรงงาน พร้อมสำเนาใบเสร็จรับเงินตามคำขอ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ข้อ 2 (ปีที่ผ่านมา)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982663" marR="0" lvl="0" indent="-5318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982663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(</a:t>
            </a:r>
            <a:r>
              <a:rPr kumimoji="0" lang="th-TH" sz="3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เช่น แบบแสดงการส่งเงินสมทบกองทุนพัฒนาฝีมือแรงงาน ประจำปี พ.ศ. 2560 และสำเนาใบเสร็จรับเงินการนำส่งเงินสมทบกองทุนพัฒนาฝีมือแรงงาน ประจำปี พ.ศ. 2560 ที่จ่ายภายในเดือนมีนาคม 2561)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R="0" lvl="0" indent="6270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สำเนาแบบแสดงการส่งเงินสมทบกองทุนพัฒนาฝีมือแรงงานตามคำขอข้อ 3 (ปีถัดมา)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982663" marR="0" lvl="0" indent="-5318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630238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    </a:t>
            </a:r>
            <a:r>
              <a:rPr kumimoji="0" lang="th-TH" sz="3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(เช่น แบบแสดงการส่งเงินสมทบกองทุนพัฒนาฝีมือแรงงาน ประจำปี พ.ศ. 2561 ที่ดำเนินการพัฒนาฝีมือแรงงานตามมาตรา 29 วรรคสอง ครบตามสัดส่วนที่กฎหมายกำหนด)</a:t>
            </a:r>
            <a:endParaRPr kumimoji="0" lang="th-TH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0" y="188640"/>
            <a:ext cx="12169775" cy="7078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27"/>
          <p:cNvSpPr txBox="1">
            <a:spLocks/>
          </p:cNvSpPr>
          <p:nvPr/>
        </p:nvSpPr>
        <p:spPr>
          <a:xfrm>
            <a:off x="11341471" y="6309320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30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224136"/>
          </a:xfr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ประกอบ</a:t>
            </a: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กิจการ</a:t>
            </a:r>
            <a:b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พัฒนาฝีมือแรงงานเกินกว่าร้อยละ 70 (ประกาศข้อ </a:t>
            </a:r>
            <a:r>
              <a:rPr lang="en-US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</a:t>
            </a: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55" y="1412776"/>
            <a:ext cx="11377264" cy="5290667"/>
          </a:xfrm>
        </p:spPr>
        <p:txBody>
          <a:bodyPr>
            <a:noAutofit/>
          </a:bodyPr>
          <a:lstStyle/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ประกอบกิจการที่มีลูกจ้างตั้งแต่ 100 คนขึ้นไป อยู่ในข่ายบังคับเงินสมทบกองทุนพัฒนาฝีมือแรงงาน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sz="3000" b="1" u="sng" dirty="0"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ส่วนที่เกินกว่าร้อยละ 70 ของลูกจ้าง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ทั้งหมด (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ไม่ซ้ำคน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) (ฝึกอบรม หรือ ผ่านการทดสอบฯ หรือผ่านการรับรองความรู้ความสามารถ)</a:t>
            </a:r>
          </a:p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 จำนวน 200 บาทต่อคน </a:t>
            </a:r>
          </a:p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สรุปรายชื่อลูกจ้างที่ผ่านการพัฒนาฝีมือแรงงานตามมาตรา 29 วรรคสอง ในปีที่ผ่านมาส่วนที่เกินกว่าร้อยละ 70 ของลูกจ้างทั้งหมด (ไม่ซ้ำคน) นำมาขอรับเงินช่วยเหลือหรืออุดหนุน จำนวน 200 บาท</a:t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ต่อคน</a:t>
            </a:r>
          </a:p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ยื่น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คำขอรับเงินช่วยเหลือหรืออุดหนุนจากกองทุนพัฒนาฝีมือแรงงาน ตามแบบ </a:t>
            </a:r>
            <a:r>
              <a:rPr lang="th-TH" sz="3000" dirty="0" err="1"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2-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ภายในวันที่ 30 กันยายนของปีที่สิทธิขอรับเงินช่วยเหลือหรืออุดหนุนเกิดมีขึ้น (สิทธิขอรับเงินช่วยเหลือหรือ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อุดหนุนเกิด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มีขึ้นในปีใด ให้ยื่นคำขอรับเงินช่วยเหลือหรืออุดหนุนได้ไม่เกินวันที่ 31 มีนาคมของปีถัดไป) 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endParaRPr lang="th-TH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27"/>
          <p:cNvSpPr txBox="1">
            <a:spLocks/>
          </p:cNvSpPr>
          <p:nvPr/>
        </p:nvSpPr>
        <p:spPr>
          <a:xfrm>
            <a:off x="11341471" y="6309320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31</a:t>
            </a:fld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901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684287" y="1761202"/>
            <a:ext cx="10873208" cy="255454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72390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ผู้ประกอบกิจการดำเนินการพัฒนาฝีมือแรงงานตามมาตรา 29 วรรคสอง ให้แก่ลูกจ้าง</a:t>
            </a:r>
            <a:b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0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r>
              <a:rPr kumimoji="0" lang="th-TH" sz="3200" b="0" i="1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เกินกว่าร้อยละ 70 ของลูกจ้างทั้งหมด สิทธิขอรับเงินช่วยเหลือหรืออุดหนุนเกิดขึ้น</a:t>
            </a:r>
            <a:r>
              <a:rPr kumimoji="0" lang="th-TH" sz="3200" b="0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ในปีถัดมา</a:t>
            </a: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โดยนำจำนวนลูกจ้างที่ดำเนินการพัฒนาฝีมือแรงงาน</a:t>
            </a:r>
            <a:r>
              <a:rPr kumimoji="0" lang="th-TH" sz="3200" b="0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br>
              <a:rPr kumimoji="0" lang="th-TH" sz="3200" b="0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ส่วนที่เกินกว่าร้อยละ 70 ไม่ซ้ำคน ยื่นคำขอรับเงินช่วยเหลือหรืออุดหนุน คนละ 200 บาท </a:t>
            </a:r>
            <a:b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kumimoji="0" lang="th-TH" sz="3200" b="0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sz="3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772519" y="620688"/>
            <a:ext cx="60452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6355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27"/>
          <p:cNvSpPr txBox="1">
            <a:spLocks/>
          </p:cNvSpPr>
          <p:nvPr/>
        </p:nvSpPr>
        <p:spPr>
          <a:xfrm>
            <a:off x="11341471" y="6309320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/>
          <a:p>
            <a:pPr defTabSz="1216957">
              <a:defRPr/>
            </a:pPr>
            <a:fld id="{96E69268-9C8B-4EBF-A9EE-DC5DC2D48DC3}" type="slidenum">
              <a:rPr lang="en-US" sz="2400" b="1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pPr defTabSz="1216957">
                <a:defRPr/>
              </a:pPr>
              <a:t>32</a:t>
            </a:fld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3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86" y="6452636"/>
            <a:ext cx="282103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692026" y="3109135"/>
            <a:ext cx="10649445" cy="1367837"/>
            <a:chOff x="2444551" y="2697820"/>
            <a:chExt cx="8566424" cy="1368154"/>
          </a:xfrm>
        </p:grpSpPr>
        <p:cxnSp>
          <p:nvCxnSpPr>
            <p:cNvPr id="4" name="ตัวเชื่อมต่อตรง 6"/>
            <p:cNvCxnSpPr/>
            <p:nvPr/>
          </p:nvCxnSpPr>
          <p:spPr>
            <a:xfrm flipV="1">
              <a:off x="2562792" y="3233833"/>
              <a:ext cx="8448182" cy="2664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7"/>
            <p:cNvCxnSpPr/>
            <p:nvPr/>
          </p:nvCxnSpPr>
          <p:spPr>
            <a:xfrm>
              <a:off x="5972810" y="2913846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วงเล็บปีกกาขวา 9"/>
            <p:cNvSpPr/>
            <p:nvPr/>
          </p:nvSpPr>
          <p:spPr>
            <a:xfrm rot="16200000">
              <a:off x="4181462" y="1122499"/>
              <a:ext cx="216025" cy="3366668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11"/>
            <p:cNvCxnSpPr/>
            <p:nvPr/>
          </p:nvCxnSpPr>
          <p:spPr>
            <a:xfrm rot="5400000">
              <a:off x="10750856" y="334831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712638" y="3017758"/>
              <a:ext cx="1143008" cy="43088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2561</a:t>
              </a:r>
              <a:endParaRPr lang="en-US" sz="2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40414" y="3037696"/>
              <a:ext cx="1143008" cy="43098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วงเล็บปีกกาขวา 14"/>
            <p:cNvSpPr/>
            <p:nvPr/>
          </p:nvSpPr>
          <p:spPr>
            <a:xfrm rot="16200000">
              <a:off x="7392143" y="1310393"/>
              <a:ext cx="288033" cy="3126697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42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 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919565" y="3561918"/>
              <a:ext cx="128460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 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919782" y="3565375"/>
              <a:ext cx="1094485" cy="486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509649" y="405365"/>
            <a:ext cx="5153468" cy="1799783"/>
          </a:xfrm>
          <a:prstGeom prst="rect">
            <a:avLst/>
          </a:prstGeom>
          <a:noFill/>
          <a:ln w="9525">
            <a:solidFill>
              <a:schemeClr val="accent4">
                <a:lumMod val="40000"/>
                <a:lumOff val="60000"/>
              </a:schemeClr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2562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นำจำนวนลูกจ้างที่ได้รับการพัฒนา</a:t>
            </a:r>
            <a:b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ฝีมือแรงงาน ในปี พ.ศ.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2561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ส่วนที่เกินกว่าร้อยละ 70 ของลูกจ้างทั้งหมด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(ไม่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ซ้ำ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คน) ยื่นคำขอรับ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เงินอุดหนุน จำนวน 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10,</a:t>
            </a:r>
            <a:r>
              <a:rPr lang="en-US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8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00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(54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</a:t>
            </a:r>
            <a:r>
              <a:rPr lang="en-US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X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200 บาท)</a:t>
            </a: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</a:t>
            </a:r>
            <a:endParaRPr lang="en-US" sz="2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8217" y="405365"/>
            <a:ext cx="4671617" cy="2526448"/>
          </a:xfrm>
          <a:prstGeom prst="rect">
            <a:avLst/>
          </a:prstGeom>
          <a:noFill/>
          <a:ln w="9525">
            <a:solidFill>
              <a:schemeClr val="accent5">
                <a:lumMod val="60000"/>
                <a:lumOff val="40000"/>
              </a:schemeClr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</a:pP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พ.ศ.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2561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มีลูกจ้างเฉลี่ยในรอบปี จำนวน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215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151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ดำเนินการพัฒนาฝีมือแรงงานให้ลูกจ้าง จำนวน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205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ส่วนที่เกินกว่าร้อยละ 70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54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(205-151)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(ฝึกอบรม+ผ่านทดสอบ+ผ่านรับรองความรู้ความสามารถ)</a:t>
            </a:r>
            <a:endParaRPr lang="th-TH" sz="2600" b="1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3394" fontAlgn="base">
              <a:spcBef>
                <a:spcPct val="0"/>
              </a:spcBef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600" b="1" dirty="0">
              <a:latin typeface="TH SarabunPSK" panose="020B0500040200020003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2600" b="1"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581554" y="2277139"/>
            <a:ext cx="2959769" cy="79190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ยื่นแบบ สท.2 ประจำปี พ.ศ.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2561</a:t>
            </a:r>
            <a:endParaRPr lang="th-TH" sz="2000" b="1" dirty="0">
              <a:solidFill>
                <a:schemeClr val="bg1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พัฒนาฝีมือแรงงานเกินกว่าร้อยละ 70</a:t>
            </a: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 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9037214" y="4293096"/>
            <a:ext cx="2224819" cy="2088232"/>
          </a:xfrm>
          <a:prstGeom prst="rect">
            <a:avLst/>
          </a:prstGeom>
          <a:noFill/>
          <a:ln w="9525">
            <a:solidFill>
              <a:schemeClr val="bg2">
                <a:lumMod val="20000"/>
                <a:lumOff val="80000"/>
              </a:schemeClr>
            </a:solidFill>
            <a:prstDash val="sysDash"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</a:t>
            </a:r>
            <a:r>
              <a:rPr lang="th-TH" sz="22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ภายในวันที่ </a:t>
            </a:r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มีนาคมของปีถัดไป</a:t>
            </a:r>
            <a:endParaRPr lang="en-US" sz="22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ตัวเชื่อมต่อตรง 11"/>
          <p:cNvCxnSpPr/>
          <p:nvPr/>
        </p:nvCxnSpPr>
        <p:spPr>
          <a:xfrm>
            <a:off x="8965207" y="3429000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187865" y="3967931"/>
            <a:ext cx="1251175" cy="4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392509" y="3358254"/>
            <a:ext cx="1420943" cy="4307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2" name="ตัวเชื่อมต่อตรง 11"/>
          <p:cNvCxnSpPr/>
          <p:nvPr/>
        </p:nvCxnSpPr>
        <p:spPr>
          <a:xfrm>
            <a:off x="5653459" y="2997054"/>
            <a:ext cx="0" cy="8784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885087" y="3933056"/>
            <a:ext cx="1251175" cy="4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62</a:t>
            </a:r>
            <a:endParaRPr kumimoji="0" lang="en-US" sz="2400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วงเล็บปีกกาขวา 14"/>
          <p:cNvSpPr/>
          <p:nvPr/>
        </p:nvSpPr>
        <p:spPr>
          <a:xfrm rot="5400000">
            <a:off x="9577274" y="2312877"/>
            <a:ext cx="144015" cy="3384377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38" name="Rectangle 920"/>
          <p:cNvSpPr>
            <a:spLocks noChangeArrowheads="1"/>
          </p:cNvSpPr>
          <p:nvPr/>
        </p:nvSpPr>
        <p:spPr bwMode="auto">
          <a:xfrm>
            <a:off x="5652839" y="5373216"/>
            <a:ext cx="2950293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0" name="ตัวเชื่อมต่อตรง 11"/>
          <p:cNvCxnSpPr/>
          <p:nvPr/>
        </p:nvCxnSpPr>
        <p:spPr>
          <a:xfrm>
            <a:off x="7957095" y="3429000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6588943" y="3933056"/>
            <a:ext cx="1360621" cy="48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ก.ย.62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8965207" y="3950276"/>
            <a:ext cx="1360621" cy="48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Rectangle 920"/>
          <p:cNvSpPr>
            <a:spLocks noChangeArrowheads="1"/>
          </p:cNvSpPr>
          <p:nvPr/>
        </p:nvSpPr>
        <p:spPr bwMode="auto">
          <a:xfrm>
            <a:off x="5580831" y="4365104"/>
            <a:ext cx="2950293" cy="918936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 10,800 บาท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16632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139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>
            <a:alpha val="6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2279" y="1768748"/>
            <a:ext cx="10945216" cy="2862322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การคำนวณร้อยละ 70 ของจำนวนลูกจ้างเฉลี่ยในรอบปี เพื่อเป็นฐานในการคำนวณให้เงินช่วยเหลือหรืออุดหนุน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เมื่อคำนวณแล้ว</a:t>
            </a:r>
            <a:r>
              <a:rPr lang="th-TH" sz="3600" b="1" u="sng" dirty="0" smtClean="0">
                <a:latin typeface="FreesiaUPC" pitchFamily="34" charset="-34"/>
                <a:cs typeface="FreesiaUPC" pitchFamily="34" charset="-34"/>
              </a:rPr>
              <a:t>ถ้ามีทศนิยม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600" b="1" u="sng" dirty="0" smtClean="0">
                <a:latin typeface="FreesiaUPC" pitchFamily="34" charset="-34"/>
                <a:cs typeface="FreesiaUPC" pitchFamily="34" charset="-34"/>
              </a:rPr>
              <a:t>ปัดทศนิยมขึ้น</a:t>
            </a:r>
            <a:r>
              <a:rPr lang="th-TH" sz="3600" u="sng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ลูกจ้างเฉลี่ยในรอบปี จำนวน 215 คน ร้อยละ 70 เท่ากับ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150.50 คน </a:t>
            </a:r>
            <a:r>
              <a:rPr lang="th-TH" sz="3600" b="1" u="sng" dirty="0" smtClean="0">
                <a:latin typeface="FreesiaUPC" pitchFamily="34" charset="-34"/>
                <a:cs typeface="FreesiaUPC" pitchFamily="34" charset="-34"/>
              </a:rPr>
              <a:t>ให้ปัดขึ้น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เป็น 151 คน เนื่องจากถ้าปัดทศนิยมทิ้ง ใช้จำนวน 150 คน คำนวณแล้วจะไม่ถึง</a:t>
            </a:r>
            <a:br>
              <a:rPr lang="th-TH" sz="3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ร้อยละ 70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ซึ่งไม่เป็นไปตามหลักเกณฑ์ที่กฎหมายกำหนด</a:t>
            </a:r>
            <a:endParaRPr lang="th-TH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004767" y="548680"/>
            <a:ext cx="21114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endParaRPr lang="th-TH" sz="4000" b="1" dirty="0">
              <a:solidFill>
                <a:srgbClr val="FFFF00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86" y="6452636"/>
            <a:ext cx="282103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/>
          <p:nvPr/>
        </p:nvSpPr>
        <p:spPr>
          <a:xfrm>
            <a:off x="0" y="18939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1"/>
          <p:cNvSpPr/>
          <p:nvPr/>
        </p:nvSpPr>
        <p:spPr>
          <a:xfrm>
            <a:off x="620121" y="2841999"/>
            <a:ext cx="10929533" cy="3539329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>
              <a:tabLst>
                <a:tab pos="1617469" algn="l"/>
                <a:tab pos="7789222" algn="l"/>
              </a:tabLst>
            </a:pP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ลูกจ้างรวมทั้งปี พ.ศ. 2560 (ม.ค.-ธ.ค.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61)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,580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7469" algn="l"/>
                <a:tab pos="7789222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ลูกจ้างเฉลี่ยในรอบปี (ม.ค.-ธ.ค.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61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=12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เดือน) 	=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,580 คน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/12 เดือน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	    						      =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215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 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7469" algn="l"/>
                <a:tab pos="7789222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ร้อยละ 70 ของลูกจ้างเฉลี่ยในรอบปี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215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7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0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100 </a:t>
            </a:r>
          </a:p>
          <a:p>
            <a:pPr>
              <a:tabLst>
                <a:tab pos="7789222" algn="l"/>
              </a:tabLst>
            </a:pP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                                            </a:t>
            </a:r>
            <a:r>
              <a:rPr lang="th-TH" b="1" dirty="0" smtClean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ทศนิยม 0.50 </a:t>
            </a:r>
            <a:r>
              <a:rPr lang="th-TH" b="1" dirty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ให้ปัดขึ้น</a:t>
            </a:r>
            <a:r>
              <a:rPr lang="th-TH" dirty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150.50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 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b="1" dirty="0" smtClean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151</a:t>
            </a:r>
            <a:r>
              <a:rPr lang="th-TH" b="1" dirty="0" smtClean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b="1" dirty="0">
              <a:solidFill>
                <a:srgbClr val="FFC000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7469" algn="l"/>
                <a:tab pos="7789222" algn="l"/>
              </a:tabLst>
            </a:pPr>
            <a:r>
              <a:rPr lang="en-US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ลูกจ้างที่ สปก.พัฒนาฝีมือแรงงาน (ไม่ซ้ำคน)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205 คน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7469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ลูกจ้างที่ สปก.พัฒนาฝีมือ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แรงงานส่วน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ที่เกินกว่าร้อยละ 70 (ไม่ซ้ำคน)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	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                             = 2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05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คน -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151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คน = </a:t>
            </a:r>
            <a:r>
              <a:rPr lang="th-TH" b="1" dirty="0" smtClean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54 </a:t>
            </a:r>
            <a:r>
              <a:rPr lang="th-TH" b="1" dirty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dirty="0">
              <a:solidFill>
                <a:srgbClr val="FFC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3"/>
          <p:cNvSpPr/>
          <p:nvPr/>
        </p:nvSpPr>
        <p:spPr>
          <a:xfrm>
            <a:off x="612279" y="1621350"/>
            <a:ext cx="10937270" cy="1015562"/>
          </a:xfrm>
          <a:prstGeom prst="rect">
            <a:avLst/>
          </a:prstGeom>
          <a:ln>
            <a:solidFill>
              <a:srgbClr val="CCFF99"/>
            </a:solidFill>
            <a:prstDash val="dash"/>
          </a:ln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นำ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จำนวนลูกจ้างที่ได้รับการพัฒนาฝีมือแรงงานในปี พ.ศ.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(ปีที่ผ่านมา) เฉพาะส่วนที่เกิน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กว่า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ร้อยละ 70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ยื่น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คำขอรับเงินช่วยเหลือหรืออุดหนุนในปี พ.ศ.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ทั้งนี้ ไม่เกินวันที่ 31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มี.ค. 2563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1" y="980728"/>
            <a:ext cx="1872208" cy="5538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จากตัวอย่าง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86" y="6452636"/>
            <a:ext cx="282103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92026" y="1833887"/>
            <a:ext cx="10713818" cy="3046887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marL="1882775" indent="-1882775">
              <a:tabLst>
                <a:tab pos="1617469" algn="l"/>
              </a:tabLs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2562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สปก.ยื่นแบบ สท.2 ประจำปี พ.ศ.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และนำมาเป็นหลักฐาน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ประกอบ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การขอรับเงิน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ช่วยเหลือหรืออุดหนุน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marL="1876425" indent="-1876425">
              <a:tabLst>
                <a:tab pos="1617469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200" dirty="0" err="1" smtClean="0"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อุดหนุนส่วน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ที่เกินกว่าร้อยละ 70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ไม่ซ้ำคน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จำนวน 54 คน ๆ ละ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200 บาท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7469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จำนวน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เงินช่วยเหลือหรืออุดหนุนที่มีสิทธิยื่นคำ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ขอ  =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54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200 บาท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en-US" sz="3200" dirty="0">
                <a:latin typeface="FreesiaUPC" pitchFamily="34" charset="-34"/>
                <a:cs typeface="FreesiaUPC" pitchFamily="34" charset="-34"/>
              </a:rPr>
              <a:t>			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					   = </a:t>
            </a:r>
            <a:r>
              <a:rPr lang="th-TH" sz="3200" b="1" dirty="0" smtClean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10,8</a:t>
            </a:r>
            <a:r>
              <a:rPr lang="en-US" sz="3200" b="1" dirty="0" smtClean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00 </a:t>
            </a:r>
            <a:r>
              <a:rPr lang="th-TH" sz="3200" b="1" dirty="0">
                <a:solidFill>
                  <a:srgbClr val="FFC000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endParaRPr lang="en-US" sz="3200" b="1" dirty="0">
              <a:solidFill>
                <a:srgbClr val="FFC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9">
            <a:extLst>
              <a:ext uri="{FF2B5EF4-FFF2-40B4-BE49-F238E27FC236}">
                <a16:creationId xmlns="" xmlns:a16="http://schemas.microsoft.com/office/drawing/2014/main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62034" y="6092679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33659" y="6347233"/>
            <a:ext cx="213170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4"/>
          <p:cNvSpPr/>
          <p:nvPr/>
        </p:nvSpPr>
        <p:spPr>
          <a:xfrm>
            <a:off x="0" y="18939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828303" y="1218919"/>
            <a:ext cx="1872208" cy="5538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339" tIns="45670" rIns="91339" bIns="4567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จากตัวอย่าง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32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="" xmlns:a16="http://schemas.microsoft.com/office/drawing/2014/main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62034" y="6092679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33659" y="6347233"/>
            <a:ext cx="213170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40471" y="185308"/>
            <a:ext cx="8136904" cy="646230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sz="3600" b="1" dirty="0" smtClean="0">
                <a:solidFill>
                  <a:srgbClr val="FFFF00"/>
                </a:solidFill>
              </a:rPr>
              <a:t>ตัวอย่างการ</a:t>
            </a:r>
            <a:r>
              <a:rPr lang="th-TH" sz="3600" b="1" dirty="0">
                <a:solidFill>
                  <a:srgbClr val="FFFF00"/>
                </a:solidFill>
              </a:rPr>
              <a:t>กรอกข้อมูล แบบ ชอ.2-1 ข้อ </a:t>
            </a:r>
            <a:r>
              <a:rPr lang="th-TH" sz="3600" b="1" dirty="0" smtClean="0">
                <a:solidFill>
                  <a:srgbClr val="FFFF00"/>
                </a:solidFill>
              </a:rPr>
              <a:t>2 (ประกาศข้อ 7)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-33012"/>
            <a:ext cx="184527" cy="52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48216" y="893911"/>
            <a:ext cx="10929533" cy="5170545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marL="450850" indent="-366713" algn="thaiDist" defTabSz="913394" fontAlgn="base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 ในปี พ.ศ. </a:t>
            </a:r>
            <a:r>
              <a:rPr lang="th-TH" sz="3000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.2561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 (ปีที่ผ่านมา) มีลูกจ้างเฉลี่ยรวมทั้งสิ้น จำนวน.....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215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...คน ร้อยละ 70 จำนวน..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151..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  <a:p>
            <a:pPr indent="450354" algn="thaiDist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ได้ดำเนินการพัฒนาฝีมือแรงงานให้แก่ลูกจ้าง จำนวน.....</a:t>
            </a:r>
            <a:r>
              <a:rPr lang="th-TH" sz="30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205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.....คน คิดเป็นร้อยละ....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95.35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  </a:t>
            </a:r>
            <a:b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ของลูกจ้างทั้งหมด (ไม่ซ้ำคน) ดังนี้</a:t>
            </a: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  <a:p>
            <a:pPr marL="444011" indent="6343" algn="thaiDist"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0354" algn="l"/>
              </a:tabLst>
            </a:pP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จัดให้มีการฝึกอบรมฝีมือแรงงาน 	              จำนวน.............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190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...............คน</a:t>
            </a: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  <a:p>
            <a:pPr marL="444011" indent="6343" algn="thaiDist"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0354" algn="l"/>
              </a:tabLst>
            </a:pP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ผ่านการทดสอบมาตรฐานฝีมือแรงงานแห่งชาติ จำนวน..............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.................คน</a:t>
            </a: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  <a:p>
            <a:pPr marL="444011" indent="6343" algn="thaiDist"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0354" algn="l"/>
              </a:tabLst>
            </a:pP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ผ่านการรับรองความรู้ความสามารถ 	              จำนวน...............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..................คน</a:t>
            </a: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  <a:p>
            <a:pPr indent="450354" algn="thaiDist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ในส่วนที่เกินกว่าร้อยละ 70 ของลูกจ้างทั้งหมด คิดเป็นจำนวน ........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54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.............คน มีสิทธิขอรับเงินช่วยเหลือหรืออุดหนุน คนละ 200 บาท จำนวนเงินรวม....</a:t>
            </a:r>
            <a:r>
              <a:rPr lang="th-TH" sz="3000" b="1" i="1" dirty="0" smtClean="0">
                <a:solidFill>
                  <a:srgbClr val="00CC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10,800</a:t>
            </a:r>
            <a:r>
              <a:rPr lang="th-TH" sz="3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 บาท (หนึ่งหมื่นแปดร้อยบาทถ้วน)</a:t>
            </a: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  <a:p>
            <a:pPr indent="450354" algn="thaiDist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endParaRPr lang="en-US" sz="3000" dirty="0" smtClean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91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468263" y="1094547"/>
            <a:ext cx="1116124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(กรณีเป็นนิติบุคคล)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หนังสือมอบอำนาจทำการแทนนิติบุคคลพร้อมติดอากรแสตมป์ (กรณีมีการมอบอำนาจ)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804863" marR="0" lvl="0" indent="-3540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สำเนาแบบแสดงการส่งเงินสมทบกองทุนพัฒนาฝีมือแรงงานของปีที่ผ่านมา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804863" marR="0" lvl="0" indent="-3540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(เช่น แบบแสดงการส่งเงินสมทบกองทุนพัฒนาฝีมือแรงงาน ประจำปี พ.ศ. 2561 </a:t>
            </a:r>
            <a:b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ที่ดำเนินการพัฒนาฝีมือแรงงานตามมาตรา 29 วรรคสอง 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เกินกว่าร้อยละ 70 ของลูกจ้างทั้งหมด</a:t>
            </a: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)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723900" marR="0" lvl="0" indent="-2730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แบบสรุปรายชื่อลูกจ้างที่ผ่านการพัฒนาฝีมือแรงงานตามมาตรา 29 วรรคสอง (ไม่ซ้ำคน) และ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File Excel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0" y="200834"/>
            <a:ext cx="1216977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86" y="6452636"/>
            <a:ext cx="282103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211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138138"/>
          </a:xfrm>
          <a:solidFill>
            <a:srgbClr val="CCFF99"/>
          </a:solidFill>
          <a:ln>
            <a:solidFill>
              <a:srgbClr val="CCFF99"/>
            </a:solidFill>
          </a:ln>
        </p:spPr>
        <p:txBody>
          <a:bodyPr>
            <a:noAutofit/>
          </a:bodyPr>
          <a:lstStyle/>
          <a:p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ประกอบอาชีพ ผู้ประกอบกิจการ หรือกลุ่มผู้ประกอบ</a:t>
            </a:r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อาชีพ</a:t>
            </a:r>
            <a:b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ได้รับการรับรองมาตรฐานฝีมือแรงงานของตน (ประกาศข้อ </a:t>
            </a:r>
            <a:r>
              <a:rPr lang="en-US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th-TH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279" y="1268760"/>
            <a:ext cx="10952798" cy="5328592"/>
          </a:xfrm>
        </p:spPr>
        <p:txBody>
          <a:bodyPr>
            <a:noAutofit/>
          </a:bodyPr>
          <a:lstStyle/>
          <a:p>
            <a:pPr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ผู้ประกอบกิจการหรือกลุ่มผู้ประกอบอาชีพที่ได้รับการรับรองมาตรฐานฝีมือแรงงานของตน ตามมาตรา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26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ตั้งแต่ปี พ.ศ. 2560 เป็นต้นไป</a:t>
            </a:r>
          </a:p>
          <a:p>
            <a:pPr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นำมาตรฐานฝีมือแรงงานที่ได้รับรอง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ไปทดสอบ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ให้แก่ลูกจ้างของตน </a:t>
            </a:r>
            <a:r>
              <a:rPr lang="th-TH" sz="3000" u="sng" dirty="0" smtClean="0">
                <a:latin typeface="FreesiaUPC" pitchFamily="34" charset="-34"/>
                <a:cs typeface="FreesiaUPC" pitchFamily="34" charset="-34"/>
              </a:rPr>
              <a:t>และขอรับเงินช่วยเหลือหรืออุดหนุน</a:t>
            </a:r>
            <a:r>
              <a:rPr lang="th-TH" sz="3000" b="1" u="sng" dirty="0" smtClean="0">
                <a:latin typeface="FreesiaUPC" pitchFamily="34" charset="-34"/>
                <a:cs typeface="FreesiaUPC" pitchFamily="34" charset="-34"/>
              </a:rPr>
              <a:t>ได้ครั้งเดียว</a:t>
            </a:r>
          </a:p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รายงานผลการทดสอบมาตรฐานฝีมือแรงงาน (แบบ </a:t>
            </a:r>
            <a:r>
              <a:rPr lang="th-TH" sz="3000" dirty="0" err="1" smtClean="0">
                <a:latin typeface="FreesiaUPC" pitchFamily="34" charset="-34"/>
                <a:cs typeface="FreesiaUPC" pitchFamily="34" charset="-34"/>
              </a:rPr>
              <a:t>รมฐ.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5) พร้อมภาพการดำเนินการทดสอบฯ </a:t>
            </a:r>
          </a:p>
          <a:p>
            <a:pPr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ให้เงิน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ช่วยเหลือหรืออุดหนุนเป็นค่าจัดทำมาตรฐานฝีมือแรงงานของตนและทดสอบให้แก่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ลูกจ้าง</a:t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แต่ละ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สาขาระดับละ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10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000 บาท</a:t>
            </a:r>
          </a:p>
          <a:p>
            <a:pPr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</a:t>
            </a:r>
            <a:r>
              <a:rPr lang="th-TH" sz="3000" dirty="0" err="1">
                <a:latin typeface="FreesiaUPC" pitchFamily="34" charset="-34"/>
                <a:cs typeface="FreesiaUPC" pitchFamily="34" charset="-34"/>
              </a:rPr>
              <a:t>แบบบ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 err="1"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2-2</a:t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ภายในวันที่ 30 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สิทธิขอรับเงินช่วยเหลือหรืออุดหนุนเกิดมีขึ้นในปีใด ให้ยื่นคำขอรับเงินช่วยเหลือหรืออุดหนุนได้ไม่เกินวันที่ </a:t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31 มีนาคมของปีถัดไป</a:t>
            </a:r>
            <a:endParaRPr lang="th-TH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86" y="6452636"/>
            <a:ext cx="282103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716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1"/>
          <p:cNvSpPr>
            <a:spLocks noChangeArrowheads="1"/>
          </p:cNvSpPr>
          <p:nvPr/>
        </p:nvSpPr>
        <p:spPr bwMode="auto">
          <a:xfrm>
            <a:off x="540271" y="1988840"/>
            <a:ext cx="11089232" cy="2062103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9001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ผู้ที่ได้รับการรับรองมาตรฐานฝีมือแรงงานของตนตามมาตรา 26 ตั้งแต่ปี พ.ศ. 2560 เป็นต้นไป และนำมาตรฐานฝีมือแรงงานที่ได้รับการรับรองไปทดสอบให้แก่ลูกจ้างของตน</a:t>
            </a:r>
            <a:r>
              <a:rPr kumimoji="0" lang="th-TH" sz="3200" b="0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ในปีใด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kumimoji="0" lang="th-TH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ยื่นคำขอรับเงินช่วยเหลือหรืออุดหนุน สาขาระดับละ 10,000 บาท 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556495" y="404664"/>
            <a:ext cx="65774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63550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400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เล็บปีกกาขวา 3"/>
          <p:cNvSpPr/>
          <p:nvPr/>
        </p:nvSpPr>
        <p:spPr>
          <a:xfrm rot="16200000">
            <a:off x="2740182" y="444332"/>
            <a:ext cx="288031" cy="3809096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63931" y="2852941"/>
            <a:ext cx="1238154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  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270817" y="2890682"/>
            <a:ext cx="1249637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th-TH" sz="20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8"/>
          <p:cNvGrpSpPr/>
          <p:nvPr/>
        </p:nvGrpSpPr>
        <p:grpSpPr>
          <a:xfrm>
            <a:off x="900311" y="980728"/>
            <a:ext cx="10003413" cy="3843720"/>
            <a:chOff x="1477858" y="980726"/>
            <a:chExt cx="10019071" cy="3843720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776031" y="2422147"/>
              <a:ext cx="1380020" cy="43078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2561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477858" y="980726"/>
              <a:ext cx="3814648" cy="10074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defTabSz="913394" fontAlgn="base">
                <a:spcBef>
                  <a:spcPct val="0"/>
                </a:spcBef>
              </a:pPr>
              <a:r>
                <a:rPr lang="th-TH" sz="26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6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2561 </a:t>
              </a:r>
              <a:r>
                <a:rPr lang="th-TH" sz="26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ได้รับการรับรองมาตรฐานฝีมือแรงงานของตนตามมาตรา </a:t>
              </a:r>
              <a:r>
                <a:rPr lang="th-TH" sz="26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26</a:t>
              </a:r>
              <a:endParaRPr lang="en-US" sz="26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5300256" y="3456294"/>
              <a:ext cx="3029070" cy="1368152"/>
            </a:xfrm>
            <a:prstGeom prst="rect">
              <a:avLst/>
            </a:prstGeom>
            <a:noFill/>
            <a:ln w="9525">
              <a:solidFill>
                <a:srgbClr val="00FFFF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600" b="1" dirty="0" smtClean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2562 ยื่น</a:t>
              </a:r>
              <a:r>
                <a:rPr lang="th-TH" sz="26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คำขอรับเงินช่วยเหลือหรือ</a:t>
              </a:r>
              <a:r>
                <a:rPr lang="th-TH" sz="2600" b="1" dirty="0" smtClean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อุดหนุนสาขาระดับ</a:t>
              </a:r>
              <a:r>
                <a:rPr lang="th-TH" sz="26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ละ 10,000 </a:t>
              </a:r>
              <a:r>
                <a:rPr lang="th-TH" sz="2600" b="1" dirty="0" smtClean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บาท</a:t>
              </a:r>
              <a:endParaRPr lang="en-US" sz="2600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algn="thaiDist"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600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lang="en-US" sz="26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677175" y="6447467"/>
            <a:ext cx="2915697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>
          <a:xfrm>
            <a:off x="11084975" y="6120041"/>
            <a:ext cx="608489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8461151" y="3428983"/>
            <a:ext cx="2800884" cy="2160257"/>
          </a:xfrm>
          <a:prstGeom prst="rect">
            <a:avLst/>
          </a:prstGeom>
          <a:noFill/>
          <a:ln w="9525">
            <a:solidFill>
              <a:srgbClr val="FFFF00"/>
            </a:solidFill>
            <a:prstDash val="sysDash"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อุดหนุนภายใน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6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6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6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6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027504" y="2420888"/>
            <a:ext cx="1377863" cy="4307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rot="5400000">
            <a:off x="8283513" y="2742542"/>
            <a:ext cx="357190" cy="19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 flipH="1">
            <a:off x="4788743" y="2492896"/>
            <a:ext cx="1914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6444927" y="2924944"/>
            <a:ext cx="1152127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r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62 </a:t>
            </a:r>
            <a:endParaRPr lang="en-US" sz="1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780631" y="2818640"/>
            <a:ext cx="1249637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 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28"/>
          <p:cNvSpPr/>
          <p:nvPr/>
        </p:nvSpPr>
        <p:spPr>
          <a:xfrm rot="5400000">
            <a:off x="9141771" y="1596254"/>
            <a:ext cx="144015" cy="33774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32" name="Rectangle 920"/>
          <p:cNvSpPr>
            <a:spLocks noChangeArrowheads="1"/>
          </p:cNvSpPr>
          <p:nvPr/>
        </p:nvSpPr>
        <p:spPr bwMode="auto">
          <a:xfrm>
            <a:off x="5220791" y="4941168"/>
            <a:ext cx="2950293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วงเล็บปีกกาขวา 33"/>
          <p:cNvSpPr/>
          <p:nvPr/>
        </p:nvSpPr>
        <p:spPr>
          <a:xfrm rot="16200000">
            <a:off x="6336915" y="512676"/>
            <a:ext cx="576064" cy="3672408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4788743" y="2814067"/>
            <a:ext cx="1238154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62  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499546" y="2746632"/>
            <a:ext cx="1249637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62 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12879" y="2420888"/>
            <a:ext cx="1377863" cy="4307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860751" y="980728"/>
            <a:ext cx="3960440" cy="100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2562 นำ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มาตรฐานฯ ที่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ได้รับ</a:t>
            </a:r>
            <a:b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การ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รับรองไปทดสอบให้แก่ลูกจ้างของตน       		           </a:t>
            </a:r>
            <a:r>
              <a:rPr lang="th-TH" sz="2600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</a:t>
            </a:r>
            <a:endParaRPr lang="en-US" sz="26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1" name="ตัวเชื่อมต่อตรง 40"/>
          <p:cNvCxnSpPr/>
          <p:nvPr/>
        </p:nvCxnSpPr>
        <p:spPr>
          <a:xfrm flipH="1">
            <a:off x="7525047" y="2492896"/>
            <a:ext cx="1914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8461151" y="2780928"/>
            <a:ext cx="1238154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  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วงเล็บปีกกาขวา 29"/>
          <p:cNvSpPr/>
          <p:nvPr/>
        </p:nvSpPr>
        <p:spPr>
          <a:xfrm rot="5400000">
            <a:off x="6048882" y="1952840"/>
            <a:ext cx="216026" cy="273630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sp>
        <p:nvSpPr>
          <p:cNvPr id="33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34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0" y="200834"/>
            <a:ext cx="1216977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396255" y="1196752"/>
            <a:ext cx="1123324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(ในกรณีเป็นนิติบุคคล) </a:t>
            </a:r>
            <a:endParaRPr kumimoji="0" lang="en-US" sz="3000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 พร้อมติดอากรแสตมป์ (กรณีการมอบอำนาจ)</a:t>
            </a:r>
            <a:endParaRPr kumimoji="0" lang="en-US" sz="3000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(กรณีการมอบอำนาจ)</a:t>
            </a:r>
            <a:endParaRPr kumimoji="0" lang="en-US" sz="3000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สำเนาหนังสือรับรองมาตรฐานฝีมือแรงงานของผู้ประกอบอาชีพตามมาตรา 26 (แบบ 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รมฐ.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3)</a:t>
            </a:r>
            <a:endParaRPr kumimoji="0" lang="en-US" sz="3000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804863" marR="0" lvl="0" indent="-3540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สำเนาหนังสือรับรองที่ได้ผ่านการทดสอบมาตรฐานฝีมือแรงงานของผู้ประกอบอาชีพที่ผ่าน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การรับรองจากคณะกรรมการส่งเสริมการพัฒนาฝีมือแรงงาน ตามพระราชบัญญัติส่งเสริม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การพัฒนาฝีมือแรงงาน พ.ศ. 2545 (แบบ 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รมฐ.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4)</a:t>
            </a:r>
          </a:p>
          <a:p>
            <a:pPr marL="804863" marR="0" lvl="0" indent="-3540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6. สำเนาแบบรายงานผลการทดสอบมาตรฐานฝีมือแรงงาน (แบบ 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รมฐ.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5) พร้อมภาพถ่าย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การดำเนินการทดสอบมาตรฐานฝีมือแรงงาน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4" name="สี่เหลี่ยมมุมมน 4"/>
          <p:cNvSpPr/>
          <p:nvPr/>
        </p:nvSpPr>
        <p:spPr>
          <a:xfrm>
            <a:off x="1523644" y="5517232"/>
            <a:ext cx="9745819" cy="93610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rgbClr val="FED6F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รมฐ.3) ที่ออกให้ ณ วันที่....................</a:t>
            </a:r>
            <a:endParaRPr lang="en-US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757230" y="6564738"/>
            <a:ext cx="2915697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>
          <a:xfrm>
            <a:off x="11165030" y="6237312"/>
            <a:ext cx="608489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12169775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rgbClr val="FF7C80"/>
            </a:solidFill>
          </a:ln>
        </p:spPr>
        <p:txBody>
          <a:bodyPr>
            <a:normAutofit fontScale="90000"/>
          </a:bodyPr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ประกอบ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กิจการ</a:t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จ่ายค่าจ้างตามมาตรฐานฝีมือ (ประกาศข้อ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489" y="1340768"/>
            <a:ext cx="10952798" cy="3268958"/>
          </a:xfrm>
        </p:spPr>
        <p:txBody>
          <a:bodyPr>
            <a:noAutofit/>
          </a:bodyPr>
          <a:lstStyle/>
          <a:p>
            <a:pPr algn="thaiDist"/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ผู้ประกอบกิจการส่งลูกจ้างเข้ารับการทดสอบและผ่านการทดสอบมาตรฐานฝีมือแรงงานแห่งชาติ</a:t>
            </a: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ค่าจ้างให้แก่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ลูกจ้างที่ผ่านการทดสอบดังกล่าว ตามประกาศคณะกรรมการค่าจ้าง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 ไม่น้อยกว่า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วันก่อนวันยื่นขอรับเงินอุดหนุน</a:t>
            </a:r>
          </a:p>
          <a:p>
            <a:pPr algn="thaiDist"/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 จำนวน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1,000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บาทต่อลูกจ้าง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ทั้งนี้ไม่เกินปีละ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100,000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algn="thaiDist"/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</a:t>
            </a:r>
            <a:r>
              <a:rPr lang="th-TH" sz="28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แบบบ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2-3 ภายในวันที่ 30 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สิทธิขอรับเงินช่วยเหลือหรืออุดหนุน</a:t>
            </a:r>
            <a:b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เกิดมีขึ้นในปีใด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  <a:endPara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279" y="4941168"/>
            <a:ext cx="10945216" cy="1384995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</a:t>
            </a:r>
            <a:b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ในจังหวัดนั้น ไม่ยื่นคำขอในจังหวัดที่สาขาตั้งอยู่ เพื่อป้องกันไม่ให้เกิดปัญหาการยื่นขอรับเงินช่วยเหลือหรืออุดหนุนเกินวงเงิน ประกาศกำหนดให้อุดหนุน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ไม่เกินปีละ 100</a:t>
            </a:r>
            <a:r>
              <a:rPr lang="en-US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 บาท</a:t>
            </a:r>
            <a:endParaRPr lang="en-US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482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72319" y="2379077"/>
            <a:ext cx="10297144" cy="25545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9001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ผู้ประกอบกิจการส่งลูกจ้างเข้ารับการทดสอบและผ่านการทดสอบมาตรฐาน</a:t>
            </a:r>
            <a:b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ฝีมือแรงงานแห่งชาติและจ่ายค่าจ้างให้แก่ลูกจ้างดังกล่าวในอัตราตามมาตรฐานฝีมือ </a:t>
            </a:r>
            <a:b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ไม่น้อยกว่า 180 วัน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ในปีใด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b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 จำนวน 1,000 บาทต่อคน ไม่เกินปีละ 100,000 บาท ทั้งนี้ ไม่เกินวันที่ 31 มีนาคมของ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3060551" y="1052736"/>
            <a:ext cx="60324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</a:pPr>
            <a:r>
              <a:rPr lang="th-TH" sz="4000" b="1" i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56" y="602128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38" y="6381328"/>
            <a:ext cx="215714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/>
          <p:nvPr/>
        </p:nvGrpSpPr>
        <p:grpSpPr>
          <a:xfrm>
            <a:off x="828303" y="476672"/>
            <a:ext cx="10937064" cy="4464496"/>
            <a:chOff x="-1563364" y="1628083"/>
            <a:chExt cx="9934336" cy="4464496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 flipV="1">
              <a:off x="-1547721" y="3597854"/>
              <a:ext cx="9266415" cy="9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563364" y="1628083"/>
              <a:ext cx="2877872" cy="1152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</a:pP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</a:t>
              </a:r>
              <a:r>
                <a:rPr kumimoji="0" lang="th-TH" sz="24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พ.ศ.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2562</a:t>
              </a:r>
              <a:r>
                <a:rPr kumimoji="0" lang="th-TH" sz="24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ส่งลูกจ้างเข้ารับการ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ทดสอบและผ่านการทดสอบมาตรฐาน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ฝีมือแรงงานแห่งชาติ 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10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		           </a:t>
              </a: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</a:t>
              </a:r>
              <a:endParaRPr lang="en-US" sz="2400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445321" y="4076355"/>
              <a:ext cx="3728153" cy="2016224"/>
            </a:xfrm>
            <a:prstGeom prst="rect">
              <a:avLst/>
            </a:prstGeom>
            <a:noFill/>
            <a:ln w="9525">
              <a:solidFill>
                <a:srgbClr val="FFFF00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algn="thaiDist" fontAlgn="base">
                <a:spcBef>
                  <a:spcPct val="0"/>
                </a:spcBef>
              </a:pP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ตั้งแต่วันที่ 1 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ก.พ. </a:t>
              </a: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62 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 (ไม่น้อยกว่า </a:t>
              </a: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180วัน ก่อน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ยื่นขอรับเงินอุดหนุน)				</a:t>
              </a:r>
              <a:endPara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endPara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defTabSz="913394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6241786" y="3547353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62  </a:t>
              </a:r>
              <a:endParaRPr lang="en-US" sz="1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lang="en-US" sz="1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ม.ค. 62  </a:t>
              </a:r>
              <a:endParaRPr lang="en-US" sz="1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>
              <a:off x="1445321" y="3428999"/>
              <a:ext cx="0" cy="9353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62</a:t>
              </a:r>
              <a:endParaRPr lang="en-US" sz="1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040038" y="3606188"/>
              <a:ext cx="1306249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en-US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 ก.ย.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endParaRPr lang="en-US" sz="1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526065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130880" y="3606155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มี.ค.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 </a:t>
              </a:r>
              <a:endParaRPr lang="en-US" sz="1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628800"/>
              <a:ext cx="3749408" cy="1511451"/>
            </a:xfrm>
            <a:prstGeom prst="rect">
              <a:avLst/>
            </a:prstGeom>
            <a:noFill/>
            <a:ln w="9525">
              <a:solidFill>
                <a:srgbClr val="FFFF00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394" fontAlgn="base">
                <a:spcBef>
                  <a:spcPct val="0"/>
                </a:spcBef>
              </a:pPr>
              <a:r>
                <a:rPr lang="en-US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ส.ค.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ละ 1,000 บาท 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10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เป็นเงินจำนวน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10,000 บาท (10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x 1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,000 บาท)</a:t>
              </a:r>
            </a:p>
            <a:p>
              <a:pPr defTabSz="913394" fontAlgn="base">
                <a:spcBef>
                  <a:spcPct val="0"/>
                </a:spcBef>
              </a:pPr>
              <a:endPara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lang="en-US" sz="2400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3394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lang="en-US" sz="2400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769640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F468A4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760684" y="2454777"/>
            <a:ext cx="1268419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 ส.ค. 62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0271" y="5157192"/>
            <a:ext cx="4025878" cy="830896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txBody>
          <a:bodyPr wrap="square" lIns="91339" tIns="45670" rIns="91339" bIns="45670">
            <a:spAutoFit/>
          </a:bodyPr>
          <a:lstStyle/>
          <a:p>
            <a:r>
              <a:rPr lang="th-TH" sz="24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r>
              <a:rPr lang="th-TH" sz="24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นับแต่ประกาศมีผลบังคับใช้เป็น</a:t>
            </a:r>
            <a:r>
              <a:rPr lang="th-TH" sz="24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ต้นไป</a:t>
            </a:r>
            <a:endParaRPr lang="en-US" sz="24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677175" y="2996952"/>
            <a:ext cx="2948098" cy="151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 31 มีนาคมของปีถัดไป</a:t>
            </a:r>
            <a:endParaRPr lang="en-US" sz="2200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200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2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8" name="ตัวเชื่อมต่อตรง 8"/>
          <p:cNvCxnSpPr/>
          <p:nvPr/>
        </p:nvCxnSpPr>
        <p:spPr>
          <a:xfrm rot="5400000">
            <a:off x="10876411" y="2467836"/>
            <a:ext cx="337707" cy="21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9176795" y="2454777"/>
            <a:ext cx="1365261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62  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วงเล็บปีกกาขวา 34"/>
          <p:cNvSpPr/>
          <p:nvPr/>
        </p:nvSpPr>
        <p:spPr>
          <a:xfrm rot="5400000">
            <a:off x="9751904" y="1703285"/>
            <a:ext cx="215974" cy="2372859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  <p:cxnSp>
        <p:nvCxnSpPr>
          <p:cNvPr id="36" name="ตัวเชื่อมต่อตรง 35"/>
          <p:cNvCxnSpPr/>
          <p:nvPr/>
        </p:nvCxnSpPr>
        <p:spPr>
          <a:xfrm>
            <a:off x="7711817" y="1988840"/>
            <a:ext cx="0" cy="5546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920"/>
          <p:cNvSpPr>
            <a:spLocks noChangeArrowheads="1"/>
          </p:cNvSpPr>
          <p:nvPr/>
        </p:nvSpPr>
        <p:spPr bwMode="auto">
          <a:xfrm>
            <a:off x="5292799" y="5157192"/>
            <a:ext cx="3240360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2562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8101112" y="2454027"/>
            <a:ext cx="1152128" cy="3269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62</a:t>
            </a:r>
            <a:endParaRPr lang="en-US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955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263" y="765636"/>
            <a:ext cx="11161240" cy="1429350"/>
          </a:xfrm>
          <a:solidFill>
            <a:srgbClr val="CCFF99"/>
          </a:solidFill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</a:t>
            </a:r>
            <a:r>
              <a:rPr lang="en-US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2562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ลูกจ้างเข้ารับการทดสอบและผ่านการทดสอบมาตรฐานฝีมือแรงงานแห่งชาติ และจ่ายค่าจ้างให้แก่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ดังกล่าวในอัตราตามมาตรฐานฝีมือไม่น้อยกว่า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คำขอรับเงินช่วยเหลือหรือ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  <a:b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2562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 ไม่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เกินวันที่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31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</a:p>
          <a:p>
            <a:pPr marL="0" indent="0" algn="thaiDist">
              <a:buNone/>
            </a:pPr>
            <a:endParaRPr lang="th-TH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8263" y="2266994"/>
            <a:ext cx="11163834" cy="3970318"/>
          </a:xfrm>
          <a:prstGeom prst="rect">
            <a:avLst/>
          </a:prstGeom>
          <a:solidFill>
            <a:srgbClr val="FFCCFF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 2" panose="05020102010507070707" pitchFamily="18" charset="2"/>
              </a:rPr>
              <a:t>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2562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ส่งลูกจ้างเข้ารับการทดสอบและผ่านการทดสอบมาตรฐานฝีมือแรงงาน</a:t>
            </a:r>
          </a:p>
          <a:p>
            <a:pPr marL="627063" indent="96838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แห่งชาติ สาขาช่างไฟฟ้าภายในอาคาร ระดับ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                            =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</a:p>
          <a:p>
            <a:pPr marL="723900" indent="-723900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 2" panose="05020102010507070707" pitchFamily="18" charset="2"/>
              </a:rPr>
              <a:t>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2562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เริ่มจ่ายค่าจ้างให้แก่ลูกจ้างที่ผ่านการทดสอบฯ คนละ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600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บาทต่อ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 ไม่น้อยกว่า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วันยื่นขอรับเงินอุดหนุน (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62 – 30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62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</a:t>
            </a:r>
          </a:p>
          <a:p>
            <a:r>
              <a:rPr lang="th-TH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(ประกาศคณะกรรมการค่าจ้าง เรื่อง อัตราค่าจ้างตามมาตรฐาน</a:t>
            </a:r>
            <a:r>
              <a:rPr lang="th-TH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ฝีมือ ช่าง</a:t>
            </a:r>
            <a:r>
              <a:rPr lang="th-TH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ไฟฟ้าภายในอาคาร ระดับ </a:t>
            </a:r>
            <a:r>
              <a:rPr lang="en-US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 </a:t>
            </a:r>
            <a:r>
              <a:rPr lang="th-TH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เท่ากับ </a:t>
            </a:r>
            <a:r>
              <a:rPr lang="en-US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600 </a:t>
            </a:r>
            <a:r>
              <a:rPr lang="th-TH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บาท)</a:t>
            </a:r>
          </a:p>
          <a:p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 2" panose="05020102010507070707" pitchFamily="18" charset="2"/>
              </a:rPr>
              <a:t>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2562 </a:t>
            </a:r>
            <a:r>
              <a:rPr lang="th-TH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สปก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ยื่น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คำขอรับเงินช่วยเหลือหรืออุดหนุนจำนวน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1,000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ต่อลูกจ้าง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                                                             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= 10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1,000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เงินช่วยเหลือหรืออุดหนุน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ที่มีสิทธิยื่น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		  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10,000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endParaRPr lang="th-TH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539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00834"/>
            <a:ext cx="1216977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3121" name="Rectangle 1"/>
          <p:cNvSpPr>
            <a:spLocks noChangeArrowheads="1"/>
          </p:cNvSpPr>
          <p:nvPr/>
        </p:nvSpPr>
        <p:spPr bwMode="auto">
          <a:xfrm>
            <a:off x="684287" y="1051857"/>
            <a:ext cx="1080120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(กรณีเป็นนิติบุคคล) 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สำเนาหนังสือรับรองว่าเป็นผู้ผ่านการทดสอบมาตรฐานฝีมือแรงงานแห่งชาติของลูกจ้าง 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723900" marR="0" lvl="0" indent="-2730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สำเนาหนังสือส่งตัวลูกจ้างเข้ารับการทดสอบมาตรฐานฝีมือแรงงานแห่งชาติ หรือหลักฐาน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ที่แสดงให้เห็นว่าสถานประกอบกิจการส่งตัวลูกจ้างเข้ารับการทดสอบฯ เช่น ใบเสร็จรับเงิน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6. สำเนาแบบรายการแสดงการส่งเงินสมทบ (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สปส.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๑-๑๐) 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804863" marR="0" lvl="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(สำเนา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สปส.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1-10 ส่วนที่ 2 เฉพาะที่มีรายชื่อลูกจ้างที่ส่งเข้ารับการทดสอบฯ และผ่าน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การทดสอบและจ่ายค่าจ้างตามมาตรฐานฝีมือ เพื่อใช้เป็นหลักฐานในการตรวจสอบ)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804863" marR="0" lvl="0" indent="-3540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7. แบบสรุปรายชื่อลูกจ้างที่เข้ารับการทดสอบและผ่านการทดสอบมาตรฐานฝีมือแรงงานแห่งชาติ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และจ่ายค่าจ้างตามมาตรฐานฝีมือ ปี 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พ.ศ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 และ 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File Excel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9392"/>
            <a:ext cx="12169775" cy="1152128"/>
          </a:xfrm>
          <a:solidFill>
            <a:schemeClr val="accent3">
              <a:lumMod val="75000"/>
            </a:schemeClr>
          </a:solidFill>
          <a:ln>
            <a:solidFill>
              <a:srgbClr val="FFFF00"/>
            </a:solidFill>
          </a:ln>
        </p:spPr>
        <p:txBody>
          <a:bodyPr>
            <a:noAutofit/>
          </a:bodyPr>
          <a:lstStyle/>
          <a:p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ประกอบ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กิจการ</a:t>
            </a:r>
            <a:b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ฝึกอบรมลูกจ้างในหลักสูตรสร้างสรรค์นวัตกรรมหรือเทคโนโลยี (ประกาศ 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en-US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10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945" y="1124744"/>
            <a:ext cx="11165030" cy="5616624"/>
          </a:xfrm>
        </p:spPr>
        <p:txBody>
          <a:bodyPr>
            <a:noAutofit/>
          </a:bodyPr>
          <a:lstStyle/>
          <a:p>
            <a:pPr algn="thaiDist">
              <a:spcBef>
                <a:spcPts val="0"/>
              </a:spcBef>
            </a:pP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ฝึกอบรมฝีมือแรงงานเพื่อพัฒนา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มีสิทธิขอรับเงินช่วยเหลือหรืออุดหนุน เท่าที่จ่ายจริง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ไม่เกินปีละ 100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algn="thaiDist">
              <a:spcBef>
                <a:spcPts val="0"/>
              </a:spcBef>
            </a:pP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ต้องเป็นลูกจ้าง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อุดหนุนและ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ปฏิบัติงานในหน้าที่รับผิดชอบที่เกี่ยวข้องกับหลักสูตรที่ฝึกอบรม</a:t>
            </a:r>
          </a:p>
          <a:p>
            <a:pPr algn="thaiDist">
              <a:spcBef>
                <a:spcPts val="0"/>
              </a:spcBef>
            </a:pP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ผู้ประกอบกิจการต้องยื่นหลักสูตรการ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ฝึกอบรมที่จะขอรับเงินอุดหนุน ให้</a:t>
            </a:r>
            <a:r>
              <a:rPr lang="th-TH" sz="28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พิจารณา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ให้ความเห็นชอบก่อนการฝึกอบรมไม่น้อยกว่า 30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ตามแบบ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spcBef>
                <a:spcPts val="0"/>
              </a:spcBef>
            </a:pP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หลักสูตรการฝึกอบรมที่ได้รับความเห็นชอบแล้ว ให้ผู้ประกอบกิจการนำไปใช้ในการฝึกอบรมฝีมือแรงงาน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จำเป็นต้องเปลี่ยนแปลงกำหนดการฝึกอบรม ให้แจ้งกรมพัฒนาฝีมือแรงงานทราบเป็น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หนังสือ</a:t>
            </a:r>
            <a:b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ดำเนินการฝึกอบรมไม่น้อยกว่า 7วัน</a:t>
            </a:r>
          </a:p>
          <a:p>
            <a:pPr algn="thaiDist">
              <a:spcBef>
                <a:spcPts val="0"/>
              </a:spcBef>
            </a:pP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ยื่นคำขอรับเงินช่วยเหลือหรืออุดหนุนจากองทุนพัฒนาฝีมือแรงงาน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ตามแบบ </a:t>
            </a:r>
            <a:r>
              <a:rPr lang="th-TH" sz="28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2-4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พร้อมเอกสาร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หลักฐานที่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เกี่ยวข้อง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 60 วันนับแต่วันเสร็จสิ้นการฝึกอบรม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 ไม่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เกินวันที่ 31 มีนาคมของปีถัดไป</a:t>
            </a:r>
          </a:p>
        </p:txBody>
      </p:sp>
      <p:sp>
        <p:nvSpPr>
          <p:cNvPr id="4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194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1"/>
          <p:cNvSpPr>
            <a:spLocks noChangeArrowheads="1"/>
          </p:cNvSpPr>
          <p:nvPr/>
        </p:nvSpPr>
        <p:spPr bwMode="auto">
          <a:xfrm>
            <a:off x="756295" y="1556792"/>
            <a:ext cx="10657184" cy="30469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9001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ผู้ประกอบกิจการฝึกอบรมฝีมือแรงงานเพื่อพัฒนาทักษะความรู้ให้แก่ลูกจ้าง</a:t>
            </a:r>
            <a:b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เพื่อเป็นการสร้างสรรค์นวัตกรรมหรือนำเทคโนโลยีมาใช้ในการผลิตสินค้าหรือบริการ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แล้วเสร็จในปีใด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ยื่นคำขอรับเงินช่วยเหลือหรืออุดหนุนค่าใช้จ่ายในการฝึกอบรม เท่าที่จ่ายจริงไม่เกินปีละ 100,000 บาท 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ภายใน 60 วัน นับแต่วันเสร็จสิ้นการฝึกอบรม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ทั้งนี้ ไม่เกินวันที่ 31 มีนาคมของ</a:t>
            </a:r>
            <a:b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060551" y="476672"/>
            <a:ext cx="60324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279" y="4797152"/>
            <a:ext cx="10945216" cy="1384995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</a:t>
            </a:r>
            <a:b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ในจังหวัดนั้น เพื่อป้องกันไม่ให้เกิดปัญหาการยื่นขอรับเงินช่วยเหลือหรืออุดหนุนเกินวงเงิน ประกาศกำหนดให้อุดหนุน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ไม่เกินปีละ 100</a:t>
            </a:r>
            <a:r>
              <a:rPr lang="en-US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 บาท</a:t>
            </a:r>
            <a:endParaRPr lang="en-US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มุมมน 1"/>
          <p:cNvSpPr/>
          <p:nvPr/>
        </p:nvSpPr>
        <p:spPr>
          <a:xfrm>
            <a:off x="3708623" y="260648"/>
            <a:ext cx="4742923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3" name="สี่เหลี่ยมมุมมน 2"/>
          <p:cNvSpPr/>
          <p:nvPr/>
        </p:nvSpPr>
        <p:spPr>
          <a:xfrm>
            <a:off x="1764407" y="1196752"/>
            <a:ext cx="3024336" cy="7920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สร้างสรรค์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นวัตกรรม</a:t>
            </a:r>
            <a:endParaRPr lang="th-TH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7020991" y="1196752"/>
            <a:ext cx="3744416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เทคโนโลยีมาใช้ในการผลิต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สินค้าหรือ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บริการ</a:t>
            </a:r>
            <a:endParaRPr lang="th-TH" sz="26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972319" y="2132856"/>
            <a:ext cx="4680520" cy="936104"/>
            <a:chOff x="846672" y="3013045"/>
            <a:chExt cx="2870060" cy="1573908"/>
          </a:xfrm>
          <a:solidFill>
            <a:srgbClr val="92D050"/>
          </a:solidFill>
        </p:grpSpPr>
        <p:sp>
          <p:nvSpPr>
            <p:cNvPr id="9" name="สี่เหลี่ยมมุมมน 8"/>
            <p:cNvSpPr/>
            <p:nvPr/>
          </p:nvSpPr>
          <p:spPr>
            <a:xfrm>
              <a:off x="846672" y="3013045"/>
              <a:ext cx="2870060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สี่เหลี่ยมมุมมน 6"/>
            <p:cNvSpPr/>
            <p:nvPr/>
          </p:nvSpPr>
          <p:spPr>
            <a:xfrm>
              <a:off x="892770" y="3059143"/>
              <a:ext cx="2777864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การออกแบบสมองกลฝังตัวในโรงงานอุตสาหกรรม  </a:t>
              </a:r>
            </a:p>
          </p:txBody>
        </p:sp>
      </p:grpSp>
      <p:grpSp>
        <p:nvGrpSpPr>
          <p:cNvPr id="11" name="กลุ่ม 10"/>
          <p:cNvGrpSpPr/>
          <p:nvPr/>
        </p:nvGrpSpPr>
        <p:grpSpPr>
          <a:xfrm>
            <a:off x="972319" y="2996952"/>
            <a:ext cx="4680520" cy="855429"/>
            <a:chOff x="2577324" y="859071"/>
            <a:chExt cx="1967385" cy="1573908"/>
          </a:xfrm>
        </p:grpSpPr>
        <p:sp>
          <p:nvSpPr>
            <p:cNvPr id="12" name="สี่เหลี่ยมมุมมน 11"/>
            <p:cNvSpPr/>
            <p:nvPr/>
          </p:nvSpPr>
          <p:spPr>
            <a:xfrm>
              <a:off x="2577324" y="859071"/>
              <a:ext cx="1967385" cy="15739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483469"/>
                <a:satOff val="9953"/>
                <a:lumOff val="2157"/>
                <a:alphaOff val="0"/>
              </a:schemeClr>
            </a:fillRef>
            <a:effectRef idx="0">
              <a:schemeClr val="accent5">
                <a:hueOff val="-2483469"/>
                <a:satOff val="9953"/>
                <a:lumOff val="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สี่เหลี่ยมมุมมน 8"/>
            <p:cNvSpPr/>
            <p:nvPr/>
          </p:nvSpPr>
          <p:spPr>
            <a:xfrm>
              <a:off x="2623422" y="905169"/>
              <a:ext cx="1875189" cy="14817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การควบคุมหุ่นยนต์ในระบบงานอุตสาหกรรม </a:t>
              </a:r>
            </a:p>
          </p:txBody>
        </p:sp>
      </p:grpSp>
      <p:grpSp>
        <p:nvGrpSpPr>
          <p:cNvPr id="14" name="กลุ่ม 13"/>
          <p:cNvGrpSpPr/>
          <p:nvPr/>
        </p:nvGrpSpPr>
        <p:grpSpPr>
          <a:xfrm>
            <a:off x="972319" y="3789040"/>
            <a:ext cx="4680520" cy="792088"/>
            <a:chOff x="4731298" y="-33134"/>
            <a:chExt cx="1967385" cy="1573908"/>
          </a:xfrm>
        </p:grpSpPr>
        <p:sp>
          <p:nvSpPr>
            <p:cNvPr id="15" name="สี่เหลี่ยมมุมมน 14"/>
            <p:cNvSpPr/>
            <p:nvPr/>
          </p:nvSpPr>
          <p:spPr>
            <a:xfrm>
              <a:off x="4731298" y="-33134"/>
              <a:ext cx="1967385" cy="15739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สี่เหลี่ยมมุมมน 10"/>
            <p:cNvSpPr/>
            <p:nvPr/>
          </p:nvSpPr>
          <p:spPr>
            <a:xfrm>
              <a:off x="4777396" y="12964"/>
              <a:ext cx="1875189" cy="14817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3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การใช้โปรแกรมเม</a:t>
              </a:r>
              <a:r>
                <a:rPr lang="th-TH" sz="2300" b="1" kern="1200" dirty="0" err="1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เปิ้ล</a:t>
              </a:r>
              <a:r>
                <a:rPr lang="th-TH" sz="23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ลอจิกคอนโทรลเลอร์ขั้นสูง    </a:t>
              </a:r>
            </a:p>
          </p:txBody>
        </p:sp>
      </p:grpSp>
      <p:grpSp>
        <p:nvGrpSpPr>
          <p:cNvPr id="17" name="กลุ่ม 16"/>
          <p:cNvGrpSpPr/>
          <p:nvPr/>
        </p:nvGrpSpPr>
        <p:grpSpPr>
          <a:xfrm>
            <a:off x="972319" y="4509120"/>
            <a:ext cx="4680520" cy="936104"/>
            <a:chOff x="6885272" y="859071"/>
            <a:chExt cx="1967385" cy="1573908"/>
          </a:xfrm>
        </p:grpSpPr>
        <p:sp>
          <p:nvSpPr>
            <p:cNvPr id="18" name="สี่เหลี่ยมมุมมน 17"/>
            <p:cNvSpPr/>
            <p:nvPr/>
          </p:nvSpPr>
          <p:spPr>
            <a:xfrm>
              <a:off x="6885272" y="859071"/>
              <a:ext cx="1967385" cy="15739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สี่เหลี่ยมมุมมน 12"/>
            <p:cNvSpPr/>
            <p:nvPr/>
          </p:nvSpPr>
          <p:spPr>
            <a:xfrm>
              <a:off x="6931370" y="905168"/>
              <a:ext cx="1875189" cy="14817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4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</a:t>
              </a:r>
              <a:r>
                <a:rPr lang="th-TH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สร้างภาพเคลื่อนไหว แบบ 3 มิติ </a:t>
              </a:r>
              <a:r>
                <a:rPr lang="th-TH" sz="24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/>
              </a:r>
              <a:br>
                <a:rPr lang="th-TH" sz="24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(</a:t>
              </a:r>
              <a:r>
                <a:rPr lang="th-TH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3</a:t>
              </a:r>
              <a:r>
                <a:rPr lang="en-US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D Animation</a:t>
              </a:r>
              <a:r>
                <a:rPr lang="th-TH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) </a:t>
              </a:r>
            </a:p>
          </p:txBody>
        </p:sp>
      </p:grpSp>
      <p:grpSp>
        <p:nvGrpSpPr>
          <p:cNvPr id="20" name="กลุ่ม 19"/>
          <p:cNvGrpSpPr/>
          <p:nvPr/>
        </p:nvGrpSpPr>
        <p:grpSpPr>
          <a:xfrm>
            <a:off x="972319" y="5445224"/>
            <a:ext cx="4680520" cy="1152128"/>
            <a:chOff x="7570485" y="3062938"/>
            <a:chExt cx="2908641" cy="1573908"/>
          </a:xfrm>
        </p:grpSpPr>
        <p:sp>
          <p:nvSpPr>
            <p:cNvPr id="21" name="สี่เหลี่ยมมุมมน 20"/>
            <p:cNvSpPr/>
            <p:nvPr/>
          </p:nvSpPr>
          <p:spPr>
            <a:xfrm>
              <a:off x="7570485" y="3062938"/>
              <a:ext cx="2908641" cy="15739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สี่เหลี่ยมมุมมน 14"/>
            <p:cNvSpPr/>
            <p:nvPr/>
          </p:nvSpPr>
          <p:spPr>
            <a:xfrm>
              <a:off x="7616583" y="3109036"/>
              <a:ext cx="2816445" cy="14817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การจำลองโมเดลสายการผลิตเพื่อเพิ่มประสิทธิภาพด้วยโปรแกรม </a:t>
              </a:r>
              <a:r>
                <a:rPr lang="en-US" sz="24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Automation Plant Simulation</a:t>
              </a:r>
              <a:endParaRPr lang="th-TH" sz="2400" b="1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26" name="กลุ่ม 25"/>
          <p:cNvGrpSpPr/>
          <p:nvPr/>
        </p:nvGrpSpPr>
        <p:grpSpPr>
          <a:xfrm>
            <a:off x="6516935" y="2261106"/>
            <a:ext cx="4680520" cy="1800200"/>
            <a:chOff x="6885272" y="-593768"/>
            <a:chExt cx="1967385" cy="3026747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7" name="สี่เหลี่ยมมุมมน 26"/>
            <p:cNvSpPr/>
            <p:nvPr/>
          </p:nvSpPr>
          <p:spPr>
            <a:xfrm>
              <a:off x="6885272" y="-593768"/>
              <a:ext cx="1967385" cy="302674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สี่เหลี่ยมมุมมน 12"/>
            <p:cNvSpPr/>
            <p:nvPr/>
          </p:nvSpPr>
          <p:spPr>
            <a:xfrm>
              <a:off x="6931370" y="-351628"/>
              <a:ext cx="1875189" cy="273851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thaiDist"/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หลักสูตรการฝึกอบรมต้องสอดคล้องกับ</a:t>
              </a:r>
              <a:r>
                <a:rPr lang="th-TH" sz="24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อุตสาหกรรมเป้าหมาย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มีระยะเวลาการฝึก</a:t>
              </a:r>
              <a:b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ไม่น้อยกว่า 12 ชั่วโมง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และ</a:t>
              </a:r>
              <a:r>
                <a:rPr lang="th-TH" sz="24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ต้องได้รับความเห็นชอบจาก</a:t>
              </a:r>
              <a:r>
                <a:rPr lang="th-TH" sz="2400" b="1" u="sng" dirty="0" err="1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สพร.</a:t>
              </a:r>
              <a:r>
                <a:rPr lang="th-TH" sz="24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/</a:t>
              </a:r>
              <a:r>
                <a:rPr lang="th-TH" sz="2400" b="1" u="sng" dirty="0" err="1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สนพ.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)</a:t>
              </a:r>
            </a:p>
          </p:txBody>
        </p:sp>
      </p:grpSp>
      <p:grpSp>
        <p:nvGrpSpPr>
          <p:cNvPr id="29" name="กลุ่ม 28"/>
          <p:cNvGrpSpPr/>
          <p:nvPr/>
        </p:nvGrpSpPr>
        <p:grpSpPr>
          <a:xfrm>
            <a:off x="6516935" y="3989298"/>
            <a:ext cx="4680520" cy="1296144"/>
            <a:chOff x="7570485" y="3062938"/>
            <a:chExt cx="2908641" cy="1573908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30" name="สี่เหลี่ยมมุมมน 29"/>
            <p:cNvSpPr/>
            <p:nvPr/>
          </p:nvSpPr>
          <p:spPr>
            <a:xfrm>
              <a:off x="7570485" y="3062938"/>
              <a:ext cx="2908641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สี่เหลี่ยมมุมมน 14"/>
            <p:cNvSpPr/>
            <p:nvPr/>
          </p:nvSpPr>
          <p:spPr>
            <a:xfrm>
              <a:off x="7616583" y="3062938"/>
              <a:ext cx="2816445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thaiDist"/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จัดทำหลักสูตรการฝึกอบรมเสนอ</a:t>
              </a:r>
              <a:r>
                <a:rPr lang="th-TH" sz="2400" b="1" dirty="0" err="1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สพร.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หรือ</a:t>
              </a:r>
              <a:r>
                <a:rPr lang="th-TH" sz="2400" b="1" dirty="0" err="1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สนพ.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พิจารณาให้ความเห็นชอบก่อนฝึกอบรม</a:t>
              </a:r>
              <a:b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ไม่น้อยกว่า 30 วัน</a:t>
              </a:r>
              <a:endParaRPr lang="en-US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32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3" name="Straight Connector 22"/>
          <p:cNvCxnSpPr>
            <a:stCxn id="3" idx="2"/>
          </p:cNvCxnSpPr>
          <p:nvPr/>
        </p:nvCxnSpPr>
        <p:spPr>
          <a:xfrm>
            <a:off x="3276575" y="1988840"/>
            <a:ext cx="0" cy="14401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893199" y="2060848"/>
            <a:ext cx="0" cy="14401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885087" y="1052736"/>
            <a:ext cx="0" cy="14401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212679" y="1052736"/>
            <a:ext cx="0" cy="14401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05481" y="6447467"/>
            <a:ext cx="255988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54616" y="621968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6"/>
          <p:cNvSpPr/>
          <p:nvPr/>
        </p:nvSpPr>
        <p:spPr>
          <a:xfrm>
            <a:off x="718092" y="1053286"/>
            <a:ext cx="10595484" cy="1827149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หลักสูตรการฝึกอบรมฝีมือแรงงานที่มีเนื้อหาเกี่ยวกับการสร้างสรรค์ ประดิษฐ์เครื่องจักร เครื่องมือ หรืออุปกรณ์ขึ้นใหม่ หรือพัฒนาดัดแปลงจากของเดิมที่มีอยู่แล้วให้ทันสมัยและใช้ได้ผลดียิ่งขึ้นเพื่อให้การทำงานได้ผลดี มีประสิทธิภาพและประสิทธิผลสูงกว่าเดิม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692026" y="3977565"/>
            <a:ext cx="10595484" cy="2259097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หลักสูตรการฝึกอบรมฝีมือแรงงานที่มีเนื้อหาเกี่ยวกับการนำเทคโนโลยีระบบกึ่งอัตโนมัติ ระบบอัตโนมัติ หรือการควบคุมโดยระบบไร้สาย มาใช้ในการผลิตสินค้าหรือบริการ เพื่อช่วยให้เกิดการเปลี่ยนแปลงในการผลิตสินค้าหรือให้บริการได้ดียิ่งขึ้น สามารถผลิตสินค้า</a:t>
            </a:r>
            <a:b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มีคุณภาพได้ปริมาณมากขึ้น ทำงานได้รวดเร็วขึ้น เพิ่มผลผลิตหรือลดการสูญเสีย 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548216" y="261381"/>
            <a:ext cx="6040005" cy="79190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548216" y="3257651"/>
            <a:ext cx="9131912" cy="79190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899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3" y="6411437"/>
            <a:ext cx="2533414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59872" y="6236662"/>
            <a:ext cx="608489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4431077" y="153394"/>
            <a:ext cx="3163812" cy="7919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8092" y="1341251"/>
            <a:ext cx="10595484" cy="122385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หมายความว่า อุตสาหกรรมเป้าหมายตามกฎหมายว่าด้วยการเพิ่มขีดความสามารถในการแข่งขันของประเทศสำหรับอุตสาหกรรมเป้าหมาย รองรับนโยบายประเทศไทย 4.0 ดังนี้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260597" y="2781078"/>
            <a:ext cx="5896195" cy="3023636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(1) อุตสาหกรรมยานยนต์สมัยใหม่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(2) อุตสาหกรรมอิเล็กทรอนิกส์อัจฉริยะ 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(3) อุตสาหกรรมการท่องเที่ยวระดับคุณภาพ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(4) อุตสาหกรรมการเกษตรและเทคโนโลยีชีวภาพ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(5) อุตสาหกรรมการแปรรูปอาหารที่มีมูลค่าเพิ่มสูง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6020264" y="2781078"/>
            <a:ext cx="5817009" cy="3023636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(6) อุตสาหกรรมหุ่นยนต์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(7) อุตสาหกรรมการบิน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(8) อุตสาหกรรมเชื้อเพลิงชีวภาพและเคมีชีวภาพ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(9) อุตสาหกรรมดิจิทัล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(10) อุตสาหกรรมการแพทย์ครบวงจร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6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สี่เหลี่ยมมุมมน 3"/>
          <p:cNvSpPr/>
          <p:nvPr/>
        </p:nvSpPr>
        <p:spPr>
          <a:xfrm>
            <a:off x="3636616" y="436196"/>
            <a:ext cx="5040559" cy="791905"/>
          </a:xfrm>
          <a:prstGeom prst="roundRect">
            <a:avLst/>
          </a:prstGeom>
          <a:solidFill>
            <a:srgbClr val="00B0F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ค่าใช้จ่ายในการ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23" name="สี่เหลี่ยมมุมมน 3"/>
          <p:cNvSpPr/>
          <p:nvPr/>
        </p:nvSpPr>
        <p:spPr>
          <a:xfrm>
            <a:off x="2124448" y="1529941"/>
            <a:ext cx="2448271" cy="791905"/>
          </a:xfrm>
          <a:prstGeom prst="roundRect">
            <a:avLst/>
          </a:prstGeom>
          <a:solidFill>
            <a:srgbClr val="FFC00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จัด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ฝึกอบรมเอง 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สี่เหลี่ยมมุมมน 3"/>
          <p:cNvSpPr/>
          <p:nvPr/>
        </p:nvSpPr>
        <p:spPr>
          <a:xfrm>
            <a:off x="7521642" y="1556975"/>
            <a:ext cx="2880320" cy="791905"/>
          </a:xfrm>
          <a:prstGeom prst="roundRect">
            <a:avLst/>
          </a:prstGeom>
          <a:solidFill>
            <a:srgbClr val="FFC00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ไปฝึกอบรม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มุมมน 6"/>
          <p:cNvSpPr/>
          <p:nvPr/>
        </p:nvSpPr>
        <p:spPr>
          <a:xfrm>
            <a:off x="1616988" y="2636912"/>
            <a:ext cx="3459787" cy="3600400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marL="355209" indent="-355209" algn="thaiDist">
              <a:buFont typeface="Wingdings" pitchFamily="2" charset="2"/>
              <a:buChar char="v"/>
            </a:pP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เท่าที่จ่าย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จริงไม่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ชั่วโมงละ 5,000 บาท</a:t>
            </a:r>
          </a:p>
          <a:p>
            <a:pPr marL="355209" indent="-355209" algn="thaiDist">
              <a:buFont typeface="Wingdings" pitchFamily="2" charset="2"/>
              <a:buChar char="v"/>
            </a:pP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</a:t>
            </a:r>
            <a:r>
              <a:rPr lang="th-TH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วัสดุ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เท่าที่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จ่ายจริง เฉลี่ยจากผู้เข้ารับการฝึกแต่ละคน ไม่เกิน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คนละ 4,000 บาท </a:t>
            </a:r>
            <a:endParaRPr lang="en-US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สี่เหลี่ยมมุมมน 6"/>
          <p:cNvSpPr/>
          <p:nvPr/>
        </p:nvSpPr>
        <p:spPr>
          <a:xfrm>
            <a:off x="7377626" y="2652678"/>
            <a:ext cx="3168352" cy="1368152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ค่าลงทะเบียนเท่าที่จ่ายจริงไม่เกินคนละ 10,000 บาท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05844" y="6236662"/>
            <a:ext cx="608489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5" y="6375476"/>
            <a:ext cx="2439973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" name="Straight Connector 2"/>
          <p:cNvCxnSpPr>
            <a:stCxn id="23" idx="2"/>
          </p:cNvCxnSpPr>
          <p:nvPr/>
        </p:nvCxnSpPr>
        <p:spPr>
          <a:xfrm>
            <a:off x="3348584" y="2321846"/>
            <a:ext cx="0" cy="3150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924731" y="2368080"/>
            <a:ext cx="0" cy="3150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957095" y="1241909"/>
            <a:ext cx="0" cy="3150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284687" y="1241726"/>
            <a:ext cx="0" cy="3150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509649" y="333373"/>
            <a:ext cx="3091907" cy="1655467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rot="0" vert="horz" wrap="square" lIns="91339" tIns="45670" rIns="91339" bIns="45670" anchor="t" anchorCtr="0" upright="1">
            <a:noAutofit/>
          </a:bodyPr>
          <a:lstStyle/>
          <a:p>
            <a:pPr algn="thaiDist"/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จัดฝึกอบรม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หลักสูตรการ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ออกแบบสมองกลฝัง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ตัวใน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โรงงานอุตสาหกรรม 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(30 ชม.) ระหว่าง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วันที่ 1 – 5  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เม.ย. 62</a:t>
            </a:r>
            <a:endParaRPr lang="en-US" sz="25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109607" y="3645024"/>
            <a:ext cx="2477103" cy="1193964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rot="0" vert="horz" wrap="square" lIns="91339" tIns="45670" rIns="91339" bIns="45670" anchor="t" anchorCtr="0" upright="1">
            <a:noAutofit/>
          </a:bodyPr>
          <a:lstStyle/>
          <a:p>
            <a:pPr algn="thaiDist"/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5 มี.ค. 62 พิจารณา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ให้ความเห็นชอบ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หลักสูตร</a:t>
            </a:r>
            <a:b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การ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ฝึกอบรม </a:t>
            </a:r>
            <a:endParaRPr lang="en-US" sz="25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7237015" y="3572999"/>
            <a:ext cx="2265002" cy="2376281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rot="0" vert="horz" wrap="square" lIns="91339" tIns="45670" rIns="91339" bIns="45670" anchor="t" anchorCtr="0" upright="1">
            <a:noAutofit/>
          </a:bodyPr>
          <a:lstStyle/>
          <a:p>
            <a:pPr algn="thaiDist"/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ยื่นคำขอรับเงินช่วยเหลือหรืออุดหนุน จำนวน 100,000 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บาท (ภายใน 60 วันนับแต่วันเสร็จสิ้นการฝึกอบรม แต่ไม่เกิน 31 มี.ค. 63)</a:t>
            </a:r>
            <a:endParaRPr lang="en-US" sz="25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260351" y="333373"/>
            <a:ext cx="3315242" cy="1655467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rot="0" vert="horz" wrap="square" lIns="91339" tIns="45670" rIns="91339" bIns="45670" anchor="t" anchorCtr="0" upright="1">
            <a:noAutofit/>
          </a:bodyPr>
          <a:lstStyle/>
          <a:p>
            <a:pPr algn="thaiDist"/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1 มี.ค. 62 ยื่นหลักสูตรการ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ฝึกอบรม 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(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แบบ </a:t>
            </a:r>
            <a:r>
              <a:rPr lang="th-TH" sz="2500" b="1" spc="-50" dirty="0" err="1">
                <a:latin typeface="TH SarabunPSK" pitchFamily="34" charset="-34"/>
                <a:ea typeface="Times New Roman"/>
                <a:cs typeface="TH SarabunPSK" pitchFamily="34" charset="-34"/>
              </a:rPr>
              <a:t>ขร.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1) ให้</a:t>
            </a:r>
            <a:r>
              <a:rPr lang="th-TH" sz="2500" b="1" spc="-50" dirty="0" err="1" smtClean="0">
                <a:latin typeface="TH SarabunPSK" pitchFamily="34" charset="-34"/>
                <a:ea typeface="Times New Roman"/>
                <a:cs typeface="TH SarabunPSK" pitchFamily="34" charset="-34"/>
              </a:rPr>
              <a:t>สพร.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/</a:t>
            </a:r>
            <a:r>
              <a:rPr lang="th-TH" sz="2500" b="1" spc="-50" dirty="0" err="1" smtClean="0">
                <a:latin typeface="TH SarabunPSK" pitchFamily="34" charset="-34"/>
                <a:ea typeface="Times New Roman"/>
                <a:cs typeface="TH SarabunPSK" pitchFamily="34" charset="-34"/>
              </a:rPr>
              <a:t>สนพ.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พิจารณา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ให้ความ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เห็นชอบก่อน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ฝึกอบรม </a:t>
            </a: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ไม่</a:t>
            </a:r>
            <a:r>
              <a:rPr lang="th-TH" sz="2500" b="1" spc="-50" dirty="0">
                <a:latin typeface="TH SarabunPSK" pitchFamily="34" charset="-34"/>
                <a:ea typeface="Times New Roman"/>
                <a:cs typeface="TH SarabunPSK" pitchFamily="34" charset="-34"/>
              </a:rPr>
              <a:t>น้อยกว่า 30 วัน</a:t>
            </a:r>
            <a:endParaRPr lang="en-US" sz="25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algn="thaiDist"/>
            <a:r>
              <a:rPr lang="en-US" sz="2500" b="1" dirty="0">
                <a:latin typeface="TH SarabunPSK" pitchFamily="34" charset="-34"/>
                <a:ea typeface="Times New Roman"/>
                <a:cs typeface="TH SarabunPSK" pitchFamily="34" charset="-34"/>
              </a:rPr>
              <a:t> 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0" y="43931"/>
            <a:ext cx="184527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42"/>
          <p:cNvSpPr>
            <a:spLocks noChangeArrowheads="1"/>
          </p:cNvSpPr>
          <p:nvPr/>
        </p:nvSpPr>
        <p:spPr bwMode="auto">
          <a:xfrm>
            <a:off x="0" y="272479"/>
            <a:ext cx="639715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indent="450354" defTabSz="913394" fontAlgn="base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AutoShape 417"/>
          <p:cNvCxnSpPr>
            <a:cxnSpLocks noChangeShapeType="1"/>
          </p:cNvCxnSpPr>
          <p:nvPr/>
        </p:nvCxnSpPr>
        <p:spPr bwMode="auto">
          <a:xfrm>
            <a:off x="1248840" y="2836426"/>
            <a:ext cx="986938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1" name="AutoShape 418"/>
          <p:cNvCxnSpPr>
            <a:cxnSpLocks noChangeShapeType="1"/>
          </p:cNvCxnSpPr>
          <p:nvPr/>
        </p:nvCxnSpPr>
        <p:spPr bwMode="auto">
          <a:xfrm>
            <a:off x="1231691" y="2664700"/>
            <a:ext cx="0" cy="34345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2" name="AutoShape 419"/>
          <p:cNvCxnSpPr>
            <a:cxnSpLocks noChangeShapeType="1"/>
          </p:cNvCxnSpPr>
          <p:nvPr/>
        </p:nvCxnSpPr>
        <p:spPr bwMode="auto">
          <a:xfrm>
            <a:off x="11118225" y="2713040"/>
            <a:ext cx="0" cy="34345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8013833" y="2997052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20 มิ.ย. 62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219019" y="2549137"/>
            <a:ext cx="1323968" cy="50735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2563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10140200" y="3056494"/>
            <a:ext cx="1265644" cy="44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31 มี.ค.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63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8385842" y="2637096"/>
            <a:ext cx="0" cy="93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706211" y="2997052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5 มี.ค. 62</a:t>
            </a:r>
            <a:endParaRPr lang="en-US" sz="2400" b="1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5784784" y="2997052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เม.ย. 62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6948983" y="2997052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5 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เม.ย. 62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6575228" y="2664699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594888" y="2549138"/>
            <a:ext cx="1" cy="4479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6444412" y="1988840"/>
            <a:ext cx="515" cy="10082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endCxn id="17" idx="0"/>
          </p:cNvCxnSpPr>
          <p:nvPr/>
        </p:nvCxnSpPr>
        <p:spPr>
          <a:xfrm>
            <a:off x="5336676" y="2608285"/>
            <a:ext cx="11483" cy="10367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40124" y="1988840"/>
            <a:ext cx="0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3553876" y="3024208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sz="2400" b="1" dirty="0">
                <a:solidFill>
                  <a:srgbClr val="B9FDE3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2400" b="1" dirty="0" smtClean="0">
                <a:solidFill>
                  <a:srgbClr val="B9FDE3"/>
                </a:solidFill>
                <a:latin typeface="TH SarabunPSK" pitchFamily="34" charset="-34"/>
                <a:cs typeface="TH SarabunPSK" pitchFamily="34" charset="-34"/>
              </a:rPr>
              <a:t>มี.ค. 62</a:t>
            </a:r>
            <a:endParaRPr lang="en-US" sz="2400" b="1" dirty="0">
              <a:solidFill>
                <a:srgbClr val="B9FDE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AutoShape 430"/>
          <p:cNvSpPr>
            <a:spLocks/>
          </p:cNvSpPr>
          <p:nvPr/>
        </p:nvSpPr>
        <p:spPr bwMode="auto">
          <a:xfrm rot="16200000">
            <a:off x="6897453" y="1851702"/>
            <a:ext cx="244395" cy="1150477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339" tIns="45670" rIns="91339" bIns="45670" anchor="t" anchorCtr="0" upright="1">
            <a:noAutofit/>
          </a:bodyPr>
          <a:lstStyle/>
          <a:p>
            <a:endParaRPr lang="en-US" dirty="0"/>
          </a:p>
        </p:txBody>
      </p:sp>
      <p:sp>
        <p:nvSpPr>
          <p:cNvPr id="59" name="AutoShape 430"/>
          <p:cNvSpPr>
            <a:spLocks/>
          </p:cNvSpPr>
          <p:nvPr/>
        </p:nvSpPr>
        <p:spPr bwMode="auto">
          <a:xfrm rot="16200000">
            <a:off x="4899973" y="1062861"/>
            <a:ext cx="260363" cy="2744122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339" tIns="45670" rIns="91339" bIns="45670" anchor="t" anchorCtr="0" upright="1">
            <a:noAutofit/>
          </a:bodyPr>
          <a:lstStyle/>
          <a:p>
            <a:endParaRPr lang="en-US" dirty="0"/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1908423" y="2559925"/>
            <a:ext cx="1617572" cy="50735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4706211" y="1884993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30 วัน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Text Box 5"/>
          <p:cNvSpPr txBox="1">
            <a:spLocks noChangeArrowheads="1"/>
          </p:cNvSpPr>
          <p:nvPr/>
        </p:nvSpPr>
        <p:spPr bwMode="auto">
          <a:xfrm>
            <a:off x="9608224" y="3572983"/>
            <a:ext cx="2229049" cy="2159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                                                                                    </a:t>
            </a:r>
            <a:endParaRPr lang="en-US" sz="2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23149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765407" y="597693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1209108" y="2997052"/>
            <a:ext cx="1234867" cy="41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1 ม.ค.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62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920"/>
          <p:cNvSpPr>
            <a:spLocks noChangeArrowheads="1"/>
          </p:cNvSpPr>
          <p:nvPr/>
        </p:nvSpPr>
        <p:spPr bwMode="auto">
          <a:xfrm>
            <a:off x="4140671" y="5013459"/>
            <a:ext cx="2950293" cy="122385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2562</a:t>
            </a:r>
            <a:b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(นับแต่วันเสร็จสิ้นการฝึกอบรม)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651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08489" y="1988840"/>
            <a:ext cx="10952798" cy="4464496"/>
          </a:xfrm>
          <a:ln>
            <a:solidFill>
              <a:srgbClr val="FF0066"/>
            </a:solidFill>
          </a:ln>
        </p:spPr>
        <p:txBody>
          <a:bodyPr>
            <a:noAutofit/>
          </a:bodyPr>
          <a:lstStyle/>
          <a:p>
            <a:pPr marL="1609725" lvl="1" indent="-1431925" algn="thaiDist">
              <a:buNone/>
            </a:pP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2562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1 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มี.ค. 62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ยื่นหลักสูตรการฝึกอบรมที่จะขอรับเงินอุดหนุน (แบบ </a:t>
            </a:r>
            <a:r>
              <a:rPr lang="th-TH" sz="2600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1) ขอ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ความเห็นชอบ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ก่อนฝึกอบรม ไม่น้อยกว่า 30 วัน</a:t>
            </a:r>
          </a:p>
          <a:p>
            <a:pPr lvl="1" algn="thaiDist">
              <a:buNone/>
              <a:tabLst>
                <a:tab pos="1609725" algn="l"/>
              </a:tabLst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ในการฝึกอบรม (จัดฝึกอบรมเอง)</a:t>
            </a:r>
          </a:p>
          <a:p>
            <a:pPr lvl="1" algn="thaiDist">
              <a:buNone/>
              <a:tabLst>
                <a:tab pos="1609725" algn="l"/>
              </a:tabLst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(1 คน 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</a:t>
            </a:r>
            <a:r>
              <a:rPr lang="en-US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2,000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30 ชม. )	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60,000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lvl="1" algn="thaiDist">
              <a:buNone/>
              <a:tabLst>
                <a:tab pos="1528763" algn="l"/>
              </a:tabLst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- ค่าวัสดุ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ที่ใช้ในการฝึกอบรมฝีมือแรงงาน (10 คน 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4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	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40,000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lvl="1" algn="thaiDist">
              <a:buNone/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		รวมค่าใช้จ่ายในการฝึกอบรม	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100,000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lvl="1" algn="thaiDist">
              <a:buNone/>
              <a:tabLst>
                <a:tab pos="1609725" algn="l"/>
              </a:tabLst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– 5 เม.ย.62 ดำเนินการ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จัดฝึกอบรม		</a:t>
            </a:r>
            <a:r>
              <a:rPr lang="en-US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30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ชม.</a:t>
            </a:r>
          </a:p>
          <a:p>
            <a:pPr marL="1609725" lvl="1" indent="-1152525" algn="thaiDist">
              <a:spcBef>
                <a:spcPts val="0"/>
              </a:spcBef>
              <a:buNone/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20 มิ.ย. 2562 </a:t>
            </a:r>
            <a:r>
              <a:rPr lang="th-TH" sz="26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ยื่น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</a:t>
            </a: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 (ภายใน 60 วันนับแต่วันเสร็จสิ้น</a:t>
            </a:r>
            <a:b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การฝึกอบรมแต่ไม่เกินวันที่ 31 มี.ค. 2563)</a:t>
            </a:r>
            <a:endParaRPr lang="th-TH" sz="26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1" algn="thaiDist">
              <a:spcBef>
                <a:spcPts val="0"/>
              </a:spcBef>
              <a:buNone/>
              <a:tabLst>
                <a:tab pos="1609725" algn="l"/>
              </a:tabLst>
            </a:pP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เงินช่วยเหลือหรืออุดหนุนที่มีสิทธิยื่นคำ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	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100,000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612279" y="476672"/>
            <a:ext cx="10952798" cy="1440160"/>
          </a:xfrm>
          <a:solidFill>
            <a:srgbClr val="92D050"/>
          </a:solidFill>
          <a:ln>
            <a:solidFill>
              <a:srgbClr val="FF0066"/>
            </a:solidFill>
          </a:ln>
        </p:spPr>
        <p:txBody>
          <a:bodyPr>
            <a:noAutofit/>
          </a:bodyPr>
          <a:lstStyle/>
          <a:p>
            <a:pPr algn="thaiDist"/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ผู้ประกอบกิจการฝึกอบรมหลักสูตรเพื่อสร้างสรรค์นวัตกรรม “หลักสูตรการออกแบบสมองกลฝังตัวในโรงงานอุตสาหกรรม” ยื่นขอรับเงินช่วยเหลือหรืออุดหนุนในปี พ.ศ. 2562 ภายใน 60 วัน นับแต่วันเสร็จสิ้น</a:t>
            </a:r>
            <a:b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 ทั้งนี้ ไม่เกินวันที่ 31 มีนาคม 2563</a:t>
            </a:r>
            <a:endParaRPr lang="th-TH" sz="2800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7624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20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693399" y="-27384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764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1"/>
          <p:cNvSpPr>
            <a:spLocks noChangeArrowheads="1"/>
          </p:cNvSpPr>
          <p:nvPr/>
        </p:nvSpPr>
        <p:spPr bwMode="auto">
          <a:xfrm>
            <a:off x="612279" y="908720"/>
            <a:ext cx="10873209" cy="3108543"/>
          </a:xfrm>
          <a:prstGeom prst="rect">
            <a:avLst/>
          </a:prstGeom>
          <a:solidFill>
            <a:srgbClr val="CCFF99"/>
          </a:solidFill>
          <a:ln w="9525" cmpd="sng">
            <a:solidFill>
              <a:srgbClr val="00B05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457200" algn="l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เอกสารหลักฐานประกอบการยื่นแบบ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ขร.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45720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45720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2.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804863" marR="0" lvl="0" indent="-3540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45720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4. หลักสูตรการฝึกอบรม (กรณีฝึกอบรมหลักสูตรเพื่อนำเทคโนโลยีมาใช้ในการผลิตสินค้าหรือ</a:t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บริการ)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45720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เอกสารรายชื่อผู้เข้ารับการฝึกอบรม (แนบแบบ </a:t>
            </a:r>
            <a:r>
              <a:rPr kumimoji="0" lang="th-TH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ขร.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1)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612279" y="4149079"/>
            <a:ext cx="10873208" cy="2246769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เอกสารหลักฐานประกอบการยื่นคำขอแบบ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ชอ.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2-4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เอกสารการลงทะเบียนผู้เข้ารับการฝึกอบรม (ฝึกอบรมไม่ซ้ำหลักสูตร)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  <a:tab pos="3209925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สำเนาใบเสร็จรับเงินหรือใบสำคัญรับเงิน ที่จ่ายเป็นค่าใช้จ่ายในการฝึกอบรม จำนวน......ฉบับ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3"/>
          <p:cNvSpPr/>
          <p:nvPr/>
        </p:nvSpPr>
        <p:spPr>
          <a:xfrm>
            <a:off x="0" y="116632"/>
            <a:ext cx="12169775" cy="7078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7624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20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143000"/>
          </a:xfrm>
          <a:solidFill>
            <a:srgbClr val="0070C0"/>
          </a:solidFill>
          <a:ln>
            <a:solidFill>
              <a:srgbClr val="FF0066"/>
            </a:solidFill>
          </a:ln>
        </p:spPr>
        <p:txBody>
          <a:bodyPr>
            <a:no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ผู้ดำเนินการทดสอบฯ ส่งค่าทดสอบเข้ากองทุน/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ศูนย์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ประเมินความรู้ความสามารถตามมาตรา 26/4(2)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ส่งค่าธรรมเนียมเข้ากองทุน (ประกาศข้อ 11)</a:t>
            </a:r>
            <a:endParaRPr lang="th-TH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2337" name="Rectangle 1"/>
          <p:cNvSpPr>
            <a:spLocks noChangeArrowheads="1"/>
          </p:cNvSpPr>
          <p:nvPr/>
        </p:nvSpPr>
        <p:spPr bwMode="auto">
          <a:xfrm>
            <a:off x="684287" y="1161038"/>
            <a:ext cx="108012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0850" algn="l"/>
                <a:tab pos="63023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ผู้ดำเนินการทดสอบมาตรฐานฝีมือแรงงานตามมาตรา 24 ส่งเงินค่าทดสอบเข้ากองทุน</a:t>
            </a:r>
          </a:p>
          <a:p>
            <a:pPr marL="0" marR="0" lvl="0" indent="45085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0850" algn="l"/>
                <a:tab pos="63023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630238" algn="l"/>
              </a:tabLst>
            </a:pP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457200" marR="0" lvl="0" indent="-45720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0850" algn="l"/>
                <a:tab pos="63023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ศูนย์ประเมินความรู้ความสามารถตามมาตรา 26/4 (2) ที่เป็นหน่วยงานของรัฐ ส่งเงินค่าธรรมเนียม</a:t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457200" marR="0" lvl="0" indent="-45720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0850" algn="l"/>
                <a:tab pos="63023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ให้เงินช่วยเหลือหรืออุดหนุน เท่ากับจำนวนเงินที่ส่งเข้ากองทุน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457200" marR="0" lvl="0" indent="-45720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0850" algn="l"/>
                <a:tab pos="63023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ภายในวันที่ 30 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สิทธิขอรับเงินช่วยเหลือหรืออุดหนุนเกิดมีขึ้นในปีใด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</a:p>
          <a:p>
            <a:pPr lvl="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630238" algn="l"/>
              </a:tabLst>
            </a:pPr>
            <a:r>
              <a:rPr lang="th-TH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- ผู้ดำเนินการทดสอบมาตรฐานฝีมือแรงงาน แ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บบ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ชอ.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</a:t>
            </a:r>
          </a:p>
          <a:p>
            <a:pPr lvl="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630238" algn="l"/>
              </a:tabLst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-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ศูนย์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ประเมินความรู้ความสามารถตามมาตรา 26/4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(2)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แบบ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ชอ.1-1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84287" y="1772816"/>
            <a:ext cx="10873208" cy="936104"/>
          </a:xfrm>
          <a:prstGeom prst="rect">
            <a:avLst/>
          </a:prstGeom>
          <a:noFill/>
          <a:ln>
            <a:solidFill>
              <a:srgbClr val="C0021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endParaRPr lang="th-TH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273050" algn="thaiDist">
              <a:tabLst>
                <a:tab pos="450850" algn="l"/>
              </a:tabLst>
            </a:pP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กรณีใบอนุญาตดำเนินการทดสอบมาตรฐานฝีมือแรงงานแห่งชาติ (แบบ มฐ. 4) หมดอายุ (อายุ 2 ปี) </a:t>
            </a:r>
            <a:b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ให้ดำเนินการต่อใบอนุญาตก่อนจึงจะขอรับเงินช่วยเหลือหรืออุดหนุนได้</a:t>
            </a:r>
            <a:endParaRPr lang="en-US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endParaRPr lang="th-TH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7624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20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1"/>
          <p:cNvSpPr>
            <a:spLocks noChangeArrowheads="1"/>
          </p:cNvSpPr>
          <p:nvPr/>
        </p:nvSpPr>
        <p:spPr bwMode="auto">
          <a:xfrm>
            <a:off x="684287" y="1916832"/>
            <a:ext cx="10729192" cy="2554545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7239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ผู้ดำเนินการทดสอบมาตรฐานฝีมือแรงงานตามมาตรา 24 ส่งเงิน</a:t>
            </a:r>
            <a:r>
              <a:rPr kumimoji="0" lang="th-TH" sz="32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ค่าทดสอบ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เข้ากองทุนฯ หรือศูนย์ประเมินความรู้ความสามารถตามมาตรา 26/4 (2) ที่เป็นหน่วยงานของรัฐ ส่งเงิน</a:t>
            </a:r>
            <a:r>
              <a:rPr kumimoji="0" lang="th-TH" sz="32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ค่าธรรมเนียม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เข้ากองทุนฯ 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ในปีใด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 </a:t>
            </a:r>
            <a:r>
              <a:rPr kumimoji="0" lang="th-TH" sz="32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เท่ากับจำนวนเงินที่ส่ง</a:t>
            </a:r>
            <a:br>
              <a:rPr kumimoji="0" lang="th-TH" sz="32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เข้ากองทุนฯ 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kumimoji="0" lang="th-TH" sz="3200" b="1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988543" y="692696"/>
            <a:ext cx="60324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7624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20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95"/>
          <p:cNvSpPr txBox="1">
            <a:spLocks noChangeArrowheads="1"/>
          </p:cNvSpPr>
          <p:nvPr/>
        </p:nvSpPr>
        <p:spPr bwMode="auto">
          <a:xfrm>
            <a:off x="1333597" y="332956"/>
            <a:ext cx="4896545" cy="12958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marL="456697" lvl="1" algn="thaiDist" defTabSz="913394" fontAlgn="base">
              <a:spcBef>
                <a:spcPts val="499"/>
              </a:spcBef>
              <a:spcAft>
                <a:spcPts val="499"/>
              </a:spcAft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ดำเนินการทดสอบฝีมือแรงงาน จำนวน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10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 </a:t>
            </a:r>
            <a:b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เก็บค่าทดสอบคนละ 1,000 บาท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ส่งเงิน</a:t>
            </a:r>
            <a:b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ค่า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ทดสอบเข้ากองทุน จำนวน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10,000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</a:t>
            </a:r>
            <a:endParaRPr lang="en-US" sz="2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7020991" y="2420888"/>
            <a:ext cx="4608512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ts val="499"/>
              </a:spcBef>
              <a:spcAft>
                <a:spcPts val="499"/>
              </a:spcAft>
            </a:pPr>
            <a:r>
              <a:rPr kumimoji="0" lang="th-TH" sz="24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</a:t>
            </a:r>
            <a:r>
              <a:rPr kumimoji="0" lang="th-TH" sz="24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หนนเกิดมีขึ้นในปี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ใด ให้</a:t>
            </a:r>
            <a:r>
              <a:rPr kumimoji="0" lang="th-TH" sz="24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ขอรับ</a:t>
            </a:r>
            <a:r>
              <a:rPr kumimoji="0" lang="th-TH" sz="24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เงินช่วยเหลือหรืออุดหนุนได้ไม่เกินวันที่ 31 มีนาคมของปีถัดไป  </a:t>
            </a:r>
            <a:r>
              <a:rPr kumimoji="0" lang="th-TH" sz="2400" b="1" i="0" u="none" strike="noStrike" cap="none" normalizeH="0" baseline="3000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	                                                                                       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 Box 532"/>
          <p:cNvSpPr txBox="1">
            <a:spLocks noChangeArrowheads="1"/>
          </p:cNvSpPr>
          <p:nvPr/>
        </p:nvSpPr>
        <p:spPr bwMode="auto">
          <a:xfrm>
            <a:off x="1044328" y="2420888"/>
            <a:ext cx="2952328" cy="8640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ts val="499"/>
              </a:spcBef>
              <a:spcAft>
                <a:spcPts val="499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อุดหนุนเท่ากับ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จำนวนเงินที่ส่งเข้ากองทุน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Straight Connector 58"/>
          <p:cNvSpPr>
            <a:spLocks noChangeShapeType="1"/>
          </p:cNvSpPr>
          <p:nvPr/>
        </p:nvSpPr>
        <p:spPr bwMode="auto">
          <a:xfrm>
            <a:off x="10477375" y="1916832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0" name="Line 530"/>
          <p:cNvSpPr>
            <a:spLocks noChangeShapeType="1"/>
          </p:cNvSpPr>
          <p:nvPr/>
        </p:nvSpPr>
        <p:spPr bwMode="auto">
          <a:xfrm>
            <a:off x="1626789" y="1916832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cxnSp>
        <p:nvCxnSpPr>
          <p:cNvPr id="2086" name="AutoShape 536"/>
          <p:cNvCxnSpPr>
            <a:cxnSpLocks noChangeShapeType="1"/>
          </p:cNvCxnSpPr>
          <p:nvPr/>
        </p:nvCxnSpPr>
        <p:spPr bwMode="auto">
          <a:xfrm rot="10800000">
            <a:off x="1626789" y="1929878"/>
            <a:ext cx="8844293" cy="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1" name="Line 540"/>
          <p:cNvSpPr>
            <a:spLocks noChangeShapeType="1"/>
          </p:cNvSpPr>
          <p:nvPr/>
        </p:nvSpPr>
        <p:spPr bwMode="auto">
          <a:xfrm>
            <a:off x="7163460" y="1764938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2" name="Line 542"/>
          <p:cNvSpPr>
            <a:spLocks noChangeShapeType="1"/>
          </p:cNvSpPr>
          <p:nvPr/>
        </p:nvSpPr>
        <p:spPr bwMode="auto">
          <a:xfrm>
            <a:off x="6125310" y="1484784"/>
            <a:ext cx="0" cy="69516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3" name="AutoShape 41"/>
          <p:cNvSpPr>
            <a:spLocks/>
          </p:cNvSpPr>
          <p:nvPr/>
        </p:nvSpPr>
        <p:spPr bwMode="auto">
          <a:xfrm rot="5400000">
            <a:off x="3720838" y="32409"/>
            <a:ext cx="337730" cy="4538624"/>
          </a:xfrm>
          <a:prstGeom prst="rightBrace">
            <a:avLst>
              <a:gd name="adj1" fmla="val 12263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4" name="AutoShape 42"/>
          <p:cNvSpPr>
            <a:spLocks/>
          </p:cNvSpPr>
          <p:nvPr/>
        </p:nvSpPr>
        <p:spPr bwMode="auto">
          <a:xfrm rot="5400000">
            <a:off x="8157214" y="179254"/>
            <a:ext cx="294551" cy="4345771"/>
          </a:xfrm>
          <a:prstGeom prst="rightBrace">
            <a:avLst>
              <a:gd name="adj1" fmla="val 15235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9" name="Rectangle 48"/>
          <p:cNvSpPr/>
          <p:nvPr/>
        </p:nvSpPr>
        <p:spPr>
          <a:xfrm>
            <a:off x="3353845" y="1618426"/>
            <a:ext cx="1548109" cy="52742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2562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524139" y="1605432"/>
            <a:ext cx="1548109" cy="5274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 Box 543"/>
          <p:cNvSpPr txBox="1">
            <a:spLocks noChangeArrowheads="1"/>
          </p:cNvSpPr>
          <p:nvPr/>
        </p:nvSpPr>
        <p:spPr bwMode="auto">
          <a:xfrm>
            <a:off x="1693947" y="1916832"/>
            <a:ext cx="1078572" cy="4477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ts val="499"/>
              </a:spcBef>
              <a:spcAft>
                <a:spcPts val="499"/>
              </a:spcAft>
            </a:pPr>
            <a:r>
              <a:rPr lang="th-TH" sz="22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1 ม.ค. </a:t>
            </a:r>
            <a:r>
              <a:rPr lang="th-TH" sz="22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62</a:t>
            </a:r>
            <a:endParaRPr lang="en-US" sz="2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533"/>
          <p:cNvSpPr txBox="1">
            <a:spLocks noChangeArrowheads="1"/>
          </p:cNvSpPr>
          <p:nvPr/>
        </p:nvSpPr>
        <p:spPr bwMode="auto">
          <a:xfrm>
            <a:off x="9033370" y="1916832"/>
            <a:ext cx="1444005" cy="4047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r" defTabSz="913394" fontAlgn="base">
              <a:spcBef>
                <a:spcPts val="499"/>
              </a:spcBef>
              <a:spcAft>
                <a:spcPts val="499"/>
              </a:spcAft>
            </a:pPr>
            <a:r>
              <a:rPr lang="th-TH" sz="22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มี.ค. </a:t>
            </a:r>
            <a:r>
              <a:rPr lang="th-TH" sz="22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63</a:t>
            </a:r>
            <a:endParaRPr lang="en-US" sz="2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 Box 534"/>
          <p:cNvSpPr txBox="1">
            <a:spLocks noChangeArrowheads="1"/>
          </p:cNvSpPr>
          <p:nvPr/>
        </p:nvSpPr>
        <p:spPr bwMode="auto">
          <a:xfrm>
            <a:off x="6228903" y="1916832"/>
            <a:ext cx="1239281" cy="4319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ts val="499"/>
              </a:spcBef>
              <a:spcAft>
                <a:spcPts val="499"/>
              </a:spcAft>
            </a:pPr>
            <a:r>
              <a:rPr lang="th-TH" sz="22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</a:t>
            </a:r>
            <a:r>
              <a:rPr lang="th-TH" sz="22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62</a:t>
            </a:r>
            <a:endParaRPr lang="en-US" sz="2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 Box 541"/>
          <p:cNvSpPr txBox="1">
            <a:spLocks noChangeArrowheads="1"/>
          </p:cNvSpPr>
          <p:nvPr/>
        </p:nvSpPr>
        <p:spPr bwMode="auto">
          <a:xfrm>
            <a:off x="5013209" y="1916832"/>
            <a:ext cx="1078571" cy="4435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r" defTabSz="913394" fontAlgn="base">
              <a:spcBef>
                <a:spcPts val="499"/>
              </a:spcBef>
              <a:spcAft>
                <a:spcPts val="499"/>
              </a:spcAft>
            </a:pPr>
            <a:r>
              <a:rPr lang="th-TH" sz="22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</a:t>
            </a:r>
            <a:r>
              <a:rPr lang="th-TH" sz="22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62</a:t>
            </a:r>
            <a:endParaRPr lang="en-US" sz="2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2509" y="6308653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4415" y="6015519"/>
            <a:ext cx="862858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Rectangle 920"/>
          <p:cNvSpPr>
            <a:spLocks noChangeArrowheads="1"/>
          </p:cNvSpPr>
          <p:nvPr/>
        </p:nvSpPr>
        <p:spPr bwMode="auto">
          <a:xfrm>
            <a:off x="4070698" y="2506390"/>
            <a:ext cx="2950293" cy="86389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0271" y="3645024"/>
            <a:ext cx="8856984" cy="2893100"/>
          </a:xfrm>
          <a:prstGeom prst="rect">
            <a:avLst/>
          </a:prstGeom>
          <a:solidFill>
            <a:srgbClr val="CCFFFF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ผู้ดำเนินการทดสอบมาตรฐานฝีมือแรงงานตามมาตรา 24 ส่งเงินค่าทดสอบเข้ากองทุนในปี พ.ศ. 2562 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ยื่น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ขอรับ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เท่ากับจำนวนที่ส่งเข้ากองทุน ทั้งนี้ไม่เกิน 31 มีนาคม 2563</a:t>
            </a:r>
          </a:p>
          <a:p>
            <a:r>
              <a:rPr lang="th-TH" sz="2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2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พ.ศ. 2562 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ดำเนินการ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ทดสอบมาตรฐานฝีมือแรงงานแห่งชาติ	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en-US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10 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จัดเก็บ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ค่าทดสอบคนละ			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en-US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1,000 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</a:p>
          <a:p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ส่ง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เงินค่าทดสอบเข้ากองทุน </a:t>
            </a:r>
            <a:r>
              <a:rPr lang="th-TH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(10 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en-US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x 1,000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บาท)	</a:t>
            </a:r>
            <a:r>
              <a:rPr lang="en-US" sz="26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= 10,000 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</a:p>
          <a:p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2600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สปก.</a:t>
            </a:r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ยื่นคำขอรับเงินช่วยเหลือหรืออุดหนุนเท่ากับจำนวนเงินที่ส่งเข้ากองทุน</a:t>
            </a:r>
          </a:p>
          <a:p>
            <a:r>
              <a:rPr lang="th-TH" sz="26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จำนวน</a:t>
            </a:r>
            <a:r>
              <a:rPr lang="th-TH" sz="2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เงินช่วยเหลือหรืออุดหนุนที่มีสิทธิยื่นคำ</a:t>
            </a:r>
            <a:r>
              <a:rPr lang="th-TH" sz="2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ขอ </a:t>
            </a:r>
            <a:r>
              <a:rPr lang="en-US" sz="2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       = </a:t>
            </a:r>
            <a:r>
              <a:rPr lang="en-US" sz="2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en-US" sz="2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0,000 </a:t>
            </a:r>
            <a:r>
              <a:rPr lang="th-TH" sz="2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</a:p>
        </p:txBody>
      </p:sp>
      <p:sp>
        <p:nvSpPr>
          <p:cNvPr id="26" name="ม้วนกระดาษแนวนอน 28">
            <a:extLst>
              <a:ext uri="{FF2B5EF4-FFF2-40B4-BE49-F238E27FC236}">
                <a16:creationId xmlns:a16="http://schemas.microsoft.com/office/drawing/2014/main" xmlns="" id="{6EE5C0ED-1F57-4B9E-B13F-DE651B6F6411}"/>
              </a:ext>
            </a:extLst>
          </p:cNvPr>
          <p:cNvSpPr/>
          <p:nvPr/>
        </p:nvSpPr>
        <p:spPr>
          <a:xfrm>
            <a:off x="10549383" y="188640"/>
            <a:ext cx="1584176" cy="720080"/>
          </a:xfrm>
          <a:prstGeom prst="horizontalScroll">
            <a:avLst/>
          </a:prstGeom>
          <a:solidFill>
            <a:srgbClr val="FF0000"/>
          </a:solidFill>
          <a:ln>
            <a:solidFill>
              <a:srgbClr val="FFFF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972319" y="908720"/>
            <a:ext cx="10009112" cy="2893100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prstDash val="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กรณีผู้ดำเนินการทดสอบมาตรฐานฝีมือแรงงาน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(กรณีเป็นนิติบุคคล) 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8032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หรือสำเนาบัตรประจำตัวประชาชน (กรณีเป็นบุคคลธรรมดา)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สำเนาใบอนุญาตดำเนินการทดสอบมาตรฐานฝีมือแรงงานแห่งชาติ (แบบ </a:t>
            </a:r>
            <a:r>
              <a:rPr kumimoji="0" lang="th-TH" sz="2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มฐ.</a:t>
            </a: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4)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สำเนาใบเสร็จรับเงินที่ส่งค่าทดสอบเข้ากองทุนพัฒนาฝีมือแรงงาน </a:t>
            </a:r>
            <a:endParaRPr kumimoji="0" lang="th-TH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16632"/>
            <a:ext cx="12169775" cy="7078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3363" name="Rectangle 3"/>
          <p:cNvSpPr>
            <a:spLocks noChangeArrowheads="1"/>
          </p:cNvSpPr>
          <p:nvPr/>
        </p:nvSpPr>
        <p:spPr bwMode="auto">
          <a:xfrm>
            <a:off x="972319" y="4000415"/>
            <a:ext cx="10009112" cy="2092881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prstDash val="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กรณีศูนย์ประเมินความรู้ความสามารถตามมาตรา 26/4(2) ที่เป็นหน่วยงานของรัฐ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สำเนาหนังสือรับรองการเป็นศูนย์ประเมินความรู้ความสามารถตามมาตรา 26/4 (2) (แบบ </a:t>
            </a:r>
            <a:r>
              <a:rPr kumimoji="0" lang="th-TH" sz="2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คร.</a:t>
            </a: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6)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สำเนาใบเสร็จรับเงินที่ส่งค่าธรรมเนียมเข้ากองทุนพัฒนาฝีมือแรงงาน </a:t>
            </a:r>
            <a:endParaRPr kumimoji="0" lang="th-TH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7624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20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008112"/>
          </a:xfrm>
          <a:solidFill>
            <a:srgbClr val="FFFFCC"/>
          </a:solidFill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ศูนย์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ประเมินความรู้ความสามารถกลาง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(ประกาศข้อ 12)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7457" name="Rectangle 1"/>
          <p:cNvSpPr>
            <a:spLocks noChangeArrowheads="1"/>
          </p:cNvSpPr>
          <p:nvPr/>
        </p:nvSpPr>
        <p:spPr bwMode="auto">
          <a:xfrm>
            <a:off x="396255" y="1037049"/>
            <a:ext cx="1116124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1325" marR="0" lvl="0" indent="-346075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19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สพร. 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สนพ.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และ สรร. ซึ่งเป็นศูนย์ประเมินความรู้ความสามารถกลาง ดำเนินการรับรองความรู้ความสามารถ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441325" marR="0" lvl="0" indent="-346075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1950" algn="l"/>
              </a:tabLst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ขอรับเงินช่วยเหลือหรืออุดหนุน 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 ตามกรอบวงเงินงบประมาณประจำปีที่ได้รับการจัดสรร </a:t>
            </a:r>
            <a:b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ซึ่งได้รับความเห็นชอบจากคณะกรรมการส่งเสริมการพัฒนาฝีมือแรงงาน</a:t>
            </a:r>
          </a:p>
          <a:p>
            <a:pPr marL="441325" lvl="0" indent="-346075" algn="thaiDi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1950" algn="l"/>
              </a:tabLst>
            </a:pP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รายงานผลการพิจารณาอนุมัติการใช้จ่ายเงินช่วยเหลือหรืออุดหนุนจากกองทุนพัฒนาฝีมือแรงงาน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ตามแบบ ชอ.4-8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 (ฉบับปรับปรุง ตามหนังสือกรมพัฒนาฝีมือแรงงาน ที่ รง 0406/ว15118 ลว.13 ธ.ค. 2561) โดยรายงานจำนวนผู้เข้าและผู้ผ่านการประเมินความรู้ความสามารถ จำนวนเงินช่วยเหลือหรืออุดหนุน (ค่าตอบแทนผู้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ประเมิน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ค่าตอบแทนการ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ปฏิบัติงานนอกเวลาราชการ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ค่าเดินทางไปราชการทำ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หน้าที่ผู้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ประเมิน ค่าวัสดุ</a:t>
            </a:r>
            <a:r>
              <a:rPr lang="th-TH" sz="3000" dirty="0" smtClean="0"/>
              <a:t>ใช้</a:t>
            </a:r>
            <a:r>
              <a:rPr lang="th-TH" sz="3000" dirty="0"/>
              <a:t>ในการประเมิน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และวันที่จ่ายเงิน ส่งให้กองส่งเสริมการพัฒนาฝีมือแรงงาน ภายในวันที่ 10 ของเดือนถัดไป เพื่อสรุปรายงานผลการพิจารณาอนุมัติต่อคณะกรรมการส่งเสริมการพัฒนาฝีมือแรงงาน</a:t>
            </a:r>
            <a:endParaRPr kumimoji="0" lang="th-TH" sz="3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76243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20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44624"/>
            <a:ext cx="12169775" cy="1080120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</a:t>
            </a:r>
            <a:r>
              <a:rPr lang="th-TH" sz="32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13)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29347" y="6448251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49728" y="6232227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468263" y="1124744"/>
            <a:ext cx="11017224" cy="547260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121920" rIns="0" bIns="121920" numCol="1" spcCol="1270" anchor="t" anchorCtr="0">
            <a:noAutofit/>
          </a:bodyPr>
          <a:lstStyle/>
          <a:p>
            <a:pPr marL="361950" indent="-361950" algn="thaiDist" defTabSz="1422400">
              <a:spcBef>
                <a:spcPct val="0"/>
              </a:spcBef>
              <a:buFont typeface="Arial" pitchFamily="34" charset="0"/>
              <a:buChar char="•"/>
            </a:pPr>
            <a:r>
              <a:rPr lang="th-TH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สพร. และสนพ. ที่ดำเนินการทดสอบมาตรฐานฝีมือแรงงานแห่งชาติ ในสาขาอาชีพ ตำแหน่งงานหรือลักษณะงาน ที่อาจเป็นอันตรายต่อสาธารณะหรือต้องใช้ผู้มีความรู้ความสามารถ เพื่อประโยชน์ในการพัฒนาฝีมือแรงงาน</a:t>
            </a:r>
          </a:p>
          <a:p>
            <a:pPr marL="361950" indent="-361950" algn="thaiDist" defTabSz="1422400">
              <a:spcBef>
                <a:spcPct val="0"/>
              </a:spcBef>
              <a:buFont typeface="Arial" pitchFamily="34" charset="0"/>
              <a:buChar char="•"/>
            </a:pP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งบประมาณมีจำนวนไม่เพียงพอและจำเป็นต้องดำเนินการเพิ่มเติมจากเป้าหมายที่ได้รับงบประมาณรายจ่ายประจำปี</a:t>
            </a:r>
          </a:p>
          <a:p>
            <a:pPr marL="361950" indent="-361950" algn="thaiDist" defTabSz="1422400">
              <a:lnSpc>
                <a:spcPct val="9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อุดหนุนเป็นค่าใช้จ่ายในการดำเนินทดสอบมาตรฐานฝีมือแรงงานแห่งชาติตามกรอบวงเงินงบประมาณประจำปีที่ได้รับการจัดสรร ซึ่งได้รับความเห็นชอบจากคณะกรรมการส่งเสริมการพัฒนาฝีมือแรงงาน</a:t>
            </a:r>
          </a:p>
          <a:p>
            <a:pPr marL="361950" indent="-361950" algn="thaiDist" defTabSz="1422400">
              <a:lnSpc>
                <a:spcPct val="9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รายงานผลการพิจารณาอนุมัติการใช้จ่ายเงินช่วยเหลือหรืออุดหนุนจากกองทุนพัฒนาฝีมือแรงงาน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ตามแบบ ชอ.4-9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(ฉบับปรับปรุง ตามหนังสือกรมพัฒนาฝีมือ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แรงงาน ที่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รง 0406/ว15118 ลว.13 ธ.ค. 2561) โดยรายงานจำนวนผู้เข้าและผู้ผ่านกา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รทดสอบ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จำนวนเงินช่วยเหลือหรืออุดหนุน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(ค่าตอบแทน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การปฏิบัติงานนอกเวลา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ราชการ ค่า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เดินทางไปราชการทำหน้าที่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ผู้ดำเนินการทดสอบฯ ค่า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วัสดุ</a:t>
            </a:r>
            <a:r>
              <a:rPr lang="th-TH" dirty="0"/>
              <a:t>ใช้ใน</a:t>
            </a:r>
            <a:r>
              <a:rPr lang="th-TH" dirty="0" smtClean="0"/>
              <a:t>การทดสอบ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และวันที่จ่ายเงิน ส่งให้กองส่งเสริมฯ ภายในวันที่ 10 ของเดือนถัดไป เพื่อสรุปรายงานผลการพิจารณา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อนุมัติ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ต่อ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คณะกรรมการส่งเสริมการพัฒนาฝีมือแรงงาน</a:t>
            </a:r>
            <a:endParaRPr lang="th-TH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514350" indent="-514350" algn="thaiDist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514350" lvl="0" indent="-514350" algn="thaiDist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AutoNum type="arabicPeriod"/>
            </a:pPr>
            <a:endParaRPr lang="th-TH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 txBox="1">
            <a:spLocks/>
          </p:cNvSpPr>
          <p:nvPr/>
        </p:nvSpPr>
        <p:spPr>
          <a:xfrm>
            <a:off x="1" y="188640"/>
            <a:ext cx="12169774" cy="711081"/>
          </a:xfrm>
          <a:prstGeom prst="rect">
            <a:avLst/>
          </a:prstGeom>
          <a:solidFill>
            <a:srgbClr val="0070C0"/>
          </a:solidFill>
        </p:spPr>
        <p:txBody>
          <a:bodyPr lIns="121698" tIns="60849" rIns="121698" bIns="60849"/>
          <a:lstStyle/>
          <a:p>
            <a:pPr algn="ctr">
              <a:spcBef>
                <a:spcPct val="0"/>
              </a:spcBef>
            </a:pPr>
            <a:r>
              <a:rPr lang="th-TH" sz="4400" b="1" cap="small" dirty="0" smtClean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คำนิยาม</a:t>
            </a:r>
            <a:endParaRPr lang="en-US" sz="44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7075" y="1269554"/>
            <a:ext cx="99371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สิทธิขอรับเงินช่วยเหลือหรืออุดหนุนเกิดมีขึ้นในปีใด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algn="thaiDist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หมายความ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ว่า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ปี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พ.ศ. ที่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สามารถยื่น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คำขอรับเงินช่วยเหลือหรืออุดหนุนจากกองทุนพัฒนาฝีมือแรงงานได้ เมื่อดำเนินการตามหลักเกณฑ์ประกาศกำหนด 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1197075" y="4221882"/>
            <a:ext cx="99371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เกิดขึ้นในปีใด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ให้ยื่นคำขอรับเงินช่วยเหลือหรืออุดหนุนในปีนั้น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ทั้งนี้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ไม่เกินวันที่ 31 มีนาคมของปีถัดไป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29347" y="6448251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693399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565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792088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กำหนดเวลาการยื่นคำขอรับเงินช่วยเหลือหรืออุดหนุน</a:t>
            </a:r>
            <a:endParaRPr lang="th-TH" sz="4000" dirty="0">
              <a:solidFill>
                <a:schemeClr val="bg1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29347" y="6448251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693399" y="612168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4247" y="998726"/>
            <a:ext cx="11377264" cy="2862322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441325" indent="-346075" algn="thaiDist">
              <a:buAutoNum type="arabicPeriod"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แจ้งผู้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มีสิทธิได้รับเงินช่วยเหลือหรืออุดหนุน </a:t>
            </a:r>
            <a:r>
              <a:rPr lang="th-TH" sz="3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ยื่นคำขอภายในเดือน</a:t>
            </a:r>
            <a:r>
              <a:rPr lang="th-TH" sz="30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กันยายนของ</a:t>
            </a:r>
            <a:r>
              <a:rPr lang="th-TH" sz="3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ปีที่สิทธิขอรับเงินช่วยเหลือหรืออุดหนุนเกิดมี</a:t>
            </a:r>
            <a:r>
              <a:rPr lang="th-TH" sz="30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ขึ้น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3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ภายหลังเดือนกันยายน พบว่ามีผู้เข้าหลักเกณฑ์การให้เงินช่วยเหลือหรืออุดหนุนเพิ่มเติม</a:t>
            </a:r>
            <a:r>
              <a:rPr lang="th-TH" sz="3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ให้ยื่น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คำขอไม่เกิน</a:t>
            </a:r>
            <a:r>
              <a:rPr lang="th-TH" sz="30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วันที่ 31มีนาคม</a:t>
            </a:r>
            <a:r>
              <a:rPr lang="th-TH" sz="3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ของปี</a:t>
            </a:r>
            <a:r>
              <a:rPr lang="th-TH" sz="30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ถัดไป</a:t>
            </a:r>
          </a:p>
          <a:p>
            <a:pPr marL="441325" algn="thaiDist"/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(กำหนดให้ยื่นคำขอภายในเดือนกันยายน เพื่อให้การอนุมัติให้เงินช่วยเหลืออุดหนุน</a:t>
            </a: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และ</a:t>
            </a:r>
            <a:br>
              <a:rPr lang="th-TH" sz="3000" b="1" i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เบิกจ่ายเป็นไปตามงบประมาณประจำปีที่ได้รับการจัดสรร และเป็นไปตามเป้าหมาย</a:t>
            </a: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เกณฑ์</a:t>
            </a:r>
            <a:br>
              <a:rPr lang="th-TH" sz="3000" b="1" i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ชี้</a:t>
            </a: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วัดการประเมินผลการ</a:t>
            </a: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ดำเนินงาน</a:t>
            </a: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กองทุนพัฒนาฝีมือ</a:t>
            </a: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แรงงาน ประจำปี</a:t>
            </a: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บัญชีของปีนั้น</a:t>
            </a: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)</a:t>
            </a:r>
            <a:endParaRPr lang="en-US" sz="30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4247" y="4077072"/>
            <a:ext cx="11377264" cy="2016224"/>
          </a:xfrm>
          <a:prstGeom prst="rect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227584" tIns="227584" rIns="227584" bIns="227584" numCol="1" spcCol="1270" anchor="ctr" anchorCtr="0">
            <a:noAutofit/>
          </a:bodyPr>
          <a:lstStyle/>
          <a:p>
            <a:pPr marL="355600" lvl="0" indent="-355600" algn="thaiDist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การยื่นคำขอ</a:t>
            </a:r>
            <a:r>
              <a:rPr lang="th-TH" sz="30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เกินกำหนดเวลา</a:t>
            </a:r>
            <a:r>
              <a:rPr lang="th-TH" sz="3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ตามประกาศข้อ 17 ไม่สามารถนำมาขอรับเงินช่วยเหลือหรืออุดหนุนจากกองทุนพัฒนาฝีมือแรงงานได้</a:t>
            </a:r>
          </a:p>
          <a:p>
            <a:pPr marL="273050" lvl="0" indent="0" algn="thaiDist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เช่น สิทธิขอรับเงินช่วยเหลือหรืออุดหนุนเกิดขึ้นในปี พ.ศ. 2561 ให้ยื่นคำขอรับเงินช่วยเหลือหรืออุดหนุน ภายในวันที่ 30 กันยายน 2561 ทั้งนี้ ไม่เกินวันที่ 31 มีนาคม 2562</a:t>
            </a:r>
            <a:endParaRPr lang="th-TH" sz="3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4" y="6447467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0" y="6236662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3932" y="1197269"/>
            <a:ext cx="10641912" cy="2061569"/>
          </a:xfrm>
          <a:prstGeom prst="rect">
            <a:avLst/>
          </a:prstGeom>
          <a:noFill/>
        </p:spPr>
        <p:txBody>
          <a:bodyPr wrap="square" lIns="91287" tIns="45642" rIns="91287" bIns="45642" rtlCol="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ผู้ประสงค์จะขอรับเงินช่วยเหลือหรืออุดหนุนจากกองทุนพัฒนาฝีมือแรงงาน ให้ยื่นคำขอ ณ หน่วยงานของกรมพัฒนาฝีมือแรงงานที่ตั้งอยู่ในจังหวัดที่สถานประกอบกิจการ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ศูนย์ทดสอบมาตรฐานฝีมือแรงงานหรือศูนย์ประเมินความรู้ความสามารถ ตั้งอยู่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/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0" y="261387"/>
            <a:ext cx="12169775" cy="719908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:p14="http://schemas.microsoft.com/office/powerpoint/2010/main" xmlns="" val="2707160534"/>
              </p:ext>
            </p:extLst>
          </p:nvPr>
        </p:nvGraphicFramePr>
        <p:xfrm>
          <a:off x="765317" y="2133156"/>
          <a:ext cx="10640527" cy="37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07741" y="5300775"/>
            <a:ext cx="10282389" cy="909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ที่ตั้ง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อยู่ในจังหวัดนั้น เพื่อป้องกันไม่ให้เกิดการยื่นขอรับเงิน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วงเงินที่กำหนด </a:t>
            </a:r>
          </a:p>
        </p:txBody>
      </p:sp>
    </p:spTree>
    <p:extLst>
      <p:ext uri="{BB962C8B-B14F-4D97-AF65-F5344CB8AC3E}">
        <p14:creationId xmlns:p14="http://schemas.microsoft.com/office/powerpoint/2010/main" xmlns="" val="410076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20605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262034" y="6236662"/>
            <a:ext cx="862858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91437565"/>
              </p:ext>
            </p:extLst>
          </p:nvPr>
        </p:nvGraphicFramePr>
        <p:xfrm>
          <a:off x="540271" y="2423729"/>
          <a:ext cx="11081287" cy="3956916"/>
        </p:xfrm>
        <a:graphic>
          <a:graphicData uri="http://schemas.openxmlformats.org/drawingml/2006/table">
            <a:tbl>
              <a:tblPr/>
              <a:tblGrid>
                <a:gridCol w="12961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213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437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0382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6577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1-2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1" marR="9511" marT="9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3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(ประเภทเอกสาร)</a:t>
                      </a:r>
                    </a:p>
                  </a:txBody>
                  <a:tcPr marL="9511" marR="9511" marT="9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4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(ประเภทการให้เงินช่วยเหลือ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หรืออุดหนุน)</a:t>
                      </a:r>
                    </a:p>
                  </a:txBody>
                  <a:tcPr marL="9511" marR="9511" marT="9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5 - 8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(การออกเลขที่แบบคำขอ)</a:t>
                      </a:r>
                    </a:p>
                  </a:txBody>
                  <a:tcPr marL="9511" marR="9511" marT="9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9 - 12</a:t>
                      </a:r>
                    </a:p>
                  </a:txBody>
                  <a:tcPr marL="9511" marR="9511" marT="9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91142"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รหัสจังหวัด</a:t>
                      </a:r>
                    </a:p>
                  </a:txBody>
                  <a:tcPr marL="9511" marR="9511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คำขอรับเงินช่วยเหลือ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หรืออุดหนุน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3</a:t>
                      </a:r>
                    </a:p>
                  </a:txBody>
                  <a:tcPr marL="9511" marR="9511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marL="273050" indent="-177800" algn="thaiDist" fontAlgn="t">
                        <a:tabLst>
                          <a:tab pos="355600" algn="l"/>
                        </a:tabLst>
                      </a:pP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 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มาตรฐาน</a:t>
                      </a:r>
                      <a:r>
                        <a:rPr lang="th-TH" sz="2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</a:t>
                      </a: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ประกาศ</a:t>
                      </a:r>
                      <a:b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ข้อ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 ข้อ </a:t>
                      </a: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5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ข้อ 11)</a:t>
                      </a:r>
                      <a:r>
                        <a:rPr kumimoji="0" lang="th-TH" sz="220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1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1</a:t>
                      </a:r>
                    </a:p>
                    <a:p>
                      <a:pPr marL="355600" indent="-260350" algn="l" fontAlgn="t">
                        <a:tabLst>
                          <a:tab pos="355600" algn="l"/>
                        </a:tabLst>
                      </a:pPr>
                      <a:r>
                        <a:rPr lang="th-TH" sz="22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ประกอบกิจการ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(ประกาศข้อ 6 ข้อ 7</a:t>
                      </a:r>
                      <a:b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ข้อ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8 ข้อ 9 และข้อ 10) </a:t>
                      </a:r>
                      <a:r>
                        <a:rPr lang="th-TH" sz="2200" b="1" i="1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2</a:t>
                      </a:r>
                    </a:p>
                    <a:p>
                      <a:pPr marL="355600" indent="-260350" algn="l" fontAlgn="t">
                        <a:tabLst>
                          <a:tab pos="355600" algn="l"/>
                        </a:tabLst>
                      </a:pP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ศูนย์ประเมินความรู้ความสามารถ</a:t>
                      </a:r>
                      <a:b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ตาม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มาตรา 26/4 (2) (ประกาศข้อ 11) </a:t>
                      </a:r>
                    </a:p>
                    <a:p>
                      <a:pPr marL="355600" indent="0" algn="l" fontAlgn="t">
                        <a:tabLst>
                          <a:tab pos="355600" algn="l"/>
                        </a:tabLst>
                      </a:pPr>
                      <a:r>
                        <a:rPr kumimoji="0" lang="th-TH" sz="2200" b="1" i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แทน</a:t>
                      </a:r>
                      <a:r>
                        <a:rPr kumimoji="0" lang="th-TH" sz="2200" b="1" i="1" u="sng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ด้วยเลข 3</a:t>
                      </a:r>
                      <a:endParaRPr lang="th-TH" sz="2200" b="1" i="1" u="sng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1" marR="9511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 0001 - 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XXXX </a:t>
                      </a:r>
                      <a:b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en-US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เมื่อเริ่มปีงบประมาณใหม่ </a:t>
                      </a:r>
                      <a:br>
                        <a:rPr lang="th-TH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ให้กำหนดเลขที่ใหม่)</a:t>
                      </a:r>
                    </a:p>
                  </a:txBody>
                  <a:tcPr marL="9511" marR="9511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ปีงบประมาณ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ที่รับคำขอ</a:t>
                      </a:r>
                    </a:p>
                  </a:txBody>
                  <a:tcPr marL="9511" marR="9511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สี่เหลี่ยมมุมมน 7"/>
          <p:cNvSpPr/>
          <p:nvPr/>
        </p:nvSpPr>
        <p:spPr>
          <a:xfrm>
            <a:off x="0" y="189390"/>
            <a:ext cx="12169775" cy="719913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0121" y="1035288"/>
            <a:ext cx="11001438" cy="1384894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การออกเลขที่คำรับเงินช่วยเหลือหรืออุดหนุนจากกองทุนพัฒนาฝีมือแรงงาน ให้เรียงลำดับตามการรับ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คำขอ 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เมื่อเริ่มปีงบประมาณให้กำหนดเลขที่ใหม่ แล้วตามด้วย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พ.ศ. ของ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ปีงบประมาณนั้น 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500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20604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30606" y="6054100"/>
            <a:ext cx="719048" cy="614511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2000"/>
                    </a14:imgEffect>
                    <a14:imgEffect>
                      <a14:brightnessContrast bright="3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" y="-26584"/>
            <a:ext cx="12169773" cy="6236662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solidFill>
              <a:srgbClr val="92D050"/>
            </a:solidFill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86745" y="2853069"/>
            <a:ext cx="2870750" cy="1802225"/>
          </a:xfrm>
          <a:prstGeom prst="rect">
            <a:avLst/>
          </a:prstGeom>
          <a:solidFill>
            <a:srgbClr val="FFCCFF"/>
          </a:solidFill>
        </p:spPr>
        <p:txBody>
          <a:bodyPr wrap="square" lIns="108688" tIns="54344" rIns="108688" bIns="54344" rtlCol="0">
            <a:spAutoFit/>
          </a:bodyPr>
          <a:lstStyle/>
          <a:p>
            <a:pPr>
              <a:tabLst>
                <a:tab pos="2242256" algn="l"/>
              </a:tabLst>
            </a:pP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    (เลข 1)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        (เลข 2)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    (เลข 3)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ความสามารถตาม</a:t>
            </a:r>
            <a:b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มาตรา 26/4 (2) 	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8457747" y="3716965"/>
            <a:ext cx="149253" cy="215974"/>
          </a:xfrm>
          <a:prstGeom prst="rightArrow">
            <a:avLst/>
          </a:prstGeom>
          <a:solidFill>
            <a:srgbClr val="F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3804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" y="189390"/>
            <a:ext cx="12169774" cy="71990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476312" y="1053286"/>
            <a:ext cx="11217152" cy="516901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539156" defTabSz="913394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ตัวอย่างที่ 1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กรณีผู้ดำเนินการทดสอบมาตรฐานฝีมือ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แรงงาน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lang="th-TH" sz="16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indent="539156" algn="thaiDist" defTabSz="913394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บริษัท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B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เป็นผู้ดำเนินการทดสอบมาตรฐานฝีมือแรงงานที่ได้รับอนุญาตตามมาตรา 24 ดำเนินการทดสอบมาตรฐานฝีมือแรงงานและมีผู้ผ่านการทดสอบในปีพ.ศ.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2561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 176 คน ยื่นคำขอรับเงินช่วยเหลือหรืออุดหนุน ที่ สพร. 7 อุบลราชธานี เป็นรายที่ 5 ในวันที่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รหัสจังหวัดอุบลราชธานี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34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ผู้ดำเนินการทดสอบฯ ตามประกาศข้อ 4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5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0005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807149" indent="-272750"/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34-31-0005-2562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539156" algn="thaiDist" defTabSz="913394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indent="539156" algn="thaiDist" defTabSz="913394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5" y="6519459"/>
            <a:ext cx="2245794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18225" y="6308653"/>
            <a:ext cx="790953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307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20121" y="1111061"/>
            <a:ext cx="10929533" cy="5414136"/>
          </a:xfrm>
          <a:prstGeom prst="flowChartAlternateProcess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ตัวอย่างที่ 2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กรณีผู้ประกอบกิจการ</a:t>
            </a:r>
          </a:p>
          <a:p>
            <a:pPr algn="thaiDist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บริษัท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C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ผู้ประกอบกิจการส่งเงินสมทบเข้ากองทุนพัฒนาฝีมือแรงงาน ประจำปี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เมื่อวันที่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และในปี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ดำเนินการพัฒนาฝีมือแรงงานครบตามสัดส่วน</a:t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ที่กฎหมายกำหนด ยื่นคำขอรับเงินช่วยเหลือหรืออุดหนุนที่ สนพ. นนทบุรี เป็นรายที่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ในวันที่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 มกราคม 2562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รหัสจังหวัดนนทบุรี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rgbClr val="FF0066"/>
                </a:solidFill>
                <a:latin typeface="FreesiaUPC" pitchFamily="34" charset="-34"/>
                <a:cs typeface="FreesiaUPC" pitchFamily="34" charset="-34"/>
              </a:rPr>
              <a:t>12</a:t>
            </a:r>
            <a:endParaRPr lang="en-US" b="1" dirty="0">
              <a:solidFill>
                <a:srgbClr val="FF0066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ผู้ประกอบกิจการตามประกาศ ข้อ 6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0001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1097" indent="-456697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 มกราคม 2562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12-32-000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-25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th-TH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1" y="189390"/>
            <a:ext cx="12169774" cy="791901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5" y="6447467"/>
            <a:ext cx="2389604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0" y="6308653"/>
            <a:ext cx="790953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452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-36005" y="188640"/>
            <a:ext cx="12169775" cy="7199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3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3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400" b="1" dirty="0"/>
              <a:t>การกำหนดเลขที่แบบขอรับความเห็นชอบหลักสูตรการฝึกอบรมฝีมือ</a:t>
            </a:r>
            <a:r>
              <a:rPr lang="th-TH" sz="3400" b="1" dirty="0" smtClean="0"/>
              <a:t>แรงงาน (แบบ ขร.1)</a:t>
            </a:r>
            <a:endParaRPr lang="en-US" sz="3400" dirty="0"/>
          </a:p>
          <a:p>
            <a:pPr algn="ctr"/>
            <a:r>
              <a:rPr lang="th-TH" sz="3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311" y="3212976"/>
            <a:ext cx="10369152" cy="2735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56295" y="1269261"/>
            <a:ext cx="10585176" cy="1815781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ออกเลขที่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(แบบ ขร.1)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ตามประกาศข้อ 10 ให้เรียงลำดับตามการรับ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เมื่อ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เริ่มปีงบประมาณให้กำหนดเลขที่ใหม่ แล้วตาม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ด้วย พ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ของปีงบประมาณนั้น 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47670" y="6447467"/>
            <a:ext cx="231769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18225" y="6236662"/>
            <a:ext cx="1006667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169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-1" y="261387"/>
            <a:ext cx="12169775" cy="7199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การยื่นขอรับความเห็นชอบหลักสูตรการฝึกอบรมฝีมือ</a:t>
            </a:r>
            <a:r>
              <a:rPr lang="th-TH" sz="4000" b="1" dirty="0" smtClean="0"/>
              <a:t>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0121" y="1124744"/>
            <a:ext cx="10929533" cy="2246249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b="1" dirty="0">
                <a:latin typeface="FreesiaUPC" pitchFamily="34" charset="-34"/>
                <a:cs typeface="FreesiaUPC" pitchFamily="34" charset="-34"/>
              </a:rPr>
              <a:t>ผู้ประกอบกิจการที่ประสงค์จะขอรับเงินช่วยเหลือหรืออุดหนุนเป็นค่าใช้จ่ายใ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ต้องยื่นหลักสูตรการฝึกอบรมที่จะขอรับเงินอุดหนุน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ให้สพร.หรือ สนพ. พิจารณาให้ความเห็นชอบ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 ตามแบบ ขร.1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ณ ท้องที่ที่สถานประกอบกิจการตั้งอยู่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339169" y="3511839"/>
            <a:ext cx="4601908" cy="1428445"/>
            <a:chOff x="0" y="864088"/>
            <a:chExt cx="5072949" cy="2048335"/>
          </a:xfrm>
          <a:scene3d>
            <a:camera prst="orthographicFront"/>
            <a:lightRig rig="flat" dir="t"/>
          </a:scene3d>
        </p:grpSpPr>
        <p:sp>
          <p:nvSpPr>
            <p:cNvPr id="9" name="Rectangle 8"/>
            <p:cNvSpPr/>
            <p:nvPr/>
          </p:nvSpPr>
          <p:spPr>
            <a:xfrm>
              <a:off x="0" y="864088"/>
              <a:ext cx="5072949" cy="2048335"/>
            </a:xfrm>
            <a:prstGeom prst="rect">
              <a:avLst/>
            </a:prstGeom>
            <a:solidFill>
              <a:srgbClr val="92D05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0" y="864088"/>
              <a:ext cx="5072948" cy="204833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t" anchorCtr="0">
              <a:noAutofit/>
            </a:bodyPr>
            <a:lstStyle/>
            <a:p>
              <a:pPr defTabSz="1598440">
                <a:lnSpc>
                  <a:spcPct val="90000"/>
                </a:lnSpc>
                <a:spcBef>
                  <a:spcPct val="0"/>
                </a:spcBef>
              </a:pP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</a:p>
            <a:p>
              <a:pPr marL="285436" lvl="1" indent="-285436" defTabSz="1598440">
                <a:lnSpc>
                  <a:spcPct val="90000"/>
                </a:lnSpc>
                <a:spcBef>
                  <a:spcPct val="0"/>
                </a:spcBef>
                <a:buChar char="••"/>
              </a:pP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  13 </a:t>
              </a:r>
              <a:r>
                <a:rPr lang="th-TH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 พื้นที่ 1-5 </a:t>
              </a:r>
              <a:endPara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70899" y="3500457"/>
            <a:ext cx="4203516" cy="1439827"/>
            <a:chOff x="5582846" y="852704"/>
            <a:chExt cx="5252651" cy="2059719"/>
          </a:xfrm>
          <a:scene3d>
            <a:camera prst="orthographicFront"/>
            <a:lightRig rig="flat" dir="t"/>
          </a:scene3d>
        </p:grpSpPr>
        <p:sp>
          <p:nvSpPr>
            <p:cNvPr id="7" name="Rectangle 6"/>
            <p:cNvSpPr/>
            <p:nvPr/>
          </p:nvSpPr>
          <p:spPr>
            <a:xfrm>
              <a:off x="5582846" y="852704"/>
              <a:ext cx="5072949" cy="205971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582846" y="852704"/>
              <a:ext cx="5252651" cy="20597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0" tIns="152400" rIns="152400" bIns="152400" numCol="1" spcCol="1270" anchor="t" anchorCtr="0">
              <a:noAutofit/>
            </a:bodyPr>
            <a:lstStyle/>
            <a:p>
              <a:pPr defTabSz="1776044">
                <a:lnSpc>
                  <a:spcPct val="90000"/>
                </a:lnSpc>
                <a:spcBef>
                  <a:spcPct val="0"/>
                </a:spcBef>
              </a:pP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จังหวัดอื่น </a:t>
              </a:r>
            </a:p>
            <a:p>
              <a:pPr marL="285436" lvl="1" indent="-285436" defTabSz="1598440">
                <a:lnSpc>
                  <a:spcPct val="90000"/>
                </a:lnSpc>
                <a:spcBef>
                  <a:spcPct val="0"/>
                </a:spcBef>
                <a:buChar char="••"/>
              </a:pP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</a:t>
              </a:r>
              <a:b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หรือสำนักงานพัฒนาฝีมือแรงงาน</a:t>
              </a:r>
              <a:endPara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36319" y="6452636"/>
            <a:ext cx="231769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0" y="6236662"/>
            <a:ext cx="72527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5"/>
          <p:cNvSpPr/>
          <p:nvPr/>
        </p:nvSpPr>
        <p:spPr>
          <a:xfrm>
            <a:off x="540271" y="5327359"/>
            <a:ext cx="11081390" cy="909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0" rIns="91339" bIns="45670" rtlCol="0" anchor="ctr"/>
          <a:lstStyle/>
          <a:p>
            <a:pPr algn="thaiDist"/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วงเงินที่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 ไม่เกิน 100,000 บาทต่อปี</a:t>
            </a:r>
            <a:endParaRPr lang="th-TH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01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0" y="117403"/>
            <a:ext cx="12169775" cy="7199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การยื่นขอรับความเห็นชอบหลักสูตรการฝึกอบรมฝีมือ</a:t>
            </a:r>
            <a:r>
              <a:rPr lang="th-TH" sz="4000" b="1" dirty="0" smtClean="0"/>
              <a:t>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36319" y="6452636"/>
            <a:ext cx="231769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0" y="6236662"/>
            <a:ext cx="72527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6295" y="2811263"/>
            <a:ext cx="10513168" cy="3569381"/>
          </a:xfrm>
          <a:prstGeom prst="rect">
            <a:avLst/>
          </a:prstGeom>
          <a:ln>
            <a:solidFill>
              <a:schemeClr val="tx1"/>
            </a:solidFill>
            <a:prstDash val="solid"/>
          </a:ln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3600" b="1" dirty="0">
                <a:latin typeface="DilleniaUPC" pitchFamily="18" charset="-34"/>
                <a:cs typeface="DilleniaUPC" pitchFamily="18" charset="-34"/>
              </a:rPr>
              <a:t>1. หลักสูตรการฝึกอบรมเพื่อสร้างสรรค์นวัตกรรม 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marL="355600" indent="-355600" algn="thaiDist"/>
            <a:r>
              <a:rPr lang="th-TH" sz="3600" dirty="0">
                <a:latin typeface="DilleniaUPC" pitchFamily="18" charset="-34"/>
                <a:cs typeface="DilleniaUPC" pitchFamily="18" charset="-34"/>
              </a:rPr>
              <a:t>  </a:t>
            </a:r>
            <a:r>
              <a:rPr lang="th-TH" sz="3600" dirty="0" smtClean="0">
                <a:latin typeface="DilleniaUPC" pitchFamily="18" charset="-34"/>
                <a:cs typeface="DilleniaUPC" pitchFamily="18" charset="-34"/>
              </a:rPr>
              <a:t>	ต้อง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เป็นหลักสูตรตามแนบท้ายประกาศ จำนวน 5 หลักสูตร (ผู้ประกอบกิจการ</a:t>
            </a:r>
            <a:r>
              <a:rPr lang="th-TH" sz="3600" u="sng" dirty="0">
                <a:latin typeface="DilleniaUPC" pitchFamily="18" charset="-34"/>
                <a:cs typeface="DilleniaUPC" pitchFamily="18" charset="-34"/>
              </a:rPr>
              <a:t>ไม่ต้องจัดทำหลักสูตรใหม่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 ต้องใช้หลักสูตรตามประกาศ)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algn="thaiDist">
              <a:spcBef>
                <a:spcPts val="1199"/>
              </a:spcBef>
            </a:pPr>
            <a:r>
              <a:rPr lang="th-TH" sz="3600" b="1" dirty="0">
                <a:latin typeface="DilleniaUPC" pitchFamily="18" charset="-34"/>
                <a:cs typeface="DilleniaUPC" pitchFamily="18" charset="-34"/>
              </a:rPr>
              <a:t>2. หลักสูตรการฝึกอบรมเพื่อนำเทคโนโลยีมาใช้ในการผลิตสินค้าหรือบริการ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marL="355600" indent="-355600" algn="thaiDist"/>
            <a:r>
              <a:rPr lang="th-TH" sz="3600" dirty="0">
                <a:latin typeface="DilleniaUPC" pitchFamily="18" charset="-34"/>
                <a:cs typeface="DilleniaUPC" pitchFamily="18" charset="-34"/>
              </a:rPr>
              <a:t>   </a:t>
            </a:r>
            <a:r>
              <a:rPr lang="th-TH" sz="3600" dirty="0" smtClean="0">
                <a:latin typeface="DilleniaUPC" pitchFamily="18" charset="-34"/>
                <a:cs typeface="DilleniaUPC" pitchFamily="18" charset="-34"/>
              </a:rPr>
              <a:t>	ผู้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ประกอบกิจการต้อง</a:t>
            </a:r>
            <a:r>
              <a:rPr lang="th-TH" sz="3600" u="sng" dirty="0">
                <a:latin typeface="DilleniaUPC" pitchFamily="18" charset="-34"/>
                <a:cs typeface="DilleniaUPC" pitchFamily="18" charset="-34"/>
              </a:rPr>
              <a:t>จัดทำหลักสูตร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sz="3600" u="sng" dirty="0">
                <a:latin typeface="DilleniaUPC" pitchFamily="18" charset="-34"/>
                <a:cs typeface="DilleniaUPC" pitchFamily="18" charset="-34"/>
              </a:rPr>
              <a:t>ตามหลักเกณฑ์และรูปแบบที่กำหนด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 เสนอสพร./สนพ. พิจารณาให้ความเห็นชอบ </a:t>
            </a:r>
            <a:r>
              <a:rPr lang="th-TH" sz="3600" dirty="0" smtClean="0">
                <a:latin typeface="DilleniaUPC" pitchFamily="18" charset="-34"/>
                <a:cs typeface="DilleniaUPC" pitchFamily="18" charset="-34"/>
              </a:rPr>
              <a:t>และใช้เป็น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เอกสารหลักฐานประกอบการยื่นแบบ ขร.1 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6295" y="1027158"/>
            <a:ext cx="10513168" cy="17539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3600" b="1" dirty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  <a:t>ผู้ประกอบกิจการยื่นแบบขอรับความเห็นชอบหลักสูตรการฝึกอบรมฝีมือแรงงาน</a:t>
            </a:r>
            <a:br>
              <a:rPr lang="th-TH" sz="3600" b="1" dirty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  <a:t>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(แบบ ขร.1) </a:t>
            </a:r>
            <a:endParaRPr lang="en-US" sz="3600" b="1" dirty="0">
              <a:solidFill>
                <a:srgbClr val="FFFF00"/>
              </a:solidFill>
              <a:latin typeface="DilleniaUPC" pitchFamily="18" charset="-34"/>
              <a:cs typeface="Dillen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169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38097" y="119140"/>
            <a:ext cx="5509649" cy="646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r>
              <a:rPr lang="th-TH" sz="3600" b="1" dirty="0" smtClean="0">
                <a:solidFill>
                  <a:srgbClr val="FFFF00"/>
                </a:solidFill>
                <a:latin typeface="DilleniaUPC" pitchFamily="18" charset="-34"/>
                <a:ea typeface="Times New Roman" pitchFamily="18" charset="0"/>
                <a:cs typeface="DilleniaUPC" pitchFamily="18" charset="-34"/>
              </a:rPr>
              <a:t>ตัวอย่างการกรอกข้อมูล แบบ ขร.1 ข้อ 2</a:t>
            </a:r>
            <a:endParaRPr lang="en-US" sz="3600" dirty="0" smtClean="0">
              <a:solidFill>
                <a:srgbClr val="FFFF00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23455" y="837312"/>
            <a:ext cx="10282389" cy="52617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  <a:tabLst>
                <a:tab pos="6390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2. ขอรับความเห็นชอบหลักสูตรการฝึกอบรม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6697" indent="-456697" defTabSz="91339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9059" algn="l"/>
              </a:tabLst>
            </a:pPr>
            <a:r>
              <a:rPr lang="th-TH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หลักสูตรการฝึกอบรมเพื่อสร้างสรรค์นวัตกรรม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639059" algn="l"/>
              </a:tabLst>
            </a:pPr>
            <a:r>
              <a:rPr lang="en-US" b="1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การออกแบบสมองกลฝังตัวในโรงงานอุตสาหกรรม	   จำนวน.......1......รุ่น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90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การควบคุมหุ่นยนต์ในระบบงานอุตสาหกรรม	   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90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การใช้โปรแกรมเมเปิ้ลลอจิกคอนโทรลเลอร์ชั้นสูง	   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90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การสร้างภาพเคลื่อนไหวแบบ 3 มิติ (3</a:t>
            </a:r>
            <a:r>
              <a:rPr lang="en-US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D Animation</a:t>
            </a: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90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การจำลองโมเดลสายการผลิตเพื่อเพิ่มประสิทธิภาพ</a:t>
            </a:r>
            <a:r>
              <a:rPr lang="en-US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6390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  ด้วยโปรแกรม </a:t>
            </a:r>
            <a:r>
              <a:rPr lang="en-US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Automation Plant Simulation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6697" indent="-456697" defTabSz="91339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9059" algn="l"/>
              </a:tabLst>
            </a:pPr>
            <a:r>
              <a:rPr lang="th-TH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indent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639059" algn="l"/>
                <a:tab pos="75291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(1) หลักสูตร........................................................................................................จำนวน................รุ่น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indent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639059" algn="l"/>
                <a:tab pos="75291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(2) หลักสูตร........................................................................................................จำนวน................รุ่น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indent="444011" defTabSz="913394" eaLnBrk="0" fontAlgn="base" hangingPunct="0">
              <a:spcBef>
                <a:spcPct val="0"/>
              </a:spcBef>
              <a:spcAft>
                <a:spcPct val="0"/>
              </a:spcAft>
              <a:tabLst>
                <a:tab pos="639059" algn="l"/>
                <a:tab pos="752915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(3) หลักสูตร........................................................................................................จำนวน................รุ่น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700" y="6380645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98564" y="6236662"/>
            <a:ext cx="938710" cy="365125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2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-1" y="261386"/>
            <a:ext cx="12169775" cy="935882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4929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6320" y="6164671"/>
            <a:ext cx="719048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เนื้อหา 1"/>
          <p:cNvSpPr txBox="1">
            <a:spLocks/>
          </p:cNvSpPr>
          <p:nvPr/>
        </p:nvSpPr>
        <p:spPr>
          <a:xfrm>
            <a:off x="900311" y="1629216"/>
            <a:ext cx="10282389" cy="3671991"/>
          </a:xfrm>
          <a:prstGeom prst="rect">
            <a:avLst/>
          </a:prstGeom>
          <a:noFill/>
          <a:ln>
            <a:noFill/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1841/2560 ลงวันที่ 12 ตุลาคม 2560 เรื่อง มอบอำนาจเกี่ยวกับการดำเนิ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อธิบดีกรมพัฒนาฝีมือแรงงานมอบอำนาจให้ผู้อำนวยการสพร. หรือ สนพ. ปฏิบัติราชการแทนอธิบดีกรมพัฒนาฝีมือแรงงาน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ในการ</a:t>
            </a: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พิจารณา</a:t>
            </a:r>
            <a:b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ความเห็นชอบหลักสูตรการฝึกอบรม เพื่อนำเทคโนโลยีมาใช้ในการผลิตสินค้าหรือบริการ และพิจารณาให้ความเห็นชอบหลักสูตรการฝึกอบรมที่จะขอรับเงินอุดหนุน</a:t>
            </a:r>
            <a:endParaRPr lang="en-US" sz="3200" b="1" i="1" u="sng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095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20121" y="1503228"/>
            <a:ext cx="10785723" cy="206162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ผู้ประกอบกิจการยื่นแบบขอรับความเห็นชอบหลักสูตรการฝึกอบรมฝีมือ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เพื่อ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พัฒนาทักษะความรู้ให้แก่ลูกจ้าง 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(แบบ ขร.1)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ให้สพร. หรือ สนพ. (ที่สถานประกอบกิจการตั้งอยู่) พิจารณาให้ความเห็นชอบ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7"/>
          <p:cNvSpPr/>
          <p:nvPr/>
        </p:nvSpPr>
        <p:spPr>
          <a:xfrm>
            <a:off x="-1" y="188640"/>
            <a:ext cx="12169775" cy="863375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69764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15953" y="6452636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0122" y="3860948"/>
            <a:ext cx="10785722" cy="2061626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หลักสูตรการฝึกอบรมที่ได้รับความเห็นชอบแล้ว ให้ผู้ประกอบกิจการนำไปใช้ในการฝึกอบรมฝีมือแรงงานได้ หากจำเป็นต้องเปลี่ยนแปลงกำหนดการฝึกอบรม สถานที่ฝึกอบรม หรือผู้เข้ารับการฝึกอบรม ให้แจ้งกรมพัฒนาฝีมือแรงงานทราบเป็นหนังสือก่อนดำเนินการ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น้อยกว่า 7 วัน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285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255367" y="6164671"/>
            <a:ext cx="719048" cy="365125"/>
          </a:xfrm>
        </p:spPr>
        <p:txBody>
          <a:bodyPr/>
          <a:lstStyle/>
          <a:p>
            <a:fld id="{E343B473-D533-461D-A761-DB0447F08C08}" type="slidenum">
              <a:rPr lang="en-US" sz="28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8270" y="836712"/>
            <a:ext cx="11309424" cy="52311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lIns="91339" tIns="45670" rIns="91339" bIns="45670">
            <a:spAutoFit/>
          </a:bodyPr>
          <a:lstStyle/>
          <a:p>
            <a:pPr algn="thaiDist">
              <a:tabLst>
                <a:tab pos="441325" algn="l"/>
              </a:tabLst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1. กรณีผู้ประกอบกิจการฝึกอบรมหลักสูตรเพื่อสร้างสรรค์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นวัตกรรม ตามแนบท้ายประกาศ 5 หลักสูตร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8270" y="1340768"/>
            <a:ext cx="11309424" cy="5230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</a:rPr>
              <a:t>     1.1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เจ้าหน้าที่สพร.หรือ สนพ. ตรวจสอบแบบ ขร.1 พร้อมเอกสารหลักฐานประกอบ</a:t>
            </a:r>
            <a:endParaRPr lang="en-US" sz="2600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0121" y="1916832"/>
            <a:ext cx="10785723" cy="2985332"/>
          </a:xfrm>
          <a:prstGeom prst="rect">
            <a:avLst/>
          </a:prstGeom>
          <a:noFill/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en-US" sz="2600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) กรณีเอกสารหลักฐานครบถ้วนและเป็นไปตามหลักเกณฑ์ที่กำหนด </a:t>
            </a:r>
            <a:r>
              <a:rPr lang="th-TH" sz="26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ให้ออกเลขที่แบบ ขร.1</a:t>
            </a:r>
            <a:endParaRPr lang="en-US" sz="26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</a:rPr>
              <a:t>และให้ความเห็นท้ายแบบ ขร.1</a:t>
            </a: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600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 เห็นควรให้ความเห็นชอบ หรือ </a:t>
            </a: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600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 เห็นควรไม่ให้ความเห็นชอบ ระบุเหตุผล............... </a:t>
            </a: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</a:rPr>
              <a:t>                      พร้อมลงลายมือชื่อในส่วนที่เป็น “สำหรับเจ้าหน้าที่” ก่อนเสนอผู้อำนวยการพิจารณา</a:t>
            </a:r>
            <a:endParaRPr lang="en-US" sz="2600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tabLst>
                <a:tab pos="725488" algn="l"/>
              </a:tabLst>
            </a:pPr>
            <a:r>
              <a:rPr lang="th-TH" sz="2600" dirty="0"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) กรณีเอกสารหลักฐานไม่ครบถ้วน ให้แจ้งผู้ประกอบกิจการนำเอกสารไปจัดทำให้ครบถ้วนและเป็นไปตามหลักเกณฑ์ที่กำหนด ก่อนนำมายื่นใหม่ </a:t>
            </a:r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(ไม่ออกเลขที่แบบ ขร.1)</a:t>
            </a:r>
            <a:endParaRPr lang="en-US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270" y="4709882"/>
            <a:ext cx="11309423" cy="18154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pPr indent="358380"/>
            <a:r>
              <a:rPr lang="th-TH" dirty="0">
                <a:latin typeface="FreesiaUPC" pitchFamily="34" charset="-34"/>
                <a:cs typeface="FreesiaUPC" pitchFamily="34" charset="-34"/>
              </a:rPr>
              <a:t>1.2 ผู้อำนวยการพิจารณา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เห็นชอบ หรือ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ไม่เห็นชอบ ระบุเหตุผล...........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                พร้อมลงลายมือชื่อในส่วนที่เป็น “สำหรับเจ้าหน้าที่”		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466256" y="6037598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9757295" y="6448251"/>
            <a:ext cx="2200363" cy="365125"/>
          </a:xfrm>
          <a:prstGeom prst="rect">
            <a:avLst/>
          </a:prstGeom>
        </p:spPr>
        <p:txBody>
          <a:bodyPr vert="horz" lIns="108712" tIns="54356" rIns="108712" bIns="54356" anchor="b"/>
          <a:lstStyle>
            <a:defPPr>
              <a:defRPr lang="en-US"/>
            </a:defPPr>
            <a:lvl1pPr marL="0" algn="r" defTabSz="1218297" rtl="0" eaLnBrk="1" latinLnBrk="0" hangingPunct="1">
              <a:defRPr kumimoji="0"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สี่เหลี่ยมมุมมน 7"/>
          <p:cNvSpPr/>
          <p:nvPr/>
        </p:nvSpPr>
        <p:spPr>
          <a:xfrm>
            <a:off x="-1" y="45407"/>
            <a:ext cx="12169775" cy="64791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401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291390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89175" y="6452636"/>
            <a:ext cx="255988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7"/>
          <p:cNvSpPr/>
          <p:nvPr/>
        </p:nvSpPr>
        <p:spPr>
          <a:xfrm>
            <a:off x="-1" y="261387"/>
            <a:ext cx="12124895" cy="647917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2026" y="1053287"/>
            <a:ext cx="10713818" cy="13846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lIns="91339" tIns="45670" rIns="91339" bIns="45670">
            <a:spAutoFit/>
          </a:bodyPr>
          <a:lstStyle/>
          <a:p>
            <a:pPr marL="355600" indent="-355600" algn="thaiDist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กรณี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ผู้ประกอบกิจการฝึกอบรมหลักสูตรเพื่อนำเทคโนโลยีมาใช้ในการผลิตสินค้าหรือบริการ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จัดทำหลักสูตรเสนอให้ สพร หรือ สนพ. พิจารณาให้ความเห็นชอบก่อนการฝึกอบรมไม่น้อยกว่า 30 วัน (เอกสารแนบ แบบ ขร.1) 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1818" y="2421122"/>
            <a:ext cx="10736366" cy="224624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pPr algn="thaiDist"/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1) เจ้าหน้าที่สพร.หรือ สนพ. พิจารณาหลักสูตรการฝึกอบรมเพื่อนำเทคโนโลยีมาใช้ในการผลิตสินค้าหรือบริการ หากเป็นไปตามหลักเกณฑ์ที่กำหนด ให้ความเห็นพร้อมลงลายมือชื่อ ในส่วนที่เป็น </a:t>
            </a:r>
            <a:r>
              <a:rPr lang="th-TH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เห็นควรให้ความเห็นชอบหลักสูตร หรือ </a:t>
            </a:r>
          </a:p>
          <a:p>
            <a:pPr algn="thaiDist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เห็นควรไม่ให้ความเห็นชอบหลักสูตร ระบุเหตุผล............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2026" y="4652852"/>
            <a:ext cx="10713818" cy="18154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pPr algn="thaiDist"/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2) ผู้อำนวยการพิจารณา </a:t>
            </a:r>
          </a:p>
          <a:p>
            <a:pPr algn="thaiDist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เห็นชอบหลักสูตร หรือ </a:t>
            </a:r>
          </a:p>
          <a:p>
            <a:pPr algn="thaiDist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ไม่เห็นชอบหลักสูตร ระบุเหตุผล....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.....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 </a:t>
            </a:r>
          </a:p>
          <a:p>
            <a:pPr algn="thaiDist"/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พร้อมลงลายมือ ในส่วนที่เป็น </a:t>
            </a:r>
            <a:r>
              <a:rPr lang="th-TH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i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08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04890" y="6447467"/>
            <a:ext cx="241607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02511" y="6164671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907741" y="1485234"/>
            <a:ext cx="10282389" cy="2102109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1155/2560 ลงวันที่ 7 กรกฎาคม 2560 อธิบดีกรมพัฒนาฝีมือแรงงานมอบอำนาจให้ผู้อำนวยการ สพร. หรือผู้อำนวยการ สนพ. ปฏิบัติราชการแทนอธิบดีกรมพัฒนาฝีมือแรงงานในการ</a:t>
            </a:r>
            <a:r>
              <a:rPr lang="th-TH" sz="2800" b="1" i="1" u="sng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พิจารณาอนุมัติคำขอรับเงินช่วยเหลือหรืออุดหนุน และจ่ายเงินช่วยเหลือหรืออุดหนุนให้แก่ผู้ยื่นคำขอ </a:t>
            </a:r>
            <a:endParaRPr lang="en-US" sz="2800" b="1" i="1" u="sng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0" y="189390"/>
            <a:ext cx="12169775" cy="7919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การพิจารณาอนุมัติคำขอรับเงินช่วยเหลือหรืออุดหนุน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เนื้อหา 1"/>
          <p:cNvSpPr txBox="1">
            <a:spLocks/>
          </p:cNvSpPr>
          <p:nvPr/>
        </p:nvSpPr>
        <p:spPr>
          <a:xfrm>
            <a:off x="907741" y="3659735"/>
            <a:ext cx="10282389" cy="1497457"/>
          </a:xfrm>
          <a:prstGeom prst="rect">
            <a:avLst/>
          </a:prstGeom>
          <a:noFill/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สพร.หรือ สนพ. รับคำขอรับเงินช่วยเหลือหรืออุดหนุนจากกองทุนพัฒนาฝีมือแรงงาน 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ให้พิจารณาคำขอพร้อมเอกสารหลักฐานประกอบ หากเห็นว่าเป็นไปตามหลักเกณฑ์ที่กำหนด 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ให้อนุมัติคำขอและจ่ายเงินช่วยเหลือหรืออุดหนุนแก่ผู้ยื่นคำขอ (ประกาศข้อ 15)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95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7782" y="1052736"/>
            <a:ext cx="10785723" cy="5230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dirty="0">
                <a:latin typeface="FreesiaUPC" pitchFamily="34" charset="-34"/>
                <a:cs typeface="FreesiaUPC" pitchFamily="34" charset="-34"/>
              </a:rPr>
              <a:t>1. เจ้าหน้าที่สพร.หรือ สนพ. ตรวจสอบแบบคำขอ พร้อมเอกสารหลักฐานประกอบ </a:t>
            </a:r>
            <a:endParaRPr lang="en-US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0121" y="1626341"/>
            <a:ext cx="10785723" cy="2953971"/>
          </a:xfrm>
          <a:prstGeom prst="rect">
            <a:avLst/>
          </a:prstGeom>
          <a:noFill/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1) กรณีเอกสารหลักฐานครบถ้วนและเป็นไปตามหลักเกณฑ์ที่กำหนด 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ให้ออกเลขที่คำขอ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ให้ความเห็นท้ายแบบคำขอ</a:t>
            </a:r>
          </a:p>
          <a:p>
            <a:pPr algn="thaiDist"/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เห็นควรอนุมัติ หรือ </a:t>
            </a:r>
          </a:p>
          <a:p>
            <a:pPr algn="thaiDist"/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เห็นควรไม่อนุมัติ ระบุเหตุผล............... </a:t>
            </a:r>
          </a:p>
          <a:p>
            <a:pPr algn="thaiDist"/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        พร้อมลงลายมือชื่อในส่วนที่เป็น “สำหรับเจ้าหน้าที่” ก่อนเสนอผู้อำนวยการพิจารณา</a:t>
            </a:r>
            <a:endParaRPr lang="en-US" sz="26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2) กรณีเอกสารหลักฐานไม่ครบถ้วน ให้แจ้งผู้ประกอบกิจการนำเอกสารไปจัดทำให้ครบถ้วนและเป็นไปตามหลักเกณฑ์ที่กำหนด ก่อนนำมายื่นใหม่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(ไม่ออกเลขที่คำขอ)</a:t>
            </a:r>
            <a:endParaRPr lang="en-US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0121" y="4652302"/>
            <a:ext cx="10785723" cy="18154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0" rIns="91339" bIns="45670">
            <a:spAutoFit/>
          </a:bodyPr>
          <a:lstStyle/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2. ผู้อำนวยการพิจารณา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อนุมัติ หรือ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ไม่อนุมัติ ระบุเหตุผล...........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                พร้อมลงลายมือชื่อในส่วนที่เป็น “สำหรับเจ้าหน้าที่”		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0" y="189390"/>
            <a:ext cx="12169775" cy="7193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การพิจารณาอนุมัติคำขอรับเงินช่วยเหลือหรืออุดหนุน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89767" y="6376243"/>
            <a:ext cx="241607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58701" y="6160269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73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100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0" y="261386"/>
            <a:ext cx="12169775" cy="93588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ข้อควรระวังการอนุมัติให้เงินอุดหนุน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95360" y="1845191"/>
            <a:ext cx="9850960" cy="331160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ยื่นคำขอหลังวันที่ 31 มีนาคม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ให้ตรวจสอบด้วยว่าสิทธิขอรับเงินช่วยเหลือหรืออุดหนุนเกิดขึ้นใน</a:t>
            </a:r>
            <a:r>
              <a:rPr lang="th-TH" sz="3200" b="1" i="1" dirty="0">
                <a:latin typeface="FreesiaUPC" pitchFamily="34" charset="-34"/>
                <a:cs typeface="FreesiaUPC" pitchFamily="34" charset="-34"/>
              </a:rPr>
              <a:t>ปีใด </a:t>
            </a:r>
          </a:p>
          <a:p>
            <a:pPr marL="8153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   เช่น ผู้ดำเนินการทดสอบฯ ยื่นคำขอ แบบ ชอ.1 ในวันที่ 1 เมษายน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แต่เป็นผลการทดสอบฯ ของปี พ.ศ.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กรณีนี้ไม่สามารถอนุมัติให้เงินช่วยเหลือหรืออุดหนุนได้ เนื่องจากเกินเวลาที่กำหนด (ทดสอบฯ ปี พ.ศ.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ต้องยื่นคำขอฯ ในปี พ.ศ.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2562)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0" y="6375476"/>
            <a:ext cx="2487982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30606" y="6164671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20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7"/>
          <p:cNvSpPr/>
          <p:nvPr/>
        </p:nvSpPr>
        <p:spPr>
          <a:xfrm>
            <a:off x="0" y="188640"/>
            <a:ext cx="12169775" cy="935882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1"/>
          <p:cNvSpPr txBox="1">
            <a:spLocks/>
          </p:cNvSpPr>
          <p:nvPr/>
        </p:nvSpPr>
        <p:spPr>
          <a:xfrm>
            <a:off x="1051550" y="1715568"/>
            <a:ext cx="10282389" cy="387367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 ให้เป็นไปตามระเบียบคณะกรรมการส่งเสริมการพัฒนา</a:t>
            </a:r>
            <a:br>
              <a:rPr lang="th-TH" sz="3000" b="1" dirty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ฝีมือแรงงาน ว่าด้วยการรับเงิน การจ่ายเงิน การเก็บรักษาเงิน และการบริหารกองทุนพัฒนาฝีมือแรงงาน ทั้งนี้ การจ่ายเงินช่วยเหลือหรืออุดหนุน ให้จ่ายเป็นเช็คขีดคร่อมสั่งจ่ายชื่อผู้รับเงินช่วยเหลือหรืออุดหนุน และขีดฆ่าคำว่า “หรือผู้ถือ” ออก (ประกาศข้อ 16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)</a:t>
            </a:r>
          </a:p>
          <a:p>
            <a:pPr marL="81533" indent="0" algn="thaiDist">
              <a:buNone/>
            </a:pPr>
            <a:endParaRPr lang="th-TH" sz="30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        (ให้จ่ายเงินอุดหนุนให้เสร็จสิ้นภายในเดือนกันยายน เพื่อให้การเบิกจ่ายเงินเป็นไปตามงบประมาณรายจ่ายประจำปีที่ได้รับการจัดสรร และเป็นไปตามเกณฑ์ชี้</a:t>
            </a: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วัด</a:t>
            </a:r>
            <a:br>
              <a:rPr lang="th-TH" sz="3000" b="1" i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i="1" dirty="0" smtClean="0">
                <a:latin typeface="FreesiaUPC" pitchFamily="34" charset="-34"/>
                <a:cs typeface="FreesiaUPC" pitchFamily="34" charset="-34"/>
              </a:rPr>
              <a:t>การประเมินผลการ</a:t>
            </a: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ดำเนินงานกองทุนพัฒนาฝีมือแรงงาน)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endParaRPr lang="en-US" sz="30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	”</a:t>
            </a:r>
            <a:r>
              <a:rPr lang="th-TH" sz="3000" b="1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04890" y="6380645"/>
            <a:ext cx="241607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02511" y="6164671"/>
            <a:ext cx="95013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4D1E09A-BCEE-4119-9E66-8607074FD69A}"/>
              </a:ext>
            </a:extLst>
          </p:cNvPr>
          <p:cNvSpPr/>
          <p:nvPr/>
        </p:nvSpPr>
        <p:spPr>
          <a:xfrm>
            <a:off x="684287" y="3645024"/>
            <a:ext cx="10945216" cy="504056"/>
          </a:xfrm>
          <a:prstGeom prst="rect">
            <a:avLst/>
          </a:prstGeom>
          <a:solidFill>
            <a:schemeClr val="tx2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1533" indent="0" algn="ctr">
              <a:buNone/>
            </a:pP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ให้สั่ง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จ่ายในนาม  ชื่อสถานประกาบกิจการ/ศูนย์ทดสอบ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ฯ ไม่สั่งจ่ายชื่อบุคคล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07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" y="261386"/>
            <a:ext cx="12169774" cy="935882"/>
          </a:xfrm>
          <a:prstGeom prst="roundRect">
            <a:avLst/>
          </a:prstGeom>
          <a:solidFill>
            <a:srgbClr val="00B05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การรายงานผลการพิจารณา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828303" y="1845191"/>
            <a:ext cx="10426199" cy="2519697"/>
          </a:xfrm>
          <a:prstGeom prst="rect">
            <a:avLst/>
          </a:prstGeom>
          <a:noFill/>
          <a:ln>
            <a:noFill/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สพร. หรือ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สนพ.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จ่ายเงินช่วยเหลือหรืออุดหนุนให้แก่ผู้ที่ได้รับอนุมัติแล้ว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ให้รายงานผลการพิจารณาอนุมัติ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การให้เงินช่วยเหลือหรืออุดหนุนจากกองทุนพัฒนาฝีมือแรงงาน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ส่งให้กองส่งเสริมการพัฒนาฝีมือแรงงาน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ภายในวันที่ 10 ของเดือนถัดไป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เพื่อสรุปรายงานผลการพิจารณาต่อคณะกรรมการส่งเสริมการพัฒนาฝีมือแรงงาน (ประกาศ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ข้อ 19)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”</a:t>
            </a:r>
            <a:r>
              <a:rPr lang="th-TH" sz="3200" b="1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04890" y="6447467"/>
            <a:ext cx="241607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02511" y="6236662"/>
            <a:ext cx="95013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2268462" y="4581128"/>
            <a:ext cx="7848873" cy="1368152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รายงานตามแบบ </a:t>
            </a:r>
            <a:r>
              <a:rPr lang="th-TH" sz="3200" b="1" dirty="0" err="1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4 (แล้วแต่กรณีการให้เงินอุดหนุน) </a:t>
            </a:r>
          </a:p>
          <a:p>
            <a:pPr algn="ctr"/>
            <a:r>
              <a:rPr lang="th-TH" sz="3200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ให้ระบุวันที่จ่ายเงินในแบบ </a:t>
            </a:r>
            <a:r>
              <a:rPr lang="th-TH" sz="3200" b="1" i="1" u="sng" dirty="0" err="1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200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4 ด้วย  </a:t>
            </a:r>
            <a:r>
              <a:rPr lang="en-US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20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" y="261386"/>
            <a:ext cx="12169774" cy="935882"/>
          </a:xfrm>
          <a:prstGeom prst="roundRect">
            <a:avLst/>
          </a:prstGeom>
          <a:solidFill>
            <a:srgbClr val="66990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42" rIns="91287" bIns="45642" rtlCol="0" anchor="ctr"/>
          <a:lstStyle/>
          <a:p>
            <a:pPr algn="ctr"/>
            <a:endParaRPr lang="th-TH" sz="4000" b="1" dirty="0">
              <a:solidFill>
                <a:srgbClr val="FFCC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CC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CC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การรายงานผลการดำเนินการพัฒนาฝีมือแรงงาน</a:t>
            </a:r>
            <a:endParaRPr lang="en-US" sz="4000" b="1" dirty="0">
              <a:solidFill>
                <a:srgbClr val="FFCC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CC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CC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CC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CC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900311" y="1700808"/>
            <a:ext cx="10282389" cy="16558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1. ผู้ได้รับเงินช่วยเหลือหรืออุดหนุน รายงานผลการดำเนินงานการพัฒนาฝีมือแรงงาน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ให้สพร. หรือ สนพ. ทราบภายใน 30 วันนับแต่วันที่ดำเนินการแล้วเสร็จ ตามแบบที่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กรมพัฒนาฝีมือแรงงานกำหนด (ประกาศข้อ 18 (1))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04890" y="6447467"/>
            <a:ext cx="2416077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02511" y="6236662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900311" y="3500591"/>
            <a:ext cx="10282389" cy="187177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lIns="91339" tIns="45670" rIns="91339" bIns="45670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53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สพร. หรือ </a:t>
            </a:r>
            <a:r>
              <a:rPr lang="th-TH" sz="2800" b="1" dirty="0" err="1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ส่งรายงานผลการดำเนินงานการพัฒนาฝีมือแรงงานของผู้ที่ได้รับเงิน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ช่วยเหลือหรืออุดหนุน ให้กองส่งเสริมการพัฒนาฝีมือแรงงาน ภายใน 7 วันนับแต่วันที่ได้รับ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รายงานจากผู้ที่ได้รับเงินช่วยเหลือหรืออุดหนุน เพื่อรายงานเสนอคณะกรรมการส่งเสริม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การพัฒนาฝีมือแรงงาน (ประกาศข้อ 19)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53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610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06927372"/>
              </p:ext>
            </p:extLst>
          </p:nvPr>
        </p:nvGraphicFramePr>
        <p:xfrm>
          <a:off x="332503" y="1283000"/>
          <a:ext cx="11648580" cy="52416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3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16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66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23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95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แบบคำขอ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180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</a:t>
                      </a:r>
                      <a:r>
                        <a:rPr lang="th-TH" sz="24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บาท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</a:t>
                      </a:r>
                      <a:r>
                        <a:rPr lang="th-TH" sz="24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.1-1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57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ผู้ประกอบกิจการพัฒนาฝีมือแรงงานให้แก่ลูกจ้างในปีที่ผ่านมา ส่วนที่เกินกว่าร้อยละ 70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ผู้ประกอบกิจการได้รับการรับรองมาตรฐานฯ ของตนตามมาตรา 26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590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ผู้ประกอบกิจการส่งลูกจ้างเข้ารับการทดสอบและผ่านการทดสอบฯ และจ่ายค่าจ้างตามมาตรฐานฝีมือ อุดหนุนคนละ 1,000 บาท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997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ผู้ประกอบกิจการฝึกอบรมเพื่อสร้างสรรค์นวัตกรรมหรือนำเทคโนโลยีมาใช้ผลิตสินค้าหรือบริการ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3455" y="117399"/>
            <a:ext cx="9850960" cy="584640"/>
          </a:xfrm>
          <a:prstGeom prst="rect">
            <a:avLst/>
          </a:prstGeom>
          <a:noFill/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73706" y="646111"/>
            <a:ext cx="8865947" cy="523099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แบบคำขอรับเงินช่วยเหลือหรืออุดหนุนจากกองทุนพัฒนาฝีมือแรงงาน 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7 แบบ 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0" y="6447467"/>
            <a:ext cx="2128458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519459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รูปแปดเหลี่ยม 7"/>
          <p:cNvSpPr/>
          <p:nvPr/>
        </p:nvSpPr>
        <p:spPr>
          <a:xfrm>
            <a:off x="324247" y="548680"/>
            <a:ext cx="799208" cy="576064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Brush Script MT" pitchFamily="66" charset="0"/>
                <a:cs typeface="2555 edcrub KaiKea" pitchFamily="2" charset="-34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248071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3800584"/>
              </p:ext>
            </p:extLst>
          </p:nvPr>
        </p:nvGraphicFramePr>
        <p:xfrm>
          <a:off x="260598" y="1546661"/>
          <a:ext cx="11792390" cy="489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3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51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59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0139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31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62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บาท ส่วนที่เกิน 100 คน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94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เงินสมทบเข้ากองทุน อุดหนุนร้อยละ 10 ของเงินสมทบที่นำส่งเข้ากองทุน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ดำเนินการ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พัฒนาฝีมือแรงงานลูกจ้างในปีที่ผ่านมา ส่วนที่เกินกว่าร้อยละ 70 อุดหนุน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 ได้รับ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การรับรองมาตรฐานฯ ของตนตามมาตรา 26 อุดหนุนสาขาระดับละ 10,000 บาท 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(4)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ลูกจ้างเข้ารับการทดสอบและผ่านการทดสอบฯ และจ่ายค่าจ้างตามมาตรฐานฝีมือ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(5) ฝึกอบรม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ฝีมือแรงงานเพื่อสร้างสรรค์นวัตกรรมหรือนำเทคโนโลยีมาใช้ผลิตสินค้าหรือบริการ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3455" y="67207"/>
            <a:ext cx="9850960" cy="584640"/>
          </a:xfrm>
          <a:prstGeom prst="rect">
            <a:avLst/>
          </a:prstGeom>
          <a:noFill/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23455" y="705975"/>
            <a:ext cx="9922967" cy="953886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แบบรายงานผลการดำเนินงานการพัฒนาฝีมือแรงงานของผู้ได้รับเงินช่วยเหลือหรืออุดหนุน</a:t>
            </a:r>
          </a:p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จากกองทุนฯ 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: 3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แบบ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76795" y="6447467"/>
            <a:ext cx="220036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33940" y="6519459"/>
            <a:ext cx="73442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รูปแปดเหลี่ยม 7"/>
          <p:cNvSpPr/>
          <p:nvPr/>
        </p:nvSpPr>
        <p:spPr>
          <a:xfrm>
            <a:off x="324247" y="764704"/>
            <a:ext cx="799208" cy="576064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Brush Script MT" pitchFamily="66" charset="0"/>
                <a:cs typeface="2555 edcrub KaiKea" pitchFamily="2" charset="-34"/>
              </a:rPr>
              <a:t>2</a:t>
            </a:r>
            <a:endParaRPr lang="th-TH" b="1" dirty="0">
              <a:solidFill>
                <a:schemeClr val="bg1"/>
              </a:solidFill>
              <a:latin typeface="Brush Script MT" pitchFamily="66" charset="0"/>
              <a:cs typeface="2555 edcrub KaiKea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090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3455" y="252538"/>
            <a:ext cx="9850960" cy="584640"/>
          </a:xfrm>
          <a:prstGeom prst="rect">
            <a:avLst/>
          </a:prstGeom>
          <a:noFill/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0510780"/>
              </p:ext>
            </p:extLst>
          </p:nvPr>
        </p:nvGraphicFramePr>
        <p:xfrm>
          <a:off x="260598" y="1621146"/>
          <a:ext cx="11693464" cy="46875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90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686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47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10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5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784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lvl="0" indent="-273050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 ส่วนที่เกิน 100 คน ถ้ามีจำนวนตั้งแต่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75 คนขึ้นไป ให้ปัดเป็น 100 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61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ดำเนินการทดสอบมาตรฐานฯ ให้แก่ผู้เข้ารับการทดสอบที่กรมฯ ส่งไปทดสอบ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61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ของเงินสมทบที่นำส่งเข้ากองทุน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ผู้ประกอบกิจการดำเนินการพัฒนาฝีมือแรงงานให้แก่ลูกจ้างในปีที่ผ่านมา ส่วนที่เกินกว่าร้อยละ 70 อุดหนุนคนละ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5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ผู้ประกอบกิจการได้รับการรับรองมาตรฐานฝีมือแรงงานของตน ตามมาตรา 26 อุดหนุนสาขาระดับละ 10,000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5"/>
          <p:cNvSpPr/>
          <p:nvPr/>
        </p:nvSpPr>
        <p:spPr>
          <a:xfrm>
            <a:off x="1285452" y="1053319"/>
            <a:ext cx="10264202" cy="523099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 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9 แบบ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17271" y="6447467"/>
            <a:ext cx="2344172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0" y="6416675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86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รูปแปดเหลี่ยม 7"/>
          <p:cNvSpPr/>
          <p:nvPr/>
        </p:nvSpPr>
        <p:spPr>
          <a:xfrm>
            <a:off x="324247" y="1000354"/>
            <a:ext cx="799208" cy="576064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Brush Script MT" pitchFamily="66" charset="0"/>
                <a:cs typeface="2555 edcrub KaiKea" pitchFamily="2" charset="-34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269377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3455" y="36563"/>
            <a:ext cx="9850960" cy="584640"/>
          </a:xfrm>
          <a:prstGeom prst="rect">
            <a:avLst/>
          </a:prstGeom>
          <a:noFill/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4" name="สี่เหลี่ยมผืนผ้า 5"/>
          <p:cNvSpPr/>
          <p:nvPr/>
        </p:nvSpPr>
        <p:spPr>
          <a:xfrm>
            <a:off x="1123352" y="837344"/>
            <a:ext cx="8538487" cy="523099"/>
          </a:xfrm>
          <a:prstGeom prst="rect">
            <a:avLst/>
          </a:prstGeom>
        </p:spPr>
        <p:txBody>
          <a:bodyPr wrap="none" lIns="91339" tIns="45670" rIns="91339" bIns="4567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61838631"/>
              </p:ext>
            </p:extLst>
          </p:nvPr>
        </p:nvGraphicFramePr>
        <p:xfrm>
          <a:off x="188693" y="1413242"/>
          <a:ext cx="11648583" cy="731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4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924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95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70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31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8615975"/>
              </p:ext>
            </p:extLst>
          </p:nvPr>
        </p:nvGraphicFramePr>
        <p:xfrm>
          <a:off x="188692" y="2133155"/>
          <a:ext cx="11648582" cy="4319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4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924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95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70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 อุดหนุนคนละ 1,000 บาท ไม่เกินปีละ 100,000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ผู้ประกอบกิจการดำเนินการฝึกอบรมให้แก่ลูกจ้างเพื่อเป็นการสร้างสรรค์นวัตกรรม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หรือนำเทคโนโลยีมาใช้ในการผลิตสินค้าหรือบริการ อุดหนุนเท่าที่จ่ายจริง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8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ตามมาตรา 24 ส่งเงินค่าทดสอบเข้ากองทุน หรือศูนย์ประเมิน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ความรู้ความสามารถตามมาตรา 26/4 (2) ที่เป็นหน่วยงานของรัฐ ส่งเงินค่าธรรมเนียมเข้ากองทุน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.4-7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 อุดหนุนเป็นค่าตอบแทนและค่าใช้จ่ายอื่นของผู้ประเมิน </a:t>
                      </a:r>
                    </a:p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และค่าใช้จ่ายในการดำเนินการรับรองความรู้ความสามารถ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 อุดหนุนเป็นค่าใช้จ่ายในการดำเนินการทดสอบมาตรฐานฝีมือแรงงานแห่งชาติ ในกรณีที่งบประมาณมีจำนวนไม่เพียงพอ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4-9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รูปแปดเหลี่ยม 7"/>
          <p:cNvSpPr/>
          <p:nvPr/>
        </p:nvSpPr>
        <p:spPr>
          <a:xfrm>
            <a:off x="180231" y="764704"/>
            <a:ext cx="799208" cy="576064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Brush Script MT" pitchFamily="66" charset="0"/>
                <a:cs typeface="2555 edcrub KaiKea" pitchFamily="2" charset="-34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370303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5"/>
          <p:cNvSpPr/>
          <p:nvPr/>
        </p:nvSpPr>
        <p:spPr>
          <a:xfrm>
            <a:off x="1300860" y="2977892"/>
            <a:ext cx="5834893" cy="523099"/>
          </a:xfrm>
          <a:prstGeom prst="rect">
            <a:avLst/>
          </a:prstGeom>
        </p:spPr>
        <p:txBody>
          <a:bodyPr wrap="none" lIns="91339" tIns="45670" rIns="91339" bIns="4567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แบบการยื่นขอรับความเห็นชอบหลักสูตรการฝึกอบรม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9959980"/>
              </p:ext>
            </p:extLst>
          </p:nvPr>
        </p:nvGraphicFramePr>
        <p:xfrm>
          <a:off x="509909" y="3716965"/>
          <a:ext cx="11360960" cy="23213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61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534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387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260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6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3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82550" indent="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ใช้ใน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ขร.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9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457200" indent="-37465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แบบหลักสูตรการฝึกอบรมเพื่อนำเทคโนโลยีมาใช้ในการผลิตสินค้าหรือบริการ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745366" y="6381328"/>
            <a:ext cx="255988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16675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88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3455" y="36563"/>
            <a:ext cx="9850960" cy="584640"/>
          </a:xfrm>
          <a:prstGeom prst="rect">
            <a:avLst/>
          </a:prstGeom>
          <a:noFill/>
        </p:spPr>
        <p:txBody>
          <a:bodyPr wrap="square" lIns="91339" tIns="45670" rIns="91339" bIns="45670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Rectangle 4"/>
          <p:cNvSpPr/>
          <p:nvPr/>
        </p:nvSpPr>
        <p:spPr>
          <a:xfrm>
            <a:off x="332502" y="693330"/>
            <a:ext cx="11432866" cy="2246249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pPr algn="thaiDist"/>
            <a:r>
              <a:rPr lang="th-TH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- หลักสูตรการฝึกอบรมเพื่อสร้างสรรค์นวัตกรรม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- หลักสูตรการฝึกอบรมเพื่อนำเทคโนโลยีมาใช้ในการผลิตสินค้าหรือบริการ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รูปแปดเหลี่ยม 7"/>
          <p:cNvSpPr/>
          <p:nvPr/>
        </p:nvSpPr>
        <p:spPr>
          <a:xfrm>
            <a:off x="406637" y="2977892"/>
            <a:ext cx="799208" cy="576064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Brush Script MT" pitchFamily="66" charset="0"/>
                <a:cs typeface="2555 edcrub KaiKea" pitchFamily="2" charset="-34"/>
              </a:rPr>
              <a:t>4</a:t>
            </a:r>
            <a:endParaRPr lang="th-TH" b="1" dirty="0">
              <a:solidFill>
                <a:schemeClr val="bg1"/>
              </a:solidFill>
              <a:latin typeface="Brush Script MT" pitchFamily="66" charset="0"/>
              <a:cs typeface="2555 edcrub KaiKea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61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แผนภูมิ 1"/>
          <p:cNvGraphicFramePr/>
          <p:nvPr>
            <p:extLst>
              <p:ext uri="{D42A27DB-BD31-4B8C-83A1-F6EECF244321}">
                <p14:modId xmlns:p14="http://schemas.microsoft.com/office/powerpoint/2010/main" xmlns="" val="3698879139"/>
              </p:ext>
            </p:extLst>
          </p:nvPr>
        </p:nvGraphicFramePr>
        <p:xfrm>
          <a:off x="0" y="0"/>
          <a:ext cx="12169775" cy="6669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2628503" y="188640"/>
            <a:ext cx="6192688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การอนุมัติให้เงินช่วยเหลือหรืออุดหนุน ปีงบประมาณ พ.ศ. 2561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เบิกจ่าย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14,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818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411.19 บาท งบคงเหลือ 181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,588.81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บาท</a:t>
            </a:r>
            <a:endParaRPr lang="th-TH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2484487" y="980728"/>
            <a:ext cx="72008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1764407" y="4005064"/>
            <a:ext cx="165618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844527" y="4365104"/>
            <a:ext cx="108012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4212679" y="4404709"/>
            <a:ext cx="288032" cy="7128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8101111" y="3573016"/>
            <a:ext cx="1512168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6660951" y="836712"/>
            <a:ext cx="3096344" cy="3960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040771" y="1412776"/>
            <a:ext cx="2750145" cy="61254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5282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74638"/>
            <a:ext cx="12169775" cy="778098"/>
          </a:xfrm>
          <a:solidFill>
            <a:srgbClr val="FFFF00"/>
          </a:solidFill>
        </p:spPr>
        <p:txBody>
          <a:bodyPr/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ประเด็นปัญหาที่พบ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217" name="Picture 1" descr="C:\Users\HP\Desktop\บรรยาย 16-17\ดาวน์โหลด 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0431" y="1844824"/>
            <a:ext cx="7260442" cy="4509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80743" y="1844824"/>
            <a:ext cx="9289032" cy="397031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3. มีความประสงค์ขอรับเงินช่วยเหลือหรืออุดหนุนจากกองทุนพัฒนาฝีมือแรงงานตามพระราชบัญญัติส่งเสริมการพัฒนาฝีมือแรงงาน พ.ศ. ๒๕๔๕ เป็นเงินทั้งสิ้นจำนวน. 20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,000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.. บาท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(.สองหมื่นบาทถ้วน...)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โดยขอรับเป็นเช็คขีดคร่อมสั่งจ่ายในนาม........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นางพักตร์พิไ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ล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เส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ริฐ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สูงเนิน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...............................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4. เอกสารหลักฐานประกอบการยื่นคำขอ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/>
              </a:rPr>
              <a:t>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สำเนาหนังสือรับรองการจดทะเบียนนิติบุคคล พร้อมวัตถุประสงค์ (กรณีเป็นนิติบุคคล)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		หรือสำเนาบัตรประจำตัวประชาชน (กรณีเป็นบุคคลธรรมดา)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lang="en-US" dirty="0" smtClean="0">
                <a:solidFill>
                  <a:schemeClr val="bg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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  <a:tab pos="900113" algn="l"/>
                <a:tab pos="1169988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/>
              </a:rPr>
              <a:t>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สำเนาบัตรประจำตัวประชาชนของผู้มอบอำนาจและผู้รับมอบอำนาจ (กรณีมีการมอบอำนาจ)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772519" y="2875928"/>
            <a:ext cx="9289032" cy="936104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60648"/>
            <a:ext cx="12169775" cy="79208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การสั่งจ่ายเช็ค</a:t>
            </a:r>
            <a:endParaRPr lang="th-TH" sz="4000" dirty="0">
              <a:solidFill>
                <a:srgbClr val="FFFF00"/>
              </a:solidFill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36215" y="4351163"/>
            <a:ext cx="2952328" cy="2462213"/>
          </a:xfrm>
          <a:prstGeom prst="rect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81533" indent="0" algn="ctr">
              <a:buNone/>
            </a:pP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pPr marL="81533" indent="0" algn="ctr">
              <a:buNone/>
            </a:pP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สั่งจ่ายเช็ค ชื่อบุคคล</a:t>
            </a:r>
            <a:b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แก้ปัญหา”</a:t>
            </a:r>
          </a:p>
          <a:p>
            <a:pPr marL="81533" indent="0" algn="ctr">
              <a:buNone/>
            </a:pP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ให้สั่งจ่าย ชื่อสถานประกอบกิจการ/ศูนย์ทดสอบฯ/</a:t>
            </a:r>
          </a:p>
          <a:p>
            <a:pPr marL="81533" indent="0" algn="ctr">
              <a:buNone/>
            </a:pPr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ศูนย์ประเมินฯ ม.26/4(2)”</a:t>
            </a:r>
            <a:endPara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7165007" y="1268760"/>
            <a:ext cx="4968552" cy="5760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จากแบบคำขอรับเงินช่วยเหลือหรืออุดหนุนฯ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13220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4" name="รูปร่าง 13"/>
          <p:cNvCxnSpPr>
            <a:stCxn id="9" idx="0"/>
          </p:cNvCxnSpPr>
          <p:nvPr/>
        </p:nvCxnSpPr>
        <p:spPr>
          <a:xfrm rot="5400000" flipH="1" flipV="1">
            <a:off x="1512488" y="3054918"/>
            <a:ext cx="1296137" cy="1296354"/>
          </a:xfrm>
          <a:prstGeom prst="bentConnector2">
            <a:avLst/>
          </a:prstGeom>
          <a:ln w="53975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96255" y="2637487"/>
            <a:ext cx="5400600" cy="403187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แบบ </a:t>
            </a:r>
            <a:r>
              <a:rPr kumimoji="0" lang="th-TH" sz="2000" b="0" i="0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ชอ.</a:t>
            </a:r>
            <a:r>
              <a:rPr kumimoji="0" lang="th-TH" sz="20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1-</a:t>
            </a:r>
            <a:r>
              <a:rPr kumimoji="0" lang="en-US" sz="20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</a:t>
            </a:r>
            <a:endParaRPr kumimoji="0" lang="en-US" sz="2000" b="0" i="0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สำหรับศูนย์ประเมินความรู้ความสามารถ ตามมาตรา 26/4 (2)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ตามประกาศ ข้อ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11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600" dirty="0" smtClean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600" dirty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dirty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600" dirty="0" smtClean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600" dirty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algn="ctr"/>
            <a:r>
              <a:rPr lang="th-TH" sz="2000" b="1" dirty="0">
                <a:solidFill>
                  <a:schemeClr val="bg1"/>
                </a:solidFill>
              </a:rPr>
              <a:t>คำขอรับเงินช่วยเหลือหรืออุดหนุนจากกองทุนพัฒนาฝีมือแรงงาน</a:t>
            </a:r>
            <a:endParaRPr lang="en-US" sz="2000" dirty="0">
              <a:solidFill>
                <a:schemeClr val="bg1"/>
              </a:solidFill>
            </a:endParaRPr>
          </a:p>
          <a:p>
            <a:pPr algn="ctr"/>
            <a:r>
              <a:rPr lang="th-TH" sz="2000" b="1" dirty="0">
                <a:solidFill>
                  <a:schemeClr val="bg1"/>
                </a:solidFill>
              </a:rPr>
              <a:t>ตามพระราชบัญญัติส่งเสริมการพัฒนาฝีมือแรงงาน พ.ศ. 2545</a:t>
            </a:r>
            <a:endParaRPr lang="en-US" sz="2000" dirty="0">
              <a:solidFill>
                <a:schemeClr val="bg1"/>
              </a:solidFill>
            </a:endParaRPr>
          </a:p>
          <a:p>
            <a:pPr algn="ctr"/>
            <a:r>
              <a:rPr lang="th-TH" sz="2000" b="1" dirty="0">
                <a:solidFill>
                  <a:schemeClr val="bg1"/>
                </a:solidFill>
              </a:rPr>
              <a:t>กรมพัฒนาฝีมือแรงงาน กระทรวง</a:t>
            </a:r>
            <a:r>
              <a:rPr lang="th-TH" sz="2000" b="1" dirty="0" smtClean="0">
                <a:solidFill>
                  <a:schemeClr val="bg1"/>
                </a:solidFill>
              </a:rPr>
              <a:t>แรงงาน</a:t>
            </a:r>
            <a:endParaRPr lang="th-TH" sz="2000" dirty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dirty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algn="r"/>
            <a:r>
              <a:rPr lang="th-TH" sz="2000" dirty="0">
                <a:solidFill>
                  <a:schemeClr val="bg1"/>
                </a:solidFill>
              </a:rPr>
              <a:t>เขียนที่</a:t>
            </a:r>
            <a:r>
              <a:rPr lang="ar-SA" sz="2000" dirty="0" smtClean="0">
                <a:solidFill>
                  <a:schemeClr val="bg1"/>
                </a:solidFill>
              </a:rPr>
              <a:t>.. </a:t>
            </a:r>
            <a:r>
              <a:rPr lang="th-TH" sz="2000" dirty="0" smtClean="0">
                <a:solidFill>
                  <a:schemeClr val="bg1"/>
                </a:solidFill>
              </a:rPr>
              <a:t>บริษัท </a:t>
            </a:r>
            <a:r>
              <a:rPr lang="th-TH" sz="2000" dirty="0">
                <a:solidFill>
                  <a:schemeClr val="bg1"/>
                </a:solidFill>
              </a:rPr>
              <a:t>โต</a:t>
            </a:r>
            <a:r>
              <a:rPr lang="th-TH" sz="2000" dirty="0" err="1">
                <a:solidFill>
                  <a:schemeClr val="bg1"/>
                </a:solidFill>
              </a:rPr>
              <a:t>โยต้า</a:t>
            </a:r>
            <a:r>
              <a:rPr lang="th-TH" sz="2000" dirty="0">
                <a:solidFill>
                  <a:schemeClr val="bg1"/>
                </a:solidFill>
              </a:rPr>
              <a:t>ประตูน้ำพระอินทร์ จำกัด</a:t>
            </a:r>
            <a:endParaRPr lang="en-US" sz="2000" dirty="0">
              <a:solidFill>
                <a:schemeClr val="bg1"/>
              </a:solidFill>
            </a:endParaRPr>
          </a:p>
          <a:p>
            <a:pPr algn="r"/>
            <a:r>
              <a:rPr lang="th-TH" sz="2000" dirty="0" smtClean="0">
                <a:solidFill>
                  <a:schemeClr val="bg1"/>
                </a:solidFill>
              </a:rPr>
              <a:t>วันที่ </a:t>
            </a:r>
            <a:r>
              <a:rPr lang="th-TH" sz="2000" dirty="0">
                <a:solidFill>
                  <a:schemeClr val="bg1"/>
                </a:solidFill>
              </a:rPr>
              <a:t>1 เดือน ตุลาคม </a:t>
            </a:r>
            <a:r>
              <a:rPr lang="th-TH" sz="2000" dirty="0" err="1">
                <a:solidFill>
                  <a:schemeClr val="bg1"/>
                </a:solidFill>
              </a:rPr>
              <a:t>พ.ศ</a:t>
            </a:r>
            <a:r>
              <a:rPr lang="th-TH" sz="2000" dirty="0">
                <a:solidFill>
                  <a:schemeClr val="bg1"/>
                </a:solidFill>
              </a:rPr>
              <a:t>...</a:t>
            </a:r>
            <a:r>
              <a:rPr lang="th-TH" sz="2000" dirty="0" smtClean="0">
                <a:solidFill>
                  <a:schemeClr val="bg1"/>
                </a:solidFill>
              </a:rPr>
              <a:t>2561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124447" y="3836941"/>
            <a:ext cx="3168352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bg1"/>
                </a:solidFill>
              </a:rPr>
              <a:t>สำหรับเจ้าหน้าที่</a:t>
            </a:r>
            <a:endParaRPr lang="en-US" sz="2000" dirty="0" smtClean="0">
              <a:solidFill>
                <a:schemeClr val="bg1"/>
              </a:solidFill>
            </a:endParaRPr>
          </a:p>
          <a:p>
            <a:r>
              <a:rPr lang="th-TH" sz="2000" dirty="0" smtClean="0">
                <a:solidFill>
                  <a:schemeClr val="bg1"/>
                </a:solidFill>
              </a:rPr>
              <a:t>เลขที่คำขอ     94 - 32 - 0003  -  2561</a:t>
            </a:r>
            <a:endParaRPr lang="en-US" sz="2000" dirty="0" smtClean="0">
              <a:solidFill>
                <a:schemeClr val="bg1"/>
              </a:solidFill>
            </a:endParaRPr>
          </a:p>
          <a:p>
            <a:r>
              <a:rPr lang="th-TH" sz="2000" dirty="0" smtClean="0">
                <a:solidFill>
                  <a:schemeClr val="bg1"/>
                </a:solidFill>
              </a:rPr>
              <a:t>วันที่รับคำขอ.    2 ต.ค. 2561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6516935" y="2091694"/>
            <a:ext cx="5148784" cy="444737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891838" algn="l"/>
              </a:tabLst>
            </a:pPr>
            <a:r>
              <a:rPr kumimoji="0" lang="th-TH" sz="20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แบบ </a:t>
            </a:r>
            <a:r>
              <a:rPr kumimoji="0" lang="th-TH" sz="2000" b="0" i="0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ชอ.</a:t>
            </a:r>
            <a:r>
              <a:rPr kumimoji="0" lang="th-TH" sz="20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1</a:t>
            </a:r>
            <a:endParaRPr kumimoji="0" lang="en-US" sz="2000" b="0" i="0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891838" algn="l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สำหรับผู้ดำเนินการทดสอบมาตรฐานฝีมือแรงงาน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891838" algn="l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ตามประกาศ ข้อ 4 ข้อ 5 และข้อ 11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891838" algn="l"/>
              </a:tabLst>
            </a:pPr>
            <a:endParaRPr lang="th-TH" sz="1600" dirty="0">
              <a:solidFill>
                <a:schemeClr val="bg1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891838" algn="l"/>
              </a:tabLst>
            </a:pP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endParaRPr lang="th-TH" sz="1600" b="1" dirty="0" smtClean="0">
              <a:solidFill>
                <a:schemeClr val="bg1"/>
              </a:solidFill>
            </a:endParaRPr>
          </a:p>
          <a:p>
            <a:endParaRPr lang="th-TH" sz="1600" b="1" dirty="0">
              <a:solidFill>
                <a:schemeClr val="bg1"/>
              </a:solidFill>
            </a:endParaRPr>
          </a:p>
          <a:p>
            <a:endParaRPr lang="th-TH" sz="1600" b="1" dirty="0" smtClean="0">
              <a:solidFill>
                <a:schemeClr val="bg1"/>
              </a:solidFill>
            </a:endParaRPr>
          </a:p>
          <a:p>
            <a:pPr algn="ctr"/>
            <a:endParaRPr lang="th-TH" sz="1600" b="1" dirty="0" smtClean="0">
              <a:solidFill>
                <a:schemeClr val="bg1"/>
              </a:solidFill>
            </a:endParaRPr>
          </a:p>
          <a:p>
            <a:pPr algn="ctr"/>
            <a:r>
              <a:rPr lang="th-TH" sz="2000" b="1" dirty="0" smtClean="0">
                <a:solidFill>
                  <a:schemeClr val="bg1"/>
                </a:solidFill>
              </a:rPr>
              <a:t>คำ</a:t>
            </a:r>
            <a:r>
              <a:rPr lang="th-TH" sz="2000" b="1" dirty="0">
                <a:solidFill>
                  <a:schemeClr val="bg1"/>
                </a:solidFill>
              </a:rPr>
              <a:t>ขอรับเงินช่วยเหลือหรืออุดหนุนจากกองทุนพัฒนาฝีมือแรงงาน</a:t>
            </a:r>
            <a:endParaRPr lang="en-US" sz="2000" dirty="0">
              <a:solidFill>
                <a:schemeClr val="bg1"/>
              </a:solidFill>
            </a:endParaRPr>
          </a:p>
          <a:p>
            <a:pPr algn="ctr"/>
            <a:r>
              <a:rPr lang="th-TH" sz="2000" b="1" dirty="0" smtClean="0">
                <a:solidFill>
                  <a:schemeClr val="bg1"/>
                </a:solidFill>
              </a:rPr>
              <a:t>ตาม</a:t>
            </a:r>
            <a:r>
              <a:rPr lang="th-TH" sz="2000" b="1" dirty="0">
                <a:solidFill>
                  <a:schemeClr val="bg1"/>
                </a:solidFill>
              </a:rPr>
              <a:t>พระราชบัญญัติส่งเสริมการพัฒนาฝีมือแรงงาน พ.ศ. </a:t>
            </a:r>
            <a:r>
              <a:rPr lang="th-TH" sz="2000" b="1" dirty="0" smtClean="0">
                <a:solidFill>
                  <a:schemeClr val="bg1"/>
                </a:solidFill>
              </a:rPr>
              <a:t>2545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</a:rPr>
              <a:t>กรม</a:t>
            </a:r>
            <a:r>
              <a:rPr lang="th-TH" sz="2000" b="1" dirty="0">
                <a:solidFill>
                  <a:schemeClr val="bg1"/>
                </a:solidFill>
              </a:rPr>
              <a:t>พัฒนาฝีมือแรงงาน กระทรวง</a:t>
            </a:r>
            <a:r>
              <a:rPr lang="th-TH" sz="2000" b="1" dirty="0" smtClean="0">
                <a:solidFill>
                  <a:schemeClr val="bg1"/>
                </a:solidFill>
              </a:rPr>
              <a:t>แรงงาน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	        เขียนที่ วิทยาลัยเทคนิคพิจิตร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	</a:t>
            </a:r>
            <a:r>
              <a:rPr kumimoji="0" lang="th-TH" sz="20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วันที่ 25 เดือน มกราคม พ.ศ. 2561</a:t>
            </a:r>
            <a:endParaRPr lang="en-US" sz="20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891838" algn="l"/>
              </a:tabLst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ngsana New" pitchFamily="18" charset="-34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5605" name="Text Box 91"/>
          <p:cNvSpPr txBox="1">
            <a:spLocks noChangeArrowheads="1"/>
          </p:cNvSpPr>
          <p:nvPr/>
        </p:nvSpPr>
        <p:spPr bwMode="auto">
          <a:xfrm>
            <a:off x="8389143" y="3224093"/>
            <a:ext cx="2952328" cy="114101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สำหรับเจ้าหน้าที่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เลขที่คำขอ    66 –  – 0001 -   2561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วันที่รับคำขอ............................................. 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836415" y="3692925"/>
            <a:ext cx="3672408" cy="1080120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8029103" y="3104784"/>
            <a:ext cx="3456384" cy="133232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8389143" y="5456540"/>
            <a:ext cx="3024336" cy="864096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ชื่อเรื่อง 1"/>
          <p:cNvSpPr>
            <a:spLocks noGrp="1"/>
          </p:cNvSpPr>
          <p:nvPr>
            <p:ph type="title"/>
          </p:nvPr>
        </p:nvSpPr>
        <p:spPr>
          <a:xfrm>
            <a:off x="360040" y="116632"/>
            <a:ext cx="4932759" cy="720080"/>
          </a:xfrm>
          <a:noFill/>
          <a:ln>
            <a:noFill/>
          </a:ln>
        </p:spPr>
        <p:txBody>
          <a:bodyPr>
            <a:normAutofit/>
          </a:bodyPr>
          <a:lstStyle/>
          <a:p>
            <a:pPr algn="l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การกำหนดเลขที่คำขอ</a:t>
            </a:r>
            <a:endParaRPr lang="th-TH" sz="4000" b="1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6255" y="1610797"/>
            <a:ext cx="5400600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chemeClr val="bg1"/>
                </a:solidFill>
              </a:rPr>
              <a:t>ปัจจุบันปีงบประมาณ 2562 </a:t>
            </a:r>
            <a:br>
              <a:rPr lang="th-TH" dirty="0" smtClean="0">
                <a:solidFill>
                  <a:schemeClr val="bg1"/>
                </a:solidFill>
              </a:rPr>
            </a:br>
            <a:r>
              <a:rPr lang="th-TH" dirty="0" smtClean="0">
                <a:solidFill>
                  <a:schemeClr val="bg1"/>
                </a:solidFill>
              </a:rPr>
              <a:t>เลขที่คำขอต้องใช้ตามปี </a:t>
            </a:r>
            <a:r>
              <a:rPr lang="th-TH" dirty="0" err="1" smtClean="0">
                <a:solidFill>
                  <a:schemeClr val="bg1"/>
                </a:solidFill>
              </a:rPr>
              <a:t>งป</a:t>
            </a:r>
            <a:r>
              <a:rPr lang="th-TH" dirty="0" smtClean="0">
                <a:solidFill>
                  <a:schemeClr val="bg1"/>
                </a:solidFill>
              </a:rPr>
              <a:t>ม. คือ 2562 ไม่ใช่ 2561 </a:t>
            </a:r>
            <a:endParaRPr lang="th-TH" dirty="0">
              <a:solidFill>
                <a:schemeClr val="bg1"/>
              </a:solidFill>
            </a:endParaRPr>
          </a:p>
        </p:txBody>
      </p:sp>
      <p:cxnSp>
        <p:nvCxnSpPr>
          <p:cNvPr id="13" name="ลูกศรเชื่อมต่อแบบตรง 12"/>
          <p:cNvCxnSpPr/>
          <p:nvPr/>
        </p:nvCxnSpPr>
        <p:spPr>
          <a:xfrm>
            <a:off x="1548383" y="2468789"/>
            <a:ext cx="2808312" cy="1656184"/>
          </a:xfrm>
          <a:prstGeom prst="straightConnector1">
            <a:avLst/>
          </a:prstGeom>
          <a:ln w="38100">
            <a:solidFill>
              <a:srgbClr val="FF7C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516935" y="116632"/>
            <a:ext cx="5184576" cy="212365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เลขที่คำขอหลักที่ 3 และ 4 ไม่ระบุ /ไม่ใส่วันที่รับคำขอ</a:t>
            </a:r>
          </a:p>
          <a:p>
            <a:r>
              <a:rPr lang="th-TH" sz="2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แก้ปัญหา</a:t>
            </a:r>
          </a:p>
          <a:p>
            <a:pPr algn="thaiDist"/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ใส่เลขที่คำขอหลักที่ 3 และ 4 คือ 31 </a:t>
            </a:r>
            <a:r>
              <a:rPr lang="en-US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3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คือ ประเภทเอกสารคำขอรับเงินช่วยเหลือหรืออุดหนุน/ใส่วันที่รับ</a:t>
            </a:r>
            <a:b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คำขอให้ถูกต้อง</a:t>
            </a:r>
            <a:endParaRPr lang="th-TH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1" name="ลูกศรเชื่อมต่อแบบตรง 9"/>
          <p:cNvCxnSpPr/>
          <p:nvPr/>
        </p:nvCxnSpPr>
        <p:spPr>
          <a:xfrm>
            <a:off x="9253239" y="2204864"/>
            <a:ext cx="1440160" cy="1368152"/>
          </a:xfrm>
          <a:prstGeom prst="straightConnector1">
            <a:avLst/>
          </a:prstGeom>
          <a:ln w="38100">
            <a:solidFill>
              <a:srgbClr val="FF7C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53239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7" name="ตัวเชื่อมต่อตรง 26"/>
          <p:cNvCxnSpPr/>
          <p:nvPr/>
        </p:nvCxnSpPr>
        <p:spPr>
          <a:xfrm>
            <a:off x="6156895" y="1628800"/>
            <a:ext cx="96960" cy="5229200"/>
          </a:xfrm>
          <a:prstGeom prst="line">
            <a:avLst/>
          </a:prstGeom>
          <a:ln w="254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วงรี 30"/>
          <p:cNvSpPr/>
          <p:nvPr/>
        </p:nvSpPr>
        <p:spPr>
          <a:xfrm>
            <a:off x="4284687" y="3980957"/>
            <a:ext cx="720080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วงรี 31"/>
          <p:cNvSpPr/>
          <p:nvPr/>
        </p:nvSpPr>
        <p:spPr>
          <a:xfrm>
            <a:off x="10594095" y="3501008"/>
            <a:ext cx="720080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สี่เหลี่ยมผืนผ้า 34"/>
          <p:cNvSpPr/>
          <p:nvPr/>
        </p:nvSpPr>
        <p:spPr>
          <a:xfrm>
            <a:off x="9397255" y="3861048"/>
            <a:ext cx="1800200" cy="432048"/>
          </a:xfrm>
          <a:prstGeom prst="rect">
            <a:avLst/>
          </a:prstGeom>
          <a:noFill/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7" name="ลูกศรเชื่อมต่อแบบตรง 9"/>
          <p:cNvCxnSpPr/>
          <p:nvPr/>
        </p:nvCxnSpPr>
        <p:spPr>
          <a:xfrm>
            <a:off x="8029103" y="2204864"/>
            <a:ext cx="1584176" cy="1944216"/>
          </a:xfrm>
          <a:prstGeom prst="straightConnector1">
            <a:avLst/>
          </a:prstGeom>
          <a:ln w="38100">
            <a:solidFill>
              <a:srgbClr val="FF7C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สี่เหลี่ยมผืนผ้า 39"/>
          <p:cNvSpPr/>
          <p:nvPr/>
        </p:nvSpPr>
        <p:spPr>
          <a:xfrm>
            <a:off x="684287" y="620688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เมื่อเริ่มปีงบประมาณ ให้กำหนดเลขที่ใหม่ 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ตามด้วย พ.ศ. ของปีงบประมาณนั้น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08223" y="1984772"/>
            <a:ext cx="6624736" cy="230832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  ในปี พ.ศ. ...2560.. (ปีที่ผ่านมา) มีลูกจ้างเฉลี่ยรวมทั้งสิ้น จำนวน...87...คน ร้อยละ 70 จำนวน..61...คน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177800" marR="0" lvl="0" indent="31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ได้ดำเนินการพัฒนาฝีมือแรงงานให้แก่ลูกจ้าง จำนวน.........62.............คน คิดเป็นร้อยละ...........71.26.....  </a:t>
            </a:r>
            <a:b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ของลูกจ้างทั้งหมด (ไม่ซ้ำคน) ดังนี้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177800" marR="0" lvl="0" indent="177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180975" algn="l"/>
                <a:tab pos="450850" algn="l"/>
                <a:tab pos="3230563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จัดให้มีการฝึกอบรมฝีมือแรงงาน 	จำนวน............62..........................คน</a:t>
            </a:r>
            <a:r>
              <a:rPr lang="th-TH" sz="1800" dirty="0">
                <a:solidFill>
                  <a:schemeClr val="bg1"/>
                </a:solidFill>
                <a:latin typeface="Arial" pitchFamily="34" charset="0"/>
                <a:cs typeface="Angsana New" pitchFamily="18" charset="-34"/>
              </a:rPr>
              <a:t> </a:t>
            </a:r>
            <a:endParaRPr lang="th-TH" sz="1800" dirty="0" smtClean="0">
              <a:solidFill>
                <a:schemeClr val="bg1"/>
              </a:solidFill>
              <a:latin typeface="Arial" pitchFamily="34" charset="0"/>
              <a:cs typeface="Angsana New" pitchFamily="18" charset="-34"/>
            </a:endParaRPr>
          </a:p>
          <a:p>
            <a:pPr marL="177800" marR="0" lvl="0" indent="177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180975" algn="l"/>
                <a:tab pos="450850" algn="l"/>
                <a:tab pos="3230563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ผ่านการทดสอบมาตรฐานฝีมือแรงงานแห่งชาติ 	จำนวน.............-...........................คน</a:t>
            </a:r>
            <a:endParaRPr lang="th-TH" sz="1800" dirty="0">
              <a:solidFill>
                <a:schemeClr val="bg1"/>
              </a:solidFill>
              <a:latin typeface="Arial" pitchFamily="34" charset="0"/>
              <a:cs typeface="Angsana New" pitchFamily="18" charset="-34"/>
            </a:endParaRPr>
          </a:p>
          <a:p>
            <a:pPr marL="177800" marR="0" lvl="0" indent="177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180975" algn="l"/>
                <a:tab pos="450850" algn="l"/>
                <a:tab pos="3230563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ผ่านการรับรองความรู้ความสามารถ 	จำนวน..............-...........................คน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ในส่วนที่เกินกว่าร้อยละ 70 ของลูกจ้างทั้งหมด คิดเป็นจำนวน......1.......คน มีสิทธิขอรับเงินช่วยเหลือ</a:t>
            </a:r>
            <a:b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หรืออุดหนุน คนละ 200 บาท จำนวนเงินรวม......200.... บาท (สองร้อยบาทถ้วน)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876975" y="1654642"/>
            <a:ext cx="5184576" cy="43396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ข้อ 2 การคำนวณสัดส่วนจำนวนลูกจ้างที่ต้องดำเนินการตามข้อ 1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ให้นำรายละเอียดประกอบการยื่นแบบแสดงการส่งเงินสมทบกองทุน         </a:t>
            </a:r>
          </a:p>
          <a:p>
            <a:pPr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พัฒนาฝีมือแรงงานประจำปีตามข้อ 5.1-5.4 มากรอกลงใน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ข้อ 2.1-2.4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2.1 จำนวนรวมลูกจ้างทั้งหมดในปี     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  1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,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041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2.2 จำนวนเดือน ที่มีลูกจ้างตั้งแต่ 100 คนขึ้นไป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	   -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เดือน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2.3 จำนวนลูกจ้างเฉลี่ยในรอบปี       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87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2.4 สัดส่วนจำนวนลูกจ้างที่ต้องจัดให้มีการดำเนินการตามข้อ 1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                                     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43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ข้อ 3 จำนวนรวมของลูกจ้างที่ดำเนินการตามข้อ 1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จำนวนทั้งสิ้น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62      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(ข้อ 3.1+ข้อ 3.2+ข้อ 3.3)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3.1 จำนวนลูกจ้างผู้ผ่านการฝึก       รวม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62 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(กรอกเครื่องหมาย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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ลงใน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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  <a:sym typeface="Wingdings 2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   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ฝึกยกระดับฝีมือแรงงาน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62       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	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  <a:sym typeface="Wingdings 2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</a:t>
            </a: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ฝึกเปลี่ยนสาขาอาชีพ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-       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	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คน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   จำนวนหลักสูตรที่ได้รับความเห็นชอบ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3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หลักสูตร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            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ngsana New" pitchFamily="18" charset="-34"/>
                <a:sym typeface="Wingdings 2" pitchFamily="18" charset="2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Calibri" pitchFamily="34" charset="0"/>
              <a:cs typeface="TH SarabunPSK" pitchFamily="34" charset="-34"/>
              <a:sym typeface="Wingdings 2" pitchFamily="18" charset="2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08223" y="1912764"/>
            <a:ext cx="6624736" cy="79208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7165007" y="2564904"/>
            <a:ext cx="4896544" cy="1368152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25760"/>
            <a:ext cx="12169775" cy="854968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ลูกจ้างเฉลี่ยทั้งปีไม่ถึง 100 คน (ประกาศข้อ 6 และข้อ 7) 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76975" y="980728"/>
            <a:ext cx="5184576" cy="704314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จากแบบแสดงการส่งเงินสมทบกองทุนพัฒนาฝีมือแรงาน ประจำปี พ.ศ. 2560</a:t>
            </a:r>
            <a:endParaRPr lang="th-TH" sz="2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40271" y="1268760"/>
            <a:ext cx="5688632" cy="504056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จากแบบคำขอรับเงินช่วยเหลือหรืออุดหนุนฯ </a:t>
            </a:r>
            <a:r>
              <a:rPr lang="th-TH" sz="26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2-1</a:t>
            </a:r>
            <a:endParaRPr lang="th-TH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0271" y="4437112"/>
            <a:ext cx="5688632" cy="19389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บ. ที่มีลูกจ้างเฉลี่ย 87 คน ขอรับเงินช่วยเหลือหรืออุดหนุน</a:t>
            </a:r>
          </a:p>
          <a:p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แก้ปัญหา</a:t>
            </a:r>
          </a:p>
          <a:p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บ. ที่มีลูกจ้างเฉลี่ยไม่ถึง 100 คน ไม่อยู่ในข่ายบังคับ</a:t>
            </a:r>
            <a:b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เงินสมทบกองทุนฯ ไม่เข้าหลักเกณฑ์การให้เงินอุดหนุน</a:t>
            </a:r>
            <a:endPara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วงรี 11"/>
          <p:cNvSpPr/>
          <p:nvPr/>
        </p:nvSpPr>
        <p:spPr>
          <a:xfrm>
            <a:off x="4068663" y="1957776"/>
            <a:ext cx="64807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วงรี 12"/>
          <p:cNvSpPr/>
          <p:nvPr/>
        </p:nvSpPr>
        <p:spPr>
          <a:xfrm>
            <a:off x="10405367" y="2996952"/>
            <a:ext cx="64807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6516935" y="980728"/>
            <a:ext cx="96960" cy="5877272"/>
          </a:xfrm>
          <a:prstGeom prst="line">
            <a:avLst/>
          </a:prstGeom>
          <a:ln w="254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13220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80231" y="1108978"/>
            <a:ext cx="6480720" cy="230832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7800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  ในปี พ.ศ. ..2560. (ปีที่ผ่านมา) มีลูกจ้างเฉลี่ยรวมทั้งสิ้น จำนวน..877..คน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177800" marR="0" lvl="0" indent="31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ได้ดำเนินการพัฒนาฝีมือแรงงานให้แก่ลูกจ้าง จำนวน.........792........คน คิดเป็นร้อยละ.......90.31......  </a:t>
            </a:r>
            <a:b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ของลูกจ้างทั้งหมด (ไม่ซ้ำคน) ดังนี้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2730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73050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จัดให้มีการฝึกอบรมฝีมือแรงงาน 	จำนวน..............792................คน</a:t>
            </a:r>
            <a:endParaRPr lang="th-TH" sz="1800" dirty="0">
              <a:solidFill>
                <a:schemeClr val="bg1"/>
              </a:solidFill>
              <a:latin typeface="Arial" pitchFamily="34" charset="0"/>
              <a:cs typeface="Angsana New" pitchFamily="18" charset="-34"/>
            </a:endParaRPr>
          </a:p>
          <a:p>
            <a:pPr marL="2730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73050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ผ่านการทดสอบมาตรฐานฝีมือแรงงานแห่งชาติ จำนวน..................-.....................คน</a:t>
            </a:r>
            <a:endParaRPr lang="th-TH" sz="1800" dirty="0">
              <a:solidFill>
                <a:schemeClr val="bg1"/>
              </a:solidFill>
              <a:latin typeface="Arial" pitchFamily="34" charset="0"/>
              <a:cs typeface="Angsana New" pitchFamily="18" charset="-34"/>
            </a:endParaRPr>
          </a:p>
          <a:p>
            <a:pPr marL="2730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73050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ผ่านการรับรองความรู้ความสามารถ 	จำนวน.................-......................คน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177800" marR="0" lvl="0" indent="31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0850" algn="l"/>
                <a:tab pos="2943225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ในส่วนที่เกินกว่าร้อยละ 70 ของลูกจ้างทั้งหมด คิดเป็นจำนวน .. 179......คน มีสิทธิขอรับเงินช่วยเหลือ</a:t>
            </a:r>
            <a:b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หรืออุดหนุน คนละ 200 บาท จำนวนเงินรวม.....35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,800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 บาท (สามหมื่นห้าพันแปดร้อยบาทถ้วน.)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901483" y="1865149"/>
            <a:ext cx="5220792" cy="43396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ข้อ 2 การคำนวณสัดส่วนจำนวนลูกจ้างที่ต้องดำเนินการตามข้อ 1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ให้นำรายละเอียดประกอบการยื่นแบบแสดงการส่งเงินสมทบกองทุน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พัฒนาฝีมือแรงงานประจำปีตามข้อ 5.1-5.4 มากรอกลงใน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ข้อ 2.1-2.4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2.1 จำนวนรวมลูกจ้างทั้งหมดในปี          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10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,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526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2.2 จำนวนเดือน ที่มีลูกจ้างตั้งแต่ 100 คนขึ้นไป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	   12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เดือน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2.3 จำนวนลูกจ้างเฉลี่ยในรอบปี       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877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2.4 สัดส่วนจำนวนลูกจ้างที่ต้องจัดให้มีการดำเนินการตามข้อ 1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                                     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438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ข้อ 3 จำนวนรวมของลูกจ้างที่ดำเนินการตามข้อ 1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จำนวนทั้งสิ้น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792      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(ข้อ 3.1+ข้อ 3.2+ข้อ 3.3)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3.1 จำนวนลูกจ้างผู้ผ่านการฝึก       รวม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85 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คน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(กรอกเครื่องหมาย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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ลงใน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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  <a:sym typeface="Wingdings 2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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ฝึกยกระดับฝีมือแรงงาน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792       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	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คน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  <a:sym typeface="Wingdings 2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</a:t>
            </a: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ฝึกเปลี่ยนสาขาอาชีพ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   -   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	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คน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41588" algn="l"/>
              </a:tabLst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จำนวนหลักสูตรที่ได้รับความเห็นชอบ 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19      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หลักสูตร </a:t>
            </a:r>
            <a:r>
              <a:rPr kumimoji="0" lang="th-TH" sz="18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  <a:sym typeface="Wingdings 2" pitchFamily="18" charset="2"/>
              </a:rPr>
              <a:t>                      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ngsana New" pitchFamily="18" charset="-34"/>
                <a:sym typeface="Wingdings 2" pitchFamily="18" charset="2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Calibri" pitchFamily="34" charset="0"/>
              <a:cs typeface="TH SarabunPSK" pitchFamily="34" charset="-34"/>
              <a:sym typeface="Wingdings 2" pitchFamily="18" charset="2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948983" y="2636912"/>
            <a:ext cx="4968552" cy="1584176"/>
          </a:xfrm>
          <a:prstGeom prst="rect">
            <a:avLst/>
          </a:prstGeom>
          <a:noFill/>
          <a:ln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876975" y="1124744"/>
            <a:ext cx="5292800" cy="704314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จากแบบแสดงการส่งเงินสมทบกองทุนพัฒนาฝีมือแรงาน ประจำปี พ.ศ. 2560</a:t>
            </a:r>
            <a:endPara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52239" y="548680"/>
            <a:ext cx="5976664" cy="504056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จากแบบคำขอรับเงินช่วยเหลือหรืออุดหนุนฯ </a:t>
            </a:r>
            <a:r>
              <a:rPr lang="th-TH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2-1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44624"/>
            <a:ext cx="12169775" cy="864096"/>
          </a:xfrm>
          <a:noFill/>
          <a:ln>
            <a:noFill/>
          </a:ln>
        </p:spPr>
        <p:txBody>
          <a:bodyPr/>
          <a:lstStyle/>
          <a:p>
            <a:pPr algn="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การคำนวณส่วนที่เกินร้อยละ 70</a:t>
            </a:r>
            <a:r>
              <a:rPr lang="en-US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%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0231" y="3501008"/>
            <a:ext cx="6480720" cy="31700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pPr marL="457200" indent="-457200"/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ใช้แบบ </a:t>
            </a:r>
            <a:r>
              <a:rPr lang="th-TH" sz="20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2-1 ฉบับเก่า</a:t>
            </a:r>
          </a:p>
          <a:p>
            <a:pPr marL="457200" indent="-457200"/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คำนวณจำนวนลูกจ้างส่วนที่เกินร้อยละ 70 ไม่ถูกต้อง</a:t>
            </a:r>
          </a:p>
          <a:p>
            <a:pPr marL="457200" indent="-457200"/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คำนวณเงินอุดหนุนไม่ถูกต้อง</a:t>
            </a:r>
          </a:p>
          <a:p>
            <a:r>
              <a:rPr lang="th-TH" sz="2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แก้ปัญหา</a:t>
            </a:r>
          </a:p>
          <a:p>
            <a:pPr marL="273050" indent="-273050">
              <a:buAutoNum type="arabicPeriod"/>
            </a:pP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ใช้แบบ </a:t>
            </a:r>
            <a:r>
              <a:rPr lang="th-TH" sz="2000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2-1 ฉบับแก้ไข ข้อ 2 จะให้กรอกข้อมูล ร้อยละ 70 ของลูกจ้างเฉลี่ยจำนวนกี่คน</a:t>
            </a:r>
          </a:p>
          <a:p>
            <a:pPr marL="273050" indent="-273050">
              <a:buAutoNum type="arabicPeriod"/>
            </a:pP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70 จำนวน 614 คน (877 </a:t>
            </a:r>
            <a:r>
              <a:rPr lang="en-US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70</a:t>
            </a:r>
            <a:r>
              <a:rPr lang="en-US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% = </a:t>
            </a: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613.9 คน ปัดขึ้นเป็น 614 คน) </a:t>
            </a:r>
          </a:p>
          <a:p>
            <a:pPr marL="273050" indent="-273050">
              <a:buAutoNum type="arabicPeriod"/>
            </a:pP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ส่วนที่เกินกว่าร้อยละ 70 จำนวน 178 คน (792 - 614)</a:t>
            </a:r>
          </a:p>
          <a:p>
            <a:pPr marL="273050" indent="-273050">
              <a:buAutoNum type="arabicPeriod"/>
            </a:pPr>
            <a:r>
              <a:rPr lang="th-TH" sz="2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เงินอุดหนุน </a:t>
            </a:r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35,600 บาท </a:t>
            </a:r>
            <a:r>
              <a:rPr lang="th-TH" sz="2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ไม่ใช่ 35,800 บาท</a:t>
            </a:r>
          </a:p>
        </p:txBody>
      </p:sp>
      <p:sp>
        <p:nvSpPr>
          <p:cNvPr id="13" name="วงรี 12"/>
          <p:cNvSpPr/>
          <p:nvPr/>
        </p:nvSpPr>
        <p:spPr>
          <a:xfrm>
            <a:off x="4140671" y="2693154"/>
            <a:ext cx="64807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วงรี 13"/>
          <p:cNvSpPr/>
          <p:nvPr/>
        </p:nvSpPr>
        <p:spPr>
          <a:xfrm>
            <a:off x="3132559" y="2981186"/>
            <a:ext cx="79208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วงรี 14"/>
          <p:cNvSpPr/>
          <p:nvPr/>
        </p:nvSpPr>
        <p:spPr>
          <a:xfrm>
            <a:off x="4068663" y="1124744"/>
            <a:ext cx="64807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วงรี 15"/>
          <p:cNvSpPr/>
          <p:nvPr/>
        </p:nvSpPr>
        <p:spPr>
          <a:xfrm>
            <a:off x="10405367" y="3212976"/>
            <a:ext cx="64807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ตัวเชื่อมต่อตรง 16"/>
          <p:cNvCxnSpPr/>
          <p:nvPr/>
        </p:nvCxnSpPr>
        <p:spPr>
          <a:xfrm>
            <a:off x="6746607" y="980728"/>
            <a:ext cx="96960" cy="5877272"/>
          </a:xfrm>
          <a:prstGeom prst="line">
            <a:avLst/>
          </a:prstGeom>
          <a:ln w="254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13220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-1" y="-27384"/>
            <a:ext cx="12169775" cy="720080"/>
          </a:xfrm>
          <a:solidFill>
            <a:srgbClr val="CCFF99"/>
          </a:solidFill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รายงานผลการอนุมัติเงินช่วยเหลือหรืออุดหนุน</a:t>
            </a:r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5356453"/>
              </p:ext>
            </p:extLst>
          </p:nvPr>
        </p:nvGraphicFramePr>
        <p:xfrm>
          <a:off x="324246" y="753758"/>
          <a:ext cx="11521284" cy="5123514"/>
        </p:xfrm>
        <a:graphic>
          <a:graphicData uri="http://schemas.openxmlformats.org/drawingml/2006/table">
            <a:tbl>
              <a:tblPr/>
              <a:tblGrid>
                <a:gridCol w="374068"/>
                <a:gridCol w="1271830"/>
                <a:gridCol w="2098519"/>
                <a:gridCol w="864096"/>
                <a:gridCol w="936104"/>
                <a:gridCol w="1080120"/>
                <a:gridCol w="1296144"/>
                <a:gridCol w="1368152"/>
                <a:gridCol w="1205793"/>
                <a:gridCol w="1026458"/>
              </a:tblGrid>
              <a:tr h="861210">
                <a:tc gridSpan="10">
                  <a:txBody>
                    <a:bodyPr/>
                    <a:lstStyle/>
                    <a:p>
                      <a:pPr algn="ctr" fontAlgn="t"/>
                      <a:r>
                        <a:rPr lang="th-TH" sz="2400" b="1" i="0" u="none" strike="noStrike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รายงานผลการพิจารณาอนุมัติการให้เงินช่วยเหลือหรืออุดหนุนจากกองทุนพัฒนาฝีมือแรงงาน ปีงบประมาณ พ.ศ. 2561</a:t>
                      </a:r>
                      <a:br>
                        <a:rPr lang="th-TH" sz="2400" b="1" i="0" u="none" strike="noStrike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(กรณีผู้ประกอบกิจการดำเนินการพัฒนาฝีมือแรงงาน ตามประกาศข้อ 7)</a:t>
                      </a:r>
                    </a:p>
                  </a:txBody>
                  <a:tcPr marL="7531" marR="7531" marT="753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65095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เลขที่คำขอ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ชื่อผู้ขอรับเงินช่วยเหลือหรืออุดหนุน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ผู้ประกอบกิจการดำเนินการพัฒนาฝีมือแรงงานให้แก่ลูกจ้างในปีที่ผ่านมา 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ส่วนที่เกินกว่าร้อยละ 70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จำนวนเงินช่วยเหลือหรืออุดหนุน 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วันที่จ่ายเงินช่วยเหลือหรืออุดหนุน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97201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ปี พ.ศ.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จำนวนลูกจ้างเฉลี่ย 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จำนวนลูกจ้างเฉลี่ยร้อยละ 70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จำนวนลูกจ้างที่ได้รับการพัฒนาฯ       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จำนวนลูกจ้างที่ได้รับการพัฒนาฯ ส่วนที่เกิน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กว่า</a:t>
                      </a:r>
                      <a:b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ร้อย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ละ 70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5670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(คน)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(คน) </a:t>
                      </a:r>
                    </a:p>
                  </a:txBody>
                  <a:tcPr marL="7531" marR="7531" marT="753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(คน)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(บาท)  </a:t>
                      </a:r>
                    </a:p>
                  </a:txBody>
                  <a:tcPr marL="7531" marR="7531" marT="75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7261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52-32-0001-2561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บริษัท ถาวรลำปาง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2560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394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276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400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125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25,000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1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13-32-0004-2561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บริษัท เอ.ไอ.อินดัสตรี้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2560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237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166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178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12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2,400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1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52-32-0002-2561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บริษัท ธนบดีเดคอร์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เซรามิค 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2560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146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103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146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43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8,600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1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86-32-0002-2561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บริษัท สงวนยางยนต์ชุมพร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2560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166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117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160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43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8,600 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7531" marR="7531" marT="753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สี่เหลี่ยมผืนผ้า 3"/>
          <p:cNvSpPr/>
          <p:nvPr/>
        </p:nvSpPr>
        <p:spPr>
          <a:xfrm>
            <a:off x="10765407" y="1484784"/>
            <a:ext cx="1224136" cy="4536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324247" y="5048597"/>
            <a:ext cx="8568952" cy="16927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ไม่ระบุวันที่จ่ายเงินช่วยเหลือหรืออุดหนุนในแบบรายงาน </a:t>
            </a:r>
          </a:p>
          <a:p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แก้ปัญหา</a:t>
            </a:r>
          </a:p>
          <a:p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ให้ระบุวันที่จ่ายเงินช่วยเหลือหรืออุดหนุนในแบบรายงานทุกรายการที่มีการจ่ายเงิน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ลูกศรขวา 9"/>
          <p:cNvSpPr/>
          <p:nvPr/>
        </p:nvSpPr>
        <p:spPr>
          <a:xfrm rot="20466091">
            <a:off x="8764043" y="5932614"/>
            <a:ext cx="2490559" cy="61624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80231" y="4077072"/>
            <a:ext cx="6336704" cy="2569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3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ไม่รายงานการจ่ายเงินอุดหนุนตามที่มีการเบิกจ่ายจริงของแต่ละเดือน ทำให้ยอดรวมการรายงานจ่ายเงินอุดหนุน ไม่ตรงกับยอดเบิกจ่าย</a:t>
            </a:r>
          </a:p>
          <a:p>
            <a:r>
              <a:rPr lang="th-TH" sz="23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แก้ปัญหา</a:t>
            </a:r>
          </a:p>
          <a:p>
            <a:pPr marL="457200" indent="-457200"/>
            <a: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</a:t>
            </a:r>
            <a:r>
              <a:rPr lang="th-TH" sz="23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ให้รายงานการจ่ายเงินอุดหนุนทุกเดือนที่มีการเบิกจ่าย</a:t>
            </a:r>
          </a:p>
          <a:p>
            <a:pPr marL="177800" indent="-177800"/>
            <a: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รายงานการจ่ายเงินอุดหนุนให้ครบทุกรายการที่มีการเบิกจ่าย</a:t>
            </a:r>
            <a:b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3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ตามแบบ ชอ.4-8 (ฉบับปรับปรุง)</a:t>
            </a: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396254" y="332656"/>
          <a:ext cx="7200801" cy="3888433"/>
        </p:xfrm>
        <a:graphic>
          <a:graphicData uri="http://schemas.openxmlformats.org/drawingml/2006/table">
            <a:tbl>
              <a:tblPr/>
              <a:tblGrid>
                <a:gridCol w="246589"/>
                <a:gridCol w="954538"/>
                <a:gridCol w="676131"/>
                <a:gridCol w="900846"/>
                <a:gridCol w="477269"/>
                <a:gridCol w="445452"/>
                <a:gridCol w="564769"/>
                <a:gridCol w="572722"/>
                <a:gridCol w="445452"/>
                <a:gridCol w="286361"/>
                <a:gridCol w="389770"/>
                <a:gridCol w="381816"/>
                <a:gridCol w="429543"/>
                <a:gridCol w="429543"/>
              </a:tblGrid>
              <a:tr h="270721">
                <a:tc gridSpan="14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แบบรายงานผลการพิจารณาอนุมัติการให้เงินช่วยเหลือหรืออุดหนุนจากกองทุนพัฒนาฝีมือแรงงาน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70721">
                <a:tc gridSpan="14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ชื่อหน่วยงาน..............</a:t>
                      </a:r>
                      <a:r>
                        <a:rPr lang="th-TH" sz="16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13 กรุงเทพมหานคร............................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70721">
                <a:tc gridSpan="14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ประจำเดือน ตุลาคม 2561 ปีงบประมาณ 2561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0340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ที่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ศูนย์ประเมินความรู้ความสามารถกลาง (ประกาศ ข้อ 12)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ทดสอบมาตรฐานฝีมือแรงงานแห่งชาติ (ประกาศ ข้อ 13)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91289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หน่วยงาน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สาขาอาชีพ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สาขา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จำนวนผู้เข้ารับการประเมิน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จำนวนผู้ผ่านการประเมิน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จำนวนเงินช่วยเหลือหรืออุดหนุน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วันที่จ่ายเงินช่วยเหลือหรืออุดหนุน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สาขาอาชีพ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สาขา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จำนวนผู้เข้ารับการทดสอบ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จำนวนผู้ผ่านการทดสอบ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จำนวนเงินช่วยเหลือหรืออุดหนุน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วันที่จ่ายเงินช่วยเหลือหรืออุดหนุน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9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(คน)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(คน)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(บาท)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(คน)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(คน)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(บาท)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92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12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สพร. 13 กรุงเทพมหานคร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ค่าวัสดุ</a:t>
                      </a:r>
                      <a:b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</a:br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ใช้ในการประเมิน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3,600.00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20-พ.ย.-60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92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ค่าวัสดุ</a:t>
                      </a:r>
                      <a:b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</a:br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ใช้ในการประเมิน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3,550.00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13-ก.พ.-61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92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ค่าตอบแทน</a:t>
                      </a:r>
                      <a:b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</a:br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การปฏิบัติงานนอกเวลาราชการ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44,961.00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7-พ.ค.-61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92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ค่าตอบแทน</a:t>
                      </a:r>
                      <a:b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</a:br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การปฏิบัติงานนอกเวลาราชการ </a:t>
                      </a:r>
                    </a:p>
                  </a:txBody>
                  <a:tcPr marL="6724" marR="6724" marT="67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20,000.00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24-ก.ย.-61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3407"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รวม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     -  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    72,111.00 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6724" marR="6724" marT="67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สี่เหลี่ยมผืนผ้า 9"/>
          <p:cNvSpPr/>
          <p:nvPr/>
        </p:nvSpPr>
        <p:spPr>
          <a:xfrm>
            <a:off x="4644726" y="2060848"/>
            <a:ext cx="720080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วงรี 10"/>
          <p:cNvSpPr/>
          <p:nvPr/>
        </p:nvSpPr>
        <p:spPr>
          <a:xfrm>
            <a:off x="3132558" y="764704"/>
            <a:ext cx="108012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ชื่อเรื่อง 1"/>
          <p:cNvSpPr>
            <a:spLocks noGrp="1"/>
          </p:cNvSpPr>
          <p:nvPr>
            <p:ph type="title"/>
          </p:nvPr>
        </p:nvSpPr>
        <p:spPr>
          <a:xfrm>
            <a:off x="8749183" y="44624"/>
            <a:ext cx="3420591" cy="1656184"/>
          </a:xfrm>
          <a:solidFill>
            <a:srgbClr val="CCFF99"/>
          </a:solidFill>
        </p:spPr>
        <p:txBody>
          <a:bodyPr>
            <a:normAutofit fontScale="90000"/>
          </a:bodyPr>
          <a:lstStyle/>
          <a:p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รายงานการอนุมัติ</a:t>
            </a:r>
            <a:b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เงินช่วยเหลือหรืออุดหนุน </a:t>
            </a:r>
            <a:b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30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4-8 ประกาศข้อ 12</a:t>
            </a:r>
            <a:endParaRPr lang="th-TH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9757295" y="2204864"/>
            <a:ext cx="1872208" cy="704314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22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4-8 </a:t>
            </a:r>
            <a:b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(ฉบับปรับปรุง)</a:t>
            </a:r>
            <a:endParaRPr lang="th-TH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6444927" y="2969674"/>
          <a:ext cx="5652839" cy="3096837"/>
        </p:xfrm>
        <a:graphic>
          <a:graphicData uri="http://schemas.openxmlformats.org/drawingml/2006/table">
            <a:tbl>
              <a:tblPr/>
              <a:tblGrid>
                <a:gridCol w="280874"/>
                <a:gridCol w="511214"/>
                <a:gridCol w="432048"/>
                <a:gridCol w="576064"/>
                <a:gridCol w="576064"/>
                <a:gridCol w="648072"/>
                <a:gridCol w="325707"/>
                <a:gridCol w="322365"/>
                <a:gridCol w="219805"/>
                <a:gridCol w="356259"/>
                <a:gridCol w="187337"/>
                <a:gridCol w="316719"/>
                <a:gridCol w="134139"/>
                <a:gridCol w="225901"/>
                <a:gridCol w="540271"/>
              </a:tblGrid>
              <a:tr h="0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แบบรายงานผลการพิจารณาอนุมัติการให้เงินช่วยเหลือหรืออุดหนุนจากกองทุนพัฒนาฝีมือแรงงาน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06380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 อุดหนุนเป็นค่าตอบแทนและค่าใช้จ่ายอื่นของผู้ประเมิน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06380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ชื่อหน่วยงาน...........................................................................................................................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7975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(1)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(2)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(3)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(4)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(5)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(6)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(7)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(8)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(9)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(10)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(11)</a:t>
                      </a: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69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ที่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สาขาอาชีพ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สาขา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จำนวนผู้เข้ารับการประเมิน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จำนวนผู้ผ่านการประเมิน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จำนวนเงินช่วยเหลือหรืออุดหนุน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วันที่จ่ายเงินช่วยเหลือหรืออุดหนุน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87212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ค่าตอบแทน</a:t>
                      </a:r>
                      <a:b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</a:br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ผู้ประเมิน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ค่าตอบแทน</a:t>
                      </a:r>
                      <a:b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</a:b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การปฏิบัติงานนอกเวลาราชการ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ค่าเดินทาง</a:t>
                      </a:r>
                      <a:b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</a:b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ไปราชการ</a:t>
                      </a:r>
                      <a:b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</a:b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ทำหน้าที่ผู้ประเมิน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ค่าวัสดุ</a:t>
                      </a:r>
                      <a:b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</a:br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ใช้ในการประเมิน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รวม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7975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(คน)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(คน)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(บาท)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(บาท)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(บาท)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(บาท)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(บาท)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7975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638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380"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1200" b="0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1200" b="0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1200" b="0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380">
                <a:tc>
                  <a:txBody>
                    <a:bodyPr/>
                    <a:lstStyle/>
                    <a:p>
                      <a:pPr algn="l" fontAlgn="b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รวม</a:t>
                      </a:r>
                    </a:p>
                  </a:txBody>
                  <a:tcPr marL="6657" marR="6657" marT="665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H SarabunIT๙"/>
                        </a:rPr>
                        <a:t> </a:t>
                      </a:r>
                    </a:p>
                  </a:txBody>
                  <a:tcPr marL="6657" marR="6657" marT="66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96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6632"/>
            <a:ext cx="12169775" cy="1152128"/>
          </a:xfrm>
        </p:spPr>
        <p:txBody>
          <a:bodyPr>
            <a:noAutofit/>
          </a:bodyPr>
          <a:lstStyle/>
          <a:p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ติดตามการให้เงินช่วยเหลือหรืออุดหนุน</a:t>
            </a:r>
            <a:b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แก่ผู้ที่ได้รับการรับรองมาตรฐานฝีมือแรงงานของตนตามมาตรา 26</a:t>
            </a:r>
            <a:endPara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1107989"/>
              </p:ext>
            </p:extLst>
          </p:nvPr>
        </p:nvGraphicFramePr>
        <p:xfrm>
          <a:off x="1044327" y="1700808"/>
          <a:ext cx="10009111" cy="354835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941887"/>
                <a:gridCol w="1946545"/>
                <a:gridCol w="2160240"/>
                <a:gridCol w="1656184"/>
                <a:gridCol w="2304255"/>
              </a:tblGrid>
              <a:tr h="85908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รับรองมาตรฐานฝีมือแรงงานของตนตาม</a:t>
                      </a:r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มาตรา </a:t>
                      </a:r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26 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ขอรับเงินอุดหนุน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ยังไม่ขอรับเงินอุดหนุน</a:t>
                      </a:r>
                      <a:endParaRPr lang="th-TH" sz="32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5219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พ.ศ. 2560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พ.ศ. 2561</a:t>
                      </a:r>
                      <a:endParaRPr lang="th-TH" sz="32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219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32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32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32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32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748899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15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63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1435100" indent="-1435100" algn="ctr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78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1339850" indent="-79375" algn="l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 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   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1608138" indent="-1608138" algn="ctr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    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71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309320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315189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279" y="1052736"/>
            <a:ext cx="11017224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7384"/>
            <a:ext cx="12169775" cy="1008112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หน่วยงานที่ยังไม่รายงานผลการดำเนินงานการพัฒนาฝีมือแรงงาน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ของผู้ได้รับเงินช่วยเหลือหรืออุดหนุน ปีงบประมาณ พ.ศ. 2561</a:t>
            </a:r>
            <a:endParaRPr lang="th-TH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2382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48251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98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15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81" y="6447467"/>
            <a:ext cx="2272267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99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271" y="188639"/>
            <a:ext cx="11161240" cy="6192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6" y="6143833"/>
            <a:ext cx="3035395" cy="7474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2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37</a:t>
            </a:r>
            <a:r>
              <a:rPr lang="th-TH" sz="2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หน่วยงาน 144 แห่ง</a:t>
            </a:r>
            <a:endParaRPr lang="en-US" sz="2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ม้วนกระดาษแนวตั้ง 4"/>
          <p:cNvSpPr/>
          <p:nvPr/>
        </p:nvSpPr>
        <p:spPr>
          <a:xfrm>
            <a:off x="180231" y="188640"/>
            <a:ext cx="1008112" cy="648072"/>
          </a:xfrm>
          <a:prstGeom prst="verticalScroll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4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82"/>
          <p:cNvSpPr txBox="1">
            <a:spLocks noChangeArrowheads="1"/>
          </p:cNvSpPr>
          <p:nvPr/>
        </p:nvSpPr>
        <p:spPr bwMode="auto">
          <a:xfrm>
            <a:off x="3605398" y="1337954"/>
            <a:ext cx="4047445" cy="442810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ผู้มีสิทธิขอรับเงินช่วยเหลือหรืออุดหนุน</a:t>
            </a:r>
            <a:endParaRPr lang="th-TH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274"/>
          <p:cNvSpPr txBox="1">
            <a:spLocks noChangeArrowheads="1"/>
          </p:cNvSpPr>
          <p:nvPr/>
        </p:nvSpPr>
        <p:spPr bwMode="auto">
          <a:xfrm>
            <a:off x="3605398" y="2306896"/>
            <a:ext cx="4047445" cy="407100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</a:t>
            </a:r>
            <a:endParaRPr lang="th-TH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Diamond 271"/>
          <p:cNvSpPr>
            <a:spLocks noChangeArrowheads="1"/>
          </p:cNvSpPr>
          <p:nvPr/>
        </p:nvSpPr>
        <p:spPr bwMode="auto">
          <a:xfrm>
            <a:off x="3585155" y="3119697"/>
            <a:ext cx="4067688" cy="776107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marL="85631" indent="-85631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ผลการตรวจสอบ </a:t>
            </a:r>
            <a:endParaRPr lang="th-TH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Diamond 266"/>
          <p:cNvSpPr>
            <a:spLocks noChangeArrowheads="1"/>
          </p:cNvSpPr>
          <p:nvPr/>
        </p:nvSpPr>
        <p:spPr bwMode="auto">
          <a:xfrm>
            <a:off x="3585155" y="4298901"/>
            <a:ext cx="4067688" cy="1094798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เสนอผู้อำนวยการ </a:t>
            </a:r>
            <a:r>
              <a:rPr lang="en-US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สพร./สนพ. พิจารณาคำขอ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53"/>
          <p:cNvSpPr txBox="1">
            <a:spLocks noChangeArrowheads="1"/>
          </p:cNvSpPr>
          <p:nvPr/>
        </p:nvSpPr>
        <p:spPr bwMode="auto">
          <a:xfrm>
            <a:off x="3585155" y="5723677"/>
            <a:ext cx="4116294" cy="6887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 จัดทำหนังสือขอเบิกเงินช่วยเหลือหรืออุดหนุน ส่งให้กองส่งเสริมการพัฒนาฝีมือแรงงาน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70"/>
          <p:cNvSpPr txBox="1">
            <a:spLocks noChangeArrowheads="1"/>
          </p:cNvSpPr>
          <p:nvPr/>
        </p:nvSpPr>
        <p:spPr bwMode="auto">
          <a:xfrm>
            <a:off x="3064885" y="3069044"/>
            <a:ext cx="1107479" cy="50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ไม่ครบถ้วน</a:t>
            </a:r>
            <a:endParaRPr lang="th-TH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65"/>
          <p:cNvSpPr txBox="1">
            <a:spLocks noChangeArrowheads="1"/>
          </p:cNvSpPr>
          <p:nvPr/>
        </p:nvSpPr>
        <p:spPr bwMode="auto">
          <a:xfrm>
            <a:off x="3209982" y="4085210"/>
            <a:ext cx="861571" cy="71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th-TH" sz="2000" dirty="0" smtClean="0">
              <a:solidFill>
                <a:srgbClr val="FFFF00"/>
              </a:solidFill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ไม่อนุมัติ</a:t>
            </a:r>
            <a:endParaRPr lang="th-TH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276"/>
          <p:cNvSpPr txBox="1">
            <a:spLocks noChangeArrowheads="1"/>
          </p:cNvSpPr>
          <p:nvPr/>
        </p:nvSpPr>
        <p:spPr bwMode="auto">
          <a:xfrm>
            <a:off x="5581554" y="1832900"/>
            <a:ext cx="2026304" cy="439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ยื่นคำขอทุกวันเวลาราชการ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273"/>
          <p:cNvSpPr txBox="1">
            <a:spLocks noChangeArrowheads="1"/>
          </p:cNvSpPr>
          <p:nvPr/>
        </p:nvSpPr>
        <p:spPr bwMode="auto">
          <a:xfrm>
            <a:off x="5529592" y="2781079"/>
            <a:ext cx="1705773" cy="41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ตรวจสอบเอกสาร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268"/>
          <p:cNvSpPr txBox="1">
            <a:spLocks noChangeArrowheads="1"/>
          </p:cNvSpPr>
          <p:nvPr/>
        </p:nvSpPr>
        <p:spPr bwMode="auto">
          <a:xfrm>
            <a:off x="5749513" y="3933601"/>
            <a:ext cx="2132995" cy="311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ครบถ้วนตามหลักเกณฑ์กำหนด    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263"/>
          <p:cNvSpPr txBox="1">
            <a:spLocks noChangeArrowheads="1"/>
          </p:cNvSpPr>
          <p:nvPr/>
        </p:nvSpPr>
        <p:spPr bwMode="auto">
          <a:xfrm>
            <a:off x="6084888" y="5277662"/>
            <a:ext cx="875044" cy="311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อนุมัติ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AutoShape 335"/>
          <p:cNvSpPr>
            <a:spLocks noChangeShapeType="1"/>
          </p:cNvSpPr>
          <p:nvPr/>
        </p:nvSpPr>
        <p:spPr bwMode="auto">
          <a:xfrm rot="5400000">
            <a:off x="1440642" y="3212508"/>
            <a:ext cx="3309469" cy="3169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Straight Arrow Connector 279"/>
          <p:cNvSpPr>
            <a:spLocks noChangeShapeType="1"/>
          </p:cNvSpPr>
          <p:nvPr/>
        </p:nvSpPr>
        <p:spPr bwMode="auto">
          <a:xfrm rot="5400000">
            <a:off x="7712614" y="1545867"/>
            <a:ext cx="17141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lowchart: Alternate Process 277"/>
          <p:cNvSpPr>
            <a:spLocks noChangeArrowheads="1"/>
          </p:cNvSpPr>
          <p:nvPr/>
        </p:nvSpPr>
        <p:spPr bwMode="auto">
          <a:xfrm>
            <a:off x="8529652" y="837312"/>
            <a:ext cx="3020002" cy="1312786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Oval 126"/>
          <p:cNvSpPr>
            <a:spLocks noChangeArrowheads="1"/>
          </p:cNvSpPr>
          <p:nvPr/>
        </p:nvSpPr>
        <p:spPr bwMode="auto">
          <a:xfrm>
            <a:off x="4757432" y="490641"/>
            <a:ext cx="1710458" cy="4815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lang="th-TH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7"/>
          <p:cNvSpPr>
            <a:spLocks noChangeArrowheads="1"/>
          </p:cNvSpPr>
          <p:nvPr/>
        </p:nvSpPr>
        <p:spPr bwMode="auto">
          <a:xfrm>
            <a:off x="152182" y="658800"/>
            <a:ext cx="184527" cy="81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100" dirty="0" smtClean="0">
                <a:latin typeface="Arial" pitchFamily="34" charset="0"/>
                <a:cs typeface="Arial" pitchFamily="34" charset="0"/>
              </a:rPr>
            </a:b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152182" y="712661"/>
            <a:ext cx="671775" cy="707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100" dirty="0" smtClean="0">
                <a:latin typeface="TH SarabunIT๙" pitchFamily="34" charset="-34"/>
                <a:cs typeface="TH SarabunIT๙" pitchFamily="34" charset="-34"/>
              </a:rPr>
              <a:t>               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152182" y="774216"/>
            <a:ext cx="184527" cy="584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lang="th-TH" sz="18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3096961" y="3507750"/>
            <a:ext cx="57524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096961" y="4856473"/>
            <a:ext cx="57524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4" idx="2"/>
            <a:endCxn id="5" idx="0"/>
          </p:cNvCxnSpPr>
          <p:nvPr/>
        </p:nvCxnSpPr>
        <p:spPr>
          <a:xfrm>
            <a:off x="5629121" y="1780764"/>
            <a:ext cx="0" cy="5261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8" idx="2"/>
            <a:endCxn id="9" idx="0"/>
          </p:cNvCxnSpPr>
          <p:nvPr/>
        </p:nvCxnSpPr>
        <p:spPr>
          <a:xfrm>
            <a:off x="5618999" y="3895804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5612422" y="2737938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5620890" y="5320580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endCxn id="4" idx="1"/>
          </p:cNvCxnSpPr>
          <p:nvPr/>
        </p:nvCxnSpPr>
        <p:spPr>
          <a:xfrm>
            <a:off x="3096961" y="1559358"/>
            <a:ext cx="50843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7522984" y="4856474"/>
            <a:ext cx="1015640" cy="23316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4" idx="3"/>
          </p:cNvCxnSpPr>
          <p:nvPr/>
        </p:nvCxnSpPr>
        <p:spPr>
          <a:xfrm>
            <a:off x="7652843" y="1559359"/>
            <a:ext cx="885781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stCxn id="8" idx="3"/>
          </p:cNvCxnSpPr>
          <p:nvPr/>
        </p:nvCxnSpPr>
        <p:spPr>
          <a:xfrm flipV="1">
            <a:off x="7652843" y="3507750"/>
            <a:ext cx="889636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52" name="Straight Arrow Connector 151"/>
          <p:cNvCxnSpPr/>
          <p:nvPr/>
        </p:nvCxnSpPr>
        <p:spPr>
          <a:xfrm>
            <a:off x="5641119" y="6308653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5606232" y="921657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Rectangle 427"/>
          <p:cNvSpPr>
            <a:spLocks noChangeArrowheads="1"/>
          </p:cNvSpPr>
          <p:nvPr/>
        </p:nvSpPr>
        <p:spPr bwMode="auto">
          <a:xfrm>
            <a:off x="131585" y="45407"/>
            <a:ext cx="4150348" cy="528864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การให้เงินช่วยเหลือหรืออุดหนุน</a:t>
            </a:r>
            <a:endParaRPr lang="th-TH" sz="3200" b="1" dirty="0" smtClean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Rectangle 427"/>
          <p:cNvSpPr>
            <a:spLocks noChangeArrowheads="1"/>
          </p:cNvSpPr>
          <p:nvPr/>
        </p:nvSpPr>
        <p:spPr bwMode="auto">
          <a:xfrm>
            <a:off x="3712029" y="45407"/>
            <a:ext cx="3889141" cy="528864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ผังขั้นตอนการปฏิบัติงาน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Rectangle 7"/>
          <p:cNvSpPr>
            <a:spLocks noChangeArrowheads="1"/>
          </p:cNvSpPr>
          <p:nvPr/>
        </p:nvSpPr>
        <p:spPr bwMode="auto">
          <a:xfrm>
            <a:off x="763931" y="4557087"/>
            <a:ext cx="1731587" cy="1175636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บันทึกข้อมูล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ลงระบบกองทุนฯ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(อยู่ระหว่างพัฒนาระบบ)</a:t>
            </a:r>
            <a:endParaRPr lang="th-TH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Rectangle 427"/>
          <p:cNvSpPr>
            <a:spLocks noChangeArrowheads="1"/>
          </p:cNvSpPr>
          <p:nvPr/>
        </p:nvSpPr>
        <p:spPr bwMode="auto">
          <a:xfrm>
            <a:off x="763931" y="4004930"/>
            <a:ext cx="1731588" cy="528864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ออกเลขที่คำขอ</a:t>
            </a:r>
            <a:endParaRPr lang="th-TH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Flowchart: Alternate Process 228"/>
          <p:cNvSpPr>
            <a:spLocks noChangeArrowheads="1"/>
          </p:cNvSpPr>
          <p:nvPr/>
        </p:nvSpPr>
        <p:spPr bwMode="auto">
          <a:xfrm>
            <a:off x="8542479" y="2277139"/>
            <a:ext cx="3007175" cy="2022049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จนท. ให้ความเห็น พร้อมลงลายมือชื่อ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ในส่วนที่เป็น “สำหรับเจ้าหน้าที่”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ก่อนเสนอผอ.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u="sng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แบบ ชอ....</a:t>
            </a: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/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en-US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เห็นควรอนุมัติ หรือ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en-US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เห็นควรไม่อนุมัติ เหตุผล.......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Flowchart: Alternate Process 221"/>
          <p:cNvSpPr>
            <a:spLocks noChangeArrowheads="1"/>
          </p:cNvSpPr>
          <p:nvPr/>
        </p:nvSpPr>
        <p:spPr bwMode="auto">
          <a:xfrm>
            <a:off x="8542479" y="4418433"/>
            <a:ext cx="2863365" cy="189022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ผอ. พิจารณาพร้อมลงลายมือชื่อ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ในส่วนที่เป็น “สำหรับเจ้าหน้าที่”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u="sng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แบบ ชอ....</a:t>
            </a:r>
            <a:endParaRPr lang="en-US" sz="2000" b="1" u="sng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en-US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อนุมัติ หรือ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en-US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ไม่อนุมัติ เหตุผล....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9" name="Elbow Connector 88"/>
          <p:cNvCxnSpPr>
            <a:endCxn id="69" idx="3"/>
          </p:cNvCxnSpPr>
          <p:nvPr/>
        </p:nvCxnSpPr>
        <p:spPr>
          <a:xfrm rot="10800000" flipV="1">
            <a:off x="2495521" y="4148912"/>
            <a:ext cx="3301749" cy="1204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Elbow Connector 89"/>
          <p:cNvCxnSpPr/>
          <p:nvPr/>
        </p:nvCxnSpPr>
        <p:spPr>
          <a:xfrm rot="10800000" flipV="1">
            <a:off x="2549434" y="4269362"/>
            <a:ext cx="544357" cy="53345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/>
          <p:nvPr/>
        </p:nvCxnSpPr>
        <p:spPr>
          <a:xfrm flipV="1">
            <a:off x="2495519" y="5173828"/>
            <a:ext cx="1340634" cy="146752"/>
          </a:xfrm>
          <a:prstGeom prst="bentConnector3">
            <a:avLst/>
          </a:prstGeom>
          <a:ln>
            <a:solidFill>
              <a:srgbClr val="FFFF00"/>
            </a:solidFill>
            <a:prstDash val="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3836153" y="4879789"/>
            <a:ext cx="0" cy="277003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032985" y="6431325"/>
            <a:ext cx="2948098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4" name="Text Box 270"/>
          <p:cNvSpPr txBox="1">
            <a:spLocks noChangeArrowheads="1"/>
          </p:cNvSpPr>
          <p:nvPr/>
        </p:nvSpPr>
        <p:spPr bwMode="auto">
          <a:xfrm>
            <a:off x="7637887" y="3070656"/>
            <a:ext cx="1107479" cy="50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</a:t>
            </a:r>
            <a:endParaRPr lang="th-TH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43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60"/>
          <p:cNvSpPr txBox="1">
            <a:spLocks noChangeArrowheads="1"/>
          </p:cNvSpPr>
          <p:nvPr/>
        </p:nvSpPr>
        <p:spPr bwMode="auto">
          <a:xfrm>
            <a:off x="5797266" y="4373356"/>
            <a:ext cx="2085240" cy="342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ภายในวันที่ 10 ของทุกเดือน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254"/>
          <p:cNvSpPr txBox="1">
            <a:spLocks noChangeArrowheads="1"/>
          </p:cNvSpPr>
          <p:nvPr/>
        </p:nvSpPr>
        <p:spPr bwMode="auto">
          <a:xfrm>
            <a:off x="3927741" y="1053286"/>
            <a:ext cx="3523337" cy="803730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โอนเงินช่วยเหลือหรืออุดหนุนให้ สพร./สนพ.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58"/>
          <p:cNvSpPr txBox="1">
            <a:spLocks noChangeArrowheads="1"/>
          </p:cNvSpPr>
          <p:nvPr/>
        </p:nvSpPr>
        <p:spPr bwMode="auto">
          <a:xfrm>
            <a:off x="3927742" y="3458857"/>
            <a:ext cx="3523336" cy="834039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รายงานผลการพิจารณาอนุมัติการจ่ายเงินช่วยเหลือหรืออุดหนุน ส่งให้กองส่งเสริมฯ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56"/>
          <p:cNvSpPr txBox="1">
            <a:spLocks noChangeArrowheads="1"/>
          </p:cNvSpPr>
          <p:nvPr/>
        </p:nvSpPr>
        <p:spPr bwMode="auto">
          <a:xfrm>
            <a:off x="3927741" y="2205147"/>
            <a:ext cx="3523337" cy="834039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จ่ายเงินช่วยเหลือหรืออุดหนุน</a:t>
            </a:r>
            <a:b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ให้แก่ผู้ได้รับอนุมัติ</a:t>
            </a:r>
            <a:b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 Box 261"/>
          <p:cNvSpPr txBox="1">
            <a:spLocks noChangeArrowheads="1"/>
          </p:cNvSpPr>
          <p:nvPr/>
        </p:nvSpPr>
        <p:spPr bwMode="auto">
          <a:xfrm>
            <a:off x="3927742" y="4787700"/>
            <a:ext cx="3523336" cy="10719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กองส่งเสริมฯ รายงานผลการพิจารณาอนุมัติการให้เงินช่วยเหลือหรืออุดหนุนต่อคณะกรรมการส่งเสริม</a:t>
            </a:r>
            <a:b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การพัฒนาฝีมือแรงงานประจำทุกเดือน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Oval 3"/>
          <p:cNvSpPr>
            <a:spLocks noChangeArrowheads="1"/>
          </p:cNvSpPr>
          <p:nvPr/>
        </p:nvSpPr>
        <p:spPr bwMode="auto">
          <a:xfrm>
            <a:off x="4680352" y="6036934"/>
            <a:ext cx="2018115" cy="68742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Rectangle 22"/>
          <p:cNvSpPr>
            <a:spLocks noChangeArrowheads="1"/>
          </p:cNvSpPr>
          <p:nvPr/>
        </p:nvSpPr>
        <p:spPr bwMode="auto">
          <a:xfrm>
            <a:off x="8043121" y="2637095"/>
            <a:ext cx="2068437" cy="1238519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บันทึกคำขอ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ลงระบบกองทุนฯ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(อยู่ระหว่างพัฒนาระบบ)</a:t>
            </a:r>
            <a:endParaRPr lang="th-TH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7"/>
          <p:cNvSpPr>
            <a:spLocks noChangeArrowheads="1"/>
          </p:cNvSpPr>
          <p:nvPr/>
        </p:nvSpPr>
        <p:spPr bwMode="auto">
          <a:xfrm>
            <a:off x="152182" y="658800"/>
            <a:ext cx="184527" cy="81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100" dirty="0" smtClean="0">
                <a:latin typeface="Arial" pitchFamily="34" charset="0"/>
                <a:cs typeface="Arial" pitchFamily="34" charset="0"/>
              </a:rPr>
            </a:b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152182" y="712661"/>
            <a:ext cx="671775" cy="707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100" dirty="0" smtClean="0">
                <a:latin typeface="TH SarabunIT๙" pitchFamily="34" charset="-34"/>
                <a:cs typeface="TH SarabunIT๙" pitchFamily="34" charset="-34"/>
              </a:rPr>
              <a:t>               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152182" y="774216"/>
            <a:ext cx="184527" cy="584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lang="th-TH" sz="18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4" name="Elbow Connector 93"/>
          <p:cNvCxnSpPr/>
          <p:nvPr/>
        </p:nvCxnSpPr>
        <p:spPr>
          <a:xfrm>
            <a:off x="7451079" y="2349131"/>
            <a:ext cx="1626261" cy="257653"/>
          </a:xfrm>
          <a:prstGeom prst="bentConnector2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Elbow Connector 95"/>
          <p:cNvCxnSpPr>
            <a:endCxn id="44" idx="2"/>
          </p:cNvCxnSpPr>
          <p:nvPr/>
        </p:nvCxnSpPr>
        <p:spPr>
          <a:xfrm flipV="1">
            <a:off x="7458704" y="3875615"/>
            <a:ext cx="1618635" cy="260425"/>
          </a:xfrm>
          <a:prstGeom prst="bentConnector2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>
            <a:stCxn id="6" idx="2"/>
          </p:cNvCxnSpPr>
          <p:nvPr/>
        </p:nvCxnSpPr>
        <p:spPr>
          <a:xfrm flipH="1">
            <a:off x="5672358" y="1857017"/>
            <a:ext cx="17053" cy="33163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>
            <a:off x="5713420" y="3064278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5713420" y="4274680"/>
            <a:ext cx="0" cy="5221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5653457" y="5664874"/>
            <a:ext cx="0" cy="4030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ตัวยึดหมายเลขภาพนิ่ง 1"/>
          <p:cNvSpPr txBox="1">
            <a:spLocks/>
          </p:cNvSpPr>
          <p:nvPr/>
        </p:nvSpPr>
        <p:spPr bwMode="auto">
          <a:xfrm>
            <a:off x="11358457" y="6092680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5" name="Rectangle 427"/>
          <p:cNvSpPr>
            <a:spLocks noChangeArrowheads="1"/>
          </p:cNvSpPr>
          <p:nvPr/>
        </p:nvSpPr>
        <p:spPr bwMode="auto">
          <a:xfrm>
            <a:off x="1166622" y="117399"/>
            <a:ext cx="4055408" cy="528864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การให้เงินช่วยเหลือหรืออุดหนุน</a:t>
            </a:r>
            <a:endParaRPr lang="th-TH" sz="3200" b="1" dirty="0" smtClean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Rectangle 427"/>
          <p:cNvSpPr>
            <a:spLocks noChangeArrowheads="1"/>
          </p:cNvSpPr>
          <p:nvPr/>
        </p:nvSpPr>
        <p:spPr bwMode="auto">
          <a:xfrm>
            <a:off x="3777652" y="502279"/>
            <a:ext cx="3889141" cy="528864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(ต่อ) </a:t>
            </a:r>
            <a:r>
              <a:rPr lang="th-TH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</a:t>
            </a: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ขั้นตอนการปฏิบัติงาน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752034" y="6431325"/>
            <a:ext cx="222904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458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404407" y="3285017"/>
            <a:ext cx="4745718" cy="84404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ผู้ได้รับอนุมัตินำเงินช่วยเหลือหรืออุดหนุนที่ได้รับจากกองทุน</a:t>
            </a:r>
            <a:b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พัฒนาฝีมือแรงงานไปส่งเสริมการพัฒนาฝีมือแรงงาน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249"/>
          <p:cNvSpPr txBox="1">
            <a:spLocks noChangeArrowheads="1"/>
          </p:cNvSpPr>
          <p:nvPr/>
        </p:nvSpPr>
        <p:spPr bwMode="auto">
          <a:xfrm>
            <a:off x="5797268" y="1989173"/>
            <a:ext cx="4597151" cy="129584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ผู้ได้รับเงินช่วยเหลือหรืออุดหนุน</a:t>
            </a:r>
            <a:endParaRPr lang="en-US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รายงานผลการดำเนินงานการพัฒนาฝีมือแรงงาน </a:t>
            </a:r>
            <a:b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(แบบ ชอ.3 หรือ ชอ.3-1 หรือ ชอ.3-2 แล้วแต่กรณี)</a:t>
            </a:r>
            <a:endParaRPr lang="en-US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ภายใน 30 วันนับแต่วันที่ดำเนินการแล้วเสร็จ</a:t>
            </a:r>
            <a:endParaRPr lang="th-TH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47"/>
          <p:cNvSpPr txBox="1">
            <a:spLocks noChangeArrowheads="1"/>
          </p:cNvSpPr>
          <p:nvPr/>
        </p:nvSpPr>
        <p:spPr bwMode="auto">
          <a:xfrm>
            <a:off x="5802025" y="3572983"/>
            <a:ext cx="4597151" cy="1097948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</a:t>
            </a:r>
            <a:endParaRPr lang="en-US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ส่งแบบรายงานฯ ที่ได้รับจากผู้ได้รับเงินช่วยเหลือหรืออุดหนุน</a:t>
            </a:r>
            <a:b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ส่งให้กองส่งเสริมฯ ภายใน 7 วัน นับแต่วันที่ได้รับรายงาน</a:t>
            </a:r>
            <a:endParaRPr lang="th-TH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Box 245"/>
          <p:cNvSpPr txBox="1">
            <a:spLocks noChangeArrowheads="1"/>
          </p:cNvSpPr>
          <p:nvPr/>
        </p:nvSpPr>
        <p:spPr bwMode="auto">
          <a:xfrm>
            <a:off x="5816291" y="4973718"/>
            <a:ext cx="4590123" cy="687013"/>
          </a:xfrm>
          <a:prstGeom prst="rect">
            <a:avLst/>
          </a:prstGeom>
          <a:solidFill>
            <a:srgbClr val="FFFFFF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กองส่งเสริมการพัฒนาฝีมือแรงงานสรุปรายงาน</a:t>
            </a:r>
            <a:endParaRPr lang="en-US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เสนอต่อคณะกรรมการส่งเสริมการพัฒนาฝีมือแรงงาน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1482980" y="837313"/>
            <a:ext cx="2625603" cy="75854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04407" y="4595280"/>
            <a:ext cx="4745718" cy="1497399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 ส่งแบบรายงานผลการดำเนินงานการพัฒนา</a:t>
            </a:r>
            <a:b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ฝีมือแรงงานของผู้ได้รับเงินช่วยเหลือหรืออุดหนุนจากกองทุน</a:t>
            </a:r>
          </a:p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พัฒนาฝีมือแรงงาน ให้ผู้ได้รับเงินช่วยเหลือหรืออุดหนุน</a:t>
            </a:r>
            <a:endParaRPr lang="en-US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(แบบ ชอ.3 หรือ ชอ.3-1 หรือ ชอ.3-2 แล้วแต่กรณี)</a:t>
            </a:r>
            <a:endParaRPr lang="en-US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6701998" y="5948697"/>
            <a:ext cx="2797303" cy="59068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434"/>
          <p:cNvSpPr>
            <a:spLocks noChangeShapeType="1"/>
          </p:cNvSpPr>
          <p:nvPr/>
        </p:nvSpPr>
        <p:spPr bwMode="auto">
          <a:xfrm rot="16200000" flipH="1">
            <a:off x="2851038" y="2374355"/>
            <a:ext cx="149190" cy="634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453"/>
          <p:cNvSpPr>
            <a:spLocks noChangeArrowheads="1"/>
          </p:cNvSpPr>
          <p:nvPr/>
        </p:nvSpPr>
        <p:spPr bwMode="auto">
          <a:xfrm>
            <a:off x="10614892" y="2709087"/>
            <a:ext cx="1322771" cy="1295845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รายงานผ่านระบบกองทุนฯ</a:t>
            </a:r>
            <a:endParaRPr lang="en-US" sz="18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</a:t>
            </a:r>
            <a:r>
              <a:rPr lang="th-TH" sz="1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)</a:t>
            </a:r>
            <a:endParaRPr lang="en-US" sz="1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251"/>
          <p:cNvSpPr txBox="1">
            <a:spLocks noChangeArrowheads="1"/>
          </p:cNvSpPr>
          <p:nvPr/>
        </p:nvSpPr>
        <p:spPr bwMode="auto">
          <a:xfrm>
            <a:off x="417090" y="2009029"/>
            <a:ext cx="4745718" cy="844041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ตรวจเยี่ยมให้คำปรึกษาแนะนำการดำเนินการพัฒนา</a:t>
            </a:r>
          </a:p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ฝีมือแรงงานของผู้ได้รับเงินช่วยเหลือหรืออุดหนุน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4024305" y="487747"/>
            <a:ext cx="3570584" cy="95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indent="456697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ผังขั้นตอนการปฏิบัติงาน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indent="456697"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Elbow Connector 22"/>
          <p:cNvCxnSpPr>
            <a:endCxn id="16" idx="0"/>
          </p:cNvCxnSpPr>
          <p:nvPr/>
        </p:nvCxnSpPr>
        <p:spPr>
          <a:xfrm>
            <a:off x="10406415" y="2302930"/>
            <a:ext cx="869863" cy="406157"/>
          </a:xfrm>
          <a:prstGeom prst="bentConnector2">
            <a:avLst/>
          </a:prstGeom>
          <a:ln cap="sq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92026" y="45408"/>
            <a:ext cx="11477749" cy="584674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2. การ</a:t>
            </a:r>
            <a:r>
              <a:rPr lang="th-TH" sz="3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รายงานผลการดำเนินงานการพัฒนาฝีมือแรงงานของผู้ได้รับเงินช่วยเหลือหรือ</a:t>
            </a: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  <a:endParaRPr lang="en-US" sz="3200" b="1" dirty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6" name="Straight Arrow Connector 25"/>
          <p:cNvCxnSpPr>
            <a:stCxn id="7" idx="4"/>
            <a:endCxn id="18" idx="0"/>
          </p:cNvCxnSpPr>
          <p:nvPr/>
        </p:nvCxnSpPr>
        <p:spPr>
          <a:xfrm flipH="1">
            <a:off x="2789949" y="1595856"/>
            <a:ext cx="5833" cy="4131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2777266" y="2871845"/>
            <a:ext cx="5833" cy="4131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2777266" y="4148914"/>
            <a:ext cx="5833" cy="4131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777266" y="6092680"/>
            <a:ext cx="5833" cy="4131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8100600" y="3141035"/>
            <a:ext cx="5833" cy="4131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8095844" y="5660731"/>
            <a:ext cx="0" cy="3123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2789949" y="6505853"/>
            <a:ext cx="2719700" cy="18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437746" y="1693200"/>
            <a:ext cx="71903" cy="483142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437746" y="1674425"/>
            <a:ext cx="26686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endCxn id="4" idx="0"/>
          </p:cNvCxnSpPr>
          <p:nvPr/>
        </p:nvCxnSpPr>
        <p:spPr>
          <a:xfrm>
            <a:off x="8095844" y="1674426"/>
            <a:ext cx="0" cy="3147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80129" y="6431325"/>
            <a:ext cx="2300954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8088995" y="4661322"/>
            <a:ext cx="0" cy="3123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572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44"/>
          <p:cNvSpPr txBox="1">
            <a:spLocks noChangeArrowheads="1"/>
          </p:cNvSpPr>
          <p:nvPr/>
        </p:nvSpPr>
        <p:spPr bwMode="auto">
          <a:xfrm>
            <a:off x="1770598" y="1503942"/>
            <a:ext cx="3459152" cy="1102445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ผู้ประกอบกิจการที่ประสงค์จะขอรับเงินช่วยเหลือหรืออุดหนุน ยื่นแบบ ขร.1 </a:t>
            </a: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ก่อนการฝึกอบรม</a:t>
            </a: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ไม่น้อยกว่า 30 วัน</a:t>
            </a:r>
            <a:endParaRPr lang="th-TH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236"/>
          <p:cNvSpPr txBox="1">
            <a:spLocks noChangeArrowheads="1"/>
          </p:cNvSpPr>
          <p:nvPr/>
        </p:nvSpPr>
        <p:spPr bwMode="auto">
          <a:xfrm>
            <a:off x="1770599" y="2966823"/>
            <a:ext cx="3411156" cy="534169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233"/>
          <p:cNvSpPr>
            <a:spLocks noChangeArrowheads="1"/>
          </p:cNvSpPr>
          <p:nvPr/>
        </p:nvSpPr>
        <p:spPr bwMode="auto">
          <a:xfrm>
            <a:off x="1866412" y="3849640"/>
            <a:ext cx="3355616" cy="587239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ผลการตรวจสอบ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Diamond 225"/>
          <p:cNvSpPr>
            <a:spLocks noChangeArrowheads="1"/>
          </p:cNvSpPr>
          <p:nvPr/>
        </p:nvSpPr>
        <p:spPr bwMode="auto">
          <a:xfrm>
            <a:off x="1866413" y="4874207"/>
            <a:ext cx="3355616" cy="1434446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เสนอผอ. สพร./สนพ. พิจารณาแบบ ขร.1/หลักสูตรเทคโนโลยี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32"/>
          <p:cNvSpPr txBox="1">
            <a:spLocks noChangeArrowheads="1"/>
          </p:cNvSpPr>
          <p:nvPr/>
        </p:nvSpPr>
        <p:spPr bwMode="auto">
          <a:xfrm>
            <a:off x="1654864" y="3706004"/>
            <a:ext cx="1106338" cy="437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ไม่ครบถ้วน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224"/>
          <p:cNvSpPr txBox="1">
            <a:spLocks noChangeArrowheads="1"/>
          </p:cNvSpPr>
          <p:nvPr/>
        </p:nvSpPr>
        <p:spPr bwMode="auto">
          <a:xfrm>
            <a:off x="1564127" y="4874481"/>
            <a:ext cx="909456" cy="7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th-TH" sz="1800" dirty="0" smtClean="0">
              <a:solidFill>
                <a:srgbClr val="FFFF00"/>
              </a:solidFill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ไม่เห็นชอบ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3812142" y="2572278"/>
            <a:ext cx="1566128" cy="375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ทุกวันเวลาราชการ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34"/>
          <p:cNvSpPr txBox="1">
            <a:spLocks noChangeArrowheads="1"/>
          </p:cNvSpPr>
          <p:nvPr/>
        </p:nvSpPr>
        <p:spPr bwMode="auto">
          <a:xfrm>
            <a:off x="3947832" y="3568916"/>
            <a:ext cx="1489913" cy="29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ตรวจสอบเอกสาร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27"/>
          <p:cNvSpPr txBox="1">
            <a:spLocks noChangeArrowheads="1"/>
          </p:cNvSpPr>
          <p:nvPr/>
        </p:nvSpPr>
        <p:spPr bwMode="auto">
          <a:xfrm>
            <a:off x="3527461" y="4436879"/>
            <a:ext cx="2413618" cy="466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ครบถ้วนตามหลักเกณฑ์กำหนด</a:t>
            </a:r>
            <a:endParaRPr lang="th-TH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AutoShape 377"/>
          <p:cNvSpPr>
            <a:spLocks noChangeShapeType="1"/>
          </p:cNvSpPr>
          <p:nvPr/>
        </p:nvSpPr>
        <p:spPr bwMode="auto">
          <a:xfrm rot="5400000">
            <a:off x="3498019" y="1302242"/>
            <a:ext cx="252354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382"/>
          <p:cNvSpPr>
            <a:spLocks noChangeShapeType="1"/>
          </p:cNvSpPr>
          <p:nvPr/>
        </p:nvSpPr>
        <p:spPr bwMode="auto">
          <a:xfrm rot="5400000" flipV="1">
            <a:off x="-99350" y="3874293"/>
            <a:ext cx="3386284" cy="4799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lowchart: Alternate Process 228"/>
          <p:cNvSpPr>
            <a:spLocks noChangeArrowheads="1"/>
          </p:cNvSpPr>
          <p:nvPr/>
        </p:nvSpPr>
        <p:spPr bwMode="auto">
          <a:xfrm>
            <a:off x="8753738" y="2696701"/>
            <a:ext cx="3227345" cy="2676065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จนท. ให้ความเห็น พร้อมลงลายมือชื่อในส่วน</a:t>
            </a:r>
            <a:r>
              <a:rPr lang="en-US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en-US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ที่เป็น “สำหรับเจ้าหน้าที่” ก่อนเสนอผอ. </a:t>
            </a:r>
            <a:endParaRPr lang="en-US" sz="18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b="1" u="sng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ขร.1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เห็น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ควรให้ความเห็นชอบ หรือ </a:t>
            </a:r>
            <a:b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เห็นควรไม่ให้ความเห็นชอบ เหตุผล.......</a:t>
            </a:r>
            <a:endParaRPr lang="en-US" sz="18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b="1" u="sng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หลักสูตรเทคโนโลยี</a:t>
            </a: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เห็น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ควรให้ความเห็นชอบหลักสูตร หรือ </a:t>
            </a:r>
            <a:b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เห็นควรไม่ให้ความเห็นชอบหลักสูตร </a:t>
            </a:r>
            <a:b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lang="th-TH" sz="18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    เหตุผล....</a:t>
            </a:r>
            <a:endParaRPr lang="en-US" sz="18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b="1" dirty="0" smtClean="0">
              <a:solidFill>
                <a:srgbClr val="FFFF00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  <a:sym typeface="Wingdings" pitchFamily="2" charset="2"/>
            </a:endParaRPr>
          </a:p>
        </p:txBody>
      </p:sp>
      <p:sp>
        <p:nvSpPr>
          <p:cNvPr id="19" name="Flowchart: Alternate Process 240"/>
          <p:cNvSpPr>
            <a:spLocks noChangeArrowheads="1"/>
          </p:cNvSpPr>
          <p:nvPr/>
        </p:nvSpPr>
        <p:spPr bwMode="auto">
          <a:xfrm>
            <a:off x="5581554" y="666596"/>
            <a:ext cx="3288996" cy="228104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หลักสูตรนวัตกรรม ต้องเป็นหลักสูตร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ตามแนบท้ายประกาศ 5 หลักสูตร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(ไม่ต้องจัดทำหลักสูตร)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หลักสูตรเทคโนโลยี ไม่น้อยกว่า 12 ชม.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ต้องจัดทำหลักสูตรเสนอ สพร./สนพ.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พิจารณา ให้ความเห็นชอบ (แนบแบบ 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ขร.1) 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2633456" y="837312"/>
            <a:ext cx="1710459" cy="4856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chemeClr val="bg1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lang="th-TH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39"/>
          <p:cNvSpPr txBox="1">
            <a:spLocks noChangeArrowheads="1"/>
          </p:cNvSpPr>
          <p:nvPr/>
        </p:nvSpPr>
        <p:spPr bwMode="auto">
          <a:xfrm>
            <a:off x="2137020" y="2565104"/>
            <a:ext cx="1274992" cy="503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ยื่นแบบ ขร.1  </a:t>
            </a:r>
            <a:endParaRPr lang="th-TH" sz="1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AutoShape 457"/>
          <p:cNvSpPr>
            <a:spLocks noChangeShapeType="1"/>
          </p:cNvSpPr>
          <p:nvPr/>
        </p:nvSpPr>
        <p:spPr bwMode="auto">
          <a:xfrm>
            <a:off x="4854331" y="1626811"/>
            <a:ext cx="7767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18854" y="405362"/>
            <a:ext cx="2693110" cy="46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indent="456697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ผังขั้นตอนการปฏิบัติงาน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152182" y="658800"/>
            <a:ext cx="184527" cy="81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100" dirty="0" smtClean="0">
                <a:latin typeface="Arial" pitchFamily="34" charset="0"/>
                <a:cs typeface="Arial" pitchFamily="34" charset="0"/>
              </a:rPr>
            </a:b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152182" y="697272"/>
            <a:ext cx="723071" cy="73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th-TH" sz="1200" dirty="0" smtClean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42"/>
          <p:cNvSpPr>
            <a:spLocks noChangeArrowheads="1"/>
          </p:cNvSpPr>
          <p:nvPr/>
        </p:nvSpPr>
        <p:spPr bwMode="auto">
          <a:xfrm>
            <a:off x="152182" y="881938"/>
            <a:ext cx="184527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3496314" y="2495854"/>
            <a:ext cx="0" cy="48305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3496314" y="3390246"/>
            <a:ext cx="0" cy="48305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3545671" y="4403505"/>
            <a:ext cx="0" cy="48305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20" idx="4"/>
            <a:endCxn id="3" idx="0"/>
          </p:cNvCxnSpPr>
          <p:nvPr/>
        </p:nvCxnSpPr>
        <p:spPr>
          <a:xfrm>
            <a:off x="3488686" y="1322975"/>
            <a:ext cx="11489" cy="18096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lowchart: Alternate Process 221"/>
          <p:cNvSpPr>
            <a:spLocks noChangeArrowheads="1"/>
          </p:cNvSpPr>
          <p:nvPr/>
        </p:nvSpPr>
        <p:spPr bwMode="auto">
          <a:xfrm>
            <a:off x="5797268" y="4292896"/>
            <a:ext cx="2804288" cy="2371154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1300" b="1" dirty="0" smtClean="0">
                <a:solidFill>
                  <a:srgbClr val="FFFF00"/>
                </a:solidFill>
                <a:latin typeface="TH SarabunIT?" charset="-34"/>
                <a:ea typeface="Arial" pitchFamily="34" charset="0"/>
                <a:cs typeface="TH SarabunIT?" charset="-34"/>
              </a:rPr>
              <a:t>ผอ. </a:t>
            </a: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พิจารณาพร้อมลงลายมือชื่อ </a:t>
            </a:r>
            <a:b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ในส่วนที่เป็น “สำหรับเจ้าหน้าที่”</a:t>
            </a:r>
            <a:b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th-TH" sz="1300" b="1" u="sng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แบบ ขร.1</a:t>
            </a:r>
            <a:endParaRPr lang="en-US" sz="1300" b="1" u="sng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en-US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เห็นชอบ หรือ </a:t>
            </a:r>
            <a:b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en-US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ไม่เห็นชอบ เหตุผล....</a:t>
            </a:r>
            <a:endParaRPr lang="en-US" sz="1300" b="1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lang="th-TH" sz="1300" b="1" u="sng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หลักสูตรเทคโนโลยี</a:t>
            </a:r>
            <a:endParaRPr lang="en-US" sz="1300" b="1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en-US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เห็นชอบหลักสูตร หรือ </a:t>
            </a:r>
            <a:b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en-US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ไม่เห็นชอบหลักสูตร เหตุผล....</a:t>
            </a:r>
            <a:endParaRPr lang="en-US" sz="1300" b="1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1300" b="1" dirty="0" smtClean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lang="en-US" sz="1300" b="1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1300" b="1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1300" b="1" dirty="0" smtClean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endParaRPr lang="en-US" sz="18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9" name="Straight Arrow Connector 78"/>
          <p:cNvCxnSpPr>
            <a:stCxn id="6" idx="2"/>
          </p:cNvCxnSpPr>
          <p:nvPr/>
        </p:nvCxnSpPr>
        <p:spPr>
          <a:xfrm flipH="1">
            <a:off x="3543540" y="6308654"/>
            <a:ext cx="681" cy="33907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220"/>
          <p:cNvSpPr txBox="1">
            <a:spLocks noChangeArrowheads="1"/>
          </p:cNvSpPr>
          <p:nvPr/>
        </p:nvSpPr>
        <p:spPr bwMode="auto">
          <a:xfrm>
            <a:off x="3612195" y="6308654"/>
            <a:ext cx="1034596" cy="526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18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เห็นชอบ</a:t>
            </a:r>
            <a:endParaRPr lang="en-US" sz="18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Elbow Connector 32"/>
          <p:cNvCxnSpPr/>
          <p:nvPr/>
        </p:nvCxnSpPr>
        <p:spPr>
          <a:xfrm flipV="1">
            <a:off x="4934411" y="3390246"/>
            <a:ext cx="3819327" cy="753014"/>
          </a:xfrm>
          <a:prstGeom prst="bentConnector3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006315" y="5591430"/>
            <a:ext cx="774890" cy="2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396255" y="45407"/>
            <a:ext cx="11773520" cy="461564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3. การ</a:t>
            </a:r>
            <a:r>
              <a:rPr lang="th-TH" sz="24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บริการ </a:t>
            </a:r>
            <a:endParaRPr lang="en-US" sz="2400" dirty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Flowchart: Alternate Process 215"/>
          <p:cNvSpPr>
            <a:spLocks noChangeArrowheads="1"/>
          </p:cNvSpPr>
          <p:nvPr/>
        </p:nvSpPr>
        <p:spPr bwMode="auto">
          <a:xfrm>
            <a:off x="116788" y="4222398"/>
            <a:ext cx="1294538" cy="649416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18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ออกเลขที่แบบ ขร.1</a:t>
            </a:r>
            <a:endParaRPr lang="en-US" sz="1800" dirty="0" smtClean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1800" dirty="0" smtClean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40" name="AutoShape 4"/>
          <p:cNvSpPr>
            <a:spLocks noChangeArrowheads="1"/>
          </p:cNvSpPr>
          <p:nvPr/>
        </p:nvSpPr>
        <p:spPr bwMode="auto">
          <a:xfrm>
            <a:off x="116788" y="4870320"/>
            <a:ext cx="1294537" cy="129435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r>
              <a:rPr lang="th-TH" sz="18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บันทึกข้อมูลลงระบบกองทุน </a:t>
            </a:r>
            <a:br>
              <a:rPr lang="th-TH" sz="18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18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(อยู่ระหว่างพัฒนาระบบ)</a:t>
            </a:r>
            <a:endParaRPr lang="en-US" sz="1800" dirty="0" smtClean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1800" dirty="0" smtClean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ts val="999"/>
              </a:spcAft>
            </a:pPr>
            <a:endParaRPr lang="en-US" sz="1800" dirty="0" smtClean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</a:t>
            </a:r>
          </a:p>
        </p:txBody>
      </p:sp>
      <p:cxnSp>
        <p:nvCxnSpPr>
          <p:cNvPr id="44" name="Straight Connector 43"/>
          <p:cNvCxnSpPr/>
          <p:nvPr/>
        </p:nvCxnSpPr>
        <p:spPr>
          <a:xfrm flipV="1">
            <a:off x="1617790" y="5591430"/>
            <a:ext cx="296618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569794" y="4143259"/>
            <a:ext cx="449060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54884" y="2205147"/>
            <a:ext cx="21571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rot="10800000" flipV="1">
            <a:off x="1375123" y="5732723"/>
            <a:ext cx="1098461" cy="26340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/>
          <p:nvPr/>
        </p:nvCxnSpPr>
        <p:spPr>
          <a:xfrm rot="10800000" flipV="1">
            <a:off x="1411328" y="4568177"/>
            <a:ext cx="2116134" cy="20402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3" idx="3"/>
          </p:cNvCxnSpPr>
          <p:nvPr/>
        </p:nvCxnSpPr>
        <p:spPr>
          <a:xfrm>
            <a:off x="5229751" y="2055164"/>
            <a:ext cx="351803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Elbow Connector 84"/>
          <p:cNvCxnSpPr/>
          <p:nvPr/>
        </p:nvCxnSpPr>
        <p:spPr>
          <a:xfrm rot="10800000" flipV="1">
            <a:off x="1395971" y="4776019"/>
            <a:ext cx="796707" cy="3931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08224" y="6431325"/>
            <a:ext cx="237285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026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16"/>
          <p:cNvSpPr txBox="1">
            <a:spLocks noChangeArrowheads="1"/>
          </p:cNvSpPr>
          <p:nvPr/>
        </p:nvSpPr>
        <p:spPr bwMode="auto">
          <a:xfrm>
            <a:off x="3496314" y="2630995"/>
            <a:ext cx="4242384" cy="1655801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ยื่นคำขอรับเงินช่วยเหลือหรืออุดหนุน </a:t>
            </a:r>
            <a:b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ชอ.2-4 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ภายใน 60 วัน </a:t>
            </a: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นับแต่วันเสร็จสิ้น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การฝึกอบรม แต่ไม่เกินวันที่ 31 มีนาคม</a:t>
            </a:r>
            <a:b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ของปีถัดไป</a:t>
            </a:r>
            <a:endParaRPr kumimoji="0" lang="th-TH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 Box 218"/>
          <p:cNvSpPr txBox="1">
            <a:spLocks noChangeArrowheads="1"/>
          </p:cNvSpPr>
          <p:nvPr/>
        </p:nvSpPr>
        <p:spPr bwMode="auto">
          <a:xfrm>
            <a:off x="3496314" y="4639511"/>
            <a:ext cx="4242384" cy="65516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 ตรวจสอบแบบคำขอ แบบ ชอ.2-4</a:t>
            </a:r>
            <a:endParaRPr kumimoji="0" lang="th-TH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13"/>
          <p:cNvSpPr txBox="1">
            <a:spLocks noChangeArrowheads="1"/>
          </p:cNvSpPr>
          <p:nvPr/>
        </p:nvSpPr>
        <p:spPr bwMode="auto">
          <a:xfrm>
            <a:off x="3496314" y="1407143"/>
            <a:ext cx="4242384" cy="8748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ผู้ประกอบกิจการนำหลักสูตรที่ได้รับความเห็นชอบไปใช้ในการฝึกอบรม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8309949" y="1407142"/>
            <a:ext cx="3383515" cy="1535179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thaiDist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เปลี่ยนแปลงกำหนดการฝึกอบรม สถานที่ฝึกอบรม หรือผู้เข้ารับการฝึกอบรม </a:t>
            </a:r>
            <a:r>
              <a:rPr lang="en-US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en-US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ให้แจ้งสพร./สนพ. ทราบเป็นหนังสือ</a:t>
            </a:r>
            <a:b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ก่อนดำเนินการฝึกอบรมไม่น้อยกว่า 7 วัน</a:t>
            </a: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4299849" y="5654631"/>
            <a:ext cx="2575992" cy="79800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AutoShape 450"/>
          <p:cNvSpPr>
            <a:spLocks noChangeShapeType="1"/>
          </p:cNvSpPr>
          <p:nvPr/>
        </p:nvSpPr>
        <p:spPr bwMode="auto">
          <a:xfrm>
            <a:off x="6861325" y="1345814"/>
            <a:ext cx="82432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auto">
          <a:xfrm>
            <a:off x="979645" y="4502770"/>
            <a:ext cx="1797621" cy="1151861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0" rIns="91339" bIns="45670" numCol="1" anchor="t" anchorCtr="0" compatLnSpc="1">
            <a:prstTxWarp prst="textNoShape">
              <a:avLst/>
            </a:prstTxWarp>
          </a:bodyPr>
          <a:lstStyle/>
          <a:p>
            <a:pPr algn="ctr"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ตามขั้นตอน</a:t>
            </a:r>
            <a:r>
              <a:rPr lang="en-US" sz="2000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en-US" sz="2000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การให้เงินช่วยเหลือหรืออุดหนุน</a:t>
            </a: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152182" y="317122"/>
            <a:ext cx="213316" cy="584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</a:pP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.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pPr defTabSz="9133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152182" y="424844"/>
            <a:ext cx="184527" cy="36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defTabSz="913394" fontAlgn="base">
              <a:spcBef>
                <a:spcPct val="0"/>
              </a:spcBef>
              <a:spcAft>
                <a:spcPct val="0"/>
              </a:spcAft>
              <a:tabLst>
                <a:tab pos="450354" algn="l"/>
              </a:tabLst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Straight Arrow Connector 20"/>
          <p:cNvCxnSpPr>
            <a:stCxn id="5" idx="2"/>
            <a:endCxn id="3" idx="0"/>
          </p:cNvCxnSpPr>
          <p:nvPr/>
        </p:nvCxnSpPr>
        <p:spPr>
          <a:xfrm>
            <a:off x="5617506" y="2282037"/>
            <a:ext cx="0" cy="3489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628780" y="4297794"/>
            <a:ext cx="0" cy="3489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28780" y="5305673"/>
            <a:ext cx="0" cy="3489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4" idx="1"/>
          </p:cNvCxnSpPr>
          <p:nvPr/>
        </p:nvCxnSpPr>
        <p:spPr>
          <a:xfrm flipH="1" flipV="1">
            <a:off x="2777266" y="4967092"/>
            <a:ext cx="719048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5" idx="3"/>
          </p:cNvCxnSpPr>
          <p:nvPr/>
        </p:nvCxnSpPr>
        <p:spPr>
          <a:xfrm flipV="1">
            <a:off x="7738699" y="1844589"/>
            <a:ext cx="571250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>
            <a:spLocks noChangeArrowheads="1"/>
          </p:cNvSpPr>
          <p:nvPr/>
        </p:nvSpPr>
        <p:spPr bwMode="auto">
          <a:xfrm>
            <a:off x="3855838" y="621336"/>
            <a:ext cx="3379527" cy="46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0" rIns="91339" bIns="45670" numCol="1" anchor="ctr" anchorCtr="0" compatLnSpc="1">
            <a:prstTxWarp prst="textNoShape">
              <a:avLst/>
            </a:prstTxWarp>
            <a:spAutoFit/>
          </a:bodyPr>
          <a:lstStyle/>
          <a:p>
            <a:pPr indent="456697" defTabSz="913394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(ต่อ) ผังขั้นตอนการปฏิบัติงาน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8263" y="116632"/>
            <a:ext cx="11369011" cy="461564"/>
          </a:xfrm>
          <a:prstGeom prst="rect">
            <a:avLst/>
          </a:prstGeom>
        </p:spPr>
        <p:txBody>
          <a:bodyPr wrap="square" lIns="91339" tIns="45670" rIns="91339" bIns="45670">
            <a:spAutoFit/>
          </a:bodyPr>
          <a:lstStyle/>
          <a:p>
            <a:r>
              <a:rPr lang="th-TH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3. การ</a:t>
            </a:r>
            <a:r>
              <a:rPr lang="th-TH" sz="24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บริการ </a:t>
            </a:r>
            <a:endParaRPr lang="en-US" sz="2400" dirty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64671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36319" y="6431325"/>
            <a:ext cx="237285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087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911" y="692696"/>
            <a:ext cx="5497018" cy="16312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10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จบการนำเสนอ</a:t>
            </a:r>
            <a:endParaRPr lang="th-TH" sz="10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1922" name="Picture 2" descr="C:\Users\HP\Desktop\บรรยาย 16-17\thx8xm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077072"/>
            <a:ext cx="5109146" cy="2780928"/>
          </a:xfrm>
          <a:prstGeom prst="rect">
            <a:avLst/>
          </a:prstGeom>
          <a:noFill/>
        </p:spPr>
      </p:pic>
      <p:sp>
        <p:nvSpPr>
          <p:cNvPr id="4" name="สี่เหลี่ยมผืนผ้า 3"/>
          <p:cNvSpPr/>
          <p:nvPr/>
        </p:nvSpPr>
        <p:spPr>
          <a:xfrm>
            <a:off x="2052439" y="2636913"/>
            <a:ext cx="9649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กลุ่มงานบริหารกองทุน กองส่งเสริมการพัฒนาฝีมือแรงงาน</a:t>
            </a:r>
            <a:endParaRPr lang="en-US" sz="4000" b="1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3821972" y="4809346"/>
            <a:ext cx="72314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>: www.dsd.go.th/sdpaa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708706" y="3429000"/>
            <a:ext cx="53447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โทรศัพท์/โทรสาร 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>0 2643 6039</a:t>
            </a:r>
            <a:endParaRPr lang="th-TH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949117" y="4077072"/>
            <a:ext cx="6104322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4300" b="1" dirty="0" smtClean="0">
                <a:latin typeface="FreesiaUPC" pitchFamily="34" charset="-34"/>
                <a:cs typeface="FreesiaUPC" pitchFamily="34" charset="-34"/>
              </a:rPr>
              <a:t>E-mail: contact.dsd421@gmail.com</a:t>
            </a:r>
            <a:endParaRPr lang="en-US" sz="43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Picture 2" descr="C:\Users\DSD-001\Desktop\29041.jpg"/>
          <p:cNvPicPr>
            <a:picLocks noChangeAspect="1" noChangeArrowheads="1"/>
          </p:cNvPicPr>
          <p:nvPr/>
        </p:nvPicPr>
        <p:blipFill>
          <a:blip r:embed="rId3" cstate="print"/>
          <a:srcRect l="21161" t="36159" r="24232" b="8978"/>
          <a:stretch>
            <a:fillRect/>
          </a:stretch>
        </p:blipFill>
        <p:spPr bwMode="auto">
          <a:xfrm>
            <a:off x="9767769" y="5373216"/>
            <a:ext cx="2402006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6454</TotalTime>
  <Words>9961</Words>
  <Application>Microsoft Office PowerPoint</Application>
  <PresentationFormat>กำหนดเอง</PresentationFormat>
  <Paragraphs>1614</Paragraphs>
  <Slides>105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105</vt:i4>
      </vt:variant>
    </vt:vector>
  </HeadingPairs>
  <TitlesOfParts>
    <vt:vector size="106" baseType="lpstr">
      <vt:lpstr>ชุดรูปแบบของ Office</vt:lpstr>
      <vt:lpstr>ภาพนิ่ง 1</vt:lpstr>
      <vt:lpstr>ภาพนิ่ง 2</vt:lpstr>
      <vt:lpstr>ภาพนิ่ง 3</vt:lpstr>
      <vt:lpstr>กองทุนพัฒนาฝีมือแรงงาน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ผู้ดำเนินการทดสอบมาตรฐานฝีมือแรงงาน กรมฯ ส่งไปทดสอบ (ประกาศข้อ 5)</vt:lpstr>
      <vt:lpstr>สาขาอาชีพที่จำเป็นต้องให้การส่งเสริมหรือสนับสนุน  กรมพัฒนาฝีมือแรงงานไม่สามารถดำเนินการทดสอบได้ </vt:lpstr>
      <vt:lpstr>ภาพนิ่ง 17</vt:lpstr>
      <vt:lpstr>ภาพนิ่ง 18</vt:lpstr>
      <vt:lpstr>ภาพนิ่ง 19</vt:lpstr>
      <vt:lpstr>ผู้ประกอบกิจการ ส่งเงินสมทบเข้ากองทุน (ประกาศ ข้อ 6)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ผู้ประกอบกิจการ พัฒนาฝีมือแรงงานเกินกว่าร้อยละ 70 (ประกาศข้อ 7)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ผู้ประกอบอาชีพ ผู้ประกอบกิจการ หรือกลุ่มผู้ประกอบอาชีพ ได้รับการรับรองมาตรฐานฝีมือแรงงานของตน (ประกาศข้อ 8)</vt:lpstr>
      <vt:lpstr>ภาพนิ่ง 40</vt:lpstr>
      <vt:lpstr>ภาพนิ่ง 41</vt:lpstr>
      <vt:lpstr>ภาพนิ่ง 42</vt:lpstr>
      <vt:lpstr>ผู้ประกอบกิจการ จ่ายค่าจ้างตามมาตรฐานฝีมือ (ประกาศข้อ 9)</vt:lpstr>
      <vt:lpstr>ภาพนิ่ง 44</vt:lpstr>
      <vt:lpstr>ภาพนิ่ง 45</vt:lpstr>
      <vt:lpstr>ภาพนิ่ง 46</vt:lpstr>
      <vt:lpstr>ภาพนิ่ง 47</vt:lpstr>
      <vt:lpstr>ผู้ประกอบกิจการ ฝึกอบรมลูกจ้างในหลักสูตรสร้างสรรค์นวัตกรรมหรือเทคโนโลยี (ประกาศ ข้อ 10)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  <vt:lpstr>ผู้ประกอบกิจการฝึกอบรมหลักสูตรเพื่อสร้างสรรค์นวัตกรรม “หลักสูตรการออกแบบสมองกลฝังตัวในโรงงานอุตสาหกรรม” ยื่นขอรับเงินช่วยเหลือหรืออุดหนุนในปี พ.ศ. 2562 ภายใน 60 วัน นับแต่วันเสร็จสิ้น การฝึกอบรม ทั้งนี้ ไม่เกินวันที่ 31 มีนาคม 2563</vt:lpstr>
      <vt:lpstr>ภาพนิ่ง 56</vt:lpstr>
      <vt:lpstr>ผู้ดำเนินการทดสอบฯ ส่งค่าทดสอบเข้ากองทุน/ ศูนย์ประเมินความรู้ความสามารถตามมาตรา 26/4(2) ส่งค่าธรรมเนียมเข้ากองทุน (ประกาศข้อ 11)</vt:lpstr>
      <vt:lpstr>ภาพนิ่ง 58</vt:lpstr>
      <vt:lpstr>ภาพนิ่ง 59</vt:lpstr>
      <vt:lpstr>ภาพนิ่ง 60</vt:lpstr>
      <vt:lpstr>ศูนย์ประเมินความรู้ความสามารถกลาง (ประกาศข้อ 12)</vt:lpstr>
      <vt:lpstr>กรมพัฒนาฝีมือแรงงาน (ประกาศ ข้อ 13)</vt:lpstr>
      <vt:lpstr>ภาพนิ่ง 63</vt:lpstr>
      <vt:lpstr>กำหนดเวลาการยื่นคำขอรับเงินช่วยเหลือหรืออุดหนุน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ภาพนิ่ง 82</vt:lpstr>
      <vt:lpstr>ภาพนิ่ง 83</vt:lpstr>
      <vt:lpstr>ภาพนิ่ง 84</vt:lpstr>
      <vt:lpstr>ภาพนิ่ง 85</vt:lpstr>
      <vt:lpstr>ภาพนิ่ง 86</vt:lpstr>
      <vt:lpstr>ภาพนิ่ง 87</vt:lpstr>
      <vt:lpstr>ภาพนิ่ง 88</vt:lpstr>
      <vt:lpstr>ภาพนิ่ง 89</vt:lpstr>
      <vt:lpstr>ประเด็นปัญหาที่พบ</vt:lpstr>
      <vt:lpstr>การสั่งจ่ายเช็ค</vt:lpstr>
      <vt:lpstr>การกำหนดเลขที่คำขอ</vt:lpstr>
      <vt:lpstr>ลูกจ้างเฉลี่ยทั้งปีไม่ถึง 100 คน (ประกาศข้อ 6 และข้อ 7) </vt:lpstr>
      <vt:lpstr>การคำนวณส่วนที่เกินร้อยละ 70%</vt:lpstr>
      <vt:lpstr>รายงานผลการอนุมัติเงินช่วยเหลือหรืออุดหนุน</vt:lpstr>
      <vt:lpstr>รายงานการอนุมัติ เงินช่วยเหลือหรืออุดหนุน  แบบ ชอ.4-8 ประกาศข้อ 12</vt:lpstr>
      <vt:lpstr>ติดตามการให้เงินช่วยเหลือหรืออุดหนุน แก่ผู้ที่ได้รับการรับรองมาตรฐานฝีมือแรงงานของตนตามมาตรา 26</vt:lpstr>
      <vt:lpstr>หน่วยงานที่ยังไม่รายงานผลการดำเนินงานการพัฒนาฝีมือแรงงาน ของผู้ได้รับเงินช่วยเหลือหรืออุดหนุน ปีงบประมาณ พ.ศ. 2561</vt:lpstr>
      <vt:lpstr>ภาพนิ่ง 99</vt:lpstr>
      <vt:lpstr>ภาพนิ่ง 100</vt:lpstr>
      <vt:lpstr>ภาพนิ่ง 101</vt:lpstr>
      <vt:lpstr>ภาพนิ่ง 102</vt:lpstr>
      <vt:lpstr>ภาพนิ่ง 103</vt:lpstr>
      <vt:lpstr>ภาพนิ่ง 104</vt:lpstr>
      <vt:lpstr>ภาพนิ่ง 105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HP</dc:creator>
  <cp:lastModifiedBy>DSD-001</cp:lastModifiedBy>
  <cp:revision>790</cp:revision>
  <dcterms:created xsi:type="dcterms:W3CDTF">2018-12-06T06:53:18Z</dcterms:created>
  <dcterms:modified xsi:type="dcterms:W3CDTF">2019-01-14T06:56:39Z</dcterms:modified>
</cp:coreProperties>
</file>