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layout2.xml" ContentType="application/vnd.openxmlformats-officedocument.drawingml.diagramLayout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28" r:id="rId1"/>
  </p:sldMasterIdLst>
  <p:notesMasterIdLst>
    <p:notesMasterId r:id="rId78"/>
  </p:notesMasterIdLst>
  <p:handoutMasterIdLst>
    <p:handoutMasterId r:id="rId79"/>
  </p:handoutMasterIdLst>
  <p:sldIdLst>
    <p:sldId id="384" r:id="rId2"/>
    <p:sldId id="385" r:id="rId3"/>
    <p:sldId id="388" r:id="rId4"/>
    <p:sldId id="397" r:id="rId5"/>
    <p:sldId id="391" r:id="rId6"/>
    <p:sldId id="389" r:id="rId7"/>
    <p:sldId id="390" r:id="rId8"/>
    <p:sldId id="383" r:id="rId9"/>
    <p:sldId id="392" r:id="rId10"/>
    <p:sldId id="393" r:id="rId11"/>
    <p:sldId id="394" r:id="rId12"/>
    <p:sldId id="395" r:id="rId13"/>
    <p:sldId id="396" r:id="rId14"/>
    <p:sldId id="399" r:id="rId15"/>
    <p:sldId id="400" r:id="rId16"/>
    <p:sldId id="401" r:id="rId17"/>
    <p:sldId id="402" r:id="rId18"/>
    <p:sldId id="386" r:id="rId19"/>
    <p:sldId id="404" r:id="rId20"/>
    <p:sldId id="406" r:id="rId21"/>
    <p:sldId id="405" r:id="rId22"/>
    <p:sldId id="407" r:id="rId23"/>
    <p:sldId id="408" r:id="rId24"/>
    <p:sldId id="410" r:id="rId25"/>
    <p:sldId id="412" r:id="rId26"/>
    <p:sldId id="415" r:id="rId27"/>
    <p:sldId id="414" r:id="rId28"/>
    <p:sldId id="417" r:id="rId29"/>
    <p:sldId id="418" r:id="rId30"/>
    <p:sldId id="419" r:id="rId31"/>
    <p:sldId id="421" r:id="rId32"/>
    <p:sldId id="422" r:id="rId33"/>
    <p:sldId id="426" r:id="rId34"/>
    <p:sldId id="427" r:id="rId35"/>
    <p:sldId id="424" r:id="rId36"/>
    <p:sldId id="431" r:id="rId37"/>
    <p:sldId id="430" r:id="rId38"/>
    <p:sldId id="432" r:id="rId39"/>
    <p:sldId id="435" r:id="rId40"/>
    <p:sldId id="433" r:id="rId41"/>
    <p:sldId id="434" r:id="rId42"/>
    <p:sldId id="436" r:id="rId43"/>
    <p:sldId id="439" r:id="rId44"/>
    <p:sldId id="437" r:id="rId45"/>
    <p:sldId id="441" r:id="rId46"/>
    <p:sldId id="440" r:id="rId47"/>
    <p:sldId id="442" r:id="rId48"/>
    <p:sldId id="443" r:id="rId49"/>
    <p:sldId id="444" r:id="rId50"/>
    <p:sldId id="445" r:id="rId51"/>
    <p:sldId id="447" r:id="rId52"/>
    <p:sldId id="448" r:id="rId53"/>
    <p:sldId id="450" r:id="rId54"/>
    <p:sldId id="449" r:id="rId55"/>
    <p:sldId id="451" r:id="rId56"/>
    <p:sldId id="452" r:id="rId57"/>
    <p:sldId id="354" r:id="rId58"/>
    <p:sldId id="453" r:id="rId59"/>
    <p:sldId id="462" r:id="rId60"/>
    <p:sldId id="458" r:id="rId61"/>
    <p:sldId id="459" r:id="rId62"/>
    <p:sldId id="460" r:id="rId63"/>
    <p:sldId id="461" r:id="rId64"/>
    <p:sldId id="457" r:id="rId65"/>
    <p:sldId id="483" r:id="rId66"/>
    <p:sldId id="484" r:id="rId67"/>
    <p:sldId id="467" r:id="rId68"/>
    <p:sldId id="469" r:id="rId69"/>
    <p:sldId id="470" r:id="rId70"/>
    <p:sldId id="472" r:id="rId71"/>
    <p:sldId id="485" r:id="rId72"/>
    <p:sldId id="476" r:id="rId73"/>
    <p:sldId id="481" r:id="rId74"/>
    <p:sldId id="479" r:id="rId75"/>
    <p:sldId id="480" r:id="rId76"/>
    <p:sldId id="471" r:id="rId77"/>
  </p:sldIdLst>
  <p:sldSz cx="12187238" cy="6859588"/>
  <p:notesSz cx="6797675" cy="9926638"/>
  <p:defaultTextStyle>
    <a:defPPr>
      <a:defRPr lang="th-TH"/>
    </a:defPPr>
    <a:lvl1pPr marL="0" algn="l" defTabSz="1087950" rtl="0" eaLnBrk="1" latinLnBrk="0" hangingPunct="1">
      <a:defRPr sz="3300" kern="1200">
        <a:solidFill>
          <a:schemeClr val="tx1"/>
        </a:solidFill>
        <a:latin typeface="+mn-lt"/>
        <a:ea typeface="+mn-ea"/>
        <a:cs typeface="+mn-cs"/>
      </a:defRPr>
    </a:lvl1pPr>
    <a:lvl2pPr marL="543975" algn="l" defTabSz="1087950" rtl="0" eaLnBrk="1" latinLnBrk="0" hangingPunct="1">
      <a:defRPr sz="3300" kern="1200">
        <a:solidFill>
          <a:schemeClr val="tx1"/>
        </a:solidFill>
        <a:latin typeface="+mn-lt"/>
        <a:ea typeface="+mn-ea"/>
        <a:cs typeface="+mn-cs"/>
      </a:defRPr>
    </a:lvl2pPr>
    <a:lvl3pPr marL="1087950" algn="l" defTabSz="1087950" rtl="0" eaLnBrk="1" latinLnBrk="0" hangingPunct="1">
      <a:defRPr sz="3300" kern="1200">
        <a:solidFill>
          <a:schemeClr val="tx1"/>
        </a:solidFill>
        <a:latin typeface="+mn-lt"/>
        <a:ea typeface="+mn-ea"/>
        <a:cs typeface="+mn-cs"/>
      </a:defRPr>
    </a:lvl3pPr>
    <a:lvl4pPr marL="1631925" algn="l" defTabSz="1087950" rtl="0" eaLnBrk="1" latinLnBrk="0" hangingPunct="1">
      <a:defRPr sz="3300" kern="1200">
        <a:solidFill>
          <a:schemeClr val="tx1"/>
        </a:solidFill>
        <a:latin typeface="+mn-lt"/>
        <a:ea typeface="+mn-ea"/>
        <a:cs typeface="+mn-cs"/>
      </a:defRPr>
    </a:lvl4pPr>
    <a:lvl5pPr marL="2175901" algn="l" defTabSz="1087950" rtl="0" eaLnBrk="1" latinLnBrk="0" hangingPunct="1">
      <a:defRPr sz="3300" kern="1200">
        <a:solidFill>
          <a:schemeClr val="tx1"/>
        </a:solidFill>
        <a:latin typeface="+mn-lt"/>
        <a:ea typeface="+mn-ea"/>
        <a:cs typeface="+mn-cs"/>
      </a:defRPr>
    </a:lvl5pPr>
    <a:lvl6pPr marL="2719876" algn="l" defTabSz="1087950" rtl="0" eaLnBrk="1" latinLnBrk="0" hangingPunct="1">
      <a:defRPr sz="3300" kern="1200">
        <a:solidFill>
          <a:schemeClr val="tx1"/>
        </a:solidFill>
        <a:latin typeface="+mn-lt"/>
        <a:ea typeface="+mn-ea"/>
        <a:cs typeface="+mn-cs"/>
      </a:defRPr>
    </a:lvl6pPr>
    <a:lvl7pPr marL="3263850" algn="l" defTabSz="1087950" rtl="0" eaLnBrk="1" latinLnBrk="0" hangingPunct="1">
      <a:defRPr sz="3300" kern="1200">
        <a:solidFill>
          <a:schemeClr val="tx1"/>
        </a:solidFill>
        <a:latin typeface="+mn-lt"/>
        <a:ea typeface="+mn-ea"/>
        <a:cs typeface="+mn-cs"/>
      </a:defRPr>
    </a:lvl7pPr>
    <a:lvl8pPr marL="3807824" algn="l" defTabSz="1087950" rtl="0" eaLnBrk="1" latinLnBrk="0" hangingPunct="1">
      <a:defRPr sz="3300" kern="1200">
        <a:solidFill>
          <a:schemeClr val="tx1"/>
        </a:solidFill>
        <a:latin typeface="+mn-lt"/>
        <a:ea typeface="+mn-ea"/>
        <a:cs typeface="+mn-cs"/>
      </a:defRPr>
    </a:lvl8pPr>
    <a:lvl9pPr marL="4351801" algn="l" defTabSz="1087950" rtl="0" eaLnBrk="1" latinLnBrk="0" hangingPunct="1">
      <a:defRPr sz="33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CCCC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7DF18680-E054-41AD-8BC1-D1AEF772440D}" styleName="ลักษณะสีปานกลาง 2 - เน้น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C4B1156A-380E-4F78-BDF5-A606A8083BF9}" styleName="ลักษณะสีปานกลาง 4 - เน้น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ลักษณะสีปานกลาง 4 - เน้น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69CF1AB2-1976-4502-BF36-3FF5EA218861}" styleName="ลักษณะสีปานกลาง 4 - เน้น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73A0DAA-6AF3-43AB-8588-CEC1D06C72B9}" styleName="ลักษณะสีปานกลาง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DBED569-4797-4DF1-A0F4-6AAB3CD982D8}" styleName="ลักษณะสีอ่อน 3 - เน้น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DA37D80-6434-44D0-A028-1B22A696006F}" styleName="ลักษณะสีอ่อน 3 - เน้น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219" autoAdjust="0"/>
  </p:normalViewPr>
  <p:slideViewPr>
    <p:cSldViewPr>
      <p:cViewPr>
        <p:scale>
          <a:sx n="60" d="100"/>
          <a:sy n="60" d="100"/>
        </p:scale>
        <p:origin x="-996" y="-138"/>
      </p:cViewPr>
      <p:guideLst>
        <p:guide orient="horz" pos="2161"/>
        <p:guide pos="383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202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notesMaster" Target="notesMasters/notesMaster1.xml"/><Relationship Id="rId8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6574C2E-1118-47EE-8A0C-D37A91EDB819}" type="doc">
      <dgm:prSet loTypeId="urn:microsoft.com/office/officeart/2005/8/layout/bProcess4" loCatId="process" qsTypeId="urn:microsoft.com/office/officeart/2005/8/quickstyle/simple1" qsCatId="simple" csTypeId="urn:microsoft.com/office/officeart/2005/8/colors/colorful5" csCatId="colorful" phldr="1"/>
      <dgm:spPr/>
    </dgm:pt>
    <dgm:pt modelId="{2132EA17-EFEF-40F0-9E49-1B7048737BFA}">
      <dgm:prSet phldrT="[ข้อความ]" custT="1"/>
      <dgm:spPr>
        <a:solidFill>
          <a:srgbClr val="BDF2FF"/>
        </a:solidFill>
      </dgm:spPr>
      <dgm:t>
        <a:bodyPr/>
        <a:lstStyle/>
        <a:p>
          <a:pPr algn="l"/>
          <a:r>
            <a:rPr lang="th-TH" sz="32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สพร./สนพ.</a:t>
          </a:r>
          <a:br>
            <a:rPr lang="th-TH" sz="32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จัดทำเอกสารประกอบการขอนุมัติตัดหนี้สูญส่งให้</a:t>
          </a:r>
          <a:br>
            <a:rPr lang="th-TH" sz="32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กองส่งเสริมฯ</a:t>
          </a:r>
          <a:endParaRPr lang="en-US" sz="32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68D99BA0-78A2-41EA-8551-047B93A0717D}" type="parTrans" cxnId="{4525049A-50B4-47CC-BC49-0D50C7EEEE26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294F0C92-1CF4-479D-8421-69C7714CD338}" type="sibTrans" cxnId="{4525049A-50B4-47CC-BC49-0D50C7EEEE26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ABB879CB-2217-498C-88A4-7AC1B7E4A8EA}">
      <dgm:prSet phldrT="[ข้อความ]" custT="1"/>
      <dgm:spPr>
        <a:solidFill>
          <a:srgbClr val="FFC000"/>
        </a:solidFill>
      </dgm:spPr>
      <dgm:t>
        <a:bodyPr/>
        <a:lstStyle/>
        <a:p>
          <a:pPr algn="l"/>
          <a:r>
            <a:rPr lang="th-TH" sz="32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กองส่งเสริมฯ จัดทำข้อมูลเสนอคณะอนุกรรมการเร่งรัดและแก้ไขปัญหาหนี้กู้ยืมกองทุนพัฒนาฝีมือแรงงานพิจารณา</a:t>
          </a:r>
          <a:endParaRPr lang="en-US" sz="32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1796AA16-3F93-47E1-A4D9-7EFD9B71F5CB}" type="parTrans" cxnId="{EF252192-5041-4ED0-A477-C14B46EB8865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B7C7EE38-CDD5-403B-ADD4-CF0012B4C036}" type="sibTrans" cxnId="{EF252192-5041-4ED0-A477-C14B46EB8865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301B6D19-8996-4EC0-B8A2-B4B7D02F3501}">
      <dgm:prSet phldrT="[ข้อความ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algn="thaiDist">
            <a:spcAft>
              <a:spcPct val="35000"/>
            </a:spcAft>
          </a:pPr>
          <a:r>
            <a:rPr lang="th-TH" sz="30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กองส่งเสริมฯ เสนอ</a:t>
          </a:r>
        </a:p>
        <a:p>
          <a:pPr algn="thaiDist">
            <a:spcAft>
              <a:spcPts val="0"/>
            </a:spcAft>
            <a:tabLst>
              <a:tab pos="355600" algn="l"/>
            </a:tabLst>
          </a:pPr>
          <a:r>
            <a:rPr lang="th-TH" sz="30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1. 	คณะกรรมการส่งเสริมการพัฒนาฝีมือ</a:t>
          </a:r>
          <a:br>
            <a:rPr lang="th-TH" sz="30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0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 	แรงงาน เพื่อพิจารณาอนุมัติตัดหนี้สูญ</a:t>
          </a:r>
        </a:p>
        <a:p>
          <a:pPr algn="thaiDist">
            <a:spcAft>
              <a:spcPts val="0"/>
            </a:spcAft>
            <a:tabLst>
              <a:tab pos="355600" algn="l"/>
            </a:tabLst>
          </a:pPr>
          <a:r>
            <a:rPr lang="th-TH" sz="30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2. 	เสนอกรมบัญชีกลาง กระทรวงการคลัง</a:t>
          </a:r>
          <a:br>
            <a:rPr lang="th-TH" sz="30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0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	พิจารณาให้ความเห็นชอบตัดหนี้สูญ</a:t>
          </a:r>
        </a:p>
      </dgm:t>
    </dgm:pt>
    <dgm:pt modelId="{F8BCC81C-5DEA-4D43-B6BC-4791AB450283}" type="parTrans" cxnId="{E444F3EB-6282-40AD-828C-781407B8A4CB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EFA99800-53B5-4331-91DD-D716BC84DCD2}" type="sibTrans" cxnId="{E444F3EB-6282-40AD-828C-781407B8A4CB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FD1B33DA-CC17-47B6-9EEE-654F49465F66}" type="pres">
      <dgm:prSet presAssocID="{E6574C2E-1118-47EE-8A0C-D37A91EDB819}" presName="Name0" presStyleCnt="0">
        <dgm:presLayoutVars>
          <dgm:dir/>
          <dgm:resizeHandles/>
        </dgm:presLayoutVars>
      </dgm:prSet>
      <dgm:spPr/>
    </dgm:pt>
    <dgm:pt modelId="{453E3AB2-84DC-4E3D-A112-81759EF8B80E}" type="pres">
      <dgm:prSet presAssocID="{2132EA17-EFEF-40F0-9E49-1B7048737BFA}" presName="compNode" presStyleCnt="0"/>
      <dgm:spPr/>
    </dgm:pt>
    <dgm:pt modelId="{D5A98E51-8664-41CC-BD11-B30493CCC8E3}" type="pres">
      <dgm:prSet presAssocID="{2132EA17-EFEF-40F0-9E49-1B7048737BFA}" presName="dummyConnPt" presStyleCnt="0"/>
      <dgm:spPr/>
    </dgm:pt>
    <dgm:pt modelId="{F2228E9C-70D6-4214-A42A-546C73CE89E9}" type="pres">
      <dgm:prSet presAssocID="{2132EA17-EFEF-40F0-9E49-1B7048737BFA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E9893E4-1D79-4115-9CDB-115B5603FAA1}" type="pres">
      <dgm:prSet presAssocID="{294F0C92-1CF4-479D-8421-69C7714CD338}" presName="sibTrans" presStyleLbl="bgSibTrans2D1" presStyleIdx="0" presStyleCnt="2" custLinFactNeighborX="34444" custLinFactNeighborY="32344"/>
      <dgm:spPr/>
      <dgm:t>
        <a:bodyPr/>
        <a:lstStyle/>
        <a:p>
          <a:endParaRPr lang="en-US"/>
        </a:p>
      </dgm:t>
    </dgm:pt>
    <dgm:pt modelId="{32E84B33-2BD0-4C35-BECB-665891CBFC66}" type="pres">
      <dgm:prSet presAssocID="{ABB879CB-2217-498C-88A4-7AC1B7E4A8EA}" presName="compNode" presStyleCnt="0"/>
      <dgm:spPr/>
    </dgm:pt>
    <dgm:pt modelId="{7723402A-7C99-4337-AEAD-DDDB22B9241E}" type="pres">
      <dgm:prSet presAssocID="{ABB879CB-2217-498C-88A4-7AC1B7E4A8EA}" presName="dummyConnPt" presStyleCnt="0"/>
      <dgm:spPr/>
    </dgm:pt>
    <dgm:pt modelId="{64521388-C356-494A-85A4-F1982092034C}" type="pres">
      <dgm:prSet presAssocID="{ABB879CB-2217-498C-88A4-7AC1B7E4A8EA}" presName="node" presStyleLbl="node1" presStyleIdx="1" presStyleCnt="3" custScaleY="11160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9EA6FA-E8CF-47DA-B328-BE14691B5F37}" type="pres">
      <dgm:prSet presAssocID="{B7C7EE38-CDD5-403B-ADD4-CF0012B4C036}" presName="sibTrans" presStyleLbl="bgSibTrans2D1" presStyleIdx="1" presStyleCnt="2" custAng="98524" custLinFactY="100000" custLinFactNeighborX="5274" custLinFactNeighborY="118483"/>
      <dgm:spPr/>
      <dgm:t>
        <a:bodyPr/>
        <a:lstStyle/>
        <a:p>
          <a:endParaRPr lang="en-US"/>
        </a:p>
      </dgm:t>
    </dgm:pt>
    <dgm:pt modelId="{77342475-EE6D-4C67-9282-A2F61428CD50}" type="pres">
      <dgm:prSet presAssocID="{301B6D19-8996-4EC0-B8A2-B4B7D02F3501}" presName="compNode" presStyleCnt="0"/>
      <dgm:spPr/>
    </dgm:pt>
    <dgm:pt modelId="{1BB79276-E99F-49C4-AD3D-B0BFE3D9C260}" type="pres">
      <dgm:prSet presAssocID="{301B6D19-8996-4EC0-B8A2-B4B7D02F3501}" presName="dummyConnPt" presStyleCnt="0"/>
      <dgm:spPr/>
    </dgm:pt>
    <dgm:pt modelId="{335D39A1-CADC-47C5-9D95-F73C93BB31F9}" type="pres">
      <dgm:prSet presAssocID="{301B6D19-8996-4EC0-B8A2-B4B7D02F3501}" presName="node" presStyleLbl="node1" presStyleIdx="2" presStyleCnt="3" custScaleX="153583" custScaleY="127037" custLinFactNeighborX="-4929" custLinFactNeighborY="32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444F3EB-6282-40AD-828C-781407B8A4CB}" srcId="{E6574C2E-1118-47EE-8A0C-D37A91EDB819}" destId="{301B6D19-8996-4EC0-B8A2-B4B7D02F3501}" srcOrd="2" destOrd="0" parTransId="{F8BCC81C-5DEA-4D43-B6BC-4791AB450283}" sibTransId="{EFA99800-53B5-4331-91DD-D716BC84DCD2}"/>
    <dgm:cxn modelId="{E66A888E-FD1E-4AFE-BCE3-D932FCEEEF89}" type="presOf" srcId="{301B6D19-8996-4EC0-B8A2-B4B7D02F3501}" destId="{335D39A1-CADC-47C5-9D95-F73C93BB31F9}" srcOrd="0" destOrd="0" presId="urn:microsoft.com/office/officeart/2005/8/layout/bProcess4"/>
    <dgm:cxn modelId="{C448E0CD-B7CF-4F3A-82F2-029BEEC1E6EF}" type="presOf" srcId="{B7C7EE38-CDD5-403B-ADD4-CF0012B4C036}" destId="{529EA6FA-E8CF-47DA-B328-BE14691B5F37}" srcOrd="0" destOrd="0" presId="urn:microsoft.com/office/officeart/2005/8/layout/bProcess4"/>
    <dgm:cxn modelId="{4C28E97C-5580-4B64-8A6E-EA521051B06C}" type="presOf" srcId="{2132EA17-EFEF-40F0-9E49-1B7048737BFA}" destId="{F2228E9C-70D6-4214-A42A-546C73CE89E9}" srcOrd="0" destOrd="0" presId="urn:microsoft.com/office/officeart/2005/8/layout/bProcess4"/>
    <dgm:cxn modelId="{EF252192-5041-4ED0-A477-C14B46EB8865}" srcId="{E6574C2E-1118-47EE-8A0C-D37A91EDB819}" destId="{ABB879CB-2217-498C-88A4-7AC1B7E4A8EA}" srcOrd="1" destOrd="0" parTransId="{1796AA16-3F93-47E1-A4D9-7EFD9B71F5CB}" sibTransId="{B7C7EE38-CDD5-403B-ADD4-CF0012B4C036}"/>
    <dgm:cxn modelId="{4525049A-50B4-47CC-BC49-0D50C7EEEE26}" srcId="{E6574C2E-1118-47EE-8A0C-D37A91EDB819}" destId="{2132EA17-EFEF-40F0-9E49-1B7048737BFA}" srcOrd="0" destOrd="0" parTransId="{68D99BA0-78A2-41EA-8551-047B93A0717D}" sibTransId="{294F0C92-1CF4-479D-8421-69C7714CD338}"/>
    <dgm:cxn modelId="{10E8859C-B58E-4ECD-8A77-1C94646640FD}" type="presOf" srcId="{ABB879CB-2217-498C-88A4-7AC1B7E4A8EA}" destId="{64521388-C356-494A-85A4-F1982092034C}" srcOrd="0" destOrd="0" presId="urn:microsoft.com/office/officeart/2005/8/layout/bProcess4"/>
    <dgm:cxn modelId="{BA8B2B21-F922-4377-A31F-5F89AC962D89}" type="presOf" srcId="{294F0C92-1CF4-479D-8421-69C7714CD338}" destId="{9E9893E4-1D79-4115-9CDB-115B5603FAA1}" srcOrd="0" destOrd="0" presId="urn:microsoft.com/office/officeart/2005/8/layout/bProcess4"/>
    <dgm:cxn modelId="{4BE37FD7-9EFF-41DF-86C5-AABAD5C498B4}" type="presOf" srcId="{E6574C2E-1118-47EE-8A0C-D37A91EDB819}" destId="{FD1B33DA-CC17-47B6-9EEE-654F49465F66}" srcOrd="0" destOrd="0" presId="urn:microsoft.com/office/officeart/2005/8/layout/bProcess4"/>
    <dgm:cxn modelId="{EDF88A75-7111-45E8-AD69-8C29B0F8D6BA}" type="presParOf" srcId="{FD1B33DA-CC17-47B6-9EEE-654F49465F66}" destId="{453E3AB2-84DC-4E3D-A112-81759EF8B80E}" srcOrd="0" destOrd="0" presId="urn:microsoft.com/office/officeart/2005/8/layout/bProcess4"/>
    <dgm:cxn modelId="{389E4EC2-2890-4042-AAC9-88ED9AE05DD8}" type="presParOf" srcId="{453E3AB2-84DC-4E3D-A112-81759EF8B80E}" destId="{D5A98E51-8664-41CC-BD11-B30493CCC8E3}" srcOrd="0" destOrd="0" presId="urn:microsoft.com/office/officeart/2005/8/layout/bProcess4"/>
    <dgm:cxn modelId="{743354BA-B06A-4EDC-A158-C76969D25BF3}" type="presParOf" srcId="{453E3AB2-84DC-4E3D-A112-81759EF8B80E}" destId="{F2228E9C-70D6-4214-A42A-546C73CE89E9}" srcOrd="1" destOrd="0" presId="urn:microsoft.com/office/officeart/2005/8/layout/bProcess4"/>
    <dgm:cxn modelId="{870C8FD6-1B6B-4C73-B3C2-51C7D93F9368}" type="presParOf" srcId="{FD1B33DA-CC17-47B6-9EEE-654F49465F66}" destId="{9E9893E4-1D79-4115-9CDB-115B5603FAA1}" srcOrd="1" destOrd="0" presId="urn:microsoft.com/office/officeart/2005/8/layout/bProcess4"/>
    <dgm:cxn modelId="{67DEC860-0A1D-43A7-B7AE-DC47E85A9CFD}" type="presParOf" srcId="{FD1B33DA-CC17-47B6-9EEE-654F49465F66}" destId="{32E84B33-2BD0-4C35-BECB-665891CBFC66}" srcOrd="2" destOrd="0" presId="urn:microsoft.com/office/officeart/2005/8/layout/bProcess4"/>
    <dgm:cxn modelId="{07038078-696A-4D4D-951F-84267182DD99}" type="presParOf" srcId="{32E84B33-2BD0-4C35-BECB-665891CBFC66}" destId="{7723402A-7C99-4337-AEAD-DDDB22B9241E}" srcOrd="0" destOrd="0" presId="urn:microsoft.com/office/officeart/2005/8/layout/bProcess4"/>
    <dgm:cxn modelId="{5E22533A-CFF6-4F44-A18A-0D49A2F40882}" type="presParOf" srcId="{32E84B33-2BD0-4C35-BECB-665891CBFC66}" destId="{64521388-C356-494A-85A4-F1982092034C}" srcOrd="1" destOrd="0" presId="urn:microsoft.com/office/officeart/2005/8/layout/bProcess4"/>
    <dgm:cxn modelId="{F5C9BF56-792E-48CE-8658-48B33BEB8D92}" type="presParOf" srcId="{FD1B33DA-CC17-47B6-9EEE-654F49465F66}" destId="{529EA6FA-E8CF-47DA-B328-BE14691B5F37}" srcOrd="3" destOrd="0" presId="urn:microsoft.com/office/officeart/2005/8/layout/bProcess4"/>
    <dgm:cxn modelId="{ED4A2D0E-22A5-446D-A8CB-B6BBB984C4F8}" type="presParOf" srcId="{FD1B33DA-CC17-47B6-9EEE-654F49465F66}" destId="{77342475-EE6D-4C67-9282-A2F61428CD50}" srcOrd="4" destOrd="0" presId="urn:microsoft.com/office/officeart/2005/8/layout/bProcess4"/>
    <dgm:cxn modelId="{DDC47DF5-C6A7-485D-AE5F-3D6D83AD68D3}" type="presParOf" srcId="{77342475-EE6D-4C67-9282-A2F61428CD50}" destId="{1BB79276-E99F-49C4-AD3D-B0BFE3D9C260}" srcOrd="0" destOrd="0" presId="urn:microsoft.com/office/officeart/2005/8/layout/bProcess4"/>
    <dgm:cxn modelId="{3EB4E30F-CCBC-400D-8A57-737303666C5E}" type="presParOf" srcId="{77342475-EE6D-4C67-9282-A2F61428CD50}" destId="{335D39A1-CADC-47C5-9D95-F73C93BB31F9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942E757-3F22-488A-9861-8F3317EE9883}" type="doc">
      <dgm:prSet loTypeId="urn:microsoft.com/office/officeart/2005/8/layout/default#1" loCatId="list" qsTypeId="urn:microsoft.com/office/officeart/2005/8/quickstyle/simple1" qsCatId="simple" csTypeId="urn:microsoft.com/office/officeart/2005/8/colors/colorful4" csCatId="colorful" phldr="1"/>
      <dgm:spPr/>
    </dgm:pt>
    <dgm:pt modelId="{8615F629-C723-48CE-A4EF-9CEDD6EA09E9}">
      <dgm:prSet phldrT="[Text]"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pPr algn="thaiDist"/>
          <a:r>
            <a:rPr lang="th-TH" sz="3200" b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กรณีผู้ค้ำประกันสัญญากู้ยืมเงินกองทุนฯ (กองทุนเดิม) ถึงแก่ความตาย ให้งด</a:t>
          </a:r>
          <a:br>
            <a:rPr lang="th-TH" sz="3200" b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การดำเนินคดีกับทายาทของผู้ค้ำประกัน </a:t>
          </a:r>
          <a:br>
            <a:rPr lang="th-TH" sz="3200" b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โดยให้ดำเนินคดีกับผู้กู้ยืมฝ่ายเดียว</a:t>
          </a:r>
          <a:endParaRPr lang="th-TH" sz="32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8F0E382C-4236-4503-852D-AF8CA171B432}" type="parTrans" cxnId="{36B683D9-AE49-4A6E-98E4-2B8479A0CCC2}">
      <dgm:prSet/>
      <dgm:spPr/>
      <dgm:t>
        <a:bodyPr/>
        <a:lstStyle/>
        <a:p>
          <a:endParaRPr lang="th-TH" sz="3200" b="1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0DD4B98E-DDE5-433D-84DC-537937332219}" type="sibTrans" cxnId="{36B683D9-AE49-4A6E-98E4-2B8479A0CCC2}">
      <dgm:prSet/>
      <dgm:spPr/>
      <dgm:t>
        <a:bodyPr/>
        <a:lstStyle/>
        <a:p>
          <a:endParaRPr lang="th-TH" sz="3200" b="1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157A6F3F-0D82-4D4E-80E5-62F0C2133A91}">
      <dgm:prSet phldrT="[Text]" custT="1">
        <dgm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th-TH" sz="3200" b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คำสั่งกรมฯ ที่ </a:t>
          </a:r>
          <a:r>
            <a:rPr lang="en-US" sz="3200" b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2116/2559</a:t>
          </a:r>
          <a:br>
            <a:rPr lang="en-US" sz="3200" b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ลว. </a:t>
          </a:r>
          <a:r>
            <a:rPr lang="en-US" sz="3200" b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2 </a:t>
          </a:r>
          <a:r>
            <a:rPr lang="th-TH" sz="3200" b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ธันวาคม 2559</a:t>
          </a:r>
          <a:endParaRPr lang="th-TH" sz="32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9D89AA37-24F6-4312-85CC-80CF78C02D33}" type="parTrans" cxnId="{E9AA403A-858E-4F5B-81D7-40BAA8D91010}">
      <dgm:prSet/>
      <dgm:spPr/>
      <dgm:t>
        <a:bodyPr/>
        <a:lstStyle/>
        <a:p>
          <a:endParaRPr lang="en-US"/>
        </a:p>
      </dgm:t>
    </dgm:pt>
    <dgm:pt modelId="{79F62CE4-8FEB-4D34-9B39-D9FCEFFF9F81}" type="sibTrans" cxnId="{E9AA403A-858E-4F5B-81D7-40BAA8D91010}">
      <dgm:prSet/>
      <dgm:spPr/>
      <dgm:t>
        <a:bodyPr/>
        <a:lstStyle/>
        <a:p>
          <a:endParaRPr lang="en-US"/>
        </a:p>
      </dgm:t>
    </dgm:pt>
    <dgm:pt modelId="{84FD9B5C-E2CB-4263-97CF-A28900E454D4}">
      <dgm:prSet phldrT="[Text]" custT="1"/>
      <dgm:spPr>
        <a:solidFill>
          <a:schemeClr val="tx2">
            <a:lumMod val="90000"/>
          </a:schemeClr>
        </a:solidFill>
        <a:ln>
          <a:solidFill>
            <a:srgbClr val="FFFF00"/>
          </a:solidFill>
        </a:ln>
      </dgm:spPr>
      <dgm:t>
        <a:bodyPr/>
        <a:lstStyle/>
        <a:p>
          <a:pPr algn="thaiDist"/>
          <a:r>
            <a:rPr lang="th-TH" sz="3200" b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ระเบียบคณะกรรมการส่งเสริมการพัฒนาฝีมือแรงงาน ว่าด้วยการให้กู้ยืมเงินกองทุนพัฒนาฝีมือแรงงาน พ.ศ. 2551 และที่แก้ไขเพิ่มเติม ข้อ 29/1</a:t>
          </a:r>
          <a:endParaRPr lang="th-TH" sz="3200" b="1" dirty="0" smtClean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3CCFA56C-DBB7-42D4-8136-A1CDB9E6BF16}" type="parTrans" cxnId="{AA162EAA-97E2-4302-AE19-E621F69A48A6}">
      <dgm:prSet/>
      <dgm:spPr/>
      <dgm:t>
        <a:bodyPr/>
        <a:lstStyle/>
        <a:p>
          <a:endParaRPr lang="en-US"/>
        </a:p>
      </dgm:t>
    </dgm:pt>
    <dgm:pt modelId="{CE2C6B08-8FCF-4EA7-B3F5-9FE99C38DDCD}" type="sibTrans" cxnId="{AA162EAA-97E2-4302-AE19-E621F69A48A6}">
      <dgm:prSet/>
      <dgm:spPr/>
      <dgm:t>
        <a:bodyPr/>
        <a:lstStyle/>
        <a:p>
          <a:endParaRPr lang="en-US"/>
        </a:p>
      </dgm:t>
    </dgm:pt>
    <dgm:pt modelId="{6B70877B-2557-470A-849A-BB4AC016739B}">
      <dgm:prSet phldrT="[Text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algn="thaiDist"/>
          <a:r>
            <a:rPr lang="th-TH" sz="3200" b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ผู้อำนวยการสพร./สนพ. มีอำนาจงด</a:t>
          </a:r>
          <a:r>
            <a:rPr lang="en-US" sz="3200" b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en-US" sz="3200" b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การดำเนินคดีกับทายาทของผู้ค้ำประกัน </a:t>
          </a:r>
          <a:br>
            <a:rPr lang="th-TH" sz="3200" b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ในกรณีผู้ค้ำประกันถึงแก่ความตาย โดยให้ดำเนินคดีกับผู้กู้ยืมฝ่ายเดียว</a:t>
          </a:r>
          <a:endParaRPr lang="th-TH" sz="32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2F9E04D3-37D0-4F7E-B585-369905AF428A}" type="parTrans" cxnId="{219E8C9E-6F6A-4280-BF4D-6BF09195B2E0}">
      <dgm:prSet/>
      <dgm:spPr/>
      <dgm:t>
        <a:bodyPr/>
        <a:lstStyle/>
        <a:p>
          <a:endParaRPr lang="en-US"/>
        </a:p>
      </dgm:t>
    </dgm:pt>
    <dgm:pt modelId="{EEB2EF06-B905-43DC-8558-A62A1632E061}" type="sibTrans" cxnId="{219E8C9E-6F6A-4280-BF4D-6BF09195B2E0}">
      <dgm:prSet/>
      <dgm:spPr/>
      <dgm:t>
        <a:bodyPr/>
        <a:lstStyle/>
        <a:p>
          <a:endParaRPr lang="en-US"/>
        </a:p>
      </dgm:t>
    </dgm:pt>
    <dgm:pt modelId="{EEAC3055-3C82-4150-9FAD-0FAA2589C57E}" type="pres">
      <dgm:prSet presAssocID="{3942E757-3F22-488A-9861-8F3317EE9883}" presName="diagram" presStyleCnt="0">
        <dgm:presLayoutVars>
          <dgm:dir/>
          <dgm:resizeHandles val="exact"/>
        </dgm:presLayoutVars>
      </dgm:prSet>
      <dgm:spPr/>
    </dgm:pt>
    <dgm:pt modelId="{DBCA7089-CFA2-4EFB-985E-E33E2E37B5CF}" type="pres">
      <dgm:prSet presAssocID="{84FD9B5C-E2CB-4263-97CF-A28900E454D4}" presName="node" presStyleLbl="node1" presStyleIdx="0" presStyleCnt="4" custScaleX="108454" custScaleY="127567" custLinFactNeighborX="-16440" custLinFactNeighborY="-12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510FA39-47C8-4817-92F4-53BC92D35263}" type="pres">
      <dgm:prSet presAssocID="{CE2C6B08-8FCF-4EA7-B3F5-9FE99C38DDCD}" presName="sibTrans" presStyleCnt="0"/>
      <dgm:spPr/>
    </dgm:pt>
    <dgm:pt modelId="{C7983F9F-8F83-4B57-A504-15918860F9DF}" type="pres">
      <dgm:prSet presAssocID="{8615F629-C723-48CE-A4EF-9CEDD6EA09E9}" presName="node" presStyleLbl="node1" presStyleIdx="1" presStyleCnt="4" custScaleX="142436" custScaleY="127442" custLinFactNeighborX="-5902" custLinFactNeighborY="-1361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BEC037D3-1178-499E-97A1-45C9BEF02480}" type="pres">
      <dgm:prSet presAssocID="{0DD4B98E-DDE5-433D-84DC-537937332219}" presName="sibTrans" presStyleCnt="0"/>
      <dgm:spPr/>
    </dgm:pt>
    <dgm:pt modelId="{AF6F20B7-8257-4426-80E2-8C3C43AB384A}" type="pres">
      <dgm:prSet presAssocID="{157A6F3F-0D82-4D4E-80E5-62F0C2133A91}" presName="node" presStyleLbl="node1" presStyleIdx="2" presStyleCnt="4" custScaleX="107889" custLinFactNeighborX="-30271" custLinFactNeighborY="-52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923941F-9958-4B71-9838-4DFF51B103B2}" type="pres">
      <dgm:prSet presAssocID="{79F62CE4-8FEB-4D34-9B39-D9FCEFFF9F81}" presName="sibTrans" presStyleCnt="0"/>
      <dgm:spPr/>
    </dgm:pt>
    <dgm:pt modelId="{5B905E92-E200-43DC-A1F1-A6A33BC8FD01}" type="pres">
      <dgm:prSet presAssocID="{6B70877B-2557-470A-849A-BB4AC016739B}" presName="node" presStyleLbl="node1" presStyleIdx="3" presStyleCnt="4" custScaleX="145489" custLinFactNeighborX="-5259" custLinFactNeighborY="-52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6B683D9-AE49-4A6E-98E4-2B8479A0CCC2}" srcId="{3942E757-3F22-488A-9861-8F3317EE9883}" destId="{8615F629-C723-48CE-A4EF-9CEDD6EA09E9}" srcOrd="1" destOrd="0" parTransId="{8F0E382C-4236-4503-852D-AF8CA171B432}" sibTransId="{0DD4B98E-DDE5-433D-84DC-537937332219}"/>
    <dgm:cxn modelId="{81211DA2-2785-4B00-B7F9-4A4CDC2F5402}" type="presOf" srcId="{157A6F3F-0D82-4D4E-80E5-62F0C2133A91}" destId="{AF6F20B7-8257-4426-80E2-8C3C43AB384A}" srcOrd="0" destOrd="0" presId="urn:microsoft.com/office/officeart/2005/8/layout/default#1"/>
    <dgm:cxn modelId="{42F05B89-BE92-444F-AC44-A2B62268FC58}" type="presOf" srcId="{8615F629-C723-48CE-A4EF-9CEDD6EA09E9}" destId="{C7983F9F-8F83-4B57-A504-15918860F9DF}" srcOrd="0" destOrd="0" presId="urn:microsoft.com/office/officeart/2005/8/layout/default#1"/>
    <dgm:cxn modelId="{32FE590F-A893-4069-8C7F-3C8B01F874FB}" type="presOf" srcId="{6B70877B-2557-470A-849A-BB4AC016739B}" destId="{5B905E92-E200-43DC-A1F1-A6A33BC8FD01}" srcOrd="0" destOrd="0" presId="urn:microsoft.com/office/officeart/2005/8/layout/default#1"/>
    <dgm:cxn modelId="{AA162EAA-97E2-4302-AE19-E621F69A48A6}" srcId="{3942E757-3F22-488A-9861-8F3317EE9883}" destId="{84FD9B5C-E2CB-4263-97CF-A28900E454D4}" srcOrd="0" destOrd="0" parTransId="{3CCFA56C-DBB7-42D4-8136-A1CDB9E6BF16}" sibTransId="{CE2C6B08-8FCF-4EA7-B3F5-9FE99C38DDCD}"/>
    <dgm:cxn modelId="{219E8C9E-6F6A-4280-BF4D-6BF09195B2E0}" srcId="{3942E757-3F22-488A-9861-8F3317EE9883}" destId="{6B70877B-2557-470A-849A-BB4AC016739B}" srcOrd="3" destOrd="0" parTransId="{2F9E04D3-37D0-4F7E-B585-369905AF428A}" sibTransId="{EEB2EF06-B905-43DC-8558-A62A1632E061}"/>
    <dgm:cxn modelId="{A35265BD-3C5F-4566-A025-A756009D5B35}" type="presOf" srcId="{84FD9B5C-E2CB-4263-97CF-A28900E454D4}" destId="{DBCA7089-CFA2-4EFB-985E-E33E2E37B5CF}" srcOrd="0" destOrd="0" presId="urn:microsoft.com/office/officeart/2005/8/layout/default#1"/>
    <dgm:cxn modelId="{E9AA403A-858E-4F5B-81D7-40BAA8D91010}" srcId="{3942E757-3F22-488A-9861-8F3317EE9883}" destId="{157A6F3F-0D82-4D4E-80E5-62F0C2133A91}" srcOrd="2" destOrd="0" parTransId="{9D89AA37-24F6-4312-85CC-80CF78C02D33}" sibTransId="{79F62CE4-8FEB-4D34-9B39-D9FCEFFF9F81}"/>
    <dgm:cxn modelId="{98E55C43-9E52-4329-89EC-B675F9880BC3}" type="presOf" srcId="{3942E757-3F22-488A-9861-8F3317EE9883}" destId="{EEAC3055-3C82-4150-9FAD-0FAA2589C57E}" srcOrd="0" destOrd="0" presId="urn:microsoft.com/office/officeart/2005/8/layout/default#1"/>
    <dgm:cxn modelId="{2AD360AE-5239-499A-9E38-4A8599D3CB00}" type="presParOf" srcId="{EEAC3055-3C82-4150-9FAD-0FAA2589C57E}" destId="{DBCA7089-CFA2-4EFB-985E-E33E2E37B5CF}" srcOrd="0" destOrd="0" presId="urn:microsoft.com/office/officeart/2005/8/layout/default#1"/>
    <dgm:cxn modelId="{717BAC63-C9D2-4354-AF9D-87D96EA54F07}" type="presParOf" srcId="{EEAC3055-3C82-4150-9FAD-0FAA2589C57E}" destId="{6510FA39-47C8-4817-92F4-53BC92D35263}" srcOrd="1" destOrd="0" presId="urn:microsoft.com/office/officeart/2005/8/layout/default#1"/>
    <dgm:cxn modelId="{C0DE3167-EF48-4A08-BFF9-1EC80D2C99E1}" type="presParOf" srcId="{EEAC3055-3C82-4150-9FAD-0FAA2589C57E}" destId="{C7983F9F-8F83-4B57-A504-15918860F9DF}" srcOrd="2" destOrd="0" presId="urn:microsoft.com/office/officeart/2005/8/layout/default#1"/>
    <dgm:cxn modelId="{407FA2F4-999E-4C4F-AF89-9C4941D56580}" type="presParOf" srcId="{EEAC3055-3C82-4150-9FAD-0FAA2589C57E}" destId="{BEC037D3-1178-499E-97A1-45C9BEF02480}" srcOrd="3" destOrd="0" presId="urn:microsoft.com/office/officeart/2005/8/layout/default#1"/>
    <dgm:cxn modelId="{4F0A23DA-FD75-4F6D-BF19-BCA0DF95E26B}" type="presParOf" srcId="{EEAC3055-3C82-4150-9FAD-0FAA2589C57E}" destId="{AF6F20B7-8257-4426-80E2-8C3C43AB384A}" srcOrd="4" destOrd="0" presId="urn:microsoft.com/office/officeart/2005/8/layout/default#1"/>
    <dgm:cxn modelId="{51820AFD-85A0-495E-B03E-FC4242941A31}" type="presParOf" srcId="{EEAC3055-3C82-4150-9FAD-0FAA2589C57E}" destId="{4923941F-9958-4B71-9838-4DFF51B103B2}" srcOrd="5" destOrd="0" presId="urn:microsoft.com/office/officeart/2005/8/layout/default#1"/>
    <dgm:cxn modelId="{B9A745B3-3628-42B8-BEA3-4F445B11220C}" type="presParOf" srcId="{EEAC3055-3C82-4150-9FAD-0FAA2589C57E}" destId="{5B905E92-E200-43DC-A1F1-A6A33BC8FD01}" srcOrd="6" destOrd="0" presId="urn:microsoft.com/office/officeart/2005/8/layout/default#1"/>
  </dgm:cxnLst>
  <dgm:bg>
    <a:noFill/>
  </dgm:bg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5660" cy="496332"/>
          </a:xfrm>
          <a:prstGeom prst="rect">
            <a:avLst/>
          </a:prstGeom>
        </p:spPr>
        <p:txBody>
          <a:bodyPr vert="horz" lIns="91433" tIns="45716" rIns="91433" bIns="45716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3850443" y="2"/>
            <a:ext cx="2945660" cy="496332"/>
          </a:xfrm>
          <a:prstGeom prst="rect">
            <a:avLst/>
          </a:prstGeom>
        </p:spPr>
        <p:txBody>
          <a:bodyPr vert="horz" lIns="91433" tIns="45716" rIns="91433" bIns="45716" rtlCol="0"/>
          <a:lstStyle>
            <a:lvl1pPr algn="r">
              <a:defRPr sz="1200"/>
            </a:lvl1pPr>
          </a:lstStyle>
          <a:p>
            <a:fld id="{D7316F54-0C28-4262-9FB5-9661ED007077}" type="datetimeFigureOut">
              <a:rPr lang="en-US" smtClean="0"/>
              <a:pPr/>
              <a:t>1/18/2019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60" cy="496332"/>
          </a:xfrm>
          <a:prstGeom prst="rect">
            <a:avLst/>
          </a:prstGeom>
        </p:spPr>
        <p:txBody>
          <a:bodyPr vert="horz" lIns="91433" tIns="45716" rIns="91433" bIns="45716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60" cy="496332"/>
          </a:xfrm>
          <a:prstGeom prst="rect">
            <a:avLst/>
          </a:prstGeom>
        </p:spPr>
        <p:txBody>
          <a:bodyPr vert="horz" lIns="91433" tIns="45716" rIns="91433" bIns="45716" rtlCol="0" anchor="b"/>
          <a:lstStyle>
            <a:lvl1pPr algn="r">
              <a:defRPr sz="1200"/>
            </a:lvl1pPr>
          </a:lstStyle>
          <a:p>
            <a:fld id="{B3E1F9B7-C5CC-4256-B8E1-F9C5AB5F7F9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500289873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5660" cy="496332"/>
          </a:xfrm>
          <a:prstGeom prst="rect">
            <a:avLst/>
          </a:prstGeom>
        </p:spPr>
        <p:txBody>
          <a:bodyPr vert="horz" lIns="91433" tIns="45716" rIns="91433" bIns="45716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50443" y="2"/>
            <a:ext cx="2945660" cy="496332"/>
          </a:xfrm>
          <a:prstGeom prst="rect">
            <a:avLst/>
          </a:prstGeom>
        </p:spPr>
        <p:txBody>
          <a:bodyPr vert="horz" lIns="91433" tIns="45716" rIns="91433" bIns="45716" rtlCol="0"/>
          <a:lstStyle>
            <a:lvl1pPr algn="r">
              <a:defRPr sz="1200"/>
            </a:lvl1pPr>
          </a:lstStyle>
          <a:p>
            <a:fld id="{847EFD03-B195-41A4-8101-B745025B901E}" type="datetimeFigureOut">
              <a:rPr lang="en-US" smtClean="0"/>
              <a:pPr/>
              <a:t>1/18/2019</a:t>
            </a:fld>
            <a:endParaRPr lang="en-US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7713"/>
            <a:ext cx="6613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3" tIns="45716" rIns="91433" bIns="45716" rtlCol="0" anchor="ctr"/>
          <a:lstStyle/>
          <a:p>
            <a:endParaRPr lang="en-US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33" tIns="45716" rIns="91433" bIns="45716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60" cy="496332"/>
          </a:xfrm>
          <a:prstGeom prst="rect">
            <a:avLst/>
          </a:prstGeom>
        </p:spPr>
        <p:txBody>
          <a:bodyPr vert="horz" lIns="91433" tIns="45716" rIns="91433" bIns="45716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60" cy="496332"/>
          </a:xfrm>
          <a:prstGeom prst="rect">
            <a:avLst/>
          </a:prstGeom>
        </p:spPr>
        <p:txBody>
          <a:bodyPr vert="horz" lIns="91433" tIns="45716" rIns="91433" bIns="45716" rtlCol="0" anchor="b"/>
          <a:lstStyle>
            <a:lvl1pPr algn="r">
              <a:defRPr sz="1200"/>
            </a:lvl1pPr>
          </a:lstStyle>
          <a:p>
            <a:fld id="{8AA01868-0543-49C2-9536-02DF4A2AE1F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111524347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108795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43975" algn="l" defTabSz="108795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87950" algn="l" defTabSz="108795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631925" algn="l" defTabSz="108795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175901" algn="l" defTabSz="108795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719876" algn="l" defTabSz="108795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263850" algn="l" defTabSz="108795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807824" algn="l" defTabSz="108795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351801" algn="l" defTabSz="108795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92075" y="747713"/>
            <a:ext cx="6613525" cy="3722687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A01868-0543-49C2-9536-02DF4A2AE1F0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92075" y="747713"/>
            <a:ext cx="6613525" cy="3722687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A01868-0543-49C2-9536-02DF4A2AE1F0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AA01868-0543-49C2-9536-02DF4A2AE1F0}" type="slidenum">
              <a:rPr lang="en-US" smtClean="0"/>
              <a:pPr/>
              <a:t>42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573839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075" y="747713"/>
            <a:ext cx="6613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A01868-0543-49C2-9536-02DF4A2AE1F0}" type="slidenum">
              <a:rPr lang="en-US" smtClean="0"/>
              <a:pPr/>
              <a:t>44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918539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075" y="747713"/>
            <a:ext cx="6613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A01868-0543-49C2-9536-02DF4A2AE1F0}" type="slidenum">
              <a:rPr lang="en-US" smtClean="0"/>
              <a:pPr/>
              <a:t>45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918539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075" y="747713"/>
            <a:ext cx="6613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A01868-0543-49C2-9536-02DF4A2AE1F0}" type="slidenum">
              <a:rPr lang="en-US" smtClean="0"/>
              <a:pPr/>
              <a:t>46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918539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075" y="747713"/>
            <a:ext cx="6613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A01868-0543-49C2-9536-02DF4A2AE1F0}" type="slidenum">
              <a:rPr lang="en-US" smtClean="0"/>
              <a:pPr/>
              <a:t>47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918539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075" y="747713"/>
            <a:ext cx="6613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A01868-0543-49C2-9536-02DF4A2AE1F0}" type="slidenum">
              <a:rPr lang="en-US" smtClean="0"/>
              <a:pPr/>
              <a:t>48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918539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075" y="747713"/>
            <a:ext cx="6613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A01868-0543-49C2-9536-02DF4A2AE1F0}" type="slidenum">
              <a:rPr lang="en-US" smtClean="0"/>
              <a:pPr/>
              <a:t>49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918539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075" y="747713"/>
            <a:ext cx="6613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A01868-0543-49C2-9536-02DF4A2AE1F0}" type="slidenum">
              <a:rPr lang="en-US" smtClean="0"/>
              <a:pPr/>
              <a:t>52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748362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92075" y="747713"/>
            <a:ext cx="6613525" cy="3722687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A01868-0543-49C2-9536-02DF4A2AE1F0}" type="slidenum">
              <a:rPr lang="en-US" smtClean="0"/>
              <a:pPr/>
              <a:t>57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AA01868-0543-49C2-9536-02DF4A2AE1F0}" type="slidenum">
              <a:rPr lang="en-US" smtClean="0"/>
              <a:pPr/>
              <a:t>63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5AC460-7B02-4404-9B29-6338DF298FF1}" type="datetime1">
              <a:rPr lang="th-TH" smtClean="0"/>
              <a:pPr/>
              <a:t>18/01/62</a:t>
            </a:fld>
            <a:endParaRPr lang="th-TH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434B88-D0B1-4613-8D45-B9457C3E98C9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487490" cy="6856043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412583" y="680634"/>
            <a:ext cx="60936" cy="36584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358624" y="680634"/>
            <a:ext cx="36562" cy="36584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333230" y="680634"/>
            <a:ext cx="12187" cy="36584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95575" y="680634"/>
            <a:ext cx="12187" cy="36584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8724" y="4344406"/>
            <a:ext cx="10359152" cy="1975561"/>
          </a:xfrm>
        </p:spPr>
        <p:txBody>
          <a:bodyPr/>
          <a:lstStyle>
            <a:lvl1pPr marR="10883" algn="l">
              <a:defRPr sz="48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8724" y="2835297"/>
            <a:ext cx="10359152" cy="1509109"/>
          </a:xfrm>
        </p:spPr>
        <p:txBody>
          <a:bodyPr lIns="119715" tIns="54416" anchor="b"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544159" indent="0" algn="ctr">
              <a:buNone/>
            </a:lvl2pPr>
            <a:lvl3pPr marL="1088319" indent="0" algn="ctr">
              <a:buNone/>
            </a:lvl3pPr>
            <a:lvl4pPr marL="1632478" indent="0" algn="ctr">
              <a:buNone/>
            </a:lvl4pPr>
            <a:lvl5pPr marL="2176638" indent="0" algn="ctr">
              <a:buNone/>
            </a:lvl5pPr>
            <a:lvl6pPr marL="2720797" indent="0" algn="ctr">
              <a:buNone/>
            </a:lvl6pPr>
            <a:lvl7pPr marL="3264957" indent="0" algn="ctr">
              <a:buNone/>
            </a:lvl7pPr>
            <a:lvl8pPr marL="3809116" indent="0" algn="ctr">
              <a:buNone/>
            </a:lvl8pPr>
            <a:lvl9pPr marL="4353276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340255" y="5048563"/>
            <a:ext cx="97498" cy="16920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340255" y="4797930"/>
            <a:ext cx="97498" cy="228653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340255" y="4638759"/>
            <a:ext cx="97498" cy="13719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340255" y="4543611"/>
            <a:ext cx="97498" cy="73169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hf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5AC460-7B02-4404-9B29-6338DF298FF1}" type="datetime1">
              <a:rPr lang="th-TH" smtClean="0"/>
              <a:pPr/>
              <a:t>18/01/62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434B88-D0B1-4613-8D45-B9457C3E98C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6436088" y="1074137"/>
            <a:ext cx="5760597" cy="579254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498426" y="0"/>
            <a:ext cx="7349843" cy="6616864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6631432" y="1286271"/>
            <a:ext cx="4115753" cy="158434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921705" y="0"/>
            <a:ext cx="3656171" cy="426818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7921705" y="4268188"/>
            <a:ext cx="4265533" cy="114326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7921705" y="0"/>
            <a:ext cx="1828086" cy="426818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7928053" y="4247547"/>
            <a:ext cx="2786561" cy="261204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7921705" y="4268188"/>
            <a:ext cx="2132767" cy="259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7921705" y="1371918"/>
            <a:ext cx="4265533" cy="289627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7921705" y="1753006"/>
            <a:ext cx="4265533" cy="251518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1320284" y="4268188"/>
            <a:ext cx="6601421" cy="259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710922" y="4268188"/>
            <a:ext cx="7109222" cy="259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488908" y="2438965"/>
            <a:ext cx="7515463" cy="18292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488908" y="2134094"/>
            <a:ext cx="7515463" cy="2134094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6093619" y="4268188"/>
            <a:ext cx="1828086" cy="259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2168" y="1351985"/>
            <a:ext cx="7621086" cy="977712"/>
          </a:xfrm>
        </p:spPr>
        <p:txBody>
          <a:bodyPr lIns="97949" tIns="54416" bIns="0" anchor="t"/>
          <a:lstStyle>
            <a:lvl1pPr marL="65299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5AC460-7B02-4404-9B29-6338DF298FF1}" type="datetime1">
              <a:rPr lang="th-TH" smtClean="0"/>
              <a:pPr/>
              <a:t>18/01/62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434B88-D0B1-4613-8D45-B9457C3E98C9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7" name="Rectangle 6"/>
          <p:cNvSpPr/>
          <p:nvPr/>
        </p:nvSpPr>
        <p:spPr>
          <a:xfrm>
            <a:off x="484024" y="402358"/>
            <a:ext cx="11334131" cy="886470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2168" y="512183"/>
            <a:ext cx="10871016" cy="777420"/>
          </a:xfrm>
        </p:spPr>
        <p:txBody>
          <a:bodyPr tIns="76182"/>
          <a:lstStyle>
            <a:lvl1pPr algn="l">
              <a:buNone/>
              <a:defRPr sz="4500" b="0" cap="none" spc="-179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495190" y="680634"/>
            <a:ext cx="36562" cy="36584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547931" y="680634"/>
            <a:ext cx="36562" cy="36584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597700" y="680634"/>
            <a:ext cx="12187" cy="36584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635355" y="680634"/>
            <a:ext cx="12187" cy="36584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67043" y="680634"/>
            <a:ext cx="48749" cy="36584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hf hd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362" y="512182"/>
            <a:ext cx="10968514" cy="914612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8883" y="1770911"/>
            <a:ext cx="5382697" cy="452701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4701" y="1770911"/>
            <a:ext cx="5382697" cy="452701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5AC460-7B02-4404-9B29-6338DF298FF1}" type="datetime1">
              <a:rPr lang="th-TH" smtClean="0"/>
              <a:pPr/>
              <a:t>18/01/62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434B88-D0B1-4613-8D45-B9457C3E98C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hf hd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359"/>
            <a:ext cx="11818156" cy="886470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2836" y="512182"/>
            <a:ext cx="10359152" cy="914612"/>
          </a:xfrm>
        </p:spPr>
        <p:txBody>
          <a:bodyPr anchor="t"/>
          <a:lstStyle>
            <a:lvl1pPr>
              <a:defRPr sz="48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362" y="1810169"/>
            <a:ext cx="5384813" cy="639910"/>
          </a:xfrm>
        </p:spPr>
        <p:txBody>
          <a:bodyPr anchor="ctr"/>
          <a:lstStyle>
            <a:lvl1pPr marL="87066" indent="0" algn="l">
              <a:buNone/>
              <a:defRPr sz="2900" b="1">
                <a:solidFill>
                  <a:schemeClr val="accent2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190949" y="1810169"/>
            <a:ext cx="5386928" cy="639910"/>
          </a:xfrm>
        </p:spPr>
        <p:txBody>
          <a:bodyPr anchor="ctr"/>
          <a:lstStyle>
            <a:lvl1pPr marL="87066" indent="0">
              <a:buNone/>
              <a:defRPr sz="2900" b="1">
                <a:solidFill>
                  <a:schemeClr val="accent2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362" y="2459606"/>
            <a:ext cx="5384813" cy="3960269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0949" y="2459606"/>
            <a:ext cx="5386928" cy="3960269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5AC460-7B02-4404-9B29-6338DF298FF1}" type="datetime1">
              <a:rPr lang="th-TH" smtClean="0"/>
              <a:pPr/>
              <a:t>18/01/62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434B88-D0B1-4613-8D45-B9457C3E98C9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6" name="Rectangle 15"/>
          <p:cNvSpPr/>
          <p:nvPr/>
        </p:nvSpPr>
        <p:spPr>
          <a:xfrm>
            <a:off x="117008" y="680634"/>
            <a:ext cx="60936" cy="36584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63049" y="680634"/>
            <a:ext cx="36562" cy="36584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37655" y="680634"/>
            <a:ext cx="12187" cy="36584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634"/>
            <a:ext cx="12187" cy="36584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99615" y="680634"/>
            <a:ext cx="36562" cy="36584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252356" y="680634"/>
            <a:ext cx="36562" cy="36584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302125" y="680634"/>
            <a:ext cx="12187" cy="36584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339779" y="680634"/>
            <a:ext cx="12187" cy="36584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371468" y="680634"/>
            <a:ext cx="48749" cy="36584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hf hd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8724" y="512182"/>
            <a:ext cx="10359152" cy="914612"/>
          </a:xfrm>
        </p:spPr>
        <p:txBody>
          <a:bodyPr/>
          <a:lstStyle>
            <a:lvl1pPr>
              <a:defRPr sz="48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5AC460-7B02-4404-9B29-6338DF298FF1}" type="datetime1">
              <a:rPr lang="th-TH" smtClean="0"/>
              <a:pPr/>
              <a:t>18/01/62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434B88-D0B1-4613-8D45-B9457C3E98C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hf hd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5AC460-7B02-4404-9B29-6338DF298FF1}" type="datetime1">
              <a:rPr lang="th-TH" smtClean="0"/>
              <a:pPr/>
              <a:t>18/01/62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434B88-D0B1-4613-8D45-B9457C3E98C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hf hd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043" y="273113"/>
            <a:ext cx="10968514" cy="1162319"/>
          </a:xfrm>
        </p:spPr>
        <p:txBody>
          <a:bodyPr anchor="ctr"/>
          <a:lstStyle>
            <a:lvl1pPr algn="l">
              <a:buNone/>
              <a:defRPr sz="43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043" y="1435432"/>
            <a:ext cx="3351490" cy="4573059"/>
          </a:xfrm>
        </p:spPr>
        <p:txBody>
          <a:bodyPr/>
          <a:lstStyle>
            <a:lvl1pPr marL="65299" indent="0">
              <a:buNone/>
              <a:defRPr sz="21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0214" y="1435432"/>
            <a:ext cx="7312343" cy="457305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5AC460-7B02-4404-9B29-6338DF298FF1}" type="datetime1">
              <a:rPr lang="th-TH" smtClean="0"/>
              <a:pPr/>
              <a:t>18/01/62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434B88-D0B1-4613-8D45-B9457C3E98C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hf hd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490518" y="0"/>
            <a:ext cx="11699748" cy="1878472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484071" y="1885464"/>
            <a:ext cx="11705589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11370418" y="1198120"/>
            <a:ext cx="132794" cy="171221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1218724" y="441354"/>
            <a:ext cx="9140429" cy="701911"/>
          </a:xfrm>
        </p:spPr>
        <p:txBody>
          <a:bodyPr anchor="b"/>
          <a:lstStyle>
            <a:lvl1pPr algn="l">
              <a:buNone/>
              <a:defRPr sz="25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0518" y="1894219"/>
            <a:ext cx="11699748" cy="4961293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1218724" y="1150410"/>
            <a:ext cx="9140429" cy="685959"/>
          </a:xfrm>
        </p:spPr>
        <p:txBody>
          <a:bodyPr/>
          <a:lstStyle>
            <a:lvl1pPr marL="32650" indent="0">
              <a:spcBef>
                <a:spcPts val="0"/>
              </a:spcBef>
              <a:buNone/>
              <a:defRPr sz="1700">
                <a:solidFill>
                  <a:srgbClr val="FFFFFF"/>
                </a:solidFill>
              </a:defRPr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11573539" y="1350555"/>
            <a:ext cx="132794" cy="171221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11111196" y="1453742"/>
            <a:ext cx="132794" cy="171221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632627" y="55512"/>
            <a:ext cx="2843689" cy="365210"/>
          </a:xfrm>
        </p:spPr>
        <p:txBody>
          <a:bodyPr/>
          <a:lstStyle>
            <a:extLst/>
          </a:lstStyle>
          <a:p>
            <a:fld id="{F95AC460-7B02-4404-9B29-6338DF298FF1}" type="datetime1">
              <a:rPr lang="th-TH" smtClean="0"/>
              <a:pPr/>
              <a:t>18/01/62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218724" y="55512"/>
            <a:ext cx="7413903" cy="365210"/>
          </a:xfrm>
        </p:spPr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1476316" y="55512"/>
            <a:ext cx="609362" cy="365210"/>
          </a:xfrm>
        </p:spPr>
        <p:txBody>
          <a:bodyPr/>
          <a:lstStyle>
            <a:extLst/>
          </a:lstStyle>
          <a:p>
            <a:fld id="{A4434B88-D0B1-4613-8D45-B9457C3E98C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hf hd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5AC460-7B02-4404-9B29-6338DF298FF1}" type="datetime1">
              <a:rPr lang="th-TH" smtClean="0"/>
              <a:pPr/>
              <a:t>18/01/62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434B88-D0B1-4613-8D45-B9457C3E98C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5748" y="274703"/>
            <a:ext cx="2640568" cy="5852880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2483" y="274703"/>
            <a:ext cx="7820144" cy="585288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5AC460-7B02-4404-9B29-6338DF298FF1}" type="datetime1">
              <a:rPr lang="th-TH" smtClean="0"/>
              <a:pPr/>
              <a:t>18/01/62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434B88-D0B1-4613-8D45-B9457C3E98C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487490" cy="6856043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340255" y="5048563"/>
            <a:ext cx="97498" cy="16920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340255" y="4797930"/>
            <a:ext cx="97498" cy="228653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340255" y="4638759"/>
            <a:ext cx="97498" cy="13719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340255" y="4543611"/>
            <a:ext cx="97498" cy="73169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412583" y="680634"/>
            <a:ext cx="60936" cy="36584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358624" y="680634"/>
            <a:ext cx="36562" cy="36584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333230" y="680634"/>
            <a:ext cx="12187" cy="36584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95575" y="680634"/>
            <a:ext cx="12187" cy="36584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1218724" y="512182"/>
            <a:ext cx="10359152" cy="914612"/>
          </a:xfrm>
          <a:prstGeom prst="rect">
            <a:avLst/>
          </a:prstGeom>
        </p:spPr>
        <p:txBody>
          <a:bodyPr vert="horz" lIns="108832" tIns="54416" rIns="108832" bIns="54416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1218724" y="1783973"/>
            <a:ext cx="10359152" cy="4573059"/>
          </a:xfrm>
          <a:prstGeom prst="rect">
            <a:avLst/>
          </a:prstGeom>
        </p:spPr>
        <p:txBody>
          <a:bodyPr vert="horz" lIns="108832" tIns="54416" rIns="108832" bIns="54416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8632627" y="6418161"/>
            <a:ext cx="2843689" cy="365210"/>
          </a:xfrm>
          <a:prstGeom prst="rect">
            <a:avLst/>
          </a:prstGeom>
        </p:spPr>
        <p:txBody>
          <a:bodyPr vert="horz" lIns="108832" tIns="54416" rIns="108832" bIns="54416" anchor="b"/>
          <a:lstStyle>
            <a:lvl1pPr algn="l" eaLnBrk="1" latinLnBrk="0" hangingPunct="1">
              <a:defRPr kumimoji="0" sz="1300">
                <a:solidFill>
                  <a:schemeClr val="tx2"/>
                </a:solidFill>
              </a:defRPr>
            </a:lvl1pPr>
            <a:extLst/>
          </a:lstStyle>
          <a:p>
            <a:fld id="{F95AC460-7B02-4404-9B29-6338DF298FF1}" type="datetime1">
              <a:rPr lang="th-TH" smtClean="0"/>
              <a:pPr/>
              <a:t>18/01/62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18724" y="6418161"/>
            <a:ext cx="7413903" cy="365210"/>
          </a:xfrm>
          <a:prstGeom prst="rect">
            <a:avLst/>
          </a:prstGeom>
        </p:spPr>
        <p:txBody>
          <a:bodyPr vert="horz" lIns="108832" tIns="54416" rIns="108832" bIns="54416" anchor="b"/>
          <a:lstStyle>
            <a:lvl1pPr algn="r" eaLnBrk="1" latinLnBrk="0" hangingPunct="1">
              <a:defRPr kumimoji="0" sz="1300">
                <a:solidFill>
                  <a:schemeClr val="tx2"/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1476316" y="6418161"/>
            <a:ext cx="609362" cy="365210"/>
          </a:xfrm>
          <a:prstGeom prst="rect">
            <a:avLst/>
          </a:prstGeom>
        </p:spPr>
        <p:txBody>
          <a:bodyPr vert="horz" lIns="108832" tIns="54416" rIns="108832" bIns="54416" anchor="b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  <a:extLst/>
          </a:lstStyle>
          <a:p>
            <a:fld id="{A4434B88-D0B1-4613-8D45-B9457C3E98C9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129" r:id="rId1"/>
    <p:sldLayoutId id="2147484130" r:id="rId2"/>
    <p:sldLayoutId id="2147484131" r:id="rId3"/>
    <p:sldLayoutId id="2147484132" r:id="rId4"/>
    <p:sldLayoutId id="2147484133" r:id="rId5"/>
    <p:sldLayoutId id="2147484134" r:id="rId6"/>
    <p:sldLayoutId id="2147484135" r:id="rId7"/>
    <p:sldLayoutId id="2147484136" r:id="rId8"/>
    <p:sldLayoutId id="2147484137" r:id="rId9"/>
    <p:sldLayoutId id="2147484138" r:id="rId10"/>
    <p:sldLayoutId id="2147484139" r:id="rId11"/>
  </p:sldLayoutIdLst>
  <p:hf hdr="0" dt="0"/>
  <p:txStyles>
    <p:titleStyle>
      <a:lvl1pPr algn="l" rtl="0" eaLnBrk="1" latinLnBrk="0" hangingPunct="1">
        <a:spcBef>
          <a:spcPct val="0"/>
        </a:spcBef>
        <a:buNone/>
        <a:defRPr kumimoji="0" sz="4800" kern="1200" spc="-119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89743" indent="-408120" algn="l" rtl="0" eaLnBrk="1" latinLnBrk="0" hangingPunct="1">
        <a:spcBef>
          <a:spcPts val="833"/>
        </a:spcBef>
        <a:buClr>
          <a:schemeClr val="tx2"/>
        </a:buClr>
        <a:buSzPct val="95000"/>
        <a:buFont typeface="Wingdings"/>
        <a:buChar char=""/>
        <a:defRPr kumimoji="0"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81538" indent="-34010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186268" indent="-27208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501880" indent="-27208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1763077" indent="-250313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035156" indent="-250313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263703" indent="-217664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92250" indent="-217664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0797" indent="-217664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415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8831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24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7663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079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6495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0911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5327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file:///D:\User%20Profile\USER\Desktop\&#3610;&#3619;&#3619;&#3618;&#3634;&#3618;%2028%20&#3614;&#3618;.60(&#3629;&#3610;&#3619;&#3617;&#3614;&#3619;&#3610;.)%20&#3612;&#3629;.&#3648;&#3605;&#3656;&#3634;\&#3621;&#3641;&#3585;&#3627;&#3609;&#3637;&#3657;&#3585;&#3629;&#3591;&#3607;&#3640;&#3640;&#3609;&#3648;&#3604;&#3636;&#3617;%20(&#3592;&#3609;&#3607;)%2027-28%20&#3614;&#3618;.60\link&#3621;&#3641;&#3585;&#3627;&#3609;&#3637;&#3657;&#3648;&#3604;&#3636;&#3617;60\&#3627;&#3609;&#3633;&#3591;&#3626;&#3639;&#3629;&#3585;&#3619;&#3617;&#3610;&#3633;&#3597;&#3594;&#3637;&#3585;&#3621;&#3634;&#3591;.pdf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file:///D:\User%20Profile\USER\Desktop\&#3610;&#3619;&#3619;&#3618;&#3634;&#3618;%2028%20&#3614;&#3618;.60(&#3629;&#3610;&#3619;&#3617;&#3614;&#3619;&#3610;.)%20&#3612;&#3629;.&#3648;&#3605;&#3656;&#3634;\&#3621;&#3641;&#3585;&#3627;&#3609;&#3637;&#3657;&#3585;&#3629;&#3591;&#3607;&#3640;&#3640;&#3609;&#3648;&#3604;&#3636;&#3617;%20(&#3592;&#3609;&#3607;)%2027-28%20&#3614;&#3618;.60\link&#3621;&#3641;&#3585;&#3627;&#3609;&#3637;&#3657;&#3648;&#3604;&#3636;&#3617;60\&#3627;&#3609;&#3633;&#3591;&#3626;&#3639;&#3629;&#3585;&#3619;&#3617;&#3610;&#3633;&#3597;&#3594;&#3637;&#3585;&#3621;&#3634;&#3591;.pdf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1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ชื่อเรื่องรอง 2"/>
          <p:cNvSpPr txBox="1">
            <a:spLocks/>
          </p:cNvSpPr>
          <p:nvPr/>
        </p:nvSpPr>
        <p:spPr>
          <a:xfrm>
            <a:off x="0" y="764881"/>
            <a:ext cx="12187238" cy="5113752"/>
          </a:xfrm>
          <a:prstGeom prst="rect">
            <a:avLst/>
          </a:prstGeom>
        </p:spPr>
        <p:txBody>
          <a:bodyPr vert="horz" lIns="108796" tIns="54398" rIns="108796" bIns="54398">
            <a:noAutofit/>
          </a:bodyPr>
          <a:lstStyle/>
          <a:p>
            <a:pPr algn="ctr">
              <a:spcBef>
                <a:spcPts val="714"/>
              </a:spcBef>
              <a:buClr>
                <a:schemeClr val="accent2"/>
              </a:buClr>
              <a:buSzPct val="85000"/>
              <a:defRPr/>
            </a:pPr>
            <a:r>
              <a:rPr lang="th-TH" sz="5200" b="1" spc="119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โครงการสัมมนา</a:t>
            </a:r>
          </a:p>
          <a:p>
            <a:pPr algn="ctr">
              <a:spcBef>
                <a:spcPts val="714"/>
              </a:spcBef>
              <a:buClr>
                <a:schemeClr val="accent2"/>
              </a:buClr>
              <a:buSzPct val="85000"/>
              <a:defRPr/>
            </a:pPr>
            <a:r>
              <a:rPr lang="th-TH" sz="5200" b="1" spc="119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การดำเนินงานกองทุนพัฒนาฝีมือแรงงาน </a:t>
            </a:r>
          </a:p>
          <a:p>
            <a:pPr algn="ctr">
              <a:spcBef>
                <a:spcPts val="714"/>
              </a:spcBef>
              <a:buClr>
                <a:schemeClr val="accent2"/>
              </a:buClr>
              <a:buSzPct val="85000"/>
              <a:defRPr/>
            </a:pPr>
            <a:r>
              <a:rPr lang="th-TH" sz="5200" b="1" spc="119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ประจำปีงบประมาณ พ.ศ. </a:t>
            </a:r>
            <a:r>
              <a:rPr lang="th-TH" sz="5200" b="1" spc="119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2562</a:t>
            </a:r>
            <a:r>
              <a:rPr lang="th-TH" sz="5200" b="1" spc="119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5200" b="1" spc="119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5400" b="1" spc="1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ระหว่างวันที่ </a:t>
            </a:r>
            <a:r>
              <a:rPr lang="en-US" sz="5400" b="1" spc="1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16</a:t>
            </a:r>
            <a:r>
              <a:rPr lang="th-TH" sz="5400" b="1" spc="1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-</a:t>
            </a:r>
            <a:r>
              <a:rPr lang="en-US" sz="5400" b="1" spc="1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17</a:t>
            </a:r>
            <a:r>
              <a:rPr lang="th-TH" sz="5400" b="1" spc="1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มกราคม 256</a:t>
            </a:r>
            <a:r>
              <a:rPr lang="en-US" sz="5400" b="1" spc="1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</a:t>
            </a:r>
            <a:r>
              <a:rPr lang="th-TH" sz="5400" b="1" spc="1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5400" b="1" spc="1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5400" b="1" spc="1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ณ โรงแรม </a:t>
            </a:r>
            <a:r>
              <a:rPr lang="th-TH" sz="5400" b="1" spc="100" dirty="0" err="1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ดิ</a:t>
            </a:r>
            <a:r>
              <a:rPr lang="th-TH" sz="5400" b="1" spc="1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เอม</a:t>
            </a:r>
            <a:r>
              <a:rPr lang="th-TH" sz="5400" b="1" spc="100" dirty="0" err="1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เมอรัลด์</a:t>
            </a:r>
            <a:r>
              <a:rPr lang="th-TH" sz="5400" b="1" spc="1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กรุงเทพมหานคร</a:t>
            </a:r>
            <a:endParaRPr lang="en-US" sz="5200" b="1" spc="119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>
              <a:spcBef>
                <a:spcPts val="714"/>
              </a:spcBef>
              <a:buClr>
                <a:schemeClr val="accent2"/>
              </a:buClr>
              <a:buSzPct val="85000"/>
              <a:defRPr/>
            </a:pPr>
            <a:endParaRPr lang="en-US" sz="5200" b="1" spc="119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4" name="รูปภาพ 11" descr="vGHxh6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35974" flipV="1">
            <a:off x="3247315" y="4956118"/>
            <a:ext cx="5881628" cy="10916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76027" y="521506"/>
            <a:ext cx="11235189" cy="1587186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algn="ctr"/>
            <a:r>
              <a:rPr lang="th-TH" sz="4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การดำเนินการลูกหนี้กองทุนพัฒนาฝีมือแรงงาน</a:t>
            </a:r>
            <a:br>
              <a:rPr lang="th-TH" sz="4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(ลูกหนี้เดิม)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19122" y="2565502"/>
            <a:ext cx="11468116" cy="694634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th-TH" sz="3800" b="1" dirty="0"/>
              <a:t> การประนอมหนี้ (ก่อนมีคำพิพากษาและภายหลังศาลมีคำพิพากษา)</a:t>
            </a:r>
            <a:endParaRPr lang="th-TH" sz="3600" b="1" dirty="0">
              <a:solidFill>
                <a:schemeClr val="accent6">
                  <a:lumMod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9122" y="3141699"/>
            <a:ext cx="11657826" cy="694634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th-TH" sz="3800" b="1" dirty="0"/>
              <a:t> การขออนุมัติตัดหนี้สูญ</a:t>
            </a:r>
            <a:endParaRPr lang="th-TH" sz="3600" b="1" dirty="0">
              <a:solidFill>
                <a:schemeClr val="accent6">
                  <a:lumMod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9122" y="3717893"/>
            <a:ext cx="11651495" cy="694634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th-TH" sz="3800" b="1" dirty="0"/>
              <a:t> การรายงานผลการดำเนินการบังคับคดีและสืบทรัพย์ทุก 3 เดือน</a:t>
            </a:r>
            <a:endParaRPr lang="th-TH" sz="3600" b="1" dirty="0">
              <a:solidFill>
                <a:schemeClr val="accent6">
                  <a:lumMod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9122" y="4294094"/>
            <a:ext cx="10844968" cy="694634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th-TH" sz="3800" b="1" dirty="0">
                <a:latin typeface="FreesiaUPC" pitchFamily="34" charset="-34"/>
                <a:cs typeface="FreesiaUPC" pitchFamily="34" charset="-34"/>
              </a:rPr>
              <a:t> การงดดำเนินคดีกับทายาทของผู้ค้ำประกัน กรณีผู้ค้ำประกันตาย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4953" y="4870291"/>
            <a:ext cx="9869409" cy="694634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th-TH" sz="3800" b="1" dirty="0"/>
              <a:t> การรายงานสถานะลูกหนี้กองทุนพัฒนาฝีมือแรงงาน</a:t>
            </a:r>
            <a:endParaRPr lang="th-TH" sz="3600" b="1" dirty="0">
              <a:solidFill>
                <a:schemeClr val="accent6">
                  <a:lumMod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719122" y="5427320"/>
            <a:ext cx="11036914" cy="694634"/>
          </a:xfrm>
          <a:prstGeom prst="rect">
            <a:avLst/>
          </a:prstGeom>
        </p:spPr>
        <p:txBody>
          <a:bodyPr wrap="square" lIns="108796" tIns="54398" rIns="108796" bIns="54398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th-TH" sz="3800" b="1" dirty="0"/>
              <a:t> แนวปฏิบัติการดำเนินงานลูกหนี้กองทุนพัฒนาฝีมือแรงงาน</a:t>
            </a:r>
          </a:p>
        </p:txBody>
      </p:sp>
      <p:pic>
        <p:nvPicPr>
          <p:cNvPr id="10" name="รูปภาพ 9" descr="vGHxh6l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0379211">
            <a:off x="6854339" y="5398278"/>
            <a:ext cx="5307310" cy="1099574"/>
          </a:xfrm>
          <a:prstGeom prst="rect">
            <a:avLst/>
          </a:prstGeom>
        </p:spPr>
      </p:pic>
      <p:sp>
        <p:nvSpPr>
          <p:cNvPr id="1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2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11068" y="188684"/>
            <a:ext cx="10371430" cy="910078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lvl="0" algn="ctr"/>
            <a:r>
              <a:rPr lang="th-TH" sz="5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การประนอมหนี้</a:t>
            </a:r>
            <a:endParaRPr lang="th-TH" sz="5200" dirty="0">
              <a:solidFill>
                <a:srgbClr val="FFFF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9064" y="1377999"/>
            <a:ext cx="6148611" cy="478806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lIns="108796" tIns="54398" rIns="108796" bIns="54398" rtlCol="0">
            <a:spAutoFit/>
          </a:bodyPr>
          <a:lstStyle/>
          <a:p>
            <a:pPr algn="thaiDist"/>
            <a:r>
              <a:rPr lang="th-TH" sz="3800" dirty="0">
                <a:latin typeface="FreesiaUPC" pitchFamily="34" charset="-34"/>
                <a:cs typeface="FreesiaUPC" pitchFamily="34" charset="-34"/>
              </a:rPr>
              <a:t>ระเบียบคณะกรรมการส่งเสริมการพัฒนาฝีมือแรงงาน ว่าด้วยการให้กู้ยืมเงินกองทุนพัฒนาฝีมือแรงงาน พ.ศ. </a:t>
            </a:r>
            <a:r>
              <a:rPr lang="en-US" sz="3800" dirty="0">
                <a:latin typeface="FreesiaUPC" pitchFamily="34" charset="-34"/>
                <a:cs typeface="FreesiaUPC" pitchFamily="34" charset="-34"/>
              </a:rPr>
              <a:t>2551</a:t>
            </a:r>
            <a:r>
              <a:rPr lang="th-TH" sz="3800" dirty="0">
                <a:latin typeface="FreesiaUPC" pitchFamily="34" charset="-34"/>
                <a:cs typeface="FreesiaUPC" pitchFamily="34" charset="-34"/>
              </a:rPr>
              <a:t> และที่แก้ไขเพิ่มเติม กำหนดหลักเกณฑ์การประนอมหนี้ลูกหนี้กองทุนพัฒนาฝีมือแรงงาน ซึ่งกู้ยืมตามระเบียบกระทรวงแรงงานและสวัสดิการสังคมว่าด้วยกองทุนพัฒนาฝีมือแรงงาน </a:t>
            </a:r>
            <a:br>
              <a:rPr lang="th-TH" sz="3800" dirty="0">
                <a:latin typeface="FreesiaUPC" pitchFamily="34" charset="-34"/>
                <a:cs typeface="FreesiaUPC" pitchFamily="34" charset="-34"/>
              </a:rPr>
            </a:br>
            <a:r>
              <a:rPr lang="th-TH" sz="3800" dirty="0">
                <a:latin typeface="FreesiaUPC" pitchFamily="34" charset="-34"/>
                <a:cs typeface="FreesiaUPC" pitchFamily="34" charset="-34"/>
              </a:rPr>
              <a:t>พ.ศ. </a:t>
            </a:r>
            <a:r>
              <a:rPr lang="en-US" sz="3800" dirty="0">
                <a:latin typeface="FreesiaUPC" pitchFamily="34" charset="-34"/>
                <a:cs typeface="FreesiaUPC" pitchFamily="34" charset="-34"/>
              </a:rPr>
              <a:t>2539</a:t>
            </a:r>
            <a:r>
              <a:rPr lang="th-TH" sz="3800" dirty="0">
                <a:latin typeface="FreesiaUPC" pitchFamily="34" charset="-34"/>
                <a:cs typeface="FreesiaUPC" pitchFamily="34" charset="-34"/>
              </a:rPr>
              <a:t> ดังนี้</a:t>
            </a:r>
            <a:endParaRPr lang="th-TH" sz="3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18522" y="1577323"/>
            <a:ext cx="3888433" cy="186418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lIns="108796" tIns="54398" rIns="108796" bIns="54398" rtlCol="0">
            <a:spAutoFit/>
          </a:bodyPr>
          <a:lstStyle/>
          <a:p>
            <a:pPr marL="611972" indent="-611972" algn="thaiDist"/>
            <a:r>
              <a:rPr lang="en-US" sz="38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800" b="1" dirty="0">
                <a:latin typeface="FreesiaUPC" pitchFamily="34" charset="-34"/>
                <a:cs typeface="FreesiaUPC" pitchFamily="34" charset="-34"/>
              </a:rPr>
              <a:t>การประนอมหนี้</a:t>
            </a:r>
          </a:p>
          <a:p>
            <a:pPr marL="611972" indent="-611972" algn="thaiDist"/>
            <a:r>
              <a:rPr lang="th-TH" sz="3800" b="1" dirty="0">
                <a:latin typeface="FreesiaUPC" pitchFamily="34" charset="-34"/>
                <a:cs typeface="FreesiaUPC" pitchFamily="34" charset="-34"/>
              </a:rPr>
              <a:t> ก่อนมีคำพิพากษา</a:t>
            </a:r>
          </a:p>
          <a:p>
            <a:pPr marL="611972" indent="-611972" algn="thaiDist"/>
            <a:r>
              <a:rPr lang="th-TH" sz="3800" b="1" dirty="0">
                <a:latin typeface="FreesiaUPC" pitchFamily="34" charset="-34"/>
                <a:cs typeface="FreesiaUPC" pitchFamily="34" charset="-34"/>
              </a:rPr>
              <a:t> ตามระเบียบฯ ข้อ 28/1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518523" y="4153870"/>
            <a:ext cx="4047704" cy="186418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108796" tIns="54398" rIns="108796" bIns="54398" rtlCol="0">
            <a:spAutoFit/>
          </a:bodyPr>
          <a:lstStyle/>
          <a:p>
            <a:pPr marL="611972" indent="-611972"/>
            <a:r>
              <a:rPr lang="th-TH" sz="3800" b="1" dirty="0">
                <a:latin typeface="FreesiaUPC" pitchFamily="34" charset="-34"/>
                <a:cs typeface="FreesiaUPC" pitchFamily="34" charset="-34"/>
              </a:rPr>
              <a:t> การประนอมหนี้</a:t>
            </a:r>
          </a:p>
          <a:p>
            <a:pPr marL="611972" indent="-611972"/>
            <a:r>
              <a:rPr lang="th-TH" sz="3800" b="1" dirty="0">
                <a:latin typeface="FreesiaUPC" pitchFamily="34" charset="-34"/>
                <a:cs typeface="FreesiaUPC" pitchFamily="34" charset="-34"/>
              </a:rPr>
              <a:t> ภายหลังศาลมีคำพิพากษา </a:t>
            </a:r>
          </a:p>
          <a:p>
            <a:pPr marL="611972" indent="-611972"/>
            <a:r>
              <a:rPr lang="th-TH" sz="3800" b="1" dirty="0">
                <a:latin typeface="FreesiaUPC" pitchFamily="34" charset="-34"/>
                <a:cs typeface="FreesiaUPC" pitchFamily="34" charset="-34"/>
              </a:rPr>
              <a:t> ตามระเบียบฯ ข้อ 28/2</a:t>
            </a:r>
            <a:endParaRPr lang="th-TH" sz="3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10" name="ตัวเชื่อมต่อตรง 9"/>
          <p:cNvCxnSpPr/>
          <p:nvPr/>
        </p:nvCxnSpPr>
        <p:spPr>
          <a:xfrm>
            <a:off x="6597675" y="2349674"/>
            <a:ext cx="920848" cy="109186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ตัวเชื่อมต่อตรง 11"/>
          <p:cNvCxnSpPr/>
          <p:nvPr/>
        </p:nvCxnSpPr>
        <p:spPr>
          <a:xfrm flipV="1">
            <a:off x="6597675" y="4153870"/>
            <a:ext cx="920848" cy="1076127"/>
          </a:xfrm>
          <a:prstGeom prst="line">
            <a:avLst/>
          </a:prstGeom>
          <a:ln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Rounded Rectangle 8"/>
          <p:cNvSpPr/>
          <p:nvPr/>
        </p:nvSpPr>
        <p:spPr>
          <a:xfrm>
            <a:off x="10846149" y="1053533"/>
            <a:ext cx="720080" cy="792088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409" tIns="45702" rIns="91409" bIns="45702" rtlCol="0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1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11062174" y="3861845"/>
            <a:ext cx="720080" cy="79208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1409" tIns="45702" rIns="91409" bIns="45702"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3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1011" y="693493"/>
            <a:ext cx="10873207" cy="6078551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lIns="91409" tIns="45702" rIns="91409" bIns="45702">
            <a:spAutoFit/>
          </a:bodyPr>
          <a:lstStyle/>
          <a:p>
            <a:pPr algn="thaiDist"/>
            <a:r>
              <a:rPr lang="th-TH" sz="3000" dirty="0">
                <a:latin typeface="FreesiaUPC" pitchFamily="34" charset="-34"/>
                <a:cs typeface="FreesiaUPC" pitchFamily="34" charset="-34"/>
              </a:rPr>
              <a:t>ระเบียบคณะกรรมการส่งเสริมการพัฒนาฝีมือแรงงาน ว่าด้วยการให้กู้ยืมเงินกองทุนพัฒนาฝีมือแรงงาน พ.ศ. </a:t>
            </a:r>
            <a:r>
              <a:rPr lang="en-US" sz="3000" dirty="0">
                <a:latin typeface="FreesiaUPC" pitchFamily="34" charset="-34"/>
                <a:cs typeface="FreesiaUPC" pitchFamily="34" charset="-34"/>
              </a:rPr>
              <a:t>2551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 และที่แก้ไขเพิ่มเติม (ฉบับที่ </a:t>
            </a:r>
            <a:r>
              <a:rPr lang="en-US" sz="3000" dirty="0">
                <a:latin typeface="FreesiaUPC" pitchFamily="34" charset="-34"/>
                <a:cs typeface="FreesiaUPC" pitchFamily="34" charset="-34"/>
              </a:rPr>
              <a:t>2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) พ.ศ. </a:t>
            </a:r>
            <a:r>
              <a:rPr lang="en-US" sz="3000" dirty="0">
                <a:latin typeface="FreesiaUPC" pitchFamily="34" charset="-34"/>
                <a:cs typeface="FreesiaUPC" pitchFamily="34" charset="-34"/>
              </a:rPr>
              <a:t>2555 </a:t>
            </a:r>
          </a:p>
          <a:p>
            <a:pPr algn="thaiDist"/>
            <a:r>
              <a:rPr lang="th-TH" sz="3000" dirty="0">
                <a:latin typeface="FreesiaUPC" pitchFamily="34" charset="-34"/>
                <a:cs typeface="FreesiaUPC" pitchFamily="34" charset="-34"/>
              </a:rPr>
              <a:t>ข้อ </a:t>
            </a:r>
            <a:r>
              <a:rPr lang="en-US" sz="3000" dirty="0">
                <a:latin typeface="FreesiaUPC" pitchFamily="34" charset="-34"/>
                <a:cs typeface="FreesiaUPC" pitchFamily="34" charset="-34"/>
              </a:rPr>
              <a:t>28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/</a:t>
            </a:r>
            <a:r>
              <a:rPr lang="en-US" sz="3000" dirty="0">
                <a:latin typeface="FreesiaUPC" pitchFamily="34" charset="-34"/>
                <a:cs typeface="FreesiaUPC" pitchFamily="34" charset="-34"/>
              </a:rPr>
              <a:t>1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 ในกรณีผู้กู้ยืมเงินตามระเบียบกระทรวงแรงงานและสวัสดิการสังคมว่าด้วยกองทุนพัฒนาฝีมือแรงงาน พ.ศ. </a:t>
            </a:r>
            <a:r>
              <a:rPr lang="en-US" sz="3000" dirty="0">
                <a:latin typeface="FreesiaUPC" pitchFamily="34" charset="-34"/>
                <a:cs typeface="FreesiaUPC" pitchFamily="34" charset="-34"/>
              </a:rPr>
              <a:t>2539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 ประสงค์จะขอประนอมหนี้หรือประนีประนอมยอมความ ให้อธิบดีหรือ</a:t>
            </a:r>
            <a:br>
              <a:rPr lang="th-TH" sz="3000" dirty="0">
                <a:latin typeface="FreesiaUPC" pitchFamily="34" charset="-34"/>
                <a:cs typeface="FreesiaUPC" pitchFamily="34" charset="-34"/>
              </a:rPr>
            </a:br>
            <a:r>
              <a:rPr lang="th-TH" sz="2900" dirty="0">
                <a:latin typeface="FreesiaUPC" pitchFamily="34" charset="-34"/>
                <a:cs typeface="FreesiaUPC" pitchFamily="34" charset="-34"/>
              </a:rPr>
              <a:t>ผู้ซึ่งอธิบดีมอบหมายมีอำนาจประนอมหนี้หรือประนีประนอมยอมความกับผู้กู้ยืมเงินได้โดยให้ปฏิบัติดังนี้</a:t>
            </a:r>
            <a:endParaRPr lang="en-US" sz="2900" dirty="0">
              <a:latin typeface="FreesiaUPC" pitchFamily="34" charset="-34"/>
              <a:cs typeface="FreesiaUPC" pitchFamily="34" charset="-34"/>
            </a:endParaRPr>
          </a:p>
          <a:p>
            <a:pPr algn="thaiDist">
              <a:tabLst>
                <a:tab pos="531633" algn="l"/>
              </a:tabLst>
            </a:pPr>
            <a:r>
              <a:rPr lang="th-TH" sz="3000" dirty="0">
                <a:latin typeface="FreesiaUPC" pitchFamily="34" charset="-34"/>
                <a:cs typeface="FreesiaUPC" pitchFamily="34" charset="-34"/>
              </a:rPr>
              <a:t>(</a:t>
            </a:r>
            <a:r>
              <a:rPr lang="en-US" sz="3000" dirty="0">
                <a:latin typeface="FreesiaUPC" pitchFamily="34" charset="-34"/>
                <a:cs typeface="FreesiaUPC" pitchFamily="34" charset="-34"/>
              </a:rPr>
              <a:t>1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)	กรณีผู้กู้ยืมเงินประสงค์จะ</a:t>
            </a:r>
            <a:r>
              <a:rPr lang="th-TH" sz="3000" u="sng" dirty="0">
                <a:latin typeface="FreesiaUPC" pitchFamily="34" charset="-34"/>
                <a:cs typeface="FreesiaUPC" pitchFamily="34" charset="-34"/>
              </a:rPr>
              <a:t>ชำระหนี้คืนทั้งหมดในคราวเดียว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 ให้</a:t>
            </a:r>
            <a:r>
              <a:rPr lang="th-TH" sz="3000" u="sng" dirty="0">
                <a:latin typeface="FreesiaUPC" pitchFamily="34" charset="-34"/>
                <a:cs typeface="FreesiaUPC" pitchFamily="34" charset="-34"/>
              </a:rPr>
              <a:t>ชำระคืนเฉพาะเงินต้น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000" dirty="0">
                <a:latin typeface="FreesiaUPC" pitchFamily="34" charset="-34"/>
                <a:cs typeface="FreesiaUPC" pitchFamily="34" charset="-34"/>
              </a:rPr>
            </a:br>
            <a:r>
              <a:rPr lang="th-TH" sz="3000" dirty="0">
                <a:latin typeface="FreesiaUPC" pitchFamily="34" charset="-34"/>
                <a:cs typeface="FreesiaUPC" pitchFamily="34" charset="-34"/>
              </a:rPr>
              <a:t>     	ที่ค้างชำระโดยให้</a:t>
            </a:r>
            <a:r>
              <a:rPr lang="th-TH" sz="3000" u="sng" dirty="0">
                <a:latin typeface="FreesiaUPC" pitchFamily="34" charset="-34"/>
                <a:cs typeface="FreesiaUPC" pitchFamily="34" charset="-34"/>
              </a:rPr>
              <a:t>งดเว้นดอกเบี้ยและเบี้ยปรับ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 ทั้งนี้ จะต้องชำระหนี้ให้เสร็จสิ้นภายในสามสิบวัน</a:t>
            </a:r>
            <a:br>
              <a:rPr lang="th-TH" sz="3000" dirty="0">
                <a:latin typeface="FreesiaUPC" pitchFamily="34" charset="-34"/>
                <a:cs typeface="FreesiaUPC" pitchFamily="34" charset="-34"/>
              </a:rPr>
            </a:br>
            <a:r>
              <a:rPr lang="th-TH" sz="3000" dirty="0">
                <a:latin typeface="FreesiaUPC" pitchFamily="34" charset="-34"/>
                <a:cs typeface="FreesiaUPC" pitchFamily="34" charset="-34"/>
              </a:rPr>
              <a:t>     	นับแต่วันที่ทำสัญญาประนอมหนี้หรือประนีประนอมยอมความ</a:t>
            </a:r>
            <a:endParaRPr lang="en-US" sz="3000" dirty="0">
              <a:latin typeface="FreesiaUPC" pitchFamily="34" charset="-34"/>
              <a:cs typeface="FreesiaUPC" pitchFamily="34" charset="-34"/>
            </a:endParaRPr>
          </a:p>
          <a:p>
            <a:pPr algn="thaiDist">
              <a:tabLst>
                <a:tab pos="531633" algn="l"/>
              </a:tabLst>
            </a:pPr>
            <a:r>
              <a:rPr lang="th-TH" sz="3000" dirty="0">
                <a:latin typeface="FreesiaUPC" pitchFamily="34" charset="-34"/>
                <a:cs typeface="FreesiaUPC" pitchFamily="34" charset="-34"/>
              </a:rPr>
              <a:t>(</a:t>
            </a:r>
            <a:r>
              <a:rPr lang="en-US" sz="3000" dirty="0">
                <a:latin typeface="FreesiaUPC" pitchFamily="34" charset="-34"/>
                <a:cs typeface="FreesiaUPC" pitchFamily="34" charset="-34"/>
              </a:rPr>
              <a:t>2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)	กรณีที่ผู้กู้ยืมเงินไม่สามารถชำระเงินต้นที่ค้างชำระคืนทั้งหมดได้ในคราวเดียว ให้ทำสัญญา</a:t>
            </a:r>
            <a:br>
              <a:rPr lang="th-TH" sz="3000" dirty="0">
                <a:latin typeface="FreesiaUPC" pitchFamily="34" charset="-34"/>
                <a:cs typeface="FreesiaUPC" pitchFamily="34" charset="-34"/>
              </a:rPr>
            </a:br>
            <a:r>
              <a:rPr lang="th-TH" sz="3000" dirty="0">
                <a:latin typeface="FreesiaUPC" pitchFamily="34" charset="-34"/>
                <a:cs typeface="FreesiaUPC" pitchFamily="34" charset="-34"/>
              </a:rPr>
              <a:t>     	ประนอมหนี้หรือประนีประนอมยอมความ โดยให้ผู้กู้ยืมเงิน</a:t>
            </a:r>
            <a:r>
              <a:rPr lang="th-TH" sz="3000" u="sng" dirty="0">
                <a:latin typeface="FreesiaUPC" pitchFamily="34" charset="-34"/>
                <a:cs typeface="FreesiaUPC" pitchFamily="34" charset="-34"/>
              </a:rPr>
              <a:t>ชำระคืนเงินต้นที่ค้างชำระ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000" dirty="0">
                <a:latin typeface="FreesiaUPC" pitchFamily="34" charset="-34"/>
                <a:cs typeface="FreesiaUPC" pitchFamily="34" charset="-34"/>
              </a:rPr>
            </a:br>
            <a:r>
              <a:rPr lang="th-TH" sz="3000" dirty="0">
                <a:latin typeface="FreesiaUPC" pitchFamily="34" charset="-34"/>
                <a:cs typeface="FreesiaUPC" pitchFamily="34" charset="-34"/>
              </a:rPr>
              <a:t>      	</a:t>
            </a:r>
            <a:r>
              <a:rPr lang="th-TH" sz="3000" u="sng" dirty="0">
                <a:latin typeface="FreesiaUPC" pitchFamily="34" charset="-34"/>
                <a:cs typeface="FreesiaUPC" pitchFamily="34" charset="-34"/>
              </a:rPr>
              <a:t>พร้อมดอกเบี้ยในอัตราร้อยละหนึ่งต่อปีนับแต่วันที่ค้างชำระจนถึงวันที่ทำสัญญาประนอมหนี้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หรือ</a:t>
            </a:r>
            <a:br>
              <a:rPr lang="th-TH" sz="3000" dirty="0">
                <a:latin typeface="FreesiaUPC" pitchFamily="34" charset="-34"/>
                <a:cs typeface="FreesiaUPC" pitchFamily="34" charset="-34"/>
              </a:rPr>
            </a:br>
            <a:r>
              <a:rPr lang="th-TH" sz="3000" dirty="0">
                <a:latin typeface="FreesiaUPC" pitchFamily="34" charset="-34"/>
                <a:cs typeface="FreesiaUPC" pitchFamily="34" charset="-34"/>
              </a:rPr>
              <a:t>      	ประนีประนอมยอมความและให้</a:t>
            </a:r>
            <a:r>
              <a:rPr lang="th-TH" sz="3000" u="sng" dirty="0">
                <a:latin typeface="FreesiaUPC" pitchFamily="34" charset="-34"/>
                <a:cs typeface="FreesiaUPC" pitchFamily="34" charset="-34"/>
              </a:rPr>
              <a:t>งดเว้นเบี้ยปรับที่ค้างชำระทั้งหมด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 ทั้งนี้ จะต้อง</a:t>
            </a:r>
            <a:r>
              <a:rPr lang="th-TH" sz="3000" u="sng" dirty="0">
                <a:latin typeface="FreesiaUPC" pitchFamily="34" charset="-34"/>
                <a:cs typeface="FreesiaUPC" pitchFamily="34" charset="-34"/>
              </a:rPr>
              <a:t>ชำระหนี้ให้เสร็จสิ้น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000" dirty="0">
                <a:latin typeface="FreesiaUPC" pitchFamily="34" charset="-34"/>
                <a:cs typeface="FreesiaUPC" pitchFamily="34" charset="-34"/>
              </a:rPr>
            </a:br>
            <a:r>
              <a:rPr lang="th-TH" sz="3000" dirty="0">
                <a:latin typeface="FreesiaUPC" pitchFamily="34" charset="-34"/>
                <a:cs typeface="FreesiaUPC" pitchFamily="34" charset="-34"/>
              </a:rPr>
              <a:t>      	</a:t>
            </a:r>
            <a:r>
              <a:rPr lang="th-TH" sz="3000" u="sng" dirty="0">
                <a:latin typeface="FreesiaUPC" pitchFamily="34" charset="-34"/>
                <a:cs typeface="FreesiaUPC" pitchFamily="34" charset="-34"/>
              </a:rPr>
              <a:t>ภายในสามปี</a:t>
            </a:r>
            <a:endParaRPr lang="en-US" sz="3000" u="sng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11068" y="45421"/>
            <a:ext cx="10371430" cy="786967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lvl="0" algn="ctr"/>
            <a:r>
              <a:rPr lang="th-TH" sz="44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การประนอมหนี้ก่อนมีคำพิพากษา </a:t>
            </a:r>
            <a:endParaRPr lang="th-TH" sz="4400" dirty="0">
              <a:solidFill>
                <a:srgbClr val="FFFF00"/>
              </a:solidFill>
            </a:endParaRPr>
          </a:p>
        </p:txBody>
      </p:sp>
      <p:sp>
        <p:nvSpPr>
          <p:cNvPr id="7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4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2670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76998" y="1053533"/>
            <a:ext cx="11305256" cy="694634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lIns="108796" tIns="54398" rIns="108796" bIns="54398" rtlCol="0">
            <a:spAutoFit/>
          </a:bodyPr>
          <a:lstStyle/>
          <a:p>
            <a:pPr marL="611972" indent="-611972" algn="thaiDist"/>
            <a:r>
              <a:rPr lang="en-US" sz="3800" b="1" dirty="0">
                <a:latin typeface="FreesiaUPC" pitchFamily="34" charset="-34"/>
                <a:cs typeface="FreesiaUPC" pitchFamily="34" charset="-34"/>
              </a:rPr>
              <a:t>        </a:t>
            </a:r>
            <a:r>
              <a:rPr lang="th-TH" sz="3800" b="1" dirty="0">
                <a:latin typeface="FreesiaUPC" pitchFamily="34" charset="-34"/>
                <a:cs typeface="FreesiaUPC" pitchFamily="34" charset="-34"/>
              </a:rPr>
              <a:t>การประนอมหนี้ก่อนมีคำพิพากษา ตามระเบียบฯ ข้อ 28/1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165627" y="1917629"/>
            <a:ext cx="5616624" cy="1279409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108796" tIns="54398" rIns="108796" bIns="54398" rtlCol="0">
            <a:spAutoFit/>
          </a:bodyPr>
          <a:lstStyle/>
          <a:p>
            <a:pPr marL="611972" indent="-611972" algn="thaiDist"/>
            <a:r>
              <a:rPr lang="th-TH" sz="3800" b="1" dirty="0">
                <a:latin typeface="FreesiaUPC" pitchFamily="34" charset="-34"/>
                <a:cs typeface="FreesiaUPC" pitchFamily="34" charset="-34"/>
              </a:rPr>
              <a:t>       ประนอมหนี้ก่อนมีคำพิพากษา</a:t>
            </a:r>
          </a:p>
          <a:p>
            <a:pPr marL="611972" indent="-611972" algn="thaiDist"/>
            <a:r>
              <a:rPr lang="th-TH" sz="3800" b="1" dirty="0">
                <a:latin typeface="FreesiaUPC" pitchFamily="34" charset="-34"/>
                <a:cs typeface="FreesiaUPC" pitchFamily="34" charset="-34"/>
              </a:rPr>
              <a:t>       ตามระเบียบฯ ข้อ 28/1 (2)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76997" y="1917626"/>
            <a:ext cx="5544616" cy="127940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lIns="108796" tIns="54398" rIns="108796" bIns="54398" rtlCol="0">
            <a:spAutoFit/>
          </a:bodyPr>
          <a:lstStyle/>
          <a:p>
            <a:pPr marL="611972" indent="-611972" algn="thaiDist"/>
            <a:r>
              <a:rPr lang="th-TH" sz="3800" b="1" dirty="0">
                <a:latin typeface="FreesiaUPC" pitchFamily="34" charset="-34"/>
                <a:cs typeface="FreesiaUPC" pitchFamily="34" charset="-34"/>
              </a:rPr>
              <a:t>      ประนอมหนี้ก่อนมีคำพิพากษา</a:t>
            </a:r>
          </a:p>
          <a:p>
            <a:pPr marL="611972" indent="-611972" algn="thaiDist"/>
            <a:r>
              <a:rPr lang="th-TH" sz="3800" b="1" dirty="0">
                <a:latin typeface="FreesiaUPC" pitchFamily="34" charset="-34"/>
                <a:cs typeface="FreesiaUPC" pitchFamily="34" charset="-34"/>
              </a:rPr>
              <a:t>      ตามระเบียบฯ ข้อ 28/1 (1)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65026" y="3429796"/>
            <a:ext cx="4968552" cy="207962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108796" tIns="54398" rIns="108796" bIns="54398" rtlCol="0">
            <a:spAutoFit/>
          </a:bodyPr>
          <a:lstStyle/>
          <a:p>
            <a:pPr algn="thaiDist">
              <a:buFont typeface="Wingdings" pitchFamily="2" charset="2"/>
              <a:buChar char="Ø"/>
            </a:pPr>
            <a:r>
              <a:rPr lang="en-US" sz="32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ชำระหนี้คืนทั้งหมดในคราวเดียว</a:t>
            </a:r>
          </a:p>
          <a:p>
            <a:pPr algn="thaiDist">
              <a:buFont typeface="Wingdings" pitchFamily="2" charset="2"/>
              <a:buChar char="Ø"/>
            </a:pPr>
            <a:r>
              <a:rPr lang="en-US" sz="32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ชำระคืนเฉพาะเงินต้นคงค้าง</a:t>
            </a:r>
          </a:p>
          <a:p>
            <a:pPr algn="thaiDist">
              <a:buFont typeface="Wingdings" pitchFamily="2" charset="2"/>
              <a:buChar char="Ø"/>
            </a:pPr>
            <a:r>
              <a:rPr lang="en-US" sz="32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งดเว้นดอกเบี้ยและเบี้ยปรับค้าง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ชำระทั้งหมด</a:t>
            </a:r>
            <a:endParaRPr lang="th-TH" sz="32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525668" y="3429797"/>
            <a:ext cx="4824536" cy="306455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108796" tIns="54398" rIns="108796" bIns="54398" rtlCol="0">
            <a:spAutoFit/>
          </a:bodyPr>
          <a:lstStyle/>
          <a:p>
            <a:pPr algn="thaiDist">
              <a:buFont typeface="Wingdings" pitchFamily="2" charset="2"/>
              <a:buChar char="Ø"/>
            </a:pPr>
            <a:r>
              <a:rPr lang="en-US" sz="32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ผ่อนชำระหนี้ภายใน 3 ปี </a:t>
            </a:r>
          </a:p>
          <a:p>
            <a:pPr algn="thaiDist">
              <a:buFont typeface="Wingdings" pitchFamily="2" charset="2"/>
              <a:buChar char="Ø"/>
            </a:pPr>
            <a:r>
              <a:rPr lang="en-US" sz="32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ชำระคืนเงินต้นคงค้าง </a:t>
            </a:r>
          </a:p>
          <a:p>
            <a:pPr algn="thaiDist">
              <a:buFont typeface="Wingdings" pitchFamily="2" charset="2"/>
              <a:buChar char="Ø"/>
            </a:pPr>
            <a:r>
              <a:rPr lang="en-US" sz="32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พร้อมดอกเบี้ยร้อยละ 1 ต่อปี </a:t>
            </a:r>
          </a:p>
          <a:p>
            <a:pPr algn="thaiDist"/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    นับแต่วันที่ค้างชำระจนถึงวันที่</a:t>
            </a:r>
          </a:p>
          <a:p>
            <a:pPr algn="thaiDist"/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    ทำสัญญาประนอมหนี้</a:t>
            </a:r>
          </a:p>
          <a:p>
            <a:pPr algn="thaiDist">
              <a:buFont typeface="Wingdings" pitchFamily="2" charset="2"/>
              <a:buChar char="Ø"/>
            </a:pPr>
            <a:r>
              <a:rPr lang="en-US" sz="32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งดเว้นเบี้ยปรับค้างชำระทั้งหมด</a:t>
            </a:r>
            <a:endParaRPr lang="th-TH" sz="32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11068" y="45418"/>
            <a:ext cx="10371430" cy="940855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lvl="0" algn="ctr"/>
            <a:r>
              <a:rPr lang="th-TH" sz="5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การประนอมหนี้</a:t>
            </a:r>
            <a:r>
              <a:rPr lang="th-TH" sz="54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ก่อนมีคำพิพากษา </a:t>
            </a:r>
            <a:endParaRPr lang="th-TH" sz="5200" dirty="0">
              <a:solidFill>
                <a:srgbClr val="FFFF00"/>
              </a:solidFill>
            </a:endParaRPr>
          </a:p>
        </p:txBody>
      </p:sp>
      <p:sp>
        <p:nvSpPr>
          <p:cNvPr id="17" name="วงรี 16"/>
          <p:cNvSpPr/>
          <p:nvPr/>
        </p:nvSpPr>
        <p:spPr>
          <a:xfrm>
            <a:off x="549006" y="1989637"/>
            <a:ext cx="576064" cy="504056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91409" tIns="45702" rIns="91409" bIns="45702" rtlCol="0" anchor="ctr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th-TH" b="1" dirty="0" smtClean="0">
                <a:ln/>
                <a:solidFill>
                  <a:schemeClr val="accent3"/>
                </a:solidFill>
              </a:rPr>
              <a:t>1</a:t>
            </a:r>
            <a:endParaRPr lang="th-TH" b="1" dirty="0">
              <a:ln/>
              <a:solidFill>
                <a:schemeClr val="accent3"/>
              </a:solidFill>
            </a:endParaRPr>
          </a:p>
        </p:txBody>
      </p:sp>
      <p:sp>
        <p:nvSpPr>
          <p:cNvPr id="18" name="วงรี 17"/>
          <p:cNvSpPr/>
          <p:nvPr/>
        </p:nvSpPr>
        <p:spPr>
          <a:xfrm>
            <a:off x="6237638" y="1989637"/>
            <a:ext cx="576064" cy="504056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91409" tIns="45702" rIns="91409" bIns="45702" rtlCol="0" anchor="ctr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th-TH" b="1" dirty="0" smtClean="0">
                <a:ln/>
                <a:solidFill>
                  <a:schemeClr val="accent3"/>
                </a:solidFill>
              </a:rPr>
              <a:t>2</a:t>
            </a:r>
            <a:endParaRPr lang="th-TH" b="1" dirty="0">
              <a:ln/>
              <a:solidFill>
                <a:schemeClr val="accent3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476998" y="909514"/>
            <a:ext cx="720080" cy="792088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409" tIns="45702" rIns="91409" bIns="45702" rtlCol="0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1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9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5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21013" y="981525"/>
            <a:ext cx="10945217" cy="72541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lIns="108796" tIns="54398" rIns="108796" bIns="54398" rtlCol="0">
            <a:spAutoFit/>
          </a:bodyPr>
          <a:lstStyle/>
          <a:p>
            <a:r>
              <a:rPr lang="en-US" sz="40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      </a:t>
            </a:r>
            <a:r>
              <a:rPr lang="th-TH" sz="40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การประนอมหนี้ก่อนมีคำพิพากษา ตามระเบียบฯ ข้อ 28/1 (1)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1068" y="45418"/>
            <a:ext cx="10371430" cy="940855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lvl="0" algn="ctr"/>
            <a:r>
              <a:rPr lang="th-TH" sz="5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การประนอมหนี้</a:t>
            </a:r>
            <a:r>
              <a:rPr lang="th-TH" sz="54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ก่อนมีคำพิพากษา </a:t>
            </a:r>
            <a:endParaRPr lang="th-TH" sz="5200" dirty="0">
              <a:solidFill>
                <a:srgbClr val="FFFF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3020" y="1831830"/>
            <a:ext cx="10833794" cy="127940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108796" tIns="54398" rIns="108796" bIns="54398" rtlCol="0">
            <a:spAutoFit/>
          </a:bodyPr>
          <a:lstStyle/>
          <a:p>
            <a:r>
              <a:rPr lang="th-TH" sz="3800" b="1" dirty="0">
                <a:latin typeface="FreesiaUPC" pitchFamily="34" charset="-34"/>
                <a:cs typeface="FreesiaUPC" pitchFamily="34" charset="-34"/>
              </a:rPr>
              <a:t>ชำระหนี้คืนทั้งหมดในคราวเดียว ให้ชำระคืนเฉพาะเงินต้นคงค้าง </a:t>
            </a:r>
            <a:br>
              <a:rPr lang="th-TH" sz="3800" b="1" dirty="0">
                <a:latin typeface="FreesiaUPC" pitchFamily="34" charset="-34"/>
                <a:cs typeface="FreesiaUPC" pitchFamily="34" charset="-34"/>
              </a:rPr>
            </a:br>
            <a:r>
              <a:rPr lang="th-TH" sz="3800" b="1" dirty="0">
                <a:latin typeface="FreesiaUPC" pitchFamily="34" charset="-34"/>
                <a:cs typeface="FreesiaUPC" pitchFamily="34" charset="-34"/>
              </a:rPr>
              <a:t>ได้รับการงดเว้นดอกเบี้ยและเบี้ยปรับค้างชำระทั้งหมด แบ่งเป็น 2 กรณี</a:t>
            </a:r>
            <a:endParaRPr lang="th-TH" sz="3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สี่เหลี่ยมมุมมน 12"/>
          <p:cNvSpPr/>
          <p:nvPr/>
        </p:nvSpPr>
        <p:spPr>
          <a:xfrm>
            <a:off x="693019" y="3425055"/>
            <a:ext cx="5400600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9" tIns="45702" rIns="91409" bIns="45702" rtlCol="0" anchor="ctr"/>
          <a:lstStyle/>
          <a:p>
            <a:pPr algn="ctr" defTabSz="1066439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ชำระคืนทั้งหมดในคราวเดียว </a:t>
            </a:r>
            <a:b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โดยปิดบัญชีในวันที่ขอประนอมหนี้ </a:t>
            </a:r>
            <a:endParaRPr lang="en-US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สี่เหลี่ยมมุมมน 13"/>
          <p:cNvSpPr/>
          <p:nvPr/>
        </p:nvSpPr>
        <p:spPr>
          <a:xfrm>
            <a:off x="6237638" y="3425055"/>
            <a:ext cx="5400600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9" tIns="45702" rIns="91409" bIns="45702" rtlCol="0" anchor="ctr"/>
          <a:lstStyle/>
          <a:p>
            <a:pPr algn="ctr" defTabSz="1066439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ชำระคืนทั้งหมดในคราวเดียว </a:t>
            </a:r>
            <a:b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โดยขอปิดบัญชีภายใน 30 วัน </a:t>
            </a:r>
            <a:b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นับแต่วันที่ทำสัญญาประนอมหนี้ </a:t>
            </a:r>
            <a:endParaRPr lang="en-US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วงรี 15"/>
          <p:cNvSpPr/>
          <p:nvPr/>
        </p:nvSpPr>
        <p:spPr>
          <a:xfrm>
            <a:off x="6309643" y="3569071"/>
            <a:ext cx="576064" cy="504056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91409" tIns="45702" rIns="91409" bIns="45702" rtlCol="0" anchor="ctr"/>
          <a:lstStyle/>
          <a:p>
            <a:pPr algn="ctr"/>
            <a:r>
              <a:rPr lang="th-TH" b="1" dirty="0" smtClean="0">
                <a:solidFill>
                  <a:schemeClr val="accent2"/>
                </a:solidFill>
              </a:rPr>
              <a:t>2</a:t>
            </a:r>
            <a:endParaRPr lang="th-TH" b="1" dirty="0">
              <a:solidFill>
                <a:schemeClr val="accent2"/>
              </a:solidFill>
            </a:endParaRPr>
          </a:p>
        </p:txBody>
      </p:sp>
      <p:sp>
        <p:nvSpPr>
          <p:cNvPr id="17" name="สี่เหลี่ยมผืนผ้า 16"/>
          <p:cNvSpPr/>
          <p:nvPr/>
        </p:nvSpPr>
        <p:spPr>
          <a:xfrm>
            <a:off x="909048" y="5297259"/>
            <a:ext cx="4680519" cy="1107959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b="1" dirty="0" smtClean="0">
                <a:solidFill>
                  <a:srgbClr val="FFFF00"/>
                </a:solidFill>
              </a:rPr>
              <a:t>จัดทำคำขอประนอมหนี้</a:t>
            </a:r>
          </a:p>
          <a:p>
            <a:pPr algn="ctr"/>
            <a:r>
              <a:rPr lang="th-TH" b="1" dirty="0" smtClean="0">
                <a:solidFill>
                  <a:srgbClr val="FFFF00"/>
                </a:solidFill>
              </a:rPr>
              <a:t>เงินกู้ยืมเงินกองทุนพัฒนาฝีมือแรงงาน</a:t>
            </a:r>
            <a:endParaRPr lang="th-TH" b="1" dirty="0">
              <a:solidFill>
                <a:srgbClr val="FFFF00"/>
              </a:solidFill>
            </a:endParaRPr>
          </a:p>
        </p:txBody>
      </p:sp>
      <p:sp>
        <p:nvSpPr>
          <p:cNvPr id="18" name="สี่เหลี่ยมผืนผ้า 17"/>
          <p:cNvSpPr/>
          <p:nvPr/>
        </p:nvSpPr>
        <p:spPr>
          <a:xfrm>
            <a:off x="6094415" y="5369268"/>
            <a:ext cx="5615830" cy="1107959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b="1" dirty="0" smtClean="0">
                <a:solidFill>
                  <a:srgbClr val="FFFF00"/>
                </a:solidFill>
              </a:rPr>
              <a:t>จัดทำสัญญาประนอมหนี้และสัญญาค้ำประกัน</a:t>
            </a:r>
          </a:p>
          <a:p>
            <a:r>
              <a:rPr lang="th-TH" b="1" dirty="0" smtClean="0">
                <a:solidFill>
                  <a:srgbClr val="FFFF00"/>
                </a:solidFill>
              </a:rPr>
              <a:t>การประนอมหนี้เงินกู้ยืมกองทุนพัฒนาฝีมือแรงงาน </a:t>
            </a:r>
            <a:endParaRPr lang="th-TH" b="1" dirty="0">
              <a:solidFill>
                <a:srgbClr val="FFFF00"/>
              </a:solidFill>
            </a:endParaRPr>
          </a:p>
        </p:txBody>
      </p:sp>
      <p:sp>
        <p:nvSpPr>
          <p:cNvPr id="15" name="วงรี 14"/>
          <p:cNvSpPr/>
          <p:nvPr/>
        </p:nvSpPr>
        <p:spPr>
          <a:xfrm>
            <a:off x="765027" y="3569071"/>
            <a:ext cx="576064" cy="504056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91409" tIns="45702" rIns="91409" bIns="45702" rtlCol="0" anchor="ctr"/>
          <a:lstStyle/>
          <a:p>
            <a:pPr algn="ctr"/>
            <a:r>
              <a:rPr lang="th-TH" b="1" dirty="0" smtClean="0">
                <a:solidFill>
                  <a:schemeClr val="accent2"/>
                </a:solidFill>
              </a:rPr>
              <a:t>1</a:t>
            </a:r>
            <a:endParaRPr lang="th-TH" b="1" dirty="0">
              <a:solidFill>
                <a:schemeClr val="accent2"/>
              </a:solidFill>
            </a:endParaRPr>
          </a:p>
        </p:txBody>
      </p:sp>
      <p:sp>
        <p:nvSpPr>
          <p:cNvPr id="20" name="วงรี 16"/>
          <p:cNvSpPr/>
          <p:nvPr/>
        </p:nvSpPr>
        <p:spPr>
          <a:xfrm>
            <a:off x="693019" y="1053530"/>
            <a:ext cx="576064" cy="504056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91409" tIns="45702" rIns="91409" bIns="45702" rtlCol="0" anchor="ctr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th-TH" b="1" dirty="0" smtClean="0">
                <a:ln/>
                <a:solidFill>
                  <a:schemeClr val="accent3"/>
                </a:solidFill>
              </a:rPr>
              <a:t>1</a:t>
            </a:r>
            <a:endParaRPr lang="th-TH" b="1" dirty="0">
              <a:ln/>
              <a:solidFill>
                <a:schemeClr val="accent3"/>
              </a:solidFill>
            </a:endParaRPr>
          </a:p>
        </p:txBody>
      </p:sp>
      <p:sp>
        <p:nvSpPr>
          <p:cNvPr id="21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6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93022" y="1264186"/>
            <a:ext cx="10833795" cy="72541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108796" tIns="54398" rIns="108796" bIns="54398" rtlCol="0">
            <a:spAutoFit/>
          </a:bodyPr>
          <a:lstStyle/>
          <a:p>
            <a:r>
              <a:rPr lang="en-US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     </a:t>
            </a:r>
            <a:r>
              <a:rPr lang="th-TH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การประนอมหนี้ก่อนมีคำพิพากษา ตามระเบียบฯ ข้อ 28/1 (</a:t>
            </a:r>
            <a:r>
              <a:rPr lang="en-US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2</a:t>
            </a:r>
            <a:r>
              <a:rPr lang="th-TH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1068" y="45418"/>
            <a:ext cx="10371430" cy="940855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lvl="0" algn="ctr"/>
            <a:r>
              <a:rPr lang="th-TH" sz="5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การประนอมหนี้</a:t>
            </a:r>
            <a:r>
              <a:rPr lang="th-TH" sz="54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ก่อนมีคำพิพากษา </a:t>
            </a:r>
            <a:endParaRPr lang="th-TH" sz="5200" dirty="0">
              <a:solidFill>
                <a:srgbClr val="FFFF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3020" y="2211904"/>
            <a:ext cx="10833794" cy="121785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108796" tIns="54398" rIns="108796" bIns="54398" rtlCol="0">
            <a:spAutoFit/>
          </a:bodyPr>
          <a:lstStyle/>
          <a:p>
            <a:r>
              <a:rPr lang="th-TH" sz="3600" b="1" dirty="0"/>
              <a:t>ผ่อนชำระหนี้ภายใน 3 ปี ให้ชำระคืนเงินต้นคงค้าง พร้อมดอกเบี้ยอัตราร้อยละ 1 ต่อปี </a:t>
            </a:r>
            <a:br>
              <a:rPr lang="th-TH" sz="3600" b="1" dirty="0"/>
            </a:br>
            <a:r>
              <a:rPr lang="th-TH" sz="3600" b="1" dirty="0"/>
              <a:t>นับแต่วันที่ค้างชำระจนถึงวันที่ทำสัญญาประนอมหนี้ ได้รับการงดเว้นเบี้ยปรับค้างชำระทั้งหมด</a:t>
            </a:r>
            <a:endParaRPr lang="th-TH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8" name="สี่เหลี่ยมผืนผ้า 17"/>
          <p:cNvSpPr/>
          <p:nvPr/>
        </p:nvSpPr>
        <p:spPr>
          <a:xfrm>
            <a:off x="765027" y="3784026"/>
            <a:ext cx="10799176" cy="1708124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thaiDist"/>
            <a:r>
              <a:rPr lang="th-TH" sz="3500" b="1" dirty="0">
                <a:solidFill>
                  <a:srgbClr val="FFFF00"/>
                </a:solidFill>
              </a:rPr>
              <a:t>จัดทำสัญญาประนอมหนี้และสัญญาค้ำประกันการประนอมหนี้เงินกู้ยืมกองทุนพัฒนาฝีมือแรงงาน </a:t>
            </a:r>
            <a:r>
              <a:rPr lang="en-US" sz="3500" b="1" dirty="0">
                <a:solidFill>
                  <a:srgbClr val="FFFF00"/>
                </a:solidFill>
              </a:rPr>
              <a:t/>
            </a:r>
            <a:br>
              <a:rPr lang="en-US" sz="3500" b="1" dirty="0">
                <a:solidFill>
                  <a:srgbClr val="FFFF00"/>
                </a:solidFill>
              </a:rPr>
            </a:br>
            <a:r>
              <a:rPr lang="th-TH" sz="3500" b="1" dirty="0">
                <a:solidFill>
                  <a:srgbClr val="FFFF00"/>
                </a:solidFill>
              </a:rPr>
              <a:t>หากผิดนัดไม่ชำระหนี้</a:t>
            </a:r>
            <a:r>
              <a:rPr lang="th-TH" sz="3500" b="1" u="sng" dirty="0">
                <a:solidFill>
                  <a:srgbClr val="FFFF00"/>
                </a:solidFill>
              </a:rPr>
              <a:t>ติดต่อกันเกิน 3 งวด</a:t>
            </a:r>
            <a:r>
              <a:rPr lang="th-TH" sz="3500" b="1" dirty="0">
                <a:solidFill>
                  <a:srgbClr val="FFFF00"/>
                </a:solidFill>
              </a:rPr>
              <a:t> ให้ส่งฟ้องคดีทันทีเนื่องจากสัญญาประนอมหนี้</a:t>
            </a:r>
            <a:r>
              <a:rPr lang="en-US" sz="3500" b="1" dirty="0">
                <a:solidFill>
                  <a:srgbClr val="FFFF00"/>
                </a:solidFill>
              </a:rPr>
              <a:t/>
            </a:r>
            <a:br>
              <a:rPr lang="en-US" sz="3500" b="1" dirty="0">
                <a:solidFill>
                  <a:srgbClr val="FFFF00"/>
                </a:solidFill>
              </a:rPr>
            </a:br>
            <a:r>
              <a:rPr lang="th-TH" sz="3500" b="1" dirty="0">
                <a:solidFill>
                  <a:srgbClr val="FFFF00"/>
                </a:solidFill>
              </a:rPr>
              <a:t>มีอายุความ 2 ปี</a:t>
            </a:r>
            <a:endParaRPr lang="en-US" sz="3500" b="1" dirty="0">
              <a:solidFill>
                <a:srgbClr val="FFFF00"/>
              </a:solidFill>
            </a:endParaRPr>
          </a:p>
        </p:txBody>
      </p:sp>
      <p:sp>
        <p:nvSpPr>
          <p:cNvPr id="12" name="วงรี 17"/>
          <p:cNvSpPr/>
          <p:nvPr/>
        </p:nvSpPr>
        <p:spPr>
          <a:xfrm>
            <a:off x="765027" y="1341565"/>
            <a:ext cx="576064" cy="504056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91409" tIns="45702" rIns="91409" bIns="45702" rtlCol="0" anchor="ctr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th-TH" b="1" dirty="0" smtClean="0">
                <a:ln/>
                <a:solidFill>
                  <a:schemeClr val="accent3"/>
                </a:solidFill>
              </a:rPr>
              <a:t>2</a:t>
            </a:r>
            <a:endParaRPr lang="th-TH" b="1" dirty="0">
              <a:ln/>
              <a:solidFill>
                <a:schemeClr val="accent3"/>
              </a:solidFill>
            </a:endParaRPr>
          </a:p>
        </p:txBody>
      </p:sp>
      <p:sp>
        <p:nvSpPr>
          <p:cNvPr id="19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7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957" y="45420"/>
            <a:ext cx="7925297" cy="771578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lvl="0" algn="ctr"/>
            <a:r>
              <a:rPr lang="th-TH" sz="43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ตัวอย่างการประนอมหนี้ก่อนมีคำพิพากษา </a:t>
            </a:r>
            <a:endParaRPr lang="th-TH" sz="4300" dirty="0">
              <a:solidFill>
                <a:srgbClr val="FFFF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93018" y="909512"/>
            <a:ext cx="10871070" cy="1077182"/>
          </a:xfrm>
          <a:prstGeom prst="rect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</p:spPr>
        <p:txBody>
          <a:bodyPr wrap="square" lIns="91409" tIns="45702" rIns="91409" bIns="45702">
            <a:spAutoFit/>
          </a:bodyPr>
          <a:lstStyle/>
          <a:p>
            <a:pPr algn="thaiDist"/>
            <a:r>
              <a:rPr lang="th-TH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น.ส. อารุณี  ไทยบัณฑิตย์ วงเงินกู้ยืมตามสัญญา 12,000 บาท แจ้งความประสงค์</a:t>
            </a:r>
            <a:br>
              <a:rPr lang="th-TH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ขอประนอมหนี้ก่อนพิพากษา ตามระเบียบฯ ข้อ 28/1 ในวันที่ 28 กุมภาพันธ์ 2557 </a:t>
            </a:r>
            <a:endParaRPr lang="en-US" sz="3200" b="1" dirty="0">
              <a:solidFill>
                <a:schemeClr val="accent6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27551" y="1989637"/>
            <a:ext cx="10836540" cy="4662779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lIns="91409" tIns="45702" rIns="91409" bIns="45702">
            <a:spAutoFit/>
          </a:bodyPr>
          <a:lstStyle/>
          <a:p>
            <a:r>
              <a:rPr lang="th-TH" b="1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คำถาม</a:t>
            </a:r>
            <a:endParaRPr lang="en-US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2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dirty="0">
                <a:latin typeface="FreesiaUPC" pitchFamily="34" charset="-34"/>
                <a:cs typeface="FreesiaUPC" pitchFamily="34" charset="-34"/>
              </a:rPr>
              <a:t>1. ผู้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กู้ยืมขอ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ประนอมหนี้ก่อนพิพากษา ชำระหนี้คืนทั้งหมดในคราวเดียว </a:t>
            </a:r>
            <a:r>
              <a:rPr lang="th-TH" u="sng" dirty="0" smtClean="0">
                <a:latin typeface="FreesiaUPC" pitchFamily="34" charset="-34"/>
                <a:cs typeface="FreesiaUPC" pitchFamily="34" charset="-34"/>
              </a:rPr>
              <a:t>ปิด</a:t>
            </a:r>
            <a:r>
              <a:rPr lang="th-TH" u="sng" dirty="0">
                <a:latin typeface="FreesiaUPC" pitchFamily="34" charset="-34"/>
                <a:cs typeface="FreesiaUPC" pitchFamily="34" charset="-34"/>
              </a:rPr>
              <a:t>บัญชีใน</a:t>
            </a:r>
            <a:r>
              <a:rPr lang="th-TH" u="sng" dirty="0" smtClean="0">
                <a:latin typeface="FreesiaUPC" pitchFamily="34" charset="-34"/>
                <a:cs typeface="FreesiaUPC" pitchFamily="34" charset="-34"/>
              </a:rPr>
              <a:t>วันที่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dirty="0" smtClean="0">
                <a:latin typeface="FreesiaUPC" pitchFamily="34" charset="-34"/>
                <a:cs typeface="FreesiaUPC" pitchFamily="34" charset="-34"/>
              </a:rPr>
            </a:br>
            <a:r>
              <a:rPr lang="th-TH" dirty="0" smtClean="0"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u="sng" dirty="0" smtClean="0">
                <a:latin typeface="FreesiaUPC" pitchFamily="34" charset="-34"/>
                <a:cs typeface="FreesiaUPC" pitchFamily="34" charset="-34"/>
              </a:rPr>
              <a:t>ขอ</a:t>
            </a:r>
            <a:r>
              <a:rPr lang="th-TH" u="sng" dirty="0">
                <a:latin typeface="FreesiaUPC" pitchFamily="34" charset="-34"/>
                <a:cs typeface="FreesiaUPC" pitchFamily="34" charset="-34"/>
              </a:rPr>
              <a:t>ประนอมหนี้ วันที่ 28 กุมภาพันธ์ 2557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ตามระเบียบฯ ข้อ 28/1(1) จะต้อง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ชำระ</a:t>
            </a:r>
            <a:br>
              <a:rPr lang="th-TH" dirty="0" smtClean="0">
                <a:latin typeface="FreesiaUPC" pitchFamily="34" charset="-34"/>
                <a:cs typeface="FreesiaUPC" pitchFamily="34" charset="-34"/>
              </a:rPr>
            </a:br>
            <a:r>
              <a:rPr lang="th-TH" dirty="0" smtClean="0">
                <a:latin typeface="FreesiaUPC" pitchFamily="34" charset="-34"/>
                <a:cs typeface="FreesiaUPC" pitchFamily="34" charset="-34"/>
              </a:rPr>
              <a:t>    หนี้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คืนจำนวนเท่าไร 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  <a:p>
            <a:r>
              <a:rPr lang="th-TH" dirty="0">
                <a:latin typeface="FreesiaUPC" pitchFamily="34" charset="-34"/>
                <a:cs typeface="FreesiaUPC" pitchFamily="34" charset="-34"/>
              </a:rPr>
              <a:t>2. </a:t>
            </a:r>
            <a:r>
              <a:rPr lang="th-TH" dirty="0"/>
              <a:t>ผู้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กู้ยืมแจ้งขอ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ประนอมหนี้ก่อนพิพากษา ชำระหนี้คืนทั้งหมดในคราวเดียว </a:t>
            </a:r>
            <a:r>
              <a:rPr lang="th-TH" u="sng" dirty="0">
                <a:latin typeface="FreesiaUPC" pitchFamily="34" charset="-34"/>
                <a:cs typeface="FreesiaUPC" pitchFamily="34" charset="-34"/>
              </a:rPr>
              <a:t>ปิดบัญชี</a:t>
            </a:r>
            <a:r>
              <a:rPr lang="th-TH" u="sng" dirty="0" smtClean="0">
                <a:latin typeface="FreesiaUPC" pitchFamily="34" charset="-34"/>
                <a:cs typeface="FreesiaUPC" pitchFamily="34" charset="-34"/>
              </a:rPr>
              <a:t>ภายใน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dirty="0" smtClean="0">
                <a:latin typeface="FreesiaUPC" pitchFamily="34" charset="-34"/>
                <a:cs typeface="FreesiaUPC" pitchFamily="34" charset="-34"/>
              </a:rPr>
            </a:br>
            <a:r>
              <a:rPr lang="th-TH" dirty="0" smtClean="0"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u="sng" dirty="0">
                <a:latin typeface="FreesiaUPC" pitchFamily="34" charset="-34"/>
                <a:cs typeface="FreesiaUPC" pitchFamily="34" charset="-34"/>
              </a:rPr>
              <a:t>30 วัน นับแต่วันที่ทำสัญญาประนอมหนี้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ตามระเบียบฯ ข้อ 28/1(1) จะต้องชำระหนี้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คืน</a:t>
            </a:r>
            <a:br>
              <a:rPr lang="th-TH" dirty="0" smtClean="0">
                <a:latin typeface="FreesiaUPC" pitchFamily="34" charset="-34"/>
                <a:cs typeface="FreesiaUPC" pitchFamily="34" charset="-34"/>
              </a:rPr>
            </a:br>
            <a:r>
              <a:rPr lang="th-TH" dirty="0" smtClean="0">
                <a:latin typeface="FreesiaUPC" pitchFamily="34" charset="-34"/>
                <a:cs typeface="FreesiaUPC" pitchFamily="34" charset="-34"/>
              </a:rPr>
              <a:t>    จำนวน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เท่าไร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  <a:p>
            <a:r>
              <a:rPr lang="th-TH" dirty="0">
                <a:latin typeface="FreesiaUPC" pitchFamily="34" charset="-34"/>
                <a:cs typeface="FreesiaUPC" pitchFamily="34" charset="-34"/>
              </a:rPr>
              <a:t>3. ผู้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กู้ยืมขอ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ประนอมหนี้ก่อนพิพากษา </a:t>
            </a:r>
            <a:r>
              <a:rPr lang="th-TH" u="sng" dirty="0">
                <a:latin typeface="FreesiaUPC" pitchFamily="34" charset="-34"/>
                <a:cs typeface="FreesiaUPC" pitchFamily="34" charset="-34"/>
              </a:rPr>
              <a:t>ขอผ่อนชำระภายใน 3 ปี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ตามระเบียบฯ ข้อ 28/1(2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)</a:t>
            </a:r>
            <a:br>
              <a:rPr lang="th-TH" dirty="0" smtClean="0">
                <a:latin typeface="FreesiaUPC" pitchFamily="34" charset="-34"/>
                <a:cs typeface="FreesiaUPC" pitchFamily="34" charset="-34"/>
              </a:rPr>
            </a:br>
            <a:r>
              <a:rPr lang="th-TH" dirty="0" smtClean="0">
                <a:latin typeface="FreesiaUPC" pitchFamily="34" charset="-34"/>
                <a:cs typeface="FreesiaUPC" pitchFamily="34" charset="-34"/>
              </a:rPr>
              <a:t>    จะต้อง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ชำระหนี้คืนจำนวนเท่าไร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ตัวยึดหมายเลขภาพนิ่ง 1"/>
          <p:cNvSpPr txBox="1">
            <a:spLocks/>
          </p:cNvSpPr>
          <p:nvPr/>
        </p:nvSpPr>
        <p:spPr>
          <a:xfrm>
            <a:off x="11676945" y="6418161"/>
            <a:ext cx="609362" cy="365210"/>
          </a:xfrm>
          <a:prstGeom prst="rect">
            <a:avLst/>
          </a:prstGeom>
        </p:spPr>
        <p:txBody>
          <a:bodyPr vert="horz" lIns="108796" tIns="54398" rIns="108796" bIns="54398" anchor="b"/>
          <a:lstStyle>
            <a:defPPr>
              <a:defRPr lang="th-TH"/>
            </a:defPPr>
            <a:lvl1pPr marL="0" algn="l" defTabSz="1088319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4159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88319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32478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76638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0797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64957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09116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53276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8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045947" y="396750"/>
            <a:ext cx="2592288" cy="584739"/>
          </a:xfrm>
          <a:prstGeom prst="rect">
            <a:avLst/>
          </a:prstGeom>
          <a:noFill/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3200" dirty="0">
                <a:solidFill>
                  <a:schemeClr val="accent3">
                    <a:lumMod val="20000"/>
                    <a:lumOff val="80000"/>
                  </a:schemeClr>
                </a:solidFill>
                <a:latin typeface="FreesiaUPC" pitchFamily="34" charset="-34"/>
                <a:cs typeface="FreesiaUPC" pitchFamily="34" charset="-34"/>
              </a:rPr>
              <a:t>ผนวก 1 หน้า 136</a:t>
            </a:r>
            <a:endParaRPr lang="en-US" sz="3200" dirty="0">
              <a:solidFill>
                <a:schemeClr val="accent3">
                  <a:lumMod val="20000"/>
                  <a:lumOff val="8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72557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92659" y="209910"/>
            <a:ext cx="10371430" cy="771578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lvl="0" algn="ctr"/>
            <a:r>
              <a:rPr lang="th-TH" sz="43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ตัวอย่างการประนอมหนี้ก่อนมีคำพิพากษา </a:t>
            </a:r>
            <a:endParaRPr lang="th-TH" sz="4300" dirty="0">
              <a:solidFill>
                <a:srgbClr val="FFFF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76995" y="1946660"/>
            <a:ext cx="11233248" cy="3139285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r>
              <a:rPr lang="th-TH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1</a:t>
            </a:r>
            <a:r>
              <a:rPr lang="th-TH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. ตรวจสอบข้อมูลการชำระหนี้และหนี้ค้างชำระ</a:t>
            </a:r>
            <a:endParaRPr lang="en-US" b="1" dirty="0">
              <a:solidFill>
                <a:schemeClr val="accent6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dirty="0">
                <a:latin typeface="FreesiaUPC" pitchFamily="34" charset="-34"/>
                <a:cs typeface="FreesiaUPC" pitchFamily="34" charset="-34"/>
              </a:rPr>
              <a:t>   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 ชำระ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หนี้ครั้งสุดท้าย เมื่อวันที่ 5 ก.ค. 2549 จำนวนเงินที่ชำระคืนไม่สามารถตัดเงินต้น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ได้</a:t>
            </a:r>
            <a:br>
              <a:rPr lang="th-TH" dirty="0" smtClean="0">
                <a:latin typeface="FreesiaUPC" pitchFamily="34" charset="-34"/>
                <a:cs typeface="FreesiaUPC" pitchFamily="34" charset="-34"/>
              </a:rPr>
            </a:br>
            <a:r>
              <a:rPr lang="th-TH" dirty="0" smtClean="0">
                <a:latin typeface="FreesiaUPC" pitchFamily="34" charset="-34"/>
                <a:cs typeface="FreesiaUPC" pitchFamily="34" charset="-34"/>
              </a:rPr>
              <a:t>    มี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เงินต้นค้างชำระตามสัญญา จำนวน 12,000 บาท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  <a:p>
            <a:r>
              <a:rPr lang="th-TH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2. คำนวณหนี้ค้างชำระ ณ วันที่ 28 กุมภาพันธ์ 2557 (วันที่ขอประนอมหนี้)</a:t>
            </a:r>
            <a:endParaRPr lang="en-US" b="1" dirty="0">
              <a:solidFill>
                <a:schemeClr val="accent6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dirty="0" smtClean="0">
                <a:latin typeface="FreesiaUPC" pitchFamily="34" charset="-34"/>
                <a:cs typeface="FreesiaUPC" pitchFamily="34" charset="-34"/>
              </a:rPr>
              <a:t>    ยอด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หนี้ค้างชำระ ณ วันที่ 28 กุมภาพันธ์ 2557 จำนวนทั้งสิ้น 26,703.76 บาท 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dirty="0" smtClean="0">
                <a:latin typeface="FreesiaUPC" pitchFamily="34" charset="-34"/>
                <a:cs typeface="FreesiaUPC" pitchFamily="34" charset="-34"/>
              </a:rPr>
            </a:br>
            <a:r>
              <a:rPr lang="th-TH" dirty="0" smtClean="0">
                <a:latin typeface="FreesiaUPC" pitchFamily="34" charset="-34"/>
                <a:cs typeface="FreesiaUPC" pitchFamily="34" charset="-34"/>
              </a:rPr>
              <a:t>    ประกอบด้วย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เงินต้น 12,000 บาท ดอกเบี้ย 918.90 บาท และเบี้ยปรับ 13,784.86 บาท 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76998" y="1154569"/>
            <a:ext cx="1333957" cy="707850"/>
          </a:xfrm>
          <a:prstGeom prst="rect">
            <a:avLst/>
          </a:prstGeom>
        </p:spPr>
        <p:txBody>
          <a:bodyPr wrap="none" lIns="91409" tIns="45702" rIns="91409" bIns="45702">
            <a:spAutoFit/>
          </a:bodyPr>
          <a:lstStyle/>
          <a:p>
            <a:r>
              <a:rPr lang="th-TH" sz="4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ขั้นตอน</a:t>
            </a:r>
            <a:endParaRPr lang="en-US" sz="4000" dirty="0">
              <a:solidFill>
                <a:schemeClr val="accent3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9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65174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159654" y="45421"/>
            <a:ext cx="6982638" cy="663856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lvl="0" algn="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ตัวอย่างการประนอมหนี้ก่อนมีคำพิพากษา </a:t>
            </a:r>
            <a:endParaRPr lang="th-TH" sz="3600" dirty="0">
              <a:solidFill>
                <a:srgbClr val="FFFF00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86257370"/>
              </p:ext>
            </p:extLst>
          </p:nvPr>
        </p:nvGraphicFramePr>
        <p:xfrm>
          <a:off x="260974" y="667555"/>
          <a:ext cx="11593289" cy="5786575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2304256"/>
                <a:gridCol w="4680520"/>
                <a:gridCol w="4608513"/>
              </a:tblGrid>
              <a:tr h="579232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FreesiaUPC" pitchFamily="34" charset="-34"/>
                          <a:cs typeface="FreesiaUPC" pitchFamily="34" charset="-34"/>
                        </a:rPr>
                        <a:t>รายการ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FreesiaUPC" pitchFamily="34" charset="-34"/>
                          <a:cs typeface="FreesiaUPC" pitchFamily="34" charset="-34"/>
                        </a:rPr>
                        <a:t>วิธีการคำนวณ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FreesiaUPC" pitchFamily="34" charset="-34"/>
                          <a:cs typeface="FreesiaUPC" pitchFamily="34" charset="-34"/>
                        </a:rPr>
                        <a:t>สูตรการคำนวณ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1076951">
                <a:tc>
                  <a:txBody>
                    <a:bodyPr/>
                    <a:lstStyle/>
                    <a:p>
                      <a:pPr algn="l"/>
                      <a:r>
                        <a:rPr kumimoji="0" lang="th-TH" sz="3200" b="1" kern="1200" dirty="0" smtClean="0">
                          <a:solidFill>
                            <a:srgbClr val="00206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เงินต้นค้างชำระ </a:t>
                      </a:r>
                      <a:endParaRPr lang="en-US" sz="3200" b="1" dirty="0">
                        <a:solidFill>
                          <a:srgbClr val="00206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วงเงินกู้ตามสัญญา – เงินต้นชำระคืน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12,000 – 0 (ไม่เคยชำระ)</a:t>
                      </a:r>
                      <a:endParaRPr kumimoji="0" lang="en-US" sz="3200" kern="1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r>
                        <a:rPr kumimoji="0" lang="en-US" sz="32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32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12,000 บาท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20882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 smtClean="0">
                          <a:solidFill>
                            <a:srgbClr val="00206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ดอกเบี้ยค้างชำระ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 smtClean="0">
                          <a:solidFill>
                            <a:srgbClr val="00206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(ร้อยละ 1)</a:t>
                      </a:r>
                      <a:endParaRPr lang="en-US" sz="3200" b="1" dirty="0">
                        <a:solidFill>
                          <a:srgbClr val="00206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จำนวนวันที่ค้างชำระ กรณีชำระคืนบางส่วนแล้ว นับถัดจากวันที่ชำระ</a:t>
                      </a:r>
                      <a:b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ครั้งสุดท้ายถึงวันที่ 28 ก.พ. 2557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เงินต้น </a:t>
                      </a:r>
                      <a:r>
                        <a:rPr kumimoji="0" lang="en-US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x </a:t>
                      </a: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ดอกเบี้ย 1</a:t>
                      </a:r>
                      <a:r>
                        <a:rPr kumimoji="0" lang="en-US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% </a:t>
                      </a: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ต่อปี</a:t>
                      </a:r>
                      <a:r>
                        <a:rPr kumimoji="0" lang="en-US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/>
                      </a:r>
                      <a:br>
                        <a:rPr kumimoji="0" lang="en-US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en-US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</a:t>
                      </a: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kumimoji="0" lang="en-US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x</a:t>
                      </a: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จำนวนวันที่ค้างชำระ</a:t>
                      </a:r>
                      <a:endParaRPr kumimoji="0" lang="en-US" sz="3200" kern="1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r>
                        <a:rPr kumimoji="0" lang="en-US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12,000 </a:t>
                      </a:r>
                      <a:r>
                        <a:rPr kumimoji="0" lang="en-US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x 1/100 x 2</a:t>
                      </a: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,795/365</a:t>
                      </a:r>
                      <a:endParaRPr kumimoji="0" lang="en-US" sz="3200" kern="1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r>
                        <a:rPr kumimoji="0" lang="en-US" sz="32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32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kumimoji="0" lang="en-US" sz="32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918.90 </a:t>
                      </a:r>
                      <a:r>
                        <a:rPr kumimoji="0" lang="th-TH" sz="32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บาท 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20162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 smtClean="0">
                          <a:solidFill>
                            <a:srgbClr val="00206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เบี้ยปรับค้างชำระ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 smtClean="0">
                          <a:solidFill>
                            <a:srgbClr val="00206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(ร้อยละ 15)</a:t>
                      </a:r>
                      <a:endParaRPr lang="en-US" sz="3200" b="1" dirty="0">
                        <a:solidFill>
                          <a:srgbClr val="00206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จำนวนวันที่ค้างชำระ กรณีชำระคืนบางส่วนแล้ว นับถัดจากวันที่ชำระ</a:t>
                      </a:r>
                      <a:b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ครั้งสุดท้ายถึงวันที่ 28 ก.พ. 2557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เงินต้น </a:t>
                      </a:r>
                      <a:r>
                        <a:rPr kumimoji="0" lang="en-US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x </a:t>
                      </a: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เบี้ยปรับ 15</a:t>
                      </a:r>
                      <a:r>
                        <a:rPr kumimoji="0" lang="en-US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% </a:t>
                      </a: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ต่อปี </a:t>
                      </a:r>
                      <a:r>
                        <a:rPr kumimoji="0" lang="en-US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/>
                      </a:r>
                      <a:br>
                        <a:rPr kumimoji="0" lang="en-US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en-US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x</a:t>
                      </a: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จำนวนวันที่ค้างชำระ</a:t>
                      </a:r>
                      <a:endParaRPr kumimoji="0" lang="en-US" sz="3200" kern="1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r>
                        <a:rPr kumimoji="0" lang="en-US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12,000 </a:t>
                      </a:r>
                      <a:r>
                        <a:rPr kumimoji="0" lang="en-US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x 1</a:t>
                      </a: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</a:t>
                      </a:r>
                      <a:r>
                        <a:rPr kumimoji="0" lang="en-US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/100 x 2</a:t>
                      </a: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,795/365</a:t>
                      </a:r>
                      <a:endParaRPr kumimoji="0" lang="en-US" sz="3200" kern="1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r>
                        <a:rPr kumimoji="0" lang="en-US" sz="32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32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13,783.56 บาท 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404990" y="117427"/>
            <a:ext cx="5184576" cy="630906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r>
              <a:rPr lang="th-TH" sz="35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วิธีการคำนวณ </a:t>
            </a:r>
            <a:r>
              <a:rPr lang="en-US" sz="35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35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ณ 28 ก.พ. 2557 </a:t>
            </a:r>
            <a:endParaRPr lang="en-US" sz="3500" b="1" dirty="0">
              <a:solidFill>
                <a:schemeClr val="accent6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10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6348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81051" y="1269557"/>
            <a:ext cx="10297145" cy="1615791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r>
              <a:rPr lang="th-TH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ยอดหนี้ค้างชำระ	</a:t>
            </a:r>
            <a:r>
              <a:rPr lang="en-US" dirty="0">
                <a:latin typeface="FreesiaUPC" pitchFamily="34" charset="-34"/>
                <a:cs typeface="FreesiaUPC" pitchFamily="34" charset="-34"/>
              </a:rPr>
              <a:t>=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 เงินต้น 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  +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ดอกเบี้ย 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 +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เบี้ยปรับ 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     +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เบี้ยปรับค้าง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  <a:p>
            <a:r>
              <a:rPr lang="th-TH" dirty="0"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            </a:t>
            </a:r>
            <a:r>
              <a:rPr lang="en-US" dirty="0" smtClean="0">
                <a:latin typeface="FreesiaUPC" pitchFamily="34" charset="-34"/>
                <a:cs typeface="FreesiaUPC" pitchFamily="34" charset="-34"/>
              </a:rPr>
              <a:t>=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12,000 + 918.90 + 13,783.56 + 1.30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  <a:p>
            <a:r>
              <a:rPr lang="th-TH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     รวมทั้งสิ้น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	</a:t>
            </a:r>
            <a:r>
              <a:rPr lang="en-US" dirty="0">
                <a:latin typeface="FreesiaUPC" pitchFamily="34" charset="-34"/>
                <a:cs typeface="FreesiaUPC" pitchFamily="34" charset="-34"/>
              </a:rPr>
              <a:t>=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26,703.76 บาท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92659" y="209910"/>
            <a:ext cx="10371430" cy="771578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lvl="0" algn="ctr"/>
            <a:r>
              <a:rPr lang="th-TH" sz="43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ตัวอย่างการประนอมหนี้ก่อนมีคำพิพากษา </a:t>
            </a:r>
            <a:endParaRPr lang="th-TH" sz="4300" dirty="0">
              <a:solidFill>
                <a:srgbClr val="FFFF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81051" y="2853733"/>
            <a:ext cx="10297145" cy="3139285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r>
              <a:rPr lang="th-TH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สรุป</a:t>
            </a:r>
            <a:endParaRPr lang="en-US" b="1" dirty="0">
              <a:solidFill>
                <a:schemeClr val="accent6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dirty="0">
                <a:latin typeface="FreesiaUPC" pitchFamily="34" charset="-34"/>
                <a:cs typeface="FreesiaUPC" pitchFamily="34" charset="-34"/>
              </a:rPr>
              <a:t>ผู้กู้ยืมมีหนี้ค้างชำระ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ณ 28 ก.พ. 2557 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เป็น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เงินทั้งสิ้นจำนวน 26,703.76 บาท ประกอบด้วย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  <a:p>
            <a:r>
              <a:rPr lang="th-TH" dirty="0">
                <a:latin typeface="FreesiaUPC" pitchFamily="34" charset="-34"/>
                <a:cs typeface="FreesiaUPC" pitchFamily="34" charset="-34"/>
              </a:rPr>
              <a:t>เงินต้น	</a:t>
            </a:r>
            <a:r>
              <a:rPr lang="en-US" dirty="0">
                <a:latin typeface="FreesiaUPC" pitchFamily="34" charset="-34"/>
                <a:cs typeface="FreesiaUPC" pitchFamily="34" charset="-34"/>
              </a:rPr>
              <a:t>=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 12,000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  <a:p>
            <a:r>
              <a:rPr lang="th-TH" dirty="0">
                <a:latin typeface="FreesiaUPC" pitchFamily="34" charset="-34"/>
                <a:cs typeface="FreesiaUPC" pitchFamily="34" charset="-34"/>
              </a:rPr>
              <a:t>ดอกเบี้ย	</a:t>
            </a:r>
            <a:r>
              <a:rPr lang="en-US" dirty="0">
                <a:latin typeface="FreesiaUPC" pitchFamily="34" charset="-34"/>
                <a:cs typeface="FreesiaUPC" pitchFamily="34" charset="-34"/>
              </a:rPr>
              <a:t>=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dirty="0">
                <a:latin typeface="FreesiaUPC" pitchFamily="34" charset="-34"/>
                <a:cs typeface="FreesiaUPC" pitchFamily="34" charset="-34"/>
              </a:rPr>
              <a:t>918.90 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บาท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  <a:p>
            <a:r>
              <a:rPr lang="th-TH" dirty="0">
                <a:latin typeface="FreesiaUPC" pitchFamily="34" charset="-34"/>
                <a:cs typeface="FreesiaUPC" pitchFamily="34" charset="-34"/>
              </a:rPr>
              <a:t>เบี้ยปรับ	</a:t>
            </a:r>
            <a:r>
              <a:rPr lang="en-US" dirty="0">
                <a:latin typeface="FreesiaUPC" pitchFamily="34" charset="-34"/>
                <a:cs typeface="FreesiaUPC" pitchFamily="34" charset="-34"/>
              </a:rPr>
              <a:t>=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 13,784.86 บาท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11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ปุ่มปฏิบัติการ: ไปข้างหน้าหรือถัดไป 7">
            <a:hlinkClick r:id="rId2" action="ppaction://hlinkfile" highlightClick="1"/>
          </p:cNvPr>
          <p:cNvSpPr/>
          <p:nvPr/>
        </p:nvSpPr>
        <p:spPr>
          <a:xfrm>
            <a:off x="260971" y="6421666"/>
            <a:ext cx="575839" cy="392507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108796" tIns="54398" rIns="108796" bIns="54398"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3789970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12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358487741"/>
              </p:ext>
            </p:extLst>
          </p:nvPr>
        </p:nvGraphicFramePr>
        <p:xfrm>
          <a:off x="116956" y="47613"/>
          <a:ext cx="11089232" cy="676656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4032448"/>
                <a:gridCol w="3360374"/>
                <a:gridCol w="3696410"/>
              </a:tblGrid>
              <a:tr h="501617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ระเบียบฯ ข้อ 28/1</a:t>
                      </a:r>
                      <a:endParaRPr lang="en-US" sz="28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หลักเกณฑ์การประนอมหนี้</a:t>
                      </a:r>
                      <a:endParaRPr lang="en-US" sz="28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ชำระคืน/งวดเว้น</a:t>
                      </a:r>
                      <a:endParaRPr lang="en-US" sz="28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1740907">
                <a:tc>
                  <a:txBody>
                    <a:bodyPr/>
                    <a:lstStyle/>
                    <a:p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1. 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ชำระหนี้คืนทั้งหมดในคราวเดียว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(ปิดบัญชีในวันที่ขอประนอมหนี้)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ตามระเบียบฯ ข้อ 28/1(1) </a:t>
                      </a:r>
                      <a:endParaRPr lang="en-US" sz="28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3050" marR="0" indent="-2730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ชำระคืนเฉพาะเงินต้นคงค้าง </a:t>
                      </a:r>
                    </a:p>
                    <a:p>
                      <a:pPr marL="273050" marR="0" indent="-2730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งดเว้นดอกเบี้ยและเบี้ยปรับ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ค้างชำระทั้งหมด </a:t>
                      </a:r>
                      <a:endParaRPr lang="en-US" sz="28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ชำระเงินต้น </a:t>
                      </a:r>
                    </a:p>
                    <a:p>
                      <a:r>
                        <a:rPr lang="en-US" sz="2800" b="1" dirty="0" smtClean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 </a:t>
                      </a:r>
                      <a:r>
                        <a:rPr lang="th-TH" sz="2800" b="1" dirty="0" smtClean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12,000 บาท </a:t>
                      </a:r>
                      <a:endParaRPr lang="en-US" sz="2800" b="1" dirty="0" smtClean="0">
                        <a:solidFill>
                          <a:schemeClr val="accent2">
                            <a:lumMod val="60000"/>
                            <a:lumOff val="40000"/>
                          </a:schemeClr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งดเว้นดอกเบี้ยและเบี้ยปรับ</a:t>
                      </a:r>
                    </a:p>
                    <a:p>
                      <a:r>
                        <a:rPr lang="en-US" sz="2800" b="1" dirty="0" smtClean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lang="en-US" sz="2800" b="1" baseline="0" dirty="0" smtClean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14,703.76 บาท </a:t>
                      </a:r>
                      <a:endParaRPr lang="en-US" sz="2800" b="1" dirty="0">
                        <a:solidFill>
                          <a:schemeClr val="accent2">
                            <a:lumMod val="60000"/>
                            <a:lumOff val="40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1740907">
                <a:tc>
                  <a:txBody>
                    <a:bodyPr/>
                    <a:lstStyle/>
                    <a:p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2. ชำระหนี้คืนทั้งหมดในคราวเดียว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(ปิดบัญชีภายใน 30 วัน นับแต่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วันที่ทำสัญญาประนอมหนี้) 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ตามระเบียบฯ ข้อ 28/1(1) </a:t>
                      </a:r>
                      <a:endParaRPr lang="en-US" sz="28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3050" marR="0" indent="-2730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ชำระคืนเฉพาะเงินต้นคงค้าง </a:t>
                      </a:r>
                    </a:p>
                    <a:p>
                      <a:pPr marL="273050" marR="0" indent="-2730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งดเว้นดอกเบี้ยและเบี้ยปรับ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ค้างชำระทั้งหมด </a:t>
                      </a:r>
                      <a:endParaRPr lang="en-US" sz="28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ชำระเงินต้น </a:t>
                      </a:r>
                    </a:p>
                    <a:p>
                      <a:r>
                        <a:rPr lang="en-US" sz="2800" b="1" dirty="0" smtClean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 </a:t>
                      </a:r>
                      <a:r>
                        <a:rPr lang="th-TH" sz="2800" b="1" dirty="0" smtClean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12,000 บาท </a:t>
                      </a:r>
                      <a:endParaRPr lang="en-US" sz="2800" b="1" dirty="0" smtClean="0">
                        <a:solidFill>
                          <a:schemeClr val="accent2">
                            <a:lumMod val="60000"/>
                            <a:lumOff val="40000"/>
                          </a:schemeClr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งดเว้นดอกเบี้ยและเบี้ยปรับ</a:t>
                      </a:r>
                    </a:p>
                    <a:p>
                      <a:r>
                        <a:rPr lang="en-US" sz="2800" b="1" dirty="0" smtClean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lang="en-US" sz="2800" b="1" baseline="0" dirty="0" smtClean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14,703.76 บาท </a:t>
                      </a:r>
                      <a:endParaRPr lang="en-US" sz="2800" b="1" dirty="0">
                        <a:solidFill>
                          <a:schemeClr val="accent2">
                            <a:lumMod val="60000"/>
                            <a:lumOff val="40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25671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3. ผ่อนชำระหนี้ภายใน 3 ปี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ตามระเบียบฯ ข้อ 28/1(2)</a:t>
                      </a:r>
                      <a:endParaRPr kumimoji="0" lang="en-US" sz="2800" kern="1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endParaRPr lang="en-US" sz="28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3050" marR="0" indent="-2730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ผ่อนชำระหนี้ภายใน 3 ปี </a:t>
                      </a:r>
                    </a:p>
                    <a:p>
                      <a:pPr marL="273050" marR="0" indent="-2730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ชำระคืนเงินต้นคงค้าง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พร้อมดอกเบี้ยร้อยละ 1 ต่อปี </a:t>
                      </a:r>
                    </a:p>
                    <a:p>
                      <a:pPr marL="0" marR="0" indent="2730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งดเว้นเบี้ยปรับค้างชำระทั้งหมด 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ชำระ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 12,000 + 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ดอกเบี้ย</a:t>
                      </a:r>
                      <a:r>
                        <a:rPr kumimoji="0" lang="en-US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918.90</a:t>
                      </a:r>
                      <a:endParaRPr kumimoji="0" lang="th-TH" sz="2800" kern="1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r>
                        <a:rPr lang="en-US" sz="2800" b="1" dirty="0" smtClean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lang="en-US" sz="2800" b="1" baseline="0" dirty="0" smtClean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kumimoji="0" lang="th-TH" sz="2800" b="1" kern="1200" dirty="0" smtClean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12,918.90 บาท</a:t>
                      </a:r>
                    </a:p>
                    <a:p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ผ่อน</a:t>
                      </a:r>
                      <a:r>
                        <a:rPr kumimoji="0" lang="th-TH" sz="2800" kern="1200" baseline="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36 งวดๆ ละ 358.86 บาท</a:t>
                      </a:r>
                      <a:endParaRPr kumimoji="0" lang="th-TH" sz="2800" kern="1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งดเว้นเบี้ยปรับค้างชำระ </a:t>
                      </a:r>
                    </a:p>
                    <a:p>
                      <a:r>
                        <a:rPr lang="en-US" sz="2800" b="1" dirty="0" smtClean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lang="en-US" sz="2800" b="1" baseline="0" dirty="0" smtClean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kumimoji="0" lang="th-TH" sz="2800" b="1" kern="1200" dirty="0" smtClean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13,784.86 บาท</a:t>
                      </a:r>
                      <a:endParaRPr lang="en-US" sz="2800" b="1" dirty="0">
                        <a:solidFill>
                          <a:schemeClr val="accent2">
                            <a:lumMod val="60000"/>
                            <a:lumOff val="40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476997" y="6166101"/>
            <a:ext cx="3312368" cy="630906"/>
          </a:xfrm>
          <a:prstGeom prst="rect">
            <a:avLst/>
          </a:prstGeom>
          <a:solidFill>
            <a:schemeClr val="accent3"/>
          </a:solidFill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3500" b="1" dirty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ตอบคำถามจากโจทก์ </a:t>
            </a:r>
            <a:endParaRPr lang="en-US" sz="3500" b="1" dirty="0">
              <a:solidFill>
                <a:schemeClr val="accent2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69243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07383" y="117426"/>
            <a:ext cx="9826796" cy="600128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แบบที่ใช้ในการประนอมหนี้เงินกู้ยืมกองทุนพัฒนาฝีมือแรงงาน</a:t>
            </a:r>
            <a:r>
              <a:rPr lang="th-TH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ก่อนพิพากษา</a:t>
            </a:r>
            <a:endParaRPr lang="en-US" u="sng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670669353"/>
              </p:ext>
            </p:extLst>
          </p:nvPr>
        </p:nvGraphicFramePr>
        <p:xfrm>
          <a:off x="476998" y="765501"/>
          <a:ext cx="11089231" cy="5875984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4721866"/>
                <a:gridCol w="6367365"/>
              </a:tblGrid>
              <a:tr h="438367"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latin typeface="FreesiaUPC" pitchFamily="34" charset="-34"/>
                          <a:cs typeface="FreesiaUPC" pitchFamily="34" charset="-34"/>
                        </a:rPr>
                        <a:t>ระเบียบฯ ข้อ 28/1</a:t>
                      </a:r>
                      <a:endParaRPr lang="en-US" sz="24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latin typeface="FreesiaUPC" pitchFamily="34" charset="-34"/>
                          <a:cs typeface="FreesiaUPC" pitchFamily="34" charset="-34"/>
                        </a:rPr>
                        <a:t>แบบที่ใช้</a:t>
                      </a:r>
                      <a:endParaRPr lang="en-US" sz="24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tx2">
                        <a:lumMod val="90000"/>
                      </a:schemeClr>
                    </a:solidFill>
                  </a:tcPr>
                </a:tc>
              </a:tr>
              <a:tr h="1892862">
                <a:tc>
                  <a:txBody>
                    <a:bodyPr/>
                    <a:lstStyle/>
                    <a:p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1. 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ชำระหนี้คืนทั้งหมดในคราวเดียว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(ปิดบัญชีในวันที่ขอประนอมหนี้)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ตามระเบียบฯ ข้อ 28/1(1) </a:t>
                      </a:r>
                      <a:endParaRPr lang="en-US" sz="28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th-TH" sz="25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คำขอประนอมหนี้เงินกู้ยืมกองทุนพัฒนาฝีมือแรงงาน</a:t>
                      </a:r>
                    </a:p>
                    <a:p>
                      <a:pPr marL="457200" indent="-457200">
                        <a:buFont typeface="Wingdings" pitchFamily="2" charset="2"/>
                        <a:buChar char="v"/>
                      </a:pPr>
                      <a:r>
                        <a:rPr kumimoji="0" lang="th-TH" sz="25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ผู้กู้ยืมปิดบัญชีเลยในวันที่ขอประนอมหนี้ </a:t>
                      </a:r>
                    </a:p>
                    <a:p>
                      <a:pPr marL="457200" indent="-457200">
                        <a:buFont typeface="Wingdings" pitchFamily="2" charset="2"/>
                        <a:buChar char="v"/>
                      </a:pPr>
                      <a:r>
                        <a:rPr kumimoji="0" lang="th-TH" sz="25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ผู้ค้ำประกันปิดบัญชีแทนผู้กู้ยืมในวันที่ขอประนอมหนี้ </a:t>
                      </a:r>
                    </a:p>
                    <a:p>
                      <a:pPr marL="457200" indent="-457200">
                        <a:buFont typeface="Wingdings" pitchFamily="2" charset="2"/>
                        <a:buChar char="v"/>
                      </a:pPr>
                      <a:r>
                        <a:rPr kumimoji="0" lang="th-TH" sz="25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บุคคลอื่นปิดบัญชีแทนผู้กู้ยืมในวันที่ขอประนอมหนี้ </a:t>
                      </a:r>
                    </a:p>
                    <a:p>
                      <a:pPr marL="0" indent="0">
                        <a:buFont typeface="Wingdings" pitchFamily="2" charset="2"/>
                        <a:buNone/>
                      </a:pPr>
                      <a:r>
                        <a:rPr kumimoji="0" lang="th-TH" sz="2400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(ผนวก</a:t>
                      </a:r>
                      <a:r>
                        <a:rPr kumimoji="0" lang="th-TH" sz="2400" kern="1200" baseline="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1 หน้า 122-124)</a:t>
                      </a:r>
                      <a:endParaRPr lang="en-US" sz="2400" b="1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1718136">
                <a:tc>
                  <a:txBody>
                    <a:bodyPr/>
                    <a:lstStyle/>
                    <a:p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2. ชำระหนี้คืนทั้งหมดในคราวเดียว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(ปิดบัญชีภายใน 30 วัน นับแต่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วันที่ทำสัญญาประนอมหนี้) 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ตามระเบียบฯ ข้อ 28/1(1) </a:t>
                      </a:r>
                      <a:endParaRPr lang="en-US" sz="28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5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1. คำประนอมหนี้เงินกู้ยืมกองทุนพัฒนาฝีมือแรงงาน</a:t>
                      </a:r>
                      <a:endParaRPr lang="en-US" sz="25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r>
                        <a:rPr lang="th-TH" sz="25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2. สัญญาประนอมหนี้</a:t>
                      </a:r>
                      <a:endParaRPr lang="en-US" sz="25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r>
                        <a:rPr lang="th-TH" sz="25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3. สัญญาค้ำประกันการประนอมหนี้เงินกู้ยืมกองทุนพัฒนา</a:t>
                      </a:r>
                      <a:br>
                        <a:rPr lang="th-TH" sz="25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5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ฝีมือแรงงาน </a:t>
                      </a:r>
                      <a:r>
                        <a:rPr lang="th-TH" sz="25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</a:t>
                      </a:r>
                      <a:r>
                        <a:rPr kumimoji="0" lang="th-TH" sz="2400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ผนวก</a:t>
                      </a:r>
                      <a:r>
                        <a:rPr kumimoji="0" lang="th-TH" sz="2400" kern="1200" baseline="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1 หน้า 125-129)</a:t>
                      </a:r>
                      <a:endParaRPr lang="en-US" sz="2400" b="1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16392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3. ผ่อนชำระหนี้ภายใน 3 ปี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ตามระเบียบฯ ข้อ 28/1(2)</a:t>
                      </a:r>
                      <a:endParaRPr lang="en-US" sz="28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5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1. คำประนอมหนี้เงินกู้ยืมกองทุนพัฒนาฝีมือแรงงาน</a:t>
                      </a:r>
                      <a:endParaRPr lang="en-US" sz="25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r>
                        <a:rPr lang="th-TH" sz="25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2. สัญญาประนอมหนี้</a:t>
                      </a:r>
                      <a:endParaRPr lang="en-US" sz="25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r>
                        <a:rPr lang="th-TH" sz="25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3. สัญญาค้ำประกันการประนอมหนี้เงินกู้ยืมกองทุนพัฒนา</a:t>
                      </a:r>
                      <a:br>
                        <a:rPr lang="th-TH" sz="25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5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ฝีมือแรงงาน </a:t>
                      </a:r>
                      <a:r>
                        <a:rPr lang="th-TH" sz="25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</a:t>
                      </a:r>
                      <a:r>
                        <a:rPr kumimoji="0" lang="th-TH" sz="2400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ผนวก</a:t>
                      </a:r>
                      <a:r>
                        <a:rPr kumimoji="0" lang="th-TH" sz="2400" kern="1200" baseline="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1 หน้า 125-129)</a:t>
                      </a:r>
                      <a:endParaRPr lang="en-US" sz="2400" b="1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13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51048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76"/>
          <p:cNvSpPr>
            <a:spLocks/>
          </p:cNvSpPr>
          <p:nvPr/>
        </p:nvSpPr>
        <p:spPr bwMode="auto">
          <a:xfrm>
            <a:off x="507758" y="1413570"/>
            <a:ext cx="11089232" cy="511256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09" tIns="45702" rIns="91409" bIns="45702" numCol="1" anchor="ctr" anchorCtr="0" compatLnSpc="1">
            <a:prstTxWarp prst="textNoShape">
              <a:avLst/>
            </a:prstTxWarp>
          </a:bodyPr>
          <a:lstStyle/>
          <a:p>
            <a:pPr indent="355479" algn="thaiDist" defTabSz="914090" fontAlgn="base">
              <a:spcBef>
                <a:spcPct val="0"/>
              </a:spcBef>
              <a:spcAft>
                <a:spcPts val="1000"/>
              </a:spcAft>
            </a:pP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ข้อ 2 ข้าพเจ้ายอมรับว่าเป็นหนี้ตามสัญญากู้ยืมเงินดังกล่าวจริง และยังคงค้างชำระหนี้เงินกู้ยืม </a:t>
            </a:r>
            <a:b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</a:b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ณ   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วันที่ 28 กุมภาพันธ์ 2557    </a:t>
            </a: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ดังนี้</a:t>
            </a:r>
            <a:endParaRPr lang="en-US" altLang="zh-TW" sz="2900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algn="thaiDist" defTabSz="914090" fontAlgn="base">
              <a:spcBef>
                <a:spcPct val="0"/>
              </a:spcBef>
              <a:spcAft>
                <a:spcPts val="1000"/>
              </a:spcAft>
            </a:pP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เงินต้นเป็นเงินจำนวน	   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12,000.00  บาท  (หนึ่งหมื่นสองพันบาทถ้วน)</a:t>
            </a:r>
            <a:endParaRPr lang="en-US" altLang="zh-TW" sz="2900" b="1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algn="thaiDist" defTabSz="914090" fontAlgn="base">
              <a:spcBef>
                <a:spcPct val="0"/>
              </a:spcBef>
              <a:spcAft>
                <a:spcPts val="1000"/>
              </a:spcAft>
            </a:pP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ดอกเบี้ยเป็นเงินจำนวน	      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 </a:t>
            </a:r>
            <a:r>
              <a:rPr lang="en-US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918.90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บาท  (เก้าร้อยสิบแปดบาทเก้าสิบสตางค์)</a:t>
            </a:r>
            <a:endParaRPr lang="en-US" altLang="zh-TW" sz="2900" b="1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algn="thaiDist" defTabSz="914090" fontAlgn="base">
              <a:spcBef>
                <a:spcPct val="0"/>
              </a:spcBef>
              <a:spcAft>
                <a:spcPts val="1000"/>
              </a:spcAft>
            </a:pP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เบี้ยปรับเป็นเงินจำนวน	   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13,784.86  บาท  (หนึ่งหมื่นสามพันเจ็ดร้อยแปดสิบสี่บาทแปดสิบหก                                             </a:t>
            </a:r>
            <a:endParaRPr lang="en-US" altLang="zh-TW" sz="2900" b="1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algn="thaiDist" defTabSz="914090" fontAlgn="base">
              <a:spcBef>
                <a:spcPct val="0"/>
              </a:spcBef>
              <a:spcAft>
                <a:spcPts val="1000"/>
              </a:spcAft>
            </a:pP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รวมเป็นเงินจำนวนทั้งสิ้น	   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26,703.76  บาท  (สองหมื่นหกพันเจ็ดร้อยสามบาทเจ็ดสิบหกสตางค์)</a:t>
            </a:r>
            <a:endParaRPr lang="en-US" altLang="zh-TW" sz="2900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indent="355479" algn="thaiDist" defTabSz="914090" fontAlgn="base">
              <a:spcBef>
                <a:spcPct val="0"/>
              </a:spcBef>
              <a:spcAft>
                <a:spcPts val="1000"/>
              </a:spcAft>
            </a:pP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ข้อ 3 ข้าพเจ้ามีความประสงค์จะขอประนอมหนี้เงินกู้ยืมกองทุนพัฒนาฝีมือแรงงานโดยขอชำระหนี้เงินต้น</a:t>
            </a:r>
            <a:b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</a:b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ที่ค้าง</a:t>
            </a:r>
            <a:r>
              <a:rPr lang="th-TH" sz="2900" u="sng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ชำระคืนทั้งหมดในคราวเดียว </a:t>
            </a: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เป็นเงินจำนวนทั้งสิ้น</a:t>
            </a:r>
            <a:r>
              <a:rPr lang="th-TH" sz="2900" dirty="0">
                <a:solidFill>
                  <a:schemeClr val="accent2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r>
              <a:rPr lang="th-TH" sz="2900" b="1" dirty="0">
                <a:solidFill>
                  <a:schemeClr val="accent2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12,000.00</a:t>
            </a:r>
            <a:r>
              <a:rPr lang="th-TH" sz="2900" dirty="0">
                <a:solidFill>
                  <a:schemeClr val="accent2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บาท</a:t>
            </a: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(หนึ่งหมื่นสองพันบาทถ้วน)</a:t>
            </a:r>
            <a:r>
              <a:rPr lang="en-US" altLang="zh-TW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และขอ</a:t>
            </a:r>
            <a:r>
              <a:rPr lang="th-TH" sz="2900" u="sng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งดเว้นดอกเบี้ยและเบี้ยปรับที่ค้างชำระทั้งหมด </a:t>
            </a: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เป็นเงินจำนวนทั้งสิ้น </a:t>
            </a:r>
            <a:r>
              <a:rPr lang="th-TH" sz="2900" b="1" dirty="0">
                <a:solidFill>
                  <a:schemeClr val="accent2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14,703.76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บาท (หนึ่งหมื่น</a:t>
            </a:r>
            <a:b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</a:b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สี่พันเจ็ดร้อยสามบาทเจ็ดสิบหกสตางค์)</a:t>
            </a: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โดยจะชำระหนี้ให้เสร็จสิ้นภายใน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วันที่ 28 กุมภาพันธ์ 2557</a:t>
            </a: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endParaRPr lang="en-US" sz="3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8962" y="189434"/>
            <a:ext cx="11737304" cy="1077182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r>
              <a:rPr lang="th-TH" sz="3200" b="1" dirty="0">
                <a:solidFill>
                  <a:srgbClr val="92D050"/>
                </a:solidFill>
                <a:latin typeface="FreesiaUPC" pitchFamily="34" charset="-34"/>
                <a:cs typeface="FreesiaUPC" pitchFamily="34" charset="-34"/>
              </a:rPr>
              <a:t>ตัวอย่างจากโจทก์ การกรอกข้อมูล</a:t>
            </a:r>
            <a:r>
              <a:rPr lang="th-TH" sz="3200" b="1" u="sng" dirty="0">
                <a:solidFill>
                  <a:srgbClr val="92D050"/>
                </a:solidFill>
                <a:latin typeface="FreesiaUPC" pitchFamily="34" charset="-34"/>
                <a:cs typeface="FreesiaUPC" pitchFamily="34" charset="-34"/>
              </a:rPr>
              <a:t>คำขอประนอมหนี้ </a:t>
            </a:r>
            <a:r>
              <a:rPr lang="th-TH" sz="3200" b="1" dirty="0">
                <a:solidFill>
                  <a:srgbClr val="92D050"/>
                </a:solidFill>
                <a:latin typeface="FreesiaUPC" pitchFamily="34" charset="-34"/>
                <a:cs typeface="FreesiaUPC" pitchFamily="34" charset="-34"/>
              </a:rPr>
              <a:t>ข้อ 2 และข้อ 3             </a:t>
            </a:r>
            <a:r>
              <a:rPr lang="th-TH" sz="3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ผนวก 1 หน้า 136</a:t>
            </a:r>
            <a:endParaRPr lang="en-US" sz="3200" b="1" dirty="0">
              <a:solidFill>
                <a:schemeClr val="accent2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sz="3200" b="1" dirty="0">
                <a:solidFill>
                  <a:srgbClr val="92D050"/>
                </a:solidFill>
                <a:latin typeface="FreesiaUPC" pitchFamily="34" charset="-34"/>
                <a:cs typeface="FreesiaUPC" pitchFamily="34" charset="-34"/>
              </a:rPr>
              <a:t>กรณีที่ 1 ประนอมหนี้ก่อนพิพากษา (ปิดบัญชีในวันที่ขอประนอมหนี้) ตามระเบียบฯ ข้อ 2/1 (1)</a:t>
            </a:r>
            <a:endParaRPr lang="en-US" sz="3200" b="1" dirty="0">
              <a:solidFill>
                <a:srgbClr val="92D05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14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45470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mtClean="0"/>
              <a:pPr/>
              <a:t>15</a:t>
            </a:fld>
            <a:endParaRPr lang="th-TH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272554"/>
            <a:ext cx="12187238" cy="369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09" tIns="45702" rIns="91409" bIns="45702" numCol="1" anchor="ctr" anchorCtr="0" compatLnSpc="1">
            <a:prstTxWarp prst="textNoShape">
              <a:avLst/>
            </a:prstTxWarp>
            <a:spAutoFit/>
          </a:bodyPr>
          <a:lstStyle/>
          <a:p>
            <a:pPr defTabSz="914090" fontAlgn="base">
              <a:spcBef>
                <a:spcPct val="0"/>
              </a:spcBef>
              <a:spcAft>
                <a:spcPct val="0"/>
              </a:spcAft>
              <a:tabLst>
                <a:tab pos="899808" algn="l"/>
              </a:tabLst>
            </a:pPr>
            <a:endParaRPr lang="en-US" sz="180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32981" y="189434"/>
            <a:ext cx="11449272" cy="1107959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r>
              <a:rPr lang="th-TH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ตัวอย่างจากโจทก์ การกรอกข้อมูล</a:t>
            </a:r>
            <a:r>
              <a:rPr lang="th-TH" b="1" u="sng" dirty="0">
                <a:solidFill>
                  <a:schemeClr val="accent1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สัญญาประนอมหนี้ </a:t>
            </a:r>
            <a:r>
              <a:rPr lang="th-TH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ข้อ 2 ข้อ 3 และข้อ 3.1</a:t>
            </a:r>
            <a:endParaRPr lang="en-US" b="1" dirty="0">
              <a:solidFill>
                <a:schemeClr val="accent1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กรณีที่ 2  ประนอมหนี้ก่อนพิพากษา </a:t>
            </a:r>
            <a:r>
              <a:rPr lang="th-TH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(</a:t>
            </a:r>
            <a:r>
              <a:rPr lang="th-TH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ปิดบัญชีภายใน 30 </a:t>
            </a:r>
            <a:r>
              <a:rPr lang="th-TH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วัน) </a:t>
            </a:r>
            <a:r>
              <a:rPr lang="th-TH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ตามระเบียบฯ ข้อ 28/1(1) </a:t>
            </a:r>
            <a:endParaRPr lang="en-US" b="1" dirty="0">
              <a:solidFill>
                <a:schemeClr val="accent1">
                  <a:lumMod val="60000"/>
                  <a:lumOff val="40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Rectangle 2378"/>
          <p:cNvSpPr>
            <a:spLocks/>
          </p:cNvSpPr>
          <p:nvPr/>
        </p:nvSpPr>
        <p:spPr bwMode="auto">
          <a:xfrm>
            <a:off x="332979" y="1197546"/>
            <a:ext cx="11377264" cy="5544616"/>
          </a:xfrm>
          <a:prstGeom prst="rect">
            <a:avLst/>
          </a:prstGeom>
          <a:solidFill>
            <a:srgbClr val="FFFFFF"/>
          </a:solidFill>
          <a:ln w="63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09" tIns="45702" rIns="91409" bIns="45702" numCol="1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</a:pP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  ข้อ 2 ผู้กู้ยืมเงินยอมรับว่าเป็นหนี้ตามสัญญากู้ยืมเงินดังกล่าวจริง และยังคงค้างชำระหนี้เงินกู้ยืม </a:t>
            </a:r>
            <a:b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</a:b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ณ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วันที่ 28 กุมภาพันธ์ 2557    </a:t>
            </a: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ดังนี้</a:t>
            </a:r>
            <a:endParaRPr lang="en-US" altLang="zh-TW" sz="2900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fontAlgn="base">
              <a:spcBef>
                <a:spcPct val="0"/>
              </a:spcBef>
            </a:pP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เงินต้นเป็นเงินจำนวน	     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12,000.00  บาท  (หนึ่งหมื่นสองพันบาทถ้วน)</a:t>
            </a:r>
            <a:endParaRPr lang="en-US" altLang="zh-TW" sz="2900" b="1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fontAlgn="base">
              <a:spcBef>
                <a:spcPct val="0"/>
              </a:spcBef>
            </a:pP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ดอกเบี้ยเป็นเงินจำนวน       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 </a:t>
            </a:r>
            <a:r>
              <a:rPr lang="en-US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918.90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บาท  (เก้าร้อยสิบแปดบาทเก้าสิบสตางค์)</a:t>
            </a:r>
            <a:endParaRPr lang="en-US" altLang="zh-TW" sz="2900" b="1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fontAlgn="base">
              <a:spcBef>
                <a:spcPct val="0"/>
              </a:spcBef>
            </a:pP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เบี้ยปรับเป็นเงินจำนวน    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13,784.86  บาท  (หนึ่งหมื่นสามพันเจ็ดร้อยแปดสิบสี่บาทแปดสิบหก                                             </a:t>
            </a:r>
            <a:endParaRPr lang="en-US" altLang="zh-TW" sz="2900" b="1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fontAlgn="base">
              <a:spcBef>
                <a:spcPct val="0"/>
              </a:spcBef>
            </a:pP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รวมเป็นเงินจำนวนทั้งสิ้น  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26,703.76  บาท  (สองหมื่นหกพันเจ็ดร้อยสามบาทเจ็ดสิบหกสตางค์)</a:t>
            </a:r>
            <a:endParaRPr lang="en-US" altLang="zh-TW" sz="2900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algn="thaiDist" defTabSz="914090" fontAlgn="base">
              <a:spcBef>
                <a:spcPts val="600"/>
              </a:spcBef>
              <a:tabLst>
                <a:tab pos="272957" algn="l"/>
              </a:tabLst>
            </a:pP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  ข้อ 3 ผู้กู้ยืมเงิน ซึ่งต่อไปในสัญญานี้เรียกว่า “ผู้ให้สัญญา” ขอทำสัญญาประนอมหนี้ กับกรมพัฒนาฝีมือแรงงาน โดยมี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นางเอื้อมพร  โศจิพลกุล</a:t>
            </a: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 ตำแหน่ง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ผู้อำนวยการกองส่งเสริมการพัฒนาฝีมือแรงงาน</a:t>
            </a: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ผู้รับมอบอำนาจจากอธิบดีกรมพัฒนาฝีมือแรงงาน</a:t>
            </a:r>
            <a:r>
              <a:rPr lang="en-US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ซึ่งต่อไปในสัญญานี้เรียกว่า “ผู้รับสัญญา” โดยผู้ให้สัญญาตกลงยินยอมชำระหนี้ให้แก่ผู้รับสัญญา ดังนี้</a:t>
            </a:r>
            <a:endParaRPr lang="en-US" sz="2900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fontAlgn="base">
              <a:spcBef>
                <a:spcPct val="0"/>
              </a:spcBef>
            </a:pPr>
            <a:r>
              <a:rPr lang="th-TH" sz="2900" dirty="0">
                <a:solidFill>
                  <a:srgbClr val="FF00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         3.1 ชำระหนี้เงินต้นที่ค้าง</a:t>
            </a:r>
            <a:r>
              <a:rPr lang="th-TH" sz="2900" u="sng" dirty="0">
                <a:solidFill>
                  <a:srgbClr val="FF00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ชำระคืนทั้งหมดในคราวเดียว </a:t>
            </a:r>
            <a:r>
              <a:rPr lang="th-TH" sz="2900" dirty="0">
                <a:solidFill>
                  <a:srgbClr val="FF00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เป็นเงินจำนวน    </a:t>
            </a:r>
            <a:r>
              <a:rPr lang="th-TH" sz="2900" b="1" u="sng" dirty="0">
                <a:solidFill>
                  <a:srgbClr val="FF00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12,000.00 </a:t>
            </a:r>
            <a:r>
              <a:rPr lang="th-TH" sz="2900" b="1" dirty="0">
                <a:solidFill>
                  <a:srgbClr val="FF00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บาท  (หนึ่งหมื่นสองพันบาทถ้วน) </a:t>
            </a:r>
            <a:r>
              <a:rPr lang="th-TH" sz="2900" dirty="0">
                <a:solidFill>
                  <a:srgbClr val="FF00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โดยจะชำระหนี้ให้เสร็จสิ้น</a:t>
            </a:r>
            <a:r>
              <a:rPr lang="th-TH" sz="2900" b="1" dirty="0">
                <a:solidFill>
                  <a:srgbClr val="FF00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ภายในวันที่ 20 มีนาคม 2557</a:t>
            </a:r>
            <a:r>
              <a:rPr lang="th-TH" sz="2900" dirty="0">
                <a:solidFill>
                  <a:srgbClr val="FF00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หรือ</a:t>
            </a:r>
            <a:endParaRPr lang="en-US" sz="29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>
          <a:xfrm>
            <a:off x="11628716" y="6382125"/>
            <a:ext cx="609362" cy="365210"/>
          </a:xfrm>
          <a:prstGeom prst="rect">
            <a:avLst/>
          </a:prstGeom>
        </p:spPr>
        <p:txBody>
          <a:bodyPr vert="horz" lIns="108796" tIns="54398" rIns="108796" bIns="54398" anchor="b"/>
          <a:lstStyle>
            <a:defPPr>
              <a:defRPr lang="th-TH"/>
            </a:defPPr>
            <a:lvl1pPr marL="0" algn="l" defTabSz="1088319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4159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88319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32478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76638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0797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64957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09116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53276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15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30297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mtClean="0"/>
              <a:pPr/>
              <a:t>16</a:t>
            </a:fld>
            <a:endParaRPr lang="th-TH"/>
          </a:p>
        </p:txBody>
      </p:sp>
      <p:sp>
        <p:nvSpPr>
          <p:cNvPr id="4" name="Rectangle 3"/>
          <p:cNvSpPr/>
          <p:nvPr/>
        </p:nvSpPr>
        <p:spPr>
          <a:xfrm>
            <a:off x="549003" y="17542"/>
            <a:ext cx="11233248" cy="1077182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r>
              <a:rPr lang="th-TH" sz="3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ตัวอย่างจากโจทก์ การกรอกข้อมูลสัญญาประนอมหนี้ ข้อ 2 ข้อ 3 และข้อ 3.2</a:t>
            </a:r>
            <a:endParaRPr lang="en-US" sz="3200" b="1" dirty="0">
              <a:solidFill>
                <a:schemeClr val="accent1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sz="3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กรณีที่ 3 ประนอมหนี้ก่อนพิพากษา ผ่อนชำระหนี้ภายใน 3 ปี ตามระเบียบฯ ข้อ 28/1(2)</a:t>
            </a:r>
            <a:endParaRPr lang="en-US" sz="3200" b="1" dirty="0">
              <a:solidFill>
                <a:schemeClr val="accent1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2379"/>
          <p:cNvSpPr>
            <a:spLocks/>
          </p:cNvSpPr>
          <p:nvPr/>
        </p:nvSpPr>
        <p:spPr bwMode="auto">
          <a:xfrm>
            <a:off x="476995" y="909517"/>
            <a:ext cx="11233248" cy="5950071"/>
          </a:xfrm>
          <a:prstGeom prst="rect">
            <a:avLst/>
          </a:prstGeom>
          <a:solidFill>
            <a:srgbClr val="FFFFFF"/>
          </a:solidFill>
          <a:ln w="63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09" tIns="45702" rIns="91409" bIns="45702" numCol="1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</a:p>
          <a:p>
            <a:pPr fontAlgn="base">
              <a:spcBef>
                <a:spcPct val="0"/>
              </a:spcBef>
              <a:spcAft>
                <a:spcPts val="1000"/>
              </a:spcAft>
            </a:pPr>
            <a:endParaRPr lang="th-TH" sz="2900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fontAlgn="base">
              <a:spcBef>
                <a:spcPct val="0"/>
              </a:spcBef>
              <a:spcAft>
                <a:spcPts val="1000"/>
              </a:spcAft>
            </a:pPr>
            <a:endParaRPr lang="th-TH" sz="2900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indent="355479" fontAlgn="base">
              <a:spcBef>
                <a:spcPct val="0"/>
              </a:spcBef>
              <a:spcAft>
                <a:spcPts val="1000"/>
              </a:spcAft>
            </a:pP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ข้อ 2 ผู้กู้ยืมเงินยอมรับว่าเป็นหนี้ตามสัญญากู้ยืมเงินดังกล่าวจริง และยังคงค้างชำระหนี้เงินกู้ยืม </a:t>
            </a:r>
            <a:b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</a:b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ณ 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วันที่ 28 กุมภาพันธ์ 2557    </a:t>
            </a: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ดังนี้</a:t>
            </a:r>
            <a:endParaRPr lang="en-US" altLang="zh-TW" sz="2900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เงินต้นเป็นเงินจำนวน	       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12,000.00  บาท  (หนึ่งหมื่นสองพันบาทถ้วน)</a:t>
            </a:r>
            <a:endParaRPr lang="en-US" altLang="zh-TW" sz="2900" b="1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ดอกเบี้ยเป็นเงินจำนวน	</a:t>
            </a:r>
            <a:r>
              <a:rPr lang="en-US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918.90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บาท  (เก้าร้อยสิบแปดบาทเก้าสิบสตางค์)</a:t>
            </a:r>
            <a:endParaRPr lang="en-US" altLang="zh-TW" sz="2900" b="1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เบี้ยปรับเป็นเงินจำนวน       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13,784.86  บาท  (หนึ่งหมื่นสามพันเจ็ดร้อยแปดสิบสี่บาทแปดสิบหก                                             </a:t>
            </a:r>
            <a:endParaRPr lang="en-US" altLang="zh-TW" sz="2900" b="1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รวมเป็นเงินจำนวนทั้งสิ้น     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26,703.76  บาท  (สองหมื่นหกพันเจ็ดร้อยสามบาทเจ็ดสิบหกสตางค์)</a:t>
            </a:r>
            <a:endParaRPr lang="en-US" altLang="zh-TW" sz="2900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indent="355479" algn="thaiDist" defTabSz="914090" fontAlgn="base">
              <a:spcBef>
                <a:spcPct val="0"/>
              </a:spcBef>
              <a:spcAft>
                <a:spcPct val="0"/>
              </a:spcAft>
            </a:pP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ข้อ 3 ผู้กู้ยืมเงิน ซึ่งต่อไปในสัญญานี้เรียกว่า “ผู้ให้สัญญา” ขอทำสัญญาประนอมหนี้ กับกรมพัฒนาฝีมือแรงงาน โดยมี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นางเอื้อมพร  โศจิพลกุล</a:t>
            </a: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 ตำแหน่ง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ผู้อำนวยการกองส่งเสริมการพัฒนาฝีมือแรงงาน</a:t>
            </a: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ผู้รับมอบอำนาจจากอธิบดีกรมพัฒนาฝีมือแรงงาน</a:t>
            </a:r>
            <a:r>
              <a:rPr lang="en-US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ซึ่งต่อไปในสัญญานี้เรียกว่า “ผู้รับสัญญา” โดยผู้ให้สัญญาตกลงยินยอมชำระหนี้ให้แก่ผู้รับสัญญา ดังนี้</a:t>
            </a:r>
            <a:endParaRPr lang="en-US" sz="2900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indent="982330" fontAlgn="base">
              <a:spcBef>
                <a:spcPct val="0"/>
              </a:spcBef>
              <a:spcAft>
                <a:spcPts val="1000"/>
              </a:spcAft>
            </a:pP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3.1 ชำระหนี้เงินต้นที่ค้างชำระคืนทั้งหมดในคราวเดียว เป็นเงินจำนวน    ...................  บาท  (............................) โดยจะชำระหนี้ให้เสร็จสิ้นภายในวันที่ .............................. หรือ</a:t>
            </a:r>
            <a:endParaRPr lang="en-US" sz="2900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algn="thaiDist" defTabSz="914090" fontAlgn="base">
              <a:spcBef>
                <a:spcPct val="0"/>
              </a:spcBef>
              <a:spcAft>
                <a:spcPct val="0"/>
              </a:spcAft>
            </a:pPr>
            <a:endParaRPr lang="en-US" sz="2900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fontAlgn="base">
              <a:spcBef>
                <a:spcPct val="0"/>
              </a:spcBef>
              <a:spcAft>
                <a:spcPts val="1000"/>
              </a:spcAft>
            </a:pPr>
            <a:endParaRPr lang="en-US" altLang="zh-TW" sz="2900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algn="ctr" defTabSz="914090" fontAlgn="base">
              <a:spcBef>
                <a:spcPct val="0"/>
              </a:spcBef>
              <a:spcAft>
                <a:spcPct val="0"/>
              </a:spcAft>
            </a:pPr>
            <a:endParaRPr lang="en-US" sz="29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>
          <a:xfrm>
            <a:off x="11628716" y="6382125"/>
            <a:ext cx="609362" cy="365210"/>
          </a:xfrm>
          <a:prstGeom prst="rect">
            <a:avLst/>
          </a:prstGeom>
        </p:spPr>
        <p:txBody>
          <a:bodyPr vert="horz" lIns="108796" tIns="54398" rIns="108796" bIns="54398" anchor="b"/>
          <a:lstStyle>
            <a:defPPr>
              <a:defRPr lang="th-TH"/>
            </a:defPPr>
            <a:lvl1pPr marL="0" algn="l" defTabSz="1088319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4159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88319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32478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76638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0797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64957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09116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53276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16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63801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79"/>
          <p:cNvSpPr>
            <a:spLocks/>
          </p:cNvSpPr>
          <p:nvPr/>
        </p:nvSpPr>
        <p:spPr bwMode="auto">
          <a:xfrm>
            <a:off x="476995" y="2061645"/>
            <a:ext cx="11233248" cy="3312368"/>
          </a:xfrm>
          <a:prstGeom prst="rect">
            <a:avLst/>
          </a:prstGeom>
          <a:solidFill>
            <a:srgbClr val="FFFFFF"/>
          </a:solidFill>
          <a:ln w="63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09" tIns="45702" rIns="91409" bIns="45702" numCol="1" anchor="ctr" anchorCtr="0" compatLnSpc="1">
            <a:prstTxWarp prst="textNoShape">
              <a:avLst/>
            </a:prstTxWarp>
          </a:bodyPr>
          <a:lstStyle/>
          <a:p>
            <a:pPr algn="thaiDist" fontAlgn="base">
              <a:spcBef>
                <a:spcPct val="0"/>
              </a:spcBef>
              <a:spcAft>
                <a:spcPts val="1000"/>
              </a:spcAft>
            </a:pPr>
            <a:r>
              <a:rPr lang="th-TH" sz="32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3.2 ผ่อนชำระหนี้</a:t>
            </a:r>
            <a:r>
              <a:rPr lang="th-TH" sz="3200" u="sng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เงินต้นที่ค้างชำระพร้อมดอกเบี้ยในอัตราร้อยละหนึ่งต่อปี</a:t>
            </a:r>
            <a:r>
              <a:rPr lang="th-TH" sz="32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นับแต่วันที่</a:t>
            </a:r>
            <a:br>
              <a:rPr lang="th-TH" sz="32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</a:br>
            <a:r>
              <a:rPr lang="th-TH" sz="32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ค้างชำระจนถึงวันที่ทำสัญญาประนอมหนี้</a:t>
            </a:r>
            <a:r>
              <a:rPr lang="en-US" sz="32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r>
              <a:rPr lang="th-TH" sz="32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รวมเป็นเงินจำนวนทั้งสิ้น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r>
              <a:rPr lang="th-TH" sz="3200" b="1" dirty="0">
                <a:solidFill>
                  <a:srgbClr val="FF00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12,918.90</a:t>
            </a:r>
            <a:r>
              <a:rPr lang="th-TH" sz="32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บาท </a:t>
            </a:r>
            <a:br>
              <a:rPr lang="th-TH" sz="32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</a:b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(หนึ่งหมื่นสองพันเก้าร้อยสิบแปดบาทเก้าสิบสตางค์)</a:t>
            </a:r>
            <a:r>
              <a:rPr lang="th-TH" sz="32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โดยผ่อนชำระเป็นงวดรายเดือน จำนวน </a:t>
            </a:r>
            <a:r>
              <a:rPr lang="th-TH" sz="3200" b="1" u="sng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36</a:t>
            </a:r>
            <a:r>
              <a:rPr lang="th-TH" sz="3200" u="sng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งวด </a:t>
            </a:r>
            <a:r>
              <a:rPr lang="th-TH" sz="32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ไม่น้อยกว่าเดือนละ 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350 บาท (สามร้อยห้าสิบบาท) จำนวน 35 งวด และงวดที่ 36 จำนวน 668.90 บาท (หกร้อยหกสิบแปดบาทเก้าสิบสตางค์)</a:t>
            </a:r>
            <a:r>
              <a:rPr lang="th-TH" sz="32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โดยจะชำระภายในวันที่ 5 </a:t>
            </a:r>
            <a:br>
              <a:rPr lang="th-TH" sz="32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</a:br>
            <a:r>
              <a:rPr lang="th-TH" sz="32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ของทุกเดือน เริ่มชำระงวดแรกเดือน 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มีนาคม พ.ศ. 2557 </a:t>
            </a:r>
            <a:r>
              <a:rPr lang="th-TH" sz="32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ถึงเดือน 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กุมภาพันธ์ พ.ศ. 2560</a:t>
            </a:r>
            <a:endParaRPr lang="en-US" sz="3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49003" y="189434"/>
            <a:ext cx="11233248" cy="1107959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r>
              <a:rPr lang="th-TH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ตัวอย่างจากโจทก์ การกรอกข้อมูล</a:t>
            </a:r>
            <a:r>
              <a:rPr lang="th-TH" b="1" u="sng" dirty="0">
                <a:solidFill>
                  <a:schemeClr val="accent1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สัญญาประนอมหนี้ </a:t>
            </a:r>
            <a:r>
              <a:rPr lang="th-TH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ข้อ 2 ข้อ 3 และข้อ 3.2</a:t>
            </a:r>
            <a:endParaRPr lang="en-US" b="1" dirty="0">
              <a:solidFill>
                <a:schemeClr val="accent1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กรณีที่ 3 ประนอมหนี้ก่อนพิพากษา </a:t>
            </a:r>
            <a:r>
              <a:rPr lang="th-TH" b="1" u="sng" dirty="0">
                <a:solidFill>
                  <a:schemeClr val="accent1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ผ่อนชำระหนี้ภายใน 3 ปี</a:t>
            </a:r>
            <a:r>
              <a:rPr lang="th-TH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 ตามระเบียบฯ ข้อ 28/1(2)</a:t>
            </a:r>
            <a:endParaRPr lang="en-US" b="1" dirty="0">
              <a:solidFill>
                <a:schemeClr val="accent1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76995" y="1446090"/>
            <a:ext cx="1296144" cy="630906"/>
          </a:xfrm>
          <a:prstGeom prst="rect">
            <a:avLst/>
          </a:prstGeom>
          <a:solidFill>
            <a:schemeClr val="accent3"/>
          </a:solidFill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3500" b="1" dirty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ต่อ</a:t>
            </a:r>
            <a:endParaRPr lang="en-US" sz="3500" b="1" dirty="0">
              <a:solidFill>
                <a:schemeClr val="accent2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17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83133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92659" y="137936"/>
            <a:ext cx="10371430" cy="771578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lvl="0" algn="ctr"/>
            <a:r>
              <a:rPr lang="th-TH" sz="43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การประนอมหนี้ภายหลังศาลมีคำพิพากษา </a:t>
            </a:r>
            <a:endParaRPr lang="th-TH" sz="4300" dirty="0">
              <a:solidFill>
                <a:srgbClr val="FFFF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76995" y="904316"/>
            <a:ext cx="11233248" cy="569383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lIns="91409" tIns="45702" rIns="91409" bIns="45702">
            <a:spAutoFit/>
          </a:bodyPr>
          <a:lstStyle/>
          <a:p>
            <a:pPr algn="thaiDist"/>
            <a:r>
              <a:rPr lang="th-TH" sz="2800" dirty="0">
                <a:latin typeface="FreesiaUPC" pitchFamily="34" charset="-34"/>
                <a:cs typeface="FreesiaUPC" pitchFamily="34" charset="-34"/>
              </a:rPr>
              <a:t>ระเบียบคณะกรรมการส่งเสริมการพัฒนาฝีมือแรงงานว่าด้วยการให้กู้ยืมเงินกองทุนพัฒนาฝีมือแรงงาน 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8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พ.ศ. 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2551 และที่แก้ไขเพิ่มเติม (ฉบับที่ </a:t>
            </a:r>
            <a:r>
              <a:rPr lang="en-US" sz="2800" dirty="0">
                <a:latin typeface="FreesiaUPC" pitchFamily="34" charset="-34"/>
                <a:cs typeface="FreesiaUPC" pitchFamily="34" charset="-34"/>
              </a:rPr>
              <a:t>4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) พ.ศ. 255</a:t>
            </a:r>
            <a:r>
              <a:rPr lang="en-US" sz="2800" dirty="0">
                <a:latin typeface="FreesiaUPC" pitchFamily="34" charset="-34"/>
                <a:cs typeface="FreesiaUPC" pitchFamily="34" charset="-34"/>
              </a:rPr>
              <a:t>8</a:t>
            </a:r>
          </a:p>
          <a:p>
            <a:pPr algn="thaiDist"/>
            <a:r>
              <a:rPr lang="th-TH" sz="2800" dirty="0">
                <a:latin typeface="FreesiaUPC" pitchFamily="34" charset="-34"/>
                <a:cs typeface="FreesiaUPC" pitchFamily="34" charset="-34"/>
              </a:rPr>
              <a:t>“ข้อ </a:t>
            </a:r>
            <a:r>
              <a:rPr lang="en-US" sz="2800" dirty="0">
                <a:latin typeface="FreesiaUPC" pitchFamily="34" charset="-34"/>
                <a:cs typeface="FreesiaUPC" pitchFamily="34" charset="-34"/>
              </a:rPr>
              <a:t>28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/</a:t>
            </a:r>
            <a:r>
              <a:rPr lang="en-US" sz="2800" dirty="0">
                <a:latin typeface="FreesiaUPC" pitchFamily="34" charset="-34"/>
                <a:cs typeface="FreesiaUPC" pitchFamily="34" charset="-34"/>
              </a:rPr>
              <a:t>2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 ในกรณีลูกหนี้ตามคำพิพากษาในคดีกู้ยืมเงินกองทุนพัฒนาฝีมือแรงงานตามระเบียบกระทรวงแรงงานและสวัสดิการสังคมว่าด้วยกองทุนพัฒนาฝีมือแรงงาน พ.ศ. ๒๕๓๙ ประสงค์จะขอประนอมหนี้ภายหลังศาลมีคำพิพากษา ให้อธิบดีหรือผู้ซึ่งอธิบดีมอบหมายมีอำนาจประนอมหนี้กับลูกหนี้ตามคำพิพากษานั้นได้ โดยให้ยื่นคำขอประนอมหนี้ พร้อม</a:t>
            </a:r>
            <a:r>
              <a:rPr lang="th-TH" sz="2800" u="sng" dirty="0">
                <a:latin typeface="FreesiaUPC" pitchFamily="34" charset="-34"/>
                <a:cs typeface="FreesiaUPC" pitchFamily="34" charset="-34"/>
              </a:rPr>
              <a:t>ชำระหนี้เงินต้นที่ค้างชำระตามสัญญากู้ยืมเงิน ค่าฤชาธรรมเนียม ค่าทนายความและค่าใช้จ่ายในการดำเนินคดีที่เกิดขึ้นทั้งหมดให้เสร็จสิ้นภายในวันที่ยื่นคำขอประนอมห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นี้ โดยให้</a:t>
            </a:r>
            <a:r>
              <a:rPr lang="th-TH" sz="2800" u="sng" dirty="0">
                <a:latin typeface="FreesiaUPC" pitchFamily="34" charset="-34"/>
                <a:cs typeface="FreesiaUPC" pitchFamily="34" charset="-34"/>
              </a:rPr>
              <a:t>งดเว้นดอกเบี้ยและเบี้ยปรับ</a:t>
            </a:r>
            <a:endParaRPr lang="en-US" sz="2800" u="sng" dirty="0">
              <a:latin typeface="FreesiaUPC" pitchFamily="34" charset="-34"/>
              <a:cs typeface="FreesiaUPC" pitchFamily="34" charset="-34"/>
            </a:endParaRPr>
          </a:p>
          <a:p>
            <a:pPr indent="355479" algn="thaiDist"/>
            <a:r>
              <a:rPr lang="th-TH" sz="2800" dirty="0">
                <a:latin typeface="FreesiaUPC" pitchFamily="34" charset="-34"/>
                <a:cs typeface="FreesiaUPC" pitchFamily="34" charset="-34"/>
              </a:rPr>
              <a:t>ในกรณีบุคคลอื่นประสงค์จะขอชำระหนี้แทนลูกหนี้ตามคำพิพากษา โดยของดเว้นดอกเบี้ยและเบี้ยปรับ 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8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ให้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อธิบดีหรือผู้ซึ่งอธิบดีมอบหมายมีอำนาจทำสัญญากับบุคคลดังกล่าวได้ โดยให้ชำระหนี้เงินต้นที่ค้างชำระตามสัญญากู้ยืมเงิน ค่าฤชาธรรมเนียม ค่าทนายความและค่าใช้จ่ายในการดำเนินคดีที่เกิดขึ้นทั้งหมดให้เสร็จสิ้นภายในวันที่ทำสัญญา</a:t>
            </a:r>
          </a:p>
          <a:p>
            <a:pPr indent="355479" algn="thaiDist"/>
            <a:r>
              <a:rPr lang="th-TH" sz="2800" dirty="0">
                <a:latin typeface="FreesiaUPC" pitchFamily="34" charset="-34"/>
                <a:cs typeface="FreesiaUPC" pitchFamily="34" charset="-34"/>
              </a:rPr>
              <a:t>ความในข้อนี้ไม่ใช้บังคับแก่ลูกหนี้ตามคำพิพากษาในคดีกู้ยืมเงินกองทุนพัฒนาฝีมือแรงงานที่ได้ใช้สิทธิ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ตามข้อ </a:t>
            </a:r>
            <a:r>
              <a:rPr lang="en-US" sz="2800" dirty="0">
                <a:latin typeface="FreesiaUPC" pitchFamily="34" charset="-34"/>
                <a:cs typeface="FreesiaUPC" pitchFamily="34" charset="-34"/>
              </a:rPr>
              <a:t>28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/</a:t>
            </a:r>
            <a:r>
              <a:rPr lang="en-US" sz="2800" dirty="0">
                <a:latin typeface="FreesiaUPC" pitchFamily="34" charset="-34"/>
                <a:cs typeface="FreesiaUPC" pitchFamily="34" charset="-34"/>
              </a:rPr>
              <a:t>1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 แล้ว”</a:t>
            </a:r>
            <a:endParaRPr lang="en-US" sz="28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18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72557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49006" y="1264186"/>
            <a:ext cx="11017225" cy="72541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108796" tIns="54398" rIns="108796" bIns="54398" rtlCol="0">
            <a:spAutoFit/>
          </a:bodyPr>
          <a:lstStyle/>
          <a:p>
            <a:r>
              <a:rPr lang="en-US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     </a:t>
            </a:r>
            <a:r>
              <a:rPr lang="th-TH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การประนอมหนี้ภายหลังศาลมีคำพิพากษา ตามระเบียบฯ ข้อ 28/2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1068" y="45418"/>
            <a:ext cx="10371430" cy="940855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lvl="0" algn="ctr"/>
            <a:r>
              <a:rPr lang="th-TH" sz="5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การประนอมหนี้</a:t>
            </a:r>
            <a:r>
              <a:rPr lang="th-TH" sz="54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ภายหลังศาลมีคำพิพากษา </a:t>
            </a:r>
            <a:endParaRPr lang="th-TH" sz="5200" dirty="0">
              <a:solidFill>
                <a:srgbClr val="FFFF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37236" y="3429794"/>
            <a:ext cx="6768753" cy="306451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108796" tIns="54398" rIns="108796" bIns="54398" rtlCol="0">
            <a:spAutoFit/>
          </a:bodyPr>
          <a:lstStyle/>
          <a:p>
            <a:r>
              <a:rPr lang="th-TH" sz="3200" dirty="0">
                <a:latin typeface="FreesiaUPC" pitchFamily="34" charset="-34"/>
                <a:cs typeface="FreesiaUPC" pitchFamily="34" charset="-34"/>
              </a:rPr>
              <a:t>ชำระหนี้ให้เสร็จสิ้นภายในวันที่ยื่นคำขอประนอมหนี้ </a:t>
            </a:r>
          </a:p>
          <a:p>
            <a:pPr marL="571307" indent="-571307">
              <a:buFont typeface="Wingdings" pitchFamily="2" charset="2"/>
              <a:buChar char="Ø"/>
            </a:pPr>
            <a:r>
              <a:rPr lang="th-TH" sz="32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เงินต้นที่ค้างชำระตามสัญญากู้ยืมเงิน </a:t>
            </a:r>
          </a:p>
          <a:p>
            <a:pPr marL="571307" indent="-571307">
              <a:buFont typeface="Wingdings" pitchFamily="2" charset="2"/>
              <a:buChar char="Ø"/>
            </a:pPr>
            <a:r>
              <a:rPr lang="th-TH" sz="3200" dirty="0">
                <a:latin typeface="FreesiaUPC" pitchFamily="34" charset="-34"/>
                <a:cs typeface="FreesiaUPC" pitchFamily="34" charset="-34"/>
              </a:rPr>
              <a:t>ค่าฤชาธรรมเนียม </a:t>
            </a:r>
          </a:p>
          <a:p>
            <a:pPr marL="571307" indent="-571307">
              <a:buFont typeface="Wingdings" pitchFamily="2" charset="2"/>
              <a:buChar char="Ø"/>
            </a:pPr>
            <a:r>
              <a:rPr lang="th-TH" sz="3200" dirty="0">
                <a:latin typeface="FreesiaUPC" pitchFamily="34" charset="-34"/>
                <a:cs typeface="FreesiaUPC" pitchFamily="34" charset="-34"/>
              </a:rPr>
              <a:t>ค่าทนายความ </a:t>
            </a:r>
          </a:p>
          <a:p>
            <a:pPr marL="571307" indent="-571307">
              <a:buFont typeface="Wingdings" pitchFamily="2" charset="2"/>
              <a:buChar char="Ø"/>
            </a:pPr>
            <a:r>
              <a:rPr lang="th-TH" sz="3200" dirty="0">
                <a:latin typeface="FreesiaUPC" pitchFamily="34" charset="-34"/>
                <a:cs typeface="FreesiaUPC" pitchFamily="34" charset="-34"/>
              </a:rPr>
              <a:t>ค่าใช้จ่ายในการดำเนินคดีที่เกิดขึ้นทั้งหมด </a:t>
            </a:r>
          </a:p>
          <a:p>
            <a:pPr marL="571307" indent="-571307">
              <a:buFont typeface="Wingdings" pitchFamily="2" charset="2"/>
              <a:buChar char="Ø"/>
            </a:pPr>
            <a:r>
              <a:rPr lang="th-TH" sz="3200" dirty="0">
                <a:latin typeface="FreesiaUPC" pitchFamily="34" charset="-34"/>
                <a:cs typeface="FreesiaUPC" pitchFamily="34" charset="-34"/>
              </a:rPr>
              <a:t>งดเว้นดอกเบี้ยและเบี้ยปรับ</a:t>
            </a:r>
            <a:endParaRPr lang="en-US" sz="32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76998" y="1197549"/>
            <a:ext cx="720080" cy="79208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1409" tIns="45702" rIns="91409" bIns="45702"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76999" y="2076158"/>
            <a:ext cx="11233247" cy="1569624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lvl="0"/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ลูกหนี้ตามคำพิพากษาในคดีกู้ยืมเงินกองทุนฯ ตามระเบียบกระทรวงแรงงานและสวัสดิการสังคม ว่าด้วยกองทุนพัฒนาฝีมือแรงงาน พ.ศ. 2539 ประสงค์ขอประนอมหนี้ภายหลังศาล</a:t>
            </a:r>
            <a:br>
              <a:rPr lang="th-TH" sz="3200" b="1" dirty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มีคำพิพากษา 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19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48664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11068" y="45421"/>
            <a:ext cx="10371430" cy="602301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lvl="0" algn="r"/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การประนอมหนี้ภายหลังศาลมีคำพิพากษา </a:t>
            </a:r>
            <a:endParaRPr lang="th-TH" sz="3200" dirty="0">
              <a:solidFill>
                <a:srgbClr val="FFFF00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50818484"/>
              </p:ext>
            </p:extLst>
          </p:nvPr>
        </p:nvGraphicFramePr>
        <p:xfrm>
          <a:off x="621011" y="755129"/>
          <a:ext cx="10801200" cy="5771009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3528392"/>
                <a:gridCol w="7272808"/>
              </a:tblGrid>
              <a:tr h="557864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solidFill>
                            <a:schemeClr val="bg1"/>
                          </a:solidFill>
                        </a:rPr>
                        <a:t>รายการ</a:t>
                      </a:r>
                      <a:endParaRPr lang="en-US" sz="3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solidFill>
                            <a:schemeClr val="bg1"/>
                          </a:solidFill>
                        </a:rPr>
                        <a:t>คำอธิบาบ</a:t>
                      </a:r>
                      <a:endParaRPr lang="en-US" sz="3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557864">
                <a:tc>
                  <a:txBody>
                    <a:bodyPr/>
                    <a:lstStyle/>
                    <a:p>
                      <a:pPr algn="l"/>
                      <a:r>
                        <a:rPr kumimoji="0" lang="th-TH" sz="3200" b="1" kern="1200" dirty="0" smtClean="0">
                          <a:solidFill>
                            <a:srgbClr val="FFFF00"/>
                          </a:solidFill>
                          <a:effectLst/>
                        </a:rPr>
                        <a:t>เงินต้น </a:t>
                      </a:r>
                      <a:endParaRPr lang="en-US" sz="32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th-TH" sz="3000" kern="1200" dirty="0" smtClean="0">
                          <a:effectLst/>
                        </a:rPr>
                        <a:t>จำนวนเงินที่ศาลสั่งให้ใช้ในการคำนวณดอกเบี้ยและหรือเบี้ยปรับ</a:t>
                      </a:r>
                      <a:endParaRPr lang="en-US" sz="300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557864">
                <a:tc>
                  <a:txBody>
                    <a:bodyPr/>
                    <a:lstStyle/>
                    <a:p>
                      <a:r>
                        <a:rPr kumimoji="0" lang="th-TH" sz="3200" b="1" kern="1200" dirty="0" smtClean="0">
                          <a:solidFill>
                            <a:srgbClr val="FFFF00"/>
                          </a:solidFill>
                          <a:effectLst/>
                        </a:rPr>
                        <a:t>เงินต้นตามคำพิพากษาค้างชำระ </a:t>
                      </a:r>
                      <a:endParaRPr lang="en-US" sz="32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th-TH" sz="3000" kern="1200" dirty="0" smtClean="0">
                          <a:effectLst/>
                        </a:rPr>
                        <a:t>เงินต้นตามคำพิพากษา – เงินต้นตามคำพิพากษาชำระคืน</a:t>
                      </a:r>
                      <a:endParaRPr lang="en-US" sz="300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968922">
                <a:tc>
                  <a:txBody>
                    <a:bodyPr/>
                    <a:lstStyle/>
                    <a:p>
                      <a:r>
                        <a:rPr kumimoji="0" lang="th-TH" sz="3200" b="1" kern="1200" dirty="0" smtClean="0">
                          <a:solidFill>
                            <a:srgbClr val="FFFF00"/>
                          </a:solidFill>
                          <a:effectLst/>
                        </a:rPr>
                        <a:t>ค่าทนายความ </a:t>
                      </a:r>
                      <a:endParaRPr lang="en-US" sz="32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th-TH" sz="3000" kern="1200" dirty="0" smtClean="0">
                          <a:effectLst/>
                        </a:rPr>
                        <a:t>เงินค่าทนายความที่ศาลสั่งให้จำเลยจ่าย จะระบุไว้ในคำพิพากษา </a:t>
                      </a:r>
                      <a:br>
                        <a:rPr kumimoji="0" lang="th-TH" sz="3000" kern="1200" dirty="0" smtClean="0">
                          <a:effectLst/>
                        </a:rPr>
                      </a:br>
                      <a:r>
                        <a:rPr kumimoji="0" lang="th-TH" sz="3000" kern="1200" dirty="0" smtClean="0">
                          <a:effectLst/>
                        </a:rPr>
                        <a:t>(ค่าทนายความเป็นส่วนหนึ่งของค่าฤชาธรรมเนียม)</a:t>
                      </a:r>
                      <a:endParaRPr lang="en-US" sz="300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1409340">
                <a:tc>
                  <a:txBody>
                    <a:bodyPr/>
                    <a:lstStyle/>
                    <a:p>
                      <a:r>
                        <a:rPr kumimoji="0" lang="th-TH" sz="3200" b="1" kern="1200" dirty="0" smtClean="0">
                          <a:solidFill>
                            <a:srgbClr val="FFFF00"/>
                          </a:solidFill>
                          <a:effectLst/>
                        </a:rPr>
                        <a:t>ค่าใช้จ่ายในการดำเนินคดี</a:t>
                      </a:r>
                      <a:br>
                        <a:rPr kumimoji="0" lang="th-TH" sz="3200" b="1" kern="1200" dirty="0" smtClean="0">
                          <a:solidFill>
                            <a:srgbClr val="FFFF00"/>
                          </a:solidFill>
                          <a:effectLst/>
                        </a:rPr>
                      </a:br>
                      <a:r>
                        <a:rPr kumimoji="0" lang="th-TH" sz="3200" b="1" kern="1200" dirty="0" smtClean="0">
                          <a:solidFill>
                            <a:srgbClr val="FFFF00"/>
                          </a:solidFill>
                          <a:effectLst/>
                        </a:rPr>
                        <a:t>ที่เกิดขึ้นทั้งหมดในชั้นบังคับคดี </a:t>
                      </a:r>
                      <a:endParaRPr lang="en-US" sz="32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thaiDist"/>
                      <a:r>
                        <a:rPr kumimoji="0" lang="th-TH" sz="3000" kern="1200" dirty="0" smtClean="0">
                          <a:effectLst/>
                        </a:rPr>
                        <a:t>เงินค่าใช้จ่ายที่กรมพัฒนาฝีมือแรงงาน (โจทก์) จ่ายไปในการดำเนินการ</a:t>
                      </a:r>
                      <a:br>
                        <a:rPr kumimoji="0" lang="th-TH" sz="3000" kern="1200" dirty="0" smtClean="0">
                          <a:effectLst/>
                        </a:rPr>
                      </a:br>
                      <a:r>
                        <a:rPr kumimoji="0" lang="th-TH" sz="3000" kern="1200" dirty="0" smtClean="0">
                          <a:effectLst/>
                        </a:rPr>
                        <a:t>ในชั้นบังคับคดี เช่น ค่าใช้จ่ายในที่กรมพัฒนาฝีมือแรงงานวางต่อสำนักงานบังคับคดี เพื่อดำเนินการยึด/อายัดทรัพย์</a:t>
                      </a:r>
                      <a:endParaRPr lang="en-US" sz="300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1564769">
                <a:tc>
                  <a:txBody>
                    <a:bodyPr/>
                    <a:lstStyle/>
                    <a:p>
                      <a:r>
                        <a:rPr kumimoji="0" lang="th-TH" sz="3200" b="1" kern="1200" dirty="0" smtClean="0">
                          <a:solidFill>
                            <a:srgbClr val="FFFF00"/>
                          </a:solidFill>
                          <a:effectLst/>
                        </a:rPr>
                        <a:t>เงินต้นที่ค้างชำระตามสัญญา</a:t>
                      </a:r>
                      <a:br>
                        <a:rPr kumimoji="0" lang="th-TH" sz="3200" b="1" kern="1200" dirty="0" smtClean="0">
                          <a:solidFill>
                            <a:srgbClr val="FFFF00"/>
                          </a:solidFill>
                          <a:effectLst/>
                        </a:rPr>
                      </a:br>
                      <a:r>
                        <a:rPr kumimoji="0" lang="th-TH" sz="3200" b="1" kern="1200" dirty="0" smtClean="0">
                          <a:solidFill>
                            <a:srgbClr val="FFFF00"/>
                          </a:solidFill>
                          <a:effectLst/>
                        </a:rPr>
                        <a:t>กู้ยืมเงิน </a:t>
                      </a:r>
                      <a:endParaRPr lang="en-US" sz="32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000" kern="1200" dirty="0" smtClean="0">
                          <a:effectLst/>
                        </a:rPr>
                        <a:t>เงินต้นคงค้างตามสัญญากู้ยืมเงินก่อนศาลมีคำพิพากษา หรือเงินต้นคงค้าง</a:t>
                      </a:r>
                      <a:br>
                        <a:rPr kumimoji="0" lang="th-TH" sz="3000" kern="1200" dirty="0" smtClean="0">
                          <a:effectLst/>
                        </a:rPr>
                      </a:br>
                      <a:r>
                        <a:rPr kumimoji="0" lang="th-TH" sz="3000" kern="1200" dirty="0" smtClean="0">
                          <a:effectLst/>
                        </a:rPr>
                        <a:t>ที่ศาลใช้ในการคำนวณดอกเบี้ยหรือเบี้ยปรับ หรือเงินต้นตามสัญญากู้ยืมเงินคงเหลือ</a:t>
                      </a:r>
                      <a:endParaRPr lang="en-US" sz="300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20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40917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81051" y="45420"/>
            <a:ext cx="10371430" cy="771578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lvl="0" algn="ctr"/>
            <a:r>
              <a:rPr lang="th-TH" sz="43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การประนอมหนี้ภายหลังศาลมีคำพิพากษา </a:t>
            </a:r>
            <a:endParaRPr lang="th-TH" sz="4300" dirty="0">
              <a:solidFill>
                <a:srgbClr val="FFFF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60489" y="1053531"/>
            <a:ext cx="7809394" cy="1200292"/>
          </a:xfrm>
          <a:prstGeom prst="rect">
            <a:avLst/>
          </a:prstGeom>
        </p:spPr>
        <p:txBody>
          <a:bodyPr wrap="square" lIns="91409" tIns="45702" rIns="91409" bIns="45702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th-TH" sz="36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FreesiaUPC" pitchFamily="34" charset="-34"/>
                <a:cs typeface="FreesiaUPC" pitchFamily="34" charset="-34"/>
              </a:rPr>
              <a:t>การคำนวณเงินต้นที่ค้างชำระตามสัญญากู้ยืมเงิน  </a:t>
            </a:r>
          </a:p>
          <a:p>
            <a:r>
              <a:rPr lang="th-TH" sz="36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FreesiaUPC" pitchFamily="34" charset="-34"/>
                <a:cs typeface="FreesiaUPC" pitchFamily="34" charset="-34"/>
              </a:rPr>
              <a:t>เพื่อใช้ในการทำประนอมหนี้ภายหลังศาลมีคำพิพากษา</a:t>
            </a:r>
            <a:endParaRPr lang="en-US" sz="36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93020" y="3285780"/>
            <a:ext cx="10803477" cy="212362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09" tIns="45702" rIns="91409" bIns="45702">
            <a:spAutoFit/>
          </a:bodyPr>
          <a:lstStyle/>
          <a:p>
            <a:pPr algn="thaiDist"/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ให้พิจารณายอดเงินคงเหลือ ณ วันที่ขอประนอมหนี้ ระหว่าง</a:t>
            </a:r>
          </a:p>
          <a:p>
            <a:pPr algn="thaiDist"/>
            <a:r>
              <a:rPr lang="th-TH" b="1" u="sng" dirty="0" smtClean="0">
                <a:latin typeface="FreesiaUPC" pitchFamily="34" charset="-34"/>
                <a:cs typeface="FreesiaUPC" pitchFamily="34" charset="-34"/>
              </a:rPr>
              <a:t>เงิน</a:t>
            </a:r>
            <a:r>
              <a:rPr lang="th-TH" b="1" u="sng" dirty="0">
                <a:latin typeface="FreesiaUPC" pitchFamily="34" charset="-34"/>
                <a:cs typeface="FreesiaUPC" pitchFamily="34" charset="-34"/>
              </a:rPr>
              <a:t>ต้นที่ค้างชำระตามสัญญากู้ยืมเงิน กับ เงิน</a:t>
            </a:r>
            <a:r>
              <a:rPr lang="th-TH" b="1" u="sng" dirty="0" smtClean="0">
                <a:latin typeface="FreesiaUPC" pitchFamily="34" charset="-34"/>
                <a:cs typeface="FreesiaUPC" pitchFamily="34" charset="-34"/>
              </a:rPr>
              <a:t>ต้นตาม</a:t>
            </a:r>
            <a:r>
              <a:rPr lang="th-TH" b="1" u="sng" dirty="0">
                <a:latin typeface="FreesiaUPC" pitchFamily="34" charset="-34"/>
                <a:cs typeface="FreesiaUPC" pitchFamily="34" charset="-34"/>
              </a:rPr>
              <a:t>คำพิพากษาค้างชำระ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 </a:t>
            </a:r>
            <a:endParaRPr lang="th-TH" b="1" dirty="0" smtClean="0"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ยอดเงิน</a:t>
            </a:r>
            <a:r>
              <a:rPr lang="th-TH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คงเหลือใด</a:t>
            </a:r>
            <a:r>
              <a:rPr lang="th-TH" b="1" u="sng" dirty="0">
                <a:solidFill>
                  <a:schemeClr val="accent2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ต่ำ</a:t>
            </a:r>
            <a:r>
              <a:rPr lang="th-TH" b="1" u="sng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กว่า</a:t>
            </a:r>
            <a:r>
              <a:rPr lang="th-TH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 ให้</a:t>
            </a:r>
            <a:r>
              <a:rPr lang="th-TH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ใช้ยอดเงินนั้น</a:t>
            </a:r>
            <a:r>
              <a:rPr lang="th-TH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เป็น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“</a:t>
            </a:r>
            <a:r>
              <a:rPr lang="th-TH" b="1" u="sng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เงินต้นที่</a:t>
            </a:r>
            <a:r>
              <a:rPr lang="th-TH" b="1" u="sng" dirty="0">
                <a:solidFill>
                  <a:schemeClr val="accent2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ค้างชำระตามสัญญากู้ยืมเงิน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”เพื่อ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ใช้ในการทำประนอมหนี้ภายหลัง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ศาลมี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คำพิพากษา</a:t>
            </a:r>
            <a:endParaRPr lang="en-US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3051" y="2685614"/>
            <a:ext cx="1335559" cy="600128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lIns="91409" tIns="45702" rIns="91409" bIns="45702">
            <a:spAutoFit/>
          </a:bodyPr>
          <a:lstStyle/>
          <a:p>
            <a:pPr algn="ctr"/>
            <a:r>
              <a:rPr lang="th-TH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หลักการ</a:t>
            </a:r>
            <a:r>
              <a:rPr lang="en-US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21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43352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0911" y="1629593"/>
            <a:ext cx="11161240" cy="110795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09" tIns="45702" rIns="91409" bIns="45702">
            <a:spAutoFit/>
          </a:bodyPr>
          <a:lstStyle/>
          <a:p>
            <a:r>
              <a:rPr lang="th-TH" b="1" dirty="0" smtClean="0">
                <a:solidFill>
                  <a:srgbClr val="FF0000"/>
                </a:solidFill>
              </a:rPr>
              <a:t>กรณีที่ 1 </a:t>
            </a:r>
            <a:r>
              <a:rPr lang="th-TH" b="1" dirty="0" smtClean="0"/>
              <a:t>คำ</a:t>
            </a:r>
            <a:r>
              <a:rPr lang="th-TH" b="1" dirty="0"/>
              <a:t>พิพากษาระบุ เงินต้นตามคำพิพากษา </a:t>
            </a:r>
            <a:r>
              <a:rPr lang="th-TH" b="1" u="sng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เท่ากับ</a:t>
            </a:r>
            <a:r>
              <a:rPr lang="th-TH" b="1" dirty="0"/>
              <a:t> เงินต้นที่ค้างชำระตามสัญญากู้ยืมเงิน </a:t>
            </a:r>
            <a:endParaRPr lang="th-TH" b="1" dirty="0" smtClean="0"/>
          </a:p>
          <a:p>
            <a:r>
              <a:rPr lang="th-TH" b="1" dirty="0" smtClean="0"/>
              <a:t>กล่าวคือ </a:t>
            </a:r>
            <a:r>
              <a:rPr lang="th-TH" b="1" dirty="0"/>
              <a:t>กรณีนี้เงินต้นตามคำพิพากษา</a:t>
            </a:r>
            <a:r>
              <a:rPr lang="th-TH" b="1" u="sng" dirty="0"/>
              <a:t>ไม่รวมดอกเบี้ยหรือเบี้ยปรับที่ค้างชำระก่อนพิพากษา</a:t>
            </a:r>
            <a:endParaRPr lang="en-US" u="sng" dirty="0"/>
          </a:p>
        </p:txBody>
      </p:sp>
      <p:sp>
        <p:nvSpPr>
          <p:cNvPr id="5" name="Rectangle 4"/>
          <p:cNvSpPr/>
          <p:nvPr/>
        </p:nvSpPr>
        <p:spPr>
          <a:xfrm>
            <a:off x="2111208" y="189435"/>
            <a:ext cx="7809394" cy="1200292"/>
          </a:xfrm>
          <a:prstGeom prst="rect">
            <a:avLst/>
          </a:prstGeom>
        </p:spPr>
        <p:txBody>
          <a:bodyPr wrap="square" lIns="91409" tIns="45702" rIns="91409" bIns="45702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th-TH" sz="36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FreesiaUPC" pitchFamily="34" charset="-34"/>
                <a:cs typeface="FreesiaUPC" pitchFamily="34" charset="-34"/>
              </a:rPr>
              <a:t>การคำนวณเงินต้นที่ค้างชำระตามสัญญากู้ยืมเงิน  </a:t>
            </a:r>
          </a:p>
          <a:p>
            <a:r>
              <a:rPr lang="th-TH" sz="36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FreesiaUPC" pitchFamily="34" charset="-34"/>
                <a:cs typeface="FreesiaUPC" pitchFamily="34" charset="-34"/>
              </a:rPr>
              <a:t>เพื่อใช้ในการทำประนอมหนี้ภายหลังศาลมีคำพิพากษา</a:t>
            </a:r>
            <a:endParaRPr lang="en-US" sz="36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21011" y="3069757"/>
            <a:ext cx="10873207" cy="2985433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r>
              <a:rPr lang="th-TH" sz="36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ตัวอย่าง (ผนวก 1 หน้า 156)</a:t>
            </a:r>
          </a:p>
          <a:p>
            <a:r>
              <a:rPr lang="th-TH" sz="3600" dirty="0">
                <a:latin typeface="FreesiaUPC" pitchFamily="34" charset="-34"/>
                <a:cs typeface="FreesiaUPC" pitchFamily="34" charset="-34"/>
              </a:rPr>
              <a:t>ลูกหนี้มีเงินต้นที่ค้างชำระตามสัญญากู้ยืมเงินก่อนพิพากษา </a:t>
            </a:r>
            <a:r>
              <a:rPr lang="th-TH" sz="3600" b="1" u="sng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จำนวน 13,500 บาท </a:t>
            </a:r>
            <a:endParaRPr lang="en-US" sz="3600" b="1" u="sng" dirty="0">
              <a:solidFill>
                <a:schemeClr val="accent6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endParaRPr lang="th-TH" sz="800" dirty="0">
              <a:latin typeface="FreesiaUPC" pitchFamily="34" charset="-34"/>
              <a:cs typeface="FreesiaUPC" pitchFamily="34" charset="-34"/>
            </a:endParaRPr>
          </a:p>
          <a:p>
            <a:pPr marL="457046" indent="-457046">
              <a:buFont typeface="Wingdings" pitchFamily="2" charset="2"/>
              <a:buChar char="Ø"/>
            </a:pPr>
            <a:r>
              <a:rPr lang="th-TH" sz="3600" dirty="0">
                <a:latin typeface="FreesiaUPC" pitchFamily="34" charset="-34"/>
                <a:cs typeface="FreesiaUPC" pitchFamily="34" charset="-34"/>
              </a:rPr>
              <a:t>ศาลพิพากษาให้จำเลยทั้งสองร่วมกันชำระเงินจำนวน </a:t>
            </a:r>
            <a:r>
              <a:rPr lang="th-TH" sz="3600" b="1" u="sng" dirty="0">
                <a:solidFill>
                  <a:schemeClr val="accent2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13,500 บาท </a:t>
            </a:r>
            <a:r>
              <a:rPr lang="th-TH" sz="3600" dirty="0">
                <a:latin typeface="FreesiaUPC" pitchFamily="34" charset="-34"/>
                <a:cs typeface="FreesiaUPC" pitchFamily="34" charset="-34"/>
              </a:rPr>
              <a:t>พร้อมดอกเบี้ยอัตราร้อยละ 12 ต่อปี </a:t>
            </a:r>
            <a:r>
              <a:rPr lang="th-TH" sz="3600" b="1" u="sng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ของเงินต้นดังกล่าว </a:t>
            </a:r>
          </a:p>
          <a:p>
            <a:pPr marL="457046" indent="-457046">
              <a:buFont typeface="Wingdings" pitchFamily="2" charset="2"/>
              <a:buChar char="Ø"/>
            </a:pPr>
            <a:r>
              <a:rPr lang="th-TH" sz="3600" dirty="0">
                <a:latin typeface="FreesiaUPC" pitchFamily="34" charset="-34"/>
                <a:cs typeface="FreesiaUPC" pitchFamily="34" charset="-34"/>
              </a:rPr>
              <a:t>ขอประนอมหนี้ภายหลังศาลมีคำพิพากษาวันที่ 13 มี.ค. 2561 </a:t>
            </a:r>
            <a:endParaRPr lang="en-US" sz="3600" b="1" u="sng" dirty="0">
              <a:solidFill>
                <a:schemeClr val="accent2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22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1688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077395" y="-32182"/>
            <a:ext cx="7809394" cy="1077182"/>
          </a:xfrm>
          <a:prstGeom prst="rect">
            <a:avLst/>
          </a:prstGeom>
        </p:spPr>
        <p:txBody>
          <a:bodyPr wrap="square" lIns="91409" tIns="45702" rIns="91409" bIns="45702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r"/>
            <a:r>
              <a:rPr lang="th-TH" sz="32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FreesiaUPC" pitchFamily="34" charset="-34"/>
                <a:cs typeface="FreesiaUPC" pitchFamily="34" charset="-34"/>
              </a:rPr>
              <a:t>การคำนวณเงินต้นที่ค้างชำระตามสัญญากู้ยืมเงิน  </a:t>
            </a:r>
          </a:p>
          <a:p>
            <a:pPr algn="r"/>
            <a:r>
              <a:rPr lang="th-TH" sz="32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FreesiaUPC" pitchFamily="34" charset="-34"/>
                <a:cs typeface="FreesiaUPC" pitchFamily="34" charset="-34"/>
              </a:rPr>
              <a:t>เพื่อใช้ในการทำประนอมหนี้ภายหลังศาลมีคำพิพากษา</a:t>
            </a:r>
            <a:endParaRPr lang="en-US" sz="32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48211313"/>
              </p:ext>
            </p:extLst>
          </p:nvPr>
        </p:nvGraphicFramePr>
        <p:xfrm>
          <a:off x="260971" y="2349675"/>
          <a:ext cx="11593287" cy="4206240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6101730"/>
                <a:gridCol w="5491557"/>
              </a:tblGrid>
              <a:tr h="499019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ขั้นตอน</a:t>
                      </a:r>
                      <a:endParaRPr lang="en-US" sz="2800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จำนวนเงิน</a:t>
                      </a:r>
                      <a:endParaRPr lang="en-US" sz="2800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499019">
                <a:tc>
                  <a:txBody>
                    <a:bodyPr/>
                    <a:lstStyle/>
                    <a:p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1. ตรวจสอบจำนวนเงินต้นที่ค้างชำระตามสัญญากู้ยืมเงิน 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13,500 บาท (ค้างชำระก่อนพิพากษา)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909976">
                <a:tc>
                  <a:txBody>
                    <a:bodyPr/>
                    <a:lstStyle/>
                    <a:p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2. ตรวจสอบจำนวนเงินต้นตามคำพิพากษาค้างชำระ </a:t>
                      </a:r>
                    </a:p>
                    <a:p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ณ วันที่ขอประนอมหนี้ 13 มี.ค. 2561 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13,500 บาท (ไม่ชำระหนี้ตามคำพิพากษา)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2196441">
                <a:tc>
                  <a:txBody>
                    <a:bodyPr/>
                    <a:lstStyle/>
                    <a:p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3. ตรวจสอบจำนวนเงินต้นที่ค้างชำระตามสัญญากู้ยืมเงิน </a:t>
                      </a:r>
                    </a:p>
                    <a:p>
                      <a:pPr algn="thaiDist"/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กับ จำนวนเงินต้นตามคำพิพากษาค้างชำระ ณ วันที่ขอ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ประนอมหนี้ ยอดเงินคงเหลือใด</a:t>
                      </a:r>
                      <a:r>
                        <a:rPr kumimoji="0" lang="th-TH" sz="2800" b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ต่ำกว่า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ให้ใช้ยอดเงิน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นั้นเป็น</a:t>
                      </a:r>
                      <a:r>
                        <a:rPr kumimoji="0" lang="th-TH" sz="2800" u="none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“</a:t>
                      </a:r>
                      <a:r>
                        <a:rPr kumimoji="0" lang="th-TH" sz="2800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เงินต้นที่ค้างชำระตามสัญญากู้ยืมเงิน</a:t>
                      </a:r>
                      <a:r>
                        <a:rPr kumimoji="0" lang="th-TH" sz="2800" u="none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” 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เพื่อใช้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ในการทำประนอมหนี้ภายหลังศาลมีคำพิพากษา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เงินต้นตามคำพิพากษาค้างชำระ (13,500</a:t>
                      </a:r>
                      <a:r>
                        <a:rPr kumimoji="0" lang="th-TH" sz="2800" b="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)</a:t>
                      </a:r>
                      <a:r>
                        <a:rPr kumimoji="0" lang="th-TH" sz="28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kumimoji="0" lang="th-TH" sz="2800" b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เท่ากับ</a:t>
                      </a:r>
                      <a:r>
                        <a:rPr kumimoji="0" lang="th-TH" sz="28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เงินต้นที่ค้างชำระตามสัญญากู้ยืมเงิน (13,500)</a:t>
                      </a:r>
                      <a:endParaRPr kumimoji="0" lang="en-US" sz="2800" kern="1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ดังนั้น </a:t>
                      </a:r>
                      <a:r>
                        <a:rPr kumimoji="0" lang="th-TH" sz="2800" b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จำนวนเงินต้นที่ค้างชำระตามสัญญากู้ยืมเงิน </a:t>
                      </a:r>
                      <a:br>
                        <a:rPr kumimoji="0" lang="th-TH" sz="2800" b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b="1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ที่จะนำมาใช้ในการทำประนอมหนี้ภายหลังศาล</a:t>
                      </a:r>
                      <a:br>
                        <a:rPr kumimoji="0" lang="th-TH" sz="2800" b="1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b="1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มีคำพิพากษา คือ </a:t>
                      </a:r>
                      <a:r>
                        <a:rPr kumimoji="0" lang="th-TH" sz="2800" b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 13,500 บาท</a:t>
                      </a:r>
                      <a:endParaRPr lang="en-US" sz="2800" b="1" u="sng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6885710" y="1845621"/>
            <a:ext cx="4942316" cy="600128"/>
          </a:xfrm>
          <a:prstGeom prst="rect">
            <a:avLst/>
          </a:prstGeom>
        </p:spPr>
        <p:txBody>
          <a:bodyPr wrap="none" lIns="91409" tIns="45702" rIns="91409" bIns="45702">
            <a:spAutoFit/>
          </a:bodyPr>
          <a:lstStyle/>
          <a:p>
            <a:r>
              <a:rPr lang="th-TH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กรณีลูกหนี้ไม่เคยชำระเงินต้นตามคำพิพากษา</a:t>
            </a:r>
            <a:endParaRPr lang="en-US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04991" y="1189997"/>
            <a:ext cx="11351091" cy="1015626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marL="457046" indent="-457046">
              <a:buFont typeface="Wingdings" pitchFamily="2" charset="2"/>
              <a:buChar char="Ø"/>
            </a:pPr>
            <a:r>
              <a:rPr lang="th-TH" sz="3000" dirty="0">
                <a:latin typeface="FreesiaUPC" pitchFamily="34" charset="-34"/>
                <a:cs typeface="FreesiaUPC" pitchFamily="34" charset="-34"/>
              </a:rPr>
              <a:t>ศาลพิพากษาให้จำเลยทั้งสองร่วมกันชำระเงินจำนวน </a:t>
            </a:r>
            <a:r>
              <a:rPr lang="th-TH" sz="3000" b="1" u="sng" dirty="0">
                <a:solidFill>
                  <a:schemeClr val="accent3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13,500 บาท 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พร้อมดอกเบี้ยอัตราร้อยละ </a:t>
            </a:r>
            <a:br>
              <a:rPr lang="th-TH" sz="3000" dirty="0">
                <a:latin typeface="FreesiaUPC" pitchFamily="34" charset="-34"/>
                <a:cs typeface="FreesiaUPC" pitchFamily="34" charset="-34"/>
              </a:rPr>
            </a:br>
            <a:r>
              <a:rPr lang="th-TH" sz="3000" dirty="0">
                <a:latin typeface="FreesiaUPC" pitchFamily="34" charset="-34"/>
                <a:cs typeface="FreesiaUPC" pitchFamily="34" charset="-34"/>
              </a:rPr>
              <a:t>12 ต่อปี </a:t>
            </a:r>
            <a:r>
              <a:rPr lang="th-TH" sz="3000" b="1" u="sng" dirty="0">
                <a:solidFill>
                  <a:schemeClr val="accent3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ของเงินต้นดังกล่าว </a:t>
            </a:r>
            <a:endParaRPr lang="en-US" sz="3000" b="1" u="sng" dirty="0">
              <a:solidFill>
                <a:schemeClr val="accent3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ตัวยึดหมายเลขภาพนิ่ง 1"/>
          <p:cNvSpPr txBox="1">
            <a:spLocks/>
          </p:cNvSpPr>
          <p:nvPr/>
        </p:nvSpPr>
        <p:spPr>
          <a:xfrm>
            <a:off x="11577876" y="6592976"/>
            <a:ext cx="609362" cy="365210"/>
          </a:xfrm>
          <a:prstGeom prst="rect">
            <a:avLst/>
          </a:prstGeom>
        </p:spPr>
        <p:txBody>
          <a:bodyPr vert="horz" lIns="108796" tIns="54398" rIns="108796" bIns="54398" anchor="b"/>
          <a:lstStyle>
            <a:defPPr>
              <a:defRPr lang="th-TH"/>
            </a:defPPr>
            <a:lvl1pPr marL="0" algn="l" defTabSz="1088319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4159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88319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32478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76638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0797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64957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09116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53276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23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68614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077395" y="-32182"/>
            <a:ext cx="7809394" cy="1077182"/>
          </a:xfrm>
          <a:prstGeom prst="rect">
            <a:avLst/>
          </a:prstGeom>
        </p:spPr>
        <p:txBody>
          <a:bodyPr wrap="square" lIns="91409" tIns="45702" rIns="91409" bIns="45702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r"/>
            <a:r>
              <a:rPr lang="th-TH" sz="32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FreesiaUPC" pitchFamily="34" charset="-34"/>
                <a:cs typeface="FreesiaUPC" pitchFamily="34" charset="-34"/>
              </a:rPr>
              <a:t>การคำนวณเงินต้นที่ค้างชำระตามสัญญากู้ยืมเงิน  </a:t>
            </a:r>
          </a:p>
          <a:p>
            <a:pPr algn="r"/>
            <a:r>
              <a:rPr lang="th-TH" sz="32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FreesiaUPC" pitchFamily="34" charset="-34"/>
                <a:cs typeface="FreesiaUPC" pitchFamily="34" charset="-34"/>
              </a:rPr>
              <a:t>เพื่อใช้ในการทำประนอมหนี้ภายหลังศาลมีคำพิพากษา</a:t>
            </a:r>
            <a:endParaRPr lang="en-US" sz="32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330416589"/>
              </p:ext>
            </p:extLst>
          </p:nvPr>
        </p:nvGraphicFramePr>
        <p:xfrm>
          <a:off x="260975" y="2391907"/>
          <a:ext cx="11593287" cy="4213253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6101730"/>
                <a:gridCol w="5491557"/>
              </a:tblGrid>
              <a:tr h="497493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ขั้นตอน</a:t>
                      </a:r>
                      <a:endParaRPr lang="en-US" sz="2800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จำนวนเงิน</a:t>
                      </a:r>
                      <a:endParaRPr lang="en-US" sz="2800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497493">
                <a:tc>
                  <a:txBody>
                    <a:bodyPr/>
                    <a:lstStyle/>
                    <a:p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1. ตรวจสอบจำนวนเงินต้นที่ค้างชำระตามสัญญากู้ยืมเงิน 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13,500 บาท (ค้างชำระก่อนพิพากษา)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907192">
                <a:tc>
                  <a:txBody>
                    <a:bodyPr/>
                    <a:lstStyle/>
                    <a:p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2. ตรวจสอบจำนวนเงินต้นตามคำพิพากษาค้างชำระ </a:t>
                      </a:r>
                    </a:p>
                    <a:p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ณ วันที่ขอประนอมหนี้ 13 มี.ค. 2561 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10,500 บาท </a:t>
                      </a:r>
                    </a:p>
                    <a:p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(เงินต้ตามคำพิพากษา 13,500</a:t>
                      </a:r>
                      <a:r>
                        <a:rPr lang="th-TH" sz="28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- ชำระ 3,000)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2232053">
                <a:tc>
                  <a:txBody>
                    <a:bodyPr/>
                    <a:lstStyle/>
                    <a:p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3. ตรวจสอบจำนวนเงินต้นที่ค้างชำระตามสัญญากู้ยืมเงิน </a:t>
                      </a:r>
                    </a:p>
                    <a:p>
                      <a:pPr algn="thaiDist"/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กับ จำนวนเงินต้นตามคำพิพากษาค้างชำระ ณ วันที่ขอ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ประนอมหนี้ ยอดเงินคงเหลือใด</a:t>
                      </a:r>
                      <a:r>
                        <a:rPr kumimoji="0" lang="th-TH" sz="2800" b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ต่ำกว่า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ให้ใช้ยอดเงิน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นั้นเป็น “</a:t>
                      </a:r>
                      <a:r>
                        <a:rPr kumimoji="0" lang="th-TH" sz="2800" b="0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เงินต้นที่ค้างชำระตามสัญญากู้ยืมเงิน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” เพื่อใช้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ในการทำประนอมหนี้ภายหลังศาลมีคำพิพากษา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เงินต้นตามคำพิพากษาค้างชำระ (10,500) </a:t>
                      </a:r>
                      <a:r>
                        <a:rPr kumimoji="0" lang="th-TH" sz="2800" b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ต่ำกว่า</a:t>
                      </a:r>
                      <a:r>
                        <a:rPr kumimoji="0" lang="th-TH" sz="2800" b="1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เงินต้นที่ค้างชำระตามสัญญากู้ยืมเงิน (13,500)</a:t>
                      </a:r>
                      <a:endParaRPr kumimoji="0" lang="en-US" sz="2800" kern="1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ดังนั้น </a:t>
                      </a:r>
                      <a:r>
                        <a:rPr kumimoji="0" lang="th-TH" sz="2800" b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จำนวนเงินต้นที่ค้างชำระตามสัญญากู้ยืมเงิน </a:t>
                      </a:r>
                      <a:br>
                        <a:rPr kumimoji="0" lang="th-TH" sz="2800" b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b="1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ที่จะนำมาใช้ในการทำประนอมหนี้ภายหลังศาล</a:t>
                      </a:r>
                      <a:br>
                        <a:rPr kumimoji="0" lang="th-TH" sz="2800" b="1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b="1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มีคำพิพากษา คือ </a:t>
                      </a:r>
                      <a:r>
                        <a:rPr kumimoji="0" lang="th-TH" sz="2800" b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 10,500 บาท</a:t>
                      </a:r>
                      <a:endParaRPr lang="en-US" sz="2800" b="1" u="sng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6813702" y="1845619"/>
            <a:ext cx="5132231" cy="600128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r>
              <a:rPr lang="th-TH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กรณี</a:t>
            </a:r>
            <a:r>
              <a:rPr lang="th-TH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ลูกหนี้ชำระ</a:t>
            </a:r>
            <a:r>
              <a:rPr lang="th-TH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เงินต้นตามคำ</a:t>
            </a:r>
            <a:r>
              <a:rPr lang="th-TH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พิพากษาบางส่วน</a:t>
            </a:r>
            <a:endParaRPr lang="en-US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04991" y="1189997"/>
            <a:ext cx="11351091" cy="1015626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marL="457046" indent="-457046">
              <a:buFont typeface="Wingdings" pitchFamily="2" charset="2"/>
              <a:buChar char="Ø"/>
            </a:pPr>
            <a:r>
              <a:rPr lang="th-TH" sz="3000" dirty="0">
                <a:latin typeface="FreesiaUPC" pitchFamily="34" charset="-34"/>
                <a:cs typeface="FreesiaUPC" pitchFamily="34" charset="-34"/>
              </a:rPr>
              <a:t>ศาลพิพากษาให้จำเลยทั้งสองร่วมกันชำระเงินจำนวน </a:t>
            </a:r>
            <a:r>
              <a:rPr lang="th-TH" sz="3000" b="1" u="sng" dirty="0">
                <a:solidFill>
                  <a:schemeClr val="accent2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13,500 บาท 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พร้อมดอกเบี้ยอัตราร้อยละ </a:t>
            </a:r>
            <a:br>
              <a:rPr lang="th-TH" sz="3000" dirty="0">
                <a:latin typeface="FreesiaUPC" pitchFamily="34" charset="-34"/>
                <a:cs typeface="FreesiaUPC" pitchFamily="34" charset="-34"/>
              </a:rPr>
            </a:br>
            <a:r>
              <a:rPr lang="th-TH" sz="3000" dirty="0">
                <a:latin typeface="FreesiaUPC" pitchFamily="34" charset="-34"/>
                <a:cs typeface="FreesiaUPC" pitchFamily="34" charset="-34"/>
              </a:rPr>
              <a:t>12 ต่อปี </a:t>
            </a:r>
            <a:r>
              <a:rPr lang="th-TH" sz="3000" b="1" u="sng" dirty="0">
                <a:solidFill>
                  <a:schemeClr val="accent2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ของเงินต้นดังกล่าว </a:t>
            </a:r>
            <a:endParaRPr lang="en-US" sz="3000" b="1" u="sng" dirty="0">
              <a:solidFill>
                <a:schemeClr val="accent2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ตัวยึดหมายเลขภาพนิ่ง 1"/>
          <p:cNvSpPr txBox="1">
            <a:spLocks/>
          </p:cNvSpPr>
          <p:nvPr/>
        </p:nvSpPr>
        <p:spPr>
          <a:xfrm>
            <a:off x="11748953" y="6570561"/>
            <a:ext cx="609362" cy="365210"/>
          </a:xfrm>
          <a:prstGeom prst="rect">
            <a:avLst/>
          </a:prstGeom>
        </p:spPr>
        <p:txBody>
          <a:bodyPr vert="horz" lIns="108796" tIns="54398" rIns="108796" bIns="54398" anchor="b"/>
          <a:lstStyle>
            <a:defPPr>
              <a:defRPr lang="th-TH"/>
            </a:defPPr>
            <a:lvl1pPr marL="0" algn="l" defTabSz="1088319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4159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88319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32478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76638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0797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64957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09116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53276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24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52042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0911" y="1629593"/>
            <a:ext cx="11161240" cy="110795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09" tIns="45702" rIns="91409" bIns="45702">
            <a:spAutoFit/>
          </a:bodyPr>
          <a:lstStyle/>
          <a:p>
            <a:r>
              <a:rPr lang="th-TH" b="1" dirty="0">
                <a:solidFill>
                  <a:srgbClr val="FF0000"/>
                </a:solidFill>
                <a:latin typeface="DilleniaUPC" pitchFamily="18" charset="-34"/>
                <a:cs typeface="DilleniaUPC" pitchFamily="18" charset="-34"/>
              </a:rPr>
              <a:t>กรณีที่ 2 </a:t>
            </a:r>
            <a:r>
              <a:rPr lang="th-TH" b="1" dirty="0">
                <a:latin typeface="DilleniaUPC" pitchFamily="18" charset="-34"/>
                <a:cs typeface="DilleniaUPC" pitchFamily="18" charset="-34"/>
              </a:rPr>
              <a:t>คำพิพากษาระบุ เงินต้นตามคำพิพากษา </a:t>
            </a:r>
            <a:r>
              <a:rPr lang="th-TH" b="1" u="sng" dirty="0">
                <a:solidFill>
                  <a:srgbClr val="FF0000"/>
                </a:solidFill>
                <a:latin typeface="DilleniaUPC" pitchFamily="18" charset="-34"/>
                <a:cs typeface="DilleniaUPC" pitchFamily="18" charset="-34"/>
              </a:rPr>
              <a:t>ไม่เท่ากับ</a:t>
            </a:r>
            <a:r>
              <a:rPr lang="th-TH" b="1" dirty="0">
                <a:solidFill>
                  <a:srgbClr val="FF0000"/>
                </a:solidFill>
                <a:latin typeface="DilleniaUPC" pitchFamily="18" charset="-34"/>
                <a:cs typeface="DilleniaUPC" pitchFamily="18" charset="-34"/>
              </a:rPr>
              <a:t> </a:t>
            </a:r>
            <a:r>
              <a:rPr lang="th-TH" b="1" dirty="0">
                <a:latin typeface="DilleniaUPC" pitchFamily="18" charset="-34"/>
                <a:cs typeface="DilleniaUPC" pitchFamily="18" charset="-34"/>
              </a:rPr>
              <a:t>เงินต้นที่ค้าง</a:t>
            </a:r>
            <a:r>
              <a:rPr lang="th-TH" b="1" dirty="0" smtClean="0">
                <a:latin typeface="DilleniaUPC" pitchFamily="18" charset="-34"/>
                <a:cs typeface="DilleniaUPC" pitchFamily="18" charset="-34"/>
              </a:rPr>
              <a:t>ชำระตาม</a:t>
            </a:r>
            <a:r>
              <a:rPr lang="th-TH" b="1" dirty="0">
                <a:latin typeface="DilleniaUPC" pitchFamily="18" charset="-34"/>
                <a:cs typeface="DilleniaUPC" pitchFamily="18" charset="-34"/>
              </a:rPr>
              <a:t>สัญญากู้ยืมเงิน </a:t>
            </a:r>
            <a:r>
              <a:rPr lang="th-TH" b="1" dirty="0" smtClean="0">
                <a:latin typeface="DilleniaUPC" pitchFamily="18" charset="-34"/>
                <a:cs typeface="DilleniaUPC" pitchFamily="18" charset="-34"/>
              </a:rPr>
              <a:t/>
            </a:r>
            <a:br>
              <a:rPr lang="th-TH" b="1" dirty="0" smtClean="0">
                <a:latin typeface="DilleniaUPC" pitchFamily="18" charset="-34"/>
                <a:cs typeface="DilleniaUPC" pitchFamily="18" charset="-34"/>
              </a:rPr>
            </a:br>
            <a:r>
              <a:rPr lang="th-TH" b="1" dirty="0" smtClean="0">
                <a:latin typeface="DilleniaUPC" pitchFamily="18" charset="-34"/>
                <a:cs typeface="DilleniaUPC" pitchFamily="18" charset="-34"/>
              </a:rPr>
              <a:t>กล่าวคือ </a:t>
            </a:r>
            <a:r>
              <a:rPr lang="th-TH" b="1" dirty="0">
                <a:latin typeface="DilleniaUPC" pitchFamily="18" charset="-34"/>
                <a:cs typeface="DilleniaUPC" pitchFamily="18" charset="-34"/>
              </a:rPr>
              <a:t>กรณีนี้เงินต้นตามคำพิพากษา</a:t>
            </a:r>
            <a:r>
              <a:rPr lang="th-TH" b="1" u="sng" dirty="0">
                <a:latin typeface="DilleniaUPC" pitchFamily="18" charset="-34"/>
                <a:cs typeface="DilleniaUPC" pitchFamily="18" charset="-34"/>
              </a:rPr>
              <a:t>รวมดอกเบี้ยหรือเบี้ยปรับค้าง</a:t>
            </a:r>
            <a:r>
              <a:rPr lang="th-TH" b="1" u="sng" dirty="0" smtClean="0">
                <a:latin typeface="DilleniaUPC" pitchFamily="18" charset="-34"/>
                <a:cs typeface="DilleniaUPC" pitchFamily="18" charset="-34"/>
              </a:rPr>
              <a:t>ชำระก่อน</a:t>
            </a:r>
            <a:r>
              <a:rPr lang="th-TH" b="1" u="sng" dirty="0">
                <a:latin typeface="DilleniaUPC" pitchFamily="18" charset="-34"/>
                <a:cs typeface="DilleniaUPC" pitchFamily="18" charset="-34"/>
              </a:rPr>
              <a:t>พิพากษาด้วย</a:t>
            </a:r>
            <a:endParaRPr lang="en-US" u="sng" dirty="0">
              <a:latin typeface="DilleniaUPC" pitchFamily="18" charset="-34"/>
              <a:cs typeface="DilleniaUPC" pitchFamily="18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111208" y="189435"/>
            <a:ext cx="7809394" cy="1200292"/>
          </a:xfrm>
          <a:prstGeom prst="rect">
            <a:avLst/>
          </a:prstGeom>
        </p:spPr>
        <p:txBody>
          <a:bodyPr wrap="square" lIns="91409" tIns="45702" rIns="91409" bIns="45702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th-TH" sz="36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FreesiaUPC" pitchFamily="34" charset="-34"/>
                <a:cs typeface="FreesiaUPC" pitchFamily="34" charset="-34"/>
              </a:rPr>
              <a:t>การคำนวณเงินต้นที่ค้างชำระตามสัญญากู้ยืมเงิน  </a:t>
            </a:r>
          </a:p>
          <a:p>
            <a:r>
              <a:rPr lang="th-TH" sz="36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FreesiaUPC" pitchFamily="34" charset="-34"/>
                <a:cs typeface="FreesiaUPC" pitchFamily="34" charset="-34"/>
              </a:rPr>
              <a:t>เพื่อใช้ในการทำประนอมหนี้ภายหลังศาลมีคำพิพากษา</a:t>
            </a:r>
            <a:endParaRPr lang="en-US" sz="36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21014" y="3069757"/>
            <a:ext cx="10971139" cy="2970007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r>
              <a:rPr lang="th-TH" sz="35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ตัวอย่าง (ผนวก 1 หน้า 151)</a:t>
            </a:r>
          </a:p>
          <a:p>
            <a:r>
              <a:rPr lang="th-TH" sz="3500" dirty="0">
                <a:latin typeface="FreesiaUPC" pitchFamily="34" charset="-34"/>
                <a:cs typeface="FreesiaUPC" pitchFamily="34" charset="-34"/>
              </a:rPr>
              <a:t>ลูกหนี้มีเงินต้นที่ค้างชำระตามสัญญากู้ยืมเงินก่อนพิพากษา </a:t>
            </a:r>
            <a:r>
              <a:rPr lang="th-TH" sz="3500" b="1" u="sng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จำนวน 31,193.05 บาท </a:t>
            </a:r>
            <a:endParaRPr lang="en-US" sz="3500" b="1" u="sng" dirty="0">
              <a:solidFill>
                <a:schemeClr val="accent6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endParaRPr lang="th-TH" sz="1200" dirty="0">
              <a:latin typeface="FreesiaUPC" pitchFamily="34" charset="-34"/>
              <a:cs typeface="FreesiaUPC" pitchFamily="34" charset="-34"/>
            </a:endParaRPr>
          </a:p>
          <a:p>
            <a:pPr marL="457046" indent="-457046">
              <a:buFont typeface="Wingdings" pitchFamily="2" charset="2"/>
              <a:buChar char="Ø"/>
            </a:pPr>
            <a:r>
              <a:rPr lang="th-TH" sz="3500" dirty="0">
                <a:latin typeface="FreesiaUPC" pitchFamily="34" charset="-34"/>
                <a:cs typeface="FreesiaUPC" pitchFamily="34" charset="-34"/>
              </a:rPr>
              <a:t>ศาลพิพากษาให้จำเลยทั้งสองร่วมกันชำระเงินจำนวน </a:t>
            </a:r>
            <a:r>
              <a:rPr lang="th-TH" sz="3500" b="1" u="sng" dirty="0">
                <a:solidFill>
                  <a:schemeClr val="accent2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77,936.47 บาท</a:t>
            </a:r>
            <a:r>
              <a:rPr lang="th-TH" sz="35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 </a:t>
            </a:r>
            <a:br>
              <a:rPr lang="th-TH" sz="35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500" dirty="0">
                <a:latin typeface="FreesiaUPC" pitchFamily="34" charset="-34"/>
                <a:cs typeface="FreesiaUPC" pitchFamily="34" charset="-34"/>
              </a:rPr>
              <a:t>พร้อมดอกเบี้ยอัตราร้อยละ 7.5 ต่อปี </a:t>
            </a:r>
            <a:r>
              <a:rPr lang="th-TH" sz="3500" b="1" u="sng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ของเงินต้นจำนวน 31,193.05 บาท </a:t>
            </a:r>
          </a:p>
          <a:p>
            <a:pPr marL="457046" indent="-457046">
              <a:buFont typeface="Wingdings" pitchFamily="2" charset="2"/>
              <a:buChar char="Ø"/>
            </a:pPr>
            <a:r>
              <a:rPr lang="th-TH" sz="3500" dirty="0">
                <a:latin typeface="FreesiaUPC" pitchFamily="34" charset="-34"/>
                <a:cs typeface="FreesiaUPC" pitchFamily="34" charset="-34"/>
              </a:rPr>
              <a:t>ขอประนอมหนี้ภายหลังศาลมีคำพิพากษาวันที่ 9 มี.ค. 2561 </a:t>
            </a:r>
            <a:endParaRPr lang="en-US" sz="3500" b="1" u="sng" dirty="0">
              <a:solidFill>
                <a:schemeClr val="accent2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25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84722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mtClean="0"/>
              <a:pPr/>
              <a:t>26</a:t>
            </a:fld>
            <a:endParaRPr lang="th-TH"/>
          </a:p>
        </p:txBody>
      </p:sp>
      <p:sp>
        <p:nvSpPr>
          <p:cNvPr id="5" name="Rectangle 4"/>
          <p:cNvSpPr/>
          <p:nvPr/>
        </p:nvSpPr>
        <p:spPr>
          <a:xfrm>
            <a:off x="4005387" y="-32182"/>
            <a:ext cx="7809394" cy="1077182"/>
          </a:xfrm>
          <a:prstGeom prst="rect">
            <a:avLst/>
          </a:prstGeom>
        </p:spPr>
        <p:txBody>
          <a:bodyPr wrap="square" lIns="91409" tIns="45702" rIns="91409" bIns="45702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r"/>
            <a:r>
              <a:rPr lang="th-TH" sz="32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FreesiaUPC" pitchFamily="34" charset="-34"/>
                <a:cs typeface="FreesiaUPC" pitchFamily="34" charset="-34"/>
              </a:rPr>
              <a:t>การคำนวณเงินต้นที่ค้างชำระตามสัญญากู้ยืมเงิน  </a:t>
            </a:r>
          </a:p>
          <a:p>
            <a:pPr algn="r"/>
            <a:r>
              <a:rPr lang="th-TH" sz="32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FreesiaUPC" pitchFamily="34" charset="-34"/>
                <a:cs typeface="FreesiaUPC" pitchFamily="34" charset="-34"/>
              </a:rPr>
              <a:t>เพื่อใช้ในการทำประนอมหนี้ภายหลังศาลมีคำพิพากษา</a:t>
            </a:r>
            <a:endParaRPr lang="en-US" sz="32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233542883"/>
              </p:ext>
            </p:extLst>
          </p:nvPr>
        </p:nvGraphicFramePr>
        <p:xfrm>
          <a:off x="260975" y="2459659"/>
          <a:ext cx="11593287" cy="420624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6101730"/>
                <a:gridCol w="5491557"/>
              </a:tblGrid>
              <a:tr h="509814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ขั้นตอน</a:t>
                      </a:r>
                      <a:endParaRPr lang="en-US" sz="280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จำนวนเงิน</a:t>
                      </a:r>
                      <a:endParaRPr lang="en-US" sz="280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509814">
                <a:tc>
                  <a:txBody>
                    <a:bodyPr/>
                    <a:lstStyle/>
                    <a:p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1. ตรวจสอบจำนวนเงินต้นที่ค้างชำระตามสัญญากู้ยืมเงิน 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31,193.05 บาท (ค้างชำระก่อนพิพากษา)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929660">
                <a:tc>
                  <a:txBody>
                    <a:bodyPr/>
                    <a:lstStyle/>
                    <a:p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2. ตรวจสอบจำนวนเงินต้นตามคำพิพากษาค้างชำระ </a:t>
                      </a:r>
                    </a:p>
                    <a:p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ณ วันที่ขอประนอมหนี้ 9 มี.ค. 2561 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77,936.47 บาท (ไม่ชำระเงินต้นตามคำพิพากษา)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2189200">
                <a:tc>
                  <a:txBody>
                    <a:bodyPr/>
                    <a:lstStyle/>
                    <a:p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3. ตรวจสอบจำนวนเงินต้นที่ค้างชำระตามสัญญากู้ยืมเงิน </a:t>
                      </a:r>
                    </a:p>
                    <a:p>
                      <a:pPr algn="thaiDist"/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กับ จำนวนเงินต้นตามคำพิพากษาค้างชำระ ณ วันที่ขอ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ประนอมหนี้ ยอดเงินคงเหลือใด</a:t>
                      </a:r>
                      <a:r>
                        <a:rPr kumimoji="0" lang="th-TH" sz="2800" b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ต่ำกว่า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ให้ใช้ยอดเงิน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นั้นเป็น</a:t>
                      </a:r>
                      <a:r>
                        <a:rPr kumimoji="0" lang="th-TH" sz="2800" u="none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“</a:t>
                      </a:r>
                      <a:r>
                        <a:rPr kumimoji="0" lang="th-TH" sz="2800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เงินต้นที่ค้างชำระตามสัญญากู้ยืมเงิน</a:t>
                      </a:r>
                      <a:r>
                        <a:rPr kumimoji="0" lang="th-TH" sz="2800" u="none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” 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เพื่อใช้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ในการทำประนอมหนี้ภายหลังศาลมีคำพิพากษา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เงินต้นตามคำพิพากษาค้างชำระ (</a:t>
                      </a:r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77,936.47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) 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b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สูงกว่า</a:t>
                      </a:r>
                      <a:r>
                        <a:rPr kumimoji="0" lang="th-TH" sz="2800" b="1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เงินต้นที่ค้างชำระตามสัญญากู้ยืมเงิน (</a:t>
                      </a:r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31,193.05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) </a:t>
                      </a:r>
                      <a:r>
                        <a:rPr kumimoji="0" lang="th-TH" sz="2800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ดังนั้น </a:t>
                      </a:r>
                      <a:r>
                        <a:rPr kumimoji="0" lang="th-TH" sz="2800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จำนวนเงินต้นที่ค้างชำระตามสัญญากู้ยืมเงิน</a:t>
                      </a:r>
                      <a:r>
                        <a:rPr kumimoji="0" lang="th-TH" sz="2800" u="none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kumimoji="0" lang="th-TH" sz="2800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ที่จะนำมาใช้ในการทำประนอมหนี้ภายหลังศาลมีคำพิพากษา คือ </a:t>
                      </a:r>
                      <a:r>
                        <a:rPr lang="th-TH" sz="2800" u="sng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31,193.05</a:t>
                      </a:r>
                      <a:r>
                        <a:rPr kumimoji="0" lang="th-TH" sz="2800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บาท</a:t>
                      </a:r>
                      <a:endParaRPr lang="en-US" sz="2800" u="sng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6885710" y="1845621"/>
            <a:ext cx="4942316" cy="600128"/>
          </a:xfrm>
          <a:prstGeom prst="rect">
            <a:avLst/>
          </a:prstGeom>
        </p:spPr>
        <p:txBody>
          <a:bodyPr wrap="none" lIns="91409" tIns="45702" rIns="91409" bIns="45702">
            <a:spAutoFit/>
          </a:bodyPr>
          <a:lstStyle/>
          <a:p>
            <a:r>
              <a:rPr lang="th-TH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กรณีลูกหนี้ไม่เคยชำระเงินต้นตามคำพิพากษา</a:t>
            </a:r>
            <a:endParaRPr lang="en-US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04991" y="1189997"/>
            <a:ext cx="11351091" cy="1015626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marL="457046" indent="-457046">
              <a:buFont typeface="Wingdings" pitchFamily="2" charset="2"/>
              <a:buChar char="Ø"/>
            </a:pPr>
            <a:r>
              <a:rPr lang="th-TH" sz="3000" dirty="0">
                <a:latin typeface="FreesiaUPC" pitchFamily="34" charset="-34"/>
                <a:cs typeface="FreesiaUPC" pitchFamily="34" charset="-34"/>
              </a:rPr>
              <a:t>ศาลพิพากษาให้จำเลยทั้งสองร่วมกันชำระเงินจำนวน </a:t>
            </a:r>
            <a:r>
              <a:rPr lang="th-TH" sz="3000" b="1" u="sng" dirty="0">
                <a:solidFill>
                  <a:schemeClr val="accent2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77,936.47 บาท</a:t>
            </a:r>
            <a:r>
              <a:rPr lang="th-TH" sz="30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พร้อมดอกเบี้ยอัตราร้อยละ 7.5 ต่อปี </a:t>
            </a:r>
            <a:r>
              <a:rPr lang="th-TH" sz="3000" b="1" u="sng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ของเงินต้นจำนวน 31,193.05 บาท </a:t>
            </a:r>
          </a:p>
        </p:txBody>
      </p:sp>
      <p:sp>
        <p:nvSpPr>
          <p:cNvPr id="9" name="ตัวยึดหมายเลขภาพนิ่ง 1"/>
          <p:cNvSpPr txBox="1">
            <a:spLocks/>
          </p:cNvSpPr>
          <p:nvPr/>
        </p:nvSpPr>
        <p:spPr>
          <a:xfrm>
            <a:off x="11748953" y="6570561"/>
            <a:ext cx="609362" cy="365210"/>
          </a:xfrm>
          <a:prstGeom prst="rect">
            <a:avLst/>
          </a:prstGeom>
        </p:spPr>
        <p:txBody>
          <a:bodyPr vert="horz" lIns="108796" tIns="54398" rIns="108796" bIns="54398" anchor="b"/>
          <a:lstStyle>
            <a:defPPr>
              <a:defRPr lang="th-TH"/>
            </a:defPPr>
            <a:lvl1pPr marL="0" algn="l" defTabSz="1088319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4159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88319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32478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76638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0797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64957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09116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53276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26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20067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mtClean="0"/>
              <a:pPr/>
              <a:t>27</a:t>
            </a:fld>
            <a:endParaRPr lang="th-TH"/>
          </a:p>
        </p:txBody>
      </p:sp>
      <p:sp>
        <p:nvSpPr>
          <p:cNvPr id="5" name="Rectangle 4"/>
          <p:cNvSpPr/>
          <p:nvPr/>
        </p:nvSpPr>
        <p:spPr>
          <a:xfrm>
            <a:off x="4005387" y="-32182"/>
            <a:ext cx="7809394" cy="1077182"/>
          </a:xfrm>
          <a:prstGeom prst="rect">
            <a:avLst/>
          </a:prstGeom>
        </p:spPr>
        <p:txBody>
          <a:bodyPr wrap="square" lIns="91409" tIns="45702" rIns="91409" bIns="45702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r"/>
            <a:r>
              <a:rPr lang="th-TH" sz="32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FreesiaUPC" pitchFamily="34" charset="-34"/>
                <a:cs typeface="FreesiaUPC" pitchFamily="34" charset="-34"/>
              </a:rPr>
              <a:t>การคำนวณเงินต้นที่ค้างชำระตามสัญญากู้ยืมเงิน  </a:t>
            </a:r>
          </a:p>
          <a:p>
            <a:pPr algn="r"/>
            <a:r>
              <a:rPr lang="th-TH" sz="32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FreesiaUPC" pitchFamily="34" charset="-34"/>
                <a:cs typeface="FreesiaUPC" pitchFamily="34" charset="-34"/>
              </a:rPr>
              <a:t>เพื่อใช้ในการทำประนอมหนี้ภายหลังศาลมีคำพิพากษา</a:t>
            </a:r>
            <a:endParaRPr lang="en-US" sz="32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44736256"/>
              </p:ext>
            </p:extLst>
          </p:nvPr>
        </p:nvGraphicFramePr>
        <p:xfrm>
          <a:off x="260975" y="2459658"/>
          <a:ext cx="11593287" cy="428180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6101730"/>
                <a:gridCol w="5491557"/>
              </a:tblGrid>
              <a:tr h="492966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ขั้นตอน</a:t>
                      </a:r>
                      <a:endParaRPr lang="en-US" sz="2800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จำนวนเงิน</a:t>
                      </a:r>
                      <a:endParaRPr lang="en-US" sz="2800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566813">
                <a:tc>
                  <a:txBody>
                    <a:bodyPr/>
                    <a:lstStyle/>
                    <a:p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1. ตรวจสอบจำนวนเงินต้นที่ค้างชำระตามสัญญากู้ยืมเงิน 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31,193.05 บาท (ค้างชำระก่อนพิพากษา)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898768">
                <a:tc>
                  <a:txBody>
                    <a:bodyPr/>
                    <a:lstStyle/>
                    <a:p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2. ตรวจสอบจำนวนเงินต้นตามคำพิพากษาค้างชำระ </a:t>
                      </a:r>
                    </a:p>
                    <a:p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ณ วันที่ขอประนอมหนี้ 9 มี.ค. 2561 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70,000 บาท </a:t>
                      </a:r>
                    </a:p>
                    <a:p>
                      <a:r>
                        <a:rPr lang="th-TH" sz="2400" dirty="0" smtClean="0">
                          <a:latin typeface="FreesiaUPC" pitchFamily="34" charset="-34"/>
                          <a:cs typeface="FreesiaUPC" pitchFamily="34" charset="-34"/>
                        </a:rPr>
                        <a:t>(เงินต้นตามคำพิพากษา 77,936.47-ชำระ 7,936.47 บาท)</a:t>
                      </a:r>
                      <a:endParaRPr lang="en-US" sz="24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2251949">
                <a:tc>
                  <a:txBody>
                    <a:bodyPr/>
                    <a:lstStyle/>
                    <a:p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3. ตรวจสอบจำนวนเงินต้นที่ค้างชำระตามสัญญากู้ยืมเงิน </a:t>
                      </a:r>
                    </a:p>
                    <a:p>
                      <a:pPr algn="thaiDist"/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กับ จำนวนเงินต้นตามคำพิพากษาค้างชำระ ณ วันที่ขอ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ประนอมหนี้ ยอดเงินคงเหลือใด</a:t>
                      </a:r>
                      <a:r>
                        <a:rPr kumimoji="0" lang="th-TH" sz="2800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ต่ำกว่า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ให้ใช้ยอดเงิน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นั้นเป็น</a:t>
                      </a:r>
                      <a:r>
                        <a:rPr kumimoji="0" lang="th-TH" sz="2800" u="none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“</a:t>
                      </a:r>
                      <a:r>
                        <a:rPr kumimoji="0" lang="th-TH" sz="2800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เงินต้นที่ค้างชำระตามสัญญากู้ยืมเงิน</a:t>
                      </a:r>
                      <a:r>
                        <a:rPr kumimoji="0" lang="th-TH" sz="2800" u="none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” 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เพื่อใช้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ในการทำประนอมหนี้ภายหลังศาลมีคำพิพากษา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เงินต้นตามคำพิพากษาค้างชำระ (</a:t>
                      </a:r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70,000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) 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b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สูงกว่า</a:t>
                      </a:r>
                      <a:r>
                        <a:rPr kumimoji="0" lang="th-TH" sz="2800" b="1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เงินต้นที่ค้างชำระตามสัญญากู้ยืมเงิน (</a:t>
                      </a:r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31,193.05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) </a:t>
                      </a:r>
                      <a:r>
                        <a:rPr kumimoji="0" lang="th-TH" sz="2800" b="1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ดังนั้น </a:t>
                      </a:r>
                      <a:r>
                        <a:rPr kumimoji="0" lang="th-TH" sz="2800" b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จำนวนเงินต้นที่ค้างชำระตามสัญญากู้ยืมเงิน</a:t>
                      </a:r>
                      <a:r>
                        <a:rPr kumimoji="0" lang="th-TH" sz="2800" b="1" u="none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kumimoji="0" lang="th-TH" sz="2800" b="1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ที่จะนำมาใช้ในการทำประนอมหนี้ภายหลังศาลมีคำพิพากษา คือ </a:t>
                      </a:r>
                      <a:r>
                        <a:rPr lang="th-TH" sz="2800" b="1" u="sng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31,193.05</a:t>
                      </a:r>
                      <a:r>
                        <a:rPr kumimoji="0" lang="th-TH" sz="2800" b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บาท</a:t>
                      </a:r>
                      <a:endParaRPr lang="en-US" sz="2800" b="1" u="sng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6813700" y="1845621"/>
            <a:ext cx="5109028" cy="600128"/>
          </a:xfrm>
          <a:prstGeom prst="rect">
            <a:avLst/>
          </a:prstGeom>
        </p:spPr>
        <p:txBody>
          <a:bodyPr wrap="none" lIns="91409" tIns="45702" rIns="91409" bIns="45702">
            <a:spAutoFit/>
          </a:bodyPr>
          <a:lstStyle/>
          <a:p>
            <a:r>
              <a:rPr lang="th-TH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กรณี</a:t>
            </a:r>
            <a:r>
              <a:rPr lang="th-TH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ลูกหนี้ชำระ</a:t>
            </a:r>
            <a:r>
              <a:rPr lang="th-TH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เงินต้นตามคำ</a:t>
            </a:r>
            <a:r>
              <a:rPr lang="th-TH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พิพากษาบางส่วน</a:t>
            </a:r>
            <a:endParaRPr lang="en-US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04991" y="1189997"/>
            <a:ext cx="11351091" cy="1015626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marL="457046" indent="-457046">
              <a:buFont typeface="Wingdings" pitchFamily="2" charset="2"/>
              <a:buChar char="Ø"/>
            </a:pPr>
            <a:r>
              <a:rPr lang="th-TH" sz="3000" dirty="0">
                <a:latin typeface="FreesiaUPC" pitchFamily="34" charset="-34"/>
                <a:cs typeface="FreesiaUPC" pitchFamily="34" charset="-34"/>
              </a:rPr>
              <a:t>ศาลพิพากษาให้จำเลยทั้งสองร่วมกันชำระเงินจำนวน </a:t>
            </a:r>
            <a:r>
              <a:rPr lang="th-TH" sz="3000" b="1" u="sng" dirty="0">
                <a:solidFill>
                  <a:schemeClr val="accent2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77,936.47 บาท</a:t>
            </a:r>
            <a:r>
              <a:rPr lang="th-TH" sz="30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พร้อมดอกเบี้ยอัตราร้อยละ 7.5 ต่อปี </a:t>
            </a:r>
            <a:r>
              <a:rPr lang="th-TH" sz="3000" b="1" u="sng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ของเงินต้นจำนวน 31,193.05 บาท </a:t>
            </a:r>
          </a:p>
        </p:txBody>
      </p:sp>
      <p:sp>
        <p:nvSpPr>
          <p:cNvPr id="9" name="ตัวยึดหมายเลขภาพนิ่ง 1"/>
          <p:cNvSpPr txBox="1">
            <a:spLocks/>
          </p:cNvSpPr>
          <p:nvPr/>
        </p:nvSpPr>
        <p:spPr>
          <a:xfrm>
            <a:off x="11782251" y="6570561"/>
            <a:ext cx="609362" cy="365210"/>
          </a:xfrm>
          <a:prstGeom prst="rect">
            <a:avLst/>
          </a:prstGeom>
        </p:spPr>
        <p:txBody>
          <a:bodyPr vert="horz" lIns="108796" tIns="54398" rIns="108796" bIns="54398" anchor="b"/>
          <a:lstStyle>
            <a:defPPr>
              <a:defRPr lang="th-TH"/>
            </a:defPPr>
            <a:lvl1pPr marL="0" algn="l" defTabSz="1088319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4159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88319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32478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76638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0797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64957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09116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53276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27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66655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13302" y="137900"/>
            <a:ext cx="8715247" cy="771578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lvl="0" algn="ctr"/>
            <a:r>
              <a:rPr lang="th-TH" sz="43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ตัวอย่างการประนอมหนี้ภายหลังศาลมีคำพิพากษา </a:t>
            </a:r>
            <a:endParaRPr lang="th-TH" sz="4300" dirty="0">
              <a:solidFill>
                <a:srgbClr val="FFFF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93018" y="1125541"/>
            <a:ext cx="10871070" cy="2554545"/>
          </a:xfrm>
          <a:prstGeom prst="rect">
            <a:avLst/>
          </a:prstGeom>
          <a:noFill/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lIns="91409" tIns="45702" rIns="91409" bIns="45702">
            <a:spAutoFit/>
          </a:bodyPr>
          <a:lstStyle/>
          <a:p>
            <a:pPr algn="thaiDist"/>
            <a:r>
              <a:rPr lang="th-TH" sz="3200" dirty="0">
                <a:solidFill>
                  <a:schemeClr val="accent6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คำพิพากษาศาลตลิ่งชัน คดีหมายเลขแดงที่ ผบ.4986/2553 เมื่อวันที่ 29 กันยายน 2553 พิพากษาให้จำเลยทั้งสองร่วมกันชำระเงิน</a:t>
            </a:r>
            <a:r>
              <a:rPr lang="th-TH" sz="3200" b="1" u="sng" dirty="0">
                <a:solidFill>
                  <a:schemeClr val="accent2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จำนวน 13,500 บาท </a:t>
            </a:r>
            <a:r>
              <a:rPr lang="th-TH" sz="3200" b="1" u="sng" dirty="0">
                <a:solidFill>
                  <a:schemeClr val="accent6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พร้อมดอกเบี้ยอัตราร้อยละ 12 ต่อปี</a:t>
            </a:r>
            <a:r>
              <a:rPr lang="th-TH" sz="32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u="sng" dirty="0">
                <a:solidFill>
                  <a:schemeClr val="accent2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ของต้นเงินดังกล่าว</a:t>
            </a:r>
            <a:r>
              <a:rPr lang="th-TH" sz="3200" dirty="0">
                <a:solidFill>
                  <a:schemeClr val="accent2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dirty="0">
                <a:solidFill>
                  <a:schemeClr val="accent6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นับแต่วันที่ 2 มีนาคม 2546 เป็นต้นไปจนกว่าจะชำระเสร็จ</a:t>
            </a:r>
            <a:br>
              <a:rPr lang="th-TH" sz="3200" dirty="0">
                <a:solidFill>
                  <a:schemeClr val="accent6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dirty="0">
                <a:solidFill>
                  <a:schemeClr val="accent6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แก่โจทก์ กับให้จำเลยทั้งสองร่วมกันชดใช้ค่าฤชาธรรมเนียมแทนโจทก์ โดยกำหนด</a:t>
            </a:r>
            <a:br>
              <a:rPr lang="th-TH" sz="3200" dirty="0">
                <a:solidFill>
                  <a:schemeClr val="accent6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dirty="0">
                <a:solidFill>
                  <a:schemeClr val="accent6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ค่าทนายความ 3,000 บาท </a:t>
            </a:r>
            <a:endParaRPr lang="en-US" sz="3200" b="1" dirty="0">
              <a:solidFill>
                <a:schemeClr val="accent6">
                  <a:lumMod val="40000"/>
                  <a:lumOff val="6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27551" y="3645818"/>
            <a:ext cx="10836540" cy="263145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91409" tIns="45702" rIns="91409" bIns="45702">
            <a:spAutoFit/>
          </a:bodyPr>
          <a:lstStyle/>
          <a:p>
            <a:r>
              <a:rPr lang="th-TH" b="1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คำถาม</a:t>
            </a:r>
            <a:endParaRPr lang="en-US" b="1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2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ผู้กู้ยืมแจ้ง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ความประสงค์ขอประนอมหนี้ภายหลังศาลมีคำพิพากษา ในวันที่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13 มีนาคม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2561 </a:t>
            </a:r>
            <a:endParaRPr lang="th-TH" b="1" dirty="0" smtClean="0">
              <a:latin typeface="FreesiaUPC" pitchFamily="34" charset="-34"/>
              <a:cs typeface="FreesiaUPC" pitchFamily="34" charset="-34"/>
            </a:endParaRPr>
          </a:p>
          <a:p>
            <a:pPr marL="514175" indent="-514175">
              <a:buAutoNum type="arabicPeriod"/>
            </a:pP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จะต้อง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ชำระหนี้คืนจำนวนเท่าไร </a:t>
            </a:r>
            <a:endParaRPr lang="th-TH" b="1" dirty="0" smtClean="0">
              <a:latin typeface="FreesiaUPC" pitchFamily="34" charset="-34"/>
              <a:cs typeface="FreesiaUPC" pitchFamily="34" charset="-34"/>
            </a:endParaRPr>
          </a:p>
          <a:p>
            <a:pPr marL="514175" indent="-514175">
              <a:buAutoNum type="arabicPeriod"/>
            </a:pP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จะ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ได้รับการ</a:t>
            </a:r>
            <a:r>
              <a:rPr lang="th-TH" b="1" u="sng" dirty="0">
                <a:latin typeface="FreesiaUPC" pitchFamily="34" charset="-34"/>
                <a:cs typeface="FreesiaUPC" pitchFamily="34" charset="-34"/>
              </a:rPr>
              <a:t>งดเว้นดอกเบี้ยค้างชำระ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จำนวนเท่าไร</a:t>
            </a:r>
            <a:endParaRPr lang="en-US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66465" y="545251"/>
            <a:ext cx="2616359" cy="600128"/>
          </a:xfrm>
          <a:prstGeom prst="rect">
            <a:avLst/>
          </a:prstGeom>
        </p:spPr>
        <p:txBody>
          <a:bodyPr wrap="none" lIns="91409" tIns="45702" rIns="91409" bIns="45702">
            <a:spAutoFit/>
          </a:bodyPr>
          <a:lstStyle/>
          <a:p>
            <a:r>
              <a:rPr lang="th-TH" b="1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ผนวก 1 หน้า 156 </a:t>
            </a:r>
            <a:endParaRPr lang="en-US" b="1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3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1797" y="6290125"/>
            <a:ext cx="10801200" cy="600128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r>
              <a:rPr lang="th-TH" b="1" dirty="0" smtClean="0"/>
              <a:t>ตัวอย่างกรณี คำ</a:t>
            </a:r>
            <a:r>
              <a:rPr lang="th-TH" b="1" dirty="0"/>
              <a:t>พิพากษาระบุ เงินต้นตามคำพิพากษา </a:t>
            </a:r>
            <a:r>
              <a:rPr lang="th-TH" b="1" u="sng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เท่ากับ</a:t>
            </a:r>
            <a:r>
              <a:rPr lang="th-TH" b="1" dirty="0"/>
              <a:t> เงินต้นที่ค้างชำระตามสัญญากู้ยืมเงิน </a:t>
            </a:r>
          </a:p>
        </p:txBody>
      </p:sp>
      <p:sp>
        <p:nvSpPr>
          <p:cNvPr id="9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28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35949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2981" y="1154569"/>
            <a:ext cx="1333957" cy="707850"/>
          </a:xfrm>
          <a:prstGeom prst="rect">
            <a:avLst/>
          </a:prstGeom>
        </p:spPr>
        <p:txBody>
          <a:bodyPr wrap="none" lIns="91409" tIns="45702" rIns="91409" bIns="45702">
            <a:spAutoFit/>
          </a:bodyPr>
          <a:lstStyle/>
          <a:p>
            <a:r>
              <a:rPr lang="th-TH" sz="4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ขั้นตอน</a:t>
            </a:r>
            <a:endParaRPr lang="en-US" sz="4000" dirty="0">
              <a:solidFill>
                <a:schemeClr val="accent3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09044" y="137900"/>
            <a:ext cx="10371430" cy="771578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lvl="0" algn="ctr"/>
            <a:r>
              <a:rPr lang="th-TH" sz="43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ตัวอย่างการประนอมหนี้ภายหลังศาลมีคำพิพากษา </a:t>
            </a:r>
            <a:endParaRPr lang="th-TH" sz="4300" dirty="0">
              <a:solidFill>
                <a:srgbClr val="FFFF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32983" y="1862458"/>
            <a:ext cx="11593287" cy="5170610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>
              <a:tabLst>
                <a:tab pos="272957" algn="l"/>
              </a:tabLst>
            </a:pPr>
            <a:r>
              <a:rPr lang="th-TH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1. </a:t>
            </a:r>
            <a:r>
              <a:rPr lang="th-TH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ตรวจสอบ</a:t>
            </a:r>
            <a:r>
              <a:rPr lang="th-TH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ข้อมูลการชำระหนี้ตามคำพิพากษา</a:t>
            </a:r>
            <a:endParaRPr lang="en-US" b="1" dirty="0">
              <a:solidFill>
                <a:schemeClr val="accent6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pPr indent="355479"/>
            <a:r>
              <a:rPr lang="th-TH" dirty="0">
                <a:latin typeface="FreesiaUPC" pitchFamily="34" charset="-34"/>
                <a:cs typeface="FreesiaUPC" pitchFamily="34" charset="-34"/>
              </a:rPr>
              <a:t>    ไม่เคยชำระหนี้ตามคำพิพากษา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  <a:p>
            <a:r>
              <a:rPr lang="th-TH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2. คำนวณหนี้ค้างชำระตามคำพิพากษา ถึงวันที่ขอประนอมหนี้ 13 มีนาคม 2561</a:t>
            </a:r>
            <a:endParaRPr lang="en-US" b="1" dirty="0">
              <a:solidFill>
                <a:schemeClr val="accent6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pPr indent="723655">
              <a:tabLst>
                <a:tab pos="723655" algn="l"/>
              </a:tabLst>
            </a:pPr>
            <a:r>
              <a:rPr lang="th-TH" dirty="0" smtClean="0">
                <a:latin typeface="FreesiaUPC" pitchFamily="34" charset="-34"/>
                <a:cs typeface="FreesiaUPC" pitchFamily="34" charset="-34"/>
              </a:rPr>
              <a:t>ยอด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หนี้ค้างชำระ ณ ณ วันที่ 13 มีนาคม 2561 เป็นเงินทั้งสิ้นจำนวน 42,661.01 บาท   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 </a:t>
            </a:r>
            <a:br>
              <a:rPr lang="th-TH" dirty="0" smtClean="0">
                <a:latin typeface="FreesiaUPC" pitchFamily="34" charset="-34"/>
                <a:cs typeface="FreesiaUPC" pitchFamily="34" charset="-34"/>
              </a:rPr>
            </a:br>
            <a:r>
              <a:rPr lang="th-TH" dirty="0" smtClean="0">
                <a:latin typeface="FreesiaUPC" pitchFamily="34" charset="-34"/>
                <a:cs typeface="FreesiaUPC" pitchFamily="34" charset="-34"/>
              </a:rPr>
              <a:t>    ประกอบด้วย 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  <a:p>
            <a:pPr indent="723655"/>
            <a:r>
              <a:rPr lang="th-TH" dirty="0">
                <a:latin typeface="FreesiaUPC" pitchFamily="34" charset="-34"/>
                <a:cs typeface="FreesiaUPC" pitchFamily="34" charset="-34"/>
              </a:rPr>
              <a:t>เงินต้นตามคำพิพากษา          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13,500.00   บาท 	(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ช่อง 9)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  <a:p>
            <a:pPr indent="723655"/>
            <a:r>
              <a:rPr lang="th-TH" dirty="0">
                <a:latin typeface="FreesiaUPC" pitchFamily="34" charset="-34"/>
                <a:cs typeface="FreesiaUPC" pitchFamily="34" charset="-34"/>
              </a:rPr>
              <a:t>ดอกเบี้ย 	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		24,371.01   บาท 	(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ช่อง 10)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  <a:p>
            <a:pPr indent="723655"/>
            <a:r>
              <a:rPr lang="th-TH" dirty="0">
                <a:latin typeface="FreesiaUPC" pitchFamily="34" charset="-34"/>
                <a:cs typeface="FreesiaUPC" pitchFamily="34" charset="-34"/>
              </a:rPr>
              <a:t>ค่าทนายความ              	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  3,000.00   บาท	(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ช่อง 12)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  <a:p>
            <a:pPr indent="723655"/>
            <a:r>
              <a:rPr lang="th-TH" dirty="0">
                <a:latin typeface="FreesiaUPC" pitchFamily="34" charset="-34"/>
                <a:cs typeface="FreesiaUPC" pitchFamily="34" charset="-34"/>
              </a:rPr>
              <a:t>ค่าฤชาธรรมเนียม          	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  1,790.00   บาท 	(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ช่อง 13)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  <a:p>
            <a:r>
              <a:rPr lang="th-TH" dirty="0">
                <a:latin typeface="FreesiaUPC" pitchFamily="34" charset="-34"/>
                <a:cs typeface="FreesiaUPC" pitchFamily="34" charset="-34"/>
              </a:rPr>
              <a:t>	</a:t>
            </a:r>
            <a:endParaRPr lang="en-US" dirty="0"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29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03305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106" y="1647300"/>
            <a:ext cx="11593287" cy="4818442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r>
              <a:rPr lang="th-TH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3</a:t>
            </a:r>
            <a:r>
              <a:rPr lang="th-TH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. ตรวจสอบค่าใช้จ่ายในการดำเนินคดีที่เกิดขึ้นทั้งหมดในชั้นบังคับ</a:t>
            </a:r>
            <a:r>
              <a:rPr lang="th-TH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คดี</a:t>
            </a:r>
          </a:p>
          <a:p>
            <a:pPr indent="531633"/>
            <a:r>
              <a:rPr lang="th-TH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 ให้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ตรวจสอบว่าคดีอยู่ระหว่างการบังคับคดีหรือไม่ ลูกหนี้รายนี้ถูกบังคับคดีแล้ว 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804591" algn="l"/>
              </a:tabLst>
            </a:pPr>
            <a:r>
              <a:rPr lang="th-TH" dirty="0"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ค่าใช้จ่าย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ในชั้นบังคับคดี 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  1,500   บาท                    (</a:t>
            </a:r>
            <a:r>
              <a:rPr lang="th-TH" dirty="0">
                <a:latin typeface="FreesiaUPC" pitchFamily="34" charset="-34"/>
                <a:cs typeface="FreesiaUPC" pitchFamily="34" charset="-34"/>
              </a:rPr>
              <a:t>ช่อง 15)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  <a:p>
            <a:r>
              <a:rPr lang="th-TH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4. ตรวจสอบจำนวนเงินต้นที่ค้างชำระตามสัญญากู้ยืมเงิน </a:t>
            </a:r>
          </a:p>
          <a:p>
            <a:r>
              <a:rPr lang="th-TH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       เพื่อใช้ในการประนอมหนี้ภายหลังศาลมีคำพิพากษา</a:t>
            </a:r>
            <a:endParaRPr lang="en-US" dirty="0" smtClean="0">
              <a:latin typeface="FreesiaUPC" pitchFamily="34" charset="-34"/>
              <a:cs typeface="FreesiaUPC" pitchFamily="34" charset="-34"/>
            </a:endParaRPr>
          </a:p>
          <a:p>
            <a:pPr indent="723655"/>
            <a:r>
              <a:rPr lang="th-TH" dirty="0" smtClean="0">
                <a:latin typeface="FreesiaUPC" pitchFamily="34" charset="-34"/>
                <a:cs typeface="FreesiaUPC" pitchFamily="34" charset="-34"/>
              </a:rPr>
              <a:t>เงินต้นที่ค้างชำระตามสัญญากู้ยืมเงิน	13,500	 บาท    (ช่อง 16)</a:t>
            </a:r>
            <a:endParaRPr lang="en-US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dirty="0" smtClean="0">
                <a:latin typeface="FreesiaUPC" pitchFamily="34" charset="-34"/>
                <a:cs typeface="FreesiaUPC" pitchFamily="34" charset="-34"/>
              </a:rPr>
              <a:t>(ตรวจสอบจำนวนเงินต้นที่ค้างชำระตามสัญญากู้ยืมเงิน กับ จำนวนเงินต้นตามคำพิพากษา</a:t>
            </a:r>
            <a:br>
              <a:rPr lang="th-TH" dirty="0" smtClean="0">
                <a:latin typeface="FreesiaUPC" pitchFamily="34" charset="-34"/>
                <a:cs typeface="FreesiaUPC" pitchFamily="34" charset="-34"/>
              </a:rPr>
            </a:br>
            <a:r>
              <a:rPr lang="th-TH" dirty="0" smtClean="0">
                <a:latin typeface="FreesiaUPC" pitchFamily="34" charset="-34"/>
                <a:cs typeface="FreesiaUPC" pitchFamily="34" charset="-34"/>
              </a:rPr>
              <a:t>ค้างชำระ ณ วันที่ขอประนอมหนี้ </a:t>
            </a:r>
            <a:r>
              <a:rPr lang="th-TH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ยอดเงินคงเหลือใด</a:t>
            </a:r>
            <a:r>
              <a:rPr lang="th-TH" b="1" u="sng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ต่ำกว่า</a:t>
            </a:r>
            <a:r>
              <a:rPr lang="th-TH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ให้ใช้ยอดเงินนั้นเป็น “เงินต้นที่ค้างชำระตามสัญญากู้ยืมเงิน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” </a:t>
            </a:r>
            <a:r>
              <a:rPr lang="th-TH" dirty="0" smtClean="0">
                <a:latin typeface="FreesiaUPC" pitchFamily="34" charset="-34"/>
                <a:cs typeface="FreesiaUPC" pitchFamily="34" charset="-34"/>
              </a:rPr>
              <a:t>เพื่อใช้ในการทำประนอมหนี้ภายหลังศาลมีคำพิพากษา)</a:t>
            </a:r>
            <a:endParaRPr lang="en-US" dirty="0"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32981" y="1154569"/>
            <a:ext cx="1333957" cy="707850"/>
          </a:xfrm>
          <a:prstGeom prst="rect">
            <a:avLst/>
          </a:prstGeom>
        </p:spPr>
        <p:txBody>
          <a:bodyPr wrap="none" lIns="91409" tIns="45702" rIns="91409" bIns="45702">
            <a:spAutoFit/>
          </a:bodyPr>
          <a:lstStyle/>
          <a:p>
            <a:r>
              <a:rPr lang="th-TH" sz="4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ขั้นตอน</a:t>
            </a:r>
            <a:endParaRPr lang="en-US" sz="4000" dirty="0">
              <a:solidFill>
                <a:schemeClr val="accent3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09044" y="137900"/>
            <a:ext cx="10371430" cy="771578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lvl="0" algn="ctr"/>
            <a:r>
              <a:rPr lang="th-TH" sz="43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ตัวอย่างการประนอมหนี้ภายหลังศาลมีคำพิพากษา </a:t>
            </a:r>
            <a:endParaRPr lang="th-TH" sz="4300" dirty="0">
              <a:solidFill>
                <a:srgbClr val="FFFF00"/>
              </a:solidFill>
            </a:endParaRPr>
          </a:p>
        </p:txBody>
      </p:sp>
      <p:sp>
        <p:nvSpPr>
          <p:cNvPr id="8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30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38378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159654" y="45421"/>
            <a:ext cx="6982638" cy="663856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lvl="0" algn="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ตัวอย่างการประนอมหนี้ภายหลังศาลมีคำพิพากษา </a:t>
            </a:r>
            <a:endParaRPr lang="th-TH" sz="3600" dirty="0">
              <a:solidFill>
                <a:srgbClr val="FFFF00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90275519"/>
              </p:ext>
            </p:extLst>
          </p:nvPr>
        </p:nvGraphicFramePr>
        <p:xfrm>
          <a:off x="260975" y="693491"/>
          <a:ext cx="11593289" cy="594360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304256"/>
                <a:gridCol w="4680520"/>
                <a:gridCol w="4608513"/>
              </a:tblGrid>
              <a:tr h="520885">
                <a:tc>
                  <a:txBody>
                    <a:bodyPr/>
                    <a:lstStyle/>
                    <a:p>
                      <a:pPr algn="ctr"/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รายการ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วิธีการคำนวณ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สูตรการคำนวณ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1389028">
                <a:tc>
                  <a:txBody>
                    <a:bodyPr/>
                    <a:lstStyle/>
                    <a:p>
                      <a:pPr algn="l"/>
                      <a:r>
                        <a:rPr kumimoji="0" lang="th-TH" sz="30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เงินต้นตามคำพิพากษาค้างชำระ (ช่อง 9)	</a:t>
                      </a:r>
                      <a:endParaRPr lang="en-US" sz="3000" b="1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kumimoji="0" lang="th-TH" sz="30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เงินต้นตามคำพิพากษา </a:t>
                      </a:r>
                      <a:r>
                        <a:rPr lang="th-TH" sz="30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(ช่อง 2) </a:t>
                      </a:r>
                      <a:r>
                        <a:rPr kumimoji="0" lang="th-TH" sz="30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– </a:t>
                      </a:r>
                    </a:p>
                    <a:p>
                      <a:r>
                        <a:rPr kumimoji="0" lang="th-TH" sz="30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เงินต้นตามคำพิพากษาชำระ</a:t>
                      </a:r>
                      <a:r>
                        <a:rPr lang="th-TH" sz="30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คืน (ช่อง 3)</a:t>
                      </a:r>
                      <a:endParaRPr lang="en-US" sz="30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30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30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13,500</a:t>
                      </a:r>
                      <a:r>
                        <a:rPr lang="th-TH" sz="30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– </a:t>
                      </a:r>
                      <a:r>
                        <a:rPr kumimoji="0" lang="th-TH" sz="30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0 (ไม่ชำระ)</a:t>
                      </a:r>
                      <a:endParaRPr lang="en-US" sz="30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r>
                        <a:rPr kumimoji="0" lang="en-US" sz="30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30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13,500</a:t>
                      </a:r>
                      <a:r>
                        <a:rPr lang="th-TH" sz="30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kumimoji="0" lang="th-TH" sz="30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บาท</a:t>
                      </a:r>
                      <a:endParaRPr lang="en-US" sz="3000" b="1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850726">
                <a:tc>
                  <a:txBody>
                    <a:bodyPr/>
                    <a:lstStyle/>
                    <a:p>
                      <a:r>
                        <a:rPr lang="th-TH" sz="30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ดอกเบี้ยค้างชำระ (ช่อง 10)</a:t>
                      </a:r>
                      <a:endParaRPr lang="en-US" sz="3000" b="1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thaiDist">
                        <a:buFont typeface="Wingdings" pitchFamily="2" charset="2"/>
                        <a:buChar char="§"/>
                      </a:pP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ร้อยละ 12 ต่อปี 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ของต้นเงินจำนวน 13,500 บาท นับแต่วันที่ 2 มีนาคม 2546 เป็นต้นไป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ไม่เคยชำระหนี้ตามคำพิพากษา คำนวณดอกเบี้ยนับแต่วันที่ 2 มี.ค. 2546 ถึงวันที่ขอประนอมหนี้ คือ วันที่ 13 มี.ค. 2561</a:t>
                      </a:r>
                      <a:endParaRPr kumimoji="0" lang="en-US" sz="2800" kern="1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จำนวนเงินต้นที่ศาลสั่งให้ใช้ในการคำนวณดอกเบี้ย  </a:t>
                      </a:r>
                      <a:r>
                        <a:rPr kumimoji="0" lang="en-US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x 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อัตราดอกเบี้ย 12 ต่อปี </a:t>
                      </a:r>
                      <a:r>
                        <a:rPr kumimoji="0" lang="en-US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x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จำนวนวันที่ค้างชำระ</a:t>
                      </a:r>
                      <a:endParaRPr lang="en-US" sz="32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30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30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13,500 </a:t>
                      </a:r>
                      <a:r>
                        <a:rPr kumimoji="0" lang="en-US" sz="30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x </a:t>
                      </a:r>
                      <a:r>
                        <a:rPr kumimoji="0" lang="th-TH" sz="30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12</a:t>
                      </a:r>
                      <a:r>
                        <a:rPr kumimoji="0" lang="en-US" sz="30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/100 x </a:t>
                      </a:r>
                      <a:r>
                        <a:rPr kumimoji="0" lang="th-TH" sz="30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5,491/365</a:t>
                      </a:r>
                      <a:endParaRPr kumimoji="0" lang="en-US" sz="3000" kern="1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r>
                        <a:rPr kumimoji="0" lang="en-US" sz="30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30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24,371.01 บาท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3000" kern="1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0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</a:t>
                      </a:r>
                      <a:r>
                        <a:rPr lang="th-TH" sz="30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จำนวนวันที่ค้างชำระ กรณีชำระคืนบางส่วนแล้ว นับถัดจากวันที่ชำระหนี้ครั้งสุดท้าย ถึงวันที่ขอประนอมหนี้)</a:t>
                      </a:r>
                      <a:endParaRPr lang="en-US" sz="30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endParaRPr kumimoji="0" lang="en-US" sz="3200" kern="1200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404990" y="117427"/>
            <a:ext cx="5184576" cy="630906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r>
              <a:rPr lang="th-TH" sz="35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วิธีการคำนวณ </a:t>
            </a:r>
            <a:r>
              <a:rPr lang="en-US" sz="35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35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ณ 13 มี.ค. 2561 </a:t>
            </a:r>
            <a:endParaRPr lang="en-US" sz="3500" b="1" dirty="0">
              <a:solidFill>
                <a:schemeClr val="accent6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31</a:t>
            </a:fld>
            <a:endParaRPr lang="th-TH" sz="24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12261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159654" y="45421"/>
            <a:ext cx="6982638" cy="663856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lvl="0" algn="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ตัวอย่างการประนอมหนี้ภายหลังศาลมีคำพิพากษา </a:t>
            </a:r>
            <a:endParaRPr lang="th-TH" sz="3600" dirty="0">
              <a:solidFill>
                <a:srgbClr val="FFFF00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74882879"/>
              </p:ext>
            </p:extLst>
          </p:nvPr>
        </p:nvGraphicFramePr>
        <p:xfrm>
          <a:off x="260975" y="834763"/>
          <a:ext cx="11593289" cy="5691026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304256"/>
                <a:gridCol w="4680520"/>
                <a:gridCol w="4608513"/>
              </a:tblGrid>
              <a:tr h="511312">
                <a:tc>
                  <a:txBody>
                    <a:bodyPr/>
                    <a:lstStyle/>
                    <a:p>
                      <a:pPr algn="ctr"/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รายการ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วิธีการคำนวณ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สูตรการคำนวณ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99421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0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ค่าทนายความค้างชำระ (ช่อง 12)</a:t>
                      </a:r>
                      <a:endParaRPr lang="en-US" sz="3000" b="1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ค่าทนายความตามคำพิพากษา – 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ค่าทนายความชำระคืน (ช่อง 6)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3,000 – 0 (ไม่เคยชำระ) </a:t>
                      </a:r>
                      <a:endParaRPr kumimoji="0" lang="en-US" sz="3200" kern="1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32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3,000 บาท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1448716">
                <a:tc>
                  <a:txBody>
                    <a:bodyPr/>
                    <a:lstStyle/>
                    <a:p>
                      <a:pPr algn="l"/>
                      <a:r>
                        <a:rPr kumimoji="0" lang="th-TH" sz="30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ค่าฤชาธรรมเนียมค้างชำระ </a:t>
                      </a:r>
                    </a:p>
                    <a:p>
                      <a:pPr algn="l"/>
                      <a:r>
                        <a:rPr kumimoji="0" lang="th-TH" sz="30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(ช่อง 13)</a:t>
                      </a:r>
                      <a:endParaRPr lang="en-US" sz="3000" b="1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บัญชีค่าฤชาธรรมเนียมในสำนวนคดี</a:t>
                      </a:r>
                      <a:b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ของศาลที่มีคำพิพากษา – ค่าฤชา</a:t>
                      </a:r>
                      <a:b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ธรรมเนียมชำระคืน (ช่อง 7)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1,790 – 0 (ไม่เคยชำระ)</a:t>
                      </a:r>
                    </a:p>
                    <a:p>
                      <a:r>
                        <a:rPr lang="en-US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lang="en-US" sz="3000" b="1" baseline="0" dirty="0" smtClean="0">
                          <a:latin typeface="FreesiaUPC" pitchFamily="34" charset="-34"/>
                          <a:cs typeface="FreesiaUPC" pitchFamily="34" charset="-34"/>
                        </a:rPr>
                        <a:t> 1</a:t>
                      </a:r>
                      <a:r>
                        <a:rPr lang="th-TH" sz="3000" b="1" baseline="0" dirty="0" smtClean="0">
                          <a:latin typeface="FreesiaUPC" pitchFamily="34" charset="-34"/>
                          <a:cs typeface="FreesiaUPC" pitchFamily="34" charset="-34"/>
                        </a:rPr>
                        <a:t>,</a:t>
                      </a:r>
                      <a:r>
                        <a:rPr lang="en-US" sz="3000" b="1" baseline="0" dirty="0" smtClean="0">
                          <a:latin typeface="FreesiaUPC" pitchFamily="34" charset="-34"/>
                          <a:cs typeface="FreesiaUPC" pitchFamily="34" charset="-34"/>
                        </a:rPr>
                        <a:t>790 </a:t>
                      </a:r>
                      <a:r>
                        <a:rPr lang="th-TH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บาท </a:t>
                      </a:r>
                      <a:endParaRPr lang="en-US" sz="30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2521106">
                <a:tc>
                  <a:txBody>
                    <a:bodyPr/>
                    <a:lstStyle/>
                    <a:p>
                      <a:r>
                        <a:rPr kumimoji="0" lang="th-TH" sz="30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ค่าใช้จ่ายในการดำเนินคดีที่เกิดขึ้นทั้งหมดในชั้นบังคับคดี </a:t>
                      </a:r>
                    </a:p>
                    <a:p>
                      <a:r>
                        <a:rPr kumimoji="0" lang="th-TH" sz="30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(ช่อง 15) </a:t>
                      </a:r>
                      <a:endParaRPr lang="en-US" sz="3000" b="1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(ไม่ให้นำมารวมในช่องยอดหนี้ค้างชำระตามคำพิพากษา) แต่ให้นำจำนวนเงินดังกล่าวมาคิดรวมในยอดเงินประนอมหนี้ภายหลังศาลมีคำพิพากษาด้วย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/>
                      <a:r>
                        <a:rPr lang="th-TH" sz="3200" dirty="0" smtClean="0">
                          <a:latin typeface="FreesiaUPC" pitchFamily="34" charset="-34"/>
                          <a:cs typeface="FreesiaUPC" pitchFamily="34" charset="-34"/>
                        </a:rPr>
                        <a:t>ถูกบังคับคดีแล้ว </a:t>
                      </a:r>
                    </a:p>
                    <a:p>
                      <a:pPr marL="0" indent="0"/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ค่าใช้จ่ายในชั้นบังคับคดี  </a:t>
                      </a:r>
                    </a:p>
                    <a:p>
                      <a:pPr marL="0" indent="0"/>
                      <a:r>
                        <a:rPr kumimoji="0" lang="en-US" sz="32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 </a:t>
                      </a:r>
                      <a:r>
                        <a:rPr kumimoji="0" lang="th-TH" sz="32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1,500 บาท 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404990" y="293962"/>
            <a:ext cx="5184576" cy="630906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r>
              <a:rPr lang="th-TH" sz="35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วิธีการคำนวณ </a:t>
            </a:r>
            <a:r>
              <a:rPr lang="en-US" sz="35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35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ณ 13 มี.ค. 2561 </a:t>
            </a:r>
            <a:endParaRPr lang="en-US" sz="3500" b="1" dirty="0">
              <a:solidFill>
                <a:schemeClr val="accent6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476316" y="6520968"/>
            <a:ext cx="609362" cy="365210"/>
          </a:xfrm>
        </p:spPr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32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65270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869483" y="245623"/>
            <a:ext cx="6982638" cy="663856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lvl="0" algn="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ตัวอย่างการประนอมหนี้ภายหลังศาลมีคำพิพากษา </a:t>
            </a:r>
            <a:endParaRPr lang="th-TH" sz="3600" dirty="0">
              <a:solidFill>
                <a:srgbClr val="FFFF00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596935089"/>
              </p:ext>
            </p:extLst>
          </p:nvPr>
        </p:nvGraphicFramePr>
        <p:xfrm>
          <a:off x="260975" y="1591826"/>
          <a:ext cx="11593289" cy="4054735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304256"/>
                <a:gridCol w="4680520"/>
                <a:gridCol w="4608513"/>
              </a:tblGrid>
              <a:tr h="548745">
                <a:tc>
                  <a:txBody>
                    <a:bodyPr/>
                    <a:lstStyle/>
                    <a:p>
                      <a:pPr algn="ctr"/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รายการ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วิธีการคำนวณ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สูตรการคำนวณ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350599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สรุป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ยอดหนี้ค้างชำระตามคำพิพากษา ณ วันที่ 13 มี.ค. 2561</a:t>
                      </a:r>
                      <a:endParaRPr kumimoji="0" lang="en-US" sz="3200" b="1" kern="1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3200" b="1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3200" kern="1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เงินต้นตามคำพิพากษาค้างชำระ (ช่อง 9) + ดอกเบี้ย (ช่อง 10) + </a:t>
                      </a:r>
                      <a:b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ค่าทนายความ (ช่อง 12) + ค่าฤชาธรรมเนียม (ช่อง 13)</a:t>
                      </a:r>
                      <a:endParaRPr kumimoji="0" lang="en-US" sz="3200" kern="1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3200" kern="1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13,500 + 24,371.01 + 3,000 </a:t>
                      </a:r>
                      <a:b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+ 1,790</a:t>
                      </a:r>
                      <a:endParaRPr kumimoji="0" lang="en-US" sz="3200" kern="1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32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42,661.01 บาท</a:t>
                      </a:r>
                      <a:endParaRPr kumimoji="0" lang="en-US" sz="3200" b="1" kern="1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260973" y="1014042"/>
            <a:ext cx="5184576" cy="630906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r>
              <a:rPr lang="th-TH" sz="35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วิธีการคำนวณ </a:t>
            </a:r>
            <a:r>
              <a:rPr lang="en-US" sz="35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35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ณ 13 มี.ค. 2561 </a:t>
            </a:r>
            <a:endParaRPr lang="en-US" sz="3500" b="1" dirty="0">
              <a:solidFill>
                <a:schemeClr val="accent6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33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44767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941491" y="173614"/>
            <a:ext cx="6982638" cy="663856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lvl="0" algn="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ตัวอย่างการประนอมหนี้ภายหลังศาลมีคำพิพากษา </a:t>
            </a:r>
            <a:endParaRPr lang="th-TH" sz="3600" dirty="0">
              <a:solidFill>
                <a:srgbClr val="FFFF00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571900294"/>
              </p:ext>
            </p:extLst>
          </p:nvPr>
        </p:nvGraphicFramePr>
        <p:xfrm>
          <a:off x="260975" y="1205321"/>
          <a:ext cx="11593289" cy="5320817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04256"/>
                <a:gridCol w="4680520"/>
                <a:gridCol w="4608513"/>
              </a:tblGrid>
              <a:tr h="461996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FreesiaUPC" pitchFamily="34" charset="-34"/>
                          <a:cs typeface="FreesiaUPC" pitchFamily="34" charset="-34"/>
                        </a:rPr>
                        <a:t>รายการ</a:t>
                      </a:r>
                      <a:endParaRPr lang="en-US" sz="320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FreesiaUPC" pitchFamily="34" charset="-34"/>
                          <a:cs typeface="FreesiaUPC" pitchFamily="34" charset="-34"/>
                        </a:rPr>
                        <a:t>วิธีการคำนวณ</a:t>
                      </a:r>
                      <a:endParaRPr lang="en-US" sz="320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FreesiaUPC" pitchFamily="34" charset="-34"/>
                          <a:cs typeface="FreesiaUPC" pitchFamily="34" charset="-34"/>
                        </a:rPr>
                        <a:t>สูตรการคำนวณ</a:t>
                      </a:r>
                      <a:endParaRPr lang="en-US" sz="320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74169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เงินต้นค้างชำระตามสัญญากู้ยืมเงิน (ช่อง 16) </a:t>
                      </a:r>
                      <a:endParaRPr lang="en-US" sz="32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ตรวจสอบจำนวนเงินต้นที่ค้างชำระตามสัญญากู้ยืมเงิน กับ จำนวนเงินต้นตามคำพิพากษาค้างชำระ ณ วันที่ขอประนอมหนี้ </a:t>
                      </a:r>
                      <a:r>
                        <a:rPr kumimoji="0" lang="th-TH" sz="3200" b="1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ยอดเงินคงเหลือใด</a:t>
                      </a:r>
                      <a:br>
                        <a:rPr kumimoji="0" lang="th-TH" sz="3200" b="1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3200" b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ต่ำกว่า</a:t>
                      </a:r>
                      <a:r>
                        <a:rPr kumimoji="0" lang="th-TH" sz="3200" b="1" u="none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kumimoji="0" lang="th-TH" sz="3200" b="1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ให้ใช้ยอดเงินนั้นเป็น </a:t>
                      </a:r>
                      <a:r>
                        <a:rPr kumimoji="0" lang="th-TH" sz="3200" b="1" kern="1200" baseline="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kumimoji="0" lang="th-TH" sz="3200" b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เงินต้นที่ค้างชำระตามสัญญากู้ยืมเงิน</a:t>
                      </a:r>
                      <a:r>
                        <a:rPr kumimoji="0" lang="th-TH" sz="3200" b="1" u="none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เพื่อใช้ในการทำประนอมหนี้ภายหลังศาลมีคำพิพากษา</a:t>
                      </a:r>
                      <a:endParaRPr lang="en-US" sz="320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lang="th-TH" sz="3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13,500 บาท</a:t>
                      </a:r>
                      <a:endParaRPr lang="en-US" sz="3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จำนวนเงินต้นตามคำพิพากษาค้างชำระ (13,500) เท่ากับ จำนวนเงินต้นที่ค้างชำระตามสัญญากู้ยืมเงิน (13,500) ดังนั้น จำนวนเงินต้นค้างชำระตามสัญญากู้ยืมเงินที่จะนำมาใช้ในการทำประนอมหนี้ภายหลังศาล</a:t>
                      </a:r>
                      <a:b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มีคำพิพากษา</a:t>
                      </a:r>
                      <a:endParaRPr lang="th-TH" sz="3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lang="th-TH" sz="32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13,500 บาท</a:t>
                      </a:r>
                      <a:endParaRPr lang="en-US" sz="320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116956" y="581994"/>
            <a:ext cx="5184576" cy="630906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r>
              <a:rPr lang="th-TH" sz="35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วิธีการคำนวณ </a:t>
            </a:r>
            <a:r>
              <a:rPr lang="en-US" sz="35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35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ณ 13 มี.ค. 2561 </a:t>
            </a:r>
            <a:endParaRPr lang="en-US" sz="3500" b="1" dirty="0">
              <a:solidFill>
                <a:schemeClr val="accent6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476316" y="6520968"/>
            <a:ext cx="609362" cy="365210"/>
          </a:xfrm>
        </p:spPr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34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18635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159654" y="45421"/>
            <a:ext cx="6982638" cy="663856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lvl="0" algn="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ตัวอย่างการประนอมหนี้ภายหลังศาลมีคำพิพากษา </a:t>
            </a:r>
            <a:endParaRPr lang="th-TH" sz="3600" dirty="0">
              <a:solidFill>
                <a:srgbClr val="FFFF00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50716958"/>
              </p:ext>
            </p:extLst>
          </p:nvPr>
        </p:nvGraphicFramePr>
        <p:xfrm>
          <a:off x="621014" y="1253254"/>
          <a:ext cx="11017224" cy="540695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7272808"/>
                <a:gridCol w="3744416"/>
              </a:tblGrid>
              <a:tr h="1024412">
                <a:tc>
                  <a:txBody>
                    <a:bodyPr/>
                    <a:lstStyle/>
                    <a:p>
                      <a:pPr algn="l"/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1. จำนวนเงินที่ต้องชำระตามคำขอประนอมหนี้ภายหลังศาล</a:t>
                      </a:r>
                      <a:b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    มีคำพิพากษา</a:t>
                      </a:r>
                      <a:r>
                        <a:rPr lang="th-TH" sz="30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 ระเบียบฯ ข้อ 28/2 (ณ 13 มี.ค. 2561)</a:t>
                      </a:r>
                      <a:endParaRPr lang="en-US" sz="300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จำนวนเงิน</a:t>
                      </a:r>
                      <a:endParaRPr lang="en-US" sz="300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548745">
                <a:tc>
                  <a:txBody>
                    <a:bodyPr/>
                    <a:lstStyle/>
                    <a:p>
                      <a:pPr marL="627063" indent="-271463">
                        <a:buFont typeface="Wingdings" pitchFamily="2" charset="2"/>
                        <a:buChar char="§"/>
                      </a:pPr>
                      <a:r>
                        <a:rPr kumimoji="0" lang="th-TH" sz="30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ค่าทนายความ (ช่อง 12) </a:t>
                      </a:r>
                      <a:endParaRPr lang="en-US" sz="30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= 3,000</a:t>
                      </a:r>
                      <a:r>
                        <a:rPr lang="th-TH" sz="3000" b="1" baseline="0" dirty="0" smtClean="0">
                          <a:latin typeface="FreesiaUPC" pitchFamily="34" charset="-34"/>
                          <a:cs typeface="FreesiaUPC" pitchFamily="34" charset="-34"/>
                        </a:rPr>
                        <a:t> บาท</a:t>
                      </a:r>
                      <a:endParaRPr lang="en-US" sz="30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548745">
                <a:tc>
                  <a:txBody>
                    <a:bodyPr/>
                    <a:lstStyle/>
                    <a:p>
                      <a:pPr marL="627063" indent="-271463">
                        <a:buFont typeface="Wingdings" pitchFamily="2" charset="2"/>
                        <a:buChar char="§"/>
                      </a:pPr>
                      <a:r>
                        <a:rPr kumimoji="0" lang="th-TH" sz="30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ค่าฤชาธรรมเนียม (ช่อง 13) </a:t>
                      </a:r>
                      <a:endParaRPr lang="en-US" sz="30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lang="th-TH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 1,790 บาท</a:t>
                      </a:r>
                      <a:endParaRPr lang="en-US" sz="30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1006051">
                <a:tc>
                  <a:txBody>
                    <a:bodyPr/>
                    <a:lstStyle/>
                    <a:p>
                      <a:pPr marL="627063" indent="-271463">
                        <a:buFont typeface="Wingdings" pitchFamily="2" charset="2"/>
                        <a:buChar char="§"/>
                      </a:pPr>
                      <a:r>
                        <a:rPr kumimoji="0" lang="th-TH" sz="30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ค่าใช้จ่ายในการดำเนินคดีที่เกิดขึ้นทั้งหมดในชั้นบังคับคดี (ช่อง 15) </a:t>
                      </a:r>
                      <a:endParaRPr lang="en-US" sz="30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lang="th-TH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 1,500 บาท</a:t>
                      </a:r>
                      <a:endParaRPr lang="en-US" sz="30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632763">
                <a:tc>
                  <a:txBody>
                    <a:bodyPr/>
                    <a:lstStyle/>
                    <a:p>
                      <a:pPr marL="627063" indent="-271463">
                        <a:buFont typeface="Wingdings" pitchFamily="2" charset="2"/>
                        <a:buChar char="§"/>
                      </a:pPr>
                      <a:r>
                        <a:rPr kumimoji="0" lang="th-TH" sz="30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เงินต้นค้างชำระตามสัญญากู้ยืมเงิน (ช่อง 16) </a:t>
                      </a:r>
                      <a:endParaRPr lang="en-US" sz="30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lang="th-TH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 13,500 บาท</a:t>
                      </a:r>
                      <a:endParaRPr lang="en-US" sz="30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548745">
                <a:tc>
                  <a:txBody>
                    <a:bodyPr/>
                    <a:lstStyle/>
                    <a:p>
                      <a:pPr algn="ctr"/>
                      <a:r>
                        <a:rPr lang="th-TH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รวมทั้งสิ้น</a:t>
                      </a:r>
                      <a:endParaRPr lang="en-US" sz="30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lang="th-TH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 19,790 บาท</a:t>
                      </a:r>
                      <a:endParaRPr lang="en-US" sz="30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3"/>
                    </a:solidFill>
                  </a:tcPr>
                </a:tc>
              </a:tr>
              <a:tr h="548745">
                <a:tc>
                  <a:txBody>
                    <a:bodyPr/>
                    <a:lstStyle/>
                    <a:p>
                      <a:pPr algn="l"/>
                      <a:r>
                        <a:rPr lang="th-TH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2. จำนวนเงินที่ได้รับการงดเว้น</a:t>
                      </a:r>
                      <a:endParaRPr lang="en-US" sz="30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30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6"/>
                    </a:solidFill>
                  </a:tcPr>
                </a:tc>
              </a:tr>
              <a:tr h="548745">
                <a:tc>
                  <a:txBody>
                    <a:bodyPr/>
                    <a:lstStyle/>
                    <a:p>
                      <a:pPr marL="627063" indent="-271463" algn="l">
                        <a:buFont typeface="Wingdings" pitchFamily="2" charset="2"/>
                        <a:buChar char="§"/>
                      </a:pPr>
                      <a:r>
                        <a:rPr lang="th-TH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ดอกเบี้ยค้างชำระ (ช่อง 10)</a:t>
                      </a:r>
                      <a:endParaRPr lang="en-US" sz="30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b="1" dirty="0" smtClean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lang="th-TH" sz="3000" b="1" dirty="0" smtClean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24,371.01 บาท</a:t>
                      </a:r>
                      <a:endParaRPr lang="en-US" sz="30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621011" y="621483"/>
            <a:ext cx="5184576" cy="630906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r>
              <a:rPr lang="th-TH" sz="35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ตอบคำถามจากโจทก์</a:t>
            </a:r>
            <a:endParaRPr lang="en-US" sz="3500" b="1" dirty="0">
              <a:solidFill>
                <a:schemeClr val="accent6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476316" y="6592979"/>
            <a:ext cx="609362" cy="365210"/>
          </a:xfrm>
        </p:spPr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35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43530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9003" y="381359"/>
            <a:ext cx="11305256" cy="600128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แบบที่ใช้ในการประนอมหนี้เงินกู้ยืมกองทุนพัฒนาฝีมือ</a:t>
            </a:r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แรงงาน</a:t>
            </a:r>
            <a:r>
              <a:rPr lang="th-TH" b="1" u="sng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ภายหลังศาลมีคำพิพากษา</a:t>
            </a:r>
            <a:endParaRPr lang="en-US" u="sng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57662336"/>
              </p:ext>
            </p:extLst>
          </p:nvPr>
        </p:nvGraphicFramePr>
        <p:xfrm>
          <a:off x="821262" y="1197546"/>
          <a:ext cx="11017224" cy="4707999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4752528"/>
                <a:gridCol w="6264696"/>
              </a:tblGrid>
              <a:tr h="477669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FreesiaUPC" pitchFamily="34" charset="-34"/>
                          <a:cs typeface="FreesiaUPC" pitchFamily="34" charset="-34"/>
                        </a:rPr>
                        <a:t>แบบที่ใช้</a:t>
                      </a:r>
                      <a:endParaRPr lang="en-US" sz="32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FreesiaUPC" pitchFamily="34" charset="-34"/>
                          <a:cs typeface="FreesiaUPC" pitchFamily="34" charset="-34"/>
                        </a:rPr>
                        <a:t>ผู้ขอประนอมหนี้</a:t>
                      </a:r>
                      <a:endParaRPr lang="en-US" sz="32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1684084">
                <a:tc>
                  <a:txBody>
                    <a:bodyPr/>
                    <a:lstStyle/>
                    <a:p>
                      <a:pPr algn="thaiDist"/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แบบคำขอประนอมหนี้ภายหลังศาล</a:t>
                      </a:r>
                      <a:b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มีคำพิพากษาในคดีกู้ยืมเงินกู้ยืมกองทุนพัฒนาฝีมือแรงงาน </a:t>
                      </a:r>
                      <a:endParaRPr lang="en-US" sz="32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450850"/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 3 แบบ   (ผนวก</a:t>
                      </a:r>
                      <a:r>
                        <a:rPr kumimoji="0" lang="th-TH" sz="3200" kern="1200" baseline="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1)</a:t>
                      </a:r>
                      <a:endParaRPr kumimoji="0" lang="th-TH" sz="3200" kern="1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lvl="0" indent="450850"/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1. ผู้กู้ยืมขอประนอมหนี้ (หน้า 145)</a:t>
                      </a:r>
                      <a:endParaRPr kumimoji="0" lang="en-US" sz="3200" kern="1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lvl="0" indent="4508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2. ผู้ค้ำประกันขอประนอมหนี้ (หน้า 146)</a:t>
                      </a:r>
                      <a:endParaRPr kumimoji="0" lang="en-US" sz="3200" kern="1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lvl="0" indent="4508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3. ทายาทผู้ค้ำประกันขอประนอมหนี้ (หน้า 148)</a:t>
                      </a:r>
                      <a:endParaRPr kumimoji="0" lang="en-US" sz="3200" kern="1200" dirty="0" smtClean="0">
                        <a:solidFill>
                          <a:schemeClr val="accent2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2086719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แบบสัญญาขอชำระหนี้แทนลูกหนี้ภายหลังศาลมีคำพิพากษาในคดีกู้ยืมเงินกู้ยืมกองทุนพัฒนาฝีมือแรงงาน</a:t>
                      </a:r>
                      <a:endParaRPr lang="en-US" sz="32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450850"/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กรณีบุคคลอื่นขอประนอมหนี้แทน</a:t>
                      </a:r>
                    </a:p>
                    <a:p>
                      <a:pPr marL="0" indent="450850"/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(หน้า 147)</a:t>
                      </a:r>
                      <a:endParaRPr lang="en-US" sz="3200" b="0" dirty="0">
                        <a:solidFill>
                          <a:schemeClr val="accent2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36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55109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7"/>
          <p:cNvSpPr>
            <a:spLocks/>
          </p:cNvSpPr>
          <p:nvPr/>
        </p:nvSpPr>
        <p:spPr bwMode="auto">
          <a:xfrm>
            <a:off x="393377" y="1629594"/>
            <a:ext cx="11449272" cy="4536504"/>
          </a:xfrm>
          <a:prstGeom prst="rect">
            <a:avLst/>
          </a:prstGeom>
          <a:solidFill>
            <a:srgbClr val="0070C0"/>
          </a:solidFill>
          <a:ln w="6350">
            <a:solidFill>
              <a:srgbClr val="002060"/>
            </a:solidFill>
            <a:miter lim="800000"/>
            <a:headEnd/>
            <a:tailEnd/>
          </a:ln>
        </p:spPr>
        <p:txBody>
          <a:bodyPr vert="horz" wrap="square" lIns="91409" tIns="45702" rIns="91409" bIns="45702" numCol="1" anchor="ctr" anchorCtr="0" compatLnSpc="1">
            <a:prstTxWarp prst="textNoShape">
              <a:avLst/>
            </a:prstTxWarp>
          </a:bodyPr>
          <a:lstStyle/>
          <a:p>
            <a:pPr marR="12696" indent="450697" algn="thaiDist" defTabSz="914090" fontAlgn="base">
              <a:spcBef>
                <a:spcPct val="0"/>
              </a:spcBef>
              <a:spcAft>
                <a:spcPts val="1000"/>
              </a:spcAft>
            </a:pPr>
            <a:r>
              <a:rPr lang="th-TH" sz="3000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ข้อ 2 ข้าพเจ้ายอมรับว่ามีหนี้ค้างชำระตามคำพิพากษา ณ </a:t>
            </a:r>
            <a:r>
              <a:rPr lang="th-TH" sz="30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วันที่</a:t>
            </a:r>
            <a:r>
              <a:rPr lang="th-TH" sz="3000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r>
              <a:rPr lang="th-TH" sz="30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 13 มีนาคม 2561 </a:t>
            </a:r>
            <a:r>
              <a:rPr lang="th-TH" sz="3000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เป็นเงินทั้งสิ้นจำนวน </a:t>
            </a:r>
            <a:r>
              <a:rPr lang="th-TH" sz="30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42,611.01 บาท (สี่หมื่นสองพันหกร้อยสิบเอ็ดบาทหนึ่งสตางค์) </a:t>
            </a:r>
            <a:r>
              <a:rPr lang="th-TH" sz="3000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ประกอบด้วย</a:t>
            </a:r>
            <a:endParaRPr lang="en-US" altLang="zh-TW" sz="3000" dirty="0"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marR="12696" algn="thaiDist" defTabSz="914090" fontAlgn="base">
              <a:spcBef>
                <a:spcPct val="0"/>
              </a:spcBef>
              <a:spcAft>
                <a:spcPts val="1000"/>
              </a:spcAft>
            </a:pPr>
            <a:r>
              <a:rPr lang="th-TH" sz="3000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เงินต้นตามคำพิพากษา	จำนวน	</a:t>
            </a:r>
            <a:r>
              <a:rPr lang="th-TH" sz="30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13,500.00  บาท </a:t>
            </a:r>
            <a:r>
              <a:rPr lang="th-TH" sz="26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(หนึ่งหมื่นสามพันห้าร้อยบาทถ้วน)</a:t>
            </a:r>
            <a:endParaRPr lang="en-US" altLang="zh-TW" sz="2600" b="1" dirty="0"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marR="12696" algn="thaiDist" defTabSz="914090" fontAlgn="base">
              <a:spcBef>
                <a:spcPct val="0"/>
              </a:spcBef>
              <a:spcAft>
                <a:spcPts val="1000"/>
              </a:spcAft>
            </a:pPr>
            <a:r>
              <a:rPr lang="th-TH" sz="3000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ดอกเบี้ย			จำนวน	</a:t>
            </a:r>
            <a:r>
              <a:rPr lang="th-TH" sz="30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24,371.01</a:t>
            </a:r>
            <a:r>
              <a:rPr lang="th-TH" sz="29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 บาท  (สองหมื่นสี่พันสามร้อยเจ็ดสิบเอ็ดบาทหนึ่งสตางค์)</a:t>
            </a:r>
            <a:endParaRPr lang="en-US" altLang="zh-TW" sz="2900" b="1" dirty="0"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marR="12696" algn="thaiDist" defTabSz="914090" fontAlgn="base">
              <a:spcBef>
                <a:spcPct val="0"/>
              </a:spcBef>
              <a:spcAft>
                <a:spcPts val="1000"/>
              </a:spcAft>
            </a:pPr>
            <a:r>
              <a:rPr lang="th-TH" sz="3000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เบี้ยปรับ/ค่าปรับ		จำนวน	   </a:t>
            </a:r>
            <a:r>
              <a:rPr lang="th-TH" sz="30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-             บาท  (..............-...........) </a:t>
            </a:r>
            <a:endParaRPr lang="en-US" altLang="zh-TW" sz="3000" b="1" dirty="0"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marR="12696" algn="thaiDist" defTabSz="914090" fontAlgn="base">
              <a:spcBef>
                <a:spcPct val="0"/>
              </a:spcBef>
              <a:spcAft>
                <a:spcPts val="1000"/>
              </a:spcAft>
            </a:pPr>
            <a:r>
              <a:rPr lang="th-TH" sz="3000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ค่าทนายความ 		จำนวน     </a:t>
            </a:r>
            <a:r>
              <a:rPr lang="th-TH" sz="30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3,000.00</a:t>
            </a:r>
            <a:r>
              <a:rPr lang="th-TH" sz="3000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r>
              <a:rPr lang="th-TH" sz="30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บาท  (สามพันบาทถ้วน)</a:t>
            </a:r>
            <a:endParaRPr lang="en-US" altLang="zh-TW" sz="3000" b="1" dirty="0"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marR="12696" algn="thaiDist" defTabSz="914090" fontAlgn="base">
              <a:spcBef>
                <a:spcPct val="0"/>
              </a:spcBef>
              <a:spcAft>
                <a:spcPts val="1000"/>
              </a:spcAft>
            </a:pPr>
            <a:r>
              <a:rPr lang="th-TH" sz="3000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ค่าฤชาธรรมเนียม 	จำนวน    </a:t>
            </a:r>
            <a:r>
              <a:rPr lang="th-TH" sz="30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1,500.00  บาท  (หนึ่งพันห้าร้อยบาทถ้วน)</a:t>
            </a:r>
            <a:endParaRPr lang="en-US" sz="30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3377" y="261442"/>
            <a:ext cx="11449272" cy="1200292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36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ตัวอย่างการกรอกข้อมูลแบบคำขอประนอมหนี้ภายหลังศาลมีคำพิพากษา</a:t>
            </a:r>
          </a:p>
          <a:p>
            <a:pPr algn="ctr"/>
            <a:r>
              <a:rPr lang="th-TH" sz="36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/สัญญาประนอมหนี้ ข้อ 2 ข้อ 3 และข้อ 4 ตามระเบียบฯ ข้อ 28/2</a:t>
            </a:r>
            <a:endParaRPr lang="en-US" sz="3600" b="1" dirty="0">
              <a:solidFill>
                <a:schemeClr val="accent3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37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32023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21011" y="1630750"/>
            <a:ext cx="10981176" cy="4247280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txBody>
          <a:bodyPr wrap="square" lIns="91409" tIns="45702" rIns="91409" bIns="45702">
            <a:spAutoFit/>
          </a:bodyPr>
          <a:lstStyle/>
          <a:p>
            <a:pPr indent="272957" algn="thaiDist"/>
            <a:r>
              <a:rPr lang="th-TH" sz="3000" dirty="0">
                <a:latin typeface="FreesiaUPC" pitchFamily="34" charset="-34"/>
                <a:cs typeface="FreesiaUPC" pitchFamily="34" charset="-34"/>
              </a:rPr>
              <a:t>ข้อ 3 ข้าพเจ้ามีความประสงค์จะขอประนอมหนี้ภายหลังศาลมีคำพิพากษา ตามข้อ 28/2 ของระเบียบคณะกรรมการส่งเสริมการพัฒนาฝีมือแรงงาน ว่าด้วยการให้กู้ยืมเงินกองทุนพัฒนาฝีมือแรงงาน </a:t>
            </a:r>
            <a:br>
              <a:rPr lang="th-TH" sz="3000" dirty="0">
                <a:latin typeface="FreesiaUPC" pitchFamily="34" charset="-34"/>
                <a:cs typeface="FreesiaUPC" pitchFamily="34" charset="-34"/>
              </a:rPr>
            </a:br>
            <a:r>
              <a:rPr lang="th-TH" sz="3000" dirty="0">
                <a:latin typeface="FreesiaUPC" pitchFamily="34" charset="-34"/>
                <a:cs typeface="FreesiaUPC" pitchFamily="34" charset="-34"/>
              </a:rPr>
              <a:t>พ.ศ. 2551 และที่แก้ไขเพิ่มเติม เป็นเงินทั้งสิ้นจำนวน  </a:t>
            </a: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19,790  บาท (หนึ่งหมื่นเก้าพันเจ็ดร้อย</a:t>
            </a:r>
            <a:br>
              <a:rPr lang="th-TH" sz="3000" b="1" dirty="0">
                <a:latin typeface="FreesiaUPC" pitchFamily="34" charset="-34"/>
                <a:cs typeface="FreesiaUPC" pitchFamily="34" charset="-34"/>
              </a:rPr>
            </a:b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เก้าสิบบาทถ้วน)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  ประกอบด้วย</a:t>
            </a:r>
            <a:endParaRPr lang="en-US" sz="3000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3000" dirty="0">
                <a:latin typeface="FreesiaUPC" pitchFamily="34" charset="-34"/>
                <a:cs typeface="FreesiaUPC" pitchFamily="34" charset="-34"/>
              </a:rPr>
              <a:t>เงินต้นค้างชำระตามสัญญากู้ยืมเงิน	จำนวน </a:t>
            </a: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13,500  บาท (หนึ่งหมื่นสามพันห้าร้อยบาทถ้วน)                                              </a:t>
            </a:r>
            <a:endParaRPr lang="en-US" sz="3000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3000" dirty="0">
                <a:latin typeface="FreesiaUPC" pitchFamily="34" charset="-34"/>
                <a:cs typeface="FreesiaUPC" pitchFamily="34" charset="-34"/>
              </a:rPr>
              <a:t>ค่าทนายความ	                          จำนวน   </a:t>
            </a: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3,000 บาท (สามพันบาทถ้วน) </a:t>
            </a:r>
            <a:endParaRPr lang="en-US" sz="3000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3000" dirty="0">
                <a:latin typeface="FreesiaUPC" pitchFamily="34" charset="-34"/>
                <a:cs typeface="FreesiaUPC" pitchFamily="34" charset="-34"/>
              </a:rPr>
              <a:t>ค่าฤชาธรรมเนียม	                          จำนวน   </a:t>
            </a: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1,790 บาท  (หนึ่งพันเจ็ดร้อยเก้าสิบบาทถ้วน)</a:t>
            </a:r>
            <a:endParaRPr lang="en-US" sz="3000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3000" dirty="0">
                <a:latin typeface="FreesiaUPC" pitchFamily="34" charset="-34"/>
                <a:cs typeface="FreesiaUPC" pitchFamily="34" charset="-34"/>
              </a:rPr>
              <a:t>ค่าใช้จ่ายในการดำเนินคดีที่เกิดขึ้นทั้งหมด  จำนวน </a:t>
            </a: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1,500 บาท  (หนึ่งพันห้าร้อยบาทถ้วน) </a:t>
            </a:r>
            <a:endParaRPr lang="en-US" sz="3000" dirty="0">
              <a:latin typeface="FreesiaUPC" pitchFamily="34" charset="-34"/>
              <a:cs typeface="FreesiaUPC" pitchFamily="34" charset="-34"/>
            </a:endParaRPr>
          </a:p>
          <a:p>
            <a:pPr indent="355479"/>
            <a:r>
              <a:rPr lang="th-TH" sz="3000" dirty="0">
                <a:latin typeface="FreesiaUPC" pitchFamily="34" charset="-34"/>
                <a:cs typeface="FreesiaUPC" pitchFamily="34" charset="-34"/>
              </a:rPr>
              <a:t>ข้อ 4 ข้าพเจ้าตกลงชำระเงินทั้งหมดตามข้อ 3 ในวันนี้  </a:t>
            </a: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วันที่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  </a:t>
            </a: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13 มีนาคม 2559</a:t>
            </a:r>
            <a:endParaRPr lang="en-US" sz="30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3377" y="261442"/>
            <a:ext cx="11449272" cy="1200292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36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ตัวอย่างการกรอกข้อมูลแบบคำขอประนอมหนี้ภายหลังศาลมีคำพิพากษา</a:t>
            </a:r>
          </a:p>
          <a:p>
            <a:pPr algn="ctr"/>
            <a:r>
              <a:rPr lang="th-TH" sz="36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/สัญญาประนอมหนี้ ข้อ 2 ข้อ 3 และข้อ 4 ตามระเบียบฯ ข้อ 28/2</a:t>
            </a:r>
            <a:endParaRPr lang="en-US" sz="3600" b="1" dirty="0">
              <a:solidFill>
                <a:schemeClr val="accent3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38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67141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49064" y="1700879"/>
            <a:ext cx="11261179" cy="244896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lIns="108796" tIns="54398" rIns="108796" bIns="54398" rtlCol="0">
            <a:spAutoFit/>
          </a:bodyPr>
          <a:lstStyle/>
          <a:p>
            <a:pPr algn="thaiDist"/>
            <a:r>
              <a:rPr lang="th-TH" sz="3800" dirty="0">
                <a:latin typeface="FreesiaUPC" pitchFamily="34" charset="-34"/>
                <a:cs typeface="FreesiaUPC" pitchFamily="34" charset="-34"/>
              </a:rPr>
              <a:t>ระเบียบคณะกรรมการส่งเสริมการพัฒนาฝีมือแรงงาน ว่าด้วยการให้กู้ยืมเงินกองทุนพัฒนาฝีมือแรงงาน พ.ศ. </a:t>
            </a:r>
            <a:r>
              <a:rPr lang="en-US" sz="3800" dirty="0">
                <a:latin typeface="FreesiaUPC" pitchFamily="34" charset="-34"/>
                <a:cs typeface="FreesiaUPC" pitchFamily="34" charset="-34"/>
              </a:rPr>
              <a:t>2551</a:t>
            </a:r>
            <a:r>
              <a:rPr lang="th-TH" sz="3800" dirty="0">
                <a:latin typeface="FreesiaUPC" pitchFamily="34" charset="-34"/>
                <a:cs typeface="FreesiaUPC" pitchFamily="34" charset="-34"/>
              </a:rPr>
              <a:t> และที่แก้ไขเพิ่มเติม กำหนดหลักเกณฑ์การตัดหนี้สูญลูกหนี้กองทุนพัฒนาฝีมือแรงงาน ซึ่งกู้ยืมตามระเบียบกระทรวงแรงงานและสวัสดิการสังคมว่าด้วยกองทุนพัฒนาฝีมือแรงงานพ.ศ. </a:t>
            </a:r>
            <a:r>
              <a:rPr lang="en-US" sz="3800" dirty="0">
                <a:latin typeface="FreesiaUPC" pitchFamily="34" charset="-34"/>
                <a:cs typeface="FreesiaUPC" pitchFamily="34" charset="-34"/>
              </a:rPr>
              <a:t>2539</a:t>
            </a:r>
            <a:r>
              <a:rPr lang="th-TH" sz="3800" dirty="0">
                <a:latin typeface="FreesiaUPC" pitchFamily="34" charset="-34"/>
                <a:cs typeface="FreesiaUPC" pitchFamily="34" charset="-34"/>
              </a:rPr>
              <a:t> ดังนี้</a:t>
            </a:r>
            <a:endParaRPr lang="th-TH" sz="3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213300" y="356100"/>
            <a:ext cx="5400600" cy="769405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44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การขออนุมัติตัดหนี้สูญ</a:t>
            </a:r>
            <a:endParaRPr lang="en-US" sz="4400" b="1" dirty="0">
              <a:solidFill>
                <a:schemeClr val="accent6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39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6002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213300" y="117429"/>
            <a:ext cx="5400600" cy="769405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44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การขออนุมัติตัดหนี้สูญ</a:t>
            </a:r>
            <a:endParaRPr lang="en-US" sz="4400" b="1" dirty="0">
              <a:solidFill>
                <a:schemeClr val="accent6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0975" y="893831"/>
            <a:ext cx="11593287" cy="5849733"/>
          </a:xfrm>
          <a:prstGeom prst="rect">
            <a:avLst/>
          </a:prstGeom>
          <a:solidFill>
            <a:srgbClr val="CCCCFF"/>
          </a:solidFill>
        </p:spPr>
        <p:txBody>
          <a:bodyPr wrap="square" lIns="91409" tIns="45702" rIns="91409" bIns="45702">
            <a:spAutoFit/>
          </a:bodyPr>
          <a:lstStyle/>
          <a:p>
            <a:pPr algn="thaiDist"/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ระเบียบคณะกรรมการส่งเสริมการพัฒนาฝีมือแรงงานว่าด้วยการให้กู้ยืมเงินกองทุนพัฒนาฝีมือแรงงาน </a:t>
            </a:r>
            <a:b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พ.ศ. 2551 และที่แก้ไขเพิ่มเติม (ฉบับที่ </a:t>
            </a:r>
            <a:r>
              <a:rPr lang="en-US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4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) พ.ศ. 255</a:t>
            </a:r>
            <a:r>
              <a:rPr lang="en-US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8</a:t>
            </a:r>
          </a:p>
          <a:p>
            <a:pPr indent="531633" algn="thaiDist"/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“ข้อ 30 ในกรณีที่ผู้กู้ยืมเงินที่เป็นผู้รับการฝึก ตาย ถูกศาลสั่งให้เป็นคนสาบสูญหรือเจ็บป่วยเรื้อรัง วิกลจริตหรือทุพพลภาพจนไม่สามารถประกอบอาชีพได้ในระหว่างอายุสัญญากู้ยืมเงินหรือในระหว่างผิดนัดชำระหนี้ หรือในระหว่างถูกดำเนินการตามกฎหมายเพื่อบังคับชำระหนี้ หรือในระหว่างสัญญาประนอมหนี้หรือสัญญาประนีประนอมยอมความ ให้อธิบดีหรือผู้ซึ่งอธิบดีมอบหมายเสนอรายละเอียดของผู้กู้ยืมเงินแต่ละกรณีต่อคณะกรรมการเพื่อขออนุมัติตัดหนี้สูญ โดยความเห็นชอบของกระทรวงการคลัง</a:t>
            </a:r>
            <a:endParaRPr lang="en-US" sz="30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indent="531633" algn="thaiDist"/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ในกรณีที่กรมพัฒนาฝีมือแรงงานพิจารณาแล้วเห็นว่าหนี้ของลูกหนี้รายใดมีลักษณะ ดังนี้ </a:t>
            </a:r>
            <a:endParaRPr lang="en-US" sz="30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indent="531633" algn="thaiDist"/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(1) การดำเนินคดีกับลูกหนี้จะไม่คุ้มกับค่าใช้จ่ายที่เกิดขึ้น หรือ</a:t>
            </a:r>
            <a:endParaRPr lang="en-US" sz="30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indent="531633" algn="thaiDist"/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(2) ลูกหนี้ไม่มีทรัพย์สินหรือการสืบทรัพย์ไม่ทรัพย์อื่นใดที่จะนำยึดมาบังคับชำระหนี้ได้ </a:t>
            </a:r>
            <a:endParaRPr lang="en-US" sz="30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indent="531633" algn="thaiDist"/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ให้อธิบดีหรือผู้ซึ่งอธิบดีมอบหมายจัดทำบัญชีรายละเอียดเกี่ยวกับความสามารถชำระหนี้ของลูกหนี้</a:t>
            </a:r>
            <a:b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แต่ละรายนำเสนอคณะกรรมการเพื่อขออนุมัติตัดหนี้สูญ โดยความเห็นชอบของกระทรวงการคลัง</a:t>
            </a:r>
            <a:r>
              <a:rPr lang="en-US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”</a:t>
            </a:r>
          </a:p>
        </p:txBody>
      </p:sp>
      <p:sp>
        <p:nvSpPr>
          <p:cNvPr id="8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40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58421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13300" y="117429"/>
            <a:ext cx="5400600" cy="769405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44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การขออนุมัติตัดหนี้สูญ</a:t>
            </a:r>
            <a:endParaRPr lang="en-US" sz="4400" b="1" dirty="0">
              <a:solidFill>
                <a:schemeClr val="accent6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98218" y="1125537"/>
            <a:ext cx="10945217" cy="4154947"/>
          </a:xfrm>
          <a:prstGeom prst="rect">
            <a:avLst/>
          </a:prstGeom>
          <a:solidFill>
            <a:srgbClr val="CCCCFF"/>
          </a:solidFill>
          <a:ln>
            <a:solidFill>
              <a:schemeClr val="bg1"/>
            </a:solidFill>
          </a:ln>
        </p:spPr>
        <p:txBody>
          <a:bodyPr wrap="square" lIns="91409" tIns="45702" rIns="91409" bIns="45702">
            <a:spAutoFit/>
          </a:bodyPr>
          <a:lstStyle/>
          <a:p>
            <a:pPr indent="531633" algn="thaiDist"/>
            <a:r>
              <a:rPr lang="en-US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“</a:t>
            </a:r>
            <a:r>
              <a:rPr lang="th-TH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ข้อ 30/1 ในกรณีที่กรมพัฒนาฝีมือแรงงานพิจารณาแล้วเห็นว่าหนี้ของลูกหนี้กู้ยืมเงินกองทุนพัฒนาฝีมือแรงงานตามระเบียบกระทรวงแรงงานและสวัสดิการสังคม ว่าด้วยกองทุนพัฒนาฝีมือแรงงาน พ.ศ. 2539 รายใดมีลักษณะ ดังต่อไปนี้</a:t>
            </a:r>
            <a:endParaRPr lang="en-US" dirty="0">
              <a:solidFill>
                <a:srgbClr val="002060"/>
              </a:solidFill>
              <a:latin typeface="FreesiaUPC" pitchFamily="34" charset="-34"/>
              <a:cs typeface="FreesiaUPC" pitchFamily="34" charset="-34"/>
            </a:endParaRPr>
          </a:p>
          <a:p>
            <a:pPr indent="531633" algn="thaiDist"/>
            <a:r>
              <a:rPr lang="th-TH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(1) ลูกหนี้ที่ได้ชำระหนี้คืน ซึ่งมีจำนวนเงินเท่ากับหรือมากกว่าวงเงินกู้ยืมตามสัญญา </a:t>
            </a:r>
            <a:endParaRPr lang="en-US" dirty="0">
              <a:solidFill>
                <a:srgbClr val="002060"/>
              </a:solidFill>
              <a:latin typeface="FreesiaUPC" pitchFamily="34" charset="-34"/>
              <a:cs typeface="FreesiaUPC" pitchFamily="34" charset="-34"/>
            </a:endParaRPr>
          </a:p>
          <a:p>
            <a:pPr indent="531633" algn="thaiDist"/>
            <a:r>
              <a:rPr lang="th-TH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(2) ลูกหนี้ถูกศาลพิพากษาให้ล้มละลาย</a:t>
            </a:r>
            <a:endParaRPr lang="en-US" dirty="0">
              <a:solidFill>
                <a:srgbClr val="002060"/>
              </a:solidFill>
              <a:latin typeface="FreesiaUPC" pitchFamily="34" charset="-34"/>
              <a:cs typeface="FreesiaUPC" pitchFamily="34" charset="-34"/>
            </a:endParaRPr>
          </a:p>
          <a:p>
            <a:pPr indent="531633" algn="thaiDist"/>
            <a:r>
              <a:rPr lang="th-TH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ให้อธิบดีหรือผู้ซึ่งอธิบดีมอบหมายจัดทำรายละเอียดเกี่ยวกับการติดตามและการชำระหนี้ของ</a:t>
            </a:r>
            <a:r>
              <a:rPr lang="th-TH" dirty="0" smtClean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ลูกหนี้แต่</a:t>
            </a:r>
            <a:r>
              <a:rPr lang="th-TH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ละราย หรือคำพิพากษาให้ล้มละลาย เสนอคณะกรรมการเพื่อขอ</a:t>
            </a:r>
            <a:r>
              <a:rPr lang="th-TH" dirty="0" smtClean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อนุมัติ</a:t>
            </a:r>
            <a:br>
              <a:rPr lang="th-TH" dirty="0" smtClean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dirty="0" smtClean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ตัด</a:t>
            </a:r>
            <a:r>
              <a:rPr lang="th-TH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หนี้สูญ โดยความเห็นชอบของกระทรวงการคลัง”</a:t>
            </a:r>
            <a:endParaRPr lang="en-US" dirty="0">
              <a:solidFill>
                <a:srgbClr val="00206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41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7687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13300" y="45421"/>
            <a:ext cx="5400600" cy="769405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44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การขออนุมัติตัดหนี้สูญ</a:t>
            </a:r>
            <a:endParaRPr lang="en-US" sz="4400" b="1" dirty="0">
              <a:solidFill>
                <a:schemeClr val="accent6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220143964"/>
              </p:ext>
            </p:extLst>
          </p:nvPr>
        </p:nvGraphicFramePr>
        <p:xfrm>
          <a:off x="621013" y="909514"/>
          <a:ext cx="10945215" cy="5568028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3096343"/>
                <a:gridCol w="7848872"/>
              </a:tblGrid>
              <a:tr h="554725"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ระเบียบ</a:t>
                      </a:r>
                      <a:endParaRPr lang="en-US" sz="32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ขออนุมัติตัดหนี้สูญ</a:t>
                      </a:r>
                      <a:endParaRPr lang="en-US" sz="32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02186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ระเบียบฯ ข้อ 30</a:t>
                      </a:r>
                      <a:endParaRPr lang="en-US" sz="32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กรณีลูกหนี้ ตาย ถูกศาลสั่งให้เป็นคนสาบสูญ เจ็บป่วยเรื้อรัง วิกลจริตหรือทุพพลภาพ </a:t>
                      </a:r>
                      <a:r>
                        <a:rPr lang="th-TH" sz="3200" b="1" u="sng" dirty="0" smtClean="0">
                          <a:latin typeface="FreesiaUPC" pitchFamily="34" charset="-34"/>
                          <a:cs typeface="FreesiaUPC" pitchFamily="34" charset="-34"/>
                        </a:rPr>
                        <a:t>จนไม่สามารถประกอบอาชีพได้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102186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ระเบียบฯ ข้อ 30 (1)</a:t>
                      </a:r>
                      <a:endParaRPr lang="en-US" sz="32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กรณีการดำเนินคดีกับลูกหนี้จะไม่คุ้มกับค่าใช้จ่ายที่เกิดขึ้น</a:t>
                      </a:r>
                      <a:b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(หนี้ค้างชำระไม่</a:t>
                      </a:r>
                      <a:r>
                        <a:rPr lang="th-TH" sz="3200" b="1" smtClean="0">
                          <a:latin typeface="FreesiaUPC" pitchFamily="34" charset="-34"/>
                          <a:cs typeface="FreesiaUPC" pitchFamily="34" charset="-34"/>
                        </a:rPr>
                        <a:t>เกิน 40,000 </a:t>
                      </a:r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บาท) 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102186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ระเบียบฯ ข้อ 30 (2)</a:t>
                      </a:r>
                      <a:endParaRPr lang="en-US" sz="32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กรณีลูกหนี้ตามคำพิพากษาที่สืบทรัพย์แล้วไม่พบทรัพย์สิน</a:t>
                      </a:r>
                      <a:b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ที่จะนำยึดมาบังคับชำระหนี้ได้ </a:t>
                      </a:r>
                      <a:r>
                        <a:rPr lang="th-TH" sz="2800" b="1" dirty="0" smtClean="0">
                          <a:latin typeface="FreesiaUPC" pitchFamily="34" charset="-34"/>
                          <a:cs typeface="FreesiaUPC" pitchFamily="34" charset="-34"/>
                        </a:rPr>
                        <a:t>(ลูกหนี้ที่สืบทรัพย์ครบ 10 ปี)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102186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ระเบียบฯ ข้อ 30/1 (1)</a:t>
                      </a:r>
                      <a:endParaRPr lang="en-US" sz="32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กรณีลูกหนี้ที่ได้ชำระหนี้คืน ซึ่งมีจำนวนเงินเท่ากับหรือมากกว่าวงเงินกู้ยืมตามสัญญา 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7217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ระเบียบฯ ข้อ 30/1 (2)</a:t>
                      </a:r>
                      <a:endParaRPr lang="en-US" sz="32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กรณีลูกหนี้ถูกศาลพิพากษาให้ล้มละลาย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88964" y="6382122"/>
            <a:ext cx="2712676" cy="556134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หนังสือกรมบัญชีกลาง</a:t>
            </a:r>
            <a:endParaRPr lang="en-US" sz="29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ปุ่มปฏิบัติการ: ไปข้างหน้าหรือถัดไป 7">
            <a:hlinkClick r:id="rId3" action="ppaction://hlinkfile" highlightClick="1"/>
          </p:cNvPr>
          <p:cNvSpPr/>
          <p:nvPr/>
        </p:nvSpPr>
        <p:spPr>
          <a:xfrm>
            <a:off x="2947884" y="6421666"/>
            <a:ext cx="575839" cy="392507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108796" tIns="54398" rIns="108796" bIns="54398" rtlCol="0" anchor="ctr"/>
          <a:lstStyle/>
          <a:p>
            <a:pPr algn="ctr"/>
            <a:endParaRPr lang="th-TH"/>
          </a:p>
        </p:txBody>
      </p:sp>
      <p:sp>
        <p:nvSpPr>
          <p:cNvPr id="9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42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97767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13299" y="117429"/>
            <a:ext cx="6120680" cy="769405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44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ขั้นตอนการเสนอขออนุมัติตัดหนี้สูญ</a:t>
            </a:r>
            <a:endParaRPr lang="en-US" sz="4400" b="1" dirty="0">
              <a:solidFill>
                <a:schemeClr val="accent6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5" name="ไดอะแกรม 5"/>
          <p:cNvGraphicFramePr/>
          <p:nvPr>
            <p:extLst>
              <p:ext uri="{D42A27DB-BD31-4B8C-83A1-F6EECF244321}">
                <p14:modId xmlns="" xmlns:p14="http://schemas.microsoft.com/office/powerpoint/2010/main" val="3926146154"/>
              </p:ext>
            </p:extLst>
          </p:nvPr>
        </p:nvGraphicFramePr>
        <p:xfrm>
          <a:off x="404987" y="1030886"/>
          <a:ext cx="11089232" cy="53512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43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4872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13299" y="117429"/>
            <a:ext cx="6120680" cy="769405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4400" b="1" dirty="0">
                <a:solidFill>
                  <a:schemeClr val="accent3"/>
                </a:solidFill>
                <a:latin typeface="FreesiaUPC" pitchFamily="34" charset="-34"/>
                <a:cs typeface="FreesiaUPC" pitchFamily="34" charset="-34"/>
              </a:rPr>
              <a:t>การดำเนินการขออนุมัติตัดหนี้สูญ</a:t>
            </a:r>
            <a:endParaRPr lang="en-US" sz="4400" b="1" dirty="0">
              <a:solidFill>
                <a:schemeClr val="accent3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336735022"/>
              </p:ext>
            </p:extLst>
          </p:nvPr>
        </p:nvGraphicFramePr>
        <p:xfrm>
          <a:off x="332981" y="1053531"/>
          <a:ext cx="11449272" cy="5478451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3570325"/>
                <a:gridCol w="7878947"/>
              </a:tblGrid>
              <a:tr h="544936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 smtClean="0">
                          <a:solidFill>
                            <a:schemeClr val="bg1"/>
                          </a:solidFill>
                        </a:rPr>
                        <a:t>สพร.และสนพ. ที่ทำสัญญากู้ยืมกับลูกหนี้ </a:t>
                      </a:r>
                      <a:r>
                        <a:rPr lang="th-TH" sz="3200" dirty="0" smtClean="0">
                          <a:solidFill>
                            <a:schemeClr val="bg1"/>
                          </a:solidFill>
                        </a:rPr>
                        <a:t>จัดทำข้อมูลเสนอขออนุมัติตัดหนี้สูญ ดังนี้</a:t>
                      </a:r>
                      <a:endParaRPr lang="en-US" sz="320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7574">
                <a:tc gridSpan="2">
                  <a:txBody>
                    <a:bodyPr/>
                    <a:lstStyle/>
                    <a:p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1. ตรวจสอบข้อมูลการชำระหนี้และหนี้ค้างชำระของลูกหนี้ที่จะเสนอขออนุมัติตัดหนี้สูญ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889106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2. ประสานกองส่งเสริมฯ ขอวันประชุมคณะอนุกรรมการเร่งรัดฯ เพื่อใช้ในการคำนวณหนี้ค้างชำระที่จะเสนอ</a:t>
                      </a:r>
                      <a:b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   ขออนุมัติตัดหนีสูญ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03194">
                <a:tc gridSpan="2">
                  <a:txBody>
                    <a:bodyPr/>
                    <a:lstStyle/>
                    <a:p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3. คำนวณหนี้ค้างชำระเสนอขออนุมัติตัดหนี้สูญ ตามแบบเสนอคณะอนุกรรมการเร่งรัดฯ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7574">
                <a:tc>
                  <a:txBody>
                    <a:bodyPr/>
                    <a:lstStyle/>
                    <a:p>
                      <a:pPr marL="457200" indent="-457200">
                        <a:buFont typeface="Wingdings" pitchFamily="2" charset="2"/>
                        <a:buChar char="v"/>
                      </a:pP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ผู้กู้ยืมตาย 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นับแต่วันที่ค้างชำระถึงวันที่เสียชีวิต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89106">
                <a:tc>
                  <a:txBody>
                    <a:bodyPr/>
                    <a:lstStyle/>
                    <a:p>
                      <a:pPr marL="457200" indent="-457200">
                        <a:buFont typeface="Wingdings" pitchFamily="2" charset="2"/>
                        <a:buChar char="v"/>
                      </a:pP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ผู้กู้ยืมถูกศาลสั่งให้เป็นคนสาบสูญ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นับแต่วันที่ค้างชำระถึงวันที่ถูกศาลสั่งให้เป็นคนสาบสูญ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55091">
                <a:tc>
                  <a:txBody>
                    <a:bodyPr/>
                    <a:lstStyle/>
                    <a:p>
                      <a:pPr marL="457200" indent="-457200">
                        <a:buFont typeface="Wingdings" pitchFamily="2" charset="2"/>
                        <a:buChar char="v"/>
                      </a:pP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ผู้กู้ยืมเจ็บป่วยเรื้อรัง วิกลจริต หรือทุพพลภาพจนไม่สามารถประกอบอาชีพได้ 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นับแต่วันที่ค้างชำระถึงวันที่ประชุมเสนอคณะอนุกรรมการเร่งรัดและแก้ไขปัญหาหนี้กู้ยืมกองทุนพัฒนาฝีมือแรงงาน พิจารณาตัดหนี้สูญ</a:t>
                      </a:r>
                      <a:endParaRPr lang="en-US" sz="2800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ตัวยึดหมายเลขภาพนิ่ง 1"/>
          <p:cNvSpPr txBox="1">
            <a:spLocks/>
          </p:cNvSpPr>
          <p:nvPr/>
        </p:nvSpPr>
        <p:spPr>
          <a:xfrm>
            <a:off x="11577876" y="6520968"/>
            <a:ext cx="609362" cy="365210"/>
          </a:xfrm>
          <a:prstGeom prst="rect">
            <a:avLst/>
          </a:prstGeom>
        </p:spPr>
        <p:txBody>
          <a:bodyPr vert="horz" lIns="108796" tIns="54398" rIns="108796" bIns="54398" anchor="b"/>
          <a:lstStyle>
            <a:defPPr>
              <a:defRPr lang="th-TH"/>
            </a:defPPr>
            <a:lvl1pPr marL="0" algn="l" defTabSz="1088319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4159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88319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32478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76638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0797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64957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09116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53276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44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61348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13299" y="284092"/>
            <a:ext cx="6120680" cy="769405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4400" b="1" dirty="0">
                <a:solidFill>
                  <a:schemeClr val="accent3"/>
                </a:solidFill>
                <a:latin typeface="FreesiaUPC" pitchFamily="34" charset="-34"/>
                <a:cs typeface="FreesiaUPC" pitchFamily="34" charset="-34"/>
              </a:rPr>
              <a:t>การดำเนินการขออนุมัติตัดหนี้สูญ</a:t>
            </a:r>
            <a:endParaRPr lang="en-US" sz="4400" b="1" dirty="0">
              <a:solidFill>
                <a:schemeClr val="accent3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675379348"/>
              </p:ext>
            </p:extLst>
          </p:nvPr>
        </p:nvGraphicFramePr>
        <p:xfrm>
          <a:off x="332981" y="1125539"/>
          <a:ext cx="11449272" cy="5124309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3570325"/>
                <a:gridCol w="7878947"/>
              </a:tblGrid>
              <a:tr h="706194">
                <a:tc gridSpan="2">
                  <a:txBody>
                    <a:bodyPr/>
                    <a:lstStyle/>
                    <a:p>
                      <a:r>
                        <a:rPr kumimoji="0" lang="th-TH" sz="2800" b="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3. คำนวณหนี้ค้างชำระเสนอขออนุมัติตัดหนี้สูญ ตามแบบเสนอคณะอนุกรรมการเร่งรัดฯ (ต่อ)</a:t>
                      </a:r>
                      <a:endParaRPr lang="en-US" sz="28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642563">
                <a:tc>
                  <a:txBody>
                    <a:bodyPr/>
                    <a:lstStyle/>
                    <a:p>
                      <a:pPr marL="457200" marR="0" indent="-4572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v"/>
                        <a:tabLst/>
                        <a:defRPr/>
                      </a:pP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การดำเนินคดีกับลูกหนี้จะไม่คุ้มกับค่าใช้จ่ายที่เกิดขึ้น (ลูกหนี้มีหนี้ค้างชำระไม่เกิน 40,000 บาท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นับแต่วันที่ค้างชำระถึงวันที่ประชุมเสนอคณะอนุกรรมการเร่งรัดและแก้ไขปัญหาหนี้กู้ยืมกองทุนพัฒนาฝีมือแรงงาน พิจารณาตัดหนี้สูญ</a:t>
                      </a:r>
                      <a:endParaRPr kumimoji="0" lang="en-US" sz="2800" kern="1200" dirty="0" smtClean="0">
                        <a:solidFill>
                          <a:schemeClr val="dk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9795">
                <a:tc>
                  <a:txBody>
                    <a:bodyPr/>
                    <a:lstStyle/>
                    <a:p>
                      <a:pPr marL="457200" marR="0" indent="-4572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v"/>
                        <a:tabLst/>
                        <a:defRPr/>
                      </a:pP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ลูกหนี้ไม่มีทรัพย์สินหรือการสืบทรัพย์ไม่พบทรัพย์อื่นใดที่จะนำยึดมาบังคับชำระหนี้ได้ (ลูกหนี้ตามคำพิพากษา</a:t>
                      </a:r>
                      <a:b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ที่สืบทรัพย์ครบ 10 ปี)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นับแต่วันที่ค้างชำระถึงวันที่ประชุมเสนอคณะอนุกรรมการเร่งรัดและแก้ไขปัญหาหนี้กู้ยืมกองทุนพัฒนาฝีมือแรงงาน พิจารณาตัดหนี้สูญ</a:t>
                      </a:r>
                      <a:endParaRPr kumimoji="0" lang="en-US" sz="2800" kern="1200" dirty="0" smtClean="0">
                        <a:solidFill>
                          <a:schemeClr val="dk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45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09387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13299" y="212081"/>
            <a:ext cx="6120680" cy="769405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4400" b="1" dirty="0">
                <a:solidFill>
                  <a:schemeClr val="accent3"/>
                </a:solidFill>
                <a:latin typeface="FreesiaUPC" pitchFamily="34" charset="-34"/>
                <a:cs typeface="FreesiaUPC" pitchFamily="34" charset="-34"/>
              </a:rPr>
              <a:t>การดำเนินการขออนุมัติตัดหนี้สูญ</a:t>
            </a:r>
            <a:endParaRPr lang="en-US" sz="4400" b="1" dirty="0">
              <a:solidFill>
                <a:schemeClr val="accent3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338325142"/>
              </p:ext>
            </p:extLst>
          </p:nvPr>
        </p:nvGraphicFramePr>
        <p:xfrm>
          <a:off x="332981" y="1207149"/>
          <a:ext cx="11449272" cy="5291260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3570325"/>
                <a:gridCol w="7878947"/>
              </a:tblGrid>
              <a:tr h="669399">
                <a:tc gridSpan="2">
                  <a:txBody>
                    <a:bodyPr/>
                    <a:lstStyle/>
                    <a:p>
                      <a:r>
                        <a:rPr kumimoji="0" lang="th-TH" sz="2800" b="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3. คำนวณหนี้ค้างชำระเสนอขออนุมัติตัดหนี้สูญ ตามแบบเสนอคณะอนุกรรมการเร่งรัดฯ (ต่อ)</a:t>
                      </a:r>
                      <a:endParaRPr lang="en-US" sz="28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674882">
                <a:tc>
                  <a:txBody>
                    <a:bodyPr/>
                    <a:lstStyle/>
                    <a:p>
                      <a:pPr marL="457200" indent="-457200">
                        <a:buFont typeface="Wingdings" pitchFamily="2" charset="2"/>
                        <a:buChar char="v"/>
                      </a:pP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ลูกหนี้ที่ได้ชำระหนี้คืน </a:t>
                      </a:r>
                      <a:b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ซึ่งมีจำนวนเงินเท่ากับหรือมากกว่าวงเงินกู้ยืมตามสัญญา 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นับแต่วันที่ค้างชำระถึงวันที่ประชุมเสนอคณะอนุกรรมการเร่งรัดและแก้ไขปัญหาหนี้กู้ยืมกองทุนพัฒนาฝีมือแรงงาน พิจารณาตัดหนี้สูญ</a:t>
                      </a:r>
                      <a:endParaRPr kumimoji="0" lang="en-US" sz="2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80023">
                <a:tc>
                  <a:txBody>
                    <a:bodyPr/>
                    <a:lstStyle/>
                    <a:p>
                      <a:pPr marL="457200" indent="-457200">
                        <a:buFont typeface="Wingdings" pitchFamily="2" charset="2"/>
                        <a:buChar char="v"/>
                      </a:pP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ลูกหนี้ถูกศาลพิพากษาให้ล้มละลาย 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นับแต่วันที่ค้างชำระถึงวันที่ประชุมเสนอคณะอนุกรรมการเร่งรัดและแก้ไขปัญหาหนี้กู้ยืมกองทุนพัฒนาฝีมือแรงงาน พิจารณาตัดหนี้สูญ</a:t>
                      </a:r>
                      <a:endParaRPr kumimoji="0" lang="en-US" sz="2800" kern="1200" dirty="0" smtClean="0">
                        <a:solidFill>
                          <a:schemeClr val="dk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8661">
                <a:tc gridSpan="2">
                  <a:txBody>
                    <a:bodyPr/>
                    <a:lstStyle/>
                    <a:p>
                      <a:pPr marL="355600" indent="-355600" algn="thaiDist"/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4. การคำนวณหนี้ค้างชำระ ลูกหนี้ตามคำพิพากษาที่ชำระหนี้คืนกองทุน หากมีรายการค้างชำระค่าฤชาธรรมเนียม</a:t>
                      </a:r>
                      <a:b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และ/หรือค่าทนายความ ให้ปรับปรุงรายการก่อนเสนอ เนื่องจากหลักการตัดรายการชำระหนี้ เมื่อรับชำระหนี้จากลูกหนี้</a:t>
                      </a:r>
                      <a:r>
                        <a:rPr kumimoji="0" lang="th-TH" sz="2800" u="sng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ต้องตัดรายการ ค่าฤชาธรรมเนียม ค่าทนายความ ดอกเบี้ย และเบี้ยปรับก่อน </a:t>
                      </a: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จำนวนเงินที่เหลือ</a:t>
                      </a:r>
                      <a:b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จึงนำไปตัดเงินต้น</a:t>
                      </a:r>
                      <a:endParaRPr kumimoji="0" lang="en-US" sz="2800" kern="1200" dirty="0">
                        <a:solidFill>
                          <a:schemeClr val="dk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476316" y="6520968"/>
            <a:ext cx="609362" cy="365210"/>
          </a:xfrm>
        </p:spPr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46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71800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13299" y="68068"/>
            <a:ext cx="6120680" cy="769405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4400" b="1" dirty="0">
                <a:solidFill>
                  <a:schemeClr val="accent3"/>
                </a:solidFill>
                <a:latin typeface="FreesiaUPC" pitchFamily="34" charset="-34"/>
                <a:cs typeface="FreesiaUPC" pitchFamily="34" charset="-34"/>
              </a:rPr>
              <a:t>การดำเนินการขออนุมัติตัดหนี้สูญ</a:t>
            </a:r>
            <a:endParaRPr lang="en-US" sz="4400" b="1" dirty="0">
              <a:solidFill>
                <a:schemeClr val="accent3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4323663"/>
              </p:ext>
            </p:extLst>
          </p:nvPr>
        </p:nvGraphicFramePr>
        <p:xfrm>
          <a:off x="332981" y="837509"/>
          <a:ext cx="11449272" cy="5686320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11449272"/>
              </a:tblGrid>
              <a:tr h="891451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  <a:defRPr/>
                      </a:pP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5. จัดทำข้อมูลการชำระหนี้และหนี้ค้างชำระของลูกหนี้ที่จะเสนอขออนุมัติตัดหนี้สูญ ตามแบบเสนอ</a:t>
                      </a:r>
                      <a:b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   คณะอนุกรรมการเร่งรัดและแก้ไขปัญหาหนี้กู้ยืมกองทุนพัฒนาฝีมือแรงงาน</a:t>
                      </a:r>
                      <a:endParaRPr lang="en-US" sz="2800" b="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14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  <a:defRPr/>
                      </a:pPr>
                      <a:r>
                        <a:rPr kumimoji="0" lang="th-TH" sz="2800" b="0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6. สรุปช้อมูลการสืบทรัพย์บังคับคดีของลูกหนี้ตามคำพิพากษาที่จะเสนอขออนุมัติตัดหนี้สูญ ตามแบบตารางบันทึก</a:t>
                      </a:r>
                      <a:br>
                        <a:rPr kumimoji="0" lang="th-TH" sz="2800" b="0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800" b="0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   การบังคับคดีและสืบหาหลักทรัพย์หรือทรัพย์สินอื่นของลูกหนี้ตามคำพิพากษา</a:t>
                      </a:r>
                      <a:endParaRPr lang="en-US" sz="2800" b="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1451">
                <a:tc>
                  <a:txBody>
                    <a:bodyPr/>
                    <a:lstStyle/>
                    <a:p>
                      <a:pPr marL="273050" marR="0" indent="-2730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th-TH" sz="2800" b="0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7. จัดทำรายละเอียดการติดตามหนี้ของลูกหนี้ที่จะเสนอขออนุมัติตัดหนี้สูญ ตามแบบรายละเอียดการติดตามหนี้</a:t>
                      </a:r>
                      <a:br>
                        <a:rPr kumimoji="0" lang="th-TH" sz="2800" b="0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800" b="0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กู้ยืมเงินกองทุนพัฒนาฝีมือแรงงาน</a:t>
                      </a:r>
                      <a:endParaRPr lang="en-US" sz="2800" b="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1451">
                <a:tc>
                  <a:txBody>
                    <a:bodyPr/>
                    <a:lstStyle/>
                    <a:p>
                      <a:pPr marL="355600" marR="0" indent="-3556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0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8 ลูกหนี้ที่พิพากษาแล้ว เมื่อสพภ.และสนพ. ได้สืบทรัพย์แล้ว หากพบทรัพย์ให้ระบุข้อมูลในแบบรายละเอียด</a:t>
                      </a:r>
                    </a:p>
                    <a:p>
                      <a:pPr marL="355600" marR="0" indent="-3556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0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  การติดตามหนี้กู้ยืมเงินกองทุนพัฒนาฝีมือแรงงาน ให้ครบถ้วน ดังนี้</a:t>
                      </a:r>
                      <a:endParaRPr kumimoji="0" lang="en-US" sz="2800" b="0" kern="1200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6800">
                <a:tc>
                  <a:txBody>
                    <a:bodyPr/>
                    <a:lstStyle/>
                    <a:p>
                      <a:pPr marL="0" marR="0" indent="2730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(1) กรณีพบที่ดิน ให้ระบุ </a:t>
                      </a:r>
                      <a:r>
                        <a:rPr kumimoji="0"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: </a:t>
                      </a: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เลขโฉนดที่ดิน สถานที่ตั้ง ผู้ถือกรรมสิทธิ์ </a:t>
                      </a:r>
                      <a:r>
                        <a:rPr kumimoji="0" lang="th-TH" sz="2800" u="sng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และราคาประเมิน</a:t>
                      </a:r>
                      <a:endParaRPr kumimoji="0" lang="en-US" sz="2800" kern="1200" dirty="0" smtClean="0">
                        <a:solidFill>
                          <a:schemeClr val="dk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  <a:p>
                      <a:pPr marL="0" indent="273050"/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(2) กรณีพบเงินฝากธนาคาร ให้ระบุ</a:t>
                      </a:r>
                      <a:r>
                        <a:rPr kumimoji="0"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: </a:t>
                      </a: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ธนาคาร สาขา เลขที่บัญชี ชื่อ-สกุลเจ้าของบัญชี และยอดเงินในบัญชี</a:t>
                      </a:r>
                      <a:endParaRPr kumimoji="0" lang="en-US" sz="2800" kern="1200" dirty="0" smtClean="0">
                        <a:solidFill>
                          <a:schemeClr val="dk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  <a:p>
                      <a:pPr marL="0" indent="273050"/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(3) กรณีพบรถจักรยานยนต์ หรือ รถยนต์ ให้ระบุ</a:t>
                      </a:r>
                      <a:r>
                        <a:rPr kumimoji="0"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:</a:t>
                      </a: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ยี่ห้อ รุ่น เลขทะเบียนรถ วันที่จดทะเบียน สถานะรถ </a:t>
                      </a:r>
                    </a:p>
                    <a:p>
                      <a:pPr marL="0" indent="273050"/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     และผู้ถือกรรมสิทธิ์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476316" y="6520968"/>
            <a:ext cx="609362" cy="365210"/>
          </a:xfrm>
        </p:spPr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47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62951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13299" y="212081"/>
            <a:ext cx="6120680" cy="769405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4400" b="1" dirty="0">
                <a:solidFill>
                  <a:schemeClr val="accent3"/>
                </a:solidFill>
                <a:latin typeface="FreesiaUPC" pitchFamily="34" charset="-34"/>
                <a:cs typeface="FreesiaUPC" pitchFamily="34" charset="-34"/>
              </a:rPr>
              <a:t>การดำเนินการขออนุมัติตัดหนี้สูญ</a:t>
            </a:r>
            <a:endParaRPr lang="en-US" sz="4400" b="1" dirty="0">
              <a:solidFill>
                <a:schemeClr val="accent3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95863664"/>
              </p:ext>
            </p:extLst>
          </p:nvPr>
        </p:nvGraphicFramePr>
        <p:xfrm>
          <a:off x="332981" y="1498114"/>
          <a:ext cx="11449272" cy="4359627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11449272"/>
              </a:tblGrid>
              <a:tr h="4359627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  <a:defRPr/>
                      </a:pPr>
                      <a:r>
                        <a:rPr kumimoji="0" lang="th-TH" sz="2800" b="1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9. จัดทำเอกสารประกอบการขออนุมัติตัดหนี้สูญ พร้อมรับรองสำเนาถูกต้อง จำนวน 1 ชุด ส่งให้</a:t>
                      </a:r>
                      <a:br>
                        <a:rPr kumimoji="0" lang="th-TH" sz="2800" b="1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800" b="1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    กองส่งเสริมการพัฒนาฝีมือแรงงาน ประกอบด้วย สำเนาสัญญากู้ยืมเงิน สำเนาสัญญาค้ำประกัน สำเนา</a:t>
                      </a:r>
                      <a:br>
                        <a:rPr kumimoji="0" lang="th-TH" sz="2800" b="1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800" b="1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    ทะเบียนคุมลูกหนี้ สำเนาคำพิพากษา สำเนาบัญชีค่าฤชาธรรมเนียม สำเนาหมายบังคับคดี และสำเนา</a:t>
                      </a:r>
                      <a:br>
                        <a:rPr kumimoji="0" lang="th-TH" sz="2800" b="1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800" b="1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    เอกสารหลักฐานการสืบทรัพย์บังคับคดีทั้งหมด โดยจัดชุดแยกเป็นรายบุคคล (แล้วแต่กรณีการขอ</a:t>
                      </a:r>
                      <a:br>
                        <a:rPr kumimoji="0" lang="th-TH" sz="2800" b="1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800" b="1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    ตัดหนี้สูญ) </a:t>
                      </a:r>
                      <a:endParaRPr kumimoji="0" lang="en-US" sz="2800" b="1" kern="1200" dirty="0" smtClean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  <a:defRPr/>
                      </a:pPr>
                      <a:endParaRPr lang="en-US" sz="2800" b="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48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23141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13299" y="212081"/>
            <a:ext cx="6120680" cy="769405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4400" b="1" dirty="0">
                <a:solidFill>
                  <a:schemeClr val="accent3"/>
                </a:solidFill>
                <a:latin typeface="FreesiaUPC" pitchFamily="34" charset="-34"/>
                <a:cs typeface="FreesiaUPC" pitchFamily="34" charset="-34"/>
              </a:rPr>
              <a:t>การดำเนินการขออนุมัติตัดหนี้สูญ</a:t>
            </a:r>
            <a:endParaRPr lang="en-US" sz="4400" b="1" dirty="0">
              <a:solidFill>
                <a:schemeClr val="accent3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00579418"/>
              </p:ext>
            </p:extLst>
          </p:nvPr>
        </p:nvGraphicFramePr>
        <p:xfrm>
          <a:off x="332981" y="1251608"/>
          <a:ext cx="11449272" cy="4410434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11449272"/>
              </a:tblGrid>
              <a:tr h="100811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b="1" kern="1200" dirty="0" smtClean="0">
                          <a:solidFill>
                            <a:schemeClr val="lt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สพร.และสนพ. ที่รับผิดชอบในการฟ้องคดีลูกหนี้ตามภูมิลำเนา จัดทำข้อมูลเสนอขออนุมัติ</a:t>
                      </a:r>
                      <a:br>
                        <a:rPr kumimoji="0" lang="th-TH" sz="3200" b="1" kern="1200" dirty="0" smtClean="0">
                          <a:solidFill>
                            <a:schemeClr val="lt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3200" b="1" kern="1200" dirty="0" smtClean="0">
                          <a:solidFill>
                            <a:schemeClr val="lt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ตัดหนี้สูญ </a:t>
                      </a:r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ดังนี้</a:t>
                      </a:r>
                      <a:endParaRPr lang="en-US" sz="32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1453480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เมื่อได้รับแจ้งข้อมูลลูกหนี้ที่จะเสนอขอตัดหนี้สูญจากหน่วยงานที่ทำสัญญากู้ยืมเงินกับลูกหนี้ ให้จัดทำข้อมูล</a:t>
                      </a:r>
                      <a:b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การติดตามหนี้ การประนอมหนี้ การส่งฟ้องคดี การสืบทรัพย์บังคับคดี และการออกติดตามไปพบลูกหนี้ </a:t>
                      </a:r>
                      <a:b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800" u="sng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ส่งให้หน่วยงานที่ทำสัญญากู้ยืมเงินกับลูกหนี้</a:t>
                      </a:r>
                      <a:r>
                        <a:rPr kumimoji="0" lang="th-TH" sz="2800" u="none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เพื่อใช้เป็นข้อมูลในการเสนอขออนุมัติตัดหนี้สูญ ดังนี้</a:t>
                      </a:r>
                      <a:endParaRPr lang="en-US" sz="2800" u="none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945077">
                <a:tc>
                  <a:txBody>
                    <a:bodyPr/>
                    <a:lstStyle/>
                    <a:p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(1) แบบ </a:t>
                      </a:r>
                      <a:r>
                        <a:rPr kumimoji="0"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: </a:t>
                      </a: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รายละเอียดการติดตามหนี้กู้ยืมเงินกองทุนพัฒนาฝีมือแรงงาน (ยังไม่พิพากษา) (รายบุคคล)</a:t>
                      </a:r>
                      <a:endParaRPr kumimoji="0" lang="en-US" sz="2800" kern="1200" dirty="0">
                        <a:solidFill>
                          <a:schemeClr val="dk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945077">
                <a:tc>
                  <a:txBody>
                    <a:bodyPr/>
                    <a:lstStyle/>
                    <a:p>
                      <a:pPr marL="0" indent="0">
                        <a:buFont typeface="Wingdings" pitchFamily="2" charset="2"/>
                        <a:buNone/>
                      </a:pP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(2) แบบ </a:t>
                      </a:r>
                      <a:r>
                        <a:rPr kumimoji="0"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: </a:t>
                      </a: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รายละเอียดการติดตามหนี้กู้ยืมเงินกองทุนพัฒนาฝีมือแรงงาน (พิพากษาแล้ว) (รายบุคคล)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49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16657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09044" y="1483837"/>
            <a:ext cx="10369152" cy="466277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91409" tIns="45702" rIns="91409" bIns="45702">
            <a:spAutoFit/>
          </a:bodyPr>
          <a:lstStyle/>
          <a:p>
            <a:pPr algn="thaiDist"/>
            <a:endParaRPr lang="th-TH" b="1" dirty="0" smtClean="0"/>
          </a:p>
          <a:p>
            <a:pPr algn="thaiDist"/>
            <a:r>
              <a:rPr lang="th-TH" b="1" dirty="0" smtClean="0"/>
              <a:t>หนี้</a:t>
            </a:r>
            <a:r>
              <a:rPr lang="th-TH" b="1" dirty="0"/>
              <a:t>สูญที่ตัดออกบัญชีลูกหนี้ของกองทุนพัฒนาฝีมือแรงงานเป็นเพียงการดำเนินการ</a:t>
            </a:r>
            <a:br>
              <a:rPr lang="th-TH" b="1" dirty="0"/>
            </a:br>
            <a:r>
              <a:rPr lang="th-TH" b="1" dirty="0"/>
              <a:t>ทางบัญชีเท่านั้น แต่ไม่รวมถึงความรับผิดชอบของเจ้าหน้าที่กรณีไม่ปฏิบัติตามระเบียบคณะกรรมการส่งเสริมการพัฒนาฝีมือแรงงานว่าด้วยกองทุนพัฒนาฝีมือแรงงาน พ.ศ. 2551 และที่แก้ไขเพิ่มเติม </a:t>
            </a:r>
            <a:br>
              <a:rPr lang="th-TH" b="1" dirty="0"/>
            </a:br>
            <a:r>
              <a:rPr lang="th-TH" b="1" dirty="0"/>
              <a:t>จนเป็นเหตุให้ไม่สามารถเรียกให้ลูกหนี้ชำระหนี้ตามกฎหมายได้ โดยต้องถือปฏิบัติตามกฎระเบียบของทางราชการที่เกี่ยวข้องต่อไป</a:t>
            </a:r>
            <a:endParaRPr lang="en-US" dirty="0"/>
          </a:p>
          <a:p>
            <a:pPr algn="thaiDist"/>
            <a:r>
              <a:rPr lang="th-TH" dirty="0" smtClean="0"/>
              <a:t/>
            </a:r>
            <a:br>
              <a:rPr lang="th-TH" dirty="0" smtClean="0"/>
            </a:br>
            <a:r>
              <a:rPr lang="th-TH" dirty="0" smtClean="0"/>
              <a:t>ที่มา </a:t>
            </a:r>
            <a:r>
              <a:rPr lang="en-US" dirty="0"/>
              <a:t>: </a:t>
            </a:r>
            <a:r>
              <a:rPr lang="th-TH" dirty="0"/>
              <a:t>หนังสือกรมบัญชีกลาง แจ้งผลการพิจารณาอนุมัติตัดหนี้สูญให้แก่ลูกหนี้กองทุนพัฒนาฝีมือแรงงาน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19260" y="981525"/>
            <a:ext cx="1285867" cy="646294"/>
          </a:xfrm>
          <a:prstGeom prst="rect">
            <a:avLst/>
          </a:prstGeom>
        </p:spPr>
        <p:txBody>
          <a:bodyPr wrap="none" lIns="91409" tIns="45702" rIns="91409" bIns="45702">
            <a:spAutoFit/>
          </a:bodyPr>
          <a:lstStyle/>
          <a:p>
            <a:r>
              <a:rPr lang="th-TH" sz="36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หมายเหตุ</a:t>
            </a:r>
            <a:endParaRPr lang="en-US" sz="36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213299" y="212081"/>
            <a:ext cx="6120680" cy="769405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4400" b="1" dirty="0">
                <a:solidFill>
                  <a:schemeClr val="accent3"/>
                </a:solidFill>
                <a:latin typeface="FreesiaUPC" pitchFamily="34" charset="-34"/>
                <a:cs typeface="FreesiaUPC" pitchFamily="34" charset="-34"/>
              </a:rPr>
              <a:t>การขออนุมัติตัดหนี้สูญ</a:t>
            </a:r>
            <a:endParaRPr lang="en-US" sz="4400" b="1" dirty="0">
              <a:solidFill>
                <a:schemeClr val="accent3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50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28532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579450280"/>
              </p:ext>
            </p:extLst>
          </p:nvPr>
        </p:nvGraphicFramePr>
        <p:xfrm>
          <a:off x="549004" y="477467"/>
          <a:ext cx="10945217" cy="5902857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10945217"/>
              </a:tblGrid>
              <a:tr h="61904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600" b="1" dirty="0" smtClean="0">
                          <a:solidFill>
                            <a:schemeClr val="accent6">
                              <a:lumMod val="60000"/>
                              <a:lumOff val="40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ปัญหาที่พบในการเสนอขออนุมัติตัดหนี้สูญ</a:t>
                      </a:r>
                      <a:endParaRPr lang="en-US" sz="36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1975057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 smtClean="0"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r>
                        <a:rPr lang="th-TH" sz="3200" dirty="0" smtClean="0">
                          <a:latin typeface="FreesiaUPC" pitchFamily="34" charset="-34"/>
                          <a:cs typeface="FreesiaUPC" pitchFamily="34" charset="-34"/>
                        </a:rPr>
                        <a:t>. ไม่มีหลักฐานการติดตามหนี้ การส่งฟ้อง การสืบทรัพย์บังคับคดี ทำให้ไม่มีข้อมูล</a:t>
                      </a:r>
                      <a:br>
                        <a:rPr lang="th-TH" sz="3200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3200" dirty="0" smtClean="0">
                          <a:latin typeface="FreesiaUPC" pitchFamily="34" charset="-34"/>
                          <a:cs typeface="FreesiaUPC" pitchFamily="34" charset="-34"/>
                        </a:rPr>
                        <a:t>    รายละเอียดลูกหนี้ที่ผ่านกระบวนการบริหารหนี้ตามระเบียบที่เกี่ยวข้องมาแล้วอย่างชัดเจน</a:t>
                      </a:r>
                      <a:br>
                        <a:rPr lang="th-TH" sz="3200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3200" dirty="0" smtClean="0">
                          <a:latin typeface="FreesiaUPC" pitchFamily="34" charset="-34"/>
                          <a:cs typeface="FreesiaUPC" pitchFamily="34" charset="-34"/>
                        </a:rPr>
                        <a:t>    และระบุข้อมูลลูกหนี้ตามแบบรายงานไม่ครบถ้วน ทำให้ไม่สามารถจัดทำข้อมูลเสนอ</a:t>
                      </a:r>
                      <a:br>
                        <a:rPr lang="th-TH" sz="3200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3200" dirty="0" smtClean="0">
                          <a:latin typeface="FreesiaUPC" pitchFamily="34" charset="-34"/>
                          <a:cs typeface="FreesiaUPC" pitchFamily="34" charset="-34"/>
                        </a:rPr>
                        <a:t>    คณะกรรมการส่งเสริมการพัฒนาฝีมือแรงงานพิจารณาอนุมัติตัดหนี้สูญได้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1031746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2. ไม่ดำเนินการติดตามหนี้ ประนอมหนี้ สืบทรัพย์ ทำให้ไม่มีข้อมูลหลักฐานในการรายงาน</a:t>
                      </a:r>
                      <a:br>
                        <a:rPr kumimoji="0"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   ขอตัดหนี้สูญ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560091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dirty="0" smtClean="0">
                          <a:latin typeface="FreesiaUPC" pitchFamily="34" charset="-34"/>
                          <a:cs typeface="FreesiaUPC" pitchFamily="34" charset="-34"/>
                        </a:rPr>
                        <a:t>3. ไม่มีบัญชีค่าฤชาธรรมเนียมของลูกหนี้ตามคำพิพากษา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1574697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4. หน่วยงานที่ฟ้องคดีตามภูมิลำเนาไม่ส่งคำพิพากษาให้หน่วยงานที่ทำสัญญากู้ยืมกับลูกหนี้ </a:t>
                      </a:r>
                      <a:br>
                        <a:rPr kumimoji="0"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   จึงไม่ทราบว่าลูกหนี้พิพากษาแล้ว ทำให้การคำนวณหนี้ค้างชำระเพื่อเสนอขออนุมัติตัดหนี้สูญ</a:t>
                      </a:r>
                      <a:br>
                        <a:rPr kumimoji="0"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   ไม่ถูกต้อง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51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68667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53061" y="189437"/>
            <a:ext cx="10009112" cy="769405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4400" b="1" dirty="0">
                <a:solidFill>
                  <a:srgbClr val="FFC000"/>
                </a:solidFill>
              </a:rPr>
              <a:t>การรายงานการสืบทรัพย์และบังคับคดีลูกหนี้ตามคำพิพากษาทุก 3 เดือน</a:t>
            </a:r>
            <a:endParaRPr lang="en-US" sz="4400" dirty="0">
              <a:solidFill>
                <a:srgbClr val="FFC000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542397560"/>
              </p:ext>
            </p:extLst>
          </p:nvPr>
        </p:nvGraphicFramePr>
        <p:xfrm>
          <a:off x="476995" y="981522"/>
          <a:ext cx="11089232" cy="5457161"/>
        </p:xfrm>
        <a:graphic>
          <a:graphicData uri="http://schemas.openxmlformats.org/drawingml/2006/table">
            <a:tbl>
              <a:tblPr firstRow="1" bandRow="1">
                <a:tableStyleId>{638B1855-1B75-4FBE-930C-398BA8C253C6}</a:tableStyleId>
              </a:tblPr>
              <a:tblGrid>
                <a:gridCol w="11089232"/>
              </a:tblGrid>
              <a:tr h="5457161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b="1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กรมบัญชีกลางได้กำหนดแนวปฏิบัติในการบังคับคดีและสืบหาหลักทรัพย์หรือทรัพย์สินของลูกหนี้ตามคำพิพากษา โดยให้ส่วนราชการรายงานผลการดำเนินการบังคับคดีและสืบหาหลักทรัพย์ให้กรมบัญชีกลางทราบทุก </a:t>
                      </a:r>
                      <a:r>
                        <a:rPr kumimoji="0" lang="en-US" sz="3200" b="1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3</a:t>
                      </a:r>
                      <a:r>
                        <a:rPr kumimoji="0" lang="th-TH" sz="3200" b="1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เดือน และการขออนุมัติจำหน่ายหนี้ที่ไม่สามารถสืบหาหลักทรัพย์หรือทรัพย์สินของลูกหนี้ได้ ส่วนราชการต้องส่งหลักฐานการดำเนินการสืบหาหลักทรัพย์ ทั้งประเภทอสังหาริมทรัพย์ สังหาริมทรัพย์ ทรัพย์สินอื่น ๆ ของลูกหนี้ ตลอดจนหลักฐานการขอความร่วมมือจากธนาคารหรือสถาบันการเงินให้กระทรวงการคลัง</a:t>
                      </a:r>
                      <a:br>
                        <a:rPr kumimoji="0" lang="th-TH" sz="3200" b="1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3200" b="1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เพื่อประกอบการพิจารณาขออนุมัติ </a:t>
                      </a:r>
                      <a:r>
                        <a:rPr kumimoji="0" lang="th-TH" sz="3200" b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และในกรณีที่ไม่พบหลักทรัพย์หรือทรัพย์สินของลูกหนี้ต้องแจ้งเหตุผลไว้ด้วย</a:t>
                      </a:r>
                      <a:endParaRPr lang="en-US" sz="3200" u="sng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9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52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สี่เหลี่ยมมุมมน 4"/>
          <p:cNvSpPr/>
          <p:nvPr/>
        </p:nvSpPr>
        <p:spPr>
          <a:xfrm>
            <a:off x="541326" y="4869954"/>
            <a:ext cx="5077756" cy="163894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spcFirstLastPara="0" vert="horz" wrap="square" lIns="106644" tIns="106644" rIns="106644" bIns="106644" numCol="1" spcCol="1270" anchor="ctr" anchorCtr="0">
            <a:noAutofit/>
          </a:bodyPr>
          <a:lstStyle/>
          <a:p>
            <a:pPr algn="thaiDist" defTabSz="1480819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2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หนังสือกรมบัญชีกลาง ที่ กค 0530.7/ว107 ลงวันที่ </a:t>
            </a:r>
            <a:r>
              <a:rPr lang="en-US" sz="2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2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4 ตุลาคม 2544 กำหนดให้ส่วนราชการรายงานผลการดำเนินการบังคับคดีและสืบหาหลักทรัพย์</a:t>
            </a:r>
            <a:br>
              <a:rPr lang="th-TH" sz="2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ให้กรมบัญชีกลางทราบทุกระยะ 3 เดือน</a:t>
            </a:r>
            <a:endPara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สี่เหลี่ยมมุมมน 4"/>
          <p:cNvSpPr/>
          <p:nvPr/>
        </p:nvSpPr>
        <p:spPr>
          <a:xfrm>
            <a:off x="5797914" y="4869954"/>
            <a:ext cx="5696309" cy="163894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spcFirstLastPara="0" vert="horz" wrap="square" lIns="106644" tIns="106644" rIns="106644" bIns="106644" numCol="1" spcCol="1270" anchor="ctr" anchorCtr="0">
            <a:noAutofit/>
          </a:bodyPr>
          <a:lstStyle/>
          <a:p>
            <a:pPr algn="thaiDist" defTabSz="1480819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2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หนังสือกระทรวงการคลัง ที่ กค 0406.2/ว.69 ลงวันที่ </a:t>
            </a:r>
            <a:r>
              <a:rPr lang="en-US" sz="2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2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21 เมษายน 2558 กำหนดให้ส่วนราชการรายงานผล</a:t>
            </a:r>
            <a:br>
              <a:rPr lang="th-TH" sz="2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การบังคับคดีและสืบหาหลักทรัพย์หรือทรัพย์สินของลูกหนี้ตามคำพิพากษา</a:t>
            </a:r>
            <a:endPara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36753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53061" y="189437"/>
            <a:ext cx="10009112" cy="769405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4400" b="1" dirty="0">
                <a:solidFill>
                  <a:srgbClr val="FFC000"/>
                </a:solidFill>
              </a:rPr>
              <a:t>การรายงานการสืบทรัพย์และบังคับคดีลูกหนี้ตามคำพิพากษาทุก 3 เดือน</a:t>
            </a:r>
            <a:endParaRPr lang="en-US" sz="4400" dirty="0">
              <a:solidFill>
                <a:srgbClr val="FFC000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52806430"/>
              </p:ext>
            </p:extLst>
          </p:nvPr>
        </p:nvGraphicFramePr>
        <p:xfrm>
          <a:off x="693020" y="1053531"/>
          <a:ext cx="10801200" cy="5525825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10801200"/>
              </a:tblGrid>
              <a:tr h="2166190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000" b="0" dirty="0" smtClean="0">
                          <a:latin typeface="FreesiaUPC" pitchFamily="34" charset="-34"/>
                          <a:cs typeface="FreesiaUPC" pitchFamily="34" charset="-34"/>
                        </a:rPr>
                        <a:t>สพร./สนพ. ที่ฟ้องคดีลูกหนี้กองทุนพัฒนาฝีมือแรงงานตามภูมิลำเนาของผู้กู้ยืม </a:t>
                      </a:r>
                      <a:br>
                        <a:rPr lang="th-TH" sz="3000" b="0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3000" b="0" dirty="0" smtClean="0">
                          <a:latin typeface="FreesiaUPC" pitchFamily="34" charset="-34"/>
                          <a:cs typeface="FreesiaUPC" pitchFamily="34" charset="-34"/>
                        </a:rPr>
                        <a:t>ซึ่งเป็นผู้รับผิดชอบดำเนินการสืบทรัพย์และบังคับคดีกับลูกหนี้ตามคำพิพากษา ให้ดำเนินการรายงานผลการดำเนินการบังคับคดีและสืบทรัพย์</a:t>
                      </a:r>
                      <a:r>
                        <a:rPr lang="th-TH" sz="3000" b="0" u="sng" dirty="0" smtClean="0">
                          <a:solidFill>
                            <a:schemeClr val="accent2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ทุก 3 เดือน</a:t>
                      </a:r>
                      <a:r>
                        <a:rPr lang="th-TH" sz="3000" b="0" u="none" dirty="0" smtClean="0">
                          <a:solidFill>
                            <a:schemeClr val="accent2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3000" b="0" dirty="0" smtClean="0">
                          <a:latin typeface="FreesiaUPC" pitchFamily="34" charset="-34"/>
                          <a:cs typeface="FreesiaUPC" pitchFamily="34" charset="-34"/>
                        </a:rPr>
                        <a:t>ตามแบบ “</a:t>
                      </a:r>
                      <a:r>
                        <a:rPr lang="th-TH" sz="3000" b="0" u="none" dirty="0" smtClean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"</a:t>
                      </a:r>
                      <a:r>
                        <a:rPr lang="th-TH" sz="3000" b="0" u="sng" dirty="0" smtClean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ตารางแสดงรายละเอียดการสืบหาหลักทรัพย์และบังคับคดีของลูกหนี้ตามคำพิพากษา</a:t>
                      </a:r>
                      <a:r>
                        <a:rPr lang="th-TH" sz="3000" b="0" u="none" dirty="0" smtClean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" </a:t>
                      </a:r>
                      <a:r>
                        <a:rPr lang="th-TH" sz="3000" b="0" dirty="0" smtClean="0">
                          <a:latin typeface="FreesiaUPC" pitchFamily="34" charset="-34"/>
                          <a:cs typeface="FreesiaUPC" pitchFamily="34" charset="-34"/>
                        </a:rPr>
                        <a:t>ส่งให้กองส่งเสริมการพัฒนาฝีมือแรงงาน  </a:t>
                      </a:r>
                      <a:br>
                        <a:rPr lang="th-TH" sz="3000" b="0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3000" b="0" dirty="0" smtClean="0">
                          <a:latin typeface="FreesiaUPC" pitchFamily="34" charset="-34"/>
                          <a:cs typeface="FreesiaUPC" pitchFamily="34" charset="-34"/>
                        </a:rPr>
                        <a:t>(ผนวก 3 หน้า 213)</a:t>
                      </a:r>
                      <a:endParaRPr lang="en-US" sz="30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1333040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กรณีมีการบังคับคดีนอกเขตศาลที่พิพากษาคดี (บังคับคดีแทนกรณีพบทรัพย์สินของลูกหนี้ที่ตั้งอยู่ในเขตจังหวัดที่รับผิดชอบ) ให้ส่งรายงานผลการดำเนินการบังคับคดีและสืบทรัพย์ ไปให้หน่วยงานที่เป็นผู้ดำเนินการฟ้องคดีลูกหนี้ตามภูมิลำเนา 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1685345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ส่งรายงานผลการดำเนินการบังคับคดีและสืบทรัพย์ ให้กองส่งเสริมการพัฒนาฝีมือแรงงาน </a:t>
                      </a:r>
                      <a:b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พร้อมไฟล์ข้อมูลไปที่ </a:t>
                      </a:r>
                      <a:r>
                        <a:rPr lang="en-US" sz="3000" dirty="0" smtClean="0">
                          <a:latin typeface="FreesiaUPC" pitchFamily="34" charset="-34"/>
                          <a:cs typeface="FreesiaUPC" pitchFamily="34" charset="-34"/>
                        </a:rPr>
                        <a:t>e</a:t>
                      </a:r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-</a:t>
                      </a:r>
                      <a:r>
                        <a:rPr lang="en-US" sz="3000" dirty="0" smtClean="0">
                          <a:latin typeface="FreesiaUPC" pitchFamily="34" charset="-34"/>
                          <a:cs typeface="FreesiaUPC" pitchFamily="34" charset="-34"/>
                        </a:rPr>
                        <a:t>mail </a:t>
                      </a:r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: </a:t>
                      </a:r>
                      <a:r>
                        <a:rPr lang="en-US" sz="3000" dirty="0" smtClean="0">
                          <a:latin typeface="FreesiaUPC" pitchFamily="34" charset="-34"/>
                          <a:cs typeface="FreesiaUPC" pitchFamily="34" charset="-34"/>
                        </a:rPr>
                        <a:t>contact</a:t>
                      </a:r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.</a:t>
                      </a:r>
                      <a:r>
                        <a:rPr lang="en-US" sz="3000" dirty="0" smtClean="0">
                          <a:latin typeface="FreesiaUPC" pitchFamily="34" charset="-34"/>
                          <a:cs typeface="FreesiaUPC" pitchFamily="34" charset="-34"/>
                        </a:rPr>
                        <a:t>dsd421@gmail</a:t>
                      </a:r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.</a:t>
                      </a:r>
                      <a:r>
                        <a:rPr lang="en-US" sz="3000" dirty="0" smtClean="0">
                          <a:latin typeface="FreesiaUPC" pitchFamily="34" charset="-34"/>
                          <a:cs typeface="FreesiaUPC" pitchFamily="34" charset="-34"/>
                        </a:rPr>
                        <a:t>com </a:t>
                      </a:r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เพื่อรายงานกรมบัญชีกลาง</a:t>
                      </a:r>
                      <a:b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ทุก 3 เดือน โดยให้ส่งรายงานภายในวันที่ 15 ของเดือน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53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55889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72840990"/>
              </p:ext>
            </p:extLst>
          </p:nvPr>
        </p:nvGraphicFramePr>
        <p:xfrm>
          <a:off x="549004" y="1629597"/>
          <a:ext cx="10945217" cy="4399439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0945217"/>
              </a:tblGrid>
              <a:tr h="5186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1. สพร./สนพ. ที่ทำสัญญากู้ยืมเงินกับลูกหนี้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1391952">
                <a:tc>
                  <a:txBody>
                    <a:bodyPr/>
                    <a:lstStyle/>
                    <a:p>
                      <a:pPr marL="900113" marR="0" indent="-544513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1.1 ตรวจสอบข้อมูลการชำระหนี้และหนี้ค้างชำระตามคำพิพากษาของลูกหนี้แต่ละราย </a:t>
                      </a:r>
                      <a:br>
                        <a:rPr kumimoji="0"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ส่งให้หน่วยงานที่รับผิดชอบในการฟ้องคดีลูกหนี้ตามภูมิลำเนาทราบ เพื่อใช้เป็นข้อมูล</a:t>
                      </a:r>
                      <a:br>
                        <a:rPr kumimoji="0"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ในการสืบทรัพย์และบังคับคดีกับลูกหนี้ที่ไม่ชำระหนี้ตามคำพิพากษา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2265839">
                <a:tc>
                  <a:txBody>
                    <a:bodyPr/>
                    <a:lstStyle/>
                    <a:p>
                      <a:pPr marL="900113" marR="0" indent="-544513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1.2 รวบรวมข้อมูลการสืบทรัพย์บังคับคดีลูกหนี้ที่ไม่ชำระหนี้ตามคำพิพากษาจากหน่วยงาน</a:t>
                      </a:r>
                      <a:br>
                        <a:rPr kumimoji="0"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ที่ฟ้องคดีลูกหนี้ตามภูมิลำเนา และรายงานผลการดำเนินการบังคับคดีและสืบหาหลักทรัพย์ ทุก 3 เดือน ส่งให้กองส่งเสริมฯ ตามแบบรายงานเพื่อรายงานกรมบัญชีกลางทราบต่อไป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188964" y="1053533"/>
            <a:ext cx="1944216" cy="646294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36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แนวปฏิบัติ</a:t>
            </a:r>
            <a:endParaRPr lang="en-US" sz="36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53061" y="140076"/>
            <a:ext cx="10009112" cy="769405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4400" b="1" dirty="0">
                <a:solidFill>
                  <a:srgbClr val="FFC000"/>
                </a:solidFill>
              </a:rPr>
              <a:t>การรายงานการสืบทรัพย์และบังคับคดีลูกหนี้ตามคำพิพากษาทุก 3 เดือน</a:t>
            </a:r>
            <a:endParaRPr lang="en-US" sz="4400" dirty="0">
              <a:solidFill>
                <a:srgbClr val="FFC000"/>
              </a:solidFill>
            </a:endParaRPr>
          </a:p>
        </p:txBody>
      </p:sp>
      <p:sp>
        <p:nvSpPr>
          <p:cNvPr id="9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54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84181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28173285"/>
              </p:ext>
            </p:extLst>
          </p:nvPr>
        </p:nvGraphicFramePr>
        <p:xfrm>
          <a:off x="549004" y="1627243"/>
          <a:ext cx="10945217" cy="4933444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0945217"/>
              </a:tblGrid>
              <a:tr h="5563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2. สพร./สนพ.</a:t>
                      </a: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ที่ฟ้องคดีลูกหนี้ตามภูมิลำเนา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1024896">
                <a:tc>
                  <a:txBody>
                    <a:bodyPr/>
                    <a:lstStyle/>
                    <a:p>
                      <a:pPr marL="0" marR="0" indent="3556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รายงานข้อมูลการสืบทรัพย์บังคับคดีลูกหนี้ที่ไม่ชำระหนี้ตามคำพิพากษา ส่งให้หน่วยงาน</a:t>
                      </a:r>
                      <a:br>
                        <a:rPr kumimoji="0"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ที่ทำสัญญากู้ยืมกับลูกหนี้ เพื่อรวบรวบส่งให้กองส่งเสริมฯ รายงานกรมบัญชีกลาง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1024896">
                <a:tc>
                  <a:txBody>
                    <a:bodyPr/>
                    <a:lstStyle/>
                    <a:p>
                      <a:pPr marL="355600" marR="0" indent="-3556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3. การกรอกข้อมูลลงในแบบรายงาน </a:t>
                      </a:r>
                    </a:p>
                    <a:p>
                      <a:pPr marL="355600" marR="0" indent="-3556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   </a:t>
                      </a:r>
                      <a:r>
                        <a:rPr kumimoji="0"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“ตารางแสดงรายละเอียดการสืบหาหลักทรัพย์และบังคับคดีของลูกหนี้ตามคำพิพากษา” 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2220724">
                <a:tc>
                  <a:txBody>
                    <a:bodyPr/>
                    <a:lstStyle/>
                    <a:p>
                      <a:pPr marL="812800" marR="0" indent="-4572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ช่อง “</a:t>
                      </a: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จำนวนหนี้ตามคำพิพากษา</a:t>
                      </a:r>
                      <a:r>
                        <a:rPr kumimoji="0"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”</a:t>
                      </a: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</a:t>
                      </a:r>
                      <a:r>
                        <a:rPr kumimoji="0"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ให้ระบุรายละเอียด จำนวนเงินที่ศาลสั่งให้ชำระหนี้ </a:t>
                      </a:r>
                      <a:br>
                        <a:rPr kumimoji="0"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(เงินต้น ดอกเบี้ย เบี้ยปรับ ค่าทนายความ ค่าฤชาธรรมเนียม จำนวนรวมทั้งสิ้น) </a:t>
                      </a:r>
                    </a:p>
                    <a:p>
                      <a:pPr marL="812800" marR="0" indent="-4572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ช่อง “</a:t>
                      </a: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ผลการสืบหาหลักทรัพย์และบังคับคดี</a:t>
                      </a:r>
                      <a:r>
                        <a:rPr kumimoji="0"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”</a:t>
                      </a: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”</a:t>
                      </a:r>
                      <a:r>
                        <a:rPr kumimoji="0"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กรณีที่สืบแล้วพบทรัพย์ ให้ระบุรายละเอียดทรัพย์ที่พบให้ครบถ้วนสมบูรณ์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404987" y="1051181"/>
            <a:ext cx="1728191" cy="646294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36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แนวปฏิบัติ</a:t>
            </a:r>
            <a:endParaRPr lang="en-US" sz="36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53061" y="212117"/>
            <a:ext cx="10009112" cy="769405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4400" b="1" dirty="0">
                <a:solidFill>
                  <a:srgbClr val="FFC000"/>
                </a:solidFill>
              </a:rPr>
              <a:t>การรายงานการสืบทรัพย์และบังคับคดีลูกหนี้ตามคำพิพากษาทุก 3 เดือน</a:t>
            </a:r>
            <a:endParaRPr lang="en-US" sz="4400" dirty="0">
              <a:solidFill>
                <a:srgbClr val="FFC000"/>
              </a:solidFill>
            </a:endParaRPr>
          </a:p>
        </p:txBody>
      </p:sp>
      <p:sp>
        <p:nvSpPr>
          <p:cNvPr id="9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55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52779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227856825"/>
              </p:ext>
            </p:extLst>
          </p:nvPr>
        </p:nvGraphicFramePr>
        <p:xfrm>
          <a:off x="549004" y="1629597"/>
          <a:ext cx="10945217" cy="4179629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0945217"/>
              </a:tblGrid>
              <a:tr h="579232">
                <a:tc>
                  <a:txBody>
                    <a:bodyPr/>
                    <a:lstStyle/>
                    <a:p>
                      <a:pPr marL="531813" marR="0" indent="-5318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การระบุรายละเอียดทรัพย์ที่พบ</a:t>
                      </a:r>
                      <a:endParaRPr lang="en-US" sz="32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021165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Both"/>
                        <a:tabLst/>
                        <a:defRPr/>
                      </a:pPr>
                      <a:r>
                        <a:rPr kumimoji="0" lang="th-TH" sz="3200" b="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เมื่อสพร.และสนพ. สืบทรัพย์แล้ว พบทรัพย์ให้ระบุรายละเอียดให้ครบถ้วน</a:t>
                      </a:r>
                    </a:p>
                    <a:p>
                      <a:pPr marL="804863" indent="-273050">
                        <a:buFont typeface="Wingdings" pitchFamily="2" charset="2"/>
                        <a:buChar char="§"/>
                      </a:pPr>
                      <a:r>
                        <a:rPr kumimoji="0" lang="th-TH" sz="3200" b="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กรณีพบที่ดิน ให้ระบุ : เลขโฉนดที่ดิน สถานที่ตั้ง ผู้ถือกรรมสิทธิ์ </a:t>
                      </a:r>
                      <a:endParaRPr kumimoji="0" lang="en-US" sz="3200" b="0" kern="1200" dirty="0" smtClean="0">
                        <a:solidFill>
                          <a:schemeClr val="dk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  <a:p>
                      <a:pPr marL="804863" indent="-273050">
                        <a:buFont typeface="Wingdings" pitchFamily="2" charset="2"/>
                        <a:buChar char="§"/>
                      </a:pPr>
                      <a:r>
                        <a:rPr kumimoji="0" lang="th-TH" sz="3200" b="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กรณีพบเงินฝากธนาคาร ให้ระบุ : ธนาคาร สาขา เลขที่บัญชี ชื่อ-สกุลเจ้าของบัญชี </a:t>
                      </a:r>
                      <a:br>
                        <a:rPr kumimoji="0" lang="th-TH" sz="3200" b="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3200" b="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และยอดเงินในบัญชี</a:t>
                      </a:r>
                      <a:endParaRPr kumimoji="0" lang="en-US" sz="3200" b="0" kern="1200" dirty="0" smtClean="0">
                        <a:solidFill>
                          <a:schemeClr val="dk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  <a:p>
                      <a:pPr marL="804863" indent="-273050">
                        <a:buFont typeface="Wingdings" pitchFamily="2" charset="2"/>
                        <a:buChar char="§"/>
                      </a:pPr>
                      <a:r>
                        <a:rPr kumimoji="0" lang="th-TH" sz="3200" b="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กรณีพบรถจักรยานยนต์ หรือ รถยนต์ ให้ระบุ : ยี่ห้อ รุ่น เลขทะเบียนรถ วันที่จดทะเบียน สถานะรถ และผู้ถือกรรมสิทธิ์</a:t>
                      </a:r>
                      <a:endParaRPr lang="en-US" sz="32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579232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b="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(2) กรณีสืบแล้วไม่พบทรัพย์ให้ระบุว่า “ไม่พบทรัพย์”</a:t>
                      </a:r>
                      <a:endParaRPr lang="en-US" sz="32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188964" y="1053533"/>
            <a:ext cx="1944216" cy="646294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36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แนวปฏิบัติ</a:t>
            </a:r>
            <a:endParaRPr lang="en-US" sz="36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53061" y="140076"/>
            <a:ext cx="10009112" cy="769405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4400" b="1" dirty="0">
                <a:solidFill>
                  <a:srgbClr val="FFC000"/>
                </a:solidFill>
              </a:rPr>
              <a:t>การรายงานการสืบทรัพย์และบังคับคดีลูกหนี้ตามคำพิพากษาทุก 3 เดือน</a:t>
            </a:r>
            <a:endParaRPr lang="en-US" sz="4400" dirty="0">
              <a:solidFill>
                <a:srgbClr val="FFC000"/>
              </a:solidFill>
            </a:endParaRPr>
          </a:p>
        </p:txBody>
      </p:sp>
      <p:sp>
        <p:nvSpPr>
          <p:cNvPr id="9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56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0905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 7"/>
          <p:cNvGraphicFramePr/>
          <p:nvPr>
            <p:extLst>
              <p:ext uri="{D42A27DB-BD31-4B8C-83A1-F6EECF244321}">
                <p14:modId xmlns="" xmlns:p14="http://schemas.microsoft.com/office/powerpoint/2010/main" val="296651365"/>
              </p:ext>
            </p:extLst>
          </p:nvPr>
        </p:nvGraphicFramePr>
        <p:xfrm>
          <a:off x="855908" y="981526"/>
          <a:ext cx="10854335" cy="5592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ลูกศรขวา 8"/>
          <p:cNvSpPr/>
          <p:nvPr/>
        </p:nvSpPr>
        <p:spPr>
          <a:xfrm>
            <a:off x="4995076" y="2205658"/>
            <a:ext cx="666494" cy="500182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796" tIns="54398" rIns="108796" bIns="54398" rtlCol="0" anchor="ctr"/>
          <a:lstStyle/>
          <a:p>
            <a:pPr algn="ctr"/>
            <a:endParaRPr lang="en-US">
              <a:solidFill>
                <a:srgbClr val="92D050"/>
              </a:solidFill>
            </a:endParaRPr>
          </a:p>
        </p:txBody>
      </p:sp>
      <p:sp>
        <p:nvSpPr>
          <p:cNvPr id="10" name="ลูกศรขวา 9"/>
          <p:cNvSpPr/>
          <p:nvPr/>
        </p:nvSpPr>
        <p:spPr>
          <a:xfrm>
            <a:off x="4995076" y="5089852"/>
            <a:ext cx="666494" cy="500182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796" tIns="54398" rIns="108796" bIns="54398" rtlCol="0" anchor="ctr"/>
          <a:lstStyle/>
          <a:p>
            <a:pPr algn="ctr"/>
            <a:endParaRPr lang="en-US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853260" y="117426"/>
            <a:ext cx="6561349" cy="707850"/>
          </a:xfrm>
          <a:prstGeom prst="rect">
            <a:avLst/>
          </a:prstGeom>
        </p:spPr>
        <p:txBody>
          <a:bodyPr wrap="none" lIns="91409" tIns="45702" rIns="91409" bIns="45702">
            <a:spAutoFit/>
          </a:bodyPr>
          <a:lstStyle/>
          <a:p>
            <a:r>
              <a:rPr lang="th-TH" sz="4000" b="1" dirty="0">
                <a:solidFill>
                  <a:srgbClr val="92D050"/>
                </a:solidFill>
                <a:latin typeface="FreesiaUPC" pitchFamily="34" charset="-34"/>
                <a:cs typeface="FreesiaUPC" pitchFamily="34" charset="-34"/>
              </a:rPr>
              <a:t>การงดดำเนินคดีกับทายาทของผู้ค้ำประกัน</a:t>
            </a:r>
          </a:p>
        </p:txBody>
      </p:sp>
      <p:sp>
        <p:nvSpPr>
          <p:cNvPr id="1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57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52358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05188" y="261445"/>
            <a:ext cx="7952756" cy="707850"/>
          </a:xfrm>
          <a:prstGeom prst="rect">
            <a:avLst/>
          </a:prstGeom>
        </p:spPr>
        <p:txBody>
          <a:bodyPr wrap="none" lIns="91409" tIns="45702" rIns="91409" bIns="45702">
            <a:spAutoFit/>
          </a:bodyPr>
          <a:lstStyle/>
          <a:p>
            <a:r>
              <a:rPr lang="th-TH" sz="4000" b="1" dirty="0">
                <a:solidFill>
                  <a:schemeClr val="accent4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การรายงานสถานะลูกหนี้กองทุนพัฒนาฝีมือแรงงาน</a:t>
            </a:r>
            <a:endParaRPr lang="en-US" sz="4000" dirty="0">
              <a:solidFill>
                <a:schemeClr val="accent4">
                  <a:lumMod val="40000"/>
                  <a:lumOff val="6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56277018"/>
              </p:ext>
            </p:extLst>
          </p:nvPr>
        </p:nvGraphicFramePr>
        <p:xfrm>
          <a:off x="549004" y="1197546"/>
          <a:ext cx="10945217" cy="5358147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10945217"/>
              </a:tblGrid>
              <a:tr h="1440160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ให้จัดทำรายงานสถานะลูกหนี้กองทุนพัฒนาฝีมือแรงงาน ตามแบบที่กำหนด ส่งให้</a:t>
                      </a:r>
                      <a:b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กองส่งเสริมฯ ภายในวันที่ 5 ของทุกเดือน เพื่อสรุปรายงานคณะอนุกรรมการบริหารกองทุนฯ</a:t>
                      </a:r>
                      <a:r>
                        <a:rPr kumimoji="0" lang="th-TH" sz="3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579232">
                <a:tc>
                  <a:txBody>
                    <a:bodyPr/>
                    <a:lstStyle/>
                    <a:p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1. สพร./สนพ. ที่ทำสัญญากู้ยืมเงินกับลูกหนี้ 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602592">
                <a:tc>
                  <a:txBody>
                    <a:bodyPr/>
                    <a:lstStyle/>
                    <a:p>
                      <a:pPr marL="0" indent="355600"/>
                      <a:r>
                        <a:rPr kumimoji="0"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(1) รายงานสรุปข้อมูลสถานะลูกหนี้กองทุนพัฒนาฝีมือแรงงาน</a:t>
                      </a:r>
                      <a:r>
                        <a:rPr kumimoji="0"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</a:t>
                      </a:r>
                      <a:r>
                        <a:rPr kumimoji="0"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(ผนวก</a:t>
                      </a:r>
                      <a:r>
                        <a:rPr kumimoji="0" lang="th-TH" sz="3200" kern="1200" baseline="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3 หน้า 220)</a:t>
                      </a:r>
                      <a:r>
                        <a:rPr kumimoji="0"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	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1067025">
                <a:tc>
                  <a:txBody>
                    <a:bodyPr/>
                    <a:lstStyle/>
                    <a:p>
                      <a:pPr marL="900113" marR="0" indent="-544513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(2) รายงานการรับคดีลูกหนี้กองทุนพัฒนาฝีมือแรงงานจากจังหวัดอื่นเพื่อฟ้องคดีตามภูมิลำเนา (ผนวก</a:t>
                      </a:r>
                      <a:r>
                        <a:rPr kumimoji="0" lang="th-TH" sz="3200" kern="1200" baseline="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3 หน้า 222)</a:t>
                      </a:r>
                      <a:r>
                        <a:rPr kumimoji="0"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	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1554818">
                <a:tc>
                  <a:txBody>
                    <a:bodyPr/>
                    <a:lstStyle/>
                    <a:p>
                      <a:r>
                        <a:rPr kumimoji="0"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2. สพร./สนพ. ที่รับผิดชอบในการฟ้องคดีลูกหนี้ตามภูมิลำเนา </a:t>
                      </a:r>
                    </a:p>
                    <a:p>
                      <a:pPr marL="457200" indent="-457200">
                        <a:buFont typeface="Wingdings" pitchFamily="2" charset="2"/>
                        <a:buChar char="Ø"/>
                      </a:pPr>
                      <a:r>
                        <a:rPr kumimoji="0"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รายงานการรับคดีลูกหนี้กองทุนพัฒนาฝีมือแรงงานจากจังหวัดอื่นเพื่อฟ้องคดีตามภูมิลำเนา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58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82352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79328729"/>
              </p:ext>
            </p:extLst>
          </p:nvPr>
        </p:nvGraphicFramePr>
        <p:xfrm>
          <a:off x="911068" y="1005493"/>
          <a:ext cx="10461075" cy="4002107"/>
        </p:xfrm>
        <a:graphic>
          <a:graphicData uri="http://schemas.openxmlformats.org/drawingml/2006/table">
            <a:tbl>
              <a:tblPr bandRow="1"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10461075"/>
              </a:tblGrid>
              <a:tr h="173776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th-TH" sz="3600" b="1" baseline="0" dirty="0" smtClean="0">
                          <a:latin typeface="FreesiaUPC" pitchFamily="34" charset="-34"/>
                          <a:cs typeface="FreesiaUPC" pitchFamily="34" charset="-34"/>
                        </a:rPr>
                        <a:t>1. สำรวจลูกหนี้คงเหลือทั้งหมดที่ยังไม่ปิดบัญชี</a:t>
                      </a:r>
                    </a:p>
                    <a:p>
                      <a:pPr marL="723900" indent="-368300">
                        <a:buFont typeface="Wingdings" pitchFamily="2" charset="2"/>
                        <a:buChar char="§"/>
                        <a:tabLst>
                          <a:tab pos="723900" algn="l"/>
                        </a:tabLst>
                      </a:pPr>
                      <a:r>
                        <a:rPr lang="th-TH" sz="3600" b="0" baseline="0" dirty="0" smtClean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ยังไม่ส่งฟ้องคดี</a:t>
                      </a:r>
                    </a:p>
                    <a:p>
                      <a:pPr marL="723900" indent="-368300">
                        <a:buFont typeface="Wingdings" pitchFamily="2" charset="2"/>
                        <a:buChar char="§"/>
                        <a:tabLst>
                          <a:tab pos="723900" algn="l"/>
                        </a:tabLst>
                      </a:pPr>
                      <a:r>
                        <a:rPr lang="th-TH" sz="3600" b="0" baseline="0" dirty="0" smtClean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ลูกหนี้ตามคำพิพากษา</a:t>
                      </a:r>
                      <a:endParaRPr lang="en-US" sz="3600" b="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/>
                </a:tc>
              </a:tr>
              <a:tr h="8305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600" b="1" dirty="0" smtClean="0">
                          <a:latin typeface="FreesiaUPC" pitchFamily="34" charset="-34"/>
                          <a:cs typeface="FreesiaUPC" pitchFamily="34" charset="-34"/>
                        </a:rPr>
                        <a:t>2. </a:t>
                      </a:r>
                      <a:r>
                        <a:rPr kumimoji="0" lang="th-TH" sz="3600" b="1" kern="1200" dirty="0" smtClean="0">
                          <a:latin typeface="FreesiaUPC" pitchFamily="34" charset="-34"/>
                          <a:cs typeface="FreesiaUPC" pitchFamily="34" charset="-34"/>
                        </a:rPr>
                        <a:t>ติดตามหนี้ ประนอมหนี้ ส่งฟ้องคดี สืบทรัพย์ และติดตามไปพบลูกหนี้</a:t>
                      </a:r>
                      <a:endParaRPr kumimoji="0" lang="en-US" sz="3600" b="1" kern="1200" dirty="0" smtClean="0">
                        <a:solidFill>
                          <a:schemeClr val="dk1"/>
                        </a:solidFill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 marL="121872" marR="121872" marT="45731" marB="45731"/>
                </a:tc>
              </a:tr>
              <a:tr h="79368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altLang="en-US" sz="3600" b="1" dirty="0" smtClean="0">
                          <a:solidFill>
                            <a:schemeClr val="bg1"/>
                          </a:solidFill>
                          <a:effectLst/>
                          <a:latin typeface="FreesiaUPC" panose="020B0604020202020204" pitchFamily="34" charset="-34"/>
                          <a:cs typeface="FreesiaUPC" panose="020B0604020202020204" pitchFamily="34" charset="-34"/>
                        </a:rPr>
                        <a:t>3. ลูกหนี้ตามคำพิพากษาที่ยังไม่ได้รับบัญชีค่าฤชาธรรมเนียม </a:t>
                      </a:r>
                      <a:endParaRPr kumimoji="0" lang="en-US" sz="3600" b="1" kern="1200" dirty="0" smtClean="0">
                        <a:solidFill>
                          <a:schemeClr val="dk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 marL="121872" marR="121872" marT="45731" marB="45731"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th-TH" sz="3600" b="1" dirty="0" smtClean="0">
                          <a:latin typeface="FreesiaUPC" pitchFamily="34" charset="-34"/>
                          <a:cs typeface="FreesiaUPC" pitchFamily="34" charset="-34"/>
                        </a:rPr>
                        <a:t>4. เสนอขออนุมัติตัดหนี้สูญ</a:t>
                      </a:r>
                      <a:endParaRPr lang="en-US" sz="36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/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2637237" y="263183"/>
            <a:ext cx="7337202" cy="707850"/>
          </a:xfrm>
          <a:prstGeom prst="rect">
            <a:avLst/>
          </a:prstGeom>
        </p:spPr>
        <p:txBody>
          <a:bodyPr wrap="none" lIns="91409" tIns="45702" rIns="91409" bIns="45702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th-TH" sz="4000" b="1" dirty="0">
                <a:ln/>
                <a:solidFill>
                  <a:schemeClr val="accent3"/>
                </a:solidFill>
                <a:latin typeface="FreesiaUPC" pitchFamily="34" charset="-34"/>
                <a:cs typeface="FreesiaUPC" pitchFamily="34" charset="-34"/>
              </a:rPr>
              <a:t>การบริหารจัดการลูกหนี้คงเหลือที่ยังไม่ปิดบัญชี</a:t>
            </a:r>
            <a:endParaRPr lang="en-US" sz="4000" b="1" dirty="0">
              <a:ln/>
              <a:solidFill>
                <a:schemeClr val="accent3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476316" y="6418161"/>
            <a:ext cx="609362" cy="365210"/>
          </a:xfrm>
        </p:spPr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59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37353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676945" y="6526138"/>
            <a:ext cx="609362" cy="365210"/>
          </a:xfrm>
        </p:spPr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60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796487" y="47162"/>
            <a:ext cx="6609439" cy="646294"/>
          </a:xfrm>
          <a:prstGeom prst="rect">
            <a:avLst/>
          </a:prstGeom>
        </p:spPr>
        <p:txBody>
          <a:bodyPr wrap="none" lIns="91409" tIns="45702" rIns="91409" bIns="45702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th-TH" sz="3600" b="1" dirty="0">
                <a:ln/>
                <a:solidFill>
                  <a:schemeClr val="accent3"/>
                </a:solidFill>
                <a:latin typeface="FreesiaUPC" pitchFamily="34" charset="-34"/>
                <a:cs typeface="FreesiaUPC" pitchFamily="34" charset="-34"/>
              </a:rPr>
              <a:t>การบริหารจัดการลูกหนี้คงเหลือที่ยังไม่ปิดบัญชี</a:t>
            </a:r>
            <a:endParaRPr lang="en-US" sz="3600" b="1" dirty="0">
              <a:ln/>
              <a:solidFill>
                <a:schemeClr val="accent3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89371749"/>
              </p:ext>
            </p:extLst>
          </p:nvPr>
        </p:nvGraphicFramePr>
        <p:xfrm>
          <a:off x="476998" y="582539"/>
          <a:ext cx="11305256" cy="607222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3960439"/>
                <a:gridCol w="7344817"/>
              </a:tblGrid>
              <a:tr h="505876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1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กลุ่มที่ 1 ลูกหนี้ที่ยังไม่ส่งฟ้องคดี</a:t>
                      </a:r>
                      <a:endParaRPr lang="en-US" sz="2800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05876">
                <a:tc>
                  <a:txBody>
                    <a:bodyPr/>
                    <a:lstStyle/>
                    <a:p>
                      <a:pPr marL="0" indent="0">
                        <a:buFont typeface="Wingdings" pitchFamily="2" charset="2"/>
                        <a:buNone/>
                      </a:pPr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1. ลูกหนี้ที่ยังไม่ทำประนอมหนี้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ติดตามลูกหนี้ให้มาทำประนอมหนี้ก่อนพิพากษา ตามระเบียบฯ </a:t>
                      </a:r>
                      <a:r>
                        <a:rPr kumimoji="0" lang="th-TH" sz="26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ข้อ 28/1 </a:t>
                      </a:r>
                      <a:endParaRPr lang="en-US" sz="26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922480">
                <a:tc>
                  <a:txBody>
                    <a:bodyPr/>
                    <a:lstStyle/>
                    <a:p>
                      <a:pPr marL="273050" indent="-273050">
                        <a:buFont typeface="Wingdings" pitchFamily="2" charset="2"/>
                        <a:buNone/>
                      </a:pPr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2. ลูกหนี้ที่ทำสัญญาประนอมหนี้</a:t>
                      </a:r>
                      <a:b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ผ่อนชำระ </a:t>
                      </a:r>
                      <a: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ตามระเบียบฯ ข้อ 28/1(2) </a:t>
                      </a:r>
                      <a:endParaRPr lang="en-US" sz="24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Wingdings" pitchFamily="2" charset="2"/>
                        <a:buNone/>
                      </a:pP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ติดตามหนี้อย่างสม่ำเสมอ หากผิดนัดชำระหนี้ให้ส่งฟ้องคดี เนื่องจากสัญญาประนอมหนี้อายุความ</a:t>
                      </a:r>
                      <a:r>
                        <a:rPr kumimoji="0" lang="th-TH" sz="2800" kern="1200" baseline="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2 ปี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505876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1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กลุ่มที่ 2 ลูกหนี้ตามคำพิพากษา</a:t>
                      </a:r>
                      <a:endParaRPr lang="en-US" sz="2800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05876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1. ติดตามลูกหนี้ที่ค้างชำระหนี้ตามคำพิพากษา ให้ทำประนอมหนี้ภายหลังศาลมีคำพิพากษา </a:t>
                      </a:r>
                      <a:r>
                        <a:rPr kumimoji="0" lang="th-TH" sz="2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ตามระเบียบฯ ข้อ 28/2</a:t>
                      </a:r>
                      <a:endParaRPr kumimoji="0" lang="en-US" sz="2200" kern="1200" dirty="0" smtClean="0">
                        <a:solidFill>
                          <a:schemeClr val="dk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922480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2. สืบทรัพย์บังคับคดีลูกหนี้ตามคำพิพากษาที่ค้างชำระหนี้ เพื่อรายงานกรมบัญชีกลางทุก 3 เดือน และใช้เป็น</a:t>
                      </a:r>
                      <a:b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   หลักฐานในการขอตัดหนี้สูญกรณีสืบทรัพย์ครบ 10 ปี ไม่พบทรัพย์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922480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3</a:t>
                      </a: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.</a:t>
                      </a:r>
                      <a:r>
                        <a:rPr kumimoji="0"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</a:t>
                      </a: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ตรวจสอบลูกหนี้ตามคำพิพากษาที่สืบทรัพย์บังคับคดีครบ 10 ปี แล้วไม่พบทรัพย์ ส่งให้กองส่งเสริมฯ เสนอขอ</a:t>
                      </a:r>
                      <a:b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   อนุมัติตัดหนี้สูญ ตามระเบียบฯ ข้อ 30 (2)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05876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1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กลุ่มที่ 3 ลูกหนี้ที่จะเสนอขออนุมัติตัดหนี้สูญ 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46780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จัดทำรายละเอียดข้อมูลการชำระหนี้และหนี้ค้างชำระของลูกหนี้ที่จะเสนอขออนุมัติตัดหนี้สูญ ส่งให้กองส่งเสริมฯ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617763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676945" y="6520971"/>
            <a:ext cx="609362" cy="365210"/>
          </a:xfrm>
        </p:spPr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61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879380" y="119170"/>
            <a:ext cx="7758793" cy="646294"/>
          </a:xfrm>
          <a:prstGeom prst="rect">
            <a:avLst/>
          </a:prstGeom>
        </p:spPr>
        <p:txBody>
          <a:bodyPr wrap="none" lIns="91409" tIns="45702" rIns="91409" bIns="45702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th-TH" sz="3600" b="1" dirty="0">
                <a:ln/>
                <a:solidFill>
                  <a:srgbClr val="00B050"/>
                </a:solidFill>
                <a:latin typeface="FreesiaUPC" pitchFamily="34" charset="-34"/>
                <a:cs typeface="FreesiaUPC" pitchFamily="34" charset="-34"/>
              </a:rPr>
              <a:t>แนวทางการดำเนินงานลูกหนี้กองทุนพัฒนาฝีมือแรงงาน</a:t>
            </a:r>
            <a:endParaRPr lang="en-US" sz="3600" b="1" dirty="0">
              <a:ln/>
              <a:solidFill>
                <a:srgbClr val="00B05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0973" y="693488"/>
            <a:ext cx="5832648" cy="600128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r>
              <a:rPr lang="th-TH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ส่งหนังสือแจ้ง</a:t>
            </a:r>
            <a:r>
              <a:rPr lang="th-TH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หนี้ (ผนวก 4 หน้า 223)</a:t>
            </a:r>
            <a:endParaRPr lang="en-US" dirty="0">
              <a:solidFill>
                <a:schemeClr val="accent6">
                  <a:lumMod val="40000"/>
                  <a:lumOff val="6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29933693"/>
              </p:ext>
            </p:extLst>
          </p:nvPr>
        </p:nvGraphicFramePr>
        <p:xfrm>
          <a:off x="332979" y="1197549"/>
          <a:ext cx="11377264" cy="5498929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290228"/>
                <a:gridCol w="9087036"/>
              </a:tblGrid>
              <a:tr h="481048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หนังสือ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1669521">
                <a:tc gridSpan="2">
                  <a:txBody>
                    <a:bodyPr/>
                    <a:lstStyle/>
                    <a:p>
                      <a:pPr marL="355600" marR="0" indent="-3556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2800" b="1" kern="1200" dirty="0" smtClean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แจ้งให้ชำระหนี้ที่ค้างชำระตามสัญญากู้ยืมเงินกองทุนพัฒนาฝีมือแรงงาน (ผนวก</a:t>
                      </a:r>
                      <a:r>
                        <a:rPr kumimoji="0" lang="th-TH" sz="2800" b="1" kern="1200" baseline="0" dirty="0" smtClean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4 หน้า 225-232)</a:t>
                      </a:r>
                      <a:endParaRPr kumimoji="0" lang="th-TH" sz="2800" b="1" kern="1200" dirty="0" smtClean="0">
                        <a:solidFill>
                          <a:schemeClr val="accent2">
                            <a:lumMod val="60000"/>
                            <a:lumOff val="40000"/>
                          </a:schemeClr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   ตรวจสอบลูกหนี้ตามสัญญากู้ยืมเงินกองทุนพัฒนาฝีมือแรงงานที่ค้างชำระหนี้และยังไม่ได้ส่งฟ้องคดี ให้ส่งหนังสือแจ้งหนี้ผู้กู้ยืมและผู้ค้ำประกันให้ชำระหนี้ค้างชำระ พร้อมส่งคำแนะนำการชำระหนี้ โดยส่งไปรษณีย์แบบลงทะเบียนตอบรับ เพื่อใช้เป็นหลักฐานในการส่งฟ้องคดี ดังนี้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1048">
                <a:tc>
                  <a:txBody>
                    <a:bodyPr/>
                    <a:lstStyle/>
                    <a:p>
                      <a:pPr marL="457200" marR="0" indent="-4572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v"/>
                        <a:tabLst/>
                        <a:defRPr/>
                      </a:pP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แจ้งผู้ยืม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ขอใช้สิทธิบอกเลิกสัญญาและแจ้งให้ชำระหนี้ (ตามสัญญาข้อ 8)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481048">
                <a:tc>
                  <a:txBody>
                    <a:bodyPr/>
                    <a:lstStyle/>
                    <a:p>
                      <a:pPr marL="457200" indent="-457200" algn="ctr">
                        <a:buFont typeface="Wingdings" pitchFamily="2" charset="2"/>
                        <a:buChar char="v"/>
                      </a:pPr>
                      <a:r>
                        <a:rPr kumimoji="0" lang="th-TH" sz="2800" b="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แจ้งผู้ค้ำประกัน</a:t>
                      </a:r>
                      <a:endParaRPr lang="en-US" sz="28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แจ้งให้ชำระหนี้ (ตามสัญญาข้อ 8)</a:t>
                      </a:r>
                      <a:endParaRPr lang="en-US" sz="28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481048">
                <a:tc>
                  <a:txBody>
                    <a:bodyPr/>
                    <a:lstStyle/>
                    <a:p>
                      <a:pPr marL="457200" marR="0" indent="-4572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v"/>
                        <a:tabLst/>
                        <a:defRPr/>
                      </a:pP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แจ้งผู้ยืม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ขอให้ชดใช้ค่าเสียหายกรณีปฏิบัติผิดสัญญา (ตามสัญญาข้อ 10)</a:t>
                      </a:r>
                      <a:endParaRPr lang="en-US" sz="28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481048">
                <a:tc>
                  <a:txBody>
                    <a:bodyPr/>
                    <a:lstStyle/>
                    <a:p>
                      <a:pPr marL="457200" indent="-457200" algn="ctr">
                        <a:buFont typeface="Wingdings" pitchFamily="2" charset="2"/>
                        <a:buChar char="v"/>
                      </a:pPr>
                      <a:r>
                        <a:rPr kumimoji="0" lang="th-TH" sz="2800" b="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แจ้งผู้ค้ำประกัน</a:t>
                      </a:r>
                      <a:endParaRPr lang="en-US" sz="28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ขอให้ชดใช้ค่าเสียหายกรณีปฏิบัติผิดสัญญา (ตามสัญญาข้อ 10)</a:t>
                      </a:r>
                      <a:endParaRPr lang="en-US" sz="28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1109809">
                <a:tc gridSpan="2">
                  <a:txBody>
                    <a:bodyPr/>
                    <a:lstStyle/>
                    <a:p>
                      <a:pPr algn="thaiDist"/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การส่งหนังสือแจ้งหนี้ผู้กู้ยืมและผู้ค้ำประกัน</a:t>
                      </a:r>
                      <a:r>
                        <a:rPr kumimoji="0" lang="th-TH" sz="2800" kern="1200" baseline="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</a:t>
                      </a: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(ตามสัญญาข้อ 8) ต้องรอให้ครบ 30 วัน นับแต่วันที่ผู้กู้ยืมได้รับหนังสือแจ้งหนี้ฉบับดังกล่าวก่อน จึงจะส่งหนังสือแจ้งขอให้ชดใช้ค่าเสียหายกรณีปฏิบัติผิดสัญญา </a:t>
                      </a:r>
                      <a:r>
                        <a:rPr kumimoji="0" lang="th-TH" sz="2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(ตามสัญญาข้อ10) </a:t>
                      </a: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ได้ </a:t>
                      </a:r>
                      <a:endParaRPr kumimoji="0" lang="en-US" sz="2800" kern="1200" dirty="0">
                        <a:solidFill>
                          <a:schemeClr val="dk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8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325218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476316" y="6520971"/>
            <a:ext cx="609362" cy="365210"/>
          </a:xfrm>
        </p:spPr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62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807372" y="119170"/>
            <a:ext cx="7758793" cy="646294"/>
          </a:xfrm>
          <a:prstGeom prst="rect">
            <a:avLst/>
          </a:prstGeom>
        </p:spPr>
        <p:txBody>
          <a:bodyPr wrap="none" lIns="91409" tIns="45702" rIns="91409" bIns="45702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th-TH" sz="3600" b="1" dirty="0">
                <a:ln/>
                <a:solidFill>
                  <a:srgbClr val="00B050"/>
                </a:solidFill>
                <a:latin typeface="FreesiaUPC" pitchFamily="34" charset="-34"/>
                <a:cs typeface="FreesiaUPC" pitchFamily="34" charset="-34"/>
              </a:rPr>
              <a:t>แนวทางการดำเนินงานลูกหนี้กองทุนพัฒนาฝีมือแรงงาน</a:t>
            </a:r>
            <a:endParaRPr lang="en-US" sz="3600" b="1" dirty="0">
              <a:ln/>
              <a:solidFill>
                <a:srgbClr val="00B05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0973" y="1341560"/>
            <a:ext cx="5832648" cy="600128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r>
              <a:rPr lang="th-TH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ส่งหนังสือแจ้ง</a:t>
            </a:r>
            <a:r>
              <a:rPr lang="th-TH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หนี้ (ผนวก 4 หน้า 223)</a:t>
            </a:r>
            <a:endParaRPr lang="en-US" dirty="0">
              <a:solidFill>
                <a:schemeClr val="accent6">
                  <a:lumMod val="40000"/>
                  <a:lumOff val="6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31537291"/>
              </p:ext>
            </p:extLst>
          </p:nvPr>
        </p:nvGraphicFramePr>
        <p:xfrm>
          <a:off x="332979" y="1845618"/>
          <a:ext cx="11377264" cy="3779913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290228"/>
                <a:gridCol w="9087036"/>
              </a:tblGrid>
              <a:tr h="518258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หนังสือ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1785998">
                <a:tc gridSpan="2"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1" kern="1200" dirty="0" smtClean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2. แจ้งให้ประนอมหนี้ก่อนพิพากษา (ผนวก</a:t>
                      </a:r>
                      <a:r>
                        <a:rPr kumimoji="0" lang="th-TH" sz="2800" b="1" kern="1200" baseline="0" dirty="0" smtClean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4 หน้า 234-237)</a:t>
                      </a:r>
                      <a:r>
                        <a:rPr kumimoji="0" lang="th-TH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pPr algn="thaiDist"/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   ตรวจสอบลูกหนี้ตามสัญญากู้ยืมเงินกองทุนพัฒนาฝีมือแรงงานที่ค้างชำระหนี้และยังไม่ได้ส่งฟ้องคดี แจ้งให้</a:t>
                      </a:r>
                      <a:b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ผู้กู้ยืมและผู้ค้ำประกันทราบเรื่อง การประนอมหนี้เงินกู้ยืมกองทุนพัฒนาฝีมือแรงงานก่อนศาลมีคำพิพากษา </a:t>
                      </a:r>
                      <a:b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เพื่อลดปริมาณคดีที่จะต้องส่งให้พนักงานอัยการฟ้องคดี</a:t>
                      </a:r>
                      <a:endParaRPr kumimoji="0" lang="en-US" sz="2800" kern="1200" dirty="0">
                        <a:solidFill>
                          <a:schemeClr val="dk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18258">
                <a:tc>
                  <a:txBody>
                    <a:bodyPr/>
                    <a:lstStyle/>
                    <a:p>
                      <a:pPr marL="457200" marR="0" indent="-4572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v"/>
                        <a:tabLst/>
                        <a:defRPr/>
                      </a:pP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แจ้งผู้ยืม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แจ้งให้ประนอมหนี้เงินกู้ยืมกองทุนพัฒนาฝีมือแรงงานและชำระหนี้</a:t>
                      </a:r>
                      <a:endParaRPr kumimoji="0" lang="en-US" sz="2800" kern="1200" dirty="0">
                        <a:solidFill>
                          <a:schemeClr val="dk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945077">
                <a:tc>
                  <a:txBody>
                    <a:bodyPr/>
                    <a:lstStyle/>
                    <a:p>
                      <a:pPr marL="457200" indent="-457200" algn="ctr">
                        <a:buFont typeface="Wingdings" pitchFamily="2" charset="2"/>
                        <a:buChar char="v"/>
                      </a:pPr>
                      <a:r>
                        <a:rPr kumimoji="0" lang="th-TH" sz="2800" b="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แจ้งผู้ค้ำประกัน</a:t>
                      </a:r>
                      <a:endParaRPr lang="en-US" sz="28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แจ้งให้ประนอมหนี้เงินกู้ยืมกองทุนพัฒนาฝีมือแรงงานและชำระหนี้</a:t>
                      </a:r>
                      <a:endParaRPr kumimoji="0" lang="en-US" sz="2800" kern="1200" dirty="0">
                        <a:solidFill>
                          <a:schemeClr val="dk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245156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676945" y="6520971"/>
            <a:ext cx="609362" cy="365210"/>
          </a:xfrm>
        </p:spPr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63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005388" y="119170"/>
            <a:ext cx="7758793" cy="646294"/>
          </a:xfrm>
          <a:prstGeom prst="rect">
            <a:avLst/>
          </a:prstGeom>
        </p:spPr>
        <p:txBody>
          <a:bodyPr wrap="none" lIns="91409" tIns="45702" rIns="91409" bIns="45702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th-TH" sz="3600" b="1" dirty="0">
                <a:ln/>
                <a:solidFill>
                  <a:srgbClr val="00B050"/>
                </a:solidFill>
                <a:latin typeface="FreesiaUPC" pitchFamily="34" charset="-34"/>
                <a:cs typeface="FreesiaUPC" pitchFamily="34" charset="-34"/>
              </a:rPr>
              <a:t>แนวทางการดำเนินงานลูกหนี้กองทุนพัฒนาฝีมือแรงงาน</a:t>
            </a:r>
            <a:endParaRPr lang="en-US" sz="3600" b="1" dirty="0">
              <a:ln/>
              <a:solidFill>
                <a:srgbClr val="00B05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664612499"/>
              </p:ext>
            </p:extLst>
          </p:nvPr>
        </p:nvGraphicFramePr>
        <p:xfrm>
          <a:off x="332979" y="621482"/>
          <a:ext cx="11377264" cy="6132267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290228"/>
                <a:gridCol w="9087036"/>
              </a:tblGrid>
              <a:tr h="514129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หนังสือ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514129">
                <a:tc gridSpan="2"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th-TH" sz="2800" b="1" kern="1200" dirty="0" smtClean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3. แจ้งให้ชำระหนี้ตามสัญญาประนอมหนี้ (ผนวก</a:t>
                      </a:r>
                      <a:r>
                        <a:rPr kumimoji="0" lang="th-TH" sz="2800" b="1" kern="1200" baseline="0" dirty="0" smtClean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4 หน้า 239-242)</a:t>
                      </a:r>
                      <a:endParaRPr lang="en-US" sz="2800" dirty="0">
                        <a:solidFill>
                          <a:schemeClr val="accent2">
                            <a:lumMod val="60000"/>
                            <a:lumOff val="40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8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1360929">
                <a:tc gridSpan="2">
                  <a:txBody>
                    <a:bodyPr/>
                    <a:lstStyle/>
                    <a:p>
                      <a:pPr marL="0" indent="355600" algn="thaiDist"/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ตรวจสอบข้อมูลการชำระหนี้ของลูกหนี้ที่ทำสัญญาประนอมหนี้ หากผิดนัดชำระหนี้ ให้ส่งหนังสือแจ้งผู้กู้ยืมและผู้ค้ำประกันให้ชำระหนี้ที่ค้างชำระตามสัญญาประนอมหนี้ โดยจัดส่งไปรษณีย์แบบลงทะเบียนตอบรับ เพื่อใช้เป็นหลักฐานในการฟ้องคดี</a:t>
                      </a:r>
                      <a:endParaRPr kumimoji="0" lang="en-US" sz="2800" kern="1200" dirty="0">
                        <a:solidFill>
                          <a:schemeClr val="dk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8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514129">
                <a:tc>
                  <a:txBody>
                    <a:bodyPr/>
                    <a:lstStyle/>
                    <a:p>
                      <a:pPr marL="457200" marR="0" indent="-4572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v"/>
                        <a:tabLst/>
                        <a:defRPr/>
                      </a:pP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แจ้งผู้ยืม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แจ้งให้ชำระหนี้</a:t>
                      </a:r>
                      <a:endParaRPr lang="en-US" sz="28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521054">
                <a:tc>
                  <a:txBody>
                    <a:bodyPr/>
                    <a:lstStyle/>
                    <a:p>
                      <a:pPr marL="457200" indent="-457200" algn="ctr">
                        <a:buFont typeface="Wingdings" pitchFamily="2" charset="2"/>
                        <a:buChar char="v"/>
                      </a:pPr>
                      <a:r>
                        <a:rPr kumimoji="0" lang="th-TH" sz="2800" b="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แจ้งผู้ค้ำประกัน</a:t>
                      </a:r>
                      <a:endParaRPr lang="en-US" sz="28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แจ้งให้ชำระหนี้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514129">
                <a:tc gridSpan="2"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th-TH" sz="2800" b="1" kern="1200" dirty="0" smtClean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4. แจ้งให้ชำระหนี้ตามคำพิพากษา (ผนวก</a:t>
                      </a:r>
                      <a:r>
                        <a:rPr kumimoji="0" lang="th-TH" sz="2800" b="1" kern="1200" baseline="0" dirty="0" smtClean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4 หน้า 244-251)</a:t>
                      </a:r>
                      <a:endParaRPr lang="en-US" sz="2800" b="0" dirty="0">
                        <a:solidFill>
                          <a:schemeClr val="accent2">
                            <a:lumMod val="60000"/>
                            <a:lumOff val="40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937529">
                <a:tc gridSpan="2">
                  <a:txBody>
                    <a:bodyPr/>
                    <a:lstStyle/>
                    <a:p>
                      <a:pPr marL="0" marR="0" indent="3556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ตรวจสอบข้อมูลการชำระหนี้ของลูกหนี้ตามคำพิพากษา หากค้างชำระหนี้ ให้จัดทำหนังสือแจ้งผู้กู้ยืมและผู้ค้ำประกันให้ชำระหนี้ค้างชำระตามคำพิพากษา ดังนี้</a:t>
                      </a:r>
                      <a:endParaRPr lang="en-US" sz="28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51412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v"/>
                        <a:tabLst/>
                        <a:defRPr/>
                      </a:pP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แจ้งผู้ยืม/ผุ้ค้ำ</a:t>
                      </a:r>
                      <a:endParaRPr lang="en-US" sz="28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แจ้งให้ชำระหนี้ตามคำพิพากษา 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703933">
                <a:tc>
                  <a:txBody>
                    <a:bodyPr/>
                    <a:lstStyle/>
                    <a:p>
                      <a:pPr marL="457200" marR="0" indent="-45720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v"/>
                        <a:tabLst/>
                        <a:defRPr/>
                      </a:pP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แจ้งผู้ยืม/ผุ้ค้ำ</a:t>
                      </a:r>
                      <a:endParaRPr lang="en-US" sz="28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แจ้งให้ชำระหนี้ตามสัญญาประนีประนอมยอมความศาล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417043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663702694"/>
              </p:ext>
            </p:extLst>
          </p:nvPr>
        </p:nvGraphicFramePr>
        <p:xfrm>
          <a:off x="0" y="576532"/>
          <a:ext cx="12187238" cy="5974556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527175">
                  <a:extLst>
                    <a:ext uri="{9D8B030D-6E8A-4147-A177-3AD203B41FA5}"/>
                  </a:extLst>
                </a:gridCol>
                <a:gridCol w="5086578">
                  <a:extLst>
                    <a:ext uri="{9D8B030D-6E8A-4147-A177-3AD203B41FA5}"/>
                  </a:extLst>
                </a:gridCol>
                <a:gridCol w="1919463">
                  <a:extLst>
                    <a:ext uri="{9D8B030D-6E8A-4147-A177-3AD203B41FA5}"/>
                  </a:extLst>
                </a:gridCol>
                <a:gridCol w="4654022">
                  <a:extLst>
                    <a:ext uri="{9D8B030D-6E8A-4147-A177-3AD203B41FA5}"/>
                  </a:extLst>
                </a:gridCol>
              </a:tblGrid>
              <a:tr h="414685">
                <a:tc>
                  <a:txBody>
                    <a:bodyPr/>
                    <a:lstStyle/>
                    <a:p>
                      <a:pPr algn="ctr"/>
                      <a:r>
                        <a:rPr lang="th-TH" sz="2200" dirty="0" smtClean="0"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endParaRPr lang="en-US" sz="2200" dirty="0">
                        <a:solidFill>
                          <a:srgbClr val="FFFF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200" u="none" dirty="0" smtClean="0">
                          <a:latin typeface="FreesiaUPC" pitchFamily="34" charset="-34"/>
                          <a:cs typeface="FreesiaUPC" pitchFamily="34" charset="-34"/>
                        </a:rPr>
                        <a:t>รายการ</a:t>
                      </a:r>
                      <a:endParaRPr lang="en-US" sz="2200" u="none" dirty="0">
                        <a:solidFill>
                          <a:srgbClr val="FFFF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200" dirty="0" smtClean="0">
                          <a:latin typeface="FreesiaUPC" pitchFamily="34" charset="-34"/>
                          <a:cs typeface="FreesiaUPC" pitchFamily="34" charset="-34"/>
                        </a:rPr>
                        <a:t>จำนวน</a:t>
                      </a:r>
                      <a:r>
                        <a:rPr lang="th-TH" sz="22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 (ราย)</a:t>
                      </a:r>
                      <a:endParaRPr lang="en-US" sz="2200" dirty="0">
                        <a:solidFill>
                          <a:srgbClr val="FFFF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200" dirty="0" smtClean="0">
                          <a:latin typeface="FreesiaUPC" pitchFamily="34" charset="-34"/>
                          <a:cs typeface="FreesiaUPC" pitchFamily="34" charset="-34"/>
                        </a:rPr>
                        <a:t>ดำเนินการ</a:t>
                      </a:r>
                      <a:endParaRPr lang="en-US" sz="2200" dirty="0">
                        <a:solidFill>
                          <a:srgbClr val="FFFF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/>
                </a:tc>
                <a:extLst>
                  <a:ext uri="{0D108BD9-81ED-4DB2-BD59-A6C34878D82A}"/>
                </a:extLst>
              </a:tr>
              <a:tr h="414685">
                <a:tc>
                  <a:txBody>
                    <a:bodyPr/>
                    <a:lstStyle/>
                    <a:p>
                      <a:pPr algn="ctr"/>
                      <a:r>
                        <a:rPr lang="th-TH" sz="2200" b="1" dirty="0" smtClean="0"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</a:p>
                  </a:txBody>
                  <a:tcPr marL="121872" marR="121872" marT="45737" marB="45737"/>
                </a:tc>
                <a:tc>
                  <a:txBody>
                    <a:bodyPr/>
                    <a:lstStyle/>
                    <a:p>
                      <a:r>
                        <a:rPr lang="th-TH" sz="2200" b="1" dirty="0" smtClean="0">
                          <a:latin typeface="FreesiaUPC" pitchFamily="34" charset="-34"/>
                          <a:cs typeface="FreesiaUPC" pitchFamily="34" charset="-34"/>
                        </a:rPr>
                        <a:t>ลูกหนี้ทั้งหมด (เฉพาะรายที่มีการจ่ายเงินกู้เท่านั้น)</a:t>
                      </a:r>
                      <a:endParaRPr lang="en-US" sz="2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dirty="0" smtClean="0">
                          <a:latin typeface="FreesiaUPC" pitchFamily="34" charset="-34"/>
                          <a:cs typeface="FreesiaUPC" pitchFamily="34" charset="-34"/>
                        </a:rPr>
                        <a:t>   </a:t>
                      </a:r>
                      <a:r>
                        <a:rPr lang="en-US" sz="2200" b="1" dirty="0" smtClean="0">
                          <a:latin typeface="FreesiaUPC" pitchFamily="34" charset="-34"/>
                          <a:cs typeface="FreesiaUPC" pitchFamily="34" charset="-34"/>
                        </a:rPr>
                        <a:t>     </a:t>
                      </a:r>
                      <a:r>
                        <a:rPr lang="th-TH" sz="2200" b="1" dirty="0" smtClean="0">
                          <a:latin typeface="FreesiaUPC" pitchFamily="34" charset="-34"/>
                          <a:cs typeface="FreesiaUPC" pitchFamily="34" charset="-34"/>
                        </a:rPr>
                        <a:t>    28,872</a:t>
                      </a:r>
                      <a:endParaRPr lang="en-US" sz="2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/>
                </a:tc>
                <a:tc>
                  <a:txBody>
                    <a:bodyPr/>
                    <a:lstStyle/>
                    <a:p>
                      <a:endParaRPr lang="en-US" sz="2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/>
                </a:tc>
                <a:extLst>
                  <a:ext uri="{0D108BD9-81ED-4DB2-BD59-A6C34878D82A}"/>
                </a:extLst>
              </a:tr>
              <a:tr h="414685">
                <a:tc>
                  <a:txBody>
                    <a:bodyPr/>
                    <a:lstStyle/>
                    <a:p>
                      <a:pPr algn="ctr"/>
                      <a:r>
                        <a:rPr lang="th-TH" sz="2200" b="1" dirty="0" smtClean="0"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endParaRPr lang="en-US" sz="2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ปิด</a:t>
                      </a:r>
                      <a:r>
                        <a:rPr lang="th-TH" sz="22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บัญชี</a:t>
                      </a:r>
                      <a:endParaRPr lang="th-TH" sz="2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(74.91</a:t>
                      </a:r>
                      <a:r>
                        <a:rPr lang="en-US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%</a:t>
                      </a:r>
                      <a:r>
                        <a:rPr lang="th-TH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)   </a:t>
                      </a:r>
                      <a:r>
                        <a:rPr lang="en-US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2</a:t>
                      </a:r>
                      <a:r>
                        <a:rPr lang="th-TH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r>
                        <a:rPr lang="en-US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,</a:t>
                      </a:r>
                      <a:r>
                        <a:rPr lang="th-TH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628</a:t>
                      </a:r>
                      <a:r>
                        <a:rPr lang="en-US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endParaRPr lang="en-US" sz="2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/>
                </a:tc>
                <a:extLst>
                  <a:ext uri="{0D108BD9-81ED-4DB2-BD59-A6C34878D82A}"/>
                </a:extLst>
              </a:tr>
              <a:tr h="414685">
                <a:tc>
                  <a:txBody>
                    <a:bodyPr/>
                    <a:lstStyle/>
                    <a:p>
                      <a:pPr algn="ctr"/>
                      <a:r>
                        <a:rPr lang="th-TH" sz="2200" b="1" dirty="0" smtClean="0">
                          <a:latin typeface="FreesiaUPC" pitchFamily="34" charset="-34"/>
                          <a:cs typeface="FreesiaUPC" pitchFamily="34" charset="-34"/>
                        </a:rPr>
                        <a:t>3</a:t>
                      </a:r>
                      <a:endParaRPr lang="en-US" sz="2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อนุมัติ</a:t>
                      </a:r>
                      <a:r>
                        <a:rPr lang="th-TH" sz="22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ตัดหนี้สูญ</a:t>
                      </a:r>
                      <a:endParaRPr lang="th-TH" sz="2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(3.47</a:t>
                      </a:r>
                      <a:r>
                        <a:rPr lang="en-US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%</a:t>
                      </a:r>
                      <a:r>
                        <a:rPr lang="th-TH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)</a:t>
                      </a:r>
                      <a:r>
                        <a:rPr lang="th-TH" sz="2200" b="1" u="none" strike="noStrike" baseline="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</a:t>
                      </a:r>
                      <a:r>
                        <a:rPr lang="en-US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</a:t>
                      </a:r>
                      <a:r>
                        <a:rPr lang="th-TH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1,003</a:t>
                      </a:r>
                      <a:r>
                        <a:rPr lang="en-US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endParaRPr lang="en-US" sz="2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2200" dirty="0" smtClean="0">
                          <a:latin typeface="FreesiaUPC" pitchFamily="34" charset="-34"/>
                          <a:cs typeface="FreesiaUPC" pitchFamily="34" charset="-34"/>
                        </a:rPr>
                        <a:t>อนุมัติตัดหนี้สูญ</a:t>
                      </a:r>
                      <a:r>
                        <a:rPr lang="th-TH" sz="22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 1,496 ราย </a:t>
                      </a:r>
                      <a:r>
                        <a:rPr lang="th-TH" sz="2200" dirty="0" smtClean="0">
                          <a:latin typeface="FreesiaUPC" pitchFamily="34" charset="-34"/>
                          <a:cs typeface="FreesiaUPC" pitchFamily="34" charset="-34"/>
                        </a:rPr>
                        <a:t>ปิดบัญชี</a:t>
                      </a:r>
                      <a:r>
                        <a:rPr lang="th-TH" sz="22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 4</a:t>
                      </a:r>
                      <a:r>
                        <a:rPr lang="en-US" sz="22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9</a:t>
                      </a:r>
                      <a:r>
                        <a:rPr lang="th-TH" sz="22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3 ราย </a:t>
                      </a:r>
                      <a:endParaRPr lang="en-US" sz="2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/>
                </a:tc>
                <a:extLst>
                  <a:ext uri="{0D108BD9-81ED-4DB2-BD59-A6C34878D82A}"/>
                </a:extLst>
              </a:tr>
              <a:tr h="414685">
                <a:tc>
                  <a:txBody>
                    <a:bodyPr/>
                    <a:lstStyle/>
                    <a:p>
                      <a:pPr algn="ctr"/>
                      <a:r>
                        <a:rPr lang="th-TH" sz="2200" b="1" dirty="0" smtClean="0">
                          <a:latin typeface="FreesiaUPC" pitchFamily="34" charset="-34"/>
                          <a:cs typeface="FreesiaUPC" pitchFamily="34" charset="-34"/>
                        </a:rPr>
                        <a:t>4</a:t>
                      </a:r>
                      <a:endParaRPr lang="en-US" sz="2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ลูกหนี้</a:t>
                      </a:r>
                      <a:r>
                        <a:rPr lang="th-TH" sz="22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คงเหลือที่ยังไม่ปิดบัญชี</a:t>
                      </a:r>
                      <a:endParaRPr lang="th-TH" sz="2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2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</a:t>
                      </a:r>
                      <a:r>
                        <a:rPr lang="en-US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21.62%</a:t>
                      </a:r>
                      <a:r>
                        <a:rPr lang="th-TH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)</a:t>
                      </a:r>
                      <a:r>
                        <a:rPr lang="th-TH" sz="2200" b="1" u="none" strike="noStrike" baseline="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</a:t>
                      </a:r>
                      <a:r>
                        <a:rPr lang="en-US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6,</a:t>
                      </a:r>
                      <a:r>
                        <a:rPr lang="th-TH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241</a:t>
                      </a:r>
                      <a:r>
                        <a:rPr lang="en-US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endParaRPr lang="en-US" sz="2200" b="1" i="0" u="none" strike="noStrike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/>
                </a:tc>
                <a:extLst>
                  <a:ext uri="{0D108BD9-81ED-4DB2-BD59-A6C34878D82A}"/>
                </a:extLst>
              </a:tr>
              <a:tr h="414685">
                <a:tc>
                  <a:txBody>
                    <a:bodyPr/>
                    <a:lstStyle/>
                    <a:p>
                      <a:endParaRPr lang="en-US" sz="2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2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1. ยังไม่ส่งดำเนินคดี</a:t>
                      </a:r>
                      <a:endParaRPr lang="th-TH" sz="2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               32</a:t>
                      </a:r>
                      <a:r>
                        <a:rPr lang="th-TH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9</a:t>
                      </a:r>
                      <a:r>
                        <a:rPr lang="en-US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</a:t>
                      </a:r>
                      <a:endParaRPr lang="en-US" sz="2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/>
                </a:tc>
                <a:extLst>
                  <a:ext uri="{0D108BD9-81ED-4DB2-BD59-A6C34878D82A}"/>
                </a:extLst>
              </a:tr>
              <a:tr h="414685">
                <a:tc>
                  <a:txBody>
                    <a:bodyPr/>
                    <a:lstStyle/>
                    <a:p>
                      <a:endParaRPr lang="en-US" sz="220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1.1 ทำสัญญาประนอมหนี้ (อยู่ระหว่างชำระหนี้)</a:t>
                      </a:r>
                      <a:endParaRPr lang="th-TH" sz="2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</a:t>
                      </a:r>
                      <a:r>
                        <a:rPr lang="en-US" sz="2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15</a:t>
                      </a:r>
                      <a:r>
                        <a:rPr lang="th-TH" sz="2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7</a:t>
                      </a:r>
                      <a:r>
                        <a:rPr lang="en-US" sz="2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ติดตามการชำระหนี้ </a:t>
                      </a:r>
                      <a:endParaRPr lang="th-TH" sz="2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/>
                </a:tc>
                <a:extLst>
                  <a:ext uri="{0D108BD9-81ED-4DB2-BD59-A6C34878D82A}"/>
                </a:extLst>
              </a:tr>
              <a:tr h="414685">
                <a:tc>
                  <a:txBody>
                    <a:bodyPr/>
                    <a:lstStyle/>
                    <a:p>
                      <a:endParaRPr lang="en-US" sz="220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1.2 ยัง</a:t>
                      </a:r>
                      <a:r>
                        <a:rPr lang="th-TH" sz="2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ไม่ส่งดำเนินคดี</a:t>
                      </a:r>
                      <a:endParaRPr lang="th-TH" sz="2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</a:t>
                      </a:r>
                      <a:r>
                        <a:rPr lang="en-US" sz="2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172 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ติดตามให้มาประนอมหนี้ตามระเบียบฯ ข้อ 28/1 </a:t>
                      </a:r>
                      <a:endParaRPr lang="th-TH" sz="2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/>
                </a:tc>
                <a:extLst>
                  <a:ext uri="{0D108BD9-81ED-4DB2-BD59-A6C34878D82A}"/>
                </a:extLst>
              </a:tr>
              <a:tr h="414685">
                <a:tc>
                  <a:txBody>
                    <a:bodyPr/>
                    <a:lstStyle/>
                    <a:p>
                      <a:endParaRPr lang="en-US" sz="220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2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2. ส่งดำเนินคดีแล้ว</a:t>
                      </a:r>
                      <a:endParaRPr lang="th-TH" sz="2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</a:t>
                      </a:r>
                      <a:r>
                        <a:rPr lang="th-TH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</a:t>
                      </a:r>
                      <a:r>
                        <a:rPr lang="en-US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,</a:t>
                      </a:r>
                      <a:r>
                        <a:rPr lang="th-TH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801</a:t>
                      </a:r>
                      <a:r>
                        <a:rPr lang="en-US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endParaRPr lang="en-US" sz="2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2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/>
                </a:tc>
                <a:extLst>
                  <a:ext uri="{0D108BD9-81ED-4DB2-BD59-A6C34878D82A}"/>
                </a:extLst>
              </a:tr>
              <a:tr h="414685">
                <a:tc>
                  <a:txBody>
                    <a:bodyPr/>
                    <a:lstStyle/>
                    <a:p>
                      <a:endParaRPr lang="en-US" sz="220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2.1 พิพากษาแล้วยังไม่ปิดบัญชี</a:t>
                      </a:r>
                      <a:endParaRPr lang="th-TH" sz="2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en-US" sz="2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5,0</a:t>
                      </a:r>
                      <a:r>
                        <a:rPr lang="th-TH" sz="2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58</a:t>
                      </a:r>
                      <a:r>
                        <a:rPr lang="en-US" sz="2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ติดตามให้มาประนอมหนี้ตามระเบียบฯ ข้อ 28/2 </a:t>
                      </a:r>
                      <a:endParaRPr lang="th-TH" sz="2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/>
                </a:tc>
                <a:extLst>
                  <a:ext uri="{0D108BD9-81ED-4DB2-BD59-A6C34878D82A}"/>
                </a:extLst>
              </a:tr>
              <a:tr h="414685">
                <a:tc>
                  <a:txBody>
                    <a:bodyPr/>
                    <a:lstStyle/>
                    <a:p>
                      <a:endParaRPr lang="en-US" sz="220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2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2.2 ศาลยังไม่พิพากษา</a:t>
                      </a:r>
                      <a:endParaRPr lang="th-TH" sz="22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</a:t>
                      </a:r>
                      <a:r>
                        <a:rPr lang="en-US" sz="2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7</a:t>
                      </a:r>
                      <a:r>
                        <a:rPr lang="th-TH" sz="2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43</a:t>
                      </a:r>
                      <a:r>
                        <a:rPr lang="en-US" sz="2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ประนอมหนี้ชั้นพนักงานอัยการตามระเบียบฯ ข้อ 28/1 </a:t>
                      </a:r>
                      <a:endParaRPr lang="th-TH" sz="2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/>
                </a:tc>
                <a:extLst>
                  <a:ext uri="{0D108BD9-81ED-4DB2-BD59-A6C34878D82A}"/>
                </a:extLst>
              </a:tr>
              <a:tr h="414685">
                <a:tc>
                  <a:txBody>
                    <a:bodyPr/>
                    <a:lstStyle/>
                    <a:p>
                      <a:endParaRPr lang="en-US" sz="2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3. ไม่รับฟ้องคดี</a:t>
                      </a:r>
                      <a:endParaRPr lang="th-TH" sz="2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               111 </a:t>
                      </a:r>
                      <a:endParaRPr lang="en-US" sz="2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2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/>
                </a:tc>
                <a:extLst>
                  <a:ext uri="{0D108BD9-81ED-4DB2-BD59-A6C34878D82A}"/>
                </a:extLst>
              </a:tr>
              <a:tr h="414685">
                <a:tc>
                  <a:txBody>
                    <a:bodyPr/>
                    <a:lstStyle/>
                    <a:p>
                      <a:endParaRPr lang="en-US" sz="220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2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3.1 อัยการแจ้งฐานะคดีไม่รับว่าต่าง</a:t>
                      </a:r>
                      <a:endParaRPr lang="th-TH" sz="22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</a:t>
                      </a:r>
                      <a:r>
                        <a:rPr lang="en-US" sz="2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90 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ติดตามให้มาประนอมหนี้ตามระเบียบฯ ข้อ 28/1 </a:t>
                      </a:r>
                      <a:endParaRPr lang="th-TH" sz="2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/>
                </a:tc>
                <a:extLst>
                  <a:ext uri="{0D108BD9-81ED-4DB2-BD59-A6C34878D82A}"/>
                </a:extLst>
              </a:tr>
              <a:tr h="414685">
                <a:tc>
                  <a:txBody>
                    <a:bodyPr/>
                    <a:lstStyle/>
                    <a:p>
                      <a:endParaRPr lang="en-US" sz="220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3.2 คณะกรรมการยุติการดำเนินคดีแพ่งของส่วนราชการ</a:t>
                      </a:r>
                      <a:endParaRPr lang="th-TH" sz="2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</a:t>
                      </a:r>
                      <a:r>
                        <a:rPr lang="en-US" sz="2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21 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ติดตามให้มาประนอมหนี้ตามระเบียบฯ ข้อ 28/1 </a:t>
                      </a:r>
                      <a:endParaRPr lang="th-TH" sz="2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/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6" name="Rectangle 110"/>
          <p:cNvSpPr txBox="1">
            <a:spLocks noChangeArrowheads="1"/>
          </p:cNvSpPr>
          <p:nvPr/>
        </p:nvSpPr>
        <p:spPr>
          <a:xfrm>
            <a:off x="1485108" y="116592"/>
            <a:ext cx="9217024" cy="432882"/>
          </a:xfrm>
          <a:prstGeom prst="rect">
            <a:avLst/>
          </a:prstGeom>
        </p:spPr>
        <p:txBody>
          <a:bodyPr lIns="91409" tIns="45702" rIns="91409" bIns="45702" anchor="ctr"/>
          <a:lstStyle>
            <a:lvl1pPr algn="l" rtl="0" eaLnBrk="1" latinLnBrk="0" hangingPunct="1">
              <a:spcBef>
                <a:spcPct val="0"/>
              </a:spcBef>
              <a:buNone/>
              <a:defRPr kumimoji="0" sz="4800" kern="1200" spc="-119" baseline="0">
                <a:solidFill>
                  <a:schemeClr val="tx2">
                    <a:satMod val="200000"/>
                  </a:schemeClr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pPr>
              <a:defRPr/>
            </a:pPr>
            <a:r>
              <a:rPr lang="th-TH" altLang="en-US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รายงานสถานะลูกหนี้กองทุนพัฒนาฝีมือแรงงาน ณ </a:t>
            </a:r>
            <a:r>
              <a:rPr lang="th-TH" altLang="en-US" sz="320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วันที่ </a:t>
            </a:r>
            <a:r>
              <a:rPr lang="th-TH" altLang="en-US" sz="32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30 </a:t>
            </a:r>
            <a:r>
              <a:rPr lang="th-TH" altLang="en-U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กันยายน </a:t>
            </a:r>
            <a:r>
              <a:rPr lang="th-TH" altLang="en-US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2561</a:t>
            </a:r>
            <a:endParaRPr lang="es-ES" altLang="en-U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>
          <a:xfrm>
            <a:off x="11676945" y="6494378"/>
            <a:ext cx="510293" cy="365210"/>
          </a:xfrm>
          <a:prstGeom prst="rect">
            <a:avLst/>
          </a:prstGeom>
          <a:solidFill>
            <a:schemeClr val="tx1">
              <a:alpha val="65000"/>
            </a:schemeClr>
          </a:solidFill>
        </p:spPr>
        <p:txBody>
          <a:bodyPr vert="horz" lIns="108796" tIns="54398" rIns="108796" bIns="54398" anchor="b"/>
          <a:lstStyle>
            <a:defPPr>
              <a:defRPr lang="th-TH"/>
            </a:defPPr>
            <a:lvl1pPr marL="0" algn="l" defTabSz="1088319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4159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88319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32478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76638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0797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64957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09116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53276" algn="l" defTabSz="1088319" rtl="0" eaLnBrk="1" latinLnBrk="0" hangingPunct="1">
              <a:defRPr sz="3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40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64</a:t>
            </a:fld>
            <a:endParaRPr lang="th-TH" sz="24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35189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20344388">
            <a:off x="928366" y="319987"/>
            <a:ext cx="11082239" cy="611242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3" name="TextBox 2"/>
          <p:cNvSpPr txBox="1"/>
          <p:nvPr/>
        </p:nvSpPr>
        <p:spPr>
          <a:xfrm>
            <a:off x="1486907" y="2637519"/>
            <a:ext cx="8829531" cy="2510516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algn="ctr"/>
            <a:r>
              <a:rPr lang="th-TH" sz="5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การสำรวจข้อมูลลูกหนี้คงเหลือ</a:t>
            </a:r>
          </a:p>
          <a:p>
            <a:pPr algn="ctr"/>
            <a:r>
              <a:rPr lang="th-TH" sz="5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ที่ยังไม่ปิดบัญชี</a:t>
            </a:r>
            <a:endParaRPr lang="en-US" sz="5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en-US" sz="5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532930" y="6382125"/>
            <a:ext cx="609362" cy="365210"/>
          </a:xfrm>
        </p:spPr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65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17348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mtClean="0"/>
              <a:pPr/>
              <a:t>66</a:t>
            </a:fld>
            <a:endParaRPr lang="th-TH"/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/>
        </p:nvGraphicFramePr>
        <p:xfrm>
          <a:off x="693019" y="1269554"/>
          <a:ext cx="10873208" cy="3506948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359151"/>
                <a:gridCol w="1359151"/>
                <a:gridCol w="1359151"/>
                <a:gridCol w="1359151"/>
                <a:gridCol w="1359151"/>
                <a:gridCol w="1359151"/>
                <a:gridCol w="1206136"/>
                <a:gridCol w="1512166"/>
              </a:tblGrid>
              <a:tr h="84265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800" b="1" u="none" strike="noStrike" dirty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จำนวนลูกหนี้ทั้งหมด</a:t>
                      </a:r>
                      <a:endParaRPr lang="th-TH" sz="2800" b="1" i="0" u="none" strike="noStrike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2800" b="1" u="none" strike="noStrike" dirty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ข้อมูลจากการสำรวจ </a:t>
                      </a:r>
                      <a:r>
                        <a:rPr lang="th-TH" sz="2800" b="1" u="none" strike="noStrike" dirty="0" smtClean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(</a:t>
                      </a:r>
                      <a:r>
                        <a:rPr lang="th-TH" sz="2800" b="1" u="none" strike="noStrike" dirty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1)</a:t>
                      </a:r>
                      <a:endParaRPr lang="th-TH" sz="2800" b="1" i="0" u="none" strike="noStrike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2800" b="1" u="none" strike="noStrike" dirty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ข้อมูลจากรายงาน</a:t>
                      </a:r>
                      <a:r>
                        <a:rPr lang="th-TH" sz="2800" b="1" u="none" strike="noStrike" dirty="0" smtClean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ประจำเดือน (2)</a:t>
                      </a:r>
                      <a:endParaRPr lang="th-TH" sz="2800" b="1" i="0" u="none" strike="noStrike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800" b="1" u="none" strike="noStrike" dirty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ผลต่างลูกหนี้คงเหลือ </a:t>
                      </a:r>
                      <a:r>
                        <a:rPr lang="th-TH" sz="2800" b="1" u="none" strike="noStrike" dirty="0" smtClean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/>
                      </a:r>
                      <a:br>
                        <a:rPr lang="th-TH" sz="2800" b="1" u="none" strike="noStrike" dirty="0" smtClean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b="1" u="none" strike="noStrike" dirty="0" smtClean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(1</a:t>
                      </a:r>
                      <a:r>
                        <a:rPr lang="th-TH" sz="2800" b="1" u="none" strike="noStrike" dirty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) - (2</a:t>
                      </a:r>
                      <a:r>
                        <a:rPr lang="th-TH" sz="2800" b="1" u="none" strike="noStrike" dirty="0">
                          <a:solidFill>
                            <a:schemeClr val="accent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)</a:t>
                      </a:r>
                      <a:endParaRPr lang="th-TH" sz="2800" b="1" i="0" u="none" strike="noStrike" dirty="0">
                        <a:solidFill>
                          <a:schemeClr val="accent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821644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u="none" strike="noStrike" dirty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ส่งดำเนินคดีแล้ว</a:t>
                      </a:r>
                      <a:endParaRPr lang="th-TH" sz="2800" b="1" i="0" u="none" strike="noStrike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u="none" strike="noStrike" dirty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ยังไม่ส่งดำเนินคดี</a:t>
                      </a:r>
                      <a:endParaRPr lang="th-TH" sz="2800" b="1" i="0" u="none" strike="noStrike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u="none" strike="noStrike" dirty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รวม</a:t>
                      </a:r>
                      <a:endParaRPr lang="th-TH" sz="2800" b="1" i="0" u="none" strike="noStrike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u="none" strike="noStrike" dirty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ส่งดำเนินคดีแล้ว</a:t>
                      </a:r>
                      <a:endParaRPr lang="th-TH" sz="2800" b="1" i="0" u="none" strike="noStrike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u="none" strike="noStrike" dirty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ยังไม่ส่งดำเนินคดี</a:t>
                      </a:r>
                      <a:endParaRPr lang="th-TH" sz="2800" b="1" i="0" u="none" strike="noStrike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u="none" strike="noStrike" dirty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รวม</a:t>
                      </a:r>
                      <a:endParaRPr lang="th-TH" sz="2800" b="1" i="0" u="none" strike="noStrike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842652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u="none" strike="noStrike" dirty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</a:t>
                      </a:r>
                      <a:r>
                        <a:rPr lang="th-TH" sz="2800" b="1" u="none" strike="noStrike" dirty="0" smtClean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28,872 </a:t>
                      </a:r>
                      <a:endParaRPr lang="th-TH" sz="2800" b="1" i="0" u="none" strike="noStrike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u="none" strike="noStrike" dirty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</a:t>
                      </a:r>
                      <a:r>
                        <a:rPr lang="th-TH" sz="2800" b="1" u="none" strike="noStrike" dirty="0" smtClean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4,752 </a:t>
                      </a:r>
                      <a:endParaRPr lang="th-TH" sz="2800" b="1" i="0" u="none" strike="noStrike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u="none" strike="noStrike" dirty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</a:t>
                      </a:r>
                      <a:r>
                        <a:rPr lang="th-TH" sz="2800" b="1" u="none" strike="noStrike" dirty="0" smtClean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1,833 </a:t>
                      </a:r>
                      <a:endParaRPr lang="th-TH" sz="2800" b="1" i="0" u="none" strike="noStrike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u="none" strike="noStrike" dirty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</a:t>
                      </a:r>
                      <a:r>
                        <a:rPr lang="th-TH" sz="2800" b="1" u="none" strike="noStrike" dirty="0" smtClean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6,585 </a:t>
                      </a:r>
                      <a:endParaRPr lang="th-TH" sz="2800" b="1" i="0" u="none" strike="noStrike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u="none" strike="noStrike" dirty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5,912 </a:t>
                      </a:r>
                      <a:endParaRPr lang="th-TH" sz="2800" b="1" i="0" u="none" strike="noStrike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u="none" strike="noStrike" dirty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329 </a:t>
                      </a:r>
                      <a:endParaRPr lang="th-TH" sz="2800" b="1" i="0" u="none" strike="noStrike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u="none" strike="noStrike" dirty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6,241 </a:t>
                      </a:r>
                      <a:endParaRPr lang="th-TH" sz="2800" b="1" i="0" u="none" strike="noStrike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u="none" strike="noStrike" dirty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</a:t>
                      </a:r>
                      <a:r>
                        <a:rPr lang="th-TH" sz="2800" b="1" u="none" strike="noStrike" dirty="0" smtClean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344 </a:t>
                      </a:r>
                      <a:endParaRPr lang="th-TH" sz="2800" b="1" i="0" u="none" strike="noStrike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0" y="45419"/>
            <a:ext cx="12187237" cy="720080"/>
          </a:xfrm>
          <a:prstGeom prst="rect">
            <a:avLst/>
          </a:prstGeom>
          <a:solidFill>
            <a:schemeClr val="accent2"/>
          </a:solidFill>
        </p:spPr>
        <p:txBody>
          <a:bodyPr lIns="91409" tIns="45702" rIns="91409" bIns="45702" rtlCol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800" kern="1200" spc="-119" baseline="0">
                <a:solidFill>
                  <a:schemeClr val="tx2">
                    <a:satMod val="200000"/>
                  </a:schemeClr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pPr algn="ctr">
              <a:defRPr/>
            </a:pPr>
            <a:r>
              <a:rPr lang="th-TH" altLang="en-U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สรุปลูกหนี้คงเหลือที่ยังไม่ปิดบัญชีของ</a:t>
            </a:r>
            <a:r>
              <a:rPr lang="th-TH" altLang="en-US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หน่วยงานที่เป็นเจ้าของ</a:t>
            </a:r>
            <a:r>
              <a:rPr lang="th-TH" altLang="en-U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ลูกหนี้ ณ 30 ก.ย. 2561</a:t>
            </a:r>
          </a:p>
          <a:p>
            <a:pPr algn="ctr">
              <a:defRPr/>
            </a:pPr>
            <a:endParaRPr lang="es-ES" altLang="en-U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0" y="45419"/>
            <a:ext cx="12187237" cy="720080"/>
          </a:xfrm>
          <a:prstGeom prst="rect">
            <a:avLst/>
          </a:prstGeom>
          <a:solidFill>
            <a:schemeClr val="accent2"/>
          </a:solidFill>
        </p:spPr>
        <p:txBody>
          <a:bodyPr lIns="91409" tIns="45702" rIns="91409" bIns="45702" rtlCol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800" kern="1200" spc="-119" baseline="0">
                <a:solidFill>
                  <a:schemeClr val="tx2">
                    <a:satMod val="200000"/>
                  </a:schemeClr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pPr algn="ctr">
              <a:defRPr/>
            </a:pPr>
            <a:r>
              <a:rPr lang="th-TH" altLang="en-U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สรุปลูกหนี้คงเหลือที่ยังไม่ปิดบัญชีของ</a:t>
            </a:r>
            <a:r>
              <a:rPr lang="th-TH" altLang="en-US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หน่วยงานที่เป็นเจ้าของ</a:t>
            </a:r>
            <a:r>
              <a:rPr lang="th-TH" altLang="en-U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ลูกหนี้ ณ 30 ก.ย. 2561</a:t>
            </a:r>
          </a:p>
          <a:p>
            <a:pPr algn="ctr">
              <a:defRPr/>
            </a:pPr>
            <a:endParaRPr lang="es-ES" altLang="en-U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676945" y="6520971"/>
            <a:ext cx="609362" cy="365210"/>
          </a:xfrm>
        </p:spPr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67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ตาราง 5"/>
          <p:cNvGraphicFramePr>
            <a:graphicFrameLocks noGrp="1"/>
          </p:cNvGraphicFramePr>
          <p:nvPr/>
        </p:nvGraphicFramePr>
        <p:xfrm>
          <a:off x="260971" y="837507"/>
          <a:ext cx="11710235" cy="5816723"/>
        </p:xfrm>
        <a:graphic>
          <a:graphicData uri="http://schemas.openxmlformats.org/drawingml/2006/table">
            <a:tbl>
              <a:tblPr/>
              <a:tblGrid>
                <a:gridCol w="1033256"/>
                <a:gridCol w="2410931"/>
                <a:gridCol w="1033256"/>
                <a:gridCol w="1033256"/>
                <a:gridCol w="1033256"/>
                <a:gridCol w="1033256"/>
                <a:gridCol w="1033256"/>
                <a:gridCol w="1033256"/>
                <a:gridCol w="1033256"/>
                <a:gridCol w="1033256"/>
              </a:tblGrid>
              <a:tr h="76962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หน่วยงานที่ทำสัญญา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จำนวนลูกหนี้ทั้งหมด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9B8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ข้อมูลจากการสำรวจ (1)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ข้อมูลจากรายงานประจำเดือน (2)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ผลต่างลูกหนี้คงเหลือ (1) - (2)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1149495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ส่งดำเนินคดีแล้ว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ยังไม่ส่งดำเนินคดี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รวม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ส่งดำเนินคดีแล้ว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ยังไม่ส่งดำเนินคดี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รวม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8976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กองส่งเสริมฯ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19,478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3,702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68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3,770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3,360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82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3,442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328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8976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400" b="0" i="0" u="none" strike="noStrike" dirty="0" err="1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สพร.</a:t>
                      </a:r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10 ลำปาง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2,575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684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117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801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775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40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815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-        14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8976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3 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400" b="0" i="0" u="none" strike="noStrike" dirty="0" err="1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สพร.</a:t>
                      </a:r>
                      <a:r>
                        <a:rPr lang="th-TH" sz="24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6 ขอนแก่น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1,146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16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394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410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414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421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-        11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8976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400" b="0" i="0" u="none" strike="noStrike" dirty="0" err="1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สพร.</a:t>
                      </a:r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11 สุราษฎร์ธานี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977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21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383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404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294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46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340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64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8976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400" b="0" i="0" u="none" strike="noStrike" dirty="0" err="1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สพร.</a:t>
                      </a:r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3 ชลบุรี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588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40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221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261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291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297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-        36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8976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สพร. 1 สมุทรปราการ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702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220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27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247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219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17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236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11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8976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สพร. 5 นครราชสีมา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1,222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13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174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187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189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191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-         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8976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สพร. 18 อุดรธานี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472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32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141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173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103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77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180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-         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8976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สพร. 7 อุบลราชธานี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648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15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79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94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73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74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20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8976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10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400" b="0" i="0" u="none" strike="noStrike" dirty="0" err="1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สนพ.</a:t>
                      </a:r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นนทบุรี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112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34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41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51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57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-        16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389682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676945" y="6520971"/>
            <a:ext cx="609362" cy="365210"/>
          </a:xfrm>
        </p:spPr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68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7" name="ตาราง 6"/>
          <p:cNvGraphicFramePr>
            <a:graphicFrameLocks noGrp="1"/>
          </p:cNvGraphicFramePr>
          <p:nvPr/>
        </p:nvGraphicFramePr>
        <p:xfrm>
          <a:off x="216021" y="837507"/>
          <a:ext cx="11782254" cy="5832647"/>
        </p:xfrm>
        <a:graphic>
          <a:graphicData uri="http://schemas.openxmlformats.org/drawingml/2006/table">
            <a:tbl>
              <a:tblPr/>
              <a:tblGrid>
                <a:gridCol w="1039611"/>
                <a:gridCol w="2425755"/>
                <a:gridCol w="1039611"/>
                <a:gridCol w="1039611"/>
                <a:gridCol w="1039611"/>
                <a:gridCol w="1039611"/>
                <a:gridCol w="1039611"/>
                <a:gridCol w="1039611"/>
                <a:gridCol w="1039611"/>
                <a:gridCol w="1039611"/>
              </a:tblGrid>
              <a:tr h="77173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หน่วยงานที่ทำสัญญา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จำนวนลูกหนี้ทั้งหมด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9B8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ข้อมูลจากการสำรวจ (1)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ข้อมูลจากรายงานประจำเดือน (2)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ผลต่างลูกหนี้คงเหลือ (1) - (2)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1152642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ส่งดำเนินคดีแล้ว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ยังไม่ส่งดำเนินคดี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รวม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ส่งดำเนินคดีแล้ว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ยังไม่ส่งดำเนินคดี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รวม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90827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11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สพร. 9 พิษณุโลก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197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34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34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33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33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90827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12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สพร. 22 นครศรีธรรมราช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81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34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34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32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32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90827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13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สนพ.กาฬสินธุ์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51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31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32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32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32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90827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14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400" b="0" i="0" u="none" strike="noStrike" dirty="0" err="1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สพร.</a:t>
                      </a:r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4 ราชบุรี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146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20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20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20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20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90827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15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สนพ.จันทบุรี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76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16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17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17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17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90827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16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สนพ.พิจิตร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28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17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17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17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17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90827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17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สนพ.พะเยา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77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16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16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15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15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90827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18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สพร. 8 นครสวรรค์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117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12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12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12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12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90827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19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สพร. 20 เชียงราย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56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11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11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90827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20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สพร. 12 สงขลา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17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</a:tbl>
          </a:graphicData>
        </a:graphic>
      </p:graphicFrame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0" y="45419"/>
            <a:ext cx="12187237" cy="720080"/>
          </a:xfrm>
          <a:prstGeom prst="rect">
            <a:avLst/>
          </a:prstGeom>
          <a:solidFill>
            <a:schemeClr val="accent2"/>
          </a:solidFill>
        </p:spPr>
        <p:txBody>
          <a:bodyPr lIns="91409" tIns="45702" rIns="91409" bIns="45702" rtlCol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800" kern="1200" spc="-119" baseline="0">
                <a:solidFill>
                  <a:schemeClr val="tx2">
                    <a:satMod val="200000"/>
                  </a:schemeClr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pPr algn="ctr">
              <a:defRPr/>
            </a:pPr>
            <a:r>
              <a:rPr lang="th-TH" altLang="en-U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สรุปลูกหนี้คงเหลือที่ยังไม่ปิดบัญชีของ</a:t>
            </a:r>
            <a:r>
              <a:rPr lang="th-TH" altLang="en-US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หน่วยงานที่เป็นเจ้าของ</a:t>
            </a:r>
            <a:r>
              <a:rPr lang="th-TH" altLang="en-U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ลูกหนี้ ณ 30 ก.ย. 2561</a:t>
            </a:r>
          </a:p>
          <a:p>
            <a:pPr algn="ctr">
              <a:defRPr/>
            </a:pPr>
            <a:endParaRPr lang="es-ES" altLang="en-U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32110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676945" y="6520971"/>
            <a:ext cx="609362" cy="365210"/>
          </a:xfrm>
        </p:spPr>
        <p:txBody>
          <a:bodyPr/>
          <a:lstStyle/>
          <a:p>
            <a:fld id="{A4434B88-D0B1-4613-8D45-B9457C3E98C9}" type="slidenum">
              <a:rPr lang="th-TH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69</a:t>
            </a:fld>
            <a:endParaRPr lang="th-TH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45419"/>
            <a:ext cx="12187237" cy="720080"/>
          </a:xfrm>
          <a:prstGeom prst="rect">
            <a:avLst/>
          </a:prstGeom>
          <a:solidFill>
            <a:schemeClr val="accent2"/>
          </a:solidFill>
        </p:spPr>
        <p:txBody>
          <a:bodyPr lIns="91409" tIns="45702" rIns="91409" bIns="45702" rtlCol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800" kern="1200" spc="-119" baseline="0">
                <a:solidFill>
                  <a:schemeClr val="tx2">
                    <a:satMod val="200000"/>
                  </a:schemeClr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pPr algn="ctr">
              <a:defRPr/>
            </a:pPr>
            <a:r>
              <a:rPr lang="th-TH" altLang="en-U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สรุปลูกหนี้คงเหลือที่ยังไม่ปิดบัญชีของ</a:t>
            </a:r>
            <a:r>
              <a:rPr lang="th-TH" altLang="en-US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หน่วยงานที่เป็นเจ้าของ</a:t>
            </a:r>
            <a:r>
              <a:rPr lang="th-TH" altLang="en-U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ลูกหนี้ ณ 30 ก.ย. 2561</a:t>
            </a:r>
          </a:p>
          <a:p>
            <a:pPr algn="ctr">
              <a:defRPr/>
            </a:pPr>
            <a:endParaRPr lang="es-ES" altLang="en-U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9" name="ตาราง 8"/>
          <p:cNvGraphicFramePr>
            <a:graphicFrameLocks noGrp="1"/>
          </p:cNvGraphicFramePr>
          <p:nvPr/>
        </p:nvGraphicFramePr>
        <p:xfrm>
          <a:off x="476987" y="909514"/>
          <a:ext cx="11233256" cy="5688634"/>
        </p:xfrm>
        <a:graphic>
          <a:graphicData uri="http://schemas.openxmlformats.org/drawingml/2006/table">
            <a:tbl>
              <a:tblPr/>
              <a:tblGrid>
                <a:gridCol w="991170"/>
                <a:gridCol w="2312726"/>
                <a:gridCol w="991170"/>
                <a:gridCol w="991170"/>
                <a:gridCol w="991170"/>
                <a:gridCol w="991170"/>
                <a:gridCol w="991170"/>
                <a:gridCol w="991170"/>
                <a:gridCol w="991170"/>
                <a:gridCol w="991170"/>
              </a:tblGrid>
              <a:tr h="80673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หน่วยงานที่ทำสัญญา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จำนวนลูกหนี้ทั้งหมด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9B8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ข้อมูลจากการสำรวจ (1)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ข้อมูลจากรายงานประจำเดือน (2)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ผลต่างลูกหนี้คงเหลือ (1) - (2)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120492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ส่งดำเนินคดีแล้ว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ยังไม่ส่งดำเนินคดี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รวม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ส่งดำเนินคดีแล้ว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ยังไม่ส่งดำเนินคดี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รวม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40855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21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สพร. 2 สุพรรณบุรี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13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40855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22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สนพ.ร้อยเอ็ด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18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40855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23 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400" b="0" i="0" u="none" strike="noStrike" dirty="0" err="1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สพร.</a:t>
                      </a:r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17 ระยอง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40855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24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สนพ.ฉะเชิงเทรา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12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40855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25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สนพ.นครนายก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6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40855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26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400" b="0" i="0" u="none" strike="noStrike" dirty="0" err="1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สนพ.</a:t>
                      </a:r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บุรีรัมย์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36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-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40855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27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สนพ.ลำพูน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15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40855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28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สนพ.สกลนคร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408553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รวม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28,872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4,752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1,833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6,585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5,912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329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6,241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344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199630806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676945" y="6520971"/>
            <a:ext cx="609362" cy="365210"/>
          </a:xfrm>
        </p:spPr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70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433963488"/>
              </p:ext>
            </p:extLst>
          </p:nvPr>
        </p:nvGraphicFramePr>
        <p:xfrm>
          <a:off x="260974" y="909515"/>
          <a:ext cx="11665295" cy="554461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5051"/>
                <a:gridCol w="2956431"/>
                <a:gridCol w="2131379"/>
                <a:gridCol w="2016791"/>
                <a:gridCol w="1925116"/>
                <a:gridCol w="1810527"/>
              </a:tblGrid>
              <a:tr h="666121">
                <a:tc gridSpan="3">
                  <a:txBody>
                    <a:bodyPr/>
                    <a:lstStyle/>
                    <a:p>
                      <a:pPr algn="l" fontAlgn="b"/>
                      <a:r>
                        <a:rPr lang="th-TH" sz="32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1. สรุปลูกหนี้คงเหลือที่ยังไม่ปิดบัญชี</a:t>
                      </a:r>
                      <a:endParaRPr lang="th-TH" sz="3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b"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</a:t>
                      </a:r>
                      <a:r>
                        <a:rPr lang="th-TH" sz="3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6</a:t>
                      </a:r>
                      <a:r>
                        <a:rPr lang="en-US" sz="3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,585 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450850" algn="l" fontAlgn="b"/>
                      <a:r>
                        <a:rPr lang="th-TH" sz="32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ราย</a:t>
                      </a:r>
                      <a:endParaRPr lang="th-TH" sz="3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b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3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ctr">
                    <a:solidFill>
                      <a:srgbClr val="FFFF00"/>
                    </a:solidFill>
                  </a:tcPr>
                </a:tc>
              </a:tr>
              <a:tr h="599510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32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1. กองส่งเสริมฯ </a:t>
                      </a:r>
                      <a:endParaRPr lang="th-TH" sz="3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</a:t>
                      </a:r>
                      <a:r>
                        <a:rPr lang="en-US" sz="3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3,770 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450850" algn="l" fontAlgn="b"/>
                      <a:r>
                        <a:rPr lang="th-TH" sz="32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ราย</a:t>
                      </a:r>
                      <a:endParaRPr lang="th-TH" sz="3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3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ctr">
                    <a:solidFill>
                      <a:srgbClr val="FFC000"/>
                    </a:solidFill>
                  </a:tcPr>
                </a:tc>
              </a:tr>
              <a:tr h="528770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32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32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ยังไม่ส่งฟ้อง</a:t>
                      </a:r>
                      <a:endParaRPr lang="th-TH" sz="32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    </a:t>
                      </a:r>
                      <a:r>
                        <a:rPr lang="en-US" sz="3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68 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32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450850" algn="l" fontAlgn="b"/>
                      <a:r>
                        <a:rPr lang="th-TH" sz="3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ราย</a:t>
                      </a:r>
                      <a:endParaRPr lang="th-TH" sz="3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32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32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528770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32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3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ส่งฟ้องแล้ว</a:t>
                      </a:r>
                      <a:endParaRPr lang="th-TH" sz="3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</a:t>
                      </a:r>
                      <a:r>
                        <a:rPr lang="en-US" sz="3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3,702 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32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355600" algn="l" fontAlgn="b"/>
                      <a:r>
                        <a:rPr lang="th-TH" sz="3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ราย</a:t>
                      </a:r>
                      <a:endParaRPr lang="th-TH" sz="3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32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32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599510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32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2. จังหวัดที่ทำสัญญา</a:t>
                      </a:r>
                      <a:endParaRPr lang="th-TH" sz="3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</a:t>
                      </a:r>
                      <a:r>
                        <a:rPr lang="th-TH" sz="3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</a:t>
                      </a:r>
                      <a:r>
                        <a:rPr lang="en-US" sz="3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2,815 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b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450850" algn="l" fontAlgn="b"/>
                      <a:r>
                        <a:rPr lang="th-TH" sz="32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ราย</a:t>
                      </a:r>
                      <a:endParaRPr lang="th-TH" sz="3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3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99510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3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ยังไม่ส่งฟ้อง</a:t>
                      </a:r>
                      <a:endParaRPr lang="th-TH" sz="3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</a:t>
                      </a:r>
                      <a:r>
                        <a:rPr lang="en-US" sz="3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1,765 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355600" algn="l" fontAlgn="b"/>
                      <a:r>
                        <a:rPr lang="th-TH" sz="3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ราย</a:t>
                      </a:r>
                      <a:endParaRPr lang="th-TH" sz="3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32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32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532898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32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32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ส่งฟ้องแล้ว</a:t>
                      </a:r>
                      <a:endParaRPr lang="th-TH" sz="32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</a:t>
                      </a:r>
                      <a:r>
                        <a:rPr lang="en-US" sz="3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1,050 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355600" algn="l" fontAlgn="b"/>
                      <a:r>
                        <a:rPr lang="th-TH" sz="3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ราย</a:t>
                      </a:r>
                      <a:endParaRPr lang="th-TH" sz="3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3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578233">
                <a:tc gridSpan="4">
                  <a:txBody>
                    <a:bodyPr/>
                    <a:lstStyle/>
                    <a:p>
                      <a:pPr algn="l" fontAlgn="b"/>
                      <a:r>
                        <a:rPr lang="th-TH" sz="32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2. ลูกหนี้ตามคำพิพากษา อายุความ 10 ปี ยังไม่เสนอตัดหนี้สูญ</a:t>
                      </a:r>
                      <a:endParaRPr lang="th-TH" sz="3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32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</a:t>
                      </a:r>
                      <a:r>
                        <a:rPr lang="th-TH" sz="3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</a:t>
                      </a:r>
                      <a:r>
                        <a:rPr lang="en-US" sz="3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</a:t>
                      </a:r>
                      <a:r>
                        <a:rPr lang="th-TH" sz="3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820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32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ราย</a:t>
                      </a:r>
                      <a:endParaRPr lang="th-TH" sz="3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911293">
                <a:tc gridSpan="3">
                  <a:txBody>
                    <a:bodyPr/>
                    <a:lstStyle/>
                    <a:p>
                      <a:pPr algn="l" fontAlgn="b"/>
                      <a:r>
                        <a:rPr lang="th-TH" sz="32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3. ลูกหนี้ตามคำพิพากษา ยังไม่สืบทรัพย์</a:t>
                      </a:r>
                      <a:endParaRPr lang="th-TH" sz="3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32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</a:t>
                      </a:r>
                      <a:r>
                        <a:rPr lang="en-US" sz="3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1,675 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32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ราย</a:t>
                      </a:r>
                      <a:endParaRPr lang="th-TH" sz="3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6" marR="9526" marT="9525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0" y="45418"/>
            <a:ext cx="12187237" cy="553961"/>
          </a:xfrm>
          <a:prstGeom prst="rect">
            <a:avLst/>
          </a:prstGeom>
          <a:solidFill>
            <a:schemeClr val="accent2"/>
          </a:solidFill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3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จำนวนลูกหนี้</a:t>
            </a:r>
            <a:r>
              <a:rPr lang="th-TH" sz="3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คงเหลือที่ยังไม่ปิด</a:t>
            </a:r>
            <a:r>
              <a:rPr lang="th-TH" sz="3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บัญชีของหน่วยงานที่เป็นเจ้าของลูกหนี้ </a:t>
            </a:r>
            <a:r>
              <a:rPr lang="th-TH" sz="3000" b="1" u="sng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จากการสำรวจ </a:t>
            </a:r>
            <a:r>
              <a:rPr lang="th-TH" sz="3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ณ 30 ก.ย. 2561</a:t>
            </a:r>
            <a:endParaRPr lang="en-US" sz="3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09294679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mtClean="0"/>
              <a:pPr/>
              <a:t>71</a:t>
            </a:fld>
            <a:endParaRPr lang="th-TH" dirty="0"/>
          </a:p>
        </p:txBody>
      </p:sp>
      <p:graphicFrame>
        <p:nvGraphicFramePr>
          <p:cNvPr id="6" name="ตาราง 5"/>
          <p:cNvGraphicFramePr>
            <a:graphicFrameLocks noGrp="1"/>
          </p:cNvGraphicFramePr>
          <p:nvPr/>
        </p:nvGraphicFramePr>
        <p:xfrm>
          <a:off x="621011" y="909514"/>
          <a:ext cx="10801198" cy="4362450"/>
        </p:xfrm>
        <a:graphic>
          <a:graphicData uri="http://schemas.openxmlformats.org/drawingml/2006/table">
            <a:tbl>
              <a:tblPr/>
              <a:tblGrid>
                <a:gridCol w="1608897"/>
                <a:gridCol w="5807730"/>
                <a:gridCol w="3384571"/>
              </a:tblGrid>
              <a:tr h="278765"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หน่วยงาน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จำนวน (ราย)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278765"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สพร. 2 สุพรรณบุรี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78765"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สพร. 4 ราชบุรี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78765"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800" b="0" i="0" u="none" strike="noStrike" dirty="0" err="1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สพร.</a:t>
                      </a:r>
                      <a:r>
                        <a:rPr lang="th-TH" sz="2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12 สงขลา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78765"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สพร. 18 อุดรธานี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78765"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สนพ.บึงกาฬ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78765"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สนพ.สตูล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78765"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สนพ.หนองคาย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78765"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สนพ.กระบี่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78765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รวม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97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7" name="สี่เหลี่ยมผืนผ้า 6"/>
          <p:cNvSpPr/>
          <p:nvPr/>
        </p:nvSpPr>
        <p:spPr>
          <a:xfrm>
            <a:off x="0" y="45418"/>
            <a:ext cx="12187238" cy="646331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จังหวัดที่รายงานสืบทรัพย์</a:t>
            </a:r>
            <a:r>
              <a:rPr lang="th-TH" sz="3600" b="1" u="sng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หลังสัมมนา 8 - 9 พ.ค. 2561 </a:t>
            </a:r>
            <a:endParaRPr lang="th-TH" sz="3600" b="1" u="sng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1701131" y="5374010"/>
            <a:ext cx="8928992" cy="107721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0000"/>
            </a:solidFill>
            <a:prstDash val="dash"/>
          </a:ln>
        </p:spPr>
        <p:txBody>
          <a:bodyPr wrap="square">
            <a:spAutoFit/>
          </a:bodyPr>
          <a:lstStyle/>
          <a:p>
            <a:r>
              <a:rPr lang="th-TH" sz="3200" b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ก่อน</a:t>
            </a:r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สัมมนา 8-9 พ.ค. 2561 จังหวัดที่</a:t>
            </a:r>
            <a:r>
              <a:rPr lang="th-TH" sz="3200" b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ไม่เคยรายงาน จำนวน 49 แห่ง  </a:t>
            </a:r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หลัง</a:t>
            </a:r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สัมมนารายงาน </a:t>
            </a:r>
            <a:r>
              <a:rPr lang="th-TH" sz="3200" b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จำนวน 8 แห่ง </a:t>
            </a:r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รวมจำนวน 97 ราย</a:t>
            </a:r>
            <a:endParaRPr lang="th-TH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mtClean="0"/>
              <a:pPr/>
              <a:t>72</a:t>
            </a:fld>
            <a:endParaRPr lang="th-TH" dirty="0"/>
          </a:p>
        </p:txBody>
      </p:sp>
      <p:sp>
        <p:nvSpPr>
          <p:cNvPr id="4" name="Rectangle 5"/>
          <p:cNvSpPr/>
          <p:nvPr/>
        </p:nvSpPr>
        <p:spPr>
          <a:xfrm>
            <a:off x="0" y="45418"/>
            <a:ext cx="12187237" cy="584739"/>
          </a:xfrm>
          <a:prstGeom prst="rect">
            <a:avLst/>
          </a:prstGeom>
          <a:solidFill>
            <a:schemeClr val="accent2"/>
          </a:solidFill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32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เปรียบเทียบข้อมูลรายชื่อลูกหนี้ที่ส่งฟ้องคดีกับรับฟ้องคดี จากสรุปแบบ 4  ณ 30 ก.ย. 2561</a:t>
            </a:r>
            <a:endParaRPr lang="en-US" sz="32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/>
        </p:nvGraphicFramePr>
        <p:xfrm>
          <a:off x="476996" y="765498"/>
          <a:ext cx="11377263" cy="6026782"/>
        </p:xfrm>
        <a:graphic>
          <a:graphicData uri="http://schemas.openxmlformats.org/drawingml/2006/table">
            <a:tbl>
              <a:tblPr/>
              <a:tblGrid>
                <a:gridCol w="1186585"/>
                <a:gridCol w="2163774"/>
                <a:gridCol w="2168462"/>
                <a:gridCol w="1952813"/>
                <a:gridCol w="2037720"/>
                <a:gridCol w="1867909"/>
              </a:tblGrid>
              <a:tr h="305116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ลำดับที่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หน่วยงาน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แบบ 4 (สัมมนา 8-9 พ.ค. 61)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แบบ 4 (สัมมนา 16-17 ม.ค. 62)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89685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รายชื่อลูกหนี้ส่ง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ฟ้อง</a:t>
                      </a:r>
                      <a:b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ตรง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กับรับฟ้อง (ราย)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รายชื่อลูกหนี้ส่ง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ฟ้อง</a:t>
                      </a:r>
                      <a:b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ไม่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ตรงกับรับฟ้อง (ราย)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รายชื่อลูกหนี้ส่ง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ฟ้อง</a:t>
                      </a:r>
                      <a:b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ตรง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กับรับฟ้อง (ราย)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รายชื่อลูกหนี้ส่ง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ฟ้อง</a:t>
                      </a:r>
                      <a:b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ไม่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ตรงกับรับฟ้อง (ราย)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</a:tr>
              <a:tr h="48156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000" b="1" i="0" u="none" strike="noStrike" dirty="0" err="1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สพร.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10 ลำปาง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591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365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621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 smtClean="0">
                          <a:solidFill>
                            <a:srgbClr val="FFFF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</a:t>
                      </a:r>
                      <a:r>
                        <a:rPr lang="th-TH" sz="2000" b="1" i="0" u="none" strike="noStrike" dirty="0">
                          <a:solidFill>
                            <a:srgbClr val="FFFF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171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48156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000" b="1" i="0" u="none" strike="noStrike" dirty="0" err="1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สพร.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1 สมุทรปราการ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128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97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139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83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8156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000" b="1" i="0" u="none" strike="noStrike" dirty="0" err="1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สพร.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19 เชียงใหม่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449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212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422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44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8156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สนพ.พะเยา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22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39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21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38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8156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กลุ่มกฎหมาย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93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35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88 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34 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8156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สนพ.บุรีรัมย์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26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34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31 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35 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8156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สนพ.ลำพูน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15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13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8156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สพร. 20 เชียงราย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50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31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53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8156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สพร. 5 นครราชสีมา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18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10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8156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สพร. 3 ชลบุรี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35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13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39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mtClean="0"/>
              <a:pPr/>
              <a:t>73</a:t>
            </a:fld>
            <a:endParaRPr lang="th-TH" dirty="0"/>
          </a:p>
        </p:txBody>
      </p:sp>
      <p:sp>
        <p:nvSpPr>
          <p:cNvPr id="4" name="Rectangle 5"/>
          <p:cNvSpPr/>
          <p:nvPr/>
        </p:nvSpPr>
        <p:spPr>
          <a:xfrm>
            <a:off x="0" y="45418"/>
            <a:ext cx="12187237" cy="584739"/>
          </a:xfrm>
          <a:prstGeom prst="rect">
            <a:avLst/>
          </a:prstGeom>
          <a:solidFill>
            <a:schemeClr val="accent2"/>
          </a:solidFill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32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เปรียบเทียบข้อมูลรายชื่อลูกหนี้ที่ส่งฟ้องคดีกับรับฟ้องคดี จากสรุปแบบ 4  ณ 30 ก.ย. 2561</a:t>
            </a:r>
            <a:endParaRPr lang="en-US" sz="32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/>
        </p:nvGraphicFramePr>
        <p:xfrm>
          <a:off x="404986" y="693490"/>
          <a:ext cx="11449273" cy="6013721"/>
        </p:xfrm>
        <a:graphic>
          <a:graphicData uri="http://schemas.openxmlformats.org/drawingml/2006/table">
            <a:tbl>
              <a:tblPr/>
              <a:tblGrid>
                <a:gridCol w="868565"/>
                <a:gridCol w="2502999"/>
                <a:gridCol w="2182187"/>
                <a:gridCol w="1965173"/>
                <a:gridCol w="2050617"/>
                <a:gridCol w="1879732"/>
              </a:tblGrid>
              <a:tr h="30938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ลำดับที่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หน่วยงาน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แบบ 4 (สัมมนา 8-9 พ.ค. 61)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แบบ 4 (สัมมนา 16-17 ม.ค. 62)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909402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รายชื่อลูกหนี้ส่ง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ฟ้อง</a:t>
                      </a:r>
                      <a:b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ตรง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กับรับฟ้อง (ราย)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รายชื่อลูกหนี้ส่ง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ฟ้อง</a:t>
                      </a:r>
                      <a:b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ไม่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ตรงกับรับฟ้อง (ราย)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รายชื่อลูกหนี้ส่ง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ฟ้อง</a:t>
                      </a:r>
                      <a:b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ตรง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กับรับฟ้อง (ราย)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รายชื่อลูกหนี้ส่ง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ฟ้อง</a:t>
                      </a:r>
                      <a:b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ไม่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ตรงกับรับฟ้อง (ราย)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</a:tr>
              <a:tr h="489942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สพร. 18 อุดรธานี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 33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12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30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47399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สพร. 7 อุบลราชธานี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 10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 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22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 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399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สพร. 6 ขอนแก่น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   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23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19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08132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000" b="1" i="0" u="none" strike="noStrike" dirty="0" err="1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สพร.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22 นครศรีธรรมราช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12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32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41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399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สนพ.มุกดาหาร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   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 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 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 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399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สนพ.แม่ฮ่องสอน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   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 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 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 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399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สนพ.ฉะเชิงเทรา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 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 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399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สนพ.น่าน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   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 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 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 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399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สนพ.สุโขทัย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   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 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 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 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399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สพร. 4 ราชบุรี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 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mtClean="0"/>
              <a:pPr/>
              <a:t>74</a:t>
            </a:fld>
            <a:endParaRPr lang="th-TH" dirty="0"/>
          </a:p>
        </p:txBody>
      </p:sp>
      <p:sp>
        <p:nvSpPr>
          <p:cNvPr id="4" name="Rectangle 5"/>
          <p:cNvSpPr/>
          <p:nvPr/>
        </p:nvSpPr>
        <p:spPr>
          <a:xfrm>
            <a:off x="0" y="45418"/>
            <a:ext cx="12187237" cy="584739"/>
          </a:xfrm>
          <a:prstGeom prst="rect">
            <a:avLst/>
          </a:prstGeom>
          <a:solidFill>
            <a:schemeClr val="accent2"/>
          </a:solidFill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32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เปรียบเทียบข้อมูลรายชื่อลูกหนี้ที่ส่งฟ้องคดีกับรับฟ้องคดี จากสรุปแบบ 4  ณ 30 ก.ย. 2561</a:t>
            </a:r>
            <a:endParaRPr lang="en-US" sz="32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/>
        </p:nvGraphicFramePr>
        <p:xfrm>
          <a:off x="332979" y="693490"/>
          <a:ext cx="11521280" cy="5997769"/>
        </p:xfrm>
        <a:graphic>
          <a:graphicData uri="http://schemas.openxmlformats.org/drawingml/2006/table">
            <a:tbl>
              <a:tblPr/>
              <a:tblGrid>
                <a:gridCol w="1201605"/>
                <a:gridCol w="2191164"/>
                <a:gridCol w="2195911"/>
                <a:gridCol w="1977532"/>
                <a:gridCol w="2063514"/>
                <a:gridCol w="1891554"/>
              </a:tblGrid>
              <a:tr h="30938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ลำดับที่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หน่วยงาน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แบบ 4 (สัมมนา 8-9 พ.ค. 61)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แบบ 4 (สัมมนา 16-17 ม.ค. 62)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909402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รายชื่อลูกหนี้ส่ง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ฟ้อง</a:t>
                      </a:r>
                      <a:b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ตรง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กับรับฟ้อง (ราย)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รายชื่อลูกหนี้ส่ง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ฟ้อง</a:t>
                      </a:r>
                      <a:b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ไม่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ตรงกับรับฟ้อง (ราย)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รายชื่อลูกหนี้ส่ง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ฟ้อง</a:t>
                      </a:r>
                      <a:b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ตรง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กับรับฟ้อง (ราย)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รายชื่อลูกหนี้ส่ง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ฟ้อง</a:t>
                      </a:r>
                      <a:b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ไม่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ตรงกับรับฟ้อง (ราย)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</a:tr>
              <a:tr h="47399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สพร. 8 นครสวรรค์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47399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สพร. 21 ภูเก็ต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399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สนพ.ศรีสะเกษ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08132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สนพ.สมุทรสาคร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399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สนพ.สระบุรี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399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สนพ.นนทบุรี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14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13 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6 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399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สพร. 14 ปทุมธานี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399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สพร. 16 นครปฐม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399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สนพ.เลย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10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399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30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สพร. 17 ระยอง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mtClean="0"/>
              <a:pPr/>
              <a:t>75</a:t>
            </a:fld>
            <a:endParaRPr lang="th-TH" dirty="0"/>
          </a:p>
        </p:txBody>
      </p:sp>
      <p:sp>
        <p:nvSpPr>
          <p:cNvPr id="4" name="Rectangle 5"/>
          <p:cNvSpPr/>
          <p:nvPr/>
        </p:nvSpPr>
        <p:spPr>
          <a:xfrm>
            <a:off x="0" y="45418"/>
            <a:ext cx="12187237" cy="584739"/>
          </a:xfrm>
          <a:prstGeom prst="rect">
            <a:avLst/>
          </a:prstGeom>
          <a:solidFill>
            <a:schemeClr val="accent2"/>
          </a:solidFill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32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เปรียบเทียบข้อมูลรายชื่อลูกหนี้ที่ส่งฟ้องคดีกับรับฟ้องคดี จากสรุปแบบ 4  ณ 30 ก.ย. 2561</a:t>
            </a:r>
            <a:endParaRPr lang="en-US" sz="32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/>
        </p:nvGraphicFramePr>
        <p:xfrm>
          <a:off x="332979" y="693491"/>
          <a:ext cx="11593287" cy="6000706"/>
        </p:xfrm>
        <a:graphic>
          <a:graphicData uri="http://schemas.openxmlformats.org/drawingml/2006/table">
            <a:tbl>
              <a:tblPr/>
              <a:tblGrid>
                <a:gridCol w="799536"/>
                <a:gridCol w="2614437"/>
                <a:gridCol w="2209635"/>
                <a:gridCol w="1989892"/>
                <a:gridCol w="2076411"/>
                <a:gridCol w="1903376"/>
              </a:tblGrid>
              <a:tr h="29027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ลำดับที่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หน่วยงาน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แบบ 4 (สัมมนา 8-9 พ.ค. 61)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แบบ 4 (สัมมนา 16-17 ม.ค. 62)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839832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รายชื่อลูกหนี้ส่ง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ฟ้อง</a:t>
                      </a:r>
                      <a:b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ตรง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กับรับฟ้อง (ราย)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รายชื่อลูกหนี้ส่ง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ฟ้อง</a:t>
                      </a:r>
                      <a:b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ไม่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ตรงกับรับฟ้อง (ราย)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รายชื่อลูกหนี้ส่ง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ฟ้อง</a:t>
                      </a:r>
                      <a:b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ตรง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กับรับฟ้อง (ราย)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รายชื่อลูกหนี้ส่ง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ฟ้อง</a:t>
                      </a:r>
                      <a:b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ไม่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ตรงกับรับฟ้อง (ราย)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</a:tr>
              <a:tr h="437729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31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สนพ.นครนายก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437729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32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000" b="1" i="0" u="none" strike="noStrike" dirty="0" err="1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สนพ.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ร้อยเอ็ด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7729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33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000" b="1" i="0" u="none" strike="noStrike" dirty="0" err="1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สพร.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15 พระนครศรีอยุธยา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69259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34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000" b="1" i="0" u="none" strike="noStrike" dirty="0" err="1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สนพ.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ตาก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7729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35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สนพ.นครพนม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7729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36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สนพ.แพร่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7729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สนพ.ลพบุรี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7729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38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000" b="1" i="0" u="none" strike="noStrike" dirty="0" err="1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สนพ.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สตูล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7729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39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สนพ.สระแก้ว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7729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000" b="1" i="0" u="none" strike="noStrike" dirty="0" err="1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สนพ.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สุรินทร์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13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7729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41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สนพ.หนองบัวลำภู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รอง 2"/>
          <p:cNvSpPr txBox="1">
            <a:spLocks/>
          </p:cNvSpPr>
          <p:nvPr/>
        </p:nvSpPr>
        <p:spPr>
          <a:xfrm>
            <a:off x="2421211" y="3933850"/>
            <a:ext cx="6840760" cy="842487"/>
          </a:xfrm>
          <a:prstGeom prst="rect">
            <a:avLst/>
          </a:prstGeom>
        </p:spPr>
        <p:txBody>
          <a:bodyPr lIns="91409" tIns="45702" rIns="91409" bIns="45702">
            <a:norm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/>
            <a:r>
              <a:rPr lang="th-TH" sz="4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โทร. </a:t>
            </a:r>
            <a:r>
              <a:rPr lang="en-US" sz="4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0 2643 6039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349203" y="406179"/>
            <a:ext cx="5182551" cy="2015454"/>
          </a:xfrm>
          <a:prstGeom prst="wedgeEllipseCallout">
            <a:avLst>
              <a:gd name="adj1" fmla="val -28942"/>
              <a:gd name="adj2" fmla="val 53249"/>
            </a:avLst>
          </a:prstGeom>
          <a:solidFill>
            <a:srgbClr val="FFC000"/>
          </a:solidFill>
        </p:spPr>
        <p:txBody>
          <a:bodyPr wrap="square" lIns="108771" tIns="54386" rIns="108771" bIns="54386" rtlCol="0">
            <a:spAutoFit/>
          </a:bodyPr>
          <a:lstStyle/>
          <a:p>
            <a:pPr algn="ctr"/>
            <a:r>
              <a:rPr lang="th-TH" sz="4300" b="1" spc="200" dirty="0">
                <a:ln w="29210">
                  <a:solidFill>
                    <a:srgbClr val="FF66FF"/>
                  </a:solidFill>
                </a:ln>
                <a:solidFill>
                  <a:srgbClr val="FF0000"/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FreesiaUPC" pitchFamily="34" charset="-34"/>
                <a:cs typeface="FreesiaUPC" pitchFamily="34" charset="-34"/>
              </a:rPr>
              <a:t>สอบถาม</a:t>
            </a:r>
          </a:p>
          <a:p>
            <a:pPr algn="ctr"/>
            <a:r>
              <a:rPr lang="th-TH" sz="4300" b="1" spc="200" dirty="0">
                <a:ln w="29210">
                  <a:solidFill>
                    <a:srgbClr val="FF66FF"/>
                  </a:solidFill>
                </a:ln>
                <a:solidFill>
                  <a:srgbClr val="FF0000"/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FreesiaUPC" pitchFamily="34" charset="-34"/>
                <a:cs typeface="FreesiaUPC" pitchFamily="34" charset="-34"/>
              </a:rPr>
              <a:t>ข้อมูลเพิ่มเติม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061171" y="4581922"/>
            <a:ext cx="9117451" cy="771554"/>
          </a:xfrm>
          <a:prstGeom prst="rect">
            <a:avLst/>
          </a:prstGeom>
          <a:noFill/>
        </p:spPr>
        <p:txBody>
          <a:bodyPr wrap="square" lIns="108771" tIns="54386" rIns="108771" bIns="54386" rtlCol="0">
            <a:spAutoFit/>
          </a:bodyPr>
          <a:lstStyle/>
          <a:p>
            <a:r>
              <a:rPr lang="th-TH" sz="4300" b="1" dirty="0">
                <a:latin typeface="FreesiaUPC" pitchFamily="34" charset="-34"/>
                <a:cs typeface="FreesiaUPC" pitchFamily="34" charset="-34"/>
              </a:rPr>
              <a:t>ดาวน์โหลดเอกสารได้ที่ </a:t>
            </a:r>
            <a:r>
              <a:rPr lang="en-US" sz="4300" b="1" dirty="0">
                <a:latin typeface="FreesiaUPC" pitchFamily="34" charset="-34"/>
                <a:cs typeface="FreesiaUPC" pitchFamily="34" charset="-34"/>
              </a:rPr>
              <a:t>: www.dsd.go.th/sdpaa</a:t>
            </a:r>
          </a:p>
        </p:txBody>
      </p:sp>
      <p:pic>
        <p:nvPicPr>
          <p:cNvPr id="7" name="Picture 2" descr="ผลการค้นหารูปภาพสำหรับ customer icon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7039" y="1579496"/>
            <a:ext cx="2945283" cy="2210338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4077395" y="2514188"/>
            <a:ext cx="6480720" cy="1569624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r>
              <a:rPr lang="th-TH" sz="4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กองส่งเสริมการพัฒนาฝีมือแรงงาน</a:t>
            </a:r>
            <a:br>
              <a:rPr lang="th-TH" sz="4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กลุ่มงานบริหารกองทุน</a:t>
            </a:r>
            <a:endParaRPr lang="en-US" sz="4800" dirty="0"/>
          </a:p>
        </p:txBody>
      </p:sp>
      <p:sp>
        <p:nvSpPr>
          <p:cNvPr id="9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566227" y="6454130"/>
            <a:ext cx="609362" cy="365210"/>
          </a:xfrm>
        </p:spPr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76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149403" y="5662042"/>
            <a:ext cx="4104456" cy="1094756"/>
          </a:xfrm>
          <a:prstGeom prst="rect">
            <a:avLst/>
          </a:prstGeom>
          <a:noFill/>
        </p:spPr>
        <p:txBody>
          <a:bodyPr wrap="square" lIns="108808" tIns="54404" rIns="108808" bIns="54404" rtlCol="0">
            <a:spAutoFit/>
          </a:bodyPr>
          <a:lstStyle/>
          <a:p>
            <a:r>
              <a:rPr lang="en-US" sz="3200" b="1" dirty="0" smtClean="0">
                <a:latin typeface="FreesiaUPC" pitchFamily="34" charset="-34"/>
                <a:cs typeface="FreesiaUPC" pitchFamily="34" charset="-34"/>
              </a:rPr>
              <a:t>E-mail: contact.dsd421@gmail.com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78468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8392</TotalTime>
  <Words>8233</Words>
  <Application>Microsoft Office PowerPoint</Application>
  <PresentationFormat>กำหนดเอง</PresentationFormat>
  <Paragraphs>1468</Paragraphs>
  <Slides>76</Slides>
  <Notes>12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76</vt:i4>
      </vt:variant>
    </vt:vector>
  </HeadingPairs>
  <TitlesOfParts>
    <vt:vector size="77" baseType="lpstr">
      <vt:lpstr>Metro</vt:lpstr>
      <vt:lpstr>ภาพนิ่ง 1</vt:lpstr>
      <vt:lpstr>ภาพนิ่ง 2</vt:lpstr>
      <vt:lpstr>ภาพนิ่ง 3</vt:lpstr>
      <vt:lpstr>ภาพนิ่ง 4</vt:lpstr>
      <vt:lpstr>ภาพนิ่ง 5</vt:lpstr>
      <vt:lpstr>ภาพนิ่ง 6</vt:lpstr>
      <vt:lpstr>ภาพนิ่ง 7</vt:lpstr>
      <vt:lpstr>ภาพนิ่ง 8</vt:lpstr>
      <vt:lpstr>ภาพนิ่ง 9</vt:lpstr>
      <vt:lpstr>ภาพนิ่ง 10</vt:lpstr>
      <vt:lpstr>ภาพนิ่ง 11</vt:lpstr>
      <vt:lpstr>ภาพนิ่ง 12</vt:lpstr>
      <vt:lpstr>ภาพนิ่ง 13</vt:lpstr>
      <vt:lpstr>ภาพนิ่ง 14</vt:lpstr>
      <vt:lpstr>ภาพนิ่ง 15</vt:lpstr>
      <vt:lpstr>ภาพนิ่ง 16</vt:lpstr>
      <vt:lpstr>ภาพนิ่ง 17</vt:lpstr>
      <vt:lpstr>ภาพนิ่ง 18</vt:lpstr>
      <vt:lpstr>ภาพนิ่ง 19</vt:lpstr>
      <vt:lpstr>ภาพนิ่ง 20</vt:lpstr>
      <vt:lpstr>ภาพนิ่ง 21</vt:lpstr>
      <vt:lpstr>ภาพนิ่ง 22</vt:lpstr>
      <vt:lpstr>ภาพนิ่ง 23</vt:lpstr>
      <vt:lpstr>ภาพนิ่ง 24</vt:lpstr>
      <vt:lpstr>ภาพนิ่ง 25</vt:lpstr>
      <vt:lpstr>ภาพนิ่ง 26</vt:lpstr>
      <vt:lpstr>ภาพนิ่ง 27</vt:lpstr>
      <vt:lpstr>ภาพนิ่ง 28</vt:lpstr>
      <vt:lpstr>ภาพนิ่ง 29</vt:lpstr>
      <vt:lpstr>ภาพนิ่ง 30</vt:lpstr>
      <vt:lpstr>ภาพนิ่ง 31</vt:lpstr>
      <vt:lpstr>ภาพนิ่ง 32</vt:lpstr>
      <vt:lpstr>ภาพนิ่ง 33</vt:lpstr>
      <vt:lpstr>ภาพนิ่ง 34</vt:lpstr>
      <vt:lpstr>ภาพนิ่ง 35</vt:lpstr>
      <vt:lpstr>ภาพนิ่ง 36</vt:lpstr>
      <vt:lpstr>ภาพนิ่ง 37</vt:lpstr>
      <vt:lpstr>ภาพนิ่ง 38</vt:lpstr>
      <vt:lpstr>ภาพนิ่ง 39</vt:lpstr>
      <vt:lpstr>ภาพนิ่ง 40</vt:lpstr>
      <vt:lpstr>ภาพนิ่ง 41</vt:lpstr>
      <vt:lpstr>ภาพนิ่ง 42</vt:lpstr>
      <vt:lpstr>ภาพนิ่ง 43</vt:lpstr>
      <vt:lpstr>ภาพนิ่ง 44</vt:lpstr>
      <vt:lpstr>ภาพนิ่ง 45</vt:lpstr>
      <vt:lpstr>ภาพนิ่ง 46</vt:lpstr>
      <vt:lpstr>ภาพนิ่ง 47</vt:lpstr>
      <vt:lpstr>ภาพนิ่ง 48</vt:lpstr>
      <vt:lpstr>ภาพนิ่ง 49</vt:lpstr>
      <vt:lpstr>ภาพนิ่ง 50</vt:lpstr>
      <vt:lpstr>ภาพนิ่ง 51</vt:lpstr>
      <vt:lpstr>ภาพนิ่ง 52</vt:lpstr>
      <vt:lpstr>ภาพนิ่ง 53</vt:lpstr>
      <vt:lpstr>ภาพนิ่ง 54</vt:lpstr>
      <vt:lpstr>ภาพนิ่ง 55</vt:lpstr>
      <vt:lpstr>ภาพนิ่ง 56</vt:lpstr>
      <vt:lpstr>ภาพนิ่ง 57</vt:lpstr>
      <vt:lpstr>ภาพนิ่ง 58</vt:lpstr>
      <vt:lpstr>ภาพนิ่ง 59</vt:lpstr>
      <vt:lpstr>ภาพนิ่ง 60</vt:lpstr>
      <vt:lpstr>ภาพนิ่ง 61</vt:lpstr>
      <vt:lpstr>ภาพนิ่ง 62</vt:lpstr>
      <vt:lpstr>ภาพนิ่ง 63</vt:lpstr>
      <vt:lpstr>ภาพนิ่ง 64</vt:lpstr>
      <vt:lpstr>ภาพนิ่ง 65</vt:lpstr>
      <vt:lpstr>ภาพนิ่ง 66</vt:lpstr>
      <vt:lpstr>ภาพนิ่ง 67</vt:lpstr>
      <vt:lpstr>ภาพนิ่ง 68</vt:lpstr>
      <vt:lpstr>ภาพนิ่ง 69</vt:lpstr>
      <vt:lpstr>ภาพนิ่ง 70</vt:lpstr>
      <vt:lpstr>ภาพนิ่ง 71</vt:lpstr>
      <vt:lpstr>ภาพนิ่ง 72</vt:lpstr>
      <vt:lpstr>ภาพนิ่ง 73</vt:lpstr>
      <vt:lpstr>ภาพนิ่ง 74</vt:lpstr>
      <vt:lpstr>ภาพนิ่ง 75</vt:lpstr>
      <vt:lpstr>ภาพนิ่ง 76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dodikdooky</dc:creator>
  <cp:lastModifiedBy>DSD-001</cp:lastModifiedBy>
  <cp:revision>788</cp:revision>
  <dcterms:created xsi:type="dcterms:W3CDTF">2016-03-05T01:53:22Z</dcterms:created>
  <dcterms:modified xsi:type="dcterms:W3CDTF">2019-01-18T11:25:15Z</dcterms:modified>
</cp:coreProperties>
</file>