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86"/>
  </p:notesMasterIdLst>
  <p:handoutMasterIdLst>
    <p:handoutMasterId r:id="rId87"/>
  </p:handoutMasterIdLst>
  <p:sldIdLst>
    <p:sldId id="256" r:id="rId2"/>
    <p:sldId id="257" r:id="rId3"/>
    <p:sldId id="410" r:id="rId4"/>
    <p:sldId id="259" r:id="rId5"/>
    <p:sldId id="293" r:id="rId6"/>
    <p:sldId id="398" r:id="rId7"/>
    <p:sldId id="399" r:id="rId8"/>
    <p:sldId id="294" r:id="rId9"/>
    <p:sldId id="400" r:id="rId10"/>
    <p:sldId id="372" r:id="rId11"/>
    <p:sldId id="298" r:id="rId12"/>
    <p:sldId id="360" r:id="rId13"/>
    <p:sldId id="363" r:id="rId14"/>
    <p:sldId id="302" r:id="rId15"/>
    <p:sldId id="303" r:id="rId16"/>
    <p:sldId id="304" r:id="rId17"/>
    <p:sldId id="365" r:id="rId18"/>
    <p:sldId id="366" r:id="rId19"/>
    <p:sldId id="305" r:id="rId20"/>
    <p:sldId id="420" r:id="rId21"/>
    <p:sldId id="367" r:id="rId22"/>
    <p:sldId id="306" r:id="rId23"/>
    <p:sldId id="368" r:id="rId24"/>
    <p:sldId id="307" r:id="rId25"/>
    <p:sldId id="406" r:id="rId26"/>
    <p:sldId id="407" r:id="rId27"/>
    <p:sldId id="408" r:id="rId28"/>
    <p:sldId id="414" r:id="rId29"/>
    <p:sldId id="392" r:id="rId30"/>
    <p:sldId id="415" r:id="rId31"/>
    <p:sldId id="418" r:id="rId32"/>
    <p:sldId id="394" r:id="rId33"/>
    <p:sldId id="308" r:id="rId34"/>
    <p:sldId id="369" r:id="rId35"/>
    <p:sldId id="370" r:id="rId36"/>
    <p:sldId id="316" r:id="rId37"/>
    <p:sldId id="281" r:id="rId38"/>
    <p:sldId id="311" r:id="rId39"/>
    <p:sldId id="283" r:id="rId40"/>
    <p:sldId id="373" r:id="rId41"/>
    <p:sldId id="374" r:id="rId42"/>
    <p:sldId id="375" r:id="rId43"/>
    <p:sldId id="284" r:id="rId44"/>
    <p:sldId id="312" r:id="rId45"/>
    <p:sldId id="377" r:id="rId46"/>
    <p:sldId id="376" r:id="rId47"/>
    <p:sldId id="317" r:id="rId48"/>
    <p:sldId id="285" r:id="rId49"/>
    <p:sldId id="287" r:id="rId50"/>
    <p:sldId id="288" r:id="rId51"/>
    <p:sldId id="289" r:id="rId52"/>
    <p:sldId id="290" r:id="rId53"/>
    <p:sldId id="346" r:id="rId54"/>
    <p:sldId id="347" r:id="rId55"/>
    <p:sldId id="348" r:id="rId56"/>
    <p:sldId id="318" r:id="rId57"/>
    <p:sldId id="314" r:id="rId58"/>
    <p:sldId id="350" r:id="rId59"/>
    <p:sldId id="378" r:id="rId60"/>
    <p:sldId id="351" r:id="rId61"/>
    <p:sldId id="319" r:id="rId62"/>
    <p:sldId id="381" r:id="rId63"/>
    <p:sldId id="383" r:id="rId64"/>
    <p:sldId id="385" r:id="rId65"/>
    <p:sldId id="384" r:id="rId66"/>
    <p:sldId id="382" r:id="rId67"/>
    <p:sldId id="327" r:id="rId68"/>
    <p:sldId id="328" r:id="rId69"/>
    <p:sldId id="329" r:id="rId70"/>
    <p:sldId id="330" r:id="rId71"/>
    <p:sldId id="331" r:id="rId72"/>
    <p:sldId id="332" r:id="rId73"/>
    <p:sldId id="333" r:id="rId74"/>
    <p:sldId id="334" r:id="rId75"/>
    <p:sldId id="335" r:id="rId76"/>
    <p:sldId id="336" r:id="rId77"/>
    <p:sldId id="337" r:id="rId78"/>
    <p:sldId id="386" r:id="rId79"/>
    <p:sldId id="338" r:id="rId80"/>
    <p:sldId id="422" r:id="rId81"/>
    <p:sldId id="412" r:id="rId82"/>
    <p:sldId id="419" r:id="rId83"/>
    <p:sldId id="424" r:id="rId84"/>
    <p:sldId id="409" r:id="rId8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99FF"/>
    <a:srgbClr val="9900CC"/>
    <a:srgbClr val="66FF66"/>
    <a:srgbClr val="99FF33"/>
    <a:srgbClr val="66FFFF"/>
    <a:srgbClr val="FFCCFF"/>
    <a:srgbClr val="CC66FF"/>
    <a:srgbClr val="9966FF"/>
    <a:srgbClr val="00CCFF"/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05" autoAdjust="0"/>
    <p:restoredTop sz="94660"/>
  </p:normalViewPr>
  <p:slideViewPr>
    <p:cSldViewPr>
      <p:cViewPr>
        <p:scale>
          <a:sx n="70" d="100"/>
          <a:sy n="70" d="100"/>
        </p:scale>
        <p:origin x="-1344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574C2E-1118-47EE-8A0C-D37A91EDB819}" type="doc">
      <dgm:prSet loTypeId="urn:microsoft.com/office/officeart/2005/8/layout/bProcess4" loCatId="process" qsTypeId="urn:microsoft.com/office/officeart/2005/8/quickstyle/simple1" qsCatId="simple" csTypeId="urn:microsoft.com/office/officeart/2005/8/colors/colorful5" csCatId="colorful" phldr="1"/>
      <dgm:spPr/>
    </dgm:pt>
    <dgm:pt modelId="{2132EA17-EFEF-40F0-9E49-1B7048737BFA}">
      <dgm:prSet phldrT="[ข้อความ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สพร./สนพ.</a:t>
          </a:r>
          <a:b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ตรวจสอบคุณสมบัติผู้กู้ยืมและหลักฐานให้ถูกต้องตามหลักเกณฑ์</a:t>
          </a:r>
          <a:endParaRPr lang="en-US" sz="25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8D99BA0-78A2-41EA-8551-047B93A0717D}" type="parTrans" cxnId="{4525049A-50B4-47CC-BC49-0D50C7EEEE26}">
      <dgm:prSet/>
      <dgm:spPr/>
      <dgm:t>
        <a:bodyPr/>
        <a:lstStyle/>
        <a:p>
          <a:endParaRPr lang="en-US" sz="25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94F0C92-1CF4-479D-8421-69C7714CD338}" type="sibTrans" cxnId="{4525049A-50B4-47CC-BC49-0D50C7EEEE26}">
      <dgm:prSet/>
      <dgm:spPr>
        <a:noFill/>
      </dgm:spPr>
      <dgm:t>
        <a:bodyPr/>
        <a:lstStyle/>
        <a:p>
          <a:endParaRPr lang="en-US" sz="25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BB879CB-2217-498C-88A4-7AC1B7E4A8EA}">
      <dgm:prSet phldrT="[ข้อความ]" custT="1"/>
      <dgm:spPr>
        <a:solidFill>
          <a:srgbClr val="FFC000"/>
        </a:solidFill>
      </dgm:spPr>
      <dgm:t>
        <a:bodyPr/>
        <a:lstStyle/>
        <a:p>
          <a:pPr algn="l"/>
          <a: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ส่งสำเนาคำขอกู้และเอกสารประกอบ ให้กองส่งเสริมฯ ภายในวันที่ 10 ของเดือน</a:t>
          </a:r>
          <a:endParaRPr lang="en-US" sz="25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796AA16-3F93-47E1-A4D9-7EFD9B71F5CB}" type="parTrans" cxnId="{EF252192-5041-4ED0-A477-C14B46EB8865}">
      <dgm:prSet/>
      <dgm:spPr/>
      <dgm:t>
        <a:bodyPr/>
        <a:lstStyle/>
        <a:p>
          <a:endParaRPr lang="en-US" sz="25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7C7EE38-CDD5-403B-ADD4-CF0012B4C036}" type="sibTrans" cxnId="{EF252192-5041-4ED0-A477-C14B46EB8865}">
      <dgm:prSet/>
      <dgm:spPr>
        <a:noFill/>
      </dgm:spPr>
      <dgm:t>
        <a:bodyPr/>
        <a:lstStyle/>
        <a:p>
          <a:endParaRPr lang="en-US" sz="25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301B6D19-8996-4EC0-B8A2-B4B7D02F3501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thaiDist">
            <a:spcAft>
              <a:spcPct val="35000"/>
            </a:spcAft>
          </a:pPr>
          <a: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กองส่งเสริมฯ เสนอ</a:t>
          </a:r>
        </a:p>
        <a:p>
          <a:pPr marL="273050" indent="-273050" algn="thaiDist">
            <a:spcAft>
              <a:spcPts val="500"/>
            </a:spcAft>
          </a:pPr>
          <a: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คณะอนุกรรมการพิจารณาการให้กู้ยืมเงินกองทุนพัฒนาฝีมือแรงงานเพื่อพิจารณาอนุมัติการให้กู้ยืมเงิน (วันที่ 15 ของเดือน)</a:t>
          </a:r>
        </a:p>
        <a:p>
          <a:pPr marL="273050" indent="-273050" algn="thaiDist">
            <a:spcAft>
              <a:spcPts val="0"/>
            </a:spcAft>
          </a:pPr>
          <a: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คณะกรรมการส่งเสริมการพัฒนาฝีมือแรงงาน เพื่อพิจารณาให้ความเห็นชอบการจ่ายเงินกู้ยืม </a:t>
          </a:r>
        </a:p>
        <a:p>
          <a:pPr marL="273050" indent="-273050" algn="thaiDist">
            <a:spcAft>
              <a:spcPts val="0"/>
            </a:spcAft>
          </a:pPr>
          <a: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(วันที่ 20 ของเดือน)</a:t>
          </a:r>
          <a:endParaRPr lang="en-US" sz="25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8BCC81C-5DEA-4D43-B6BC-4791AB450283}" type="parTrans" cxnId="{E444F3EB-6282-40AD-828C-781407B8A4CB}">
      <dgm:prSet/>
      <dgm:spPr/>
      <dgm:t>
        <a:bodyPr/>
        <a:lstStyle/>
        <a:p>
          <a:endParaRPr lang="en-US" sz="25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EFA99800-53B5-4331-91DD-D716BC84DCD2}" type="sibTrans" cxnId="{E444F3EB-6282-40AD-828C-781407B8A4CB}">
      <dgm:prSet/>
      <dgm:spPr/>
      <dgm:t>
        <a:bodyPr/>
        <a:lstStyle/>
        <a:p>
          <a:endParaRPr lang="en-US" sz="25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FD1B33DA-CC17-47B6-9EEE-654F49465F66}" type="pres">
      <dgm:prSet presAssocID="{E6574C2E-1118-47EE-8A0C-D37A91EDB819}" presName="Name0" presStyleCnt="0">
        <dgm:presLayoutVars>
          <dgm:dir/>
          <dgm:resizeHandles/>
        </dgm:presLayoutVars>
      </dgm:prSet>
      <dgm:spPr/>
    </dgm:pt>
    <dgm:pt modelId="{453E3AB2-84DC-4E3D-A112-81759EF8B80E}" type="pres">
      <dgm:prSet presAssocID="{2132EA17-EFEF-40F0-9E49-1B7048737BFA}" presName="compNode" presStyleCnt="0"/>
      <dgm:spPr/>
    </dgm:pt>
    <dgm:pt modelId="{D5A98E51-8664-41CC-BD11-B30493CCC8E3}" type="pres">
      <dgm:prSet presAssocID="{2132EA17-EFEF-40F0-9E49-1B7048737BFA}" presName="dummyConnPt" presStyleCnt="0"/>
      <dgm:spPr/>
    </dgm:pt>
    <dgm:pt modelId="{F2228E9C-70D6-4214-A42A-546C73CE89E9}" type="pres">
      <dgm:prSet presAssocID="{2132EA17-EFEF-40F0-9E49-1B7048737BF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9893E4-1D79-4115-9CDB-115B5603FAA1}" type="pres">
      <dgm:prSet presAssocID="{294F0C92-1CF4-479D-8421-69C7714CD338}" presName="sibTrans" presStyleLbl="bgSibTrans2D1" presStyleIdx="0" presStyleCnt="2" custAng="5400000" custLinFactY="700000" custLinFactNeighborX="-45127" custLinFactNeighborY="716545"/>
      <dgm:spPr/>
      <dgm:t>
        <a:bodyPr/>
        <a:lstStyle/>
        <a:p>
          <a:endParaRPr lang="en-US"/>
        </a:p>
      </dgm:t>
    </dgm:pt>
    <dgm:pt modelId="{32E84B33-2BD0-4C35-BECB-665891CBFC66}" type="pres">
      <dgm:prSet presAssocID="{ABB879CB-2217-498C-88A4-7AC1B7E4A8EA}" presName="compNode" presStyleCnt="0"/>
      <dgm:spPr/>
    </dgm:pt>
    <dgm:pt modelId="{7723402A-7C99-4337-AEAD-DDDB22B9241E}" type="pres">
      <dgm:prSet presAssocID="{ABB879CB-2217-498C-88A4-7AC1B7E4A8EA}" presName="dummyConnPt" presStyleCnt="0"/>
      <dgm:spPr/>
    </dgm:pt>
    <dgm:pt modelId="{64521388-C356-494A-85A4-F1982092034C}" type="pres">
      <dgm:prSet presAssocID="{ABB879CB-2217-498C-88A4-7AC1B7E4A8E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9EA6FA-E8CF-47DA-B328-BE14691B5F37}" type="pres">
      <dgm:prSet presAssocID="{B7C7EE38-CDD5-403B-ADD4-CF0012B4C036}" presName="sibTrans" presStyleLbl="bgSibTrans2D1" presStyleIdx="1" presStyleCnt="2" custAng="762821" custLinFactY="600000" custLinFactNeighborX="-29308" custLinFactNeighborY="628739"/>
      <dgm:spPr/>
      <dgm:t>
        <a:bodyPr/>
        <a:lstStyle/>
        <a:p>
          <a:endParaRPr lang="en-US"/>
        </a:p>
      </dgm:t>
    </dgm:pt>
    <dgm:pt modelId="{77342475-EE6D-4C67-9282-A2F61428CD50}" type="pres">
      <dgm:prSet presAssocID="{301B6D19-8996-4EC0-B8A2-B4B7D02F3501}" presName="compNode" presStyleCnt="0"/>
      <dgm:spPr/>
    </dgm:pt>
    <dgm:pt modelId="{1BB79276-E99F-49C4-AD3D-B0BFE3D9C260}" type="pres">
      <dgm:prSet presAssocID="{301B6D19-8996-4EC0-B8A2-B4B7D02F3501}" presName="dummyConnPt" presStyleCnt="0"/>
      <dgm:spPr/>
    </dgm:pt>
    <dgm:pt modelId="{335D39A1-CADC-47C5-9D95-F73C93BB31F9}" type="pres">
      <dgm:prSet presAssocID="{301B6D19-8996-4EC0-B8A2-B4B7D02F3501}" presName="node" presStyleLbl="node1" presStyleIdx="2" presStyleCnt="3" custScaleX="128980" custScaleY="207486" custLinFactNeighborX="-6309" custLinFactNeighborY="49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944113C-F394-4827-B5FC-78DF31E429DF}" type="presOf" srcId="{E6574C2E-1118-47EE-8A0C-D37A91EDB819}" destId="{FD1B33DA-CC17-47B6-9EEE-654F49465F66}" srcOrd="0" destOrd="0" presId="urn:microsoft.com/office/officeart/2005/8/layout/bProcess4"/>
    <dgm:cxn modelId="{E444F3EB-6282-40AD-828C-781407B8A4CB}" srcId="{E6574C2E-1118-47EE-8A0C-D37A91EDB819}" destId="{301B6D19-8996-4EC0-B8A2-B4B7D02F3501}" srcOrd="2" destOrd="0" parTransId="{F8BCC81C-5DEA-4D43-B6BC-4791AB450283}" sibTransId="{EFA99800-53B5-4331-91DD-D716BC84DCD2}"/>
    <dgm:cxn modelId="{3874C0BC-EB5E-48D6-909B-808426BE76FE}" type="presOf" srcId="{294F0C92-1CF4-479D-8421-69C7714CD338}" destId="{9E9893E4-1D79-4115-9CDB-115B5603FAA1}" srcOrd="0" destOrd="0" presId="urn:microsoft.com/office/officeart/2005/8/layout/bProcess4"/>
    <dgm:cxn modelId="{A1A3A619-B790-4CD4-8640-404D6AFBCDB3}" type="presOf" srcId="{B7C7EE38-CDD5-403B-ADD4-CF0012B4C036}" destId="{529EA6FA-E8CF-47DA-B328-BE14691B5F37}" srcOrd="0" destOrd="0" presId="urn:microsoft.com/office/officeart/2005/8/layout/bProcess4"/>
    <dgm:cxn modelId="{53696081-5189-4CAC-B7D0-699503B4FEF1}" type="presOf" srcId="{301B6D19-8996-4EC0-B8A2-B4B7D02F3501}" destId="{335D39A1-CADC-47C5-9D95-F73C93BB31F9}" srcOrd="0" destOrd="0" presId="urn:microsoft.com/office/officeart/2005/8/layout/bProcess4"/>
    <dgm:cxn modelId="{EF252192-5041-4ED0-A477-C14B46EB8865}" srcId="{E6574C2E-1118-47EE-8A0C-D37A91EDB819}" destId="{ABB879CB-2217-498C-88A4-7AC1B7E4A8EA}" srcOrd="1" destOrd="0" parTransId="{1796AA16-3F93-47E1-A4D9-7EFD9B71F5CB}" sibTransId="{B7C7EE38-CDD5-403B-ADD4-CF0012B4C036}"/>
    <dgm:cxn modelId="{4525049A-50B4-47CC-BC49-0D50C7EEEE26}" srcId="{E6574C2E-1118-47EE-8A0C-D37A91EDB819}" destId="{2132EA17-EFEF-40F0-9E49-1B7048737BFA}" srcOrd="0" destOrd="0" parTransId="{68D99BA0-78A2-41EA-8551-047B93A0717D}" sibTransId="{294F0C92-1CF4-479D-8421-69C7714CD338}"/>
    <dgm:cxn modelId="{F5FEE76B-7C66-44CE-B52F-EBAF2080B85E}" type="presOf" srcId="{ABB879CB-2217-498C-88A4-7AC1B7E4A8EA}" destId="{64521388-C356-494A-85A4-F1982092034C}" srcOrd="0" destOrd="0" presId="urn:microsoft.com/office/officeart/2005/8/layout/bProcess4"/>
    <dgm:cxn modelId="{4119C197-3C4D-4E5F-BF61-D90F273EEA9F}" type="presOf" srcId="{2132EA17-EFEF-40F0-9E49-1B7048737BFA}" destId="{F2228E9C-70D6-4214-A42A-546C73CE89E9}" srcOrd="0" destOrd="0" presId="urn:microsoft.com/office/officeart/2005/8/layout/bProcess4"/>
    <dgm:cxn modelId="{BBD9D891-39F1-45FC-A20D-B52A058F09CB}" type="presParOf" srcId="{FD1B33DA-CC17-47B6-9EEE-654F49465F66}" destId="{453E3AB2-84DC-4E3D-A112-81759EF8B80E}" srcOrd="0" destOrd="0" presId="urn:microsoft.com/office/officeart/2005/8/layout/bProcess4"/>
    <dgm:cxn modelId="{4BBDE792-880A-47B4-9DE1-F08363B64285}" type="presParOf" srcId="{453E3AB2-84DC-4E3D-A112-81759EF8B80E}" destId="{D5A98E51-8664-41CC-BD11-B30493CCC8E3}" srcOrd="0" destOrd="0" presId="urn:microsoft.com/office/officeart/2005/8/layout/bProcess4"/>
    <dgm:cxn modelId="{5FEDFA27-8378-4B4C-AFC5-D32A35F4898F}" type="presParOf" srcId="{453E3AB2-84DC-4E3D-A112-81759EF8B80E}" destId="{F2228E9C-70D6-4214-A42A-546C73CE89E9}" srcOrd="1" destOrd="0" presId="urn:microsoft.com/office/officeart/2005/8/layout/bProcess4"/>
    <dgm:cxn modelId="{F5B9423D-80B2-4113-B9CE-5A7CA3504A16}" type="presParOf" srcId="{FD1B33DA-CC17-47B6-9EEE-654F49465F66}" destId="{9E9893E4-1D79-4115-9CDB-115B5603FAA1}" srcOrd="1" destOrd="0" presId="urn:microsoft.com/office/officeart/2005/8/layout/bProcess4"/>
    <dgm:cxn modelId="{A2972D7C-1116-4411-93DA-6677FBDB387A}" type="presParOf" srcId="{FD1B33DA-CC17-47B6-9EEE-654F49465F66}" destId="{32E84B33-2BD0-4C35-BECB-665891CBFC66}" srcOrd="2" destOrd="0" presId="urn:microsoft.com/office/officeart/2005/8/layout/bProcess4"/>
    <dgm:cxn modelId="{A00C0787-A5B7-4D7E-95F3-E5B0807F60B1}" type="presParOf" srcId="{32E84B33-2BD0-4C35-BECB-665891CBFC66}" destId="{7723402A-7C99-4337-AEAD-DDDB22B9241E}" srcOrd="0" destOrd="0" presId="urn:microsoft.com/office/officeart/2005/8/layout/bProcess4"/>
    <dgm:cxn modelId="{A37295F0-C910-4893-A878-D06F4A4725D6}" type="presParOf" srcId="{32E84B33-2BD0-4C35-BECB-665891CBFC66}" destId="{64521388-C356-494A-85A4-F1982092034C}" srcOrd="1" destOrd="0" presId="urn:microsoft.com/office/officeart/2005/8/layout/bProcess4"/>
    <dgm:cxn modelId="{1E142D8D-E55B-4B1B-9942-94E248C74AF1}" type="presParOf" srcId="{FD1B33DA-CC17-47B6-9EEE-654F49465F66}" destId="{529EA6FA-E8CF-47DA-B328-BE14691B5F37}" srcOrd="3" destOrd="0" presId="urn:microsoft.com/office/officeart/2005/8/layout/bProcess4"/>
    <dgm:cxn modelId="{F628B30F-C42D-4BAD-8066-75DA86AD0A30}" type="presParOf" srcId="{FD1B33DA-CC17-47B6-9EEE-654F49465F66}" destId="{77342475-EE6D-4C67-9282-A2F61428CD50}" srcOrd="4" destOrd="0" presId="urn:microsoft.com/office/officeart/2005/8/layout/bProcess4"/>
    <dgm:cxn modelId="{31496F59-C85E-4573-9962-F2E837229E20}" type="presParOf" srcId="{77342475-EE6D-4C67-9282-A2F61428CD50}" destId="{1BB79276-E99F-49C4-AD3D-B0BFE3D9C260}" srcOrd="0" destOrd="0" presId="urn:microsoft.com/office/officeart/2005/8/layout/bProcess4"/>
    <dgm:cxn modelId="{A4766346-E92D-464A-88B2-6881A92E193D}" type="presParOf" srcId="{77342475-EE6D-4C67-9282-A2F61428CD50}" destId="{335D39A1-CADC-47C5-9D95-F73C93BB31F9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574C2E-1118-47EE-8A0C-D37A91EDB819}" type="doc">
      <dgm:prSet loTypeId="urn:microsoft.com/office/officeart/2005/8/layout/process3" loCatId="process" qsTypeId="urn:microsoft.com/office/officeart/2005/8/quickstyle/simple1" qsCatId="simple" csTypeId="urn:microsoft.com/office/officeart/2005/8/colors/colorful5" csCatId="colorful" phldr="1"/>
      <dgm:spPr/>
    </dgm:pt>
    <dgm:pt modelId="{2132EA17-EFEF-40F0-9E49-1B7048737BFA}">
      <dgm:prSet phldrT="[ข้อความ]" custT="1"/>
      <dgm:spPr>
        <a:solidFill>
          <a:srgbClr val="0070C0"/>
        </a:solidFill>
      </dgm:spPr>
      <dgm:t>
        <a:bodyPr/>
        <a:lstStyle/>
        <a:p>
          <a:r>
            <a:rPr lang="th-TH" sz="32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กองส่งเสริมฯ</a:t>
          </a:r>
          <a:endParaRPr lang="en-US" sz="3200" b="1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68D99BA0-78A2-41EA-8551-047B93A0717D}" type="par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94F0C92-1CF4-479D-8421-69C7714CD338}" type="sibTrans" cxnId="{4525049A-50B4-47CC-BC49-0D50C7EEEE26}">
      <dgm:prSet/>
      <dgm:spPr>
        <a:solidFill>
          <a:srgbClr val="92D050">
            <a:alpha val="80000"/>
          </a:srgbClr>
        </a:solidFill>
        <a:ln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47000">
                <a:srgbClr val="92D05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</dgm:spPr>
      <dgm:t>
        <a:bodyPr/>
        <a:lstStyle/>
        <a:p>
          <a:endParaRPr lang="en-US" sz="2800" b="1">
            <a:solidFill>
              <a:srgbClr val="F9A7F3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BB879CB-2217-498C-88A4-7AC1B7E4A8EA}">
      <dgm:prSet phldrT="[ข้อความ]" custT="1"/>
      <dgm:spPr>
        <a:solidFill>
          <a:srgbClr val="CC66FF"/>
        </a:solidFill>
      </dgm:spPr>
      <dgm:t>
        <a:bodyPr/>
        <a:lstStyle/>
        <a:p>
          <a:r>
            <a:rPr lang="th-TH" sz="32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สพร./สนพ.</a:t>
          </a:r>
          <a:endParaRPr lang="en-US" sz="3200" b="1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1796AA16-3F93-47E1-A4D9-7EFD9B71F5CB}" type="parTrans" cxnId="{EF252192-5041-4ED0-A477-C14B46EB8865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7C7EE38-CDD5-403B-ADD4-CF0012B4C036}" type="sibTrans" cxnId="{EF252192-5041-4ED0-A477-C14B46EB8865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0B4AEEB2-6529-4DEE-AF83-AD2532238C58}">
      <dgm:prSet custT="1"/>
      <dgm:spPr>
        <a:ln>
          <a:solidFill>
            <a:srgbClr val="CC66FF"/>
          </a:solidFill>
        </a:ln>
      </dgm:spPr>
      <dgm:t>
        <a:bodyPr/>
        <a:lstStyle/>
        <a:p>
          <a:pPr algn="thaiDist"/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แจ้งผลการพิจารณาแก่ผู้ได้รับอนุมัติและผู้ไม่ได้รับอนุมัติเงินกู้ยืม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4918E0E2-E336-4856-8AD1-B55C7FFE1B15}" type="parTrans" cxnId="{DF6A3A47-6B6D-4916-BABE-712B263C8D5B}">
      <dgm:prSet/>
      <dgm:spPr/>
      <dgm:t>
        <a:bodyPr/>
        <a:lstStyle/>
        <a:p>
          <a:endParaRPr lang="en-US"/>
        </a:p>
      </dgm:t>
    </dgm:pt>
    <dgm:pt modelId="{5C8DC593-5CF4-4355-830C-54A22E406063}" type="sibTrans" cxnId="{DF6A3A47-6B6D-4916-BABE-712B263C8D5B}">
      <dgm:prSet/>
      <dgm:spPr/>
      <dgm:t>
        <a:bodyPr/>
        <a:lstStyle/>
        <a:p>
          <a:endParaRPr lang="en-US"/>
        </a:p>
      </dgm:t>
    </dgm:pt>
    <dgm:pt modelId="{35B1E1B1-49AD-4212-9E22-747EA587C16F}">
      <dgm:prSet custT="1"/>
      <dgm:spPr>
        <a:ln>
          <a:solidFill>
            <a:srgbClr val="0070C0"/>
          </a:solidFill>
        </a:ln>
      </dgm:spPr>
      <dgm:t>
        <a:bodyPr/>
        <a:lstStyle/>
        <a:p>
          <a:pPr algn="thaiDist"/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แจ้งผลการพิจารณาอนุมัติการให้กู้ยืมเงินแก่สพร./สนพ. ภายใน 3 วันทำการ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8AED20C1-7952-4E34-ADF3-2961ABA3A0D0}" type="parTrans" cxnId="{EC9E46AA-61D8-4EDF-83A7-8F49937C4C52}">
      <dgm:prSet/>
      <dgm:spPr/>
      <dgm:t>
        <a:bodyPr/>
        <a:lstStyle/>
        <a:p>
          <a:endParaRPr lang="en-US"/>
        </a:p>
      </dgm:t>
    </dgm:pt>
    <dgm:pt modelId="{B9810D8A-2345-48AE-82D4-3FAB74FA8540}" type="sibTrans" cxnId="{EC9E46AA-61D8-4EDF-83A7-8F49937C4C52}">
      <dgm:prSet/>
      <dgm:spPr/>
      <dgm:t>
        <a:bodyPr/>
        <a:lstStyle/>
        <a:p>
          <a:endParaRPr lang="en-US"/>
        </a:p>
      </dgm:t>
    </dgm:pt>
    <dgm:pt modelId="{E8DC894F-F079-4B40-90B6-5C81E3AF98BA}">
      <dgm:prSet custT="1"/>
      <dgm:spPr>
        <a:ln>
          <a:solidFill>
            <a:srgbClr val="CC66FF"/>
          </a:solidFill>
        </a:ln>
      </dgm:spPr>
      <dgm:t>
        <a:bodyPr/>
        <a:lstStyle/>
        <a:p>
          <a:pPr algn="thaiDist"/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ให้ผู้ที่ได้รับอนุมัติทำสัญญาตามแบบที่กรมฯ กำหนด ภายใน 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30 วัน นับแต่วันที่ได้รับแจ้ง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ผลการพิจารณาอนุมัติ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971D3052-A7C2-44FD-8F7C-501C4F5569D4}" type="parTrans" cxnId="{FBB264C9-15DE-4706-A7FC-0803C562A560}">
      <dgm:prSet/>
      <dgm:spPr/>
      <dgm:t>
        <a:bodyPr/>
        <a:lstStyle/>
        <a:p>
          <a:endParaRPr lang="en-US"/>
        </a:p>
      </dgm:t>
    </dgm:pt>
    <dgm:pt modelId="{6B164786-0AA4-45E5-ABB3-7915664BF0E3}" type="sibTrans" cxnId="{FBB264C9-15DE-4706-A7FC-0803C562A560}">
      <dgm:prSet/>
      <dgm:spPr/>
      <dgm:t>
        <a:bodyPr/>
        <a:lstStyle/>
        <a:p>
          <a:endParaRPr lang="en-US"/>
        </a:p>
      </dgm:t>
    </dgm:pt>
    <dgm:pt modelId="{86684BB5-3512-4E15-9150-2E3447AC327F}" type="pres">
      <dgm:prSet presAssocID="{E6574C2E-1118-47EE-8A0C-D37A91EDB819}" presName="linearFlow" presStyleCnt="0">
        <dgm:presLayoutVars>
          <dgm:dir/>
          <dgm:animLvl val="lvl"/>
          <dgm:resizeHandles val="exact"/>
        </dgm:presLayoutVars>
      </dgm:prSet>
      <dgm:spPr/>
    </dgm:pt>
    <dgm:pt modelId="{F456804F-6D70-4A92-92F8-B0AF1790632F}" type="pres">
      <dgm:prSet presAssocID="{2132EA17-EFEF-40F0-9E49-1B7048737BFA}" presName="composite" presStyleCnt="0"/>
      <dgm:spPr/>
    </dgm:pt>
    <dgm:pt modelId="{F0CC4404-65A9-4579-9CFC-8B39804D3F95}" type="pres">
      <dgm:prSet presAssocID="{2132EA17-EFEF-40F0-9E49-1B7048737BFA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56F694-829A-4DCD-8A64-A0BC6F2DE1B4}" type="pres">
      <dgm:prSet presAssocID="{2132EA17-EFEF-40F0-9E49-1B7048737BFA}" presName="parSh" presStyleLbl="node1" presStyleIdx="0" presStyleCnt="2" custScaleY="100000" custLinFactNeighborX="8378" custLinFactNeighborY="558"/>
      <dgm:spPr/>
      <dgm:t>
        <a:bodyPr/>
        <a:lstStyle/>
        <a:p>
          <a:endParaRPr lang="en-US"/>
        </a:p>
      </dgm:t>
    </dgm:pt>
    <dgm:pt modelId="{84581573-7F9F-4154-8972-EBB50EAA02D1}" type="pres">
      <dgm:prSet presAssocID="{2132EA17-EFEF-40F0-9E49-1B7048737BFA}" presName="desTx" presStyleLbl="fgAcc1" presStyleIdx="0" presStyleCnt="2" custScaleX="139789" custScaleY="95456" custLinFactNeighborY="-3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815848-D24D-4F7F-8BB5-FDC5C10D24D0}" type="pres">
      <dgm:prSet presAssocID="{294F0C92-1CF4-479D-8421-69C7714CD338}" presName="sibTrans" presStyleLbl="sibTrans2D1" presStyleIdx="0" presStyleCnt="1" custScaleX="69592" custLinFactNeighborX="16003"/>
      <dgm:spPr/>
      <dgm:t>
        <a:bodyPr/>
        <a:lstStyle/>
        <a:p>
          <a:endParaRPr lang="en-US"/>
        </a:p>
      </dgm:t>
    </dgm:pt>
    <dgm:pt modelId="{1ABEB1AB-19F1-4230-A315-6127E9467F69}" type="pres">
      <dgm:prSet presAssocID="{294F0C92-1CF4-479D-8421-69C7714CD338}" presName="connTx" presStyleLbl="sibTrans2D1" presStyleIdx="0" presStyleCnt="1"/>
      <dgm:spPr/>
      <dgm:t>
        <a:bodyPr/>
        <a:lstStyle/>
        <a:p>
          <a:endParaRPr lang="en-US"/>
        </a:p>
      </dgm:t>
    </dgm:pt>
    <dgm:pt modelId="{E3CB74D8-F099-4BB4-AEB6-F344BCAFC01C}" type="pres">
      <dgm:prSet presAssocID="{ABB879CB-2217-498C-88A4-7AC1B7E4A8EA}" presName="composite" presStyleCnt="0"/>
      <dgm:spPr/>
    </dgm:pt>
    <dgm:pt modelId="{DA4F446B-8589-46AC-8ED4-9A1C5B704799}" type="pres">
      <dgm:prSet presAssocID="{ABB879CB-2217-498C-88A4-7AC1B7E4A8EA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8F3A47-6297-4537-8B86-0357FD2755BD}" type="pres">
      <dgm:prSet presAssocID="{ABB879CB-2217-498C-88A4-7AC1B7E4A8EA}" presName="parSh" presStyleLbl="node1" presStyleIdx="1" presStyleCnt="2" custLinFactNeighborY="5740"/>
      <dgm:spPr/>
      <dgm:t>
        <a:bodyPr/>
        <a:lstStyle/>
        <a:p>
          <a:endParaRPr lang="en-US"/>
        </a:p>
      </dgm:t>
    </dgm:pt>
    <dgm:pt modelId="{29FA6AF4-113C-4ECA-B11A-5D24BD4C1335}" type="pres">
      <dgm:prSet presAssocID="{ABB879CB-2217-498C-88A4-7AC1B7E4A8EA}" presName="desTx" presStyleLbl="fgAcc1" presStyleIdx="1" presStyleCnt="2" custScaleX="152820" custScaleY="98155" custLinFactNeighborY="-40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84DE52A-8298-48EC-A7E6-27F3A9A30469}" type="presOf" srcId="{0B4AEEB2-6529-4DEE-AF83-AD2532238C58}" destId="{29FA6AF4-113C-4ECA-B11A-5D24BD4C1335}" srcOrd="0" destOrd="0" presId="urn:microsoft.com/office/officeart/2005/8/layout/process3"/>
    <dgm:cxn modelId="{CADA9E7B-849A-4739-AC41-C1110D71E78F}" type="presOf" srcId="{294F0C92-1CF4-479D-8421-69C7714CD338}" destId="{1ABEB1AB-19F1-4230-A315-6127E9467F69}" srcOrd="1" destOrd="0" presId="urn:microsoft.com/office/officeart/2005/8/layout/process3"/>
    <dgm:cxn modelId="{AAD5973A-1F25-4819-A595-F2057B804C82}" type="presOf" srcId="{2132EA17-EFEF-40F0-9E49-1B7048737BFA}" destId="{F0CC4404-65A9-4579-9CFC-8B39804D3F95}" srcOrd="0" destOrd="0" presId="urn:microsoft.com/office/officeart/2005/8/layout/process3"/>
    <dgm:cxn modelId="{EF252192-5041-4ED0-A477-C14B46EB8865}" srcId="{E6574C2E-1118-47EE-8A0C-D37A91EDB819}" destId="{ABB879CB-2217-498C-88A4-7AC1B7E4A8EA}" srcOrd="1" destOrd="0" parTransId="{1796AA16-3F93-47E1-A4D9-7EFD9B71F5CB}" sibTransId="{B7C7EE38-CDD5-403B-ADD4-CF0012B4C036}"/>
    <dgm:cxn modelId="{EB7AF83B-3B4A-41A6-B15A-3D091F8381E9}" type="presOf" srcId="{E6574C2E-1118-47EE-8A0C-D37A91EDB819}" destId="{86684BB5-3512-4E15-9150-2E3447AC327F}" srcOrd="0" destOrd="0" presId="urn:microsoft.com/office/officeart/2005/8/layout/process3"/>
    <dgm:cxn modelId="{A56F6165-CA1C-4BC4-80AF-66DF7470BBBC}" type="presOf" srcId="{ABB879CB-2217-498C-88A4-7AC1B7E4A8EA}" destId="{DA4F446B-8589-46AC-8ED4-9A1C5B704799}" srcOrd="0" destOrd="0" presId="urn:microsoft.com/office/officeart/2005/8/layout/process3"/>
    <dgm:cxn modelId="{55A8313C-C7FB-48DA-85A3-3E31AA887C70}" type="presOf" srcId="{E8DC894F-F079-4B40-90B6-5C81E3AF98BA}" destId="{29FA6AF4-113C-4ECA-B11A-5D24BD4C1335}" srcOrd="0" destOrd="1" presId="urn:microsoft.com/office/officeart/2005/8/layout/process3"/>
    <dgm:cxn modelId="{FBB264C9-15DE-4706-A7FC-0803C562A560}" srcId="{ABB879CB-2217-498C-88A4-7AC1B7E4A8EA}" destId="{E8DC894F-F079-4B40-90B6-5C81E3AF98BA}" srcOrd="1" destOrd="0" parTransId="{971D3052-A7C2-44FD-8F7C-501C4F5569D4}" sibTransId="{6B164786-0AA4-45E5-ABB3-7915664BF0E3}"/>
    <dgm:cxn modelId="{1ABB5A32-00C9-4987-840D-2518A0B1E16E}" type="presOf" srcId="{294F0C92-1CF4-479D-8421-69C7714CD338}" destId="{0C815848-D24D-4F7F-8BB5-FDC5C10D24D0}" srcOrd="0" destOrd="0" presId="urn:microsoft.com/office/officeart/2005/8/layout/process3"/>
    <dgm:cxn modelId="{DF6A3A47-6B6D-4916-BABE-712B263C8D5B}" srcId="{ABB879CB-2217-498C-88A4-7AC1B7E4A8EA}" destId="{0B4AEEB2-6529-4DEE-AF83-AD2532238C58}" srcOrd="0" destOrd="0" parTransId="{4918E0E2-E336-4856-8AD1-B55C7FFE1B15}" sibTransId="{5C8DC593-5CF4-4355-830C-54A22E406063}"/>
    <dgm:cxn modelId="{EB440D4D-2E20-4DB3-AAE9-D7B879D3DDBC}" type="presOf" srcId="{2132EA17-EFEF-40F0-9E49-1B7048737BFA}" destId="{3E56F694-829A-4DCD-8A64-A0BC6F2DE1B4}" srcOrd="1" destOrd="0" presId="urn:microsoft.com/office/officeart/2005/8/layout/process3"/>
    <dgm:cxn modelId="{EC9E46AA-61D8-4EDF-83A7-8F49937C4C52}" srcId="{2132EA17-EFEF-40F0-9E49-1B7048737BFA}" destId="{35B1E1B1-49AD-4212-9E22-747EA587C16F}" srcOrd="0" destOrd="0" parTransId="{8AED20C1-7952-4E34-ADF3-2961ABA3A0D0}" sibTransId="{B9810D8A-2345-48AE-82D4-3FAB74FA8540}"/>
    <dgm:cxn modelId="{9A017D4C-54B3-4D30-88E5-28ACF6A5A5F1}" type="presOf" srcId="{ABB879CB-2217-498C-88A4-7AC1B7E4A8EA}" destId="{648F3A47-6297-4537-8B86-0357FD2755BD}" srcOrd="1" destOrd="0" presId="urn:microsoft.com/office/officeart/2005/8/layout/process3"/>
    <dgm:cxn modelId="{4525049A-50B4-47CC-BC49-0D50C7EEEE26}" srcId="{E6574C2E-1118-47EE-8A0C-D37A91EDB819}" destId="{2132EA17-EFEF-40F0-9E49-1B7048737BFA}" srcOrd="0" destOrd="0" parTransId="{68D99BA0-78A2-41EA-8551-047B93A0717D}" sibTransId="{294F0C92-1CF4-479D-8421-69C7714CD338}"/>
    <dgm:cxn modelId="{97E8422C-49B3-4AB8-AD30-FDDEB4845399}" type="presOf" srcId="{35B1E1B1-49AD-4212-9E22-747EA587C16F}" destId="{84581573-7F9F-4154-8972-EBB50EAA02D1}" srcOrd="0" destOrd="0" presId="urn:microsoft.com/office/officeart/2005/8/layout/process3"/>
    <dgm:cxn modelId="{DA78E193-3182-433C-A00C-47DD84D5533C}" type="presParOf" srcId="{86684BB5-3512-4E15-9150-2E3447AC327F}" destId="{F456804F-6D70-4A92-92F8-B0AF1790632F}" srcOrd="0" destOrd="0" presId="urn:microsoft.com/office/officeart/2005/8/layout/process3"/>
    <dgm:cxn modelId="{C345CFD3-0DB8-412A-8BA5-F8AC24A01818}" type="presParOf" srcId="{F456804F-6D70-4A92-92F8-B0AF1790632F}" destId="{F0CC4404-65A9-4579-9CFC-8B39804D3F95}" srcOrd="0" destOrd="0" presId="urn:microsoft.com/office/officeart/2005/8/layout/process3"/>
    <dgm:cxn modelId="{CF351AFC-3D8B-4B80-BC01-A992B4326306}" type="presParOf" srcId="{F456804F-6D70-4A92-92F8-B0AF1790632F}" destId="{3E56F694-829A-4DCD-8A64-A0BC6F2DE1B4}" srcOrd="1" destOrd="0" presId="urn:microsoft.com/office/officeart/2005/8/layout/process3"/>
    <dgm:cxn modelId="{8AF41167-AE9A-4C20-8484-2E8271F16FD9}" type="presParOf" srcId="{F456804F-6D70-4A92-92F8-B0AF1790632F}" destId="{84581573-7F9F-4154-8972-EBB50EAA02D1}" srcOrd="2" destOrd="0" presId="urn:microsoft.com/office/officeart/2005/8/layout/process3"/>
    <dgm:cxn modelId="{2751ECAE-B6AD-4AB8-A615-2C05946A4847}" type="presParOf" srcId="{86684BB5-3512-4E15-9150-2E3447AC327F}" destId="{0C815848-D24D-4F7F-8BB5-FDC5C10D24D0}" srcOrd="1" destOrd="0" presId="urn:microsoft.com/office/officeart/2005/8/layout/process3"/>
    <dgm:cxn modelId="{22952FA5-0782-4083-96FC-D52947AB5E37}" type="presParOf" srcId="{0C815848-D24D-4F7F-8BB5-FDC5C10D24D0}" destId="{1ABEB1AB-19F1-4230-A315-6127E9467F69}" srcOrd="0" destOrd="0" presId="urn:microsoft.com/office/officeart/2005/8/layout/process3"/>
    <dgm:cxn modelId="{A8113B43-B4FC-4691-9DF1-3B8B0975516D}" type="presParOf" srcId="{86684BB5-3512-4E15-9150-2E3447AC327F}" destId="{E3CB74D8-F099-4BB4-AEB6-F344BCAFC01C}" srcOrd="2" destOrd="0" presId="urn:microsoft.com/office/officeart/2005/8/layout/process3"/>
    <dgm:cxn modelId="{4D47D8E5-063F-427A-9505-88B078B23D07}" type="presParOf" srcId="{E3CB74D8-F099-4BB4-AEB6-F344BCAFC01C}" destId="{DA4F446B-8589-46AC-8ED4-9A1C5B704799}" srcOrd="0" destOrd="0" presId="urn:microsoft.com/office/officeart/2005/8/layout/process3"/>
    <dgm:cxn modelId="{7A109495-373B-4B89-8841-ED3A5D29E69D}" type="presParOf" srcId="{E3CB74D8-F099-4BB4-AEB6-F344BCAFC01C}" destId="{648F3A47-6297-4537-8B86-0357FD2755BD}" srcOrd="1" destOrd="0" presId="urn:microsoft.com/office/officeart/2005/8/layout/process3"/>
    <dgm:cxn modelId="{84200533-D858-4C29-9066-EB4FDEF42745}" type="presParOf" srcId="{E3CB74D8-F099-4BB4-AEB6-F344BCAFC01C}" destId="{29FA6AF4-113C-4ECA-B11A-5D24BD4C1335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551" cy="495406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49953" y="0"/>
            <a:ext cx="2946636" cy="495406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4716B36E-378F-4D8A-AE5C-923D266026F1}" type="datetimeFigureOut">
              <a:rPr lang="th-TH" smtClean="0"/>
              <a:pPr/>
              <a:t>15/01/62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28919"/>
            <a:ext cx="2945551" cy="495406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49953" y="9428919"/>
            <a:ext cx="2946636" cy="495406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BFBDEE68-DD6E-48FC-B5A6-A3AEDD1FA92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5447" cy="49625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646" y="0"/>
            <a:ext cx="2945447" cy="49625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A96524A7-D413-4CE6-93D9-58CC13116ACF}" type="datetimeFigureOut">
              <a:rPr lang="en-US" smtClean="0"/>
              <a:pPr/>
              <a:t>1/15/2019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087" y="4715197"/>
            <a:ext cx="5437506" cy="4466273"/>
          </a:xfrm>
          <a:prstGeom prst="rect">
            <a:avLst/>
          </a:prstGeom>
        </p:spPr>
        <p:txBody>
          <a:bodyPr vert="horz" lIns="91312" tIns="45656" rIns="91312" bIns="45656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428805"/>
            <a:ext cx="2945447" cy="49625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646" y="9428805"/>
            <a:ext cx="2945447" cy="49625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99A4B1E6-BF00-4FD5-A217-DD52E24FC4F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83617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0" y="749300"/>
            <a:ext cx="4956175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15/01/62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74385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1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4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4" y="4953001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89C96E-5F83-4210-8CB2-D751480CFEEF}" type="datetime1">
              <a:rPr lang="th-TH" smtClean="0"/>
              <a:pPr/>
              <a:t>15/01/62</a:t>
            </a:fld>
            <a:endParaRPr lang="th-TH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th-TH" smtClean="0"/>
              <a:t>กองส่งเสริมการพัฒนาฝีมือแรงงาน</a:t>
            </a:r>
            <a:endParaRPr lang="th-TH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8D2C511-1514-4486-9852-721F160A393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8DDD72-DB42-4DB7-B91C-647C4135A061}" type="datetime1">
              <a:rPr lang="th-TH" smtClean="0"/>
              <a:pPr/>
              <a:t>15/01/62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th-TH" smtClean="0"/>
              <a:t>กองส่งเสริมการพัฒนาฝีมือแรงงาน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D2C511-1514-4486-9852-721F160A3936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2BED415-31AA-46B6-99EB-839218DCFC5C}" type="datetime1">
              <a:rPr lang="th-TH" smtClean="0"/>
              <a:pPr/>
              <a:t>15/01/62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th-TH" smtClean="0"/>
              <a:t>กองส่งเสริมการพัฒนาฝีมือแรงงาน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D2C511-1514-4486-9852-721F160A3936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3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3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56B6E1-55DF-4226-8DAB-F3B48D493712}" type="datetime1">
              <a:rPr lang="th-TH" smtClean="0"/>
              <a:pPr/>
              <a:t>15/01/62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th-TH" smtClean="0"/>
              <a:t>กองส่งเสริมการพัฒนาฝีมือแรงงาน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D2C511-1514-4486-9852-721F160A3936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7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1" y="1444297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444297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8C015E-AA67-47C3-9EF5-1C82A6C869EF}" type="datetime1">
              <a:rPr lang="th-TH" smtClean="0"/>
              <a:pPr/>
              <a:t>15/01/62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th-TH" smtClean="0"/>
              <a:t>กองส่งเสริมการพัฒนาฝีมือแรงงาน</a:t>
            </a: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D2C511-1514-4486-9852-721F160A393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6BB1CA-103E-4147-A867-5E63EA993EFA}" type="datetime1">
              <a:rPr lang="th-TH" smtClean="0"/>
              <a:pPr/>
              <a:t>15/01/62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th-TH" smtClean="0"/>
              <a:t>กองส่งเสริมการพัฒนาฝีมือแรงงาน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D2C511-1514-4486-9852-721F160A3936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FC91BF-9182-4A6E-AA9A-FC4E6BC8E216}" type="datetime1">
              <a:rPr lang="th-TH" smtClean="0"/>
              <a:pPr/>
              <a:t>15/01/62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th-TH" smtClean="0"/>
              <a:t>กองส่งเสริมการพัฒนาฝีมือแรงงาน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D2C511-1514-4486-9852-721F160A393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2AB2DCB-5C97-444F-8C63-BA15A8839F45}" type="datetime1">
              <a:rPr lang="th-TH" smtClean="0"/>
              <a:pPr/>
              <a:t>15/01/62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th-TH" smtClean="0"/>
              <a:t>กองส่งเสริมการพัฒนาฝีมือแรงงาน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D2C511-1514-4486-9852-721F160A393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3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7C2F1A1-2100-4164-8871-257CAF915793}" type="datetime1">
              <a:rPr lang="th-TH" smtClean="0"/>
              <a:pPr/>
              <a:t>15/01/62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4" y="6407947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th-TH" smtClean="0"/>
              <a:t>กองส่งเสริมการพัฒนาฝีมือแรงงาน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8D2C511-1514-4486-9852-721F160A3936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3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7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9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1" y="5791254"/>
            <a:ext cx="3402315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6" y="5787740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32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948745-C05A-4C8A-BC6B-FB05BCB1A756}" type="datetime1">
              <a:rPr lang="th-TH" smtClean="0"/>
              <a:pPr/>
              <a:t>15/01/62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th-TH" smtClean="0"/>
              <a:t>กองส่งเสริมการพัฒนาฝีมือแรงงาน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D2C511-1514-4486-9852-721F160A393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4" y="274643"/>
            <a:ext cx="1777471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56689F-3AAA-4882-A9EB-969066151488}" type="datetime1">
              <a:rPr lang="th-TH" smtClean="0"/>
              <a:pPr/>
              <a:t>15/01/62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th-TH" smtClean="0"/>
              <a:t>กองส่งเสริมการพัฒนาฝีมือแรงงาน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D2C511-1514-4486-9852-721F160A393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7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9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1" y="5791254"/>
            <a:ext cx="3402315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6" y="5787740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31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04BDAF3-59D6-4F47-BBBF-F4A3E93FBE31}" type="datetime1">
              <a:rPr lang="th-TH" smtClean="0"/>
              <a:pPr/>
              <a:t>15/01/62</a:t>
            </a:fld>
            <a:endParaRPr lang="th-TH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4" y="6407947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th-TH" smtClean="0"/>
              <a:t>กองส่งเสริมการพัฒนาฝีมือแรงงาน</a:t>
            </a:r>
            <a:endParaRPr lang="th-TH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7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8D2C511-1514-4486-9852-721F160A3936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รอง 2"/>
          <p:cNvSpPr txBox="1">
            <a:spLocks/>
          </p:cNvSpPr>
          <p:nvPr/>
        </p:nvSpPr>
        <p:spPr>
          <a:xfrm>
            <a:off x="981053" y="692696"/>
            <a:ext cx="7448601" cy="4800942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th-TH" sz="4800" b="1" u="none" strike="noStrike" kern="1200" cap="none" spc="10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KodchiangUPC" pitchFamily="18" charset="-34"/>
                <a:ea typeface="SimSun" pitchFamily="2" charset="-122"/>
                <a:cs typeface="KodchiangUPC" pitchFamily="18" charset="-34"/>
              </a:rPr>
              <a:t>โครงการสัมมนา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th-TH" sz="4800" b="1" u="none" strike="noStrike" kern="1200" cap="none" spc="10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KodchiangUPC" pitchFamily="18" charset="-34"/>
                <a:ea typeface="SimSun" pitchFamily="2" charset="-122"/>
                <a:cs typeface="KodchiangUPC" pitchFamily="18" charset="-34"/>
              </a:rPr>
              <a:t>การดำเนินงานกองทุนพัฒนาฝีมือแรงงาน </a:t>
            </a:r>
          </a:p>
          <a:p>
            <a:pPr lvl="0" algn="ctr" defTabSz="914400">
              <a:spcBef>
                <a:spcPts val="600"/>
              </a:spcBef>
              <a:buClr>
                <a:schemeClr val="accent2"/>
              </a:buClr>
              <a:buSzPct val="85000"/>
              <a:defRPr/>
            </a:pPr>
            <a:r>
              <a:rPr kumimoji="0" lang="th-TH" sz="4800" b="1" u="none" strike="noStrike" kern="1200" cap="none" spc="10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KodchiangUPC" pitchFamily="18" charset="-34"/>
                <a:ea typeface="SimSun" pitchFamily="2" charset="-122"/>
                <a:cs typeface="KodchiangUPC" pitchFamily="18" charset="-34"/>
              </a:rPr>
              <a:t>ประจำปีงบประมาณ พ.ศ. 2562</a:t>
            </a:r>
            <a:r>
              <a:rPr kumimoji="0" lang="th-TH" sz="4800" b="1" u="none" strike="noStrike" kern="1200" cap="none" spc="100" normalizeH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KodchiangUPC" pitchFamily="18" charset="-34"/>
                <a:ea typeface="SimSun" pitchFamily="2" charset="-122"/>
                <a:cs typeface="KodchiangUPC" pitchFamily="18" charset="-34"/>
              </a:rPr>
              <a:t/>
            </a:r>
            <a:br>
              <a:rPr kumimoji="0" lang="th-TH" sz="4800" b="1" u="none" strike="noStrike" kern="1200" cap="none" spc="100" normalizeH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KodchiangUPC" pitchFamily="18" charset="-34"/>
                <a:ea typeface="SimSun" pitchFamily="2" charset="-122"/>
                <a:cs typeface="KodchiangUPC" pitchFamily="18" charset="-34"/>
              </a:rPr>
            </a:br>
            <a:r>
              <a:rPr lang="th-TH" sz="4800" b="1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ระหว่างวันที่ </a:t>
            </a:r>
            <a:r>
              <a:rPr lang="en-US" sz="4800" b="1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16</a:t>
            </a:r>
            <a:r>
              <a:rPr lang="th-TH" sz="4800" b="1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-</a:t>
            </a:r>
            <a:r>
              <a:rPr lang="en-US" sz="4800" b="1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17</a:t>
            </a:r>
            <a:r>
              <a:rPr lang="th-TH" sz="4800" b="1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 มกราคม 2562 </a:t>
            </a:r>
            <a:br>
              <a:rPr lang="th-TH" sz="4800" b="1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</a:br>
            <a:r>
              <a:rPr lang="th-TH" sz="4800" b="1" spc="100" baseline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ณ</a:t>
            </a:r>
            <a:r>
              <a:rPr lang="th-TH" sz="4800" b="1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 โรงแรมดิเอมเมอรัลด์ รัชดา กรุงเทพมหานคร</a:t>
            </a:r>
            <a:endParaRPr kumimoji="0" lang="en-US" sz="4800" b="1" u="none" strike="noStrike" kern="1200" cap="none" spc="10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KodchiangUPC" pitchFamily="18" charset="-34"/>
              <a:ea typeface="SimSun" pitchFamily="2" charset="-122"/>
              <a:cs typeface="KodchiangUPC" pitchFamily="18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kumimoji="0" lang="en-US" sz="4800" b="1" u="none" strike="noStrike" kern="1200" cap="none" spc="10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KodchiangUPC" pitchFamily="18" charset="-34"/>
              <a:ea typeface="SimSun" pitchFamily="2" charset="-122"/>
              <a:cs typeface="KodchiangUPC" pitchFamily="18" charset="-34"/>
            </a:endParaRPr>
          </a:p>
        </p:txBody>
      </p:sp>
      <p:pic>
        <p:nvPicPr>
          <p:cNvPr id="3" name="Picture 8">
            <a:extLst>
              <a:ext uri="{FF2B5EF4-FFF2-40B4-BE49-F238E27FC236}">
                <a16:creationId xmlns="" xmlns:a16="http://schemas.microsoft.com/office/drawing/2014/main" id="{D3B80A1A-BC71-475E-98E4-51268C3EA56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47" y="45418"/>
            <a:ext cx="1790751" cy="1583382"/>
          </a:xfrm>
          <a:prstGeom prst="rect">
            <a:avLst/>
          </a:prstGeom>
        </p:spPr>
      </p:pic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203699" y="6448960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8464528" y="6364852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</a:t>
            </a:fld>
            <a:endParaRPr lang="en-US" sz="16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7" y="1484784"/>
            <a:ext cx="8424936" cy="31996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การให้กู้ยืมเงินกองทุนพัฒนาฝีมือแรงงาน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ตามพระราชบัญญัติส่งเสริมการพัฒนาฝีมือแรงงาน </a:t>
            </a:r>
          </a:p>
          <a:p>
            <a:pPr marL="0" indent="0" algn="ctr">
              <a:buNone/>
            </a:pP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พ.ศ. 2545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  <a:p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203699" y="6448960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8464528" y="6364852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9" name="รูปภาพ 3" descr="orange_line_sf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62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2925739"/>
            <a:ext cx="9144000" cy="1571989"/>
          </a:xfrm>
          <a:prstGeom prst="rect">
            <a:avLst/>
          </a:prstGeom>
          <a:ln>
            <a:noFill/>
          </a:ln>
          <a:effectLst>
            <a:outerShdw blurRad="50800" dist="50800" dir="5400000" algn="ctr" rotWithShape="0">
              <a:srgbClr val="00B0F0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203699" y="6448960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562074"/>
          </a:xfrm>
          <a:solidFill>
            <a:srgbClr val="00B0F0"/>
          </a:solidFill>
        </p:spPr>
        <p:txBody>
          <a:bodyPr>
            <a:noAutofit/>
          </a:bodyPr>
          <a:lstStyle/>
          <a:p>
            <a:pPr algn="ctr"/>
            <a:r>
              <a:rPr lang="th-TH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หัวข้อเรื่อง</a:t>
            </a:r>
            <a:endParaRPr lang="en-US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043608" y="1340768"/>
            <a:ext cx="7200800" cy="3024336"/>
          </a:xfrm>
          <a:prstGeom prst="rect">
            <a:avLst/>
          </a:prstGeom>
        </p:spPr>
        <p:txBody>
          <a:bodyPr vert="horz" lIns="91419" tIns="45708" rIns="91419" bIns="45708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kumimoji="0" sz="5200" b="1" kern="1200">
                <a:solidFill>
                  <a:srgbClr val="FFFFFF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  <a:extLst/>
          </a:lstStyle>
          <a:p>
            <a:pPr marL="514350" indent="-514350" algn="l">
              <a:buAutoNum type="arabicPeriod"/>
            </a:pPr>
            <a:endParaRPr lang="th-TH" sz="3200" dirty="0" smtClean="0">
              <a:solidFill>
                <a:srgbClr val="33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  <a:p>
            <a:pPr marL="514350" indent="-514350" algn="l">
              <a:buAutoNum type="arabicPeriod"/>
            </a:pPr>
            <a:endParaRPr lang="th-TH" sz="3200" dirty="0">
              <a:solidFill>
                <a:srgbClr val="33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  <a:p>
            <a:pPr marL="514350" indent="-514350" algn="l">
              <a:buAutoNum type="arabicPeriod"/>
            </a:pPr>
            <a:endParaRPr lang="th-TH" sz="3200" dirty="0" smtClean="0">
              <a:solidFill>
                <a:srgbClr val="33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  <a:p>
            <a:pPr marL="514350" indent="-514350" algn="l">
              <a:buAutoNum type="arabicPeriod"/>
            </a:pPr>
            <a:endParaRPr lang="th-TH" sz="3200" dirty="0">
              <a:solidFill>
                <a:srgbClr val="33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  <a:p>
            <a:pPr marL="514350" indent="-514350" algn="l">
              <a:buAutoNum type="arabicPeriod"/>
            </a:pPr>
            <a:r>
              <a:rPr lang="th-TH" sz="3200" dirty="0" smtClean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</a:p>
          <a:p>
            <a:pPr marL="514350" indent="-514350" algn="l">
              <a:buFontTx/>
              <a:buAutoNum type="arabicPeriod"/>
            </a:pPr>
            <a:r>
              <a:rPr lang="th-TH" sz="3200" dirty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ข้อสังเกตและข้อเสนอแนะ </a:t>
            </a:r>
            <a:r>
              <a:rPr lang="th-TH" sz="3200" dirty="0" smtClean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สตง.</a:t>
            </a:r>
          </a:p>
          <a:p>
            <a:pPr marL="514350" indent="-514350" algn="l">
              <a:buFontTx/>
              <a:buAutoNum type="arabicPeriod"/>
            </a:pPr>
            <a:r>
              <a:rPr lang="th-TH" sz="3200" dirty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การรายงานติดตามประเมินผลการให้กู้ยืม</a:t>
            </a:r>
            <a:r>
              <a:rPr lang="th-TH" sz="3200" dirty="0" smtClean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เงิน (กย.6)</a:t>
            </a:r>
            <a:endParaRPr lang="th-TH" sz="3200" dirty="0">
              <a:solidFill>
                <a:srgbClr val="33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l">
              <a:buFontTx/>
              <a:buAutoNum type="arabicPeriod"/>
            </a:pPr>
            <a:r>
              <a:rPr lang="th-TH" sz="3200" dirty="0" smtClean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การติดตามหนี้</a:t>
            </a:r>
          </a:p>
          <a:p>
            <a:pPr marL="514350" indent="-514350" algn="l">
              <a:buFontTx/>
              <a:buAutoNum type="arabicPeriod"/>
            </a:pPr>
            <a:r>
              <a:rPr lang="th-TH" sz="3200" dirty="0" smtClean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แนว</a:t>
            </a:r>
            <a:r>
              <a:rPr lang="th-TH" sz="3200" dirty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ปฏิบัติการให้กู้ยืมเงินกองทุนพัฒนาฝีมือ</a:t>
            </a:r>
            <a:r>
              <a:rPr lang="th-TH" sz="3200" dirty="0" smtClean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แรงงาน</a:t>
            </a:r>
          </a:p>
          <a:p>
            <a:pPr marL="514350" indent="-514350" algn="l">
              <a:buFontTx/>
              <a:buAutoNum type="arabicPeriod"/>
            </a:pPr>
            <a:r>
              <a:rPr lang="th-TH" sz="3200" dirty="0" smtClean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</a:t>
            </a:r>
          </a:p>
          <a:p>
            <a:pPr algn="l"/>
            <a:endParaRPr lang="th-TH" sz="3200" dirty="0" smtClean="0">
              <a:solidFill>
                <a:srgbClr val="33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  <a:p>
            <a:pPr marL="514350" indent="-514350" algn="l">
              <a:buFontTx/>
              <a:buAutoNum type="arabicPeriod"/>
            </a:pPr>
            <a:endParaRPr lang="th-TH" sz="3200" dirty="0">
              <a:solidFill>
                <a:srgbClr val="33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  <a:p>
            <a:pPr marL="514350" indent="-514350" algn="l">
              <a:buAutoNum type="arabicPeriod"/>
            </a:pPr>
            <a:endParaRPr lang="th-TH" sz="3200" dirty="0" smtClean="0">
              <a:solidFill>
                <a:srgbClr val="33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  <a:p>
            <a:pPr marL="514350" indent="-514350" algn="l">
              <a:buAutoNum type="arabicPeriod"/>
            </a:pPr>
            <a:endParaRPr lang="en-US" sz="3200" dirty="0">
              <a:solidFill>
                <a:srgbClr val="33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8464528" y="6364852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870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336" y="1508720"/>
            <a:ext cx="7498080" cy="4800600"/>
          </a:xfrm>
        </p:spPr>
        <p:txBody>
          <a:bodyPr>
            <a:normAutofit/>
          </a:bodyPr>
          <a:lstStyle/>
          <a:p>
            <a:pPr marL="0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มาตรา 28 บัญญัติให้ใช้จ่ายเงินกองทุนพัฒนาฝีมือแรงงานเพื่อให้กู้ยืม ดังนี้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0" indent="0" algn="thaiDist">
              <a:buNone/>
              <a:tabLst>
                <a:tab pos="358775" algn="l"/>
              </a:tabLst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	(1) ผู้รับการฝึก </a:t>
            </a:r>
          </a:p>
          <a:p>
            <a:pPr marL="901700" indent="0" algn="thaiDist">
              <a:buFont typeface="Wingdings" pitchFamily="2" charset="2"/>
              <a:buChar char="§"/>
              <a:tabLst>
                <a:tab pos="1162050" algn="l"/>
              </a:tabLst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เพื่อใช้จ่ายเกี่ยวกับการเข้ารับการฝึกอบรมฝีมือแรงงาน </a:t>
            </a:r>
          </a:p>
          <a:p>
            <a:pPr marL="0" indent="358775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(2) ผู้ดำเนินการฝึก ผู้ดำเนินการทดสอบมาตรฐานฝีมือแรงงาน</a:t>
            </a:r>
          </a:p>
          <a:p>
            <a:pPr marL="0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    และผู้ประกอบกิจการ </a:t>
            </a:r>
          </a:p>
          <a:p>
            <a:pPr marL="901700" indent="0" algn="thaiDist">
              <a:buFont typeface="Wingdings" pitchFamily="2" charset="2"/>
              <a:buChar char="§"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เพื่อใช้จ่ายเกี่ยวกับการดำเนินการฝึกอบรมฝีมือแรงงานหรือ</a:t>
            </a:r>
          </a:p>
          <a:p>
            <a:pPr marL="901700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การทดสอบมาตรฐานฝีมือแรงาน</a:t>
            </a:r>
          </a:p>
          <a:p>
            <a:endParaRPr lang="th-TH" dirty="0"/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203699" y="6448960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ชื่อเรื่อง 1"/>
          <p:cNvSpPr txBox="1">
            <a:spLocks noGrp="1"/>
          </p:cNvSpPr>
          <p:nvPr>
            <p:ph type="title"/>
          </p:nvPr>
        </p:nvSpPr>
        <p:spPr>
          <a:xfrm>
            <a:off x="539552" y="260649"/>
            <a:ext cx="6624736" cy="685988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th-TH" sz="4000" b="1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sz="4000" b="1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3C6CE503-2899-4518-8089-16242334E17F}"/>
              </a:ext>
            </a:extLst>
          </p:cNvPr>
          <p:cNvCxnSpPr>
            <a:cxnSpLocks/>
          </p:cNvCxnSpPr>
          <p:nvPr/>
        </p:nvCxnSpPr>
        <p:spPr>
          <a:xfrm>
            <a:off x="223709" y="980728"/>
            <a:ext cx="6309915" cy="0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AAD9FC9F-3496-41AE-B8D4-3A892EC20BD3}"/>
              </a:ext>
            </a:extLst>
          </p:cNvPr>
          <p:cNvCxnSpPr>
            <a:cxnSpLocks/>
          </p:cNvCxnSpPr>
          <p:nvPr/>
        </p:nvCxnSpPr>
        <p:spPr>
          <a:xfrm flipV="1">
            <a:off x="511743" y="1110894"/>
            <a:ext cx="6652547" cy="13853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8464528" y="6364852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3C6CE503-2899-4518-8089-16242334E17F}"/>
              </a:ext>
            </a:extLst>
          </p:cNvPr>
          <p:cNvCxnSpPr>
            <a:cxnSpLocks/>
          </p:cNvCxnSpPr>
          <p:nvPr/>
        </p:nvCxnSpPr>
        <p:spPr>
          <a:xfrm>
            <a:off x="223709" y="989439"/>
            <a:ext cx="6309915" cy="0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AAD9FC9F-3496-41AE-B8D4-3A892EC20BD3}"/>
              </a:ext>
            </a:extLst>
          </p:cNvPr>
          <p:cNvCxnSpPr>
            <a:cxnSpLocks/>
          </p:cNvCxnSpPr>
          <p:nvPr/>
        </p:nvCxnSpPr>
        <p:spPr>
          <a:xfrm flipV="1">
            <a:off x="511743" y="1119605"/>
            <a:ext cx="6652547" cy="13853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9479AAD0-3D89-4B23-A7DF-EB4B1D62994E}"/>
              </a:ext>
            </a:extLst>
          </p:cNvPr>
          <p:cNvSpPr/>
          <p:nvPr/>
        </p:nvSpPr>
        <p:spPr>
          <a:xfrm>
            <a:off x="488548" y="260648"/>
            <a:ext cx="56676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 smtClean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ผู้มีสิทธิกู้ยืมเงินตามมาตรา 28 (2)</a:t>
            </a:r>
            <a:endParaRPr lang="th-TH" sz="4000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Arrow: Right 18">
            <a:extLst>
              <a:ext uri="{FF2B5EF4-FFF2-40B4-BE49-F238E27FC236}">
                <a16:creationId xmlns="" xmlns:a16="http://schemas.microsoft.com/office/drawing/2014/main" id="{8B09A195-B402-4DF6-A72E-641B63BE1114}"/>
              </a:ext>
            </a:extLst>
          </p:cNvPr>
          <p:cNvSpPr/>
          <p:nvPr/>
        </p:nvSpPr>
        <p:spPr>
          <a:xfrm>
            <a:off x="4572001" y="3212980"/>
            <a:ext cx="432048" cy="2209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23" name="Group 22">
            <a:extLst>
              <a:ext uri="{FF2B5EF4-FFF2-40B4-BE49-F238E27FC236}">
                <a16:creationId xmlns="" xmlns:a16="http://schemas.microsoft.com/office/drawing/2014/main" id="{EB02683F-AF13-443E-91D1-2DDC6D3A78FA}"/>
              </a:ext>
            </a:extLst>
          </p:cNvPr>
          <p:cNvGrpSpPr/>
          <p:nvPr/>
        </p:nvGrpSpPr>
        <p:grpSpPr>
          <a:xfrm>
            <a:off x="5076057" y="1959226"/>
            <a:ext cx="3312368" cy="2837929"/>
            <a:chOff x="4716017" y="3111351"/>
            <a:chExt cx="3312368" cy="2837929"/>
          </a:xfrm>
        </p:grpSpPr>
        <p:sp>
          <p:nvSpPr>
            <p:cNvPr id="18" name="Rectangle 17">
              <a:extLst>
                <a:ext uri="{FF2B5EF4-FFF2-40B4-BE49-F238E27FC236}">
                  <a16:creationId xmlns="" xmlns:a16="http://schemas.microsoft.com/office/drawing/2014/main" id="{1FC13726-4CD3-4496-B979-4F18F6673F0C}"/>
                </a:ext>
              </a:extLst>
            </p:cNvPr>
            <p:cNvSpPr/>
            <p:nvPr/>
          </p:nvSpPr>
          <p:spPr>
            <a:xfrm>
              <a:off x="4716017" y="3111351"/>
              <a:ext cx="3312368" cy="523220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accent5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th-TH" sz="2800" b="1" dirty="0">
                  <a:solidFill>
                    <a:schemeClr val="accent5">
                      <a:lumMod val="7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คุณสมบัติผู้มีสิทธิกู้ยืมเงิน</a:t>
              </a:r>
              <a:r>
                <a:rPr lang="en-US" sz="2800" b="1" dirty="0">
                  <a:solidFill>
                    <a:schemeClr val="accent5">
                      <a:lumMod val="7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 </a:t>
              </a:r>
              <a:endParaRPr lang="th-TH" sz="28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="" xmlns:a16="http://schemas.microsoft.com/office/drawing/2014/main" id="{4919C47D-15F8-40C4-8196-448F426FB33B}"/>
                </a:ext>
              </a:extLst>
            </p:cNvPr>
            <p:cNvSpPr/>
            <p:nvPr/>
          </p:nvSpPr>
          <p:spPr>
            <a:xfrm>
              <a:off x="4788024" y="3869472"/>
              <a:ext cx="3168352" cy="830997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lvl="0" algn="ctr"/>
              <a:r>
                <a:rPr lang="th-TH" sz="2400" b="1" dirty="0" smtClean="0">
                  <a:solidFill>
                    <a:srgbClr val="0070C0"/>
                  </a:solidFill>
                  <a:latin typeface="FreesiaUPC" pitchFamily="34" charset="-34"/>
                  <a:cs typeface="FreesiaUPC" pitchFamily="34" charset="-34"/>
                </a:rPr>
                <a:t>1. เป็น</a:t>
              </a:r>
              <a:r>
                <a:rPr lang="th-TH" sz="2400" b="1" dirty="0">
                  <a:solidFill>
                    <a:srgbClr val="0070C0"/>
                  </a:solidFill>
                  <a:latin typeface="FreesiaUPC" pitchFamily="34" charset="-34"/>
                  <a:cs typeface="FreesiaUPC" pitchFamily="34" charset="-34"/>
                </a:rPr>
                <a:t>บุคคลธรรมดา หรือ</a:t>
              </a:r>
              <a:br>
                <a:rPr lang="th-TH" sz="2400" b="1" dirty="0">
                  <a:solidFill>
                    <a:srgbClr val="0070C0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dirty="0" smtClean="0">
                  <a:solidFill>
                    <a:srgbClr val="0070C0"/>
                  </a:solidFill>
                  <a:latin typeface="FreesiaUPC" pitchFamily="34" charset="-34"/>
                  <a:cs typeface="FreesiaUPC" pitchFamily="34" charset="-34"/>
                </a:rPr>
                <a:t>    นิติ</a:t>
              </a:r>
              <a:r>
                <a:rPr lang="th-TH" sz="2400" b="1" dirty="0">
                  <a:solidFill>
                    <a:srgbClr val="0070C0"/>
                  </a:solidFill>
                  <a:latin typeface="FreesiaUPC" pitchFamily="34" charset="-34"/>
                  <a:cs typeface="FreesiaUPC" pitchFamily="34" charset="-34"/>
                </a:rPr>
                <a:t>บุคคลที่มีสัญชาติไทย</a:t>
              </a:r>
              <a:endParaRPr lang="th-TH" sz="2400" dirty="0">
                <a:solidFill>
                  <a:srgbClr val="0070C0"/>
                </a:solidFill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="" xmlns:a16="http://schemas.microsoft.com/office/drawing/2014/main" id="{1A0828A3-9650-4E54-AEBA-81B97243E19C}"/>
                </a:ext>
              </a:extLst>
            </p:cNvPr>
            <p:cNvSpPr/>
            <p:nvPr/>
          </p:nvSpPr>
          <p:spPr>
            <a:xfrm>
              <a:off x="4788024" y="4881934"/>
              <a:ext cx="3168353" cy="46166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lvl="0" algn="ctr"/>
              <a:r>
                <a:rPr lang="th-TH" sz="2400" b="1" dirty="0" smtClean="0">
                  <a:solidFill>
                    <a:srgbClr val="0070C0"/>
                  </a:solidFill>
                  <a:latin typeface="FreesiaUPC" pitchFamily="34" charset="-34"/>
                  <a:cs typeface="FreesiaUPC" pitchFamily="34" charset="-34"/>
                </a:rPr>
                <a:t>2. ไม่</a:t>
              </a:r>
              <a:r>
                <a:rPr lang="th-TH" sz="2400" b="1" dirty="0">
                  <a:solidFill>
                    <a:srgbClr val="0070C0"/>
                  </a:solidFill>
                  <a:latin typeface="FreesiaUPC" pitchFamily="34" charset="-34"/>
                  <a:cs typeface="FreesiaUPC" pitchFamily="34" charset="-34"/>
                </a:rPr>
                <a:t>เป็นบุคคลล้มละลาย   </a:t>
              </a:r>
              <a:endParaRPr lang="en-US" sz="24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="" xmlns:a16="http://schemas.microsoft.com/office/drawing/2014/main" id="{AA7E8E01-5D2E-42E4-A8E1-E9755A951DDF}"/>
                </a:ext>
              </a:extLst>
            </p:cNvPr>
            <p:cNvSpPr/>
            <p:nvPr/>
          </p:nvSpPr>
          <p:spPr>
            <a:xfrm>
              <a:off x="4788024" y="5487615"/>
              <a:ext cx="3168352" cy="4616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lvl="0" algn="ctr"/>
              <a:r>
                <a:rPr lang="th-TH" sz="2400" b="1" dirty="0" smtClean="0">
                  <a:solidFill>
                    <a:srgbClr val="0070C0"/>
                  </a:solidFill>
                  <a:latin typeface="FreesiaUPC" pitchFamily="34" charset="-34"/>
                  <a:cs typeface="FreesiaUPC" pitchFamily="34" charset="-34"/>
                </a:rPr>
                <a:t>3. ไม่</a:t>
              </a:r>
              <a:r>
                <a:rPr lang="th-TH" sz="2400" b="1" dirty="0">
                  <a:solidFill>
                    <a:srgbClr val="0070C0"/>
                  </a:solidFill>
                  <a:latin typeface="FreesiaUPC" pitchFamily="34" charset="-34"/>
                  <a:cs typeface="FreesiaUPC" pitchFamily="34" charset="-34"/>
                </a:rPr>
                <a:t>เป็นลูกหนี้กองทุน</a:t>
              </a:r>
              <a:endParaRPr lang="en-US" sz="24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4" name="ชื่อเรื่อง 1">
            <a:extLst>
              <a:ext uri="{FF2B5EF4-FFF2-40B4-BE49-F238E27FC236}">
                <a16:creationId xmlns="" xmlns:a16="http://schemas.microsoft.com/office/drawing/2014/main" id="{264FC218-EFE0-46A9-B281-54D2935CE8DA}"/>
              </a:ext>
            </a:extLst>
          </p:cNvPr>
          <p:cNvSpPr txBox="1">
            <a:spLocks/>
          </p:cNvSpPr>
          <p:nvPr/>
        </p:nvSpPr>
        <p:spPr>
          <a:xfrm>
            <a:off x="251520" y="5877273"/>
            <a:ext cx="8526259" cy="523220"/>
          </a:xfrm>
          <a:prstGeom prst="rect">
            <a:avLst/>
          </a:prstGeom>
          <a:solidFill>
            <a:srgbClr val="FFC000"/>
          </a:solidFill>
        </p:spPr>
        <p:txBody>
          <a:bodyPr lIns="91419" tIns="45708" rIns="91419" bIns="45708">
            <a:noAutofit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buFont typeface="Wingdings" pitchFamily="2" charset="2"/>
              <a:buChar char="v"/>
            </a:pP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เคยกู้แล้ว ถ้าจะกู้ใหม่ต้องดำเนินการฝึกอบรมให้เสร็จสิ้น และปิดบัญชีสัญญาเดิมก่อน</a:t>
            </a:r>
            <a:endParaRPr lang="en-US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="" xmlns:a16="http://schemas.microsoft.com/office/drawing/2014/main" id="{97719E47-E2F4-46AF-A16A-F286174030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78" b="85245"/>
          <a:stretch/>
        </p:blipFill>
        <p:spPr>
          <a:xfrm>
            <a:off x="912673" y="1268433"/>
            <a:ext cx="3443304" cy="93643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DE07E6AD-7E28-411C-8B77-57F529C87E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40" t="20692" r="25463" b="58181"/>
          <a:stretch/>
        </p:blipFill>
        <p:spPr>
          <a:xfrm rot="10800000">
            <a:off x="666550" y="2708920"/>
            <a:ext cx="3935547" cy="1782968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2A367C3D-636B-4F25-B068-AC83321EAC67}"/>
              </a:ext>
            </a:extLst>
          </p:cNvPr>
          <p:cNvSpPr/>
          <p:nvPr/>
        </p:nvSpPr>
        <p:spPr>
          <a:xfrm>
            <a:off x="666550" y="4892970"/>
            <a:ext cx="3935548" cy="830997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เพี่อเป็นค่าใช้จ่ายในการ</a:t>
            </a:r>
            <a:r>
              <a:rPr lang="th-TH" sz="2400" b="1" u="sng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ฝึกอบรมหรือทดสอบมาตรฐานฝีมือแรงงาน</a:t>
            </a:r>
            <a:endParaRPr lang="th-TH" sz="2400" dirty="0">
              <a:solidFill>
                <a:srgbClr val="0070C0"/>
              </a:solidFill>
            </a:endParaRPr>
          </a:p>
        </p:txBody>
      </p:sp>
      <p:sp>
        <p:nvSpPr>
          <p:cNvPr id="27" name="Arrow: Down 11">
            <a:extLst>
              <a:ext uri="{FF2B5EF4-FFF2-40B4-BE49-F238E27FC236}">
                <a16:creationId xmlns="" xmlns:a16="http://schemas.microsoft.com/office/drawing/2014/main" id="{48DA62FA-B8AE-4100-B551-650E29071191}"/>
              </a:ext>
            </a:extLst>
          </p:cNvPr>
          <p:cNvSpPr/>
          <p:nvPr/>
        </p:nvSpPr>
        <p:spPr>
          <a:xfrm>
            <a:off x="2469041" y="2220376"/>
            <a:ext cx="330569" cy="4885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Arrow: Down 14">
            <a:extLst>
              <a:ext uri="{FF2B5EF4-FFF2-40B4-BE49-F238E27FC236}">
                <a16:creationId xmlns="" xmlns:a16="http://schemas.microsoft.com/office/drawing/2014/main" id="{DBFCA2A9-E796-4190-BE38-EBEB30604580}"/>
              </a:ext>
            </a:extLst>
          </p:cNvPr>
          <p:cNvSpPr/>
          <p:nvPr/>
        </p:nvSpPr>
        <p:spPr>
          <a:xfrm>
            <a:off x="2521177" y="4491890"/>
            <a:ext cx="330569" cy="3772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203699" y="6448960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ตัวยึดหมายเลขภาพนิ่ง 1"/>
          <p:cNvSpPr txBox="1">
            <a:spLocks/>
          </p:cNvSpPr>
          <p:nvPr/>
        </p:nvSpPr>
        <p:spPr bwMode="auto">
          <a:xfrm>
            <a:off x="8464528" y="6364852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0112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3C6CE503-2899-4518-8089-16242334E17F}"/>
              </a:ext>
            </a:extLst>
          </p:cNvPr>
          <p:cNvCxnSpPr>
            <a:cxnSpLocks/>
          </p:cNvCxnSpPr>
          <p:nvPr/>
        </p:nvCxnSpPr>
        <p:spPr>
          <a:xfrm>
            <a:off x="223709" y="908720"/>
            <a:ext cx="6309915" cy="0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AAD9FC9F-3496-41AE-B8D4-3A892EC20BD3}"/>
              </a:ext>
            </a:extLst>
          </p:cNvPr>
          <p:cNvCxnSpPr>
            <a:cxnSpLocks/>
          </p:cNvCxnSpPr>
          <p:nvPr/>
        </p:nvCxnSpPr>
        <p:spPr>
          <a:xfrm flipV="1">
            <a:off x="511743" y="1038886"/>
            <a:ext cx="6652547" cy="13853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67E9D9B-A8D0-4711-BBD4-064D5C1B2CA6}"/>
              </a:ext>
            </a:extLst>
          </p:cNvPr>
          <p:cNvSpPr/>
          <p:nvPr/>
        </p:nvSpPr>
        <p:spPr>
          <a:xfrm>
            <a:off x="478597" y="260649"/>
            <a:ext cx="178914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วงเงินกู้ยืม</a:t>
            </a:r>
          </a:p>
        </p:txBody>
      </p:sp>
      <p:graphicFrame>
        <p:nvGraphicFramePr>
          <p:cNvPr id="6" name="ตาราง 7">
            <a:extLst>
              <a:ext uri="{FF2B5EF4-FFF2-40B4-BE49-F238E27FC236}">
                <a16:creationId xmlns="" xmlns:a16="http://schemas.microsoft.com/office/drawing/2014/main" id="{876BB6D6-0882-4AAC-BC7E-E0093D4D93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57842156"/>
              </p:ext>
            </p:extLst>
          </p:nvPr>
        </p:nvGraphicFramePr>
        <p:xfrm>
          <a:off x="1207573" y="1340769"/>
          <a:ext cx="6604787" cy="2115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839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8639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7920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วงเงินกู้ยืม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ไม่เกิน 1,000,000 บาท ต่อครั้ง 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ระยะเวลาผ่อนชำระคืน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ไม่เกิน 12 เดือน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028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อัตราดอกเบี้ย</a:t>
                      </a:r>
                      <a:endParaRPr lang="en-US" sz="28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2800" b="1" baseline="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3 ต่อปี</a:t>
                      </a:r>
                      <a:endParaRPr lang="en-US" sz="28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54243A13-3C65-4EFA-AD40-5B5987758060}"/>
              </a:ext>
            </a:extLst>
          </p:cNvPr>
          <p:cNvSpPr txBox="1"/>
          <p:nvPr/>
        </p:nvSpPr>
        <p:spPr>
          <a:xfrm>
            <a:off x="899592" y="3573016"/>
            <a:ext cx="712879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800" b="1" i="1" dirty="0" smtClean="0"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3800" b="1" i="1" dirty="0">
                <a:latin typeface="FreesiaUPC" pitchFamily="34" charset="-34"/>
                <a:cs typeface="FreesiaUPC" pitchFamily="34" charset="-34"/>
              </a:rPr>
              <a:t>กู้ยืมที่ทำสัญญาตั้งแต่ </a:t>
            </a:r>
            <a:r>
              <a:rPr lang="th-TH" sz="38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 ส.ค. 61 – 30 ส.ค.62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31F92EA3-EBD5-4BE3-96BF-745CB4BEC6EB}"/>
              </a:ext>
            </a:extLst>
          </p:cNvPr>
          <p:cNvSpPr txBox="1"/>
          <p:nvPr/>
        </p:nvSpPr>
        <p:spPr>
          <a:xfrm>
            <a:off x="1763689" y="4178686"/>
            <a:ext cx="527113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3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อัตราดอกเบี้ยร้อยละ 0 ตลอดอายุสัญญา</a:t>
            </a:r>
            <a:endParaRPr lang="en-US" sz="3300" b="1" i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สี่เหลี่ยมผืนผ้า 5">
            <a:extLst>
              <a:ext uri="{FF2B5EF4-FFF2-40B4-BE49-F238E27FC236}">
                <a16:creationId xmlns="" xmlns:a16="http://schemas.microsoft.com/office/drawing/2014/main" id="{46FF3179-0B5F-448B-904B-AF444B13F962}"/>
              </a:ext>
            </a:extLst>
          </p:cNvPr>
          <p:cNvSpPr/>
          <p:nvPr/>
        </p:nvSpPr>
        <p:spPr>
          <a:xfrm>
            <a:off x="3189581" y="5877273"/>
            <a:ext cx="4622779" cy="848534"/>
          </a:xfrm>
          <a:prstGeom prst="rect">
            <a:avLst/>
          </a:prstGeom>
        </p:spPr>
        <p:txBody>
          <a:bodyPr wrap="square" lIns="108808" tIns="54404" rIns="108808" bIns="54404">
            <a:spAutoFit/>
          </a:bodyPr>
          <a:lstStyle/>
          <a:p>
            <a:r>
              <a:rPr lang="th-TH" sz="1600" b="1" dirty="0">
                <a:latin typeface="FreesiaUPC" pitchFamily="34" charset="-34"/>
                <a:cs typeface="FreesiaUPC" pitchFamily="34" charset="-34"/>
              </a:rPr>
              <a:t>ที่มา</a:t>
            </a:r>
            <a:r>
              <a:rPr lang="en-US" sz="1600" b="1" dirty="0"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1600" b="1" dirty="0"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</a:t>
            </a:r>
            <a:br>
              <a:rPr lang="th-TH" sz="1600" b="1" dirty="0">
                <a:latin typeface="FreesiaUPC" pitchFamily="34" charset="-34"/>
                <a:cs typeface="FreesiaUPC" pitchFamily="34" charset="-34"/>
              </a:rPr>
            </a:br>
            <a:r>
              <a:rPr lang="th-TH" sz="1600" b="1" dirty="0">
                <a:latin typeface="FreesiaUPC" pitchFamily="34" charset="-34"/>
                <a:cs typeface="FreesiaUPC" pitchFamily="34" charset="-34"/>
              </a:rPr>
              <a:t>เรื่อง กำหนดวงเงินกู้ยืมและการชำระเงินคืนกองทุนพัฒนาฝีมือแรงงาน </a:t>
            </a:r>
            <a:br>
              <a:rPr lang="th-TH" sz="1600" b="1" dirty="0">
                <a:latin typeface="FreesiaUPC" pitchFamily="34" charset="-34"/>
                <a:cs typeface="FreesiaUPC" pitchFamily="34" charset="-34"/>
              </a:rPr>
            </a:br>
            <a:r>
              <a:rPr lang="th-TH" sz="1600" b="1" dirty="0">
                <a:latin typeface="FreesiaUPC" pitchFamily="34" charset="-34"/>
                <a:cs typeface="FreesiaUPC" pitchFamily="34" charset="-34"/>
              </a:rPr>
              <a:t>(ฉบับที่ 4) ลงวันที่ 6 กรกฎาคม 2561</a:t>
            </a:r>
            <a:endParaRPr lang="en-US" sz="16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2195737" y="4797152"/>
            <a:ext cx="4357719" cy="10801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i="1" dirty="0">
                <a:solidFill>
                  <a:srgbClr val="FF0066"/>
                </a:solidFill>
              </a:rPr>
              <a:t>ยื่นคำขอกู้พร้อมหลักฐานครบถ้วน </a:t>
            </a:r>
          </a:p>
          <a:p>
            <a:pPr algn="ctr"/>
            <a:r>
              <a:rPr lang="th-TH" sz="3200" b="1" i="1" dirty="0">
                <a:solidFill>
                  <a:srgbClr val="FF0066"/>
                </a:solidFill>
              </a:rPr>
              <a:t>ตั้งแต่ 1 ส.ค. 61 ถึง 15 ก.ค. 62</a:t>
            </a:r>
            <a:endParaRPr lang="en-US" sz="3200" b="1" i="1" dirty="0">
              <a:solidFill>
                <a:srgbClr val="FF0066"/>
              </a:solidFill>
            </a:endParaRPr>
          </a:p>
        </p:txBody>
      </p:sp>
      <p:sp>
        <p:nvSpPr>
          <p:cNvPr id="1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393517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0932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7" name="รูปภาพ 4" descr="ผลการค้นหารูปภาพสำหรับ พิเศษ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708" y="4657218"/>
            <a:ext cx="1441307" cy="93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0605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53BDA03D-A92C-482E-B08D-4582356C38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88640"/>
            <a:ext cx="8136904" cy="6264696"/>
          </a:xfrm>
          <a:prstGeom prst="rect">
            <a:avLst/>
          </a:prstGeom>
        </p:spPr>
      </p:pic>
      <p:sp>
        <p:nvSpPr>
          <p:cNvPr id="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393517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0932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879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3C6CE503-2899-4518-8089-16242334E17F}"/>
              </a:ext>
            </a:extLst>
          </p:cNvPr>
          <p:cNvCxnSpPr>
            <a:cxnSpLocks/>
          </p:cNvCxnSpPr>
          <p:nvPr/>
        </p:nvCxnSpPr>
        <p:spPr>
          <a:xfrm>
            <a:off x="223709" y="908720"/>
            <a:ext cx="6309915" cy="0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AAD9FC9F-3496-41AE-B8D4-3A892EC20BD3}"/>
              </a:ext>
            </a:extLst>
          </p:cNvPr>
          <p:cNvCxnSpPr>
            <a:cxnSpLocks/>
          </p:cNvCxnSpPr>
          <p:nvPr/>
        </p:nvCxnSpPr>
        <p:spPr>
          <a:xfrm flipV="1">
            <a:off x="511743" y="1038886"/>
            <a:ext cx="6652547" cy="13853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393517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B1B1C997-D160-42D8-9D8F-9544F5E035A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" y="260350"/>
            <a:ext cx="6200775" cy="695325"/>
          </a:xfrm>
        </p:spPr>
        <p:txBody>
          <a:bodyPr>
            <a:noAutofit/>
          </a:bodyPr>
          <a:lstStyle/>
          <a:p>
            <a:r>
              <a:rPr lang="en-US" sz="4000" dirty="0" smtClean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dirty="0" smtClean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r>
              <a:rPr lang="th-TH" sz="4000" dirty="0" smtClean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หลักฐาน</a:t>
            </a:r>
            <a:r>
              <a:rPr lang="th-TH" sz="4000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การยื่นขอกู้ </a:t>
            </a:r>
            <a:r>
              <a:rPr lang="en-US" sz="4000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4000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 กรณีนิติบุคคล</a:t>
            </a:r>
            <a:r>
              <a:rPr lang="en-US" sz="4000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endParaRPr lang="th-TH" sz="4000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CE84BFB0-36F1-40A1-8C75-035744A480E1}"/>
              </a:ext>
            </a:extLst>
          </p:cNvPr>
          <p:cNvGrpSpPr/>
          <p:nvPr/>
        </p:nvGrpSpPr>
        <p:grpSpPr>
          <a:xfrm>
            <a:off x="7452320" y="-5393"/>
            <a:ext cx="1440160" cy="1376163"/>
            <a:chOff x="9697132" y="-1042717"/>
            <a:chExt cx="2283308" cy="2606729"/>
          </a:xfrm>
        </p:grpSpPr>
        <p:pic>
          <p:nvPicPr>
            <p:cNvPr id="9" name="Picture 8">
              <a:extLst>
                <a:ext uri="{FF2B5EF4-FFF2-40B4-BE49-F238E27FC236}">
                  <a16:creationId xmlns="" xmlns:a16="http://schemas.microsoft.com/office/drawing/2014/main" id="{48D523AA-78DF-4206-ADFB-C7D6A7575B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backgroundRemoval t="3800" b="40143" l="77498" r="9916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75029" b="59676"/>
            <a:stretch/>
          </p:blipFill>
          <p:spPr>
            <a:xfrm rot="10800000">
              <a:off x="9697132" y="-1042717"/>
              <a:ext cx="2283308" cy="2606729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="" xmlns:a16="http://schemas.microsoft.com/office/drawing/2014/main" id="{418BC950-A511-4478-9D47-35F58E029C17}"/>
                </a:ext>
              </a:extLst>
            </p:cNvPr>
            <p:cNvSpPr/>
            <p:nvPr/>
          </p:nvSpPr>
          <p:spPr>
            <a:xfrm>
              <a:off x="9697132" y="362857"/>
              <a:ext cx="1499604" cy="32983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87A020F-5C01-4CBB-8044-A488BFC2A5ED}"/>
              </a:ext>
            </a:extLst>
          </p:cNvPr>
          <p:cNvSpPr txBox="1"/>
          <p:nvPr/>
        </p:nvSpPr>
        <p:spPr>
          <a:xfrm>
            <a:off x="142845" y="1316813"/>
            <a:ext cx="8749635" cy="4911209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8832" tIns="54416" rIns="108832" bIns="54416" rtlCol="0">
            <a:spAutoFit/>
          </a:bodyPr>
          <a:lstStyle/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1. หนังสือรับรองการจดทะเบียนนิติบุคคลพร้อมวัตถุประสงค์ (ไม่เกิน 3 เดือน ในวันที่ยื่นขอกู้)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2. หนังสือมอบอำนาจ พร้อมติดอากรแสตมป์ 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3. สำเนาบัตรประจำตัวประชาชนของกรรมการผู้มีอำนาจลงนาม </a:t>
            </a: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4. สำเนาบัตรประจำตัวประชาชนของผู้รับมอบอำนาจ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pPr marL="273050" indent="-273050"/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5. รายละเอียดประกอบการขอกู้ยืมเงินกองทุนพัฒนาฝีมือแรงงานเพื่อดำเนินการฝึกอบรม/</a:t>
            </a:r>
            <a:r>
              <a:rPr lang="th-TH" sz="24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 </a:t>
            </a:r>
            <a:r>
              <a:rPr lang="en-US" sz="24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/>
            </a:r>
            <a:br>
              <a:rPr lang="en-US" sz="24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เพื่อทดสอบมาตรฐาน</a:t>
            </a:r>
            <a:r>
              <a:rPr lang="th-TH" sz="24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ฝีมือแรงงาน</a:t>
            </a:r>
            <a:endParaRPr lang="th-TH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6. ประมาณการรายการค่าใช้จ่ายในการดำเนินการฝึกอบรม/ทดสอบมาตรฐานฝีมือแรงงาน</a:t>
            </a:r>
            <a:endParaRPr lang="en-US" sz="2400" b="1" dirty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7. สำเนาใบอนุญาตดำเนินการทดสอบมาตรฐานฝีมือแรงงาน (เฉพาะผู้ดำเนินการทดสอบ)</a:t>
            </a:r>
            <a:endParaRPr lang="en-US" sz="2400" b="1" dirty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8. รายงานข้อมูลเครดิตบูโร</a:t>
            </a:r>
            <a:r>
              <a:rPr lang="th-TH" sz="2400" b="1" u="sng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ของนิติบุคคลที่กู้ยืม</a:t>
            </a:r>
            <a:r>
              <a:rPr lang="en-US" sz="2400" b="1" u="sng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 </a:t>
            </a: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(ไม่เกิน 30 วัน ในวันที่ยื่นคำขอกู้)</a:t>
            </a:r>
            <a:endParaRPr lang="en-US" sz="3200" dirty="0">
              <a:solidFill>
                <a:schemeClr val="tx1"/>
              </a:solidFill>
            </a:endParaRPr>
          </a:p>
          <a:p>
            <a:r>
              <a:rPr lang="th-TH" sz="24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9. รายงานงบแสดงฐานะการเงิน ซึ่งผ่านการตรวจสอบจากผู้สอบบัญชีเรียบร้อยแล้ว </a:t>
            </a:r>
            <a:r>
              <a:rPr lang="th-TH" sz="20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ย้อนหลัง 2 ปี</a:t>
            </a:r>
          </a:p>
          <a:p>
            <a:r>
              <a:rPr lang="th-TH" sz="24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10. แผนที่ตั้งสถานที่ประกอบกิจการ/ที่อยู่ตามทะเบียนบ้านของกรรมการผู้มีอำนาจลงนาม</a:t>
            </a:r>
            <a:endParaRPr lang="en-US" sz="2400" b="1" dirty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11. แผนที่ตั้งสถานที่ดำเนินการฝึก/ดำเนินการทดสอบมาตรฐานฝีมือแรงงาน</a:t>
            </a:r>
          </a:p>
          <a:p>
            <a:r>
              <a:rPr lang="th-TH" sz="24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12. เอกสารอื่นๆ  ตำแหน่งและจำนวนลูกจ้างที่เข้ารับการฝึกอบรมในแต่ละหลักสูตร</a:t>
            </a:r>
            <a:endParaRPr lang="en-US" sz="2400" b="1" dirty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0932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ชื่อเรื่อง 1"/>
          <p:cNvSpPr txBox="1">
            <a:spLocks/>
          </p:cNvSpPr>
          <p:nvPr/>
        </p:nvSpPr>
        <p:spPr>
          <a:xfrm>
            <a:off x="2483768" y="6232520"/>
            <a:ext cx="4176464" cy="508849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txBody>
          <a:bodyPr lIns="91419" tIns="45708" rIns="91419" bIns="45708">
            <a:normAutofit lnSpcReduction="10000"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รับรองสำเนาถูกต้องเอกสารทุกฉบับ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914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923675" y="3789040"/>
            <a:ext cx="3943979" cy="2108253"/>
          </a:xfrm>
          <a:prstGeom prst="cloud">
            <a:avLst/>
          </a:prstGeom>
          <a:solidFill>
            <a:srgbClr val="FECCF3"/>
          </a:solidFill>
        </p:spPr>
        <p:txBody>
          <a:bodyPr wrap="square" lIns="91410" tIns="45705" rIns="91410" bIns="45705" rtlCol="0">
            <a:spAutoFit/>
          </a:bodyPr>
          <a:lstStyle/>
          <a:p>
            <a:pPr algn="r"/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ค่าบริการ  220  บาท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(รวมค่าจัดส่งไปรษณีย์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จำนวน 20 บาท แล้ว)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544" y="189390"/>
            <a:ext cx="6984776" cy="783160"/>
          </a:xfrm>
          <a:prstGeom prst="roundRect">
            <a:avLst/>
          </a:prstGeom>
          <a:noFill/>
        </p:spPr>
        <p:txBody>
          <a:bodyPr wrap="square" lIns="91410" tIns="45705" rIns="91410" bIns="45705" rtlCol="0">
            <a:spAutoFit/>
          </a:bodyPr>
          <a:lstStyle/>
          <a:p>
            <a:r>
              <a:rPr lang="th-TH" sz="4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สถานที่ขอข้อมูล</a:t>
            </a:r>
            <a:r>
              <a:rPr lang="th-TH" sz="40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4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โร </a:t>
            </a:r>
            <a:r>
              <a:rPr lang="en-US" sz="4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กรณีนิติบุคคล  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1506" name="Picture 2" descr="ผลการค้นหารูปภาพสำหรับ post office clip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789040"/>
            <a:ext cx="2232248" cy="1626353"/>
          </a:xfrm>
          <a:prstGeom prst="rect">
            <a:avLst/>
          </a:prstGeom>
          <a:noFill/>
        </p:spPr>
      </p:pic>
      <p:pic>
        <p:nvPicPr>
          <p:cNvPr id="21510" name="Picture 6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3356992"/>
            <a:ext cx="936104" cy="936104"/>
          </a:xfrm>
          <a:prstGeom prst="rect">
            <a:avLst/>
          </a:prstGeom>
          <a:noFill/>
        </p:spPr>
      </p:pic>
      <p:grpSp>
        <p:nvGrpSpPr>
          <p:cNvPr id="15" name="กลุ่ม 14"/>
          <p:cNvGrpSpPr/>
          <p:nvPr/>
        </p:nvGrpSpPr>
        <p:grpSpPr>
          <a:xfrm>
            <a:off x="683568" y="1197269"/>
            <a:ext cx="7992888" cy="2022978"/>
            <a:chOff x="1043608" y="739951"/>
            <a:chExt cx="7992888" cy="2022978"/>
          </a:xfrm>
        </p:grpSpPr>
        <p:pic>
          <p:nvPicPr>
            <p:cNvPr id="50178" name="Picture 2" descr="ผลการค้นหารูปภาพสำหรับ company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804247" y="739951"/>
              <a:ext cx="2232249" cy="2022978"/>
            </a:xfrm>
            <a:prstGeom prst="rect">
              <a:avLst/>
            </a:prstGeom>
            <a:noFill/>
          </p:spPr>
        </p:pic>
        <p:pic>
          <p:nvPicPr>
            <p:cNvPr id="21508" name="Picture 4" descr="ผลการค้นหารูปภาพสำหรับ 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43608" y="845423"/>
              <a:ext cx="1008112" cy="1008112"/>
            </a:xfrm>
            <a:prstGeom prst="rect">
              <a:avLst/>
            </a:prstGeom>
            <a:noFill/>
          </p:spPr>
        </p:pic>
        <p:sp>
          <p:nvSpPr>
            <p:cNvPr id="11" name="TextBox 10"/>
            <p:cNvSpPr txBox="1"/>
            <p:nvPr/>
          </p:nvSpPr>
          <p:spPr>
            <a:xfrm>
              <a:off x="2195736" y="989439"/>
              <a:ext cx="54726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600" b="1" dirty="0">
                  <a:latin typeface="FreesiaUPC" pitchFamily="34" charset="-34"/>
                  <a:cs typeface="FreesiaUPC" pitchFamily="34" charset="-34"/>
                </a:rPr>
                <a:t>ณ ที่ทำการศูนย์ตรวจ</a:t>
              </a:r>
              <a:r>
                <a:rPr lang="th-TH" sz="3600" b="1" dirty="0" err="1">
                  <a:latin typeface="FreesiaUPC" pitchFamily="34" charset="-34"/>
                  <a:cs typeface="FreesiaUPC" pitchFamily="34" charset="-34"/>
                </a:rPr>
                <a:t>เครดิตบู</a:t>
              </a:r>
              <a:r>
                <a:rPr lang="th-TH" sz="3600" b="1" dirty="0">
                  <a:latin typeface="FreesiaUPC" pitchFamily="34" charset="-34"/>
                  <a:cs typeface="FreesiaUPC" pitchFamily="34" charset="-34"/>
                </a:rPr>
                <a:t>โร  </a:t>
              </a:r>
              <a:endParaRPr lang="en-US" sz="36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491880" y="1997551"/>
              <a:ext cx="3024336" cy="612934"/>
            </a:xfrm>
            <a:prstGeom prst="round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3000" b="1" dirty="0">
                  <a:solidFill>
                    <a:srgbClr val="FF0066"/>
                  </a:solidFill>
                  <a:latin typeface="FreesiaUPC" pitchFamily="34" charset="-34"/>
                  <a:cs typeface="FreesiaUPC" pitchFamily="34" charset="-34"/>
                </a:rPr>
                <a:t>ค่าบริการ 100 บาท</a:t>
              </a:r>
              <a:endParaRPr lang="en-US" sz="3000" b="1" dirty="0">
                <a:solidFill>
                  <a:srgbClr val="FF0066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979712" y="1484784"/>
              <a:ext cx="5976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>
                  <a:latin typeface="FreesiaUPC" pitchFamily="34" charset="-34"/>
                  <a:cs typeface="FreesiaUPC" pitchFamily="34" charset="-34"/>
                </a:rPr>
                <a:t>(ธนาคารอาคารสงเคราะห์ สำนักงานใหญ่)</a:t>
              </a:r>
              <a:endParaRPr lang="en-US" sz="3200" b="1" dirty="0"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437431" y="3502779"/>
            <a:ext cx="2160240" cy="646300"/>
          </a:xfrm>
          <a:prstGeom prst="rect">
            <a:avLst/>
          </a:prstGeom>
          <a:noFill/>
        </p:spPr>
        <p:txBody>
          <a:bodyPr wrap="square" lIns="91410" tIns="45705" rIns="91410" bIns="45705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ทางไปรษณีย์</a:t>
            </a:r>
            <a:endParaRPr lang="en-US" sz="3600" dirty="0"/>
          </a:p>
        </p:txBody>
      </p:sp>
      <p:sp>
        <p:nvSpPr>
          <p:cNvPr id="16" name="ตัวยึดหมายเลขภาพนิ่ง 1"/>
          <p:cNvSpPr txBox="1">
            <a:spLocks/>
          </p:cNvSpPr>
          <p:nvPr/>
        </p:nvSpPr>
        <p:spPr bwMode="auto">
          <a:xfrm>
            <a:off x="8500679" y="6291385"/>
            <a:ext cx="609600" cy="521208"/>
          </a:xfrm>
          <a:prstGeom prst="rect">
            <a:avLst/>
          </a:prstGeom>
        </p:spPr>
        <p:txBody>
          <a:bodyPr vert="horz" lIns="102351" tIns="51176" rIns="102351" bIns="5117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0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9</a:t>
            </a:fld>
            <a:endParaRPr lang="en-US" sz="2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89105" y="6380646"/>
            <a:ext cx="5867400" cy="365125"/>
          </a:xfrm>
        </p:spPr>
        <p:txBody>
          <a:bodyPr lIns="76819" tIns="38409" rIns="76819" bIns="38409"/>
          <a:lstStyle/>
          <a:p>
            <a:pPr algn="r"/>
            <a:r>
              <a:rPr lang="th-TH" sz="1300" b="1" dirty="0"/>
              <a:t>กองส่งเสริมการพัฒนาฝีมือแรงงาน</a:t>
            </a:r>
            <a:endParaRPr lang="en-US" sz="1300" b="1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="" xmlns:a16="http://schemas.microsoft.com/office/drawing/2014/main" id="{3C6CE503-2899-4518-8089-16242334E17F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="" xmlns:a16="http://schemas.microsoft.com/office/drawing/2014/main" id="{AAD9FC9F-3496-41AE-B8D4-3A892EC20BD3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ตัวเชื่อมต่อหักมุม 17"/>
          <p:cNvCxnSpPr/>
          <p:nvPr/>
        </p:nvCxnSpPr>
        <p:spPr>
          <a:xfrm>
            <a:off x="0" y="3140868"/>
            <a:ext cx="9144000" cy="432148"/>
          </a:xfrm>
          <a:prstGeom prst="bentConnector3">
            <a:avLst>
              <a:gd name="adj1" fmla="val 50000"/>
            </a:avLst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3" name="สี่เหลี่ยมผืนผ้า 22"/>
          <p:cNvSpPr/>
          <p:nvPr/>
        </p:nvSpPr>
        <p:spPr>
          <a:xfrm>
            <a:off x="395536" y="5949280"/>
            <a:ext cx="6192688" cy="764704"/>
          </a:xfrm>
          <a:prstGeom prst="rect">
            <a:avLst/>
          </a:prstGeom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24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ข้อควรระวัง </a:t>
            </a:r>
            <a:r>
              <a:rPr lang="en-US" sz="24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4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ต้องใช้</a:t>
            </a:r>
            <a:r>
              <a:rPr lang="th-TH" sz="2400" dirty="0" err="1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24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โรของสถานประกอบกิจการที่กู้ยืมเงิน </a:t>
            </a:r>
            <a:br>
              <a:rPr lang="th-TH" sz="24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                  ไม่ใช่ของกรรมการ</a:t>
            </a:r>
            <a:endParaRPr lang="th-TH" sz="24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3165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6"/>
          <p:cNvSpPr/>
          <p:nvPr/>
        </p:nvSpPr>
        <p:spPr>
          <a:xfrm>
            <a:off x="3299367" y="2135490"/>
            <a:ext cx="3457287" cy="219127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91440" tIns="91440" rIns="91440" bIns="91440" numCol="1" spcCol="1270" anchor="ctr" anchorCtr="0">
            <a:noAutofit/>
          </a:bodyPr>
          <a:lstStyle/>
          <a:p>
            <a:pPr marL="273050" lvl="0" indent="-273050" algn="thaiDist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4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2. หนังสือค้ำประกันของธนาคาร ต้องมีจำนวน</a:t>
            </a:r>
            <a:r>
              <a:rPr lang="th-TH" sz="24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เงินค้ำ</a:t>
            </a:r>
            <a:r>
              <a:rPr lang="th-TH" sz="24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ประกันไม่น้อยกว่าวงเงินกู้ยืม และต้องมี</a:t>
            </a:r>
            <a:r>
              <a:rPr lang="th-TH" sz="24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ระยะเวลาค้ำประกันเกิน</a:t>
            </a:r>
            <a:r>
              <a:rPr lang="th-TH" sz="24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กว่าระยะเวลา</a:t>
            </a:r>
            <a:r>
              <a:rPr lang="th-TH" sz="24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สิ้นสุดสัญญา</a:t>
            </a:r>
            <a:r>
              <a:rPr lang="th-TH" sz="24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ไม่น้อย</a:t>
            </a:r>
            <a:r>
              <a:rPr lang="th-TH" sz="24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กว่า </a:t>
            </a:r>
            <a:r>
              <a:rPr lang="en-US" sz="24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24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ปี หรือ</a:t>
            </a:r>
            <a:r>
              <a:rPr lang="th-TH" sz="2400" b="1" kern="1200" dirty="0">
                <a:solidFill>
                  <a:schemeClr val="tx1"/>
                </a:solidFill>
                <a:latin typeface="TH Chakra Petch" pitchFamily="2" charset="-34"/>
                <a:cs typeface="TH Chakra Petch" pitchFamily="2" charset="-34"/>
              </a:rPr>
              <a:t>	</a:t>
            </a:r>
            <a:endParaRPr lang="en-US" sz="2400" b="1" kern="1200" dirty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092280" y="2532264"/>
            <a:ext cx="1825035" cy="3871758"/>
            <a:chOff x="6615420" y="725977"/>
            <a:chExt cx="1825034" cy="3871758"/>
          </a:xfrm>
          <a:scene3d>
            <a:camera prst="orthographicFront"/>
            <a:lightRig rig="flat" dir="t"/>
          </a:scene3d>
        </p:grpSpPr>
        <p:sp>
          <p:nvSpPr>
            <p:cNvPr id="7" name="Rounded Rectangle 6"/>
            <p:cNvSpPr/>
            <p:nvPr/>
          </p:nvSpPr>
          <p:spPr>
            <a:xfrm>
              <a:off x="6615420" y="725977"/>
              <a:ext cx="1825034" cy="3871758"/>
            </a:xfrm>
            <a:prstGeom prst="roundRect">
              <a:avLst>
                <a:gd name="adj" fmla="val 10000"/>
              </a:avLst>
            </a:prstGeom>
            <a:solidFill>
              <a:srgbClr val="EDFCA0"/>
            </a:solidFill>
            <a:ln>
              <a:solidFill>
                <a:srgbClr val="FF0000"/>
              </a:solidFill>
              <a:prstDash val="lgDash"/>
            </a:ln>
            <a:sp3d prstMaterial="plastic">
              <a:bevelT w="120900" h="88900"/>
              <a:bevelB w="88900" h="31750" prst="angle"/>
            </a:sp3d>
          </p:spPr>
          <p:style>
            <a:lnRef idx="0">
              <a:scrgbClr r="0" g="0" b="0"/>
            </a:lnRef>
            <a:fillRef idx="3">
              <a:scrgbClr r="0" g="0" b="0"/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10"/>
            <p:cNvSpPr/>
            <p:nvPr/>
          </p:nvSpPr>
          <p:spPr>
            <a:xfrm>
              <a:off x="6668873" y="779430"/>
              <a:ext cx="1718128" cy="376485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thaiDist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400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กรณีผู้ค้ำประกัน</a:t>
              </a:r>
              <a:br>
                <a:rPr lang="th-TH" sz="2400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มีคู่สมรสต้องได้รับความยินยอมจาก</a:t>
              </a:r>
              <a:br>
                <a:rPr lang="th-TH" sz="2400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คู่สมรส โดย</a:t>
              </a:r>
              <a:r>
                <a:rPr lang="th-TH" sz="24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ให้</a:t>
              </a:r>
              <a:br>
                <a:rPr lang="th-TH" sz="24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คู่</a:t>
              </a:r>
              <a:r>
                <a:rPr lang="th-TH" sz="2400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สมรสลง</a:t>
              </a:r>
              <a:r>
                <a:rPr lang="th-TH" sz="24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นาม</a:t>
              </a:r>
              <a:br>
                <a:rPr lang="th-TH" sz="24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ให้</a:t>
              </a:r>
              <a:r>
                <a:rPr lang="th-TH" sz="2400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ความ</a:t>
              </a:r>
              <a:r>
                <a:rPr lang="th-TH" sz="24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ยินยอม</a:t>
              </a:r>
              <a:br>
                <a:rPr lang="th-TH" sz="24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ในสัญญาค้ำ</a:t>
              </a:r>
              <a:r>
                <a:rPr lang="th-TH" sz="2400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ประกัน </a:t>
              </a:r>
              <a:endParaRPr lang="en-US" sz="24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cxnSp>
        <p:nvCxnSpPr>
          <p:cNvPr id="15" name="Straight Connector 14">
            <a:extLst>
              <a:ext uri="{FF2B5EF4-FFF2-40B4-BE49-F238E27FC236}">
                <a16:creationId xmlns="" xmlns:a16="http://schemas.microsoft.com/office/drawing/2014/main" id="{3C6CE503-2899-4518-8089-16242334E17F}"/>
              </a:ext>
            </a:extLst>
          </p:cNvPr>
          <p:cNvCxnSpPr>
            <a:cxnSpLocks/>
          </p:cNvCxnSpPr>
          <p:nvPr/>
        </p:nvCxnSpPr>
        <p:spPr>
          <a:xfrm>
            <a:off x="223709" y="908720"/>
            <a:ext cx="6309915" cy="0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AAD9FC9F-3496-41AE-B8D4-3A892EC20BD3}"/>
              </a:ext>
            </a:extLst>
          </p:cNvPr>
          <p:cNvCxnSpPr>
            <a:cxnSpLocks/>
          </p:cNvCxnSpPr>
          <p:nvPr/>
        </p:nvCxnSpPr>
        <p:spPr>
          <a:xfrm flipV="1">
            <a:off x="511743" y="1038886"/>
            <a:ext cx="6652547" cy="13853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67544" y="191762"/>
            <a:ext cx="2304256" cy="718935"/>
          </a:xfrm>
          <a:prstGeom prst="rect">
            <a:avLst/>
          </a:prstGeom>
          <a:noFill/>
        </p:spPr>
        <p:txBody>
          <a:bodyPr wrap="square" lIns="102385" tIns="51191" rIns="102385" bIns="51191" rtlCol="0">
            <a:spAutoFit/>
          </a:bodyPr>
          <a:lstStyle/>
          <a:p>
            <a:pPr algn="ctr"/>
            <a:r>
              <a:rPr lang="th-TH" sz="4000" b="1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การค้ำประกัน</a:t>
            </a:r>
            <a:endParaRPr lang="en-US" sz="4000" b="1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สี่เหลี่ยมผืนผ้า 7"/>
          <p:cNvSpPr/>
          <p:nvPr/>
        </p:nvSpPr>
        <p:spPr>
          <a:xfrm>
            <a:off x="347926" y="1772816"/>
            <a:ext cx="2837576" cy="646300"/>
          </a:xfrm>
          <a:prstGeom prst="rect">
            <a:avLst/>
          </a:prstGeom>
        </p:spPr>
        <p:txBody>
          <a:bodyPr wrap="none" lIns="91410" tIns="45705" rIns="91410" bIns="45705">
            <a:spAutoFit/>
          </a:bodyPr>
          <a:lstStyle/>
          <a:p>
            <a:pPr lvl="0"/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ผู้กู้ยืมเป็นนิติบุคคล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513568" y="2636912"/>
            <a:ext cx="2506295" cy="1335645"/>
            <a:chOff x="1915" y="3348"/>
            <a:chExt cx="8526490" cy="633226"/>
          </a:xfrm>
          <a:scene3d>
            <a:camera prst="orthographicFront"/>
            <a:lightRig rig="flat" dir="t"/>
          </a:scene3d>
        </p:grpSpPr>
        <p:sp>
          <p:nvSpPr>
            <p:cNvPr id="20" name="Rounded Rectangle 19"/>
            <p:cNvSpPr/>
            <p:nvPr/>
          </p:nvSpPr>
          <p:spPr>
            <a:xfrm>
              <a:off x="1915" y="3348"/>
              <a:ext cx="8526490" cy="633226"/>
            </a:xfrm>
            <a:prstGeom prst="roundRect">
              <a:avLst>
                <a:gd name="adj" fmla="val 10000"/>
              </a:avLst>
            </a:prstGeom>
            <a:solidFill>
              <a:schemeClr val="bg2">
                <a:lumMod val="75000"/>
              </a:scheme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ounded Rectangle 4"/>
            <p:cNvSpPr/>
            <p:nvPr/>
          </p:nvSpPr>
          <p:spPr>
            <a:xfrm>
              <a:off x="20462" y="21895"/>
              <a:ext cx="8489396" cy="59613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หลักประกัน</a:t>
              </a:r>
              <a:b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ใน</a:t>
              </a:r>
              <a:r>
                <a:rPr lang="th-TH" sz="3200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การค้ำประกัน</a:t>
              </a:r>
              <a:endParaRPr lang="en-US" sz="32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2" name="Rounded Rectangle 4"/>
          <p:cNvSpPr/>
          <p:nvPr/>
        </p:nvSpPr>
        <p:spPr>
          <a:xfrm>
            <a:off x="3275857" y="1196753"/>
            <a:ext cx="3456385" cy="818245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lvl="0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8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1.พันธบัตรรัฐบาลไทย </a:t>
            </a:r>
            <a:r>
              <a:rPr lang="th-TH" sz="28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หรือ</a:t>
            </a:r>
            <a:endParaRPr lang="en-US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Rounded Rectangle 8"/>
          <p:cNvSpPr/>
          <p:nvPr/>
        </p:nvSpPr>
        <p:spPr>
          <a:xfrm>
            <a:off x="3283878" y="4439747"/>
            <a:ext cx="3488263" cy="198693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91440" tIns="91440" rIns="91440" bIns="91440" numCol="1" spcCol="1270" anchor="ctr" anchorCtr="0">
            <a:noAutofit/>
          </a:bodyPr>
          <a:lstStyle/>
          <a:p>
            <a:pPr marL="355600" lvl="0" indent="-355600" algn="thaiDist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4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3. </a:t>
            </a:r>
            <a:r>
              <a:rPr lang="th-TH" sz="24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2400" b="1" u="sng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กรณี</a:t>
            </a:r>
            <a:r>
              <a:rPr lang="th-TH" sz="2400" b="1" u="sng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ผู้กู้ยืมจด</a:t>
            </a:r>
            <a:r>
              <a:rPr lang="th-TH" sz="2400" b="1" u="sng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ทะเบียนเป็น</a:t>
            </a:r>
            <a:br>
              <a:rPr lang="th-TH" sz="2400" b="1" u="sng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u="sng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นิติ</a:t>
            </a:r>
            <a:r>
              <a:rPr lang="th-TH" sz="2400" b="1" u="sng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บุคคล</a:t>
            </a:r>
            <a:r>
              <a:rPr lang="th-TH" sz="24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ให้บุคคลใดบุคคลหนึ่งเป็นผู้ค้ำ</a:t>
            </a:r>
            <a:r>
              <a:rPr lang="th-TH" sz="24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ประกัน ได้แก่ </a:t>
            </a:r>
            <a:r>
              <a:rPr lang="th-TH" sz="24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กรรมการบริหารหุ้นส่วนผู้จัดการ หรือผู้แทนอื่น</a:t>
            </a:r>
            <a:r>
              <a:rPr lang="th-TH" sz="24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ของนิติ</a:t>
            </a:r>
            <a:r>
              <a:rPr lang="th-TH" sz="24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บุคคล แล้วแต่กรณี</a:t>
            </a:r>
            <a:endParaRPr lang="en-US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สามเหลี่ยมหน้าจั่ว 8"/>
          <p:cNvSpPr/>
          <p:nvPr/>
        </p:nvSpPr>
        <p:spPr>
          <a:xfrm rot="5400000">
            <a:off x="6823624" y="5146289"/>
            <a:ext cx="285818" cy="288031"/>
          </a:xfrm>
          <a:prstGeom prst="triangle">
            <a:avLst/>
          </a:prstGeom>
          <a:solidFill>
            <a:schemeClr val="accent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25" name="ตัวยึดหมายเลขภาพนิ่ง 1"/>
          <p:cNvSpPr txBox="1">
            <a:spLocks/>
          </p:cNvSpPr>
          <p:nvPr/>
        </p:nvSpPr>
        <p:spPr bwMode="auto">
          <a:xfrm>
            <a:off x="8500679" y="6291385"/>
            <a:ext cx="609600" cy="521208"/>
          </a:xfrm>
          <a:prstGeom prst="rect">
            <a:avLst/>
          </a:prstGeom>
        </p:spPr>
        <p:txBody>
          <a:bodyPr vert="horz" lIns="102351" tIns="51176" rIns="102351" bIns="5117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0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</a:t>
            </a:fld>
            <a:endParaRPr lang="en-US" sz="20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89105" y="6380646"/>
            <a:ext cx="5867400" cy="365125"/>
          </a:xfrm>
        </p:spPr>
        <p:txBody>
          <a:bodyPr lIns="76819" tIns="38409" rIns="76819" bIns="38409"/>
          <a:lstStyle/>
          <a:p>
            <a:pPr algn="r"/>
            <a:r>
              <a:rPr lang="th-TH" sz="1300" b="1" dirty="0"/>
              <a:t>กองส่งเสริมการพัฒนาฝีมือแรงงาน</a:t>
            </a:r>
            <a:endParaRPr lang="en-US" sz="1300" b="1" dirty="0"/>
          </a:p>
        </p:txBody>
      </p:sp>
    </p:spTree>
    <p:extLst>
      <p:ext uri="{BB962C8B-B14F-4D97-AF65-F5344CB8AC3E}">
        <p14:creationId xmlns:p14="http://schemas.microsoft.com/office/powerpoint/2010/main" xmlns="" val="351390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7E2CAFC-CEB5-4A06-84F6-730443B5F0EC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B1D40607-A897-4C27-A905-8675B891EC5B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50041016-EBF3-4F7B-B587-BA075B3CC0BA}"/>
              </a:ext>
            </a:extLst>
          </p:cNvPr>
          <p:cNvSpPr/>
          <p:nvPr/>
        </p:nvSpPr>
        <p:spPr>
          <a:xfrm>
            <a:off x="611560" y="332656"/>
            <a:ext cx="7272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ตัวอย่างหนังสือรับรองการจดทะเบียนนิติบุคคล</a:t>
            </a:r>
            <a:endParaRPr lang="th-TH" sz="4000" b="1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="" xmlns:a16="http://schemas.microsoft.com/office/drawing/2014/main" id="{2F18E315-B624-4E45-9C5F-AE3BC4F05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5930" y="1268761"/>
            <a:ext cx="6894543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1F4B2B85-DDE9-4520-8B49-74B8C4BD77E5}"/>
              </a:ext>
            </a:extLst>
          </p:cNvPr>
          <p:cNvSpPr txBox="1"/>
          <p:nvPr/>
        </p:nvSpPr>
        <p:spPr>
          <a:xfrm>
            <a:off x="90837" y="3884590"/>
            <a:ext cx="1816867" cy="768549"/>
          </a:xfrm>
          <a:prstGeom prst="rightArrow">
            <a:avLst/>
          </a:prstGeom>
          <a:solidFill>
            <a:srgbClr val="FF7C80"/>
          </a:solidFill>
        </p:spPr>
        <p:txBody>
          <a:bodyPr wrap="square" lIns="108832" tIns="54416" rIns="108832" bIns="54416" rtlCol="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ชื่อผู้มีอำนาจลงนาม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35697" y="3938785"/>
            <a:ext cx="5976664" cy="516143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ooter Placeholder 1"/>
          <p:cNvSpPr txBox="1">
            <a:spLocks/>
          </p:cNvSpPr>
          <p:nvPr/>
        </p:nvSpPr>
        <p:spPr>
          <a:xfrm>
            <a:off x="6203699" y="6448960"/>
            <a:ext cx="2544767" cy="365210"/>
          </a:xfrm>
          <a:prstGeom prst="rect">
            <a:avLst/>
          </a:prstGeom>
        </p:spPr>
        <p:txBody>
          <a:bodyPr vert="horz" anchor="b"/>
          <a:lstStyle>
            <a:defPPr>
              <a:defRPr lang="en-US"/>
            </a:defPPr>
            <a:lvl1pPr marL="0" algn="r" defTabSz="457200" rtl="0" eaLnBrk="1" latinLnBrk="0" hangingPunct="1">
              <a:defRPr kumimoji="0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8464528" y="6364852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Rectangle 1"/>
          <p:cNvSpPr/>
          <p:nvPr/>
        </p:nvSpPr>
        <p:spPr>
          <a:xfrm>
            <a:off x="1763688" y="1844824"/>
            <a:ext cx="1368152" cy="516143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"/>
          <p:cNvSpPr/>
          <p:nvPr/>
        </p:nvSpPr>
        <p:spPr>
          <a:xfrm>
            <a:off x="2699792" y="2852936"/>
            <a:ext cx="3816424" cy="300119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827584" y="2276872"/>
            <a:ext cx="864096" cy="1368152"/>
          </a:xfrm>
          <a:prstGeom prst="rect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นำไปกรอกในสัญญากู้ยืมเงิน</a:t>
            </a:r>
            <a:endParaRPr lang="th-TH" dirty="0"/>
          </a:p>
        </p:txBody>
      </p:sp>
      <p:cxnSp>
        <p:nvCxnSpPr>
          <p:cNvPr id="16" name="ลูกศรเชื่อมต่อแบบตรง 15"/>
          <p:cNvCxnSpPr>
            <a:stCxn id="14" idx="3"/>
          </p:cNvCxnSpPr>
          <p:nvPr/>
        </p:nvCxnSpPr>
        <p:spPr>
          <a:xfrm flipV="1">
            <a:off x="1691680" y="2420888"/>
            <a:ext cx="576064" cy="5400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16"/>
          <p:cNvCxnSpPr/>
          <p:nvPr/>
        </p:nvCxnSpPr>
        <p:spPr>
          <a:xfrm>
            <a:off x="1691680" y="2996952"/>
            <a:ext cx="1008112" cy="420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28986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393517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ชื่อเรื่อง 1"/>
          <p:cNvSpPr>
            <a:spLocks noGrp="1"/>
          </p:cNvSpPr>
          <p:nvPr>
            <p:ph type="title"/>
          </p:nvPr>
        </p:nvSpPr>
        <p:spPr>
          <a:xfrm>
            <a:off x="323528" y="332657"/>
            <a:ext cx="7488832" cy="679324"/>
          </a:xfrm>
        </p:spPr>
        <p:txBody>
          <a:bodyPr lIns="76819" tIns="38409" rIns="76819" bIns="38409">
            <a:normAutofit fontScale="90000"/>
          </a:bodyPr>
          <a:lstStyle/>
          <a:p>
            <a:r>
              <a:rPr lang="th-TH" b="1" dirty="0" smtClean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การพิจารณาคำขอกู้ยืมเงินและการอนุมัติให้กู้ยืมเงิน</a:t>
            </a:r>
            <a:endParaRPr lang="en-US" b="1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>
            <p:extLst>
              <p:ext uri="{D42A27DB-BD31-4B8C-83A1-F6EECF244321}">
                <p14:modId xmlns:p14="http://schemas.microsoft.com/office/powerpoint/2010/main" xmlns="" val="1401401138"/>
              </p:ext>
            </p:extLst>
          </p:nvPr>
        </p:nvGraphicFramePr>
        <p:xfrm>
          <a:off x="628021" y="1052737"/>
          <a:ext cx="7976427" cy="5111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3C6CE503-2899-4518-8089-16242334E17F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AAD9FC9F-3496-41AE-B8D4-3A892EC20BD3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Arrow: Down 11">
            <a:extLst>
              <a:ext uri="{FF2B5EF4-FFF2-40B4-BE49-F238E27FC236}">
                <a16:creationId xmlns="" xmlns:a16="http://schemas.microsoft.com/office/drawing/2014/main" id="{48DA62FA-B8AE-4100-B551-650E29071191}"/>
              </a:ext>
            </a:extLst>
          </p:cNvPr>
          <p:cNvSpPr/>
          <p:nvPr/>
        </p:nvSpPr>
        <p:spPr>
          <a:xfrm>
            <a:off x="1979713" y="3356993"/>
            <a:ext cx="330569" cy="4885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Arrow: Down 11">
            <a:extLst>
              <a:ext uri="{FF2B5EF4-FFF2-40B4-BE49-F238E27FC236}">
                <a16:creationId xmlns="" xmlns:a16="http://schemas.microsoft.com/office/drawing/2014/main" id="{48DA62FA-B8AE-4100-B551-650E29071191}"/>
              </a:ext>
            </a:extLst>
          </p:cNvPr>
          <p:cNvSpPr/>
          <p:nvPr/>
        </p:nvSpPr>
        <p:spPr>
          <a:xfrm rot="16200000">
            <a:off x="3962797" y="4110215"/>
            <a:ext cx="330569" cy="8403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0932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215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500034" y="332657"/>
            <a:ext cx="6232207" cy="679324"/>
          </a:xfrm>
          <a:prstGeom prst="rect">
            <a:avLst/>
          </a:prstGeom>
        </p:spPr>
        <p:txBody>
          <a:bodyPr lIns="76819" tIns="38409" rIns="76819" bIns="38409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th-TH" sz="4000" dirty="0" smtClean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การแจ้งผลการพิจารณาคำขอกู้ยืมเงิน</a:t>
            </a:r>
            <a:endParaRPr lang="en-US" sz="4000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ไดอะแกรม 5"/>
          <p:cNvGraphicFramePr/>
          <p:nvPr>
            <p:extLst>
              <p:ext uri="{D42A27DB-BD31-4B8C-83A1-F6EECF244321}">
                <p14:modId xmlns:p14="http://schemas.microsoft.com/office/powerpoint/2010/main" xmlns="" val="1233701495"/>
              </p:ext>
            </p:extLst>
          </p:nvPr>
        </p:nvGraphicFramePr>
        <p:xfrm>
          <a:off x="611560" y="1412776"/>
          <a:ext cx="7929619" cy="4375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3C6CE503-2899-4518-8089-16242334E17F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AAD9FC9F-3496-41AE-B8D4-3A892EC20BD3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CC66FF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393517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0932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699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3C6CE503-2899-4518-8089-16242334E17F}"/>
              </a:ext>
            </a:extLst>
          </p:cNvPr>
          <p:cNvCxnSpPr>
            <a:cxnSpLocks/>
          </p:cNvCxnSpPr>
          <p:nvPr/>
        </p:nvCxnSpPr>
        <p:spPr>
          <a:xfrm>
            <a:off x="223709" y="908720"/>
            <a:ext cx="6309915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AAD9FC9F-3496-41AE-B8D4-3A892EC20BD3}"/>
              </a:ext>
            </a:extLst>
          </p:cNvPr>
          <p:cNvCxnSpPr>
            <a:cxnSpLocks/>
          </p:cNvCxnSpPr>
          <p:nvPr/>
        </p:nvCxnSpPr>
        <p:spPr>
          <a:xfrm flipV="1">
            <a:off x="511743" y="1038886"/>
            <a:ext cx="6652547" cy="13853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262B443B-51B9-48DE-8B05-AA106981CE7C}"/>
              </a:ext>
            </a:extLst>
          </p:cNvPr>
          <p:cNvSpPr/>
          <p:nvPr/>
        </p:nvSpPr>
        <p:spPr>
          <a:xfrm>
            <a:off x="395538" y="260648"/>
            <a:ext cx="21964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การทำสัญญา</a:t>
            </a:r>
            <a:endParaRPr lang="th-TH" sz="4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B3E2D9E-5C6A-4CF2-8A16-3F5F3F210248}"/>
              </a:ext>
            </a:extLst>
          </p:cNvPr>
          <p:cNvSpPr txBox="1"/>
          <p:nvPr/>
        </p:nvSpPr>
        <p:spPr>
          <a:xfrm>
            <a:off x="683568" y="1337138"/>
            <a:ext cx="7776864" cy="5188208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8832" tIns="54416" rIns="108832" bIns="54416" rtlCol="0">
            <a:spAutoFit/>
          </a:bodyPr>
          <a:lstStyle/>
          <a:p>
            <a:pPr algn="thaiDist"/>
            <a:r>
              <a:rPr lang="th-TH" sz="30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1. ผู้กู้ยืมเงินจะต้องไม่เป็นลูกหนี้ของกองทุนพัฒนาฝีมือแรงงาน</a:t>
            </a:r>
          </a:p>
          <a:p>
            <a:pPr marL="355600" algn="thaiDist">
              <a:spcAft>
                <a:spcPts val="1200"/>
              </a:spcAft>
            </a:pPr>
            <a:r>
              <a:rPr lang="th-TH" sz="30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3000" b="1" i="1" u="sng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ต้องชำระ</a:t>
            </a:r>
            <a:r>
              <a:rPr lang="th-TH" sz="3000" b="1" i="1" u="sng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หนี้</a:t>
            </a:r>
            <a:r>
              <a:rPr lang="th-TH" sz="3000" b="1" i="1" u="sng" dirty="0" smtClean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และฝึกอบรม</a:t>
            </a:r>
            <a:r>
              <a:rPr lang="th-TH" sz="30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30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เสร็จสิ้นก่อนจึงจะทำสัญญากู้ยืมเงินใหม่ได้)</a:t>
            </a:r>
          </a:p>
          <a:p>
            <a:pPr marL="355600" indent="-355600" algn="thaiDist">
              <a:spcAft>
                <a:spcPts val="1200"/>
              </a:spcAft>
            </a:pPr>
            <a:r>
              <a:rPr lang="th-TH" sz="30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30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. ผู้กู้ยืม ผู้ค้ำประกัน และผู้ให้ความยินยอม ต้องลงนามต่อหน้าเจ้าหน้าที่ในวันทำสัญญา</a:t>
            </a:r>
          </a:p>
          <a:p>
            <a:pPr marL="355600" indent="-355600" algn="thaiDist">
              <a:spcAft>
                <a:spcPts val="1200"/>
              </a:spcAft>
            </a:pPr>
            <a:r>
              <a:rPr lang="th-TH" sz="30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30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. ตรวจสอบเอกสารหลักฐานประกอบการทำสัญญากู้ยืมเงินและสัญญาค้ำประกันให้ถูกต้องครบถ้วน</a:t>
            </a:r>
          </a:p>
          <a:p>
            <a:pPr marL="355600" indent="-355600" algn="thaiDist">
              <a:spcAft>
                <a:spcPts val="1200"/>
              </a:spcAft>
            </a:pPr>
            <a:r>
              <a:rPr lang="th-TH" sz="30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4</a:t>
            </a:r>
            <a:r>
              <a:rPr lang="th-TH" sz="30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sz="30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ผู้ให้</a:t>
            </a:r>
            <a:r>
              <a:rPr lang="th-TH" sz="30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กู้ยืมเงิน ลงนามในสัญญาโดยผู้อำนวยการสพร./สนพ. </a:t>
            </a:r>
            <a:r>
              <a:rPr lang="th-TH" sz="30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0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</a:br>
            <a:r>
              <a:rPr lang="th-TH" sz="3000" b="1" dirty="0" smtClean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ได้รับ</a:t>
            </a:r>
            <a:r>
              <a:rPr lang="th-TH" sz="3000" b="1" dirty="0">
                <a:ln>
                  <a:solidFill>
                    <a:srgbClr val="00B050"/>
                  </a:solidFill>
                </a:ln>
                <a:latin typeface="FreesiaUPC" pitchFamily="34" charset="-34"/>
                <a:cs typeface="FreesiaUPC" pitchFamily="34" charset="-34"/>
              </a:rPr>
              <a:t>มอบอำนาจจากอธิบดีกรมพัฒนาฝีมือแรงงาน				</a:t>
            </a:r>
            <a:endParaRPr lang="en-US" sz="3000" b="1" dirty="0">
              <a:ln>
                <a:solidFill>
                  <a:srgbClr val="00B050"/>
                </a:solidFill>
              </a:ln>
              <a:solidFill>
                <a:schemeClr val="accent1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393517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0932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645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3C6CE503-2899-4518-8089-16242334E17F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AAD9FC9F-3496-41AE-B8D4-3A892EC20BD3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9D06FDC-51D2-4293-96D5-7445058D8753}"/>
              </a:ext>
            </a:extLst>
          </p:cNvPr>
          <p:cNvSpPr/>
          <p:nvPr/>
        </p:nvSpPr>
        <p:spPr>
          <a:xfrm>
            <a:off x="395538" y="332656"/>
            <a:ext cx="21964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การทำสัญญา</a:t>
            </a:r>
            <a:endParaRPr lang="th-TH" sz="4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3D1E392-617A-4193-8914-842B5B032D78}"/>
              </a:ext>
            </a:extLst>
          </p:cNvPr>
          <p:cNvSpPr txBox="1"/>
          <p:nvPr/>
        </p:nvSpPr>
        <p:spPr>
          <a:xfrm>
            <a:off x="511741" y="1484785"/>
            <a:ext cx="8020699" cy="3033772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8832" tIns="54416" rIns="108832" bIns="54416" rtlCol="0">
            <a:spAutoFit/>
          </a:bodyPr>
          <a:lstStyle/>
          <a:p>
            <a:pPr marL="355600" indent="-355600" algn="thaiDist">
              <a:spcAft>
                <a:spcPts val="1200"/>
              </a:spcAft>
            </a:pPr>
            <a:r>
              <a:rPr lang="th-TH" sz="30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5. กรณีผู้กู้ยืมจดทะเบียนนิติบุคคล </a:t>
            </a:r>
            <a:r>
              <a:rPr lang="th-TH" sz="3000" b="1" i="1" u="sng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บุคคลค้ำประกันจะต้องเป็น</a:t>
            </a:r>
            <a:r>
              <a:rPr lang="th-TH" sz="3000" b="1" i="1" u="sng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กรรมการที่</a:t>
            </a:r>
            <a:r>
              <a:rPr lang="th-TH" sz="3000" b="1" i="1" u="sng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มีรายชื่ออยู่ในหนังสือรับรองการจดทะเบียนนิติบุคคล </a:t>
            </a:r>
            <a:r>
              <a:rPr lang="th-TH" sz="30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หรือผู้แทน</a:t>
            </a:r>
            <a:r>
              <a:rPr lang="th-TH" sz="30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อื่นของ</a:t>
            </a:r>
            <a:r>
              <a:rPr lang="th-TH" sz="30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นิติบุคคลเป็นผู้ค้ำประกัน จะต้องเป็นผู้มีรายชื่ออยู่ในหนังสือรับรองการจดทะเบียนนิติบุคคล</a:t>
            </a:r>
          </a:p>
          <a:p>
            <a:pPr marL="355600" indent="-355600"/>
            <a:r>
              <a:rPr lang="th-TH" sz="3000" b="1" dirty="0" smtClean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6</a:t>
            </a:r>
            <a:r>
              <a:rPr lang="th-TH" sz="30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. จัดทำสัญญากู้ยืมเงินและสัญญาค้ำประกัน </a:t>
            </a:r>
            <a:r>
              <a:rPr lang="th-TH" sz="3000" b="1" i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จำนวน 2 ฉบับ </a:t>
            </a:r>
            <a:r>
              <a:rPr lang="th-TH" sz="3000" b="1" dirty="0">
                <a:ln>
                  <a:solidFill>
                    <a:srgbClr val="FF99FF"/>
                  </a:solidFill>
                </a:ln>
                <a:latin typeface="FreesiaUPC" pitchFamily="34" charset="-34"/>
                <a:cs typeface="FreesiaUPC" pitchFamily="34" charset="-34"/>
              </a:rPr>
              <a:t>ให้ผู้กู้ยืมเงินเก็บไว้ 1 ฉบับ และหน่วยงานสพร./สนพ. เก็บไว้ 1 ฉบับ	</a:t>
            </a:r>
            <a:endParaRPr lang="en-US" sz="3000" b="1" dirty="0">
              <a:ln>
                <a:solidFill>
                  <a:srgbClr val="FF99FF"/>
                </a:solidFill>
              </a:ln>
              <a:solidFill>
                <a:schemeClr val="accent1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393517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0932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15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936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3C6CE503-2899-4518-8089-16242334E17F}"/>
              </a:ext>
            </a:extLst>
          </p:cNvPr>
          <p:cNvCxnSpPr>
            <a:cxnSpLocks/>
          </p:cNvCxnSpPr>
          <p:nvPr/>
        </p:nvCxnSpPr>
        <p:spPr>
          <a:xfrm>
            <a:off x="223709" y="980726"/>
            <a:ext cx="6309915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AAD9FC9F-3496-41AE-B8D4-3A892EC20BD3}"/>
              </a:ext>
            </a:extLst>
          </p:cNvPr>
          <p:cNvCxnSpPr>
            <a:cxnSpLocks/>
          </p:cNvCxnSpPr>
          <p:nvPr/>
        </p:nvCxnSpPr>
        <p:spPr>
          <a:xfrm flipV="1">
            <a:off x="511743" y="1110892"/>
            <a:ext cx="6652547" cy="13853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9D06FDC-51D2-4293-96D5-7445058D8753}"/>
              </a:ext>
            </a:extLst>
          </p:cNvPr>
          <p:cNvSpPr/>
          <p:nvPr/>
        </p:nvSpPr>
        <p:spPr>
          <a:xfrm>
            <a:off x="395538" y="260648"/>
            <a:ext cx="21964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การทำสัญญา</a:t>
            </a:r>
            <a:endParaRPr lang="th-TH" sz="4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B0ED0B11-0B2F-4D8B-A90B-9C319DDAED15}"/>
              </a:ext>
            </a:extLst>
          </p:cNvPr>
          <p:cNvSpPr/>
          <p:nvPr/>
        </p:nvSpPr>
        <p:spPr>
          <a:xfrm>
            <a:off x="611560" y="1484784"/>
            <a:ext cx="7848872" cy="3939540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355600" indent="-355600" algn="thaiDist"/>
            <a:r>
              <a:rPr lang="th-TH" sz="3000" b="1" dirty="0">
                <a:ln w="50800"/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7. การเลื่อนเวลาการฝึกอบรมหรือทดสอบมาตรฐานฯ ออกไปจากที่แจ้งไว้ ในคำขอกู้ยืมเงิน</a:t>
            </a:r>
          </a:p>
          <a:p>
            <a:pPr marL="355600" indent="-355600" algn="thaiDist">
              <a:spcAft>
                <a:spcPts val="1200"/>
              </a:spcAft>
            </a:pPr>
            <a:r>
              <a:rPr lang="th-TH" sz="3000" b="1" dirty="0">
                <a:ln w="50800"/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- ให้ผู้กู้ยืมเงินแจ้งเหตุผล พร้อมระบุวันเริ่ม – จบฝึกอบรมหรือทดสอบมาตรฐานฯ แนบไว้กับสัญญา เพื่อเป็นหลักฐานใน</a:t>
            </a:r>
            <a:r>
              <a:rPr lang="th-TH" sz="3000" b="1" dirty="0" smtClean="0">
                <a:ln w="50800"/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br>
              <a:rPr lang="th-TH" sz="3000" b="1" dirty="0" smtClean="0">
                <a:ln w="50800"/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b="1" dirty="0" smtClean="0">
                <a:ln w="50800"/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บอก</a:t>
            </a:r>
            <a:r>
              <a:rPr lang="th-TH" sz="3000" b="1" dirty="0">
                <a:ln w="50800"/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เลิกสัญญา กรณีผู้กู้ยืมเงินผิดสัญญาหรือนำเงินไปใช้</a:t>
            </a:r>
            <a:r>
              <a:rPr lang="th-TH" sz="3000" b="1" dirty="0" smtClean="0">
                <a:ln w="50800"/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ผิดวัตถุประสงค์</a:t>
            </a:r>
            <a:endParaRPr lang="th-TH" sz="3000" b="1" dirty="0">
              <a:ln w="50800"/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>
              <a:buFont typeface="Wingdings" pitchFamily="2" charset="2"/>
              <a:buChar char="Ø"/>
            </a:pPr>
            <a:r>
              <a:rPr lang="th-TH" sz="3000" b="1" dirty="0" smtClean="0">
                <a:ln w="50800"/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sz="3000" b="1" dirty="0">
                <a:ln w="50800"/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การเลื่อนเวลาการฝึกอบรมต้องไม่กระทบกับวงเงินกู้ยืมที่ได้รับอนุมัติและสัญญากู้ยืมเงิน</a:t>
            </a:r>
            <a:endParaRPr lang="en-US" sz="3000" b="1" dirty="0">
              <a:ln w="50800"/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393517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0932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706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1BD87B54-E1CE-4D49-BDA7-2C3296AC5E19}"/>
              </a:ext>
            </a:extLst>
          </p:cNvPr>
          <p:cNvCxnSpPr>
            <a:cxnSpLocks/>
          </p:cNvCxnSpPr>
          <p:nvPr/>
        </p:nvCxnSpPr>
        <p:spPr>
          <a:xfrm>
            <a:off x="223709" y="980728"/>
            <a:ext cx="6309915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800C63E7-1F68-424D-ABFD-A477A43D743E}"/>
              </a:ext>
            </a:extLst>
          </p:cNvPr>
          <p:cNvCxnSpPr>
            <a:cxnSpLocks/>
          </p:cNvCxnSpPr>
          <p:nvPr/>
        </p:nvCxnSpPr>
        <p:spPr>
          <a:xfrm flipV="1">
            <a:off x="511743" y="1110894"/>
            <a:ext cx="6652547" cy="13853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DB01C758-D567-4538-BB08-1AE299883116}"/>
              </a:ext>
            </a:extLst>
          </p:cNvPr>
          <p:cNvSpPr/>
          <p:nvPr/>
        </p:nvSpPr>
        <p:spPr>
          <a:xfrm>
            <a:off x="540835" y="260649"/>
            <a:ext cx="329718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การปิดอากร</a:t>
            </a:r>
            <a:r>
              <a:rPr lang="th-TH" sz="4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แสตมป์</a:t>
            </a:r>
            <a:endParaRPr lang="th-TH" sz="4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323528" y="1858331"/>
            <a:ext cx="8568952" cy="3799161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108808" tIns="54404" rIns="108808" bIns="54404" numCol="1" anchor="ctr" anchorCtr="0" compatLnSpc="1">
            <a:prstTxWarp prst="textNoShape">
              <a:avLst/>
            </a:prstTxWarp>
            <a:spAutoFit/>
          </a:bodyPr>
          <a:lstStyle/>
          <a:p>
            <a:pPr defTabSz="1088073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ตาม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ประมวลรัษฎากร หมวด 6 ส่วนที่ 1 การเสียอากร </a:t>
            </a:r>
            <a:endParaRPr lang="en-US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 defTabSz="108807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 มาตรา 104 บัญญัติว่า “ตราสารที่ระบุไว้ใน</a:t>
            </a:r>
            <a:r>
              <a:rPr lang="th-TH" sz="3600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บัญชี</a:t>
            </a:r>
            <a:br>
              <a:rPr lang="th-TH" sz="3600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sz="3600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ท้าย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หมวด</a:t>
            </a:r>
            <a:r>
              <a:rPr lang="th-TH" sz="3600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นี้ต้อง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ปิดแสตมป์บริบูรณ์ตามอัตราที่กำหนดไว้ในบัญชีนั้น</a:t>
            </a:r>
            <a:r>
              <a:rPr lang="en-US" sz="3600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ซึ่งบัญชีท้ายประมวลรัษฎากรกำหนดว่า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การกู้ยืมเงินผู้ให้กู้เป็นผู้ที่ต้องเสียค่าอากร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และ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การค้ำ</a:t>
            </a:r>
            <a:r>
              <a:rPr lang="th-TH" sz="3600" b="1" u="sng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ประกัน</a:t>
            </a:r>
            <a:br>
              <a:rPr lang="th-TH" sz="3600" b="1" u="sng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sz="3600" b="1" u="sng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ผู้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ค้ำประกันเป็นผู้ที่ต้องเสียค่า</a:t>
            </a:r>
            <a:r>
              <a:rPr lang="th-TH" sz="3600" b="1" u="sng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อากร</a:t>
            </a:r>
            <a:endParaRPr lang="th-TH" sz="3600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5" descr="ผลการค้นหารูปภาพสำหรับ อากรแสตมป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7998" y="519922"/>
            <a:ext cx="3191305" cy="1540927"/>
          </a:xfrm>
          <a:prstGeom prst="rect">
            <a:avLst/>
          </a:prstGeom>
          <a:noFill/>
        </p:spPr>
      </p:pic>
      <p:sp>
        <p:nvSpPr>
          <p:cNvPr id="1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190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07417273"/>
              </p:ext>
            </p:extLst>
          </p:nvPr>
        </p:nvGraphicFramePr>
        <p:xfrm>
          <a:off x="179512" y="1268761"/>
          <a:ext cx="4239021" cy="3600399"/>
        </p:xfrm>
        <a:graphic>
          <a:graphicData uri="http://schemas.openxmlformats.org/drawingml/2006/table">
            <a:tbl>
              <a:tblPr firstRow="1" bandRow="1">
                <a:tableStyleId>{D03447BB-5D67-496B-8E87-E561075AD55C}</a:tableStyleId>
              </a:tblPr>
              <a:tblGrid>
                <a:gridCol w="2582837"/>
                <a:gridCol w="1656184"/>
              </a:tblGrid>
              <a:tr h="48615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สัญญา</a:t>
                      </a:r>
                      <a:r>
                        <a:rPr lang="th-TH" sz="30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กู้ยืมเงิน</a:t>
                      </a:r>
                      <a:endParaRPr lang="th-TH" sz="30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92849"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i="0" u="none" strike="noStrike" dirty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จำนวนเงินกู้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i="0" u="none" strike="noStrike" dirty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อากรแสตมป์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2849"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ทุก 2,000 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 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2849"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เศษของ 2,000 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 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570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ติดอากร</a:t>
                      </a:r>
                      <a:r>
                        <a:rPr lang="th-TH" sz="30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แสตมป์สูงสุดไม่เกิน 10,000 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19737396"/>
              </p:ext>
            </p:extLst>
          </p:nvPr>
        </p:nvGraphicFramePr>
        <p:xfrm>
          <a:off x="4572000" y="1268761"/>
          <a:ext cx="4392488" cy="3545369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2592287"/>
                <a:gridCol w="1800201"/>
              </a:tblGrid>
              <a:tr h="44974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สัญญาค้ำประกัน</a:t>
                      </a:r>
                      <a:endParaRPr lang="th-TH" sz="30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26318"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solidFill>
                            <a:schemeClr val="accent3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จำนวนเงินกู้</a:t>
                      </a:r>
                      <a:endParaRPr lang="th-TH" sz="3000" b="1" i="0" u="none" strike="noStrike" dirty="0">
                        <a:solidFill>
                          <a:schemeClr val="accent3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solidFill>
                            <a:schemeClr val="accent3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อากรแสตมป์</a:t>
                      </a:r>
                      <a:endParaRPr lang="th-TH" sz="3000" b="1" i="0" u="none" strike="noStrike" dirty="0">
                        <a:solidFill>
                          <a:schemeClr val="accent3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626318"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ไม่เกิน 1,000 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 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1246179"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1,000 บาท แต่ไม่เกิน 10,000 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 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579829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เกิน 10,000 </a:t>
                      </a:r>
                      <a:r>
                        <a:rPr lang="th-TH" sz="2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บาทขึ้นไป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 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1BD87B54-E1CE-4D49-BDA7-2C3296AC5E19}"/>
              </a:ext>
            </a:extLst>
          </p:cNvPr>
          <p:cNvCxnSpPr>
            <a:cxnSpLocks/>
          </p:cNvCxnSpPr>
          <p:nvPr/>
        </p:nvCxnSpPr>
        <p:spPr>
          <a:xfrm>
            <a:off x="223709" y="908720"/>
            <a:ext cx="6309915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800C63E7-1F68-424D-ABFD-A477A43D743E}"/>
              </a:ext>
            </a:extLst>
          </p:cNvPr>
          <p:cNvCxnSpPr>
            <a:cxnSpLocks/>
          </p:cNvCxnSpPr>
          <p:nvPr/>
        </p:nvCxnSpPr>
        <p:spPr>
          <a:xfrm flipV="1">
            <a:off x="511743" y="1038886"/>
            <a:ext cx="6652547" cy="13853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DB01C758-D567-4538-BB08-1AE299883116}"/>
              </a:ext>
            </a:extLst>
          </p:cNvPr>
          <p:cNvSpPr/>
          <p:nvPr/>
        </p:nvSpPr>
        <p:spPr>
          <a:xfrm>
            <a:off x="540835" y="188640"/>
            <a:ext cx="329718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การปิดอากร</a:t>
            </a:r>
            <a:r>
              <a:rPr lang="th-TH" sz="4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แสตมป์</a:t>
            </a:r>
            <a:endParaRPr lang="th-TH" sz="4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95536" y="4967691"/>
            <a:ext cx="3757677" cy="162966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lvl="0" algn="thaiDist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800" b="1" u="sng" kern="12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ผู้ให้กู้</a:t>
            </a:r>
            <a:r>
              <a:rPr lang="th-TH" sz="2800" b="1" u="sng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เป็นผู้ติดอากรแสตมป์</a:t>
            </a:r>
            <a:r>
              <a:rPr lang="th-TH" sz="28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ลงบนสัญญากู้ยืมเงิน </a:t>
            </a:r>
            <a:r>
              <a:rPr lang="th-TH" sz="2800" b="1" u="sng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ผู้กู้ขีดฆ่าแสตมป์</a:t>
            </a:r>
            <a:r>
              <a:rPr lang="th-TH" sz="28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และลงวันที่กำกับ โดยติด</a:t>
            </a:r>
            <a:r>
              <a:rPr lang="th-TH" sz="2800" b="1" kern="12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เฉพาะต้นฉบับ</a:t>
            </a:r>
            <a:endParaRPr lang="en-US" sz="28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932040" y="4941168"/>
            <a:ext cx="3757677" cy="158095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lvl="0" algn="thaiDist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800" b="1" u="sng" kern="12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ผู้ค้ำประกัน</a:t>
            </a:r>
            <a:r>
              <a:rPr lang="th-TH" sz="2800" b="1" u="sng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เป็นผู้ติดอากรแสตมป์ลงบนสัญญาค้ำประกันพร้อม</a:t>
            </a:r>
            <a:br>
              <a:rPr lang="th-TH" sz="2800" b="1" u="sng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u="sng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ขีดฆ่าแสตมป์</a:t>
            </a:r>
            <a:r>
              <a:rPr lang="th-TH" sz="28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และลงวันที่กำกับ </a:t>
            </a:r>
            <a:br>
              <a:rPr lang="th-TH" sz="28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โดยติด</a:t>
            </a:r>
            <a:r>
              <a:rPr lang="th-TH" sz="2800" b="1" kern="12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เฉพาะต้นฉบับ</a:t>
            </a:r>
            <a:endParaRPr lang="en-US" sz="28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18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682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1BD87B54-E1CE-4D49-BDA7-2C3296AC5E19}"/>
              </a:ext>
            </a:extLst>
          </p:cNvPr>
          <p:cNvCxnSpPr>
            <a:cxnSpLocks/>
          </p:cNvCxnSpPr>
          <p:nvPr/>
        </p:nvCxnSpPr>
        <p:spPr>
          <a:xfrm>
            <a:off x="223709" y="908720"/>
            <a:ext cx="6309915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800C63E7-1F68-424D-ABFD-A477A43D743E}"/>
              </a:ext>
            </a:extLst>
          </p:cNvPr>
          <p:cNvCxnSpPr>
            <a:cxnSpLocks/>
          </p:cNvCxnSpPr>
          <p:nvPr/>
        </p:nvCxnSpPr>
        <p:spPr>
          <a:xfrm flipV="1">
            <a:off x="511743" y="1038886"/>
            <a:ext cx="6652547" cy="13853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DB01C758-D567-4538-BB08-1AE299883116}"/>
              </a:ext>
            </a:extLst>
          </p:cNvPr>
          <p:cNvSpPr/>
          <p:nvPr/>
        </p:nvSpPr>
        <p:spPr>
          <a:xfrm>
            <a:off x="540834" y="260649"/>
            <a:ext cx="45352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ตัวอย่างการปิด</a:t>
            </a:r>
            <a:r>
              <a:rPr lang="th-TH" sz="4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อากรแสตมป์</a:t>
            </a:r>
            <a:endParaRPr lang="th-TH" sz="4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11194593"/>
              </p:ext>
            </p:extLst>
          </p:nvPr>
        </p:nvGraphicFramePr>
        <p:xfrm>
          <a:off x="251520" y="2061643"/>
          <a:ext cx="4176463" cy="3623155"/>
        </p:xfrm>
        <a:graphic>
          <a:graphicData uri="http://schemas.openxmlformats.org/drawingml/2006/table">
            <a:tbl>
              <a:tblPr firstRow="1" bandRow="1">
                <a:tableStyleId>{37CE84F3-28C3-443E-9E96-99CF82512B78}</a:tableStyleId>
              </a:tblPr>
              <a:tblGrid>
                <a:gridCol w="2190096"/>
                <a:gridCol w="1986367"/>
              </a:tblGrid>
              <a:tr h="443175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สัญญา</a:t>
                      </a:r>
                      <a:r>
                        <a:rPr lang="th-TH" sz="30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กู้ยืมเงิน</a:t>
                      </a:r>
                      <a:endParaRPr lang="th-TH" sz="30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32590"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จำนวนเงินกู้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อากรแสตมป์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2590"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en-US" sz="3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  <a:r>
                        <a:rPr lang="th-TH" sz="3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00,000 </a:t>
                      </a:r>
                      <a:r>
                        <a:rPr lang="th-TH" sz="30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 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450</a:t>
                      </a:r>
                      <a:r>
                        <a:rPr lang="th-TH" sz="3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0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2590"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เศษ 500 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 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866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สพร./</a:t>
                      </a:r>
                      <a:r>
                        <a:rPr lang="th-TH" sz="3000" b="1" u="none" strike="noStrike" dirty="0" err="1" smtClean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สนพ.</a:t>
                      </a:r>
                      <a:r>
                        <a:rPr lang="th-TH" sz="3000" b="1" u="none" strike="noStrike" dirty="0" smtClean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000" b="1" u="none" strike="noStrike" dirty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ผู้ให้กู้ยืม เป็นผู้ติดอากรแสตมป์ จำนวน </a:t>
                      </a:r>
                      <a:r>
                        <a:rPr lang="en-US" sz="3000" b="1" u="none" strike="noStrike" dirty="0" smtClean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r>
                        <a:rPr lang="th-TH" sz="3000" b="1" u="none" strike="noStrike" dirty="0" smtClean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51 </a:t>
                      </a:r>
                      <a:r>
                        <a:rPr lang="th-TH" sz="3000" b="1" u="none" strike="noStrike" dirty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</a:t>
                      </a:r>
                      <a:endParaRPr lang="th-TH" sz="3000" b="1" i="0" u="none" strike="noStrike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alpha val="57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93183307"/>
              </p:ext>
            </p:extLst>
          </p:nvPr>
        </p:nvGraphicFramePr>
        <p:xfrm>
          <a:off x="4644008" y="2060847"/>
          <a:ext cx="4239021" cy="3615199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2222901"/>
                <a:gridCol w="2016120"/>
              </a:tblGrid>
              <a:tr h="451926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สัญญาค้ำประกัน</a:t>
                      </a:r>
                      <a:endParaRPr lang="th-TH" sz="30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265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solidFill>
                            <a:schemeClr val="accent3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จำนวนเงินกู้</a:t>
                      </a:r>
                      <a:endParaRPr lang="th-TH" sz="3000" b="1" i="0" u="none" strike="noStrike" dirty="0">
                        <a:solidFill>
                          <a:schemeClr val="accent3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solidFill>
                            <a:schemeClr val="accent3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อากรแสตมป์</a:t>
                      </a:r>
                      <a:endParaRPr lang="th-TH" sz="3000" b="1" i="0" u="none" strike="noStrike" dirty="0">
                        <a:solidFill>
                          <a:schemeClr val="accent3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526555">
                <a:tc>
                  <a:txBody>
                    <a:bodyPr/>
                    <a:lstStyle/>
                    <a:p>
                      <a:pPr algn="ctr" fontAlgn="b"/>
                      <a:r>
                        <a:rPr lang="en-US" sz="30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  <a:r>
                        <a:rPr lang="th-TH" sz="30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00,500 </a:t>
                      </a:r>
                      <a:r>
                        <a:rPr lang="th-TH" sz="3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 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104768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จำนวนเงินกู้เกิน 10,000 บาทขึ้นไป </a:t>
                      </a:r>
                      <a:r>
                        <a:rPr lang="th-TH" sz="30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30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0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ติด</a:t>
                      </a:r>
                      <a:r>
                        <a:rPr lang="th-TH" sz="3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อากรแสตมป์ 10 บาท</a:t>
                      </a:r>
                      <a:endParaRPr lang="th-TH" sz="30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768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3000" b="1" u="none" strike="noStrike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FreesiaUPC" pitchFamily="34" charset="-34"/>
                          <a:cs typeface="FreesiaUPC" pitchFamily="34" charset="-34"/>
                        </a:rPr>
                        <a:t>นาย ข ผู้ค้ำประกัน เป็นผู้ติดอากรแสตมป์ </a:t>
                      </a:r>
                      <a:r>
                        <a:rPr lang="th-TH" sz="3000" b="1" u="none" strike="noStrike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FreesiaUPC" pitchFamily="34" charset="-34"/>
                          <a:cs typeface="FreesiaUPC" pitchFamily="34" charset="-34"/>
                        </a:rPr>
                        <a:t>จำนวน </a:t>
                      </a:r>
                      <a:r>
                        <a:rPr lang="th-TH" sz="3000" b="1" u="none" strike="noStrike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FreesiaUPC" pitchFamily="34" charset="-34"/>
                          <a:cs typeface="FreesiaUPC" pitchFamily="34" charset="-34"/>
                        </a:rPr>
                        <a:t>10 บาท</a:t>
                      </a:r>
                      <a:endParaRPr lang="th-TH" sz="3000" b="1" i="0" u="none" strike="noStrike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39552" y="1318549"/>
            <a:ext cx="8127453" cy="598285"/>
          </a:xfrm>
          <a:prstGeom prst="flowChartAlternateProcess">
            <a:avLst/>
          </a:prstGeom>
          <a:solidFill>
            <a:srgbClr val="92D050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บริษัท ก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กู้ยืม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เงินนจำนวน 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9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00,500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บาท โดยให้ นาย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ข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เป็นผู้ค้ำประกัน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19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867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87363" y="980728"/>
            <a:ext cx="8557092" cy="569386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00113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zh-CN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1. สัญญาค้ำประกันไม่ติดอากรแสตมป์ </a:t>
            </a:r>
            <a:r>
              <a:rPr kumimoji="0" lang="en-US" altLang="zh-CN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:</a:t>
            </a:r>
            <a:r>
              <a:rPr kumimoji="0" lang="th-TH" altLang="zh-CN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ตรวจสอบสัญญาค้ำประกันการกู้ยืมเงินกองทุนพัฒนาฝีมือแรงงานฉบับใดที่ยังไม่ได้ปิดอากรแสตมป์ ให้ผู้ค้ำประกันปิดอากรแสตมป์ให้ครบถ้วน </a:t>
            </a:r>
            <a:endParaRPr kumimoji="0" lang="en-US" altLang="zh-CN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900113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zh-CN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2. ให้ปิดอากรแสตมป์ลงบนสัญญากู้ยืมเงินและสัญญาค้ำประกัน ไม่ให้ปิดลงบนกระดาษอื่นที่ไม่ใช่สัญญา </a:t>
            </a:r>
            <a:endParaRPr kumimoji="0" lang="en-US" altLang="zh-CN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lvl="0" indent="900113" algn="thaiDist"/>
            <a:r>
              <a:rPr kumimoji="0" lang="th-TH" altLang="zh-CN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3. </a:t>
            </a:r>
            <a:r>
              <a:rPr lang="th-TH" altLang="zh-CN" sz="26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รวจสอบการปิดอากรแสตมป์สัญญากู้ยืมเงินและสัญญาค้ำประกันการกู้ยืมเงินกองทุนพัฒนาฝีมือแรงงานให้ถูกต้อง </a:t>
            </a:r>
            <a:r>
              <a:rPr kumimoji="0" lang="th-TH" altLang="zh-CN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เนื่องจากสัญญากู้ยืมเงินและสัญญาค้ำประกันเป็นเอกสารสำคัญ กรณีลูกหนี้ผิดนัดชำระหนี้และต้องส่งฟ้องคดี หากไม่ปิดอากรแสตมป์หรือปิดไม่ครบถ้วน จะไม่สามารถส่งฟ้องคดีได้ </a:t>
            </a:r>
            <a:endParaRPr kumimoji="0" lang="en-US" altLang="zh-CN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900113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zh-CN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4. ให้ตรวจสอบความถูกต้องครบถ้วนสมบูรณ์ของสัญญากู้ยืมเงินและสัญญาค้ำประกันก่อนส่งสำเนาให้กองส่งเสริมการพัฒนาฝีมือแรงงาน </a:t>
            </a:r>
          </a:p>
          <a:p>
            <a:pPr lvl="0" indent="900113" algn="thaiDist"/>
            <a:r>
              <a:rPr lang="th-TH" altLang="zh-CN" sz="2600" b="1" i="1" dirty="0" smtClean="0">
                <a:solidFill>
                  <a:schemeClr val="accent6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**ศึกษาการปิดอากรแสตมป์ได้จากคู่มือปฏิบัติงานการให้กู้ยืมเงินกองทุนพัฒนาฝีมือแรงงานตามพระราชบัญญัติส่งเสริมการพัฒนาฝีมือแรงงาน พ.ศ. 2545 เล่มสีชมพูหน้า 36</a:t>
            </a:r>
            <a:r>
              <a:rPr lang="en-US" altLang="zh-CN" sz="2600" b="1" i="1" dirty="0" smtClean="0">
                <a:solidFill>
                  <a:schemeClr val="accent6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-37</a:t>
            </a:r>
            <a:endParaRPr kumimoji="0" lang="th-TH" altLang="zh-CN" sz="2600" b="1" i="1" u="none" strike="noStrike" normalizeH="0" baseline="0" dirty="0" smtClean="0">
              <a:solidFill>
                <a:schemeClr val="accent6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6">
            <a:extLst>
              <a:ext uri="{FF2B5EF4-FFF2-40B4-BE49-F238E27FC236}">
                <a16:creationId xmlns="" xmlns:a16="http://schemas.microsoft.com/office/drawing/2014/main" id="{1BD87B54-E1CE-4D49-BDA7-2C3296AC5E19}"/>
              </a:ext>
            </a:extLst>
          </p:cNvPr>
          <p:cNvCxnSpPr>
            <a:cxnSpLocks/>
          </p:cNvCxnSpPr>
          <p:nvPr/>
        </p:nvCxnSpPr>
        <p:spPr>
          <a:xfrm>
            <a:off x="223709" y="692695"/>
            <a:ext cx="6309915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7">
            <a:extLst>
              <a:ext uri="{FF2B5EF4-FFF2-40B4-BE49-F238E27FC236}">
                <a16:creationId xmlns="" xmlns:a16="http://schemas.microsoft.com/office/drawing/2014/main" id="{800C63E7-1F68-424D-ABFD-A477A43D743E}"/>
              </a:ext>
            </a:extLst>
          </p:cNvPr>
          <p:cNvCxnSpPr>
            <a:cxnSpLocks/>
          </p:cNvCxnSpPr>
          <p:nvPr/>
        </p:nvCxnSpPr>
        <p:spPr>
          <a:xfrm flipV="1">
            <a:off x="511743" y="822861"/>
            <a:ext cx="6652547" cy="13853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Rectangle 5">
            <a:extLst>
              <a:ext uri="{FF2B5EF4-FFF2-40B4-BE49-F238E27FC236}">
                <a16:creationId xmlns="" xmlns:a16="http://schemas.microsoft.com/office/drawing/2014/main" id="{DB01C758-D567-4538-BB08-1AE299883116}"/>
              </a:ext>
            </a:extLst>
          </p:cNvPr>
          <p:cNvSpPr/>
          <p:nvPr/>
        </p:nvSpPr>
        <p:spPr>
          <a:xfrm>
            <a:off x="540834" y="116632"/>
            <a:ext cx="56873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ปัญหาที่พบจากการปิดอากร</a:t>
            </a:r>
            <a:r>
              <a:rPr lang="th-TH" sz="4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แสตมป์</a:t>
            </a:r>
            <a:endParaRPr lang="th-TH" sz="4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20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ชื่อเรื่อง 1"/>
          <p:cNvSpPr>
            <a:spLocks noGrp="1"/>
          </p:cNvSpPr>
          <p:nvPr>
            <p:ph type="title"/>
          </p:nvPr>
        </p:nvSpPr>
        <p:spPr>
          <a:xfrm>
            <a:off x="539553" y="188641"/>
            <a:ext cx="2712215" cy="696301"/>
          </a:xfrm>
        </p:spPr>
        <p:txBody>
          <a:bodyPr>
            <a:noAutofit/>
          </a:bodyPr>
          <a:lstStyle/>
          <a:p>
            <a:pPr algn="ctr"/>
            <a:r>
              <a:rPr lang="th-TH" sz="4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วันเริ่มชำระหนี้ 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197546"/>
            <a:ext cx="8354931" cy="1551738"/>
          </a:xfrm>
          <a:prstGeom prst="flowChartAlternateProcess">
            <a:avLst/>
          </a:prstGeom>
          <a:solidFill>
            <a:srgbClr val="CC00CC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ผู้ดำเนินการ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ฝึก ผู้ดำเนินการทดสอบมาตรฐานฝีมือแรงงาน ผู้ประกอบกิจการ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ให้ชำระหนี้เงินกู้ยืมคืนกองทุนหลังจากลงนามในสัญญาและได้รับเช็คแล้ว โดยชำระเป็นรายเดือน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ภายในวันที่ 5 ของเดือนถัดไป</a:t>
            </a:r>
            <a:endParaRPr lang="en-US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9" y="2852937"/>
            <a:ext cx="8426939" cy="1833419"/>
          </a:xfrm>
          <a:prstGeom prst="rect">
            <a:avLst/>
          </a:prstGeom>
          <a:ln>
            <a:solidFill>
              <a:srgbClr val="CC66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8808" tIns="54404" rIns="108808" bIns="54404" rtlCol="0">
            <a:noAutofit/>
          </a:bodyPr>
          <a:lstStyle/>
          <a:p>
            <a:pPr algn="thaiDist"/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บริษัท ก จำกัด กู้ยืม</a:t>
            </a:r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เงินกองทุนฯ จำนวน </a:t>
            </a:r>
            <a:r>
              <a:rPr lang="en-US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9</a:t>
            </a:r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00,500 บาท </a:t>
            </a:r>
            <a:r>
              <a:rPr lang="en-US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เพื่อ</a:t>
            </a: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ดำเนินการฝึกอบรมให้แก่ลูกจ้าง โดยทำสัญญากู้ยืมเงินและได้รับเช็ควันที่ 8 </a:t>
            </a:r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มกราคม 2562 </a:t>
            </a: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ดังนั้น บริษัท ก จำกัด จะต้องเริ่มชำระหนี้งวดแรก วันที่ 1 </a:t>
            </a:r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กุมภาพันธ์ 2562</a:t>
            </a:r>
            <a:endParaRPr lang="en-US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8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55936742"/>
              </p:ext>
            </p:extLst>
          </p:nvPr>
        </p:nvGraphicFramePr>
        <p:xfrm>
          <a:off x="899593" y="4869160"/>
          <a:ext cx="7331438" cy="155463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6657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657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48767"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 </a:t>
                      </a:r>
                      <a:r>
                        <a:rPr lang="th-TH" sz="30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ม.ค.</a:t>
                      </a:r>
                      <a:r>
                        <a:rPr lang="th-TH" sz="3000" b="1" baseline="0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62</a:t>
                      </a:r>
                      <a:endParaRPr lang="th-TH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 </a:t>
                      </a:r>
                      <a:r>
                        <a:rPr lang="th-TH" sz="30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ก.พ. 62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05863"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ทำสัญญากู้ยืมและรับเช็ค</a:t>
                      </a:r>
                      <a:endParaRPr lang="en-US" sz="30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เริ่มชำระงวดแรก</a:t>
                      </a:r>
                      <a:endParaRPr lang="en-US" sz="30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21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1BD87B54-E1CE-4D49-BDA7-2C3296AC5E19}"/>
              </a:ext>
            </a:extLst>
          </p:cNvPr>
          <p:cNvCxnSpPr>
            <a:cxnSpLocks/>
          </p:cNvCxnSpPr>
          <p:nvPr/>
        </p:nvCxnSpPr>
        <p:spPr>
          <a:xfrm>
            <a:off x="223709" y="884147"/>
            <a:ext cx="6309915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800C63E7-1F68-424D-ABFD-A477A43D743E}"/>
              </a:ext>
            </a:extLst>
          </p:cNvPr>
          <p:cNvCxnSpPr>
            <a:cxnSpLocks/>
          </p:cNvCxnSpPr>
          <p:nvPr/>
        </p:nvCxnSpPr>
        <p:spPr>
          <a:xfrm flipV="1">
            <a:off x="511743" y="1014313"/>
            <a:ext cx="6652547" cy="13853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9236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0499240C-AF18-4384-A19A-2A0B34F01AAB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2E2B4EFB-02FF-49BB-9C24-578610911EC6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A914064B-6547-4D89-AE43-1CBD7FF96A12}"/>
              </a:ext>
            </a:extLst>
          </p:cNvPr>
          <p:cNvSpPr/>
          <p:nvPr/>
        </p:nvSpPr>
        <p:spPr>
          <a:xfrm>
            <a:off x="589233" y="332656"/>
            <a:ext cx="34067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การชำระหนี้เงินกู้ยืม </a:t>
            </a:r>
            <a:endParaRPr lang="th-TH" sz="4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ผืนผ้า 8">
            <a:extLst>
              <a:ext uri="{FF2B5EF4-FFF2-40B4-BE49-F238E27FC236}">
                <a16:creationId xmlns="" xmlns:a16="http://schemas.microsoft.com/office/drawing/2014/main" id="{B6B8A84C-D667-48DA-8727-4D7B886E4846}"/>
              </a:ext>
            </a:extLst>
          </p:cNvPr>
          <p:cNvSpPr/>
          <p:nvPr/>
        </p:nvSpPr>
        <p:spPr>
          <a:xfrm>
            <a:off x="502314" y="1484783"/>
            <a:ext cx="3997679" cy="4320477"/>
          </a:xfrm>
          <a:prstGeom prst="rect">
            <a:avLst/>
          </a:prstGeom>
          <a:noFill/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08808" tIns="54404" rIns="108808" bIns="54404" rtlCol="0" anchor="ctr"/>
          <a:lstStyle/>
          <a:p>
            <a:pPr algn="ctr"/>
            <a:r>
              <a:rPr lang="th-TH" sz="5400" b="1" i="1" u="sng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เริ่มชำระหนี้คืน </a:t>
            </a:r>
          </a:p>
          <a:p>
            <a:pPr algn="ctr"/>
            <a:r>
              <a:rPr lang="th-TH" sz="4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หลังจากลงนามในสัญญา</a:t>
            </a:r>
          </a:p>
          <a:p>
            <a:pPr algn="ctr"/>
            <a:r>
              <a:rPr lang="th-TH" sz="4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และได้รับเช็คแล้ว </a:t>
            </a:r>
          </a:p>
          <a:p>
            <a:pPr algn="ctr"/>
            <a:r>
              <a:rPr lang="th-TH" sz="3600" b="1" dirty="0">
                <a:solidFill>
                  <a:schemeClr val="accent5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ไม่เกินวันที่ 5 ของเดือนถัดไป</a:t>
            </a:r>
            <a:endParaRPr lang="th-TH" sz="3600" dirty="0">
              <a:solidFill>
                <a:schemeClr val="accent5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มนมุมสี่เหลี่ยมด้านเดียวกัน 4"/>
          <p:cNvSpPr/>
          <p:nvPr/>
        </p:nvSpPr>
        <p:spPr>
          <a:xfrm>
            <a:off x="5035183" y="1484785"/>
            <a:ext cx="3569265" cy="4358727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spcFirstLastPara="0" vert="horz" wrap="square" lIns="66493" tIns="199480" rIns="66493" bIns="66493" numCol="1" spcCol="1512" anchor="t" anchorCtr="0">
            <a:noAutofit/>
          </a:bodyPr>
          <a:lstStyle/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th-TH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วิธีการชำระเงิน</a:t>
            </a: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itchFamily="34" charset="0"/>
              <a:buChar char="•"/>
            </a:pPr>
            <a:r>
              <a:rPr lang="th-TH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เงินสด</a:t>
            </a: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เช็ค</a:t>
            </a: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ตั๋วแลกเงิน หรือธนาณัติ</a:t>
            </a: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ชำระผ่านธนาคาร</a:t>
            </a:r>
          </a:p>
        </p:txBody>
      </p:sp>
      <p:sp>
        <p:nvSpPr>
          <p:cNvPr id="13" name="ลูกศรขวา 15"/>
          <p:cNvSpPr/>
          <p:nvPr/>
        </p:nvSpPr>
        <p:spPr>
          <a:xfrm>
            <a:off x="4499993" y="3356993"/>
            <a:ext cx="507723" cy="500182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th-TH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1045295" y="5934878"/>
            <a:ext cx="6623049" cy="662475"/>
          </a:xfrm>
          <a:prstGeom prst="rect">
            <a:avLst/>
          </a:prstGeom>
        </p:spPr>
        <p:txBody>
          <a:bodyPr vert="horz" lIns="108808" tIns="54404" rIns="108808" bIns="54404" anchor="b">
            <a:noAutofit/>
          </a:bodyPr>
          <a:lstStyle/>
          <a:p>
            <a:pPr defTabSz="1088073">
              <a:spcBef>
                <a:spcPct val="0"/>
              </a:spcBef>
              <a:defRPr/>
            </a:pPr>
            <a:r>
              <a:rPr lang="th-TH" sz="4300" b="1" dirty="0">
                <a:solidFill>
                  <a:srgbClr val="FF66FF"/>
                </a:solidFill>
                <a:latin typeface="FreesiaUPC" pitchFamily="34" charset="-34"/>
                <a:ea typeface="+mj-ea"/>
                <a:cs typeface="FreesiaUPC" pitchFamily="34" charset="-34"/>
              </a:rPr>
              <a:t>ระยะเวลาผ่อนชำระไม่เกิน 12 เดือน</a:t>
            </a:r>
            <a:endParaRPr lang="en-US" sz="4300" b="1" dirty="0">
              <a:solidFill>
                <a:srgbClr val="FF66FF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15" name="Picture 2" descr="Free Empty Butt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5934879"/>
            <a:ext cx="689500" cy="662474"/>
          </a:xfrm>
          <a:prstGeom prst="rect">
            <a:avLst/>
          </a:prstGeom>
          <a:noFill/>
        </p:spPr>
      </p:pic>
      <p:sp>
        <p:nvSpPr>
          <p:cNvPr id="1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22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074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11562" y="188641"/>
            <a:ext cx="450475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กรณีชำระเงินผ่านธนาคาร</a:t>
            </a:r>
            <a:endParaRPr lang="en-US" sz="44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5536" y="1268761"/>
            <a:ext cx="8352928" cy="424731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55600" indent="-355600" algn="thaiDist"/>
            <a:r>
              <a:rPr lang="th-TH" sz="3000" dirty="0">
                <a:latin typeface="FreesiaUPC" pitchFamily="34" charset="-34"/>
                <a:cs typeface="FreesiaUPC" pitchFamily="34" charset="-34"/>
              </a:rPr>
              <a:t>1. นำใบแจ้งการชำระเงินผ่านธนาคารกรุงไทยที่กรมพัฒนาฝีมือแรงงานออก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ให้ชำระ 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ณ ที่ทำการธนาคารกรุงไทย ทุกสาขา โดยใช้รหัสการชำระ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เงิน</a:t>
            </a:r>
            <a:br>
              <a:rPr lang="th-TH" sz="3000" dirty="0" smtClean="0">
                <a:latin typeface="FreesiaUPC" pitchFamily="34" charset="-34"/>
                <a:cs typeface="FreesiaUPC" pitchFamily="34" charset="-34"/>
              </a:rPr>
            </a:br>
            <a:r>
              <a:rPr lang="en-US" sz="3000" dirty="0" smtClean="0">
                <a:latin typeface="FreesiaUPC" pitchFamily="34" charset="-34"/>
                <a:cs typeface="FreesiaUPC" pitchFamily="34" charset="-34"/>
              </a:rPr>
              <a:t>(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COMPANY CODE)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ที่ระบุในใบแจ้งการชำระเงิน 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  <a:p>
            <a:pPr marL="355600" indent="-355600" algn="thaiDist"/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. ชำระผ่านตู้ 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ATM 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ของธนาคารกรุงไทย ทุกสาขา โดยผู้กู้ยืมเงินจะต้องมีบัตร </a:t>
            </a:r>
            <a:r>
              <a:rPr lang="en-US" sz="3000" dirty="0" smtClean="0">
                <a:latin typeface="FreesiaUPC" pitchFamily="34" charset="-34"/>
                <a:cs typeface="FreesiaUPC" pitchFamily="34" charset="-34"/>
              </a:rPr>
              <a:t>ATM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 ของ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ธนาคารกรุงไทย โดยใช้รหัสการชำระเงิน 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(COMPANY CODE)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0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ที่ระบุในใบ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แจ้งการชำระ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เงิน</a:t>
            </a:r>
          </a:p>
          <a:p>
            <a:pPr marL="355600" indent="-355600" algn="thaiDist"/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. ชำระผ่านระบบ 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KTB </a:t>
            </a:r>
            <a:r>
              <a:rPr lang="en-US" sz="3000" dirty="0" err="1">
                <a:latin typeface="FreesiaUPC" pitchFamily="34" charset="-34"/>
                <a:cs typeface="FreesiaUPC" pitchFamily="34" charset="-34"/>
              </a:rPr>
              <a:t>Netbank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ของธนาคารกรุงไทย โดยผู้กู้ยืมเงินจะต้องมี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บัญชีธนาคารกรุงไทย 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และสมัครใช้บริการ 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KTB </a:t>
            </a:r>
            <a:r>
              <a:rPr lang="en-US" sz="3000" dirty="0" err="1">
                <a:latin typeface="FreesiaUPC" pitchFamily="34" charset="-34"/>
                <a:cs typeface="FreesiaUPC" pitchFamily="34" charset="-34"/>
              </a:rPr>
              <a:t>Netbank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โดยใช้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รหัส</a:t>
            </a:r>
            <a:br>
              <a:rPr lang="th-TH" sz="30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ชำระ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เงิน </a:t>
            </a:r>
            <a:r>
              <a:rPr lang="en-US" sz="3000" dirty="0" smtClean="0">
                <a:latin typeface="FreesiaUPC" pitchFamily="34" charset="-34"/>
                <a:cs typeface="FreesiaUPC" pitchFamily="34" charset="-34"/>
              </a:rPr>
              <a:t>(COMPANY 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CODE)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ที่ระบุในใบแจ้งการชำระเงิน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496" y="5589241"/>
            <a:ext cx="9001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th-TH" sz="2800" b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เอกสารผนวก </a:t>
            </a:r>
            <a:r>
              <a:rPr lang="th-TH" sz="2800" b="1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2 รายละเอียด</a:t>
            </a:r>
            <a:r>
              <a:rPr lang="th-TH" sz="2800" b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แนบท้ายสัญญากู้ยืมเงินกองทุนพัฒนาฝีมือ</a:t>
            </a:r>
            <a:r>
              <a:rPr lang="th-TH" sz="2800" b="1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แรงงาน(คู่มือเล่มสีชมพู หน้า 147)</a:t>
            </a:r>
            <a:endParaRPr lang="en-US" sz="2800" dirty="0">
              <a:solidFill>
                <a:schemeClr val="accent2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0499240C-AF18-4384-A19A-2A0B34F01AAB}"/>
              </a:ext>
            </a:extLst>
          </p:cNvPr>
          <p:cNvCxnSpPr>
            <a:cxnSpLocks/>
          </p:cNvCxnSpPr>
          <p:nvPr/>
        </p:nvCxnSpPr>
        <p:spPr>
          <a:xfrm>
            <a:off x="223709" y="979934"/>
            <a:ext cx="6309915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2E2B4EFB-02FF-49BB-9C24-578610911EC6}"/>
              </a:ext>
            </a:extLst>
          </p:cNvPr>
          <p:cNvCxnSpPr>
            <a:cxnSpLocks/>
          </p:cNvCxnSpPr>
          <p:nvPr/>
        </p:nvCxnSpPr>
        <p:spPr>
          <a:xfrm flipV="1">
            <a:off x="511743" y="1110100"/>
            <a:ext cx="6652547" cy="13853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23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348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D84B11-DC13-4CE3-82B0-69B68FD42FF6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93E4EED-6434-4E3C-B012-102343A7397B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E2B5A598-D0A2-423D-8D37-A5E13AF2F67F}"/>
              </a:ext>
            </a:extLst>
          </p:cNvPr>
          <p:cNvSpPr/>
          <p:nvPr/>
        </p:nvSpPr>
        <p:spPr>
          <a:xfrm>
            <a:off x="463757" y="327978"/>
            <a:ext cx="82670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36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ประโยชน์ที่ได้รับจากการกู้ยืมเงินกองทุนพัฒนาฝีมือแรงงาน</a:t>
            </a:r>
            <a:endParaRPr lang="en-US" sz="36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ounded Rectangle 4">
            <a:extLst>
              <a:ext uri="{FF2B5EF4-FFF2-40B4-BE49-F238E27FC236}">
                <a16:creationId xmlns="" xmlns:a16="http://schemas.microsoft.com/office/drawing/2014/main" id="{3FD0F369-D751-4A62-AC0D-94A27968ED9D}"/>
              </a:ext>
            </a:extLst>
          </p:cNvPr>
          <p:cNvSpPr/>
          <p:nvPr/>
        </p:nvSpPr>
        <p:spPr>
          <a:xfrm>
            <a:off x="1093928" y="1428782"/>
            <a:ext cx="2029216" cy="1118383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</a:gradFill>
          <a:scene3d>
            <a:camera prst="orthographicFront"/>
            <a:lightRig rig="flat" dir="t"/>
          </a:scene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spcFirstLastPara="0" vert="horz" wrap="square" lIns="91440" tIns="68580" rIns="91440" bIns="68580" numCol="1" spcCol="1270" anchor="ctr" anchorCtr="0">
            <a:noAutofit/>
          </a:bodyPr>
          <a:lstStyle/>
          <a:p>
            <a:pPr algn="ctr"/>
            <a:r>
              <a:rPr lang="th-TH" sz="3600" b="1" i="1" dirty="0">
                <a:ln>
                  <a:solidFill>
                    <a:srgbClr val="FF66FF"/>
                  </a:solidFill>
                </a:ln>
                <a:solidFill>
                  <a:schemeClr val="tx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ยกเว้นภาษี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AEF1F4BD-95D8-49E6-9255-BBFE2AC7229B}"/>
              </a:ext>
            </a:extLst>
          </p:cNvPr>
          <p:cNvGrpSpPr/>
          <p:nvPr/>
        </p:nvGrpSpPr>
        <p:grpSpPr>
          <a:xfrm>
            <a:off x="4395961" y="1412777"/>
            <a:ext cx="2110953" cy="1152127"/>
            <a:chOff x="6834891" y="-345057"/>
            <a:chExt cx="3997254" cy="2642211"/>
          </a:xfrm>
          <a:scene3d>
            <a:camera prst="orthographicFront"/>
            <a:lightRig rig="flat" dir="t"/>
          </a:scene3d>
        </p:grpSpPr>
        <p:sp>
          <p:nvSpPr>
            <p:cNvPr id="11" name="Rounded Rectangle 25">
              <a:extLst>
                <a:ext uri="{FF2B5EF4-FFF2-40B4-BE49-F238E27FC236}">
                  <a16:creationId xmlns="" xmlns:a16="http://schemas.microsoft.com/office/drawing/2014/main" id="{98C97242-9886-4E40-AF28-A3C4E9FE6A02}"/>
                </a:ext>
              </a:extLst>
            </p:cNvPr>
            <p:cNvSpPr/>
            <p:nvPr/>
          </p:nvSpPr>
          <p:spPr>
            <a:xfrm>
              <a:off x="6834891" y="-345057"/>
              <a:ext cx="3997254" cy="2642211"/>
            </a:xfrm>
            <a:prstGeom prst="roundRect">
              <a:avLst>
                <a:gd name="adj" fmla="val 10000"/>
              </a:avLst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12" name="Rounded Rectangle 4">
              <a:extLst>
                <a:ext uri="{FF2B5EF4-FFF2-40B4-BE49-F238E27FC236}">
                  <a16:creationId xmlns="" xmlns:a16="http://schemas.microsoft.com/office/drawing/2014/main" id="{28A8EC7C-7B3E-42C4-8216-8A3D1410424C}"/>
                </a:ext>
              </a:extLst>
            </p:cNvPr>
            <p:cNvSpPr/>
            <p:nvPr/>
          </p:nvSpPr>
          <p:spPr>
            <a:xfrm>
              <a:off x="6912280" y="-267671"/>
              <a:ext cx="3842479" cy="2564825"/>
            </a:xfrm>
            <a:prstGeom prst="rect">
              <a:avLst/>
            </a:prstGeom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algn="ctr"/>
              <a:r>
                <a:rPr lang="th-TH" sz="3600" i="1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ประเมินเงินสมทบกองทุน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A4D5A6B4-8F7F-41E1-8B29-02BD9D4BF2DD}"/>
              </a:ext>
            </a:extLst>
          </p:cNvPr>
          <p:cNvGrpSpPr/>
          <p:nvPr/>
        </p:nvGrpSpPr>
        <p:grpSpPr>
          <a:xfrm>
            <a:off x="4467969" y="3645025"/>
            <a:ext cx="2110953" cy="1152127"/>
            <a:chOff x="504851" y="1219482"/>
            <a:chExt cx="3997254" cy="2642211"/>
          </a:xfr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scene3d>
            <a:camera prst="orthographicFront"/>
            <a:lightRig rig="flat" dir="t"/>
          </a:scene3d>
        </p:grpSpPr>
        <p:sp>
          <p:nvSpPr>
            <p:cNvPr id="14" name="Rounded Rectangle 29">
              <a:extLst>
                <a:ext uri="{FF2B5EF4-FFF2-40B4-BE49-F238E27FC236}">
                  <a16:creationId xmlns="" xmlns:a16="http://schemas.microsoft.com/office/drawing/2014/main" id="{8282AD4F-F0EE-4656-8F81-15E74F1C49C9}"/>
                </a:ext>
              </a:extLst>
            </p:cNvPr>
            <p:cNvSpPr/>
            <p:nvPr/>
          </p:nvSpPr>
          <p:spPr>
            <a:xfrm>
              <a:off x="504851" y="1219482"/>
              <a:ext cx="3997254" cy="2642211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ounded Rectangle 4">
              <a:extLst>
                <a:ext uri="{FF2B5EF4-FFF2-40B4-BE49-F238E27FC236}">
                  <a16:creationId xmlns="" xmlns:a16="http://schemas.microsoft.com/office/drawing/2014/main" id="{01BB1A58-EAA9-4895-9B33-4FB8420732A8}"/>
                </a:ext>
              </a:extLst>
            </p:cNvPr>
            <p:cNvSpPr/>
            <p:nvPr/>
          </p:nvSpPr>
          <p:spPr>
            <a:xfrm>
              <a:off x="582240" y="1296868"/>
              <a:ext cx="3842479" cy="2564825"/>
            </a:xfrm>
            <a:prstGeom prst="rect">
              <a:avLst/>
            </a:prstGeom>
            <a:grpFill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algn="ctr"/>
              <a:r>
                <a:rPr lang="th-TH" sz="3600" b="1" i="1" dirty="0">
                  <a:solidFill>
                    <a:schemeClr val="bg1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ลดต้นทุน</a:t>
              </a:r>
            </a:p>
          </p:txBody>
        </p:sp>
      </p:grpSp>
      <p:sp>
        <p:nvSpPr>
          <p:cNvPr id="19" name="Rounded Rectangle 4">
            <a:extLst>
              <a:ext uri="{FF2B5EF4-FFF2-40B4-BE49-F238E27FC236}">
                <a16:creationId xmlns="" xmlns:a16="http://schemas.microsoft.com/office/drawing/2014/main" id="{D5DD167B-DC70-4F4D-B5D2-EF8EDFCBED4E}"/>
              </a:ext>
            </a:extLst>
          </p:cNvPr>
          <p:cNvSpPr/>
          <p:nvPr/>
        </p:nvSpPr>
        <p:spPr>
          <a:xfrm>
            <a:off x="1293744" y="3711742"/>
            <a:ext cx="2029216" cy="1101115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scene3d>
            <a:camera prst="orthographicFront"/>
            <a:lightRig rig="flat" dir="t"/>
          </a:scene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spcFirstLastPara="0" vert="horz" wrap="square" lIns="91440" tIns="68580" rIns="91440" bIns="68580" numCol="1" spcCol="1270" anchor="ctr" anchorCtr="0">
            <a:noAutofit/>
          </a:bodyPr>
          <a:lstStyle/>
          <a:p>
            <a:pPr algn="ctr"/>
            <a:r>
              <a:rPr lang="th-TH" sz="3600" b="1" i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กู้ใหม่</a:t>
            </a:r>
            <a:endParaRPr lang="th-TH" sz="4000" b="1" i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FreesiaUPC" pitchFamily="34" charset="-34"/>
              <a:ea typeface="BoonTook Ultra" pitchFamily="50" charset="-34"/>
              <a:cs typeface="FreesiaUPC" pitchFamily="34" charset="-34"/>
            </a:endParaRPr>
          </a:p>
        </p:txBody>
      </p:sp>
      <p:sp>
        <p:nvSpPr>
          <p:cNvPr id="20" name="Arrow: Right 19">
            <a:extLst>
              <a:ext uri="{FF2B5EF4-FFF2-40B4-BE49-F238E27FC236}">
                <a16:creationId xmlns="" xmlns:a16="http://schemas.microsoft.com/office/drawing/2014/main" id="{BEB48EB1-F070-4762-A63C-FDB5003CC447}"/>
              </a:ext>
            </a:extLst>
          </p:cNvPr>
          <p:cNvSpPr/>
          <p:nvPr/>
        </p:nvSpPr>
        <p:spPr>
          <a:xfrm>
            <a:off x="3419872" y="1806162"/>
            <a:ext cx="648072" cy="3184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Arrow: Down 20">
            <a:extLst>
              <a:ext uri="{FF2B5EF4-FFF2-40B4-BE49-F238E27FC236}">
                <a16:creationId xmlns="" xmlns:a16="http://schemas.microsoft.com/office/drawing/2014/main" id="{FB40ED5D-A923-4D48-9239-4AC29743323E}"/>
              </a:ext>
            </a:extLst>
          </p:cNvPr>
          <p:cNvSpPr/>
          <p:nvPr/>
        </p:nvSpPr>
        <p:spPr>
          <a:xfrm>
            <a:off x="5340757" y="2852937"/>
            <a:ext cx="311363" cy="5270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Arrow: Right 21">
            <a:extLst>
              <a:ext uri="{FF2B5EF4-FFF2-40B4-BE49-F238E27FC236}">
                <a16:creationId xmlns="" xmlns:a16="http://schemas.microsoft.com/office/drawing/2014/main" id="{582DEFCA-C54C-4FCB-A6A6-C7C59D3435EC}"/>
              </a:ext>
            </a:extLst>
          </p:cNvPr>
          <p:cNvSpPr/>
          <p:nvPr/>
        </p:nvSpPr>
        <p:spPr>
          <a:xfrm flipH="1">
            <a:off x="3491880" y="4085289"/>
            <a:ext cx="648072" cy="3184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Rectangle 16"/>
          <p:cNvSpPr/>
          <p:nvPr/>
        </p:nvSpPr>
        <p:spPr>
          <a:xfrm>
            <a:off x="624551" y="2717775"/>
            <a:ext cx="2967972" cy="720080"/>
          </a:xfrm>
          <a:prstGeom prst="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thaiDist"/>
            <a:r>
              <a:rPr lang="th-TH" sz="2000" dirty="0">
                <a:solidFill>
                  <a:schemeClr val="tx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ค่าใช้จ่ายที่ใช้ในการฝึกอบรมสามารถนำไปยกเว้นภาษีเงิน</a:t>
            </a:r>
            <a:r>
              <a:rPr lang="th-TH" sz="2000" dirty="0" smtClean="0">
                <a:solidFill>
                  <a:schemeClr val="tx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ได้ร้อย</a:t>
            </a:r>
            <a:r>
              <a:rPr lang="th-TH" sz="2000" dirty="0">
                <a:solidFill>
                  <a:schemeClr val="tx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ละร้อย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732240" y="1446119"/>
            <a:ext cx="2232248" cy="1291539"/>
          </a:xfrm>
          <a:prstGeom prst="rect">
            <a:avLst/>
          </a:prstGeom>
          <a:ln>
            <a:solidFill>
              <a:srgbClr val="7030A0"/>
            </a:solidFill>
            <a:prstDash val="dash"/>
          </a:ln>
        </p:spPr>
        <p:style>
          <a:lnRef idx="2">
            <a:schemeClr val="accent1"/>
          </a:lnRef>
          <a:fillRef idx="100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thaiDist"/>
            <a:r>
              <a:rPr lang="th-TH" sz="2000" dirty="0">
                <a:solidFill>
                  <a:schemeClr val="tx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พัฒนาฝีมือแรงงานให้แก่ลูกจ้างครบตาม</a:t>
            </a:r>
            <a:r>
              <a:rPr lang="th-TH" sz="2000" dirty="0" smtClean="0">
                <a:solidFill>
                  <a:schemeClr val="tx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สัดส่วน</a:t>
            </a:r>
            <a:br>
              <a:rPr lang="th-TH" sz="2000" dirty="0" smtClean="0">
                <a:solidFill>
                  <a:schemeClr val="tx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</a:br>
            <a:r>
              <a:rPr lang="th-TH" sz="2000" dirty="0" smtClean="0">
                <a:solidFill>
                  <a:schemeClr val="tx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ที่</a:t>
            </a:r>
            <a:r>
              <a:rPr lang="th-TH" sz="2000" dirty="0">
                <a:solidFill>
                  <a:schemeClr val="tx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กฎหมายกำหนดไม่</a:t>
            </a:r>
            <a:r>
              <a:rPr lang="th-TH" sz="2000" dirty="0" smtClean="0">
                <a:solidFill>
                  <a:schemeClr val="tx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ต้อง</a:t>
            </a:r>
            <a:br>
              <a:rPr lang="th-TH" sz="2000" dirty="0" smtClean="0">
                <a:solidFill>
                  <a:schemeClr val="tx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</a:br>
            <a:r>
              <a:rPr lang="th-TH" sz="2000" dirty="0" smtClean="0">
                <a:solidFill>
                  <a:schemeClr val="tx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ส่ง</a:t>
            </a:r>
            <a:r>
              <a:rPr lang="th-TH" sz="2000" dirty="0">
                <a:solidFill>
                  <a:schemeClr val="tx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เงินสมทบเข้ากองทุน</a:t>
            </a:r>
            <a:endParaRPr lang="en-US" sz="2000" dirty="0">
              <a:solidFill>
                <a:schemeClr val="tx1"/>
              </a:solidFill>
              <a:latin typeface="FreesiaUPC" pitchFamily="34" charset="-34"/>
              <a:ea typeface="BoonTook Ultra" pitchFamily="50" charset="-34"/>
              <a:cs typeface="FreesiaUPC" pitchFamily="34" charset="-34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328320" y="5085184"/>
            <a:ext cx="2547936" cy="1015663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2000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ลูกจ้างได้รับการพัฒนาทักษะฝีมือ เพิ่มผลิตภาพแรงงาน ลด</a:t>
            </a:r>
            <a:r>
              <a:rPr lang="th-TH" sz="2000" dirty="0" smtClean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ต้นทุน</a:t>
            </a:r>
            <a:br>
              <a:rPr lang="th-TH" sz="2000" dirty="0" smtClean="0">
                <a:latin typeface="FreesiaUPC" pitchFamily="34" charset="-34"/>
                <a:ea typeface="BoonTook Ultra" pitchFamily="50" charset="-34"/>
                <a:cs typeface="FreesiaUPC" pitchFamily="34" charset="-34"/>
              </a:rPr>
            </a:br>
            <a:r>
              <a:rPr lang="th-TH" sz="2000" dirty="0" smtClean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การ</a:t>
            </a:r>
            <a:r>
              <a:rPr lang="th-TH" sz="2000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ผลิต</a:t>
            </a:r>
            <a:endParaRPr lang="en-US" sz="2000" dirty="0"/>
          </a:p>
        </p:txBody>
      </p:sp>
      <p:sp>
        <p:nvSpPr>
          <p:cNvPr id="25" name="Rectangle 24"/>
          <p:cNvSpPr/>
          <p:nvPr/>
        </p:nvSpPr>
        <p:spPr>
          <a:xfrm>
            <a:off x="1346590" y="5103649"/>
            <a:ext cx="1923527" cy="646331"/>
          </a:xfrm>
          <a:prstGeom prst="rect">
            <a:avLst/>
          </a:prstGeom>
          <a:ln>
            <a:solidFill>
              <a:srgbClr val="00B0F0"/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000" dirty="0">
                <a:latin typeface="FreesiaUPC" pitchFamily="34" charset="-34"/>
                <a:cs typeface="FreesiaUPC" pitchFamily="34" charset="-34"/>
              </a:rPr>
              <a:t>ชำระ</a:t>
            </a: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คืนครบตามสัญญา </a:t>
            </a:r>
            <a:r>
              <a:rPr lang="th-TH" sz="2000" dirty="0">
                <a:latin typeface="FreesiaUPC" pitchFamily="34" charset="-34"/>
                <a:cs typeface="FreesiaUPC" pitchFamily="34" charset="-34"/>
              </a:rPr>
              <a:t>ขอกู้ใหม่ได้</a:t>
            </a:r>
            <a:endParaRPr lang="en-US" sz="2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24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733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3C6CE503-2899-4518-8089-16242334E17F}"/>
              </a:ext>
            </a:extLst>
          </p:cNvPr>
          <p:cNvCxnSpPr>
            <a:cxnSpLocks/>
          </p:cNvCxnSpPr>
          <p:nvPr/>
        </p:nvCxnSpPr>
        <p:spPr>
          <a:xfrm>
            <a:off x="223709" y="1124742"/>
            <a:ext cx="6309915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AAD9FC9F-3496-41AE-B8D4-3A892EC20BD3}"/>
              </a:ext>
            </a:extLst>
          </p:cNvPr>
          <p:cNvCxnSpPr>
            <a:cxnSpLocks/>
          </p:cNvCxnSpPr>
          <p:nvPr/>
        </p:nvCxnSpPr>
        <p:spPr>
          <a:xfrm flipV="1">
            <a:off x="511743" y="1254908"/>
            <a:ext cx="6652547" cy="13853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2936AB17-E674-4E26-8404-9F87F8AF9DB2}"/>
              </a:ext>
            </a:extLst>
          </p:cNvPr>
          <p:cNvSpPr/>
          <p:nvPr/>
        </p:nvSpPr>
        <p:spPr>
          <a:xfrm>
            <a:off x="395536" y="404664"/>
            <a:ext cx="59154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สถานที่ยื่นคำขอกู้ยืมเงินและทำสัญญา</a:t>
            </a:r>
            <a:endParaRPr lang="th-TH" sz="4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="" xmlns:a16="http://schemas.microsoft.com/office/drawing/2014/main" id="{65D0AB13-E647-4B77-A0C0-CB15E0D2CABA}"/>
              </a:ext>
            </a:extLst>
          </p:cNvPr>
          <p:cNvGrpSpPr/>
          <p:nvPr/>
        </p:nvGrpSpPr>
        <p:grpSpPr>
          <a:xfrm>
            <a:off x="599475" y="1957509"/>
            <a:ext cx="3827023" cy="2942982"/>
            <a:chOff x="0" y="0"/>
            <a:chExt cx="3827023" cy="2942982"/>
          </a:xfrm>
          <a:solidFill>
            <a:srgbClr val="92D050"/>
          </a:solidFill>
        </p:grpSpPr>
        <p:sp>
          <p:nvSpPr>
            <p:cNvPr id="26" name="Rectangle: Rounded Corners 25">
              <a:extLst>
                <a:ext uri="{FF2B5EF4-FFF2-40B4-BE49-F238E27FC236}">
                  <a16:creationId xmlns="" xmlns:a16="http://schemas.microsoft.com/office/drawing/2014/main" id="{D14FCAA1-8C71-494F-A327-626C91E55061}"/>
                </a:ext>
              </a:extLst>
            </p:cNvPr>
            <p:cNvSpPr/>
            <p:nvPr/>
          </p:nvSpPr>
          <p:spPr>
            <a:xfrm>
              <a:off x="0" y="0"/>
              <a:ext cx="3827023" cy="294298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4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Rectangle: Rounded Corners 4">
              <a:extLst>
                <a:ext uri="{FF2B5EF4-FFF2-40B4-BE49-F238E27FC236}">
                  <a16:creationId xmlns="" xmlns:a16="http://schemas.microsoft.com/office/drawing/2014/main" id="{FACD752A-C540-40C3-B93D-31DE629DC582}"/>
                </a:ext>
              </a:extLst>
            </p:cNvPr>
            <p:cNvSpPr txBox="1"/>
            <p:nvPr/>
          </p:nvSpPr>
          <p:spPr>
            <a:xfrm>
              <a:off x="0" y="0"/>
              <a:ext cx="3827023" cy="88289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th-TH" sz="3600" b="1" kern="1200" dirty="0">
                  <a:latin typeface="FreesiaUPC" pitchFamily="34" charset="-34"/>
                  <a:cs typeface="FreesiaUPC" pitchFamily="34" charset="-34"/>
                </a:rPr>
                <a:t>กรุงเทพมหานคร</a:t>
              </a:r>
              <a:endParaRPr lang="en-US" sz="3600" b="1" kern="1200" dirty="0"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6F3C85A3-1ABB-48F6-8E5C-12B3F16797F7}"/>
              </a:ext>
            </a:extLst>
          </p:cNvPr>
          <p:cNvGrpSpPr/>
          <p:nvPr/>
        </p:nvGrpSpPr>
        <p:grpSpPr>
          <a:xfrm>
            <a:off x="986153" y="2840403"/>
            <a:ext cx="3061619" cy="1912938"/>
            <a:chOff x="386680" y="882894"/>
            <a:chExt cx="3061618" cy="1912938"/>
          </a:xfrm>
          <a:solidFill>
            <a:srgbClr val="66FFFF"/>
          </a:solidFill>
          <a:scene3d>
            <a:camera prst="orthographicFront"/>
            <a:lightRig rig="flat" dir="t"/>
          </a:scene3d>
        </p:grpSpPr>
        <p:sp>
          <p:nvSpPr>
            <p:cNvPr id="24" name="Rectangle: Rounded Corners 23">
              <a:extLst>
                <a:ext uri="{FF2B5EF4-FFF2-40B4-BE49-F238E27FC236}">
                  <a16:creationId xmlns="" xmlns:a16="http://schemas.microsoft.com/office/drawing/2014/main" id="{CB29410B-CAD5-4B96-A9B0-0583424CA64B}"/>
                </a:ext>
              </a:extLst>
            </p:cNvPr>
            <p:cNvSpPr/>
            <p:nvPr/>
          </p:nvSpPr>
          <p:spPr>
            <a:xfrm>
              <a:off x="386680" y="882894"/>
              <a:ext cx="3061618" cy="1912938"/>
            </a:xfrm>
            <a:prstGeom prst="roundRect">
              <a:avLst>
                <a:gd name="adj" fmla="val 1000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5" name="Rectangle: Rounded Corners 6">
              <a:extLst>
                <a:ext uri="{FF2B5EF4-FFF2-40B4-BE49-F238E27FC236}">
                  <a16:creationId xmlns="" xmlns:a16="http://schemas.microsoft.com/office/drawing/2014/main" id="{86FB7782-8B51-4109-98AC-35FE4319C52E}"/>
                </a:ext>
              </a:extLst>
            </p:cNvPr>
            <p:cNvSpPr txBox="1"/>
            <p:nvPr/>
          </p:nvSpPr>
          <p:spPr>
            <a:xfrm>
              <a:off x="442708" y="938922"/>
              <a:ext cx="2949562" cy="1800882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th-TH" sz="3200" b="1" kern="1200" dirty="0">
                  <a:latin typeface="FreesiaUPC" pitchFamily="34" charset="-34"/>
                  <a:cs typeface="FreesiaUPC" pitchFamily="34" charset="-34"/>
                </a:rPr>
                <a:t>สถาบันพัฒนาฝีมือแรงงาน 13 </a:t>
              </a:r>
              <a:r>
                <a:rPr lang="th-TH" sz="3200" b="1" kern="1200" dirty="0" smtClean="0">
                  <a:latin typeface="FreesiaUPC" pitchFamily="34" charset="-34"/>
                  <a:cs typeface="FreesiaUPC" pitchFamily="34" charset="-34"/>
                </a:rPr>
                <a:t>กรุงเทพมหานคร</a:t>
              </a:r>
              <a:br>
                <a:rPr lang="th-TH" sz="3200" b="1" kern="1200" dirty="0" smtClean="0">
                  <a:latin typeface="FreesiaUPC" pitchFamily="34" charset="-34"/>
                  <a:cs typeface="FreesiaUPC" pitchFamily="34" charset="-34"/>
                </a:rPr>
              </a:br>
              <a:r>
                <a:rPr lang="th-TH" sz="3200" b="1" kern="1200" dirty="0" smtClean="0">
                  <a:latin typeface="FreesiaUPC" pitchFamily="34" charset="-34"/>
                  <a:cs typeface="FreesiaUPC" pitchFamily="34" charset="-34"/>
                </a:rPr>
                <a:t>พื้นที่ 1-5</a:t>
              </a:r>
              <a:endParaRPr lang="th-TH" sz="3200" b="1" kern="1200" dirty="0"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="" xmlns:a16="http://schemas.microsoft.com/office/drawing/2014/main" id="{280AB360-B3EF-4C12-A280-587514D7B825}"/>
              </a:ext>
            </a:extLst>
          </p:cNvPr>
          <p:cNvGrpSpPr/>
          <p:nvPr/>
        </p:nvGrpSpPr>
        <p:grpSpPr>
          <a:xfrm>
            <a:off x="4717505" y="1957509"/>
            <a:ext cx="3827023" cy="2942982"/>
            <a:chOff x="4118028" y="0"/>
            <a:chExt cx="3827023" cy="2942982"/>
          </a:xfrm>
          <a:solidFill>
            <a:srgbClr val="CC66FF"/>
          </a:solidFill>
        </p:grpSpPr>
        <p:sp>
          <p:nvSpPr>
            <p:cNvPr id="22" name="Rectangle: Rounded Corners 21">
              <a:extLst>
                <a:ext uri="{FF2B5EF4-FFF2-40B4-BE49-F238E27FC236}">
                  <a16:creationId xmlns="" xmlns:a16="http://schemas.microsoft.com/office/drawing/2014/main" id="{C6AB3030-6CEF-4FBE-9FA1-8B1801CDB30F}"/>
                </a:ext>
              </a:extLst>
            </p:cNvPr>
            <p:cNvSpPr/>
            <p:nvPr/>
          </p:nvSpPr>
          <p:spPr>
            <a:xfrm>
              <a:off x="4118028" y="0"/>
              <a:ext cx="3827023" cy="294298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4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Rectangle: Rounded Corners 8">
              <a:extLst>
                <a:ext uri="{FF2B5EF4-FFF2-40B4-BE49-F238E27FC236}">
                  <a16:creationId xmlns="" xmlns:a16="http://schemas.microsoft.com/office/drawing/2014/main" id="{06A59E08-DC14-4ACD-93D6-3AC9724B92DD}"/>
                </a:ext>
              </a:extLst>
            </p:cNvPr>
            <p:cNvSpPr txBox="1"/>
            <p:nvPr/>
          </p:nvSpPr>
          <p:spPr>
            <a:xfrm>
              <a:off x="4118028" y="0"/>
              <a:ext cx="3827023" cy="88289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th-TH" sz="36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จังหวัดอื่น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7307A9DC-59D8-4FF4-9A7C-F63E0BF50F7F}"/>
              </a:ext>
            </a:extLst>
          </p:cNvPr>
          <p:cNvGrpSpPr/>
          <p:nvPr/>
        </p:nvGrpSpPr>
        <p:grpSpPr>
          <a:xfrm>
            <a:off x="5100205" y="2840403"/>
            <a:ext cx="3061619" cy="1912938"/>
            <a:chOff x="4500731" y="882894"/>
            <a:chExt cx="3061618" cy="1912938"/>
          </a:xfrm>
          <a:scene3d>
            <a:camera prst="orthographicFront"/>
            <a:lightRig rig="flat" dir="t"/>
          </a:scene3d>
        </p:grpSpPr>
        <p:sp>
          <p:nvSpPr>
            <p:cNvPr id="20" name="Rectangle: Rounded Corners 19">
              <a:extLst>
                <a:ext uri="{FF2B5EF4-FFF2-40B4-BE49-F238E27FC236}">
                  <a16:creationId xmlns="" xmlns:a16="http://schemas.microsoft.com/office/drawing/2014/main" id="{850AE917-DD58-470A-9836-C381D78F7DE6}"/>
                </a:ext>
              </a:extLst>
            </p:cNvPr>
            <p:cNvSpPr/>
            <p:nvPr/>
          </p:nvSpPr>
          <p:spPr>
            <a:xfrm>
              <a:off x="4500731" y="882894"/>
              <a:ext cx="3061618" cy="1912938"/>
            </a:xfrm>
            <a:prstGeom prst="roundRect">
              <a:avLst>
                <a:gd name="adj" fmla="val 10000"/>
              </a:avLst>
            </a:prstGeom>
            <a:solidFill>
              <a:schemeClr val="accent3">
                <a:lumMod val="40000"/>
                <a:lumOff val="60000"/>
                <a:alpha val="90000"/>
              </a:schemeClr>
            </a:solidFill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4">
                <a:hueOff val="-911834"/>
                <a:satOff val="-4605"/>
                <a:lumOff val="-647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1" name="Rectangle: Rounded Corners 10">
              <a:extLst>
                <a:ext uri="{FF2B5EF4-FFF2-40B4-BE49-F238E27FC236}">
                  <a16:creationId xmlns="" xmlns:a16="http://schemas.microsoft.com/office/drawing/2014/main" id="{97E51340-1876-4BF4-983D-EEAF65A05917}"/>
                </a:ext>
              </a:extLst>
            </p:cNvPr>
            <p:cNvSpPr txBox="1"/>
            <p:nvPr/>
          </p:nvSpPr>
          <p:spPr>
            <a:xfrm>
              <a:off x="4556759" y="938922"/>
              <a:ext cx="2949562" cy="1800882"/>
            </a:xfrm>
            <a:prstGeom prst="rect">
              <a:avLst/>
            </a:prstGeom>
            <a:solidFill>
              <a:srgbClr val="FFCCFF"/>
            </a:solidFill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81280" tIns="60960" rIns="81280" bIns="60960" numCol="1" spcCol="1270" anchor="ctr" anchorCtr="0">
              <a:noAutofit/>
            </a:bodyPr>
            <a:lstStyle/>
            <a:p>
              <a:pPr marL="0" lvl="0" indent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th-TH" sz="3200" b="1" kern="1200" dirty="0">
                  <a:latin typeface="FreesiaUPC" pitchFamily="34" charset="-34"/>
                  <a:cs typeface="FreesiaUPC" pitchFamily="34" charset="-34"/>
                </a:rPr>
                <a:t>สถาบันพัฒนาฝีมือแรงงาน หรือสำนักงานพัฒนาฝีมือแรงงาน</a:t>
              </a:r>
            </a:p>
          </p:txBody>
        </p:sp>
      </p:grpSp>
      <p:sp>
        <p:nvSpPr>
          <p:cNvPr id="2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25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944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3C6CE503-2899-4518-8089-16242334E17F}"/>
              </a:ext>
            </a:extLst>
          </p:cNvPr>
          <p:cNvCxnSpPr>
            <a:cxnSpLocks/>
          </p:cNvCxnSpPr>
          <p:nvPr/>
        </p:nvCxnSpPr>
        <p:spPr>
          <a:xfrm>
            <a:off x="223709" y="764704"/>
            <a:ext cx="6309915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AAD9FC9F-3496-41AE-B8D4-3A892EC20BD3}"/>
              </a:ext>
            </a:extLst>
          </p:cNvPr>
          <p:cNvCxnSpPr>
            <a:cxnSpLocks/>
          </p:cNvCxnSpPr>
          <p:nvPr/>
        </p:nvCxnSpPr>
        <p:spPr>
          <a:xfrm flipV="1">
            <a:off x="511743" y="894870"/>
            <a:ext cx="6652547" cy="13853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="" xmlns:a16="http://schemas.microsoft.com/office/drawing/2014/main" id="{302E4816-7AAE-4F89-A911-BB22DE7DA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002" y="116633"/>
            <a:ext cx="8155439" cy="780977"/>
          </a:xfrm>
        </p:spPr>
        <p:txBody>
          <a:bodyPr>
            <a:no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4000" b="1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ออกเลขที่คำขอกู้ยืมเงิน เลขที่สัญญากู้/สัญญาค้ำ</a:t>
            </a:r>
            <a:br>
              <a:rPr lang="th-TH" sz="4000" b="1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endParaRPr lang="th-TH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0781D19D-6B78-40A4-8EC6-C3B8D7D6EA6D}"/>
              </a:ext>
            </a:extLst>
          </p:cNvPr>
          <p:cNvSpPr/>
          <p:nvPr/>
        </p:nvSpPr>
        <p:spPr>
          <a:xfrm>
            <a:off x="2141189" y="908720"/>
            <a:ext cx="387097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1  2  </a:t>
            </a:r>
            <a:r>
              <a:rPr lang="th-TH" sz="30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30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30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3  4     5 </a:t>
            </a:r>
            <a:r>
              <a:rPr lang="th-TH" sz="30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30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6 </a:t>
            </a:r>
            <a:r>
              <a:rPr lang="th-TH" sz="30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30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7</a:t>
            </a:r>
            <a:r>
              <a:rPr lang="th-TH" sz="30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30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30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8  </a:t>
            </a:r>
            <a:r>
              <a:rPr lang="th-TH" sz="30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  </a:t>
            </a:r>
            <a:r>
              <a:rPr lang="en-US" sz="30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9 10 11 </a:t>
            </a:r>
            <a:r>
              <a:rPr lang="en-US" sz="30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12</a:t>
            </a:r>
          </a:p>
          <a:p>
            <a:r>
              <a:rPr lang="en-US" sz="3200" b="1" u="sng" dirty="0">
                <a:latin typeface="AngsanaUPC" panose="02020603050405020304" pitchFamily="18" charset="-34"/>
                <a:cs typeface="AngsanaUPC" panose="02020603050405020304" pitchFamily="18" charset="-34"/>
              </a:rPr>
              <a:t>XX</a:t>
            </a:r>
            <a:r>
              <a:rPr lang="en-US" sz="32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 – </a:t>
            </a:r>
            <a:r>
              <a:rPr lang="en-US" sz="3200" b="1" u="sng" dirty="0">
                <a:solidFill>
                  <a:srgbClr val="0070C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X</a:t>
            </a:r>
            <a:r>
              <a:rPr lang="en-US" sz="3200" b="1" u="sng" dirty="0">
                <a:latin typeface="AngsanaUPC" panose="02020603050405020304" pitchFamily="18" charset="-34"/>
                <a:cs typeface="AngsanaUPC" panose="02020603050405020304" pitchFamily="18" charset="-34"/>
              </a:rPr>
              <a:t>X</a:t>
            </a:r>
            <a:r>
              <a:rPr lang="en-US" sz="32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 – </a:t>
            </a:r>
            <a:r>
              <a:rPr lang="en-US" sz="32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X</a:t>
            </a:r>
            <a:r>
              <a:rPr lang="th-TH" sz="32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32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X</a:t>
            </a:r>
            <a:r>
              <a:rPr lang="th-TH" sz="32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32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X</a:t>
            </a:r>
            <a:r>
              <a:rPr lang="th-TH" sz="32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32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X</a:t>
            </a:r>
            <a:r>
              <a:rPr lang="en-US" sz="32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- </a:t>
            </a:r>
            <a:r>
              <a:rPr lang="en-US" sz="3200" b="1" u="sng" dirty="0">
                <a:latin typeface="AngsanaUPC" panose="02020603050405020304" pitchFamily="18" charset="-34"/>
                <a:cs typeface="AngsanaUPC" panose="02020603050405020304" pitchFamily="18" charset="-34"/>
              </a:rPr>
              <a:t>X </a:t>
            </a:r>
            <a:r>
              <a:rPr lang="th-TH" sz="32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32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X </a:t>
            </a:r>
            <a:r>
              <a:rPr lang="th-TH" sz="32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32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X </a:t>
            </a:r>
            <a:r>
              <a:rPr lang="th-TH" sz="32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32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X</a:t>
            </a:r>
            <a:r>
              <a:rPr lang="th-TH" sz="32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endParaRPr lang="en-US" sz="3200" b="1" u="sng" dirty="0"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graphicFrame>
        <p:nvGraphicFramePr>
          <p:cNvPr id="8" name="Object 7">
            <a:extLst>
              <a:ext uri="{FF2B5EF4-FFF2-40B4-BE49-F238E27FC236}">
                <a16:creationId xmlns="" xmlns:a16="http://schemas.microsoft.com/office/drawing/2014/main" id="{2A627FA3-C051-4413-8EB4-5141C82DD27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72957302"/>
              </p:ext>
            </p:extLst>
          </p:nvPr>
        </p:nvGraphicFramePr>
        <p:xfrm>
          <a:off x="223709" y="1916832"/>
          <a:ext cx="8668771" cy="3215850"/>
        </p:xfrm>
        <a:graphic>
          <a:graphicData uri="http://schemas.openxmlformats.org/presentationml/2006/ole">
            <p:oleObj spid="_x0000_s55326" name="Worksheet" r:id="rId3" imgW="6114971" imgH="2095494" progId="">
              <p:embed/>
            </p:oleObj>
          </a:graphicData>
        </a:graphic>
      </p:graphicFrame>
      <p:sp>
        <p:nvSpPr>
          <p:cNvPr id="9" name="สี่เหลี่ยมผืนผ้า 11"/>
          <p:cNvSpPr/>
          <p:nvPr/>
        </p:nvSpPr>
        <p:spPr>
          <a:xfrm>
            <a:off x="223709" y="5157193"/>
            <a:ext cx="8668771" cy="1310199"/>
          </a:xfrm>
          <a:prstGeom prst="rect">
            <a:avLst/>
          </a:prstGeom>
          <a:solidFill>
            <a:srgbClr val="92D050"/>
          </a:solidFill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08808" tIns="54404" rIns="108808" bIns="54404">
            <a:spAutoFit/>
          </a:bodyPr>
          <a:lstStyle/>
          <a:p>
            <a:pPr algn="thaiDist"/>
            <a:r>
              <a:rPr lang="th-TH" sz="2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การออกเลขที่คำขอกู้ยืมเงิน เลขที่สัญญากู้/สัญญาค้ำ ให้เรียงเลขที่ตามลำดับ </a:t>
            </a:r>
            <a:r>
              <a:rPr lang="th-TH" sz="2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6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โดย</a:t>
            </a:r>
            <a:r>
              <a:rPr lang="th-TH" sz="2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ให้ใช้ปีงบประมาณ</a:t>
            </a:r>
            <a:r>
              <a:rPr lang="th-TH" sz="2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เมื่อเริ่มปีงบประมาณให้กำหนดเลขที่ใหม่ แล้วตาม</a:t>
            </a:r>
            <a:r>
              <a:rPr lang="th-TH" sz="2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ด้วย </a:t>
            </a:r>
            <a:br>
              <a:rPr lang="th-TH" sz="2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th-TH" sz="2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ของปีงบประมาณนั้น</a:t>
            </a:r>
            <a:endParaRPr lang="en-US" sz="2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26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2267744" y="3429000"/>
            <a:ext cx="936104" cy="504056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คำขอกู้</a:t>
            </a:r>
            <a:endParaRPr lang="th-TH" sz="20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2267744" y="4653136"/>
            <a:ext cx="1224136" cy="504056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สัญญากู้/ค้ำ</a:t>
            </a:r>
            <a:endParaRPr lang="th-TH" sz="20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834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306" y="116632"/>
            <a:ext cx="7454063" cy="743438"/>
          </a:xfrm>
        </p:spPr>
        <p:txBody>
          <a:bodyPr>
            <a:noAutofit/>
          </a:bodyPr>
          <a:lstStyle/>
          <a:p>
            <a:r>
              <a:rPr lang="th-TH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ตัวอย่างการออกเลขที่คำขอกู้ เลขที่สัญญากู้/สัญญาค้ำ</a:t>
            </a: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 </a:t>
            </a:r>
            <a:endParaRPr lang="th-TH" sz="36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4894" y="1329731"/>
            <a:ext cx="7886111" cy="3395414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400" b="1" dirty="0"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rPr>
              <a:t>กรณีผู้ประกอบกิจการ</a:t>
            </a:r>
            <a:endParaRPr lang="en-US" sz="2400" b="1" dirty="0">
              <a:solidFill>
                <a:srgbClr val="FF66FF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400" dirty="0">
                <a:latin typeface="FreesiaUPC" pitchFamily="34" charset="-34"/>
                <a:cs typeface="FreesiaUPC" pitchFamily="34" charset="-34"/>
              </a:rPr>
              <a:t>    บริษัท </a:t>
            </a:r>
            <a:r>
              <a:rPr lang="en-US" sz="2400" dirty="0" smtClean="0">
                <a:latin typeface="FreesiaUPC" pitchFamily="34" charset="-34"/>
                <a:cs typeface="FreesiaUPC" pitchFamily="34" charset="-34"/>
              </a:rPr>
              <a:t>A</a:t>
            </a: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ยื่นคำขอกู้ยืมเงินเพื่อส่งลูกจ้างเข้ารับการทดสอบมาตรฐานฝีมือแรงงาน </a:t>
            </a:r>
            <a:br>
              <a:rPr lang="th-TH" sz="2400" dirty="0">
                <a:latin typeface="FreesiaUPC" pitchFamily="34" charset="-34"/>
                <a:cs typeface="FreesiaUPC" pitchFamily="34" charset="-34"/>
              </a:rPr>
            </a:br>
            <a:r>
              <a:rPr lang="th-TH" sz="2400" dirty="0">
                <a:latin typeface="FreesiaUPC" pitchFamily="34" charset="-34"/>
                <a:cs typeface="FreesiaUPC" pitchFamily="34" charset="-34"/>
              </a:rPr>
              <a:t>ที่ สนพ.นนทบุรี เป็นรายที่ 4 ในปีงบประมาณ 2562 (1 ต.ค. 2561– 30 ก.ย. 2562)</a:t>
            </a:r>
            <a:endParaRPr lang="en-US" sz="24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ดังนั้น</a:t>
            </a:r>
            <a:r>
              <a:rPr lang="th-TH" sz="24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เลขที่คำขอกู้ยืมเงิน </a:t>
            </a: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คือ 12-1</a:t>
            </a:r>
            <a:r>
              <a:rPr lang="en-US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-0004-2562</a:t>
            </a:r>
          </a:p>
          <a:p>
            <a:r>
              <a:rPr lang="th-TH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สองหลักแรก	รหัสจังหวัด	            </a:t>
            </a:r>
            <a:r>
              <a:rPr lang="en-US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  นนทบุรี 	         คือ 12 	</a:t>
            </a:r>
          </a:p>
          <a:p>
            <a:r>
              <a:rPr lang="th-TH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หลักที่สาม      ประเภทเอกสาร            </a:t>
            </a:r>
            <a:r>
              <a:rPr lang="en-US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 คำขอกู้ 	         คือ 1 </a:t>
            </a:r>
          </a:p>
          <a:p>
            <a:r>
              <a:rPr lang="th-TH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หลักที่สี่          ประเภทผู้กู้	             </a:t>
            </a:r>
            <a:r>
              <a:rPr lang="en-US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 ผู้ประกอบกิจการ  คือ 3</a:t>
            </a:r>
          </a:p>
          <a:p>
            <a:r>
              <a:rPr lang="th-TH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หลักที่ 5-8	การเรียงลำดับเลขที่คำขอกู้  </a:t>
            </a:r>
            <a:r>
              <a:rPr lang="en-US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รายที่ 4             คือ 0004</a:t>
            </a:r>
          </a:p>
          <a:p>
            <a:r>
              <a:rPr lang="th-TH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หลักที่ 9-12   ปีงบประมาณที่รับคำขอ       </a:t>
            </a:r>
            <a:r>
              <a:rPr lang="en-US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ปี </a:t>
            </a:r>
            <a:r>
              <a:rPr lang="th-TH" sz="2400" b="1" dirty="0" err="1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งป</a:t>
            </a:r>
            <a:r>
              <a:rPr lang="th-TH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ม.2562     คือ 2562</a:t>
            </a:r>
            <a:endParaRPr lang="en-US" sz="2400" b="1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57224" y="836712"/>
            <a:ext cx="59314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ตัวอย่างการออกเลขที่คำขอกู้ (แบบ กย.1)</a:t>
            </a:r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6331" y="5085184"/>
            <a:ext cx="7814673" cy="1692771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800" b="1" dirty="0"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rPr>
              <a:t>กรณีผู้ประกอบกิจการ</a:t>
            </a:r>
            <a:endParaRPr lang="en-US" sz="2800" b="1" dirty="0">
              <a:solidFill>
                <a:srgbClr val="FF66FF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000" dirty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บริษัท </a:t>
            </a:r>
            <a:r>
              <a:rPr lang="en-US" sz="2400" dirty="0" smtClean="0">
                <a:latin typeface="FreesiaUPC" pitchFamily="34" charset="-34"/>
                <a:cs typeface="FreesiaUPC" pitchFamily="34" charset="-34"/>
              </a:rPr>
              <a:t>A</a:t>
            </a: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ทำสัญญากู้ยืมเงินเพื่อส่งลูกจ้างเข้ารับการทดสอบมาตรฐานฝีมือแรงงาน </a:t>
            </a:r>
            <a:br>
              <a:rPr lang="th-TH" sz="2400" dirty="0">
                <a:latin typeface="FreesiaUPC" pitchFamily="34" charset="-34"/>
                <a:cs typeface="FreesiaUPC" pitchFamily="34" charset="-34"/>
              </a:rPr>
            </a:br>
            <a:r>
              <a:rPr lang="th-TH" sz="2400" dirty="0">
                <a:latin typeface="FreesiaUPC" pitchFamily="34" charset="-34"/>
                <a:cs typeface="FreesiaUPC" pitchFamily="34" charset="-34"/>
              </a:rPr>
              <a:t>ที่ สนพ.นนทบุรี เป็นรายที่ 4 ในปีงบประมาณ 2562  (1 ต.ค. 2561– 30 ก.ย. 2562)</a:t>
            </a:r>
            <a:endParaRPr lang="en-US" sz="24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dirty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ดังนั้น</a:t>
            </a:r>
            <a:r>
              <a:rPr lang="th-TH" sz="24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เลขที่สัญญากู้ยืมเงินและสัญญาค้ำประกัน </a:t>
            </a:r>
            <a:r>
              <a:rPr lang="th-TH" sz="2400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คือ </a:t>
            </a:r>
            <a:r>
              <a:rPr lang="th-TH" sz="2400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12-23-0004-2562</a:t>
            </a:r>
            <a:endParaRPr lang="en-US" sz="24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576" y="4653136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ตัวอย่างการออกเลขที่สัญญากู้/สัญญาค้ำ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DC7C7BB1-C06E-47CB-B37B-530B4AA0EE81}"/>
              </a:ext>
            </a:extLst>
          </p:cNvPr>
          <p:cNvCxnSpPr>
            <a:cxnSpLocks/>
          </p:cNvCxnSpPr>
          <p:nvPr/>
        </p:nvCxnSpPr>
        <p:spPr>
          <a:xfrm>
            <a:off x="223709" y="836712"/>
            <a:ext cx="6309915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27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4474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28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5536" y="1052737"/>
            <a:ext cx="8280920" cy="224676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534988" algn="thaiDist"/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สตง. ตรวจสอบ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งบการเงินของกองทุนพัฒนาฝีมือแรงงาน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สำหรับ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ปีสิ้นสุดวันที่ 30 กันยายน 2559 มี</a:t>
            </a:r>
            <a:r>
              <a:rPr lang="th-TH" sz="2800" b="1" i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ข้อสังเกต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ว่าแบบ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ติดตามการให้กู้ยืมเงินกองทุนฯ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แบบ กย.6) ระบุรายการข้อมูลที่จำเป็นและมีสาระสำคัญยังไม่ครบถ้วน ซึ่งข้อมูลดังกล่าวมีความจำเป็นที่จะต้องนำมาใช้ประโยชน์ในการตรวจสอบ ควบคุม และติดตาม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ผล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DD080023-4C7B-4FDC-B9D4-1FDA5D97E162}"/>
              </a:ext>
            </a:extLst>
          </p:cNvPr>
          <p:cNvSpPr/>
          <p:nvPr/>
        </p:nvSpPr>
        <p:spPr>
          <a:xfrm>
            <a:off x="562392" y="260648"/>
            <a:ext cx="501772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ข้อสังเกตและข้อเสนอแนะ สตง.</a:t>
            </a:r>
            <a:endParaRPr lang="th-TH" sz="40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3B2980F5-CD70-4FED-BC8C-5737CE094815}"/>
              </a:ext>
            </a:extLst>
          </p:cNvPr>
          <p:cNvCxnSpPr>
            <a:cxnSpLocks/>
          </p:cNvCxnSpPr>
          <p:nvPr/>
        </p:nvCxnSpPr>
        <p:spPr>
          <a:xfrm>
            <a:off x="223709" y="908720"/>
            <a:ext cx="6309915" cy="0"/>
          </a:xfrm>
          <a:prstGeom prst="line">
            <a:avLst/>
          </a:prstGeom>
          <a:ln>
            <a:solidFill>
              <a:srgbClr val="66FF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5FDBEA6B-C9E3-47F6-B421-C5531977F6A4}"/>
              </a:ext>
            </a:extLst>
          </p:cNvPr>
          <p:cNvCxnSpPr>
            <a:cxnSpLocks/>
          </p:cNvCxnSpPr>
          <p:nvPr/>
        </p:nvCxnSpPr>
        <p:spPr>
          <a:xfrm flipV="1">
            <a:off x="511743" y="1038886"/>
            <a:ext cx="6652547" cy="13853"/>
          </a:xfrm>
          <a:prstGeom prst="line">
            <a:avLst/>
          </a:prstGeom>
          <a:ln>
            <a:solidFill>
              <a:srgbClr val="66FF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Curved Right Arrow 9"/>
          <p:cNvSpPr/>
          <p:nvPr/>
        </p:nvSpPr>
        <p:spPr>
          <a:xfrm>
            <a:off x="328088" y="3214353"/>
            <a:ext cx="571504" cy="642942"/>
          </a:xfrm>
          <a:prstGeom prst="curvedRightArrow">
            <a:avLst/>
          </a:prstGeom>
          <a:solidFill>
            <a:srgbClr val="FF9966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1538" y="3285791"/>
            <a:ext cx="4508575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75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1.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3200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ผู้ยืมเงินตอบยืนยันการใช้จ่ายเงิน </a:t>
            </a:r>
            <a:endParaRPr lang="th-TH" sz="3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81924" y="4000172"/>
            <a:ext cx="7031135" cy="13849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accent3">
                <a:lumMod val="75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pPr marL="177800" indent="-177800"/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2.ยังไม่มีการกำหนดหลักเกณฑ์ วิธีการใน</a:t>
            </a:r>
            <a:r>
              <a:rPr lang="th-TH" sz="2800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การติดตามผลการนำเงินกู้ไปใช้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จ่ายเป็นค่าใช้จ่ายในการดำเนินการฝึกอบรมฝีมือแรงงานหรือ</a:t>
            </a:r>
            <a:br>
              <a:rPr lang="th-TH" sz="28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การทดสอบมาตรฐานฝีมือแรงงาน </a:t>
            </a:r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75656" y="5517233"/>
            <a:ext cx="7429520" cy="9541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pPr marL="273050" indent="-273050"/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3. ยังไม่มีการ</a:t>
            </a:r>
            <a:r>
              <a:rPr lang="th-TH" sz="2800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กำหนดให้ผู้ยืมเงินต้องส่งเอกสารหลักฐานการใช้จ่ายเงิน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เพื่อให้กองทุนฯ ตรวจสอบและใช้เป็นข้อมูลในการประเมินผลโครงการ</a:t>
            </a:r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Curved Right Arrow 14"/>
          <p:cNvSpPr/>
          <p:nvPr/>
        </p:nvSpPr>
        <p:spPr>
          <a:xfrm>
            <a:off x="467544" y="4357361"/>
            <a:ext cx="571504" cy="642942"/>
          </a:xfrm>
          <a:prstGeom prst="curvedRightArrow">
            <a:avLst/>
          </a:prstGeom>
          <a:solidFill>
            <a:srgbClr val="FF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16" name="Curved Right Arrow 15"/>
          <p:cNvSpPr/>
          <p:nvPr/>
        </p:nvSpPr>
        <p:spPr>
          <a:xfrm>
            <a:off x="755576" y="5666378"/>
            <a:ext cx="571504" cy="642942"/>
          </a:xfrm>
          <a:prstGeom prst="curvedRightArrow">
            <a:avLst/>
          </a:prstGeom>
          <a:solidFill>
            <a:srgbClr val="00FF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21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11741" y="980729"/>
            <a:ext cx="8020699" cy="138499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thaiDist"/>
            <a:r>
              <a:rPr lang="th-TH" sz="2800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ข้อเสนอแนะ</a:t>
            </a:r>
            <a:r>
              <a:rPr lang="th-TH" sz="28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เพื่อให้การใช้จ่ายเงินของ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กองทุนฯ บรรลุ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ตามวัตถุประสงค์ และมีระบบการควบคุมภายในที่ดี รัดกุมและเหมาะสม สามารถป้องกันความ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เสี่ยง</a:t>
            </a:r>
            <a:br>
              <a:rPr lang="th-TH" sz="28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ที่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อาจเกิดความเสียหายแก่กองทุนฯ ขอให้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ดำเนินการ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DD080023-4C7B-4FDC-B9D4-1FDA5D97E162}"/>
              </a:ext>
            </a:extLst>
          </p:cNvPr>
          <p:cNvSpPr/>
          <p:nvPr/>
        </p:nvSpPr>
        <p:spPr>
          <a:xfrm>
            <a:off x="395536" y="128826"/>
            <a:ext cx="501772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ข้อสังเกตและข้อเสนอแนะ สตง.</a:t>
            </a:r>
            <a:endParaRPr lang="th-TH" sz="40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3B2980F5-CD70-4FED-BC8C-5737CE094815}"/>
              </a:ext>
            </a:extLst>
          </p:cNvPr>
          <p:cNvCxnSpPr>
            <a:cxnSpLocks/>
          </p:cNvCxnSpPr>
          <p:nvPr/>
        </p:nvCxnSpPr>
        <p:spPr>
          <a:xfrm>
            <a:off x="223709" y="692696"/>
            <a:ext cx="6309915" cy="0"/>
          </a:xfrm>
          <a:prstGeom prst="line">
            <a:avLst/>
          </a:prstGeom>
          <a:ln>
            <a:solidFill>
              <a:srgbClr val="66FF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5FDBEA6B-C9E3-47F6-B421-C5531977F6A4}"/>
              </a:ext>
            </a:extLst>
          </p:cNvPr>
          <p:cNvCxnSpPr>
            <a:cxnSpLocks/>
          </p:cNvCxnSpPr>
          <p:nvPr/>
        </p:nvCxnSpPr>
        <p:spPr>
          <a:xfrm flipV="1">
            <a:off x="511743" y="822862"/>
            <a:ext cx="6652547" cy="13853"/>
          </a:xfrm>
          <a:prstGeom prst="line">
            <a:avLst/>
          </a:prstGeom>
          <a:ln>
            <a:solidFill>
              <a:srgbClr val="66FF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520260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29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65901" y="2420888"/>
            <a:ext cx="7494532" cy="1815882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3">
                <a:lumMod val="75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pPr marL="355600" indent="-355600" algn="thaiDist"/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1. ทบทวนหรือกำหนดมาตรการ</a:t>
            </a:r>
            <a:r>
              <a:rPr lang="th-TH" sz="2800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ให้ผู้กู้ยืมเงินจัดทำรายงานผลการดำเนินการฝึกอบรมหรือทดสอบมาตรฐาน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ฯ พร้อมทั้งให้ดำเนินการ</a:t>
            </a:r>
            <a:r>
              <a:rPr lang="th-TH" sz="2800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รวบรวมเอกสารหลักฐานที่เกี่ยวข้อง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เพื่อส่งให้กองทุนฯ ตรวจสอบและนำเสนอคณะกรรมการบริหารกองทุนฯ รับทราบผลการดำเนินการงาน </a:t>
            </a:r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71600" y="4316846"/>
            <a:ext cx="7488832" cy="2246769"/>
          </a:xfrm>
          <a:prstGeom prst="rect">
            <a:avLst/>
          </a:prstGeom>
          <a:solidFill>
            <a:srgbClr val="99FF33"/>
          </a:solidFill>
          <a:ln w="38100">
            <a:solidFill>
              <a:schemeClr val="accent2">
                <a:lumMod val="50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pPr marL="273050" indent="-273050" algn="thaiDist"/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2. แบบติดตามการให้กู้ยืมเงิน </a:t>
            </a:r>
            <a:r>
              <a:rPr lang="th-TH" sz="2800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(แบบ </a:t>
            </a:r>
            <a:r>
              <a:rPr lang="th-TH" sz="2800" i="1" dirty="0" err="1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กย.</a:t>
            </a:r>
            <a:r>
              <a:rPr lang="th-TH" sz="2800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6)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 ควร</a:t>
            </a:r>
            <a:r>
              <a:rPr lang="th-TH" sz="2800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ปรับปรุงหรือเพิ่มข้อมูล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บางรายการที่มีสาระสำคัญ </a:t>
            </a:r>
            <a:r>
              <a:rPr lang="th-TH" sz="2800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เพื่อให้ผู้กู้ยืมเงินกรอกข้อมูลการใช้จ่ายเงิน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เพื่อให้ทราบผลการดำเนินการว่าเป็นไปตามสัญญาและวัตถุประสงค์ของกองทุนฯ ทั้งนี้ </a:t>
            </a:r>
            <a:r>
              <a:rPr lang="th-TH" sz="2800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ให้เพิ่มข้อกำหนดให้ผู้กู้ยืมเงินต้องรวบรวมหลักฐาน</a:t>
            </a:r>
            <a:br>
              <a:rPr lang="th-TH" sz="2800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ที่เกี่ยวกับค่าใช้จ่ายในการฝึกอบรมไว้เพื่อให้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กองทุนฯ </a:t>
            </a:r>
            <a:r>
              <a:rPr lang="th-TH" sz="2800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ตรวจสอบ</a:t>
            </a:r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Curved Right Arrow 14"/>
          <p:cNvSpPr/>
          <p:nvPr/>
        </p:nvSpPr>
        <p:spPr>
          <a:xfrm rot="20049049">
            <a:off x="251520" y="2778078"/>
            <a:ext cx="588467" cy="642942"/>
          </a:xfrm>
          <a:prstGeom prst="curvedRightArrow">
            <a:avLst/>
          </a:prstGeom>
          <a:solidFill>
            <a:srgbClr val="FF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14" name="Curved Right Arrow 15"/>
          <p:cNvSpPr/>
          <p:nvPr/>
        </p:nvSpPr>
        <p:spPr>
          <a:xfrm rot="20179557">
            <a:off x="251520" y="4538000"/>
            <a:ext cx="576067" cy="642942"/>
          </a:xfrm>
          <a:prstGeom prst="curvedRightArrow">
            <a:avLst/>
          </a:prstGeom>
          <a:solidFill>
            <a:srgbClr val="00FF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178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93CA407-317A-4D31-BADD-C071B85EC6A6}"/>
              </a:ext>
            </a:extLst>
          </p:cNvPr>
          <p:cNvSpPr/>
          <p:nvPr/>
        </p:nvSpPr>
        <p:spPr>
          <a:xfrm>
            <a:off x="323528" y="0"/>
            <a:ext cx="47019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ตัวอย่างแบบ กย.</a:t>
            </a:r>
            <a:r>
              <a:rPr lang="th-TH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6 ฉบับแก้ไข</a:t>
            </a:r>
            <a:endParaRPr lang="th-TH" sz="4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872097D8-4EC5-4F52-BE3C-4C0213E954CC}"/>
              </a:ext>
            </a:extLst>
          </p:cNvPr>
          <p:cNvCxnSpPr>
            <a:cxnSpLocks/>
          </p:cNvCxnSpPr>
          <p:nvPr/>
        </p:nvCxnSpPr>
        <p:spPr>
          <a:xfrm>
            <a:off x="229254" y="548680"/>
            <a:ext cx="6309915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8BBA7717-BEE6-44EF-AEDE-52AC315997A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r="850" b="41110"/>
          <a:stretch>
            <a:fillRect/>
          </a:stretch>
        </p:blipFill>
        <p:spPr>
          <a:xfrm>
            <a:off x="214283" y="619377"/>
            <a:ext cx="8715436" cy="58716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467544" y="3429001"/>
            <a:ext cx="7819232" cy="309634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Line Callout 1 12"/>
          <p:cNvSpPr/>
          <p:nvPr/>
        </p:nvSpPr>
        <p:spPr>
          <a:xfrm>
            <a:off x="2411761" y="2420889"/>
            <a:ext cx="2868351" cy="577204"/>
          </a:xfrm>
          <a:prstGeom prst="borderCallout1">
            <a:avLst>
              <a:gd name="adj1" fmla="val 51500"/>
              <a:gd name="adj2" fmla="val -2329"/>
              <a:gd name="adj3" fmla="val 381277"/>
              <a:gd name="adj4" fmla="val 15218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000" dirty="0" smtClean="0">
                <a:solidFill>
                  <a:schemeClr val="tx1"/>
                </a:solidFill>
              </a:rPr>
              <a:t>จำนวนเงินตามสัญญากู้</a:t>
            </a:r>
            <a:endParaRPr lang="th-TH" sz="3000" dirty="0">
              <a:solidFill>
                <a:schemeClr val="tx1"/>
              </a:solidFill>
            </a:endParaRPr>
          </a:p>
        </p:txBody>
      </p:sp>
      <p:sp>
        <p:nvSpPr>
          <p:cNvPr id="14" name="Line Callout 1 13"/>
          <p:cNvSpPr/>
          <p:nvPr/>
        </p:nvSpPr>
        <p:spPr>
          <a:xfrm>
            <a:off x="5724128" y="2420889"/>
            <a:ext cx="3096344" cy="720080"/>
          </a:xfrm>
          <a:prstGeom prst="borderCallout1">
            <a:avLst>
              <a:gd name="adj1" fmla="val 44677"/>
              <a:gd name="adj2" fmla="val 400"/>
              <a:gd name="adj3" fmla="val 407378"/>
              <a:gd name="adj4" fmla="val -59858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000" dirty="0" smtClean="0">
                <a:solidFill>
                  <a:schemeClr val="tx1"/>
                </a:solidFill>
              </a:rPr>
              <a:t>จ่ายเงินกู้ยืมที่เบิกจ่ายจริง</a:t>
            </a:r>
            <a:endParaRPr lang="th-TH" sz="3000" dirty="0">
              <a:solidFill>
                <a:schemeClr val="tx1"/>
              </a:solidFill>
            </a:endParaRPr>
          </a:p>
        </p:txBody>
      </p:sp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520260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30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523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56223409"/>
              </p:ext>
            </p:extLst>
          </p:nvPr>
        </p:nvGraphicFramePr>
        <p:xfrm>
          <a:off x="467546" y="2508831"/>
          <a:ext cx="8280922" cy="3119072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294121"/>
                <a:gridCol w="1022423"/>
                <a:gridCol w="829843"/>
                <a:gridCol w="1526021"/>
                <a:gridCol w="1289143"/>
                <a:gridCol w="1447163"/>
                <a:gridCol w="1872208"/>
              </a:tblGrid>
              <a:tr h="63213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5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ชื่อหลักสูตร/สาขาอาชีพ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วงเงินกู้ตามสัญญากู้ยืมเงิน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การใช้จ่ายเงินกู้ยืมตามที่เบิกจ่ายจริง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จำนวนเงินกู้ยืม</a:t>
                      </a:r>
                      <a:r>
                        <a:rPr lang="th-TH" sz="1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คงเหลือ</a:t>
                      </a:r>
                      <a:br>
                        <a:rPr lang="th-TH" sz="1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1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จาก</a:t>
                      </a:r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การเบิกจ่ายจริง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ctr"/>
                      <a:r>
                        <a:rPr lang="th-TH" sz="15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(ถ้ามี)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040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จำนวนคนเข้าฝึกอบรม/ทดสอบฯ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จำนวนคนเข้าฝึกอบรม/ทดสอบฯ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24386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</a:tr>
              <a:tr h="418105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</a:tr>
              <a:tr h="440336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h-TH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</a:tr>
              <a:tr h="224386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</a:tr>
              <a:tr h="224386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</a:tr>
              <a:tr h="224386">
                <a:tc gridSpan="2"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8090338"/>
              </p:ext>
            </p:extLst>
          </p:nvPr>
        </p:nvGraphicFramePr>
        <p:xfrm>
          <a:off x="467543" y="1223162"/>
          <a:ext cx="8280923" cy="1269734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313599"/>
                <a:gridCol w="830195"/>
                <a:gridCol w="2017687"/>
                <a:gridCol w="798667"/>
                <a:gridCol w="1975651"/>
                <a:gridCol w="1345124"/>
              </a:tblGrid>
              <a:tr h="285167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เอกสารแนบท้าย</a:t>
                      </a:r>
                      <a:r>
                        <a:rPr lang="th-TH" sz="1800" b="1" u="none" strike="noStrike" dirty="0">
                          <a:effectLst/>
                        </a:rPr>
                        <a:t> แบบติดตามประเมินผลการให้กู้ยืมเงินกองทุนพัฒนาฝีมือแรงงาน (แบบ กย.6)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8393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</a:rPr>
                        <a:t>สรุปค่าใช้จ่ายในการ</a:t>
                      </a:r>
                      <a:r>
                        <a:rPr lang="th-TH" sz="1800" b="1" u="none" strike="noStrike" dirty="0" smtClean="0">
                          <a:effectLst/>
                        </a:rPr>
                        <a:t>ดำเนินการ            ฝึกอบรม</a:t>
                      </a:r>
                      <a:r>
                        <a:rPr lang="th-TH" sz="1800" b="1" u="none" strike="noStrike" dirty="0">
                          <a:effectLst/>
                        </a:rPr>
                        <a:t>ฝีมือ</a:t>
                      </a:r>
                      <a:r>
                        <a:rPr lang="th-TH" sz="1800" b="1" u="none" strike="noStrike" dirty="0" smtClean="0">
                          <a:effectLst/>
                        </a:rPr>
                        <a:t>แรงงาน        ทดสอบ</a:t>
                      </a:r>
                      <a:r>
                        <a:rPr lang="th-TH" sz="1800" b="1" u="none" strike="noStrike" dirty="0">
                          <a:effectLst/>
                        </a:rPr>
                        <a:t>มาตรฐานฝีมือแรงงาน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5814">
                <a:tc gridSpan="6">
                  <a:txBody>
                    <a:bodyPr/>
                    <a:lstStyle/>
                    <a:p>
                      <a:pPr algn="l" fontAlgn="b"/>
                      <a:r>
                        <a:rPr lang="th-TH" sz="2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ชื่อผู้กู้ยืม</a:t>
                      </a:r>
                      <a:r>
                        <a:rPr lang="th-TH" sz="1600" b="1" u="none" strike="noStrike" dirty="0">
                          <a:effectLst/>
                        </a:rPr>
                        <a:t>.............................................................................................................................................................................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1942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เลขที่สัญญา  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11" name="สี่เหลี่ยมผืนผ้า 6"/>
          <p:cNvSpPr/>
          <p:nvPr/>
        </p:nvSpPr>
        <p:spPr>
          <a:xfrm>
            <a:off x="1829223" y="2192288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12" name="สี่เหลี่ยมผืนผ้า 9"/>
          <p:cNvSpPr/>
          <p:nvPr/>
        </p:nvSpPr>
        <p:spPr>
          <a:xfrm>
            <a:off x="2229273" y="2201813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13" name="สี่เหลี่ยมผืนผ้า 10"/>
          <p:cNvSpPr/>
          <p:nvPr/>
        </p:nvSpPr>
        <p:spPr>
          <a:xfrm>
            <a:off x="2515023" y="2201813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3438948" y="2201813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3705648" y="2201813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3976789" y="2192288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cxnSp>
        <p:nvCxnSpPr>
          <p:cNvPr id="17" name="ตัวเชื่อมต่อตรง 37"/>
          <p:cNvCxnSpPr/>
          <p:nvPr/>
        </p:nvCxnSpPr>
        <p:spPr>
          <a:xfrm flipV="1">
            <a:off x="3305598" y="2311351"/>
            <a:ext cx="133351" cy="47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ตัวเชื่อมต่อตรง 60"/>
          <p:cNvCxnSpPr/>
          <p:nvPr/>
        </p:nvCxnSpPr>
        <p:spPr>
          <a:xfrm flipV="1">
            <a:off x="2048297" y="2318464"/>
            <a:ext cx="152400" cy="47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สี่เหลี่ยมผืนผ้า 20"/>
          <p:cNvSpPr/>
          <p:nvPr/>
        </p:nvSpPr>
        <p:spPr>
          <a:xfrm>
            <a:off x="2800773" y="2201813"/>
            <a:ext cx="209551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0" name="สี่เหลี่ยมผืนผ้า 21"/>
          <p:cNvSpPr/>
          <p:nvPr/>
        </p:nvSpPr>
        <p:spPr>
          <a:xfrm>
            <a:off x="3067473" y="2201813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1" name="สี่เหลี่ยมผืนผ้า 15"/>
          <p:cNvSpPr/>
          <p:nvPr/>
        </p:nvSpPr>
        <p:spPr>
          <a:xfrm>
            <a:off x="4229523" y="2201813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2" name="สี่เหลี่ยมผืนผ้า 6"/>
          <p:cNvSpPr/>
          <p:nvPr/>
        </p:nvSpPr>
        <p:spPr>
          <a:xfrm>
            <a:off x="1619674" y="2192288"/>
            <a:ext cx="1809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3" name="สี่เหลี่ยมผืนผ้า 15"/>
          <p:cNvSpPr/>
          <p:nvPr/>
        </p:nvSpPr>
        <p:spPr>
          <a:xfrm>
            <a:off x="3596109" y="1553741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4" name="สี่เหลี่ยมผืนผ้า 15"/>
          <p:cNvSpPr/>
          <p:nvPr/>
        </p:nvSpPr>
        <p:spPr>
          <a:xfrm>
            <a:off x="5580113" y="1553741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2450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31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="" xmlns:a16="http://schemas.microsoft.com/office/drawing/2014/main" id="{3B2980F5-CD70-4FED-BC8C-5737CE094815}"/>
              </a:ext>
            </a:extLst>
          </p:cNvPr>
          <p:cNvCxnSpPr>
            <a:cxnSpLocks/>
          </p:cNvCxnSpPr>
          <p:nvPr/>
        </p:nvCxnSpPr>
        <p:spPr>
          <a:xfrm>
            <a:off x="223709" y="836712"/>
            <a:ext cx="6309915" cy="0"/>
          </a:xfrm>
          <a:prstGeom prst="line">
            <a:avLst/>
          </a:prstGeom>
          <a:ln>
            <a:solidFill>
              <a:srgbClr val="66FF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="" xmlns:a16="http://schemas.microsoft.com/office/drawing/2014/main" id="{5FDBEA6B-C9E3-47F6-B421-C5531977F6A4}"/>
              </a:ext>
            </a:extLst>
          </p:cNvPr>
          <p:cNvCxnSpPr>
            <a:cxnSpLocks/>
          </p:cNvCxnSpPr>
          <p:nvPr/>
        </p:nvCxnSpPr>
        <p:spPr>
          <a:xfrm flipV="1">
            <a:off x="511743" y="966878"/>
            <a:ext cx="6652547" cy="13853"/>
          </a:xfrm>
          <a:prstGeom prst="line">
            <a:avLst/>
          </a:prstGeom>
          <a:ln>
            <a:solidFill>
              <a:srgbClr val="66FF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67544" y="5733256"/>
            <a:ext cx="8280920" cy="677108"/>
          </a:xfrm>
          <a:prstGeom prst="rect">
            <a:avLst/>
          </a:prstGeom>
          <a:solidFill>
            <a:srgbClr val="FFCCFF"/>
          </a:solidFill>
          <a:ln>
            <a:solidFill>
              <a:srgbClr val="9900CC"/>
            </a:solidFill>
          </a:ln>
        </p:spPr>
        <p:txBody>
          <a:bodyPr wrap="square" rtlCol="0">
            <a:spAutoFit/>
          </a:bodyPr>
          <a:lstStyle/>
          <a:p>
            <a:r>
              <a:rPr lang="th-TH" sz="1900" dirty="0" smtClean="0">
                <a:latin typeface="FreesiaUPC" pitchFamily="34" charset="-34"/>
                <a:cs typeface="FreesiaUPC" pitchFamily="34" charset="-34"/>
              </a:rPr>
              <a:t>กองส่งเสริมฯ ได้แก้ไขเพิ่มเติม เอกสารแนบท้ายแบบ </a:t>
            </a:r>
            <a:r>
              <a:rPr lang="th-TH" sz="1900" dirty="0" err="1" smtClean="0">
                <a:latin typeface="FreesiaUPC" pitchFamily="34" charset="-34"/>
                <a:cs typeface="FreesiaUPC" pitchFamily="34" charset="-34"/>
              </a:rPr>
              <a:t>กย.</a:t>
            </a:r>
            <a:r>
              <a:rPr lang="th-TH" sz="1900" dirty="0" smtClean="0">
                <a:latin typeface="FreesiaUPC" pitchFamily="34" charset="-34"/>
                <a:cs typeface="FreesiaUPC" pitchFamily="34" charset="-34"/>
              </a:rPr>
              <a:t>6 ส่งให้</a:t>
            </a:r>
            <a:r>
              <a:rPr lang="th-TH" sz="1900" dirty="0" err="1" smtClean="0"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sz="1900" dirty="0" smtClean="0">
                <a:latin typeface="FreesiaUPC" pitchFamily="34" charset="-34"/>
                <a:cs typeface="FreesiaUPC" pitchFamily="34" charset="-34"/>
              </a:rPr>
              <a:t>/</a:t>
            </a:r>
            <a:r>
              <a:rPr lang="th-TH" sz="1900" dirty="0" err="1" smtClean="0"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1900" dirty="0" smtClean="0">
                <a:latin typeface="FreesiaUPC" pitchFamily="34" charset="-34"/>
                <a:cs typeface="FreesiaUPC" pitchFamily="34" charset="-34"/>
              </a:rPr>
              <a:t> ตามหนังสือกรมฯ ที่ รง 0406/ว. 07844 </a:t>
            </a:r>
            <a:r>
              <a:rPr lang="th-TH" sz="1900" dirty="0" err="1" smtClean="0">
                <a:latin typeface="FreesiaUPC" pitchFamily="34" charset="-34"/>
                <a:cs typeface="FreesiaUPC" pitchFamily="34" charset="-34"/>
              </a:rPr>
              <a:t>ลว.</a:t>
            </a:r>
            <a:r>
              <a:rPr lang="th-TH" sz="1900" dirty="0" smtClean="0">
                <a:latin typeface="FreesiaUPC" pitchFamily="34" charset="-34"/>
                <a:cs typeface="FreesiaUPC" pitchFamily="34" charset="-34"/>
              </a:rPr>
              <a:t> 29 มิ.ย. 2561</a:t>
            </a:r>
            <a:endParaRPr lang="th-TH" sz="19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55576" y="4077072"/>
            <a:ext cx="3384376" cy="1200329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rgbClr val="00B05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thaiDist"/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ระบุชื่อหลักสูตร จำนวนเงินกู้ และจำนวนคนเข้าฝึกอบรมตามสัญญากู้ยืมเงิน</a:t>
            </a:r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355976" y="4077072"/>
            <a:ext cx="4176464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thaiDist"/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ระบุจำนวนคนเข้าฝึกอบรม จำนวนเงิน</a:t>
            </a:r>
            <a:br>
              <a:rPr lang="th-TH" sz="24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ที่เบิกจ่ายจริง และจำนวนเงินคงเหลือจากการเบิกจ่าย (ถ้ามี)</a:t>
            </a:r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3" name="ลูกศรซ้าย-ขวา 32"/>
          <p:cNvSpPr/>
          <p:nvPr/>
        </p:nvSpPr>
        <p:spPr>
          <a:xfrm>
            <a:off x="4211960" y="3933056"/>
            <a:ext cx="4464496" cy="72008"/>
          </a:xfrm>
          <a:prstGeom prst="left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ลูกศรซ้าย-ขวา 33"/>
          <p:cNvSpPr/>
          <p:nvPr/>
        </p:nvSpPr>
        <p:spPr>
          <a:xfrm>
            <a:off x="827584" y="3861048"/>
            <a:ext cx="3312368" cy="72008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5" name="สี่เหลี่ยมผืนผ้า 34"/>
          <p:cNvSpPr/>
          <p:nvPr/>
        </p:nvSpPr>
        <p:spPr>
          <a:xfrm>
            <a:off x="755576" y="260649"/>
            <a:ext cx="4464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เอกสารแนบท้ายแบบ </a:t>
            </a:r>
            <a:r>
              <a:rPr lang="th-TH" sz="4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กย.</a:t>
            </a:r>
            <a:r>
              <a:rPr lang="th-TH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6</a:t>
            </a:r>
            <a:endParaRPr lang="th-TH" sz="4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6236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FFEFD1"/>
            </a:gs>
            <a:gs pos="100000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56223409"/>
              </p:ext>
            </p:extLst>
          </p:nvPr>
        </p:nvGraphicFramePr>
        <p:xfrm>
          <a:off x="467546" y="2508830"/>
          <a:ext cx="8280922" cy="3152418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294121"/>
                <a:gridCol w="1022423"/>
                <a:gridCol w="829843"/>
                <a:gridCol w="1526021"/>
                <a:gridCol w="1289143"/>
                <a:gridCol w="1447163"/>
                <a:gridCol w="1872208"/>
              </a:tblGrid>
              <a:tr h="56013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5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ชื่อหลักสูตร/สาขาอาชีพ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วงเงินกู้ตามสัญญากู้ยืมเงิน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การใช้จ่ายเงินกู้ยืมตามที่เบิกจ่ายจริง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จำนวนเงินกู้ยืมคงเหลือจากการเบิกจ่ายจริง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ctr"/>
                      <a:r>
                        <a:rPr lang="th-TH" sz="15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(ถ้ามี)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7606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จำนวนคนเข้าฝึกอบรม/ทดสอบฯ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จำนวนคนเข้าฝึกอบรม/ทดสอบฯ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ภาษาอังกฤษ</a:t>
                      </a:r>
                      <a:b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</a:b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เพื่อ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การทำงาน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20,000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20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18,000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20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2,000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การ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ลดการสูญ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เปล่าในกระบวนการผลิต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150,000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50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120,000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40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30,000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</a:tr>
              <a:tr h="492616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บริการสู่ความเป็นเลิศ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30,000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30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ไม่จัดฝึกอบรม</a:t>
                      </a:r>
                      <a:r>
                        <a:rPr lang="en-US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ไม่จัดฝึกอบรม</a:t>
                      </a:r>
                      <a:endParaRPr 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r>
                        <a:rPr lang="th-TH" sz="1600" u="none" strike="noStrike" dirty="0" smtClean="0">
                          <a:effectLst/>
                        </a:rPr>
                        <a:t>30,000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/>
                </a:tc>
              </a:tr>
              <a:tr h="288032">
                <a:tc gridSpan="2">
                  <a:txBody>
                    <a:bodyPr/>
                    <a:lstStyle/>
                    <a:p>
                      <a:pPr algn="r" fontAlgn="b"/>
                      <a:r>
                        <a:rPr lang="th-TH" sz="1600" b="1" u="none" strike="noStrike" dirty="0">
                          <a:effectLst/>
                        </a:rPr>
                        <a:t>รวม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r>
                        <a:rPr lang="th-TH" sz="1600" b="1" u="none" strike="noStrike" dirty="0" smtClean="0">
                          <a:effectLst/>
                        </a:rPr>
                        <a:t>200,000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r>
                        <a:rPr lang="th-TH" sz="1600" b="1" u="none" strike="noStrike" dirty="0" smtClean="0">
                          <a:effectLst/>
                        </a:rPr>
                        <a:t>100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r>
                        <a:rPr lang="th-TH" sz="1600" b="1" u="none" strike="noStrike" dirty="0" smtClean="0">
                          <a:effectLst/>
                        </a:rPr>
                        <a:t>138,000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r>
                        <a:rPr lang="th-TH" sz="1600" b="1" u="none" strike="noStrike" dirty="0" smtClean="0">
                          <a:effectLst/>
                        </a:rPr>
                        <a:t>60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r>
                        <a:rPr lang="th-TH" sz="1600" b="1" u="none" strike="noStrike" dirty="0" smtClean="0">
                          <a:effectLst/>
                        </a:rPr>
                        <a:t>62,000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8090338"/>
              </p:ext>
            </p:extLst>
          </p:nvPr>
        </p:nvGraphicFramePr>
        <p:xfrm>
          <a:off x="467543" y="1124746"/>
          <a:ext cx="8280923" cy="1403389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313599"/>
                <a:gridCol w="830195"/>
                <a:gridCol w="2017687"/>
                <a:gridCol w="798667"/>
                <a:gridCol w="1975651"/>
                <a:gridCol w="1345124"/>
              </a:tblGrid>
              <a:tr h="343601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เอกสารแนบท้าย</a:t>
                      </a:r>
                      <a:r>
                        <a:rPr lang="th-TH" sz="1800" b="1" u="none" strike="noStrike" dirty="0">
                          <a:effectLst/>
                        </a:rPr>
                        <a:t> แบบติดตามประเมินผลการให้กู้ยืมเงินกองทุนพัฒนาฝีมือแรงงาน (แบบ กย.6)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9241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</a:rPr>
                        <a:t>สรุปค่าใช้จ่ายในการ</a:t>
                      </a:r>
                      <a:r>
                        <a:rPr lang="th-TH" sz="1800" b="1" u="none" strike="noStrike" dirty="0" smtClean="0">
                          <a:effectLst/>
                        </a:rPr>
                        <a:t>ดำเนินการ            ฝึกอบรม</a:t>
                      </a:r>
                      <a:r>
                        <a:rPr lang="th-TH" sz="1800" b="1" u="none" strike="noStrike" dirty="0">
                          <a:effectLst/>
                        </a:rPr>
                        <a:t>ฝีมือ</a:t>
                      </a:r>
                      <a:r>
                        <a:rPr lang="th-TH" sz="1800" b="1" u="none" strike="noStrike" dirty="0" smtClean="0">
                          <a:effectLst/>
                        </a:rPr>
                        <a:t>แรงงาน        ทดสอบ</a:t>
                      </a:r>
                      <a:r>
                        <a:rPr lang="th-TH" sz="1800" b="1" u="none" strike="noStrike" dirty="0">
                          <a:effectLst/>
                        </a:rPr>
                        <a:t>มาตรฐานฝีมือแรงงาน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06946">
                <a:tc gridSpan="6">
                  <a:txBody>
                    <a:bodyPr/>
                    <a:lstStyle/>
                    <a:p>
                      <a:pPr algn="l" fontAlgn="b"/>
                      <a:r>
                        <a:rPr lang="th-TH" sz="2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ชื่อผู้กู้ยืม</a:t>
                      </a:r>
                      <a:r>
                        <a:rPr lang="th-TH" sz="1600" b="1" u="none" strike="noStrike" dirty="0">
                          <a:effectLst/>
                        </a:rPr>
                        <a:t>.............................................................................................................................................................................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43601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เลขที่สัญญา  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11" name="สี่เหลี่ยมผืนผ้า 6"/>
          <p:cNvSpPr/>
          <p:nvPr/>
        </p:nvSpPr>
        <p:spPr>
          <a:xfrm>
            <a:off x="1829223" y="2192288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12" name="สี่เหลี่ยมผืนผ้า 9"/>
          <p:cNvSpPr/>
          <p:nvPr/>
        </p:nvSpPr>
        <p:spPr>
          <a:xfrm>
            <a:off x="2229273" y="2201813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13" name="สี่เหลี่ยมผืนผ้า 10"/>
          <p:cNvSpPr/>
          <p:nvPr/>
        </p:nvSpPr>
        <p:spPr>
          <a:xfrm>
            <a:off x="2515023" y="2201813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3438948" y="2201813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3705648" y="2201813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3976789" y="2192288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cxnSp>
        <p:nvCxnSpPr>
          <p:cNvPr id="17" name="ตัวเชื่อมต่อตรง 37"/>
          <p:cNvCxnSpPr/>
          <p:nvPr/>
        </p:nvCxnSpPr>
        <p:spPr>
          <a:xfrm flipV="1">
            <a:off x="3305598" y="2311351"/>
            <a:ext cx="133351" cy="47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ตัวเชื่อมต่อตรง 60"/>
          <p:cNvCxnSpPr/>
          <p:nvPr/>
        </p:nvCxnSpPr>
        <p:spPr>
          <a:xfrm flipV="1">
            <a:off x="2048297" y="2318464"/>
            <a:ext cx="152400" cy="47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สี่เหลี่ยมผืนผ้า 20"/>
          <p:cNvSpPr/>
          <p:nvPr/>
        </p:nvSpPr>
        <p:spPr>
          <a:xfrm>
            <a:off x="2800773" y="2201813"/>
            <a:ext cx="209551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0" name="สี่เหลี่ยมผืนผ้า 21"/>
          <p:cNvSpPr/>
          <p:nvPr/>
        </p:nvSpPr>
        <p:spPr>
          <a:xfrm>
            <a:off x="3067473" y="2201813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1" name="สี่เหลี่ยมผืนผ้า 15"/>
          <p:cNvSpPr/>
          <p:nvPr/>
        </p:nvSpPr>
        <p:spPr>
          <a:xfrm>
            <a:off x="4229523" y="2201813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2" name="สี่เหลี่ยมผืนผ้า 6"/>
          <p:cNvSpPr/>
          <p:nvPr/>
        </p:nvSpPr>
        <p:spPr>
          <a:xfrm>
            <a:off x="1619674" y="2192288"/>
            <a:ext cx="1809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3" name="สี่เหลี่ยมผืนผ้า 15"/>
          <p:cNvSpPr/>
          <p:nvPr/>
        </p:nvSpPr>
        <p:spPr>
          <a:xfrm>
            <a:off x="3596109" y="1484784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4" name="สี่เหลี่ยมผืนผ้า 15"/>
          <p:cNvSpPr/>
          <p:nvPr/>
        </p:nvSpPr>
        <p:spPr>
          <a:xfrm>
            <a:off x="5580113" y="1484784"/>
            <a:ext cx="219075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2450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32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="" xmlns:a16="http://schemas.microsoft.com/office/drawing/2014/main" id="{3B2980F5-CD70-4FED-BC8C-5737CE094815}"/>
              </a:ext>
            </a:extLst>
          </p:cNvPr>
          <p:cNvCxnSpPr>
            <a:cxnSpLocks/>
          </p:cNvCxnSpPr>
          <p:nvPr/>
        </p:nvCxnSpPr>
        <p:spPr>
          <a:xfrm>
            <a:off x="223709" y="836712"/>
            <a:ext cx="6309915" cy="0"/>
          </a:xfrm>
          <a:prstGeom prst="line">
            <a:avLst/>
          </a:prstGeom>
          <a:ln>
            <a:solidFill>
              <a:srgbClr val="66FF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="" xmlns:a16="http://schemas.microsoft.com/office/drawing/2014/main" id="{5FDBEA6B-C9E3-47F6-B421-C5531977F6A4}"/>
              </a:ext>
            </a:extLst>
          </p:cNvPr>
          <p:cNvCxnSpPr>
            <a:cxnSpLocks/>
          </p:cNvCxnSpPr>
          <p:nvPr/>
        </p:nvCxnSpPr>
        <p:spPr>
          <a:xfrm flipV="1">
            <a:off x="511743" y="966878"/>
            <a:ext cx="6652547" cy="13853"/>
          </a:xfrm>
          <a:prstGeom prst="line">
            <a:avLst/>
          </a:prstGeom>
          <a:ln>
            <a:solidFill>
              <a:srgbClr val="66FF66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67544" y="5805264"/>
            <a:ext cx="8280920" cy="677108"/>
          </a:xfrm>
          <a:prstGeom prst="rect">
            <a:avLst/>
          </a:prstGeom>
          <a:solidFill>
            <a:srgbClr val="FFCCFF"/>
          </a:solidFill>
          <a:ln>
            <a:solidFill>
              <a:srgbClr val="9900CC"/>
            </a:solidFill>
          </a:ln>
        </p:spPr>
        <p:txBody>
          <a:bodyPr wrap="square" rtlCol="0">
            <a:spAutoFit/>
          </a:bodyPr>
          <a:lstStyle/>
          <a:p>
            <a:r>
              <a:rPr lang="th-TH" sz="1900" dirty="0" smtClean="0">
                <a:latin typeface="FreesiaUPC" pitchFamily="34" charset="-34"/>
                <a:cs typeface="FreesiaUPC" pitchFamily="34" charset="-34"/>
              </a:rPr>
              <a:t>กองส่งเสริมฯ ได้แก้ไขเพิ่มเติม เอกสารแนบท้ายแบบ </a:t>
            </a:r>
            <a:r>
              <a:rPr lang="th-TH" sz="1900" dirty="0" err="1" smtClean="0">
                <a:latin typeface="FreesiaUPC" pitchFamily="34" charset="-34"/>
                <a:cs typeface="FreesiaUPC" pitchFamily="34" charset="-34"/>
              </a:rPr>
              <a:t>กย.</a:t>
            </a:r>
            <a:r>
              <a:rPr lang="th-TH" sz="1900" dirty="0" smtClean="0">
                <a:latin typeface="FreesiaUPC" pitchFamily="34" charset="-34"/>
                <a:cs typeface="FreesiaUPC" pitchFamily="34" charset="-34"/>
              </a:rPr>
              <a:t>6 ส่งให้</a:t>
            </a:r>
            <a:r>
              <a:rPr lang="th-TH" sz="1900" dirty="0" err="1" smtClean="0"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sz="1900" dirty="0" smtClean="0">
                <a:latin typeface="FreesiaUPC" pitchFamily="34" charset="-34"/>
                <a:cs typeface="FreesiaUPC" pitchFamily="34" charset="-34"/>
              </a:rPr>
              <a:t>/</a:t>
            </a:r>
            <a:r>
              <a:rPr lang="th-TH" sz="1900" dirty="0" err="1" smtClean="0"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1900" dirty="0" smtClean="0">
                <a:latin typeface="FreesiaUPC" pitchFamily="34" charset="-34"/>
                <a:cs typeface="FreesiaUPC" pitchFamily="34" charset="-34"/>
              </a:rPr>
              <a:t> ตามหนังสือกรมฯ ที่ รง 0406/ว. 07844 </a:t>
            </a:r>
            <a:r>
              <a:rPr lang="th-TH" sz="1900" dirty="0" err="1" smtClean="0">
                <a:latin typeface="FreesiaUPC" pitchFamily="34" charset="-34"/>
                <a:cs typeface="FreesiaUPC" pitchFamily="34" charset="-34"/>
              </a:rPr>
              <a:t>ลว.</a:t>
            </a:r>
            <a:r>
              <a:rPr lang="th-TH" sz="1900" dirty="0" smtClean="0">
                <a:latin typeface="FreesiaUPC" pitchFamily="34" charset="-34"/>
                <a:cs typeface="FreesiaUPC" pitchFamily="34" charset="-34"/>
              </a:rPr>
              <a:t> 29 มิ.ย. 2561</a:t>
            </a:r>
            <a:endParaRPr lang="th-TH" sz="19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1" name="สี่เหลี่ยมผืนผ้า 30"/>
          <p:cNvSpPr/>
          <p:nvPr/>
        </p:nvSpPr>
        <p:spPr>
          <a:xfrm>
            <a:off x="755576" y="260649"/>
            <a:ext cx="61926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ตัวอย่างเอกสารแนบท้ายแบบ </a:t>
            </a:r>
            <a:r>
              <a:rPr lang="th-TH" sz="4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กย.</a:t>
            </a:r>
            <a:r>
              <a:rPr lang="th-TH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6</a:t>
            </a:r>
            <a:endParaRPr lang="th-TH" sz="4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6236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DD080023-4C7B-4FDC-B9D4-1FDA5D97E162}"/>
              </a:ext>
            </a:extLst>
          </p:cNvPr>
          <p:cNvSpPr/>
          <p:nvPr/>
        </p:nvSpPr>
        <p:spPr>
          <a:xfrm>
            <a:off x="395536" y="260648"/>
            <a:ext cx="70246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การรายงานติดตามประเมินผลการให้กู้ยืมเงิน</a:t>
            </a:r>
            <a:endParaRPr lang="th-TH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3B2980F5-CD70-4FED-BC8C-5737CE094815}"/>
              </a:ext>
            </a:extLst>
          </p:cNvPr>
          <p:cNvCxnSpPr>
            <a:cxnSpLocks/>
          </p:cNvCxnSpPr>
          <p:nvPr/>
        </p:nvCxnSpPr>
        <p:spPr>
          <a:xfrm>
            <a:off x="223709" y="980728"/>
            <a:ext cx="6309915" cy="0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5FDBEA6B-C9E3-47F6-B421-C5531977F6A4}"/>
              </a:ext>
            </a:extLst>
          </p:cNvPr>
          <p:cNvCxnSpPr>
            <a:cxnSpLocks/>
          </p:cNvCxnSpPr>
          <p:nvPr/>
        </p:nvCxnSpPr>
        <p:spPr>
          <a:xfrm flipV="1">
            <a:off x="511743" y="1110201"/>
            <a:ext cx="6652547" cy="15238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ตาราง 10">
            <a:extLst>
              <a:ext uri="{FF2B5EF4-FFF2-40B4-BE49-F238E27FC236}">
                <a16:creationId xmlns="" xmlns:a16="http://schemas.microsoft.com/office/drawing/2014/main" id="{8701D5C5-DCA1-4D96-9368-FF91E8D754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74066190"/>
              </p:ext>
            </p:extLst>
          </p:nvPr>
        </p:nvGraphicFramePr>
        <p:xfrm>
          <a:off x="482468" y="1326916"/>
          <a:ext cx="8179067" cy="5227658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81790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14456">
                <a:tc>
                  <a:txBody>
                    <a:bodyPr/>
                    <a:lstStyle/>
                    <a:p>
                      <a:pPr algn="ctr"/>
                      <a:r>
                        <a:rPr lang="th-TH" sz="2600" dirty="0">
                          <a:latin typeface="FreesiaUPC" pitchFamily="34" charset="-34"/>
                          <a:cs typeface="FreesiaUPC" pitchFamily="34" charset="-34"/>
                        </a:rPr>
                        <a:t>แบบ</a:t>
                      </a:r>
                      <a:r>
                        <a:rPr lang="th-TH" sz="2600" baseline="0" dirty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600" baseline="0" dirty="0" err="1">
                          <a:latin typeface="FreesiaUPC" pitchFamily="34" charset="-34"/>
                          <a:cs typeface="FreesiaUPC" pitchFamily="34" charset="-34"/>
                        </a:rPr>
                        <a:t>กย.</a:t>
                      </a:r>
                      <a:r>
                        <a:rPr lang="th-TH" sz="2600" baseline="0" dirty="0"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26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739956"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1200"/>
                        </a:spcAft>
                        <a:buNone/>
                      </a:pP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1.</a:t>
                      </a:r>
                      <a:r>
                        <a:rPr kumimoji="0" lang="th-TH" sz="2600" kern="1200" baseline="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ตรวจเยี่ยม ติดตามและให้คำปรึกษาแนะนำผู้ประกอบกิจการ </a:t>
                      </a:r>
                      <a:r>
                        <a:rPr kumimoji="0" lang="th-TH" sz="2600" i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ให้นำเงินกู้ยืม</a:t>
                      </a:r>
                      <a:r>
                        <a:rPr kumimoji="0" lang="th-TH" sz="2600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/>
                      </a:r>
                      <a:br>
                        <a:rPr kumimoji="0" lang="th-TH" sz="2600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ไปใช้ฝึกอบรมฝีมือแรงงานหรือทดสอบมาตรฐานฝีมือแรงงาน</a:t>
                      </a:r>
                      <a:r>
                        <a:rPr kumimoji="0" lang="th-TH" sz="2600" i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ให้เป็นไปตามที่ระบุในสัญญา</a:t>
                      </a: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กู้ยืมเงิน และแจ้งให้</a:t>
                      </a:r>
                      <a:r>
                        <a:rPr kumimoji="0" lang="th-TH" sz="2600" i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ผู้กู้ยืมเงินต้องรวบรวมหลักฐานที่เกี่ยวกับค่าใช้จ่ายในการฝึกอบรมหรือทดสอบมาตรฐานฯ ไว้ให้ตรวจสอบ</a:t>
                      </a:r>
                      <a:r>
                        <a:rPr kumimoji="0" lang="th-TH" sz="2600" i="1" u="none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เพื่อไม่ให้มีประเด็นข้อสังเกตจากการตรวจสอบของสตง.</a:t>
                      </a:r>
                      <a:r>
                        <a:rPr kumimoji="0" lang="th-TH" sz="2600" i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เนื่องจากสตง. จะตรวจสอบหลักฐาน</a:t>
                      </a: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ที่เกี่ยวกับค่าใช้จ่ายในการฝึกอบรมหรือทดสอบฯ</a:t>
                      </a:r>
                    </a:p>
                    <a:p>
                      <a:pPr marL="273050" indent="-273050" algn="thaiDist">
                        <a:buNone/>
                      </a:pP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บันทึกภาพถ่ายหรือวิดีโอกิจกรรมการฝึกอบรมทุกหลักสูตรหรือการทดสอบมาตรฐานฝีมือแรงงานทุกครั้ง ส่งให้กองส่งเสริมการพัฒนาฝีมือแรงงาน เพื่อรายงานคณะอนุกรรมการและคณะกรรมการส่งเสริมการพัฒนาฝีมือแรงงาน และประชาสัมพันธ์การให้กู้ยืมเงินกองทุนพัฒนาฝีมือแรงงานเกิดประโยชน์ต่อการเพิ่มผลิตภาพแรงงานต่อไป</a:t>
                      </a:r>
                      <a:endParaRPr lang="en-US" sz="26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33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778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DD080023-4C7B-4FDC-B9D4-1FDA5D97E162}"/>
              </a:ext>
            </a:extLst>
          </p:cNvPr>
          <p:cNvSpPr/>
          <p:nvPr/>
        </p:nvSpPr>
        <p:spPr>
          <a:xfrm>
            <a:off x="395536" y="260648"/>
            <a:ext cx="70246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การรายงานติดตามประเมินผลการให้กู้ยืมเงิน</a:t>
            </a:r>
            <a:endParaRPr lang="th-TH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3B2980F5-CD70-4FED-BC8C-5737CE094815}"/>
              </a:ext>
            </a:extLst>
          </p:cNvPr>
          <p:cNvCxnSpPr>
            <a:cxnSpLocks/>
          </p:cNvCxnSpPr>
          <p:nvPr/>
        </p:nvCxnSpPr>
        <p:spPr>
          <a:xfrm>
            <a:off x="223709" y="908720"/>
            <a:ext cx="6309915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5FDBEA6B-C9E3-47F6-B421-C5531977F6A4}"/>
              </a:ext>
            </a:extLst>
          </p:cNvPr>
          <p:cNvCxnSpPr>
            <a:cxnSpLocks/>
          </p:cNvCxnSpPr>
          <p:nvPr/>
        </p:nvCxnSpPr>
        <p:spPr>
          <a:xfrm flipV="1">
            <a:off x="511743" y="1038886"/>
            <a:ext cx="6652547" cy="13853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ตาราง 10">
            <a:extLst>
              <a:ext uri="{FF2B5EF4-FFF2-40B4-BE49-F238E27FC236}">
                <a16:creationId xmlns="" xmlns:a16="http://schemas.microsoft.com/office/drawing/2014/main" id="{8701D5C5-DCA1-4D96-9368-FF91E8D754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78393175"/>
              </p:ext>
            </p:extLst>
          </p:nvPr>
        </p:nvGraphicFramePr>
        <p:xfrm>
          <a:off x="482468" y="1326915"/>
          <a:ext cx="8179067" cy="4803596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81790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50487">
                <a:tc>
                  <a:txBody>
                    <a:bodyPr/>
                    <a:lstStyle/>
                    <a:p>
                      <a:pPr algn="ctr"/>
                      <a:r>
                        <a:rPr lang="th-TH" sz="2600" dirty="0">
                          <a:latin typeface="FreesiaUPC" pitchFamily="34" charset="-34"/>
                          <a:cs typeface="FreesiaUPC" pitchFamily="34" charset="-34"/>
                        </a:rPr>
                        <a:t>แบบ</a:t>
                      </a:r>
                      <a:r>
                        <a:rPr lang="th-TH" sz="2600" baseline="0" dirty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600" baseline="0" dirty="0" err="1">
                          <a:latin typeface="FreesiaUPC" pitchFamily="34" charset="-34"/>
                          <a:cs typeface="FreesiaUPC" pitchFamily="34" charset="-34"/>
                        </a:rPr>
                        <a:t>กย.</a:t>
                      </a:r>
                      <a:r>
                        <a:rPr lang="th-TH" sz="2600" baseline="0" dirty="0"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26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15894">
                <a:tc>
                  <a:txBody>
                    <a:bodyPr/>
                    <a:lstStyle/>
                    <a:p>
                      <a:pPr marL="273050" marR="0" indent="-2730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กรณีสถานประกอบกิจการเลื่อนเวลาการฝึกอบรมหรือทดสอบฯ ให้มีหนังสือแจ้ง</a:t>
                      </a:r>
                      <a:b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การเปลี่ยนแปลงวันเริ่มฝึก-วันจบฝึก พร้อมระบุเหตุผล แนบไว้กับสัญญากู้ยืมเงิน </a:t>
                      </a:r>
                      <a:b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และส่งให้กองส่งเสริมฯ ทราบด้วย ทั้งนี้ </a:t>
                      </a:r>
                      <a:r>
                        <a:rPr kumimoji="0" lang="th-TH" sz="2600" i="1" u="sng" kern="1200" dirty="0" smtClean="0">
                          <a:solidFill>
                            <a:schemeClr val="accent2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การเปลี่ยนแปลงเวลาการฝึกอบรมหรือทดสอบมาตรฐานฯ ต้องไม่กระทบกับวงเงินกู้ยืมที่ได้รับอนุมัติตามสัญญากู้ยืมเงิน </a:t>
                      </a:r>
                      <a:endParaRPr kumimoji="0" lang="en-US" sz="2600" i="1" u="sng" kern="1200" dirty="0" smtClean="0">
                        <a:solidFill>
                          <a:schemeClr val="accent2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273050" marR="0" indent="-2730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4.</a:t>
                      </a:r>
                      <a:r>
                        <a:rPr kumimoji="0" lang="th-TH" sz="2600" kern="1200" baseline="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ติดตามประเมินผลการให้กู้ยืมเงินกองทุนพัฒนาฝีมือแรงงาน จากผู้กู้ยืมเงิน</a:t>
                      </a:r>
                      <a:b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ที่ดำเนินการฝึกอบรมหรือทดสอบมาตรฐานฯ </a:t>
                      </a:r>
                      <a:r>
                        <a:rPr kumimoji="0" lang="th-TH" sz="2600" i="1" u="sng" kern="1200" dirty="0" smtClean="0">
                          <a:solidFill>
                            <a:schemeClr val="accent2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เสร็จสิ้นทุกหลักสูตรหรือสาขาอาชีพ</a:t>
                      </a:r>
                      <a:r>
                        <a:rPr kumimoji="0" lang="th-TH" sz="2600" i="1" u="none" kern="1200" dirty="0" smtClean="0">
                          <a:solidFill>
                            <a:schemeClr val="accent2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โดยให้ผู้กู้ยืมเงิน</a:t>
                      </a:r>
                      <a:r>
                        <a:rPr kumimoji="0" lang="th-TH" sz="2600" i="1" u="sng" kern="1200" dirty="0" smtClean="0">
                          <a:solidFill>
                            <a:schemeClr val="accent2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รายงานตามแบบ กย.๖ และสรุปค่าใช้จ่ายที่ใช้ในการฝึกอบรมหรือทดสอบมาตรฐานฯ แต่ละหลักสูตรหรือสาขาอาชีพลงในเอกสารแนบท้ายแบบ กย.๖</a:t>
                      </a:r>
                      <a:r>
                        <a:rPr kumimoji="0" lang="th-TH" sz="2600" i="1" u="none" kern="1200" dirty="0" smtClean="0">
                          <a:solidFill>
                            <a:schemeClr val="accent2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ส่งให้กองส่งเสริมฯ เพื่อสรุปข้อมูลรายงานต่อคณะอนุกรรมการและคณะกรรมการส่งเสริมการพัฒนาฝีมือแรงงาน </a:t>
                      </a:r>
                      <a:endParaRPr lang="en-US" sz="26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34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3393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DD080023-4C7B-4FDC-B9D4-1FDA5D97E162}"/>
              </a:ext>
            </a:extLst>
          </p:cNvPr>
          <p:cNvSpPr/>
          <p:nvPr/>
        </p:nvSpPr>
        <p:spPr>
          <a:xfrm>
            <a:off x="395536" y="116632"/>
            <a:ext cx="7344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การรายงานติดตามประเมินผลการให้กู้ยืมเงิน</a:t>
            </a:r>
            <a:endParaRPr lang="th-TH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3B2980F5-CD70-4FED-BC8C-5737CE094815}"/>
              </a:ext>
            </a:extLst>
          </p:cNvPr>
          <p:cNvCxnSpPr>
            <a:cxnSpLocks/>
          </p:cNvCxnSpPr>
          <p:nvPr/>
        </p:nvCxnSpPr>
        <p:spPr>
          <a:xfrm>
            <a:off x="223709" y="764704"/>
            <a:ext cx="6309915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5FDBEA6B-C9E3-47F6-B421-C5531977F6A4}"/>
              </a:ext>
            </a:extLst>
          </p:cNvPr>
          <p:cNvCxnSpPr>
            <a:cxnSpLocks/>
          </p:cNvCxnSpPr>
          <p:nvPr/>
        </p:nvCxnSpPr>
        <p:spPr>
          <a:xfrm flipV="1">
            <a:off x="511743" y="894868"/>
            <a:ext cx="6652547" cy="13853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ตาราง 10">
            <a:extLst>
              <a:ext uri="{FF2B5EF4-FFF2-40B4-BE49-F238E27FC236}">
                <a16:creationId xmlns="" xmlns:a16="http://schemas.microsoft.com/office/drawing/2014/main" id="{8701D5C5-DCA1-4D96-9368-FF91E8D754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99823075"/>
              </p:ext>
            </p:extLst>
          </p:nvPr>
        </p:nvGraphicFramePr>
        <p:xfrm>
          <a:off x="482468" y="1147109"/>
          <a:ext cx="8179067" cy="5188056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81790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61858">
                <a:tc>
                  <a:txBody>
                    <a:bodyPr/>
                    <a:lstStyle/>
                    <a:p>
                      <a:pPr algn="ctr"/>
                      <a:r>
                        <a:rPr lang="th-TH" sz="2600" dirty="0">
                          <a:latin typeface="FreesiaUPC" pitchFamily="34" charset="-34"/>
                          <a:cs typeface="FreesiaUPC" pitchFamily="34" charset="-34"/>
                        </a:rPr>
                        <a:t>แบบ</a:t>
                      </a:r>
                      <a:r>
                        <a:rPr lang="th-TH" sz="2600" baseline="0" dirty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600" baseline="0" dirty="0" err="1">
                          <a:latin typeface="FreesiaUPC" pitchFamily="34" charset="-34"/>
                          <a:cs typeface="FreesiaUPC" pitchFamily="34" charset="-34"/>
                        </a:rPr>
                        <a:t>กย.</a:t>
                      </a:r>
                      <a:r>
                        <a:rPr lang="th-TH" sz="2600" baseline="0" dirty="0"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26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700354">
                <a:tc>
                  <a:txBody>
                    <a:bodyPr/>
                    <a:lstStyle/>
                    <a:p>
                      <a:pPr marL="273050" marR="0" indent="-2730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ClrTx/>
                        <a:buSzTx/>
                        <a:buFontTx/>
                        <a:buNone/>
                        <a:tabLst>
                          <a:tab pos="273050" algn="l"/>
                        </a:tabLst>
                        <a:defRPr/>
                      </a:pP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5. ตรวจสอบความถูกต้องข้อมูลการรายงานตามแบบ กย.6 และเอกสารแนบท้าย</a:t>
                      </a:r>
                      <a:b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แบบ กย.๖ โดย</a:t>
                      </a:r>
                      <a:r>
                        <a:rPr kumimoji="0" lang="th-TH" sz="2600" i="1" u="sng" kern="1200" dirty="0" smtClean="0">
                          <a:solidFill>
                            <a:schemeClr val="accent2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หลักสูตรที่ดำเนินการฝึกอบรมหรือทดสอบฯ</a:t>
                      </a:r>
                      <a:r>
                        <a:rPr kumimoji="0" lang="th-TH" sz="2600" i="1" u="none" kern="1200" dirty="0" smtClean="0">
                          <a:solidFill>
                            <a:schemeClr val="accent2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จำนวนลูกจ้างที่เข้ารับการฝึกอบรมหรือทดสอบ และค่าใช้จ่ายที่ใช้ในการฝึกอบรมหรือทดสอบ </a:t>
                      </a:r>
                      <a:b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600" i="1" u="sng" kern="1200" dirty="0" smtClean="0">
                          <a:solidFill>
                            <a:schemeClr val="accent2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ต้องเป็นไปตามตามที่ระบุในเอกสารผนวก 1</a:t>
                      </a:r>
                      <a:r>
                        <a:rPr kumimoji="0" lang="th-TH" sz="2600" i="1" u="none" kern="1200" dirty="0" smtClean="0">
                          <a:solidFill>
                            <a:schemeClr val="accent2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รายละเอียดแนบท้ายสัญญากู้ยืมเงิน</a:t>
                      </a:r>
                      <a: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  <a:t>ทั้งนี้ </a:t>
                      </a:r>
                      <a:r>
                        <a:rPr lang="th-TH" sz="2600" i="1" u="sng" dirty="0" smtClean="0">
                          <a:solidFill>
                            <a:schemeClr val="accent2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หากพบว่าข้อมูลการรายงานไม่ตรงตามที่กู้ยืมเงิน ให้ประสานกับสถานประกอบกิจการที่กู้ยืมเงินตรวจสอบความถูกต้องก่อน</a:t>
                      </a:r>
                      <a: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  <a:t>ส่งให้กองส่เสริมฯ เนื่องจากต้องสรุปรายงานต่อคณะอนุกรรมการและคณะกรรมการส่งเสริมการพัฒนาฝีมือแรงงาน</a:t>
                      </a:r>
                      <a:endParaRPr lang="en-US" sz="26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273050" marR="0" indent="-2730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6. กรณีผู้กู้ยืมเงินปฏิบัติผิดสัญญา</a:t>
                      </a:r>
                      <a:r>
                        <a:rPr kumimoji="0" lang="th-TH" sz="2600" i="1" u="sng" kern="1200" dirty="0" smtClean="0">
                          <a:solidFill>
                            <a:schemeClr val="accent2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ไม่นำเงินกู้ยืมไปเป็นค่าใช้จ่าย</a:t>
                      </a: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ในการดำเนินการฝึกอบรมให้แก่ผู้เข้ารับการฝึกอบรมหรือทดสอบฯ ตามที่ระบุในสัญญากู้ยืมเงิน </a:t>
                      </a:r>
                      <a:b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600" i="1" u="sng" kern="1200" dirty="0" smtClean="0">
                          <a:solidFill>
                            <a:schemeClr val="accent2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ให้ดำเนินการบอกเลิกสัญญาและเรียกเงินกู้คืนทันที พร้อมคำนวณดอกเบี้ยร้อยละ 15 ต่อปี</a:t>
                      </a:r>
                      <a:r>
                        <a:rPr kumimoji="0" lang="th-TH" sz="2600" i="1" u="none" kern="1200" dirty="0" smtClean="0">
                          <a:solidFill>
                            <a:schemeClr val="accent2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นับแต่วันที่ผิดสัญญาจนถึงวันที่ผู้กู้ยืมเงินชำระหนี้เงินกู้ยืมเสร็จสิ้น</a:t>
                      </a:r>
                      <a:endParaRPr lang="en-US" sz="26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35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546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3" descr="orange_line_sf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28179" y="1988841"/>
            <a:ext cx="9144000" cy="244827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</a:gradFill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1800" y="2564904"/>
            <a:ext cx="3240360" cy="7920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5400" b="1" dirty="0">
                <a:solidFill>
                  <a:schemeClr val="accent1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การติดตามหนี้</a:t>
            </a:r>
            <a:endParaRPr lang="th-TH" sz="5400" dirty="0">
              <a:solidFill>
                <a:schemeClr val="accent1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36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818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="" xmlns:a16="http://schemas.microsoft.com/office/drawing/2014/main" id="{3318771E-AAD6-4DF8-B051-5214A1B56822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EAA15E1-5AE4-4921-8753-44C7A8EB525E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B3951D9E-18A9-4C09-A767-26DD65522802}"/>
              </a:ext>
            </a:extLst>
          </p:cNvPr>
          <p:cNvSpPr/>
          <p:nvPr/>
        </p:nvSpPr>
        <p:spPr>
          <a:xfrm>
            <a:off x="297105" y="260648"/>
            <a:ext cx="39148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การแจ้งชำระหนี้เงินกู้ยืม</a:t>
            </a:r>
            <a:endParaRPr lang="th-TH" sz="40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="" xmlns:a16="http://schemas.microsoft.com/office/drawing/2014/main" id="{CEF63D8B-38FE-4EAE-9756-7550A44F498D}"/>
              </a:ext>
            </a:extLst>
          </p:cNvPr>
          <p:cNvGrpSpPr/>
          <p:nvPr/>
        </p:nvGrpSpPr>
        <p:grpSpPr>
          <a:xfrm>
            <a:off x="188238" y="1556792"/>
            <a:ext cx="8682451" cy="4345506"/>
            <a:chOff x="188237" y="1891806"/>
            <a:chExt cx="8776251" cy="4345506"/>
          </a:xfrm>
        </p:grpSpPr>
        <p:grpSp>
          <p:nvGrpSpPr>
            <p:cNvPr id="9" name="Group 8">
              <a:extLst>
                <a:ext uri="{FF2B5EF4-FFF2-40B4-BE49-F238E27FC236}">
                  <a16:creationId xmlns="" xmlns:a16="http://schemas.microsoft.com/office/drawing/2014/main" id="{F430E724-8AD7-43F2-8554-D1023B839BEA}"/>
                </a:ext>
              </a:extLst>
            </p:cNvPr>
            <p:cNvGrpSpPr/>
            <p:nvPr/>
          </p:nvGrpSpPr>
          <p:grpSpPr>
            <a:xfrm>
              <a:off x="3448238" y="2114878"/>
              <a:ext cx="5516250" cy="1602599"/>
              <a:chOff x="3260000" y="223128"/>
              <a:chExt cx="5795555" cy="1784577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9" name="Rectangle: Top Corners Rounded 18">
                <a:extLst>
                  <a:ext uri="{FF2B5EF4-FFF2-40B4-BE49-F238E27FC236}">
                    <a16:creationId xmlns="" xmlns:a16="http://schemas.microsoft.com/office/drawing/2014/main" id="{5D32A6FC-74E5-442F-AD6C-AB26ECA9B474}"/>
                  </a:ext>
                </a:extLst>
              </p:cNvPr>
              <p:cNvSpPr/>
              <p:nvPr/>
            </p:nvSpPr>
            <p:spPr>
              <a:xfrm rot="5400000">
                <a:off x="5265489" y="-1782361"/>
                <a:ext cx="1784577" cy="5795555"/>
              </a:xfrm>
              <a:prstGeom prst="round2SameRect">
                <a:avLst/>
              </a:prstGeom>
              <a:solidFill>
                <a:schemeClr val="bg2">
                  <a:lumMod val="90000"/>
                </a:schemeClr>
              </a:solidFill>
              <a:sp3d extrusionH="190500" prstMaterial="dkEdg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1">
                <a:schemeClr val="accent4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4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4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0" name="Rectangle: Top Corners Rounded 4">
                <a:extLst>
                  <a:ext uri="{FF2B5EF4-FFF2-40B4-BE49-F238E27FC236}">
                    <a16:creationId xmlns="" xmlns:a16="http://schemas.microsoft.com/office/drawing/2014/main" id="{B3E3613E-F53E-4AD2-8246-5E7197BA0512}"/>
                  </a:ext>
                </a:extLst>
              </p:cNvPr>
              <p:cNvSpPr txBox="1"/>
              <p:nvPr/>
            </p:nvSpPr>
            <p:spPr>
              <a:xfrm>
                <a:off x="3260000" y="310244"/>
                <a:ext cx="5708439" cy="1610345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47650" tIns="123825" rIns="247650" bIns="123825" numCol="1" spcCol="1270" anchor="ctr" anchorCtr="0">
                <a:noAutofit/>
              </a:bodyPr>
              <a:lstStyle/>
              <a:p>
                <a:pPr marL="285750" lvl="1" indent="-285750" algn="l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"/>
                </a:pPr>
                <a:r>
                  <a:rPr lang="th-TH" sz="3200" b="1" i="0" kern="1200" dirty="0">
                    <a:latin typeface="FreesiaUPC" pitchFamily="34" charset="-34"/>
                    <a:cs typeface="FreesiaUPC" pitchFamily="34" charset="-34"/>
                  </a:rPr>
                  <a:t>กำหนดให้ชำระหนี้ภายใน 30 วัน</a:t>
                </a:r>
                <a:endParaRPr lang="en-US" sz="3200" b="1" i="0" kern="1200" dirty="0">
                  <a:latin typeface="FreesiaUPC" pitchFamily="34" charset="-34"/>
                  <a:cs typeface="FreesiaUPC" pitchFamily="34" charset="-34"/>
                </a:endParaRPr>
              </a:p>
              <a:p>
                <a:pPr marL="285750" lvl="1" indent="-285750" algn="l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"/>
                </a:pPr>
                <a:r>
                  <a:rPr lang="th-TH" sz="3200" b="1" i="0" kern="1200" dirty="0">
                    <a:latin typeface="FreesiaUPC" pitchFamily="34" charset="-34"/>
                    <a:cs typeface="FreesiaUPC" pitchFamily="34" charset="-34"/>
                  </a:rPr>
                  <a:t>แจ้งให้ลูกหนี้ชำระเงินที่ค้างชำระพร้อมดอกเบี้ยอัตราร้อยละ 15 ต่อปี</a:t>
                </a:r>
                <a:endParaRPr lang="en-US" sz="3200" b="1" i="0" kern="1200" dirty="0"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="" xmlns:a16="http://schemas.microsoft.com/office/drawing/2014/main" id="{5BF7A3FD-8B11-49F8-A096-E6D49CAD33C3}"/>
                </a:ext>
              </a:extLst>
            </p:cNvPr>
            <p:cNvGrpSpPr/>
            <p:nvPr/>
          </p:nvGrpSpPr>
          <p:grpSpPr>
            <a:xfrm>
              <a:off x="188237" y="1891806"/>
              <a:ext cx="3102891" cy="2003248"/>
              <a:chOff x="0" y="55"/>
              <a:chExt cx="3260000" cy="2230721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7" name="Rectangle: Rounded Corners 16">
                <a:extLst>
                  <a:ext uri="{FF2B5EF4-FFF2-40B4-BE49-F238E27FC236}">
                    <a16:creationId xmlns="" xmlns:a16="http://schemas.microsoft.com/office/drawing/2014/main" id="{4421F614-4261-4C63-8A94-3E320E5F7E4D}"/>
                  </a:ext>
                </a:extLst>
              </p:cNvPr>
              <p:cNvSpPr/>
              <p:nvPr/>
            </p:nvSpPr>
            <p:spPr>
              <a:xfrm>
                <a:off x="0" y="55"/>
                <a:ext cx="3260000" cy="2230721"/>
              </a:xfrm>
              <a:prstGeom prst="roundRect">
                <a:avLst/>
              </a:prstGeom>
              <a:sp3d prstMaterial="plastic">
                <a:bevelT w="127000" h="25400" prst="relaxedInset"/>
              </a:sp3d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18" name="Rectangle: Rounded Corners 6">
                <a:extLst>
                  <a:ext uri="{FF2B5EF4-FFF2-40B4-BE49-F238E27FC236}">
                    <a16:creationId xmlns="" xmlns:a16="http://schemas.microsoft.com/office/drawing/2014/main" id="{428DC0ED-0E6F-4793-910A-B18F1F5A5288}"/>
                  </a:ext>
                </a:extLst>
              </p:cNvPr>
              <p:cNvSpPr txBox="1"/>
              <p:nvPr/>
            </p:nvSpPr>
            <p:spPr>
              <a:xfrm>
                <a:off x="108895" y="108950"/>
                <a:ext cx="3042210" cy="2012931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60960" rIns="121920" bIns="60960" numCol="1" spcCol="1270" anchor="ctr" anchorCtr="0">
                <a:noAutofit/>
              </a:bodyPr>
              <a:lstStyle/>
              <a:p>
                <a:pPr marL="0" lvl="0" indent="0" algn="l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th-TH" sz="3200" b="0" i="0" kern="1200" cap="none" spc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FreesiaUPC" pitchFamily="34" charset="-34"/>
                    <a:cs typeface="FreesiaUPC" pitchFamily="34" charset="-34"/>
                  </a:rPr>
                  <a:t>1. ดำเนินการแจ้งหนี้</a:t>
                </a:r>
                <a:br>
                  <a:rPr lang="th-TH" sz="3200" b="0" i="0" kern="1200" cap="none" spc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3200" b="0" i="0" kern="1200" cap="none" spc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FreesiaUPC" pitchFamily="34" charset="-34"/>
                    <a:cs typeface="FreesiaUPC" pitchFamily="34" charset="-34"/>
                  </a:rPr>
                  <a:t>   เมื่อลูกหนี้ผิดนัด</a:t>
                </a:r>
                <a:br>
                  <a:rPr lang="th-TH" sz="3200" b="0" i="0" kern="1200" cap="none" spc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3200" b="0" i="0" kern="1200" cap="none" spc="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FreesiaUPC" pitchFamily="34" charset="-34"/>
                    <a:cs typeface="FreesiaUPC" pitchFamily="34" charset="-34"/>
                  </a:rPr>
                  <a:t>   ชำระหนี้</a:t>
                </a:r>
                <a:endParaRPr lang="en-US" sz="3200" b="0" i="0" kern="1200" cap="none" spc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="" xmlns:a16="http://schemas.microsoft.com/office/drawing/2014/main" id="{90028BC4-EBFA-4E3F-B72A-4F2B8344DDFD}"/>
                </a:ext>
              </a:extLst>
            </p:cNvPr>
            <p:cNvGrpSpPr/>
            <p:nvPr/>
          </p:nvGrpSpPr>
          <p:grpSpPr>
            <a:xfrm>
              <a:off x="3448238" y="4340023"/>
              <a:ext cx="5516250" cy="1812940"/>
              <a:chOff x="3260000" y="2448272"/>
              <a:chExt cx="5795555" cy="2018803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5" name="Rectangle: Top Corners Rounded 14">
                <a:extLst>
                  <a:ext uri="{FF2B5EF4-FFF2-40B4-BE49-F238E27FC236}">
                    <a16:creationId xmlns="" xmlns:a16="http://schemas.microsoft.com/office/drawing/2014/main" id="{7015CFEF-83F9-462A-A3BB-38E51A9C2775}"/>
                  </a:ext>
                </a:extLst>
              </p:cNvPr>
              <p:cNvSpPr/>
              <p:nvPr/>
            </p:nvSpPr>
            <p:spPr>
              <a:xfrm rot="5400000">
                <a:off x="5148376" y="559896"/>
                <a:ext cx="2018803" cy="5795555"/>
              </a:xfrm>
              <a:prstGeom prst="round2SameRect">
                <a:avLst/>
              </a:prstGeom>
              <a:solidFill>
                <a:srgbClr val="3399FF">
                  <a:alpha val="89804"/>
                </a:srgbClr>
              </a:solidFill>
              <a:sp3d extrusionH="190500" prstMaterial="dkEdg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1">
                <a:schemeClr val="accent4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4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4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6" name="Rectangle: Top Corners Rounded 8">
                <a:extLst>
                  <a:ext uri="{FF2B5EF4-FFF2-40B4-BE49-F238E27FC236}">
                    <a16:creationId xmlns="" xmlns:a16="http://schemas.microsoft.com/office/drawing/2014/main" id="{E6AB0B51-19C8-4A82-A4D1-6FDB533F1418}"/>
                  </a:ext>
                </a:extLst>
              </p:cNvPr>
              <p:cNvSpPr txBox="1"/>
              <p:nvPr/>
            </p:nvSpPr>
            <p:spPr>
              <a:xfrm>
                <a:off x="3260000" y="2546822"/>
                <a:ext cx="5791290" cy="1821703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47650" tIns="123825" rIns="247650" bIns="123825" numCol="1" spcCol="1270" anchor="ctr" anchorCtr="0">
                <a:noAutofit/>
              </a:bodyPr>
              <a:lstStyle/>
              <a:p>
                <a:pPr marL="285750" lvl="1" indent="-285750" algn="l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"/>
                </a:pPr>
                <a:r>
                  <a:rPr lang="th-TH" sz="2800" b="1" i="0" kern="1200" dirty="0">
                    <a:solidFill>
                      <a:srgbClr val="FFFF00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ทำหนังสือแจ้งยังผู้ค้ำประกันภายใน 60 วัน </a:t>
                </a:r>
                <a:r>
                  <a:rPr lang="th-TH" sz="2800" b="1" i="0" kern="1200" dirty="0">
                    <a:solidFill>
                      <a:srgbClr val="FF0000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/>
                </a:r>
                <a:br>
                  <a:rPr lang="th-TH" sz="2800" b="1" i="0" kern="1200" dirty="0">
                    <a:solidFill>
                      <a:srgbClr val="FF0000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2800" b="1" i="0" kern="1200" dirty="0">
                    <a:effectLst/>
                    <a:latin typeface="FreesiaUPC" pitchFamily="34" charset="-34"/>
                    <a:cs typeface="FreesiaUPC" pitchFamily="34" charset="-34"/>
                  </a:rPr>
                  <a:t>(ตามพระราชบัญญัติแก้ไขเพิ่มเติมประมวลกฎหมายแพ่งและพาณิชย์ (ฉบับที่ 20) </a:t>
                </a:r>
                <a:r>
                  <a:rPr lang="en-US" sz="2800" b="1" i="0" kern="1200" dirty="0">
                    <a:effectLst/>
                    <a:latin typeface="FreesiaUPC" pitchFamily="34" charset="-34"/>
                    <a:cs typeface="FreesiaUPC" pitchFamily="34" charset="-34"/>
                  </a:rPr>
                  <a:t/>
                </a:r>
                <a:br>
                  <a:rPr lang="en-US" sz="2800" b="1" i="0" kern="1200" dirty="0">
                    <a:effectLst/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2800" b="1" i="0" kern="1200" dirty="0">
                    <a:effectLst/>
                    <a:latin typeface="FreesiaUPC" pitchFamily="34" charset="-34"/>
                    <a:cs typeface="FreesiaUPC" pitchFamily="34" charset="-34"/>
                  </a:rPr>
                  <a:t>พ.ศ. 2557 มาตรา 686</a:t>
                </a:r>
                <a:endParaRPr lang="en-US" sz="2800" b="1" i="0" kern="1200" dirty="0">
                  <a:effectLst/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="" xmlns:a16="http://schemas.microsoft.com/office/drawing/2014/main" id="{99061A70-C377-4014-98DD-1D3BE38FB1F3}"/>
                </a:ext>
              </a:extLst>
            </p:cNvPr>
            <p:cNvGrpSpPr/>
            <p:nvPr/>
          </p:nvGrpSpPr>
          <p:grpSpPr>
            <a:xfrm>
              <a:off x="188237" y="4234064"/>
              <a:ext cx="3102891" cy="2003248"/>
              <a:chOff x="0" y="2342313"/>
              <a:chExt cx="3260000" cy="2230721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3" name="Rectangle: Rounded Corners 12">
                <a:extLst>
                  <a:ext uri="{FF2B5EF4-FFF2-40B4-BE49-F238E27FC236}">
                    <a16:creationId xmlns="" xmlns:a16="http://schemas.microsoft.com/office/drawing/2014/main" id="{6B08ABAC-B7B7-409C-A5C2-4D5B117E38B5}"/>
                  </a:ext>
                </a:extLst>
              </p:cNvPr>
              <p:cNvSpPr/>
              <p:nvPr/>
            </p:nvSpPr>
            <p:spPr>
              <a:xfrm>
                <a:off x="0" y="2342313"/>
                <a:ext cx="3260000" cy="2230721"/>
              </a:xfrm>
              <a:prstGeom prst="roundRect">
                <a:avLst/>
              </a:prstGeom>
              <a:sp3d prstMaterial="plastic">
                <a:bevelT w="127000" h="25400" prst="relaxedInset"/>
              </a:sp3d>
            </p:spPr>
            <p:style>
              <a:lnRef idx="3">
                <a:schemeClr val="lt1"/>
              </a:lnRef>
              <a:fillRef idx="1">
                <a:schemeClr val="accent5"/>
              </a:fillRef>
              <a:effectRef idx="1">
                <a:schemeClr val="accent5"/>
              </a:effectRef>
              <a:fontRef idx="minor">
                <a:schemeClr val="lt1"/>
              </a:fontRef>
            </p:style>
          </p:sp>
          <p:sp>
            <p:nvSpPr>
              <p:cNvPr id="14" name="Rectangle: Rounded Corners 10">
                <a:extLst>
                  <a:ext uri="{FF2B5EF4-FFF2-40B4-BE49-F238E27FC236}">
                    <a16:creationId xmlns="" xmlns:a16="http://schemas.microsoft.com/office/drawing/2014/main" id="{6D324202-7310-4E73-A314-B6A5F551368B}"/>
                  </a:ext>
                </a:extLst>
              </p:cNvPr>
              <p:cNvSpPr txBox="1"/>
              <p:nvPr/>
            </p:nvSpPr>
            <p:spPr>
              <a:xfrm>
                <a:off x="108895" y="2451208"/>
                <a:ext cx="3042210" cy="2012931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60960" rIns="121920" bIns="60960" numCol="1" spcCol="1270" anchor="ctr" anchorCtr="0">
                <a:noAutofit/>
                <a:scene3d>
                  <a:camera prst="orthographicFront"/>
                  <a:lightRig rig="balanced" dir="t">
                    <a:rot lat="0" lon="0" rev="2100000"/>
                  </a:lightRig>
                </a:scene3d>
                <a:sp3d extrusionH="57150" prstMaterial="metal">
                  <a:bevelT w="38100" h="25400"/>
                  <a:contourClr>
                    <a:schemeClr val="bg2"/>
                  </a:contourClr>
                </a:sp3d>
              </a:bodyPr>
              <a:lstStyle/>
              <a:p>
                <a:pPr marL="0" lvl="0" indent="0" algn="l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th-TH" sz="3200" b="1" i="0" kern="1200" cap="none" spc="0" dirty="0">
                    <a:ln w="50800"/>
                    <a:solidFill>
                      <a:srgbClr val="FFFF00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2.</a:t>
                </a:r>
                <a:r>
                  <a:rPr lang="th-TH" sz="3200" b="1" i="0" kern="1200" cap="none" spc="0" dirty="0">
                    <a:ln w="50800"/>
                    <a:solidFill>
                      <a:schemeClr val="bg1">
                        <a:shade val="50000"/>
                      </a:schemeClr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 </a:t>
                </a:r>
                <a:r>
                  <a:rPr lang="th-TH" sz="3200" b="1" i="0" kern="1200" cap="none" spc="0" dirty="0">
                    <a:ln w="50800"/>
                    <a:solidFill>
                      <a:srgbClr val="FFFF00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การทำหนังสือ</a:t>
                </a:r>
                <a:br>
                  <a:rPr lang="th-TH" sz="3200" b="1" i="0" kern="1200" cap="none" spc="0" dirty="0">
                    <a:ln w="50800"/>
                    <a:solidFill>
                      <a:srgbClr val="FFFF00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3200" b="1" i="0" kern="1200" cap="none" spc="0" dirty="0">
                    <a:ln w="50800"/>
                    <a:solidFill>
                      <a:srgbClr val="FFFF00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    แจ้งไปยังผู้ค้ำ</a:t>
                </a:r>
                <a:br>
                  <a:rPr lang="th-TH" sz="3200" b="1" i="0" kern="1200" cap="none" spc="0" dirty="0">
                    <a:ln w="50800"/>
                    <a:solidFill>
                      <a:srgbClr val="FFFF00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3200" b="1" i="0" kern="1200" cap="none" spc="0" dirty="0">
                    <a:ln w="50800"/>
                    <a:solidFill>
                      <a:srgbClr val="FFFF00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    ประกัน</a:t>
                </a:r>
                <a:endParaRPr lang="en-US" sz="3200" b="1" i="0" kern="1200" cap="none" spc="0" dirty="0">
                  <a:ln w="50800"/>
                  <a:solidFill>
                    <a:srgbClr val="FFFF00"/>
                  </a:solidFill>
                  <a:effectLst/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</p:grpSp>
      <p:sp>
        <p:nvSpPr>
          <p:cNvPr id="2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37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="" xmlns:a16="http://schemas.microsoft.com/office/drawing/2014/main" id="{3318771E-AAD6-4DF8-B051-5214A1B56822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EAA15E1-5AE4-4921-8753-44C7A8EB525E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B3951D9E-18A9-4C09-A767-26DD65522802}"/>
              </a:ext>
            </a:extLst>
          </p:cNvPr>
          <p:cNvSpPr/>
          <p:nvPr/>
        </p:nvSpPr>
        <p:spPr>
          <a:xfrm>
            <a:off x="441121" y="332656"/>
            <a:ext cx="39148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การแจ้งชำระหนี้เงินกู้ยืม</a:t>
            </a:r>
            <a:endParaRPr lang="th-TH" sz="40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B8D5DD70-8ED0-4798-8303-D99E0471D4B6}"/>
              </a:ext>
            </a:extLst>
          </p:cNvPr>
          <p:cNvGrpSpPr/>
          <p:nvPr/>
        </p:nvGrpSpPr>
        <p:grpSpPr>
          <a:xfrm>
            <a:off x="320881" y="1556793"/>
            <a:ext cx="8499592" cy="4428778"/>
            <a:chOff x="-186075" y="1061623"/>
            <a:chExt cx="8790523" cy="4428778"/>
          </a:xfrm>
        </p:grpSpPr>
        <p:grpSp>
          <p:nvGrpSpPr>
            <p:cNvPr id="22" name="Group 21">
              <a:extLst>
                <a:ext uri="{FF2B5EF4-FFF2-40B4-BE49-F238E27FC236}">
                  <a16:creationId xmlns="" xmlns:a16="http://schemas.microsoft.com/office/drawing/2014/main" id="{7711F4F6-FB5A-4E38-A066-8D51F8FC5E12}"/>
                </a:ext>
              </a:extLst>
            </p:cNvPr>
            <p:cNvGrpSpPr/>
            <p:nvPr/>
          </p:nvGrpSpPr>
          <p:grpSpPr>
            <a:xfrm>
              <a:off x="3212352" y="1187866"/>
              <a:ext cx="5392096" cy="1784593"/>
              <a:chOff x="3496238" y="126301"/>
              <a:chExt cx="6215534" cy="2057122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32" name="Rectangle: Top Corners Rounded 31">
                <a:extLst>
                  <a:ext uri="{FF2B5EF4-FFF2-40B4-BE49-F238E27FC236}">
                    <a16:creationId xmlns="" xmlns:a16="http://schemas.microsoft.com/office/drawing/2014/main" id="{F5C5B58F-1B4F-4A00-A01A-D56FE464F45B}"/>
                  </a:ext>
                </a:extLst>
              </p:cNvPr>
              <p:cNvSpPr/>
              <p:nvPr/>
            </p:nvSpPr>
            <p:spPr>
              <a:xfrm rot="5400000">
                <a:off x="5575444" y="-1952905"/>
                <a:ext cx="2057122" cy="6215534"/>
              </a:xfrm>
              <a:prstGeom prst="round2SameRect">
                <a:avLst/>
              </a:prstGeom>
              <a:solidFill>
                <a:schemeClr val="accent3">
                  <a:lumMod val="20000"/>
                  <a:lumOff val="80000"/>
                  <a:alpha val="90000"/>
                </a:schemeClr>
              </a:solidFill>
              <a:sp3d extrusionH="190500" prstMaterial="dkEdg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1">
                <a:schemeClr val="accent4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4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4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3" name="Rectangle: Top Corners Rounded 4">
                <a:extLst>
                  <a:ext uri="{FF2B5EF4-FFF2-40B4-BE49-F238E27FC236}">
                    <a16:creationId xmlns="" xmlns:a16="http://schemas.microsoft.com/office/drawing/2014/main" id="{2468C79D-EE69-48F7-BE67-5C4709E72F48}"/>
                  </a:ext>
                </a:extLst>
              </p:cNvPr>
              <p:cNvSpPr txBox="1"/>
              <p:nvPr/>
            </p:nvSpPr>
            <p:spPr>
              <a:xfrm>
                <a:off x="3496238" y="226721"/>
                <a:ext cx="6115114" cy="1856282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47650" tIns="123825" rIns="247650" bIns="123825" numCol="1" spcCol="1270" anchor="ctr" anchorCtr="0">
                <a:noAutofit/>
              </a:bodyPr>
              <a:lstStyle/>
              <a:p>
                <a:pPr marL="285750" lvl="1" indent="-285750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"/>
                </a:pPr>
                <a:r>
                  <a:rPr lang="th-TH" sz="2800" b="1" i="0" kern="1200" dirty="0">
                    <a:effectLst/>
                    <a:latin typeface="FreesiaUPC" pitchFamily="34" charset="-34"/>
                    <a:cs typeface="FreesiaUPC" pitchFamily="34" charset="-34"/>
                  </a:rPr>
                  <a:t>เมื่อตรวจสอบพบว่าลูกหนี้ไม่ชำระหนี้</a:t>
                </a:r>
                <a:r>
                  <a:rPr lang="th-TH" sz="2800" b="1" i="0" u="sng" kern="1200" dirty="0">
                    <a:solidFill>
                      <a:srgbClr val="FF0000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เป็นเวลา ติดต่อกันเกิน 3 เดือน</a:t>
                </a:r>
                <a:r>
                  <a:rPr lang="th-TH" sz="2800" b="1" i="0" kern="1200" dirty="0">
                    <a:effectLst/>
                    <a:latin typeface="FreesiaUPC" pitchFamily="34" charset="-34"/>
                    <a:cs typeface="FreesiaUPC" pitchFamily="34" charset="-34"/>
                  </a:rPr>
                  <a:t> โดย</a:t>
                </a:r>
                <a:r>
                  <a:rPr lang="th-TH" sz="2800" b="1" i="0" kern="1200" dirty="0">
                    <a:latin typeface="FreesiaUPC" pitchFamily="34" charset="-34"/>
                    <a:cs typeface="FreesiaUPC" pitchFamily="34" charset="-34"/>
                  </a:rPr>
                  <a:t>แจ้งให้ลูกหนี้ชำระเงินที่ค้างชำระพร้อมดอกเบี้ยอัตราร้อยละ 15 ต่อปี</a:t>
                </a:r>
                <a:endParaRPr lang="en-US" sz="2800" b="1" i="0" kern="1200" dirty="0"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="" xmlns:a16="http://schemas.microsoft.com/office/drawing/2014/main" id="{FCEDF98E-E0FE-48FC-A7FF-F9CE23B106A5}"/>
                </a:ext>
              </a:extLst>
            </p:cNvPr>
            <p:cNvGrpSpPr/>
            <p:nvPr/>
          </p:nvGrpSpPr>
          <p:grpSpPr>
            <a:xfrm>
              <a:off x="-186075" y="1061623"/>
              <a:ext cx="3130593" cy="2003630"/>
              <a:chOff x="112746" y="57"/>
              <a:chExt cx="3608673" cy="2309608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30" name="Rectangle: Rounded Corners 29">
                <a:extLst>
                  <a:ext uri="{FF2B5EF4-FFF2-40B4-BE49-F238E27FC236}">
                    <a16:creationId xmlns="" xmlns:a16="http://schemas.microsoft.com/office/drawing/2014/main" id="{F562371F-F503-4650-86F9-68C6A985F912}"/>
                  </a:ext>
                </a:extLst>
              </p:cNvPr>
              <p:cNvSpPr/>
              <p:nvPr/>
            </p:nvSpPr>
            <p:spPr>
              <a:xfrm>
                <a:off x="225181" y="57"/>
                <a:ext cx="3496238" cy="2309608"/>
              </a:xfrm>
              <a:prstGeom prst="round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p3d prstMaterial="plastic">
                <a:bevelT w="127000" h="25400" prst="relaxedInset"/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</p:sp>
          <p:sp>
            <p:nvSpPr>
              <p:cNvPr id="31" name="Rectangle: Rounded Corners 6">
                <a:extLst>
                  <a:ext uri="{FF2B5EF4-FFF2-40B4-BE49-F238E27FC236}">
                    <a16:creationId xmlns="" xmlns:a16="http://schemas.microsoft.com/office/drawing/2014/main" id="{64CD95B8-488A-4EB6-936F-4A9CA246314E}"/>
                  </a:ext>
                </a:extLst>
              </p:cNvPr>
              <p:cNvSpPr txBox="1"/>
              <p:nvPr/>
            </p:nvSpPr>
            <p:spPr>
              <a:xfrm>
                <a:off x="112746" y="112803"/>
                <a:ext cx="3270747" cy="208411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60960" rIns="121920" bIns="60960" numCol="1" spcCol="1270" anchor="ctr" anchorCtr="0">
                <a:noAutofit/>
              </a:bodyPr>
              <a:lstStyle/>
              <a:p>
                <a:pPr marL="0" lvl="0" indent="0" algn="l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th-TH" sz="3200" b="1" i="0" kern="1200" cap="none" spc="0" dirty="0" smtClean="0">
                    <a:ln w="1905"/>
                    <a:solidFill>
                      <a:schemeClr val="accent6">
                        <a:lumMod val="75000"/>
                      </a:schemeClr>
                    </a:soli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  <a:latin typeface="FreesiaUPC" pitchFamily="34" charset="-34"/>
                    <a:cs typeface="FreesiaUPC" pitchFamily="34" charset="-34"/>
                  </a:rPr>
                  <a:t>    3</a:t>
                </a:r>
                <a:r>
                  <a:rPr lang="th-TH" sz="3200" b="1" i="0" kern="1200" cap="none" spc="0" dirty="0">
                    <a:ln w="1905"/>
                    <a:solidFill>
                      <a:schemeClr val="accent6">
                        <a:lumMod val="75000"/>
                      </a:schemeClr>
                    </a:soli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  <a:latin typeface="FreesiaUPC" pitchFamily="34" charset="-34"/>
                    <a:cs typeface="FreesiaUPC" pitchFamily="34" charset="-34"/>
                  </a:rPr>
                  <a:t>. แจ้งบอกเลิก</a:t>
                </a:r>
                <a:br>
                  <a:rPr lang="th-TH" sz="3200" b="1" i="0" kern="1200" cap="none" spc="0" dirty="0">
                    <a:ln w="1905"/>
                    <a:solidFill>
                      <a:schemeClr val="accent6">
                        <a:lumMod val="75000"/>
                      </a:schemeClr>
                    </a:soli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3200" b="1" i="0" kern="1200" cap="none" spc="0" dirty="0">
                    <a:ln w="1905"/>
                    <a:solidFill>
                      <a:schemeClr val="accent6">
                        <a:lumMod val="75000"/>
                      </a:schemeClr>
                    </a:soli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  <a:latin typeface="FreesiaUPC" pitchFamily="34" charset="-34"/>
                    <a:cs typeface="FreesiaUPC" pitchFamily="34" charset="-34"/>
                  </a:rPr>
                  <a:t>   </a:t>
                </a:r>
                <a:r>
                  <a:rPr lang="th-TH" sz="3200" b="1" i="0" kern="1200" cap="none" spc="0" dirty="0" smtClean="0">
                    <a:ln w="1905"/>
                    <a:solidFill>
                      <a:schemeClr val="accent6">
                        <a:lumMod val="75000"/>
                      </a:schemeClr>
                    </a:soli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  <a:latin typeface="FreesiaUPC" pitchFamily="34" charset="-34"/>
                    <a:cs typeface="FreesiaUPC" pitchFamily="34" charset="-34"/>
                  </a:rPr>
                  <a:t>     </a:t>
                </a:r>
                <a:r>
                  <a:rPr lang="th-TH" sz="3200" b="1" i="0" kern="1200" cap="none" spc="0" dirty="0">
                    <a:ln w="1905"/>
                    <a:solidFill>
                      <a:schemeClr val="accent6">
                        <a:lumMod val="75000"/>
                      </a:schemeClr>
                    </a:soli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  <a:latin typeface="FreesiaUPC" pitchFamily="34" charset="-34"/>
                    <a:cs typeface="FreesiaUPC" pitchFamily="34" charset="-34"/>
                  </a:rPr>
                  <a:t>สัญญา</a:t>
                </a:r>
                <a:endParaRPr lang="en-US" sz="3200" b="1" i="0" kern="1200" cap="none" spc="0" dirty="0">
                  <a:ln w="1905"/>
                  <a:solidFill>
                    <a:schemeClr val="accent6">
                      <a:lumMod val="75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="" xmlns:a16="http://schemas.microsoft.com/office/drawing/2014/main" id="{40A05320-11F3-4884-BECB-599635DC5E1D}"/>
                </a:ext>
              </a:extLst>
            </p:cNvPr>
            <p:cNvGrpSpPr/>
            <p:nvPr/>
          </p:nvGrpSpPr>
          <p:grpSpPr>
            <a:xfrm>
              <a:off x="3212352" y="3576371"/>
              <a:ext cx="5392096" cy="1848453"/>
              <a:chOff x="3496238" y="2514806"/>
              <a:chExt cx="6215534" cy="2130734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8" name="Rectangle: Top Corners Rounded 27">
                <a:extLst>
                  <a:ext uri="{FF2B5EF4-FFF2-40B4-BE49-F238E27FC236}">
                    <a16:creationId xmlns="" xmlns:a16="http://schemas.microsoft.com/office/drawing/2014/main" id="{88D59627-7648-4B71-8FA8-7C90EB5B289F}"/>
                  </a:ext>
                </a:extLst>
              </p:cNvPr>
              <p:cNvSpPr/>
              <p:nvPr/>
            </p:nvSpPr>
            <p:spPr>
              <a:xfrm rot="5400000">
                <a:off x="5538638" y="472406"/>
                <a:ext cx="2130734" cy="6215534"/>
              </a:xfrm>
              <a:prstGeom prst="round2SameRect">
                <a:avLst/>
              </a:prstGeom>
              <a:sp3d extrusionH="190500" prstMaterial="dkEdg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1">
                <a:schemeClr val="accent4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4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4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9" name="Rectangle: Top Corners Rounded 8">
                <a:extLst>
                  <a:ext uri="{FF2B5EF4-FFF2-40B4-BE49-F238E27FC236}">
                    <a16:creationId xmlns="" xmlns:a16="http://schemas.microsoft.com/office/drawing/2014/main" id="{CB51517A-1C32-4EDC-A102-FEB55F829825}"/>
                  </a:ext>
                </a:extLst>
              </p:cNvPr>
              <p:cNvSpPr txBox="1"/>
              <p:nvPr/>
            </p:nvSpPr>
            <p:spPr>
              <a:xfrm>
                <a:off x="3496238" y="2618820"/>
                <a:ext cx="6111520" cy="1922706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47650" tIns="123825" rIns="247650" bIns="123825" numCol="1" spcCol="1270" anchor="ctr" anchorCtr="0">
                <a:noAutofit/>
              </a:bodyPr>
              <a:lstStyle/>
              <a:p>
                <a:pPr marL="285750" lvl="1" indent="-285750" algn="thaiDist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"/>
                </a:pPr>
                <a:r>
                  <a:rPr lang="th-TH" sz="2800" b="1" i="0" kern="1200" dirty="0">
                    <a:effectLst/>
                    <a:latin typeface="FreesiaUPC" pitchFamily="34" charset="-34"/>
                    <a:cs typeface="FreesiaUPC" pitchFamily="34" charset="-34"/>
                  </a:rPr>
                  <a:t>หากไม่ชำระหนี้ตามหนังสือบอกเลิก</a:t>
                </a:r>
                <a:r>
                  <a:rPr lang="th-TH" sz="2800" b="1" i="0" kern="1200" dirty="0" smtClean="0">
                    <a:effectLst/>
                    <a:latin typeface="FreesiaUPC" pitchFamily="34" charset="-34"/>
                    <a:cs typeface="FreesiaUPC" pitchFamily="34" charset="-34"/>
                  </a:rPr>
                  <a:t>สัญญาให้</a:t>
                </a:r>
                <a:r>
                  <a:rPr lang="th-TH" sz="2800" b="1" i="0" kern="1200" dirty="0">
                    <a:effectLst/>
                    <a:latin typeface="FreesiaUPC" pitchFamily="34" charset="-34"/>
                    <a:cs typeface="FreesiaUPC" pitchFamily="34" charset="-34"/>
                  </a:rPr>
                  <a:t>ส่งฟ้องคดีตามกฎหมาย </a:t>
                </a:r>
                <a:r>
                  <a:rPr lang="th-TH" sz="2800" b="1" i="0" kern="1200" dirty="0" smtClean="0">
                    <a:effectLst/>
                    <a:latin typeface="FreesiaUPC" pitchFamily="34" charset="-34"/>
                    <a:cs typeface="FreesiaUPC" pitchFamily="34" charset="-34"/>
                  </a:rPr>
                  <a:t/>
                </a:r>
                <a:br>
                  <a:rPr lang="th-TH" sz="2800" b="1" i="0" kern="1200" dirty="0" smtClean="0">
                    <a:effectLst/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2800" b="1" kern="1200" dirty="0" smtClean="0">
                    <a:latin typeface="FreesiaUPC" pitchFamily="34" charset="-34"/>
                    <a:cs typeface="FreesiaUPC" pitchFamily="34" charset="-34"/>
                  </a:rPr>
                  <a:t>เพื่อ</a:t>
                </a:r>
                <a:r>
                  <a:rPr lang="th-TH" sz="2800" b="1" kern="1200" dirty="0">
                    <a:latin typeface="FreesiaUPC" pitchFamily="34" charset="-34"/>
                    <a:cs typeface="FreesiaUPC" pitchFamily="34" charset="-34"/>
                  </a:rPr>
                  <a:t>บังคับชำระหนี้ต่อไป</a:t>
                </a:r>
                <a:endParaRPr lang="en-US" sz="2800" b="1" i="0" kern="1200" dirty="0">
                  <a:effectLst/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="" xmlns:a16="http://schemas.microsoft.com/office/drawing/2014/main" id="{9EA2AF0F-9653-49A1-9E65-C3F00E306B2C}"/>
                </a:ext>
              </a:extLst>
            </p:cNvPr>
            <p:cNvGrpSpPr/>
            <p:nvPr/>
          </p:nvGrpSpPr>
          <p:grpSpPr>
            <a:xfrm>
              <a:off x="-183337" y="3486771"/>
              <a:ext cx="3127856" cy="2003630"/>
              <a:chOff x="115903" y="2425205"/>
              <a:chExt cx="3605519" cy="2309608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6" name="Rectangle: Rounded Corners 25">
                <a:extLst>
                  <a:ext uri="{FF2B5EF4-FFF2-40B4-BE49-F238E27FC236}">
                    <a16:creationId xmlns="" xmlns:a16="http://schemas.microsoft.com/office/drawing/2014/main" id="{667EA789-B815-4454-A8CE-E54234888981}"/>
                  </a:ext>
                </a:extLst>
              </p:cNvPr>
              <p:cNvSpPr/>
              <p:nvPr/>
            </p:nvSpPr>
            <p:spPr>
              <a:xfrm>
                <a:off x="225183" y="2425205"/>
                <a:ext cx="3496239" cy="2309608"/>
              </a:xfrm>
              <a:prstGeom prst="round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sp3d prstMaterial="plastic">
                <a:bevelT w="127000" h="25400" prst="relaxedInset"/>
              </a:sp3d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</p:sp>
          <p:sp>
            <p:nvSpPr>
              <p:cNvPr id="27" name="Rectangle: Rounded Corners 10">
                <a:extLst>
                  <a:ext uri="{FF2B5EF4-FFF2-40B4-BE49-F238E27FC236}">
                    <a16:creationId xmlns="" xmlns:a16="http://schemas.microsoft.com/office/drawing/2014/main" id="{27C33647-0AF2-476E-82E2-19742E3AB801}"/>
                  </a:ext>
                </a:extLst>
              </p:cNvPr>
              <p:cNvSpPr txBox="1"/>
              <p:nvPr/>
            </p:nvSpPr>
            <p:spPr>
              <a:xfrm>
                <a:off x="115903" y="2534865"/>
                <a:ext cx="3270746" cy="208411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60960" rIns="121920" bIns="60960" numCol="1" spcCol="1270" anchor="ctr" anchorCtr="0">
                <a:noAutofit/>
              </a:bodyPr>
              <a:lstStyle/>
              <a:p>
                <a:pPr marL="0" lvl="0" indent="0" algn="l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th-TH" sz="3200" b="1" i="0" kern="1200" dirty="0" smtClean="0">
                    <a:ln>
                      <a:solidFill>
                        <a:srgbClr val="FF66FF"/>
                      </a:solidFill>
                    </a:ln>
                    <a:solidFill>
                      <a:srgbClr val="FFFF00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     4</a:t>
                </a:r>
                <a:r>
                  <a:rPr lang="th-TH" sz="3200" b="1" i="0" kern="1200" dirty="0">
                    <a:ln>
                      <a:solidFill>
                        <a:srgbClr val="FF66FF"/>
                      </a:solidFill>
                    </a:ln>
                    <a:solidFill>
                      <a:srgbClr val="FFFF00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. ส่งฟ้องคดี</a:t>
                </a:r>
                <a:endParaRPr lang="en-US" sz="3200" b="1" i="0" kern="1200" dirty="0">
                  <a:ln>
                    <a:solidFill>
                      <a:srgbClr val="FF66FF"/>
                    </a:solidFill>
                  </a:ln>
                  <a:solidFill>
                    <a:srgbClr val="FFFF00"/>
                  </a:solidFill>
                  <a:effectLst/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</p:grpSp>
      <p:sp>
        <p:nvSpPr>
          <p:cNvPr id="1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38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217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3466" y="211288"/>
            <a:ext cx="47966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h-TH" sz="4400" b="1" dirty="0">
                <a:solidFill>
                  <a:schemeClr val="accent3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การออกหนังสือติดตามหนี้</a:t>
            </a:r>
            <a:endParaRPr lang="en-US" sz="4400" dirty="0">
              <a:solidFill>
                <a:schemeClr val="accent3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8917" y="1540314"/>
            <a:ext cx="7831515" cy="34163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36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เมื่อตรวจสอบพบว่าผู้กู้ยืมเงินไม่ชำระหนี้เงินกู้ยืมภายในกำหนดเวลา หรือพบว่ามีเงินค้างชำระหรือต้องชำระเพิ่ม </a:t>
            </a:r>
            <a:r>
              <a:rPr lang="th-TH" sz="36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6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3600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ออกหนังสือแจ้งหนี้ผู้กู้ยืมและผู้ค้ำประกันทันที</a:t>
            </a:r>
            <a:r>
              <a:rPr lang="th-TH" sz="36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ให้ชำระหนี้ที่ค้างชำระพร้อมดอกเบี้ยในอัตราร้อยละ 15 ต่อปี</a:t>
            </a:r>
            <a:r>
              <a:rPr lang="th-TH" sz="36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6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นับ</a:t>
            </a:r>
            <a:r>
              <a:rPr lang="th-TH" sz="36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แต่</a:t>
            </a:r>
            <a:r>
              <a:rPr lang="th-TH" sz="36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วันที่ผิด</a:t>
            </a:r>
            <a:r>
              <a:rPr lang="th-TH" sz="36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นัดชำระหนี้เงินกู้ยืมจนถึงวันที่ผู้กู้ยืมเงินชำระหนี้เงิน</a:t>
            </a:r>
            <a:r>
              <a:rPr lang="th-TH" sz="36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กู้ยืมเสร็จ</a:t>
            </a:r>
            <a:r>
              <a:rPr lang="th-TH" sz="36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สิ้น โดยกำหนดให้ชำระหนี้ภายใน 30 วัน</a:t>
            </a:r>
            <a:endParaRPr lang="en-US" sz="3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F58C8C75-7791-4BAA-9997-6CD0E5E53443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28616F06-1FDD-41A8-B81F-7EE36CDBC0B3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39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26709700"/>
              </p:ext>
            </p:extLst>
          </p:nvPr>
        </p:nvGraphicFramePr>
        <p:xfrm>
          <a:off x="323528" y="1003376"/>
          <a:ext cx="8496944" cy="5438002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019937"/>
                <a:gridCol w="4419727"/>
                <a:gridCol w="3057280"/>
              </a:tblGrid>
              <a:tr h="647426"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ฉบับที่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รายละเอียด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หนังสือ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196021"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ฉบับที่ 1 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ไม่ชำระหนี้เงินกู้ยืม</a:t>
                      </a:r>
                      <a:r>
                        <a:rPr lang="th-TH" sz="3000" i="1" u="sng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งวดใดงวดหนึ่ง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แจ้งให้ชำระหนี้ที่ค้างชำระ พร้อมดอกเบี้ยในอัตราร้อยละ 15 ต่อปี (จำนวนหนี้ค้างชำระ ให้ระบุเฉพาะงวดที่ค้างชำระ) 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300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ผู้กู้ยืม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</a:t>
                      </a:r>
                    </a:p>
                    <a:p>
                      <a:r>
                        <a:rPr lang="th-TH" sz="300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ผู้ค้ำประกัน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413136"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ฉบับที่ 2 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ไม่ชำระหนี้เงินกู้ยืมเป็น</a:t>
                      </a:r>
                      <a:r>
                        <a:rPr lang="th-TH" sz="3000" i="1" u="sng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เวลา 2 งวด</a:t>
                      </a:r>
                      <a:r>
                        <a:rPr lang="th-TH" sz="3000" u="sng" dirty="0" smtClean="0">
                          <a:latin typeface="FreesiaUPC" pitchFamily="34" charset="-34"/>
                          <a:cs typeface="FreesiaUPC" pitchFamily="34" charset="-34"/>
                        </a:rPr>
                        <a:t>ติดต่อกัน</a:t>
                      </a: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 แจ้งให้ชำระหนี้ที่ค้างชำระ พร้อมดอกเบี้ยในอัตราร้อยละ 15 ต่อปี (จำนวนหนี้ค้างชำระ ให้ระบุเฉพาะงวดที่ค้างชำระ)</a:t>
                      </a:r>
                      <a:endParaRPr lang="en-US" sz="30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300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ผู้กู้ยืม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</a:t>
                      </a:r>
                    </a:p>
                    <a:p>
                      <a:r>
                        <a:rPr lang="th-TH" sz="300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ผู้ค้ำประกัน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</a:t>
                      </a:r>
                      <a:endParaRPr lang="en-US" sz="30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423466" y="44624"/>
            <a:ext cx="47966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h-TH" sz="4400" b="1" dirty="0">
                <a:solidFill>
                  <a:schemeClr val="accent3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การออกหนังสือติดตามหนี้</a:t>
            </a:r>
            <a:endParaRPr lang="en-US" sz="4400" dirty="0">
              <a:solidFill>
                <a:schemeClr val="accent3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F58C8C75-7791-4BAA-9997-6CD0E5E53443}"/>
              </a:ext>
            </a:extLst>
          </p:cNvPr>
          <p:cNvCxnSpPr>
            <a:cxnSpLocks/>
          </p:cNvCxnSpPr>
          <p:nvPr/>
        </p:nvCxnSpPr>
        <p:spPr>
          <a:xfrm>
            <a:off x="223709" y="692696"/>
            <a:ext cx="6309915" cy="0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28616F06-1FDD-41A8-B81F-7EE36CDBC0B3}"/>
              </a:ext>
            </a:extLst>
          </p:cNvPr>
          <p:cNvCxnSpPr>
            <a:cxnSpLocks/>
          </p:cNvCxnSpPr>
          <p:nvPr/>
        </p:nvCxnSpPr>
        <p:spPr>
          <a:xfrm flipV="1">
            <a:off x="511743" y="822862"/>
            <a:ext cx="6652547" cy="13853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40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08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27171002"/>
              </p:ext>
            </p:extLst>
          </p:nvPr>
        </p:nvGraphicFramePr>
        <p:xfrm>
          <a:off x="395536" y="836633"/>
          <a:ext cx="8352930" cy="576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651"/>
                <a:gridCol w="4456223"/>
                <a:gridCol w="2894056"/>
              </a:tblGrid>
              <a:tr h="521208"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ฉบับที่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รายละเอียด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หนังสือ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258569"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ฉบับที่ 3</a:t>
                      </a:r>
                      <a:r>
                        <a:rPr lang="th-TH" sz="300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30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ไม่ชำระหนี้เงินกู้ยืมเป็น</a:t>
                      </a:r>
                      <a:r>
                        <a:rPr lang="th-TH" sz="3000" i="1" u="sng" dirty="0" smtClean="0">
                          <a:solidFill>
                            <a:srgbClr val="FF0066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เวลา 3 งวดติดต่อกัน</a:t>
                      </a:r>
                      <a:r>
                        <a:rPr lang="th-TH" sz="3000" i="1" u="none" dirty="0" smtClean="0">
                          <a:solidFill>
                            <a:srgbClr val="FF0066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แจ้งให้ชำระหนี้ที่ค้างชำระ พร้อมดอกเบี้ยในอัตราร้อยละ 15 ต่อปี (จำนวนหนี้ค้างชำระ ให้ระบุเฉพาะงวดที่ค้างชำระ)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3000" i="1" dirty="0" smtClean="0">
                          <a:solidFill>
                            <a:srgbClr val="FF0066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ผู้กู้ยืม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</a:t>
                      </a:r>
                    </a:p>
                    <a:p>
                      <a:r>
                        <a:rPr lang="th-TH" sz="3000" i="1" dirty="0" smtClean="0">
                          <a:solidFill>
                            <a:srgbClr val="FF0066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ผู้ค้ำประกัน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692909"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ฉบับที่ 4 </a:t>
                      </a:r>
                      <a:endParaRPr lang="en-US" sz="30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ไม่ชำระหนี้เป็น</a:t>
                      </a:r>
                      <a:r>
                        <a:rPr lang="th-TH" sz="3000" i="1" u="sng" dirty="0" smtClean="0">
                          <a:solidFill>
                            <a:srgbClr val="FF0066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เวลา 4 งวดติดต่อกัน </a:t>
                      </a: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แจ้งให้ชำระหนี้ที่ค้างชำระ พร้อมดอกเบี้ยในอัตราร้อยละ 15 ต่อปี</a:t>
                      </a:r>
                      <a:r>
                        <a:rPr lang="th-TH" sz="300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(จำนวนหนี้ค้างชำระ ให้ระบุทั้งจำนวนตามสัญญากู้ยืม)</a:t>
                      </a:r>
                      <a:endParaRPr lang="en-US" sz="30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3000" b="0" i="1" dirty="0" smtClean="0">
                          <a:solidFill>
                            <a:srgbClr val="FF0066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ผู้กู้ยืม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b="0" dirty="0" smtClean="0">
                          <a:latin typeface="FreesiaUPC" pitchFamily="34" charset="-34"/>
                          <a:cs typeface="FreesiaUPC" pitchFamily="34" charset="-34"/>
                        </a:rPr>
                        <a:t>ขอใช้สิทธิบอกเลิกสัญญาและแจ้งให้ชำระหนี้</a:t>
                      </a:r>
                    </a:p>
                    <a:p>
                      <a:r>
                        <a:rPr lang="th-TH" sz="3000" b="0" i="1" dirty="0" smtClean="0">
                          <a:solidFill>
                            <a:srgbClr val="FF0066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ผู้ค้ำประกัน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3000" b="0" dirty="0" smtClean="0">
                          <a:latin typeface="FreesiaUPC" pitchFamily="34" charset="-34"/>
                          <a:cs typeface="FreesiaUPC" pitchFamily="34" charset="-34"/>
                        </a:rPr>
                        <a:t>แจ้งให้ชำระหนี้</a:t>
                      </a:r>
                      <a:endParaRPr lang="en-US" sz="30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423466" y="-27383"/>
            <a:ext cx="47966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h-TH" sz="4400" b="1" dirty="0">
                <a:solidFill>
                  <a:schemeClr val="accent3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การออกหนังสือติดตามหนี้</a:t>
            </a:r>
            <a:endParaRPr lang="en-US" sz="4400" dirty="0">
              <a:solidFill>
                <a:schemeClr val="accent3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F58C8C75-7791-4BAA-9997-6CD0E5E53443}"/>
              </a:ext>
            </a:extLst>
          </p:cNvPr>
          <p:cNvCxnSpPr>
            <a:cxnSpLocks/>
          </p:cNvCxnSpPr>
          <p:nvPr/>
        </p:nvCxnSpPr>
        <p:spPr>
          <a:xfrm>
            <a:off x="223709" y="620688"/>
            <a:ext cx="6309915" cy="0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28616F06-1FDD-41A8-B81F-7EE36CDBC0B3}"/>
              </a:ext>
            </a:extLst>
          </p:cNvPr>
          <p:cNvCxnSpPr>
            <a:cxnSpLocks/>
          </p:cNvCxnSpPr>
          <p:nvPr/>
        </p:nvCxnSpPr>
        <p:spPr>
          <a:xfrm flipV="1">
            <a:off x="511743" y="750854"/>
            <a:ext cx="6652547" cy="13853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41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666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83568" y="116632"/>
            <a:ext cx="59046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h-TH" sz="40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ข้อปฏิบัติในการส่งหนังสือติดตามหนี้</a:t>
            </a:r>
            <a:endParaRPr lang="en-US" sz="40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3528" y="980728"/>
            <a:ext cx="8424936" cy="378565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73050" indent="-273050" algn="thaiDist"/>
            <a:r>
              <a:rPr lang="th-TH" sz="3000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1. ส่งหนังสือแจ้งหนี้ทาง</a:t>
            </a:r>
            <a:r>
              <a:rPr lang="th-TH" sz="3000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ไปรษณีย์แบบลงทะเบียนตอบรับ </a:t>
            </a:r>
            <a:r>
              <a:rPr lang="th-TH" sz="3000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และให้เก็บใบตอบรับไปรษณีย์</a:t>
            </a:r>
            <a:r>
              <a:rPr lang="th-TH" sz="3000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หรือจดหมาย</a:t>
            </a:r>
            <a:r>
              <a:rPr lang="th-TH" sz="3000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ตีกลับไว้กับสำเนาหนังสือแจ้งหนี้ทุกครั้ง (กรณีจดหมายตีกลับ </a:t>
            </a:r>
            <a:r>
              <a:rPr lang="th-TH" sz="3000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ให้ตรวจสอบ</a:t>
            </a:r>
            <a:r>
              <a:rPr lang="th-TH" sz="3000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ที่</a:t>
            </a:r>
            <a:r>
              <a:rPr lang="th-TH" sz="3000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อยู่และส่ง</a:t>
            </a:r>
            <a:r>
              <a:rPr lang="th-TH" sz="3000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หนังสือแจ้งหนี้ใหม่) หากนำส่งโดยเจ้าหน้าที่ให้ผู้รับลงชื่อรับไว้ด้วย</a:t>
            </a:r>
            <a:endParaRPr lang="en-US" sz="3000" dirty="0">
              <a:solidFill>
                <a:schemeClr val="accent2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marL="273050" indent="-273050" algn="thaiDist" defTabSz="1246188">
              <a:tabLst>
                <a:tab pos="273050" algn="l"/>
              </a:tabLst>
            </a:pPr>
            <a:r>
              <a:rPr lang="th-TH" sz="3000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3000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       หาก</a:t>
            </a:r>
            <a:r>
              <a:rPr lang="th-TH" sz="3000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ไม่ได้รับใบตอบรับ</a:t>
            </a:r>
            <a:r>
              <a:rPr lang="th-TH" sz="3000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ไปรษณีย์ ให้</a:t>
            </a:r>
            <a:r>
              <a:rPr lang="th-TH" sz="3000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ตรวจสอบจากระบบค้นหาสิ่งของฝากส่งทาง</a:t>
            </a:r>
            <a:r>
              <a:rPr lang="th-TH" sz="3000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ไปรษณีย์ </a:t>
            </a:r>
            <a:r>
              <a:rPr lang="en-US" sz="3000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Track</a:t>
            </a:r>
            <a:r>
              <a:rPr lang="th-TH" sz="3000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and </a:t>
            </a:r>
            <a:r>
              <a:rPr lang="en-US" sz="3000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Trace : Result </a:t>
            </a:r>
            <a:r>
              <a:rPr lang="th-TH" sz="3000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และ </a:t>
            </a:r>
            <a:r>
              <a:rPr lang="en-US" sz="3000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Track and Trace : Signature</a:t>
            </a:r>
            <a:r>
              <a:rPr lang="th-TH" sz="3000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 ที่</a:t>
            </a:r>
            <a:r>
              <a:rPr lang="th-TH" sz="3000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เว็บไซต์ </a:t>
            </a:r>
            <a:r>
              <a:rPr lang="en-US" sz="3000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http://track.thailand.post.co.th</a:t>
            </a:r>
            <a:r>
              <a:rPr lang="th-TH" sz="3000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 และเก็บ</a:t>
            </a:r>
            <a:r>
              <a:rPr lang="th-TH" sz="3000" dirty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ผลการตรวจสอบไว้กับหนังสือแจ้งหนี้</a:t>
            </a:r>
            <a:endParaRPr lang="en-US" sz="3000" dirty="0">
              <a:solidFill>
                <a:schemeClr val="accent2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3528" y="4904001"/>
            <a:ext cx="8424936" cy="147732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73050" indent="-273050" algn="thaiDist"/>
            <a:r>
              <a:rPr lang="th-TH" sz="3000" dirty="0">
                <a:ln>
                  <a:solidFill>
                    <a:srgbClr val="00B0F0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2. การติดตามเร่งรัดหนี้ ต้องกระทำอย่างต่อเนื่องตามขั้นตอนที่กำหนด และไม่ทิ้ง</a:t>
            </a:r>
            <a:r>
              <a:rPr lang="th-TH" sz="3000" dirty="0" smtClean="0">
                <a:ln>
                  <a:solidFill>
                    <a:srgbClr val="00B0F0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ช่วงเวลาใน</a:t>
            </a:r>
            <a:r>
              <a:rPr lang="th-TH" sz="3000" dirty="0">
                <a:ln>
                  <a:solidFill>
                    <a:srgbClr val="00B0F0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แต่ละ</a:t>
            </a:r>
            <a:r>
              <a:rPr lang="th-TH" sz="3000" dirty="0" smtClean="0">
                <a:ln>
                  <a:solidFill>
                    <a:srgbClr val="00B0F0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ขั้นตอนนาน</a:t>
            </a:r>
            <a:r>
              <a:rPr lang="th-TH" sz="3000" dirty="0">
                <a:ln>
                  <a:solidFill>
                    <a:srgbClr val="00B0F0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เกิน 30 วัน เพราะจะยากแก่การติดตามและเกิดความ</a:t>
            </a:r>
            <a:r>
              <a:rPr lang="th-TH" sz="3000" dirty="0" smtClean="0">
                <a:ln>
                  <a:solidFill>
                    <a:srgbClr val="00B0F0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เสียหาย</a:t>
            </a:r>
            <a:endParaRPr lang="en-US" sz="3000" dirty="0">
              <a:ln>
                <a:solidFill>
                  <a:srgbClr val="00B0F0"/>
                </a:solidFill>
              </a:ln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F58C8C75-7791-4BAA-9997-6CD0E5E53443}"/>
              </a:ext>
            </a:extLst>
          </p:cNvPr>
          <p:cNvCxnSpPr>
            <a:cxnSpLocks/>
          </p:cNvCxnSpPr>
          <p:nvPr/>
        </p:nvCxnSpPr>
        <p:spPr>
          <a:xfrm>
            <a:off x="223709" y="692696"/>
            <a:ext cx="6309915" cy="0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28616F06-1FDD-41A8-B81F-7EE36CDBC0B3}"/>
              </a:ext>
            </a:extLst>
          </p:cNvPr>
          <p:cNvCxnSpPr>
            <a:cxnSpLocks/>
          </p:cNvCxnSpPr>
          <p:nvPr/>
        </p:nvCxnSpPr>
        <p:spPr>
          <a:xfrm flipV="1">
            <a:off x="511743" y="822862"/>
            <a:ext cx="6652547" cy="13853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42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9235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228185" y="6381329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833" y="176313"/>
            <a:ext cx="3017057" cy="660400"/>
          </a:xfrm>
        </p:spPr>
        <p:txBody>
          <a:bodyPr>
            <a:noAutofit/>
          </a:bodyPr>
          <a:lstStyle/>
          <a:p>
            <a:r>
              <a:rPr lang="th-TH" sz="4000" b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reesiaUPC" pitchFamily="34" charset="-34"/>
                <a:cs typeface="FreesiaUPC" pitchFamily="34" charset="-34"/>
              </a:rPr>
              <a:t>การประนอมหนี้</a:t>
            </a:r>
            <a:endParaRPr lang="th-TH" sz="40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4394" y="1268760"/>
            <a:ext cx="8591875" cy="18158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v"/>
            </a:pPr>
            <a:r>
              <a:rPr lang="th-TH" sz="2800" b="1" dirty="0">
                <a:ln>
                  <a:solidFill>
                    <a:srgbClr val="00B0F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กรณียังไม่ส่งดำเนินคดี</a:t>
            </a:r>
            <a:endParaRPr lang="en-US" sz="2800" dirty="0">
              <a:ln>
                <a:solidFill>
                  <a:srgbClr val="00B0F0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marL="450850" algn="thaiDist"/>
            <a:r>
              <a:rPr lang="th-TH" sz="2800" dirty="0">
                <a:ln>
                  <a:solidFill>
                    <a:srgbClr val="00B0F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เมื่อผู้ให้กู้ยืมเงินบอกเลิกสัญญาแล้ว และยังไม่ได้ส่งเรื่องให้พนักงานอัยการดำเนินการ หากผู้กู้ยืมมีคำขอประนอมหนี้ ให้อธิบดีหรือผู้ซึ่งอธิบดีมอบหมายมีอำนาจประนอมหนี้กับผู้กู้ยืมเงินได้</a:t>
            </a:r>
            <a:endParaRPr lang="en-US" sz="2800" dirty="0">
              <a:ln>
                <a:solidFill>
                  <a:srgbClr val="00B0F0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3709" y="3284984"/>
            <a:ext cx="8572560" cy="26776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v"/>
            </a:pPr>
            <a:r>
              <a:rPr lang="th-TH" sz="28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กรณีส่งดำเนินคดีแล้วและศาลยังไม่พิพากษา</a:t>
            </a:r>
            <a:endParaRPr lang="en-US" sz="28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marL="450850" algn="thaiDist"/>
            <a:r>
              <a:rPr lang="th-TH" sz="2800" dirty="0">
                <a:ln>
                  <a:solidFill>
                    <a:srgbClr val="FF66FF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เมื่อได้ส่งเรื่องให้พนักงานอัยการดำเนินคดีและผู้กู้ยืมเงินประสงค์จะประนอมหนี้</a:t>
            </a:r>
            <a:br>
              <a:rPr lang="th-TH" sz="2800" dirty="0">
                <a:ln>
                  <a:solidFill>
                    <a:srgbClr val="FF66FF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>
                <a:ln>
                  <a:solidFill>
                    <a:srgbClr val="FF66FF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ในระหว่างการดำเนินการในชั้นพนักงานอัยการ หรือประนีประนอมยอมความในระหว่างการพิจารณาคดีในชั้นศาล ให้อธิบดีหรือผู้ซึ่งอธิบดีมอบหมายสามารถพิจารณาให้มีการประนอมหนี้หรือประนีประนอมยอมความได้ โดยให้พิจารณาร่วมกับพนักงานอัยการ</a:t>
            </a:r>
            <a:endParaRPr lang="en-US" sz="2800" dirty="0">
              <a:ln>
                <a:solidFill>
                  <a:srgbClr val="FF66FF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8EA614D6-BDB1-480B-B6C8-07104F4F65D7}"/>
              </a:ext>
            </a:extLst>
          </p:cNvPr>
          <p:cNvCxnSpPr>
            <a:cxnSpLocks/>
          </p:cNvCxnSpPr>
          <p:nvPr/>
        </p:nvCxnSpPr>
        <p:spPr>
          <a:xfrm>
            <a:off x="223709" y="908720"/>
            <a:ext cx="6309915" cy="0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9B99447A-4C76-4F7B-A635-255415B1D67B}"/>
              </a:ext>
            </a:extLst>
          </p:cNvPr>
          <p:cNvCxnSpPr>
            <a:cxnSpLocks/>
          </p:cNvCxnSpPr>
          <p:nvPr/>
        </p:nvCxnSpPr>
        <p:spPr>
          <a:xfrm flipV="1">
            <a:off x="511743" y="1038886"/>
            <a:ext cx="6652547" cy="13853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237313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43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1551C17-62E4-42B0-B2A4-D09ED38921A9}"/>
              </a:ext>
            </a:extLst>
          </p:cNvPr>
          <p:cNvCxnSpPr>
            <a:cxnSpLocks/>
          </p:cNvCxnSpPr>
          <p:nvPr/>
        </p:nvCxnSpPr>
        <p:spPr>
          <a:xfrm>
            <a:off x="223709" y="764704"/>
            <a:ext cx="6309915" cy="0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BCBD55B8-C6DA-4D1C-9A1C-11B957790348}"/>
              </a:ext>
            </a:extLst>
          </p:cNvPr>
          <p:cNvCxnSpPr>
            <a:cxnSpLocks/>
          </p:cNvCxnSpPr>
          <p:nvPr/>
        </p:nvCxnSpPr>
        <p:spPr>
          <a:xfrm flipV="1">
            <a:off x="511743" y="894870"/>
            <a:ext cx="6652547" cy="13853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5353535E-D354-43D0-85E5-72E89BCA27B4}"/>
              </a:ext>
            </a:extLst>
          </p:cNvPr>
          <p:cNvSpPr/>
          <p:nvPr/>
        </p:nvSpPr>
        <p:spPr>
          <a:xfrm>
            <a:off x="549746" y="116631"/>
            <a:ext cx="40222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การทำสัญญาประนอมหนี้</a:t>
            </a:r>
            <a:endParaRPr lang="en-US" sz="40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629F8C9C-A5C7-445D-AE42-CD45051030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0321907"/>
              </p:ext>
            </p:extLst>
          </p:nvPr>
        </p:nvGraphicFramePr>
        <p:xfrm>
          <a:off x="611561" y="3573017"/>
          <a:ext cx="7942724" cy="266732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4714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47126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8458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ln>
                            <a:solidFill>
                              <a:srgbClr val="00B050"/>
                            </a:solidFill>
                          </a:ln>
                          <a:effectLst/>
                        </a:rPr>
                        <a:t>เงินต้นคงเหลือและดอกเบี้ยค้างชำระ</a:t>
                      </a:r>
                      <a:endParaRPr lang="en-US" sz="28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ln>
                            <a:solidFill>
                              <a:srgbClr val="00B050"/>
                            </a:solidFill>
                          </a:ln>
                          <a:effectLst/>
                        </a:rPr>
                        <a:t>ระยะเวลาการชำระคืน</a:t>
                      </a:r>
                      <a:endParaRPr lang="en-US" sz="28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</a:rPr>
                        <a:t>ไม่เกิน 50,000 บาท</a:t>
                      </a:r>
                      <a:endParaRPr lang="en-US" sz="2800" b="1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</a:rPr>
                        <a:t>ไม่เกิน 12 เดือน</a:t>
                      </a:r>
                      <a:endParaRPr lang="en-US" sz="2800" b="1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458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</a:rPr>
                        <a:t>เกิน 50,000 บาท แต่ไม่เกิน 100,000 บาท</a:t>
                      </a:r>
                      <a:endParaRPr lang="en-US" sz="2800" b="1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</a:rPr>
                        <a:t>ไม่เกิน 24 เดือน</a:t>
                      </a:r>
                      <a:endParaRPr lang="en-US" sz="2800" b="1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436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</a:rPr>
                        <a:t>เกิน 100,000 บาท</a:t>
                      </a:r>
                      <a:endParaRPr lang="en-US" sz="2800" b="1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</a:rPr>
                        <a:t>ไม่เกิน 36 เดือน</a:t>
                      </a:r>
                      <a:endParaRPr lang="en-US" sz="2800" b="1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44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49746" y="1124745"/>
            <a:ext cx="7982695" cy="23314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55600" indent="-355600" algn="thaiDist"/>
            <a:r>
              <a:rPr lang="th-TH" sz="2800" dirty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1. ให้คำนวณจำนวนหนี้ที่จะประนอมหนี้หรือประนีประนอมยอมความ </a:t>
            </a:r>
            <a:r>
              <a:rPr lang="th-TH" sz="2800" dirty="0" smtClean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dirty="0" smtClean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เต็ม</a:t>
            </a:r>
            <a:r>
              <a:rPr lang="th-TH" sz="2800" dirty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จำนวนที่ค้าง</a:t>
            </a:r>
            <a:r>
              <a:rPr lang="th-TH" sz="2800" dirty="0" smtClean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ชำระทั้ง</a:t>
            </a:r>
            <a:r>
              <a:rPr lang="th-TH" sz="2800" dirty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เงินต้นคงเหลือและดอกเบี้ยที่ค้างชำระ นับจนถึงวันที่ทำสัญญาประนอมหนี้หรือประนีประนอมยอมความ </a:t>
            </a:r>
            <a:r>
              <a:rPr lang="th-TH" sz="2800" dirty="0" smtClean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โดย</a:t>
            </a:r>
            <a:r>
              <a:rPr lang="th-TH" sz="2800" dirty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คำนึงถึงความสามารถในการชำระหนี้ของลูกหนี้</a:t>
            </a:r>
            <a:r>
              <a:rPr lang="th-TH" sz="2800" dirty="0" smtClean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และการ</a:t>
            </a:r>
            <a:r>
              <a:rPr lang="th-TH" sz="2800" dirty="0">
                <a:ln>
                  <a:solidFill>
                    <a:srgbClr val="0070C0"/>
                  </a:solidFill>
                </a:ln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บริหารจัดการของกองทุนประกอบกันด้วย ดังนี้</a:t>
            </a:r>
            <a:endParaRPr lang="en-US" sz="2800" dirty="0">
              <a:ln>
                <a:solidFill>
                  <a:srgbClr val="0070C0"/>
                </a:solidFill>
              </a:ln>
              <a:solidFill>
                <a:srgbClr val="00B05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822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67544" y="1196753"/>
            <a:ext cx="8198719" cy="33239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55600" indent="-355600" algn="thaiDist"/>
            <a:r>
              <a:rPr lang="th-TH" sz="3000" dirty="0">
                <a:ln>
                  <a:solidFill>
                    <a:srgbClr val="00B0F0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2. ให้ผู้กู้ยืมเงินจัดทำสัญญาค้ำประกัน หรือจัดหาหลักประกันให้ไว้</a:t>
            </a:r>
            <a:r>
              <a:rPr lang="th-TH" sz="3000" dirty="0" smtClean="0">
                <a:ln>
                  <a:solidFill>
                    <a:srgbClr val="00B0F0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แก่</a:t>
            </a:r>
            <a:br>
              <a:rPr lang="th-TH" sz="3000" dirty="0" smtClean="0">
                <a:ln>
                  <a:solidFill>
                    <a:srgbClr val="00B0F0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ln>
                  <a:solidFill>
                    <a:srgbClr val="00B0F0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ผู้ให้กู้ยืมเงิน</a:t>
            </a:r>
          </a:p>
          <a:p>
            <a:pPr marL="903288" indent="-547688" algn="thaiDist"/>
            <a:r>
              <a:rPr lang="th-TH" sz="30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(1) พันธบัตรรัฐบาลไทย หรือ</a:t>
            </a:r>
            <a:endParaRPr lang="en-US" sz="30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903288" indent="-547688" algn="thaiDist"/>
            <a:r>
              <a:rPr lang="th-TH" sz="30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(2</a:t>
            </a:r>
            <a:r>
              <a:rPr lang="th-TH" sz="3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) หนังสือ</a:t>
            </a:r>
            <a:r>
              <a:rPr lang="th-TH" sz="30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ค้ำประกันของ</a:t>
            </a:r>
            <a:r>
              <a:rPr lang="th-TH" sz="3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ธนาคาร</a:t>
            </a:r>
            <a:endParaRPr lang="en-US" sz="30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903288" indent="-547688" algn="thaiDist"/>
            <a:r>
              <a:rPr lang="th-TH" sz="30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(3) กรณีผู้กู้ยืมจดทะเบียนเป็นนิติบุคคล ให้บุคคลใดบุคคลหนึ่งเป็นผู้ค้ำประกัน ได้แก่ กรรมการบริหาร หุ้นส่วนผู้จัดการ หรือผู้แทนอื่น</a:t>
            </a:r>
            <a:r>
              <a:rPr lang="th-TH" sz="3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ของ</a:t>
            </a:r>
            <a:br>
              <a:rPr lang="th-TH" sz="3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นิติบุคคลแล้วแต่กรณี</a:t>
            </a:r>
            <a:endParaRPr lang="en-US" sz="3000" dirty="0">
              <a:ln>
                <a:solidFill>
                  <a:srgbClr val="88ECFA"/>
                </a:solidFill>
              </a:ln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7544" y="4687977"/>
            <a:ext cx="8198719" cy="14773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55600" indent="-355600" algn="thaiDist">
              <a:tabLst>
                <a:tab pos="355600" algn="l"/>
              </a:tabLst>
            </a:pPr>
            <a:r>
              <a:rPr lang="th-TH" sz="30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3. กรณีผู้กู้ยืมเงินไม่ปฏิบัติตามสัญญาประนอมหนี้หรือประนีประนอมยอม</a:t>
            </a:r>
            <a:r>
              <a:rPr lang="th-TH" sz="30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ความให้</a:t>
            </a:r>
            <a:r>
              <a:rPr lang="th-TH" sz="30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คิด</a:t>
            </a:r>
            <a:r>
              <a:rPr lang="th-TH" sz="30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ดอกเบี้ยใน</a:t>
            </a:r>
            <a:r>
              <a:rPr lang="th-TH" sz="30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อัตราร้อยละ 15 ต่อปี นับแต่วันที่ไม่ปฏิบัติตามสัญญาประนอมหนี้</a:t>
            </a:r>
            <a:r>
              <a:rPr lang="th-TH" sz="30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หรือประนีประนอม</a:t>
            </a:r>
            <a:r>
              <a:rPr lang="th-TH" sz="30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ยอมความ</a:t>
            </a:r>
            <a:endParaRPr lang="en-US" sz="3000" dirty="0">
              <a:ln>
                <a:solidFill>
                  <a:srgbClr val="0070C0"/>
                </a:solidFill>
              </a:ln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41551C17-62E4-42B0-B2A4-D09ED38921A9}"/>
              </a:ext>
            </a:extLst>
          </p:cNvPr>
          <p:cNvCxnSpPr>
            <a:cxnSpLocks/>
          </p:cNvCxnSpPr>
          <p:nvPr/>
        </p:nvCxnSpPr>
        <p:spPr>
          <a:xfrm>
            <a:off x="223709" y="836710"/>
            <a:ext cx="6309915" cy="0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BCBD55B8-C6DA-4D1C-9A1C-11B957790348}"/>
              </a:ext>
            </a:extLst>
          </p:cNvPr>
          <p:cNvCxnSpPr>
            <a:cxnSpLocks/>
          </p:cNvCxnSpPr>
          <p:nvPr/>
        </p:nvCxnSpPr>
        <p:spPr>
          <a:xfrm flipV="1">
            <a:off x="511743" y="966876"/>
            <a:ext cx="6652547" cy="13853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353535E-D354-43D0-85E5-72E89BCA27B4}"/>
              </a:ext>
            </a:extLst>
          </p:cNvPr>
          <p:cNvSpPr/>
          <p:nvPr/>
        </p:nvSpPr>
        <p:spPr>
          <a:xfrm>
            <a:off x="549746" y="188638"/>
            <a:ext cx="40222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การทำสัญญาประนอมหนี้</a:t>
            </a:r>
            <a:endParaRPr lang="en-US" sz="40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45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578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/>
          <p:cNvSpPr txBox="1">
            <a:spLocks/>
          </p:cNvSpPr>
          <p:nvPr/>
        </p:nvSpPr>
        <p:spPr>
          <a:xfrm>
            <a:off x="6397785" y="6448252"/>
            <a:ext cx="2350681" cy="365125"/>
          </a:xfrm>
          <a:prstGeom prst="rect">
            <a:avLst/>
          </a:prstGeom>
        </p:spPr>
        <p:txBody>
          <a:bodyPr vert="horz" anchor="b"/>
          <a:lstStyle>
            <a:defPPr>
              <a:defRPr lang="en-US"/>
            </a:defPPr>
            <a:lvl1pPr marL="0" algn="r" defTabSz="457200" rtl="0" eaLnBrk="1" latinLnBrk="0" hangingPunct="1">
              <a:defRPr kumimoji="0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600" b="1" smtClean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46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7544" y="188640"/>
            <a:ext cx="7344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การติดตาม</a:t>
            </a:r>
            <a:r>
              <a:rPr lang="th-TH" sz="40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หนี้ผู้</a:t>
            </a:r>
            <a:r>
              <a:rPr lang="th-TH" sz="40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กู้ยืม</a:t>
            </a:r>
            <a:r>
              <a:rPr lang="th-TH" sz="40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เงินที่ทำ</a:t>
            </a:r>
            <a:r>
              <a:rPr lang="th-TH" sz="40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สัญญาประนอมหนี้</a:t>
            </a:r>
            <a:endParaRPr lang="en-US" sz="40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7544" y="1271658"/>
            <a:ext cx="8208912" cy="489364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534988" algn="thaiDist"/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ตรวจสอบ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พบว่าลูกหนี้ไม่ชำระหนี้ตามสัญญาประนอม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หนี้ภายใน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กำหนดเวลา หรือพบว่ามีเงินค้างชำระหรือต้องชำระเพิ่ม ให้ออก</a:t>
            </a:r>
            <a:r>
              <a:rPr lang="th-TH" sz="3200" b="1" dirty="0">
                <a:ln>
                  <a:solidFill>
                    <a:srgbClr val="0070C0"/>
                  </a:solidFill>
                </a:ln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rPr>
              <a:t>หนังสือ</a:t>
            </a:r>
            <a:r>
              <a:rPr lang="th-TH" sz="3200" b="1" dirty="0" smtClean="0">
                <a:ln>
                  <a:solidFill>
                    <a:srgbClr val="0070C0"/>
                  </a:solidFill>
                </a:ln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rPr>
              <a:t>แจ้งให้ชำระหนี้ 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ทั้งผู้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กู้ยืม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และผู้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ค้ำ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ประกัน ให้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ชำระหนี้ตามสัญญาประนอม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หนี้ทันที 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โดยกำหนดให้ชำระหนี้ภายใน 30 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วัน</a:t>
            </a:r>
          </a:p>
          <a:p>
            <a:pPr indent="534988" algn="thaiDist"/>
            <a:endParaRPr lang="en-US" sz="1200" dirty="0">
              <a:ln>
                <a:solidFill>
                  <a:srgbClr val="0070C0"/>
                </a:solidFill>
              </a:ln>
              <a:latin typeface="FreesiaUPC" pitchFamily="34" charset="-34"/>
              <a:cs typeface="FreesiaUPC" pitchFamily="34" charset="-34"/>
            </a:endParaRPr>
          </a:p>
          <a:p>
            <a:pPr indent="534988" algn="thaiDist"/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ให้ระบุ</a:t>
            </a:r>
            <a:r>
              <a:rPr lang="th-TH" sz="3200" b="1" dirty="0">
                <a:ln>
                  <a:solidFill>
                    <a:srgbClr val="0070C0"/>
                  </a:solidFill>
                </a:ln>
                <a:solidFill>
                  <a:srgbClr val="FF66FF"/>
                </a:solidFill>
                <a:latin typeface="FreesiaUPC" pitchFamily="34" charset="-34"/>
                <a:cs typeface="FreesiaUPC" pitchFamily="34" charset="-34"/>
              </a:rPr>
              <a:t>จำนวนหนี้ค้างชำระทั้งจำนวนตามสัญญาประนอมหนี้ 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และให้คิด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ดอกเบี้ยร้อย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ละ 15 ต่อปี  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ของ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จำนวนเงินต้นที่ค้างชำระนับแต่วันที่ค้าง</a:t>
            </a:r>
            <a:r>
              <a:rPr lang="th-TH" sz="3200" dirty="0" smtClean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ชำระ</a:t>
            </a:r>
          </a:p>
          <a:p>
            <a:pPr indent="534988" algn="thaiDist"/>
            <a:endParaRPr lang="en-US" sz="1200" dirty="0">
              <a:ln>
                <a:solidFill>
                  <a:srgbClr val="0070C0"/>
                </a:solidFill>
              </a:ln>
              <a:latin typeface="FreesiaUPC" pitchFamily="34" charset="-34"/>
              <a:cs typeface="FreesiaUPC" pitchFamily="34" charset="-34"/>
            </a:endParaRPr>
          </a:p>
          <a:p>
            <a:pPr indent="534988" algn="thaiDist"/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หากพบว่าลูกหนี้ยังไม่ชำระหนี้</a:t>
            </a:r>
            <a:r>
              <a:rPr lang="th-TH" sz="3200" b="1" dirty="0">
                <a:ln w="12700">
                  <a:solidFill>
                    <a:srgbClr val="FF66FF"/>
                  </a:solidFill>
                  <a:prstDash val="solid"/>
                </a:ln>
                <a:solidFill>
                  <a:srgbClr val="FF66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ให้ส่งเรื่องให้พนักงานอัยการดำเนินคดี </a:t>
            </a:r>
            <a:r>
              <a:rPr lang="th-TH" sz="3200" dirty="0">
                <a:ln>
                  <a:solidFill>
                    <a:srgbClr val="0070C0"/>
                  </a:solidFill>
                </a:ln>
                <a:latin typeface="FreesiaUPC" pitchFamily="34" charset="-34"/>
                <a:cs typeface="FreesiaUPC" pitchFamily="34" charset="-34"/>
              </a:rPr>
              <a:t>เพื่อบังคับหนี้คืนกองทุนพัฒนาฝีมือแรงงานต่อไป</a:t>
            </a:r>
            <a:endParaRPr lang="en-US" sz="3200" dirty="0">
              <a:ln>
                <a:solidFill>
                  <a:srgbClr val="0070C0"/>
                </a:solidFill>
              </a:ln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41551C17-62E4-42B0-B2A4-D09ED38921A9}"/>
              </a:ext>
            </a:extLst>
          </p:cNvPr>
          <p:cNvCxnSpPr>
            <a:cxnSpLocks/>
          </p:cNvCxnSpPr>
          <p:nvPr/>
        </p:nvCxnSpPr>
        <p:spPr>
          <a:xfrm>
            <a:off x="223709" y="908720"/>
            <a:ext cx="6309915" cy="0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BCBD55B8-C6DA-4D1C-9A1C-11B957790348}"/>
              </a:ext>
            </a:extLst>
          </p:cNvPr>
          <p:cNvCxnSpPr>
            <a:cxnSpLocks/>
          </p:cNvCxnSpPr>
          <p:nvPr/>
        </p:nvCxnSpPr>
        <p:spPr>
          <a:xfrm flipV="1">
            <a:off x="511743" y="1038886"/>
            <a:ext cx="6652547" cy="13853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09232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47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รูปภาพ 3" descr="orange_line_sf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66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21235165">
            <a:off x="-26258" y="1757470"/>
            <a:ext cx="9179719" cy="2393405"/>
          </a:xfrm>
          <a:prstGeom prst="ellipse">
            <a:avLst/>
          </a:prstGeom>
          <a:ln w="63500" cap="rnd">
            <a:solidFill>
              <a:srgbClr val="9900CC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8065" y="1916833"/>
            <a:ext cx="9099055" cy="193202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th-TH" sz="5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KodchiangUPC" pitchFamily="18" charset="-34"/>
                <a:cs typeface="KodchiangUPC" pitchFamily="18" charset="-34"/>
              </a:rPr>
              <a:t>แนวปฏิบัติการให้กู้ยืม</a:t>
            </a:r>
          </a:p>
          <a:p>
            <a:pPr marL="0" indent="0" algn="ctr">
              <a:buNone/>
            </a:pPr>
            <a:r>
              <a:rPr lang="th-TH" sz="5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KodchiangUPC" pitchFamily="18" charset="-34"/>
                <a:cs typeface="KodchiangUPC" pitchFamily="18" charset="-34"/>
              </a:rPr>
              <a:t>เงินกองทุนพัฒนาฝีมือแรงงาน</a:t>
            </a:r>
            <a:endParaRPr lang="th-TH" sz="5400" dirty="0">
              <a:solidFill>
                <a:schemeClr val="accent5">
                  <a:lumMod val="60000"/>
                  <a:lumOff val="4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369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133270"/>
            <a:ext cx="8269331" cy="703442"/>
          </a:xfrm>
        </p:spPr>
        <p:txBody>
          <a:bodyPr>
            <a:normAutofit fontScale="90000"/>
          </a:bodyPr>
          <a:lstStyle/>
          <a:p>
            <a: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แนว</a:t>
            </a:r>
            <a:r>
              <a:rPr lang="th-TH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ปฏิบัติการให้กู้ยืมเงินกองทุนพัฒนาฝีมือแรงงาน</a:t>
            </a:r>
            <a:r>
              <a:rPr lang="en-US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endParaRPr lang="th-TH" dirty="0">
              <a:solidFill>
                <a:srgbClr val="CC66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4453" y="1412779"/>
            <a:ext cx="8236723" cy="2304253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en-US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chemeClr val="bg2">
                    <a:lumMod val="25000"/>
                  </a:schemeClr>
                </a:solidFill>
                <a:latin typeface="FreesiaUPC" pitchFamily="34" charset="-34"/>
                <a:cs typeface="FreesiaUPC" pitchFamily="34" charset="-34"/>
              </a:rPr>
              <a:t>1. อายุข้อมูลเครดิตบูโรในการยื่นคำขอกู้ยืมเงิน</a:t>
            </a:r>
          </a:p>
          <a:p>
            <a:pPr algn="thaiDist"/>
            <a: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- ต้องมีอายุไม่เกิน 30 วัน ณ วันที่ยื่นคำขอกู้ยืมเงิน</a:t>
            </a:r>
          </a:p>
          <a:p>
            <a:pPr algn="thaiDist"/>
            <a: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- กรณีผู้กู้ยืมเงินรายเดิมประสงค์จะขอกู้ยืมเงินใหม่ (ปิดบัญชีแล้ว </a:t>
            </a:r>
            <a:r>
              <a:rPr lang="en-US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en-US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ก่อนจะขอกู้ยืมใหม่) ให้ยื่นข้อมูลเครดิตบูโรใหม่ด้วยทุกครั้ง</a:t>
            </a:r>
            <a:endParaRPr lang="en-US" sz="3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4453" y="3864426"/>
            <a:ext cx="8274011" cy="2300879"/>
          </a:xfrm>
          <a:prstGeom prst="round2Diag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th-TH" sz="3200" b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2. กำหนดเวลาการทำสัญญาเมื่อได้รับอนุมัติให้กู้ยืมเงิน</a:t>
            </a:r>
          </a:p>
          <a:p>
            <a:pPr marL="628650" indent="-628650" algn="thaiDist"/>
            <a: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- </a:t>
            </a:r>
            <a:r>
              <a:rPr lang="th-TH" sz="3200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ให้ทำสัญญาภายใน 30 วัน นับแต่วันได้รับแจ้งผลการพิจารณา</a:t>
            </a:r>
            <a:r>
              <a:rPr lang="th-TH" sz="3200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อนุมัติ</a:t>
            </a:r>
            <a:r>
              <a:rPr lang="th-TH" sz="3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แต่หากมีเหตุจำเป็นสามารถเลื่อนระยะเวลาได้</a:t>
            </a:r>
            <a:r>
              <a:rPr lang="en-US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แต่ไม่เกิน </a:t>
            </a:r>
            <a:r>
              <a:rPr lang="th-TH" sz="3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30 วัน</a:t>
            </a:r>
            <a:endParaRPr lang="en-US" sz="3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A0B839A2-1C76-416A-B0BC-DB43C7B88CC4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A2179426-26CF-47AC-ABAD-A9E427DCA724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48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8194" y="1484784"/>
            <a:ext cx="8807615" cy="4586017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marL="273050" indent="-273050" algn="thaiDist"/>
            <a:r>
              <a:rPr lang="th-TH" sz="3200" b="1" spc="-60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3.</a:t>
            </a:r>
            <a:r>
              <a:rPr lang="en-US" sz="3200" b="1" spc="-60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spc="-60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การเลื่อนเวลาการฝึกอบรมหรือทดสอบมาตรฐานฯ ออกไปจากที่แจ้ง</a:t>
            </a:r>
            <a:r>
              <a:rPr lang="th-TH" sz="3200" b="1" spc="-6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ไว้ใน</a:t>
            </a:r>
            <a:r>
              <a:rPr lang="th-TH" sz="3200" b="1" spc="-60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คำขอกู้ยืมเงิน</a:t>
            </a:r>
          </a:p>
          <a:p>
            <a:pPr algn="thaiDist"/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- ให้ผู้กู้ยืมเงินแจ้งเหตุผล พร้อมระบุวันเริ่ม- จบฝึกอบรม </a:t>
            </a:r>
            <a:b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   หรือทดสอบมาตรฐานฯ แนบไว้กับสัญญา เพื่อเป็นหลักฐาน</a:t>
            </a:r>
            <a:b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   ในการบอกเลิกสัญญา กรณีผู้กู้ยืมเงินผิดสัญญาหรือนำเงินไปใช้</a:t>
            </a:r>
            <a:b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   ผิดวัตถุประสงค์</a:t>
            </a:r>
            <a:endParaRPr lang="en-US" sz="3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450850" indent="-450850" algn="thaiDist">
              <a:buFont typeface="Wingdings" pitchFamily="2" charset="2"/>
              <a:buChar char="Ø"/>
            </a:pPr>
            <a:r>
              <a:rPr lang="th-TH" sz="32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2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เลื่อนเวลาการฝึกอบรมต้องไม่กระทบกับวงเงินกู้ยืมที่ได้รับ</a:t>
            </a:r>
            <a:r>
              <a:rPr lang="th-TH" sz="32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อนุมัติและ</a:t>
            </a:r>
            <a:r>
              <a:rPr lang="th-TH" sz="32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endParaRPr lang="en-US" sz="3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="" xmlns:a16="http://schemas.microsoft.com/office/drawing/2014/main" id="{C38373F9-EE03-4D1D-94D3-E9107DF2E3F8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919AE5F0-5489-4AE8-B71F-D07F0A1B9CF8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07125" y="133270"/>
            <a:ext cx="8269331" cy="703442"/>
          </a:xfrm>
        </p:spPr>
        <p:txBody>
          <a:bodyPr>
            <a:normAutofit fontScale="90000"/>
          </a:bodyPr>
          <a:lstStyle/>
          <a:p>
            <a: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แนว</a:t>
            </a:r>
            <a:r>
              <a:rPr lang="th-TH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ปฏิบัติการให้กู้ยืมเงินกองทุนพัฒนาฝีมือแรงงาน</a:t>
            </a:r>
            <a:r>
              <a:rPr lang="en-US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endParaRPr lang="th-TH" dirty="0">
              <a:solidFill>
                <a:srgbClr val="CC66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49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7329" y="1310094"/>
            <a:ext cx="8687161" cy="2440748"/>
          </a:xfrm>
          <a:prstGeom prst="round2Diag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en-US" sz="2800" b="1" spc="-60" dirty="0">
                <a:solidFill>
                  <a:srgbClr val="00B0F0"/>
                </a:solidFill>
                <a:latin typeface="FreesiaUPC" pitchFamily="34" charset="-34"/>
                <a:cs typeface="FreesiaUPC" pitchFamily="34" charset="-34"/>
              </a:rPr>
              <a:t>4</a:t>
            </a:r>
            <a:r>
              <a:rPr lang="th-TH" sz="2800" b="1" spc="-60" dirty="0">
                <a:solidFill>
                  <a:srgbClr val="00B0F0"/>
                </a:solidFill>
                <a:latin typeface="FreesiaUPC" pitchFamily="34" charset="-34"/>
                <a:cs typeface="FreesiaUPC" pitchFamily="34" charset="-34"/>
              </a:rPr>
              <a:t>. เอกสารประกอบการพิจารณาการให้กู้ยืม</a:t>
            </a:r>
            <a:r>
              <a:rPr lang="th-TH" sz="2800" b="1" spc="-60" dirty="0" smtClean="0">
                <a:solidFill>
                  <a:srgbClr val="00B0F0"/>
                </a:solidFill>
                <a:latin typeface="FreesiaUPC" pitchFamily="34" charset="-34"/>
                <a:cs typeface="FreesiaUPC" pitchFamily="34" charset="-34"/>
              </a:rPr>
              <a:t>เ</a:t>
            </a:r>
            <a:r>
              <a:rPr lang="th-TH" sz="2800" b="1" dirty="0" smtClean="0">
                <a:solidFill>
                  <a:srgbClr val="00B0F0"/>
                </a:solidFill>
                <a:latin typeface="FreesiaUPC" pitchFamily="34" charset="-34"/>
                <a:cs typeface="FreesiaUPC" pitchFamily="34" charset="-34"/>
              </a:rPr>
              <a:t>งิน</a:t>
            </a:r>
          </a:p>
          <a:p>
            <a:pPr marL="534988" indent="-534988" algn="thaiDist"/>
            <a:r>
              <a:rPr lang="th-TH" sz="26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6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- รายงานรายงาน</a:t>
            </a:r>
            <a:r>
              <a:rPr lang="th-TH" sz="2600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งบแสดงฐานะการเงิน</a:t>
            </a:r>
            <a:r>
              <a:rPr lang="th-TH" sz="26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งบกำไรขาดทุน และงบ</a:t>
            </a:r>
            <a:r>
              <a:rPr lang="th-TH" sz="26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แสดง</a:t>
            </a:r>
            <a:br>
              <a:rPr lang="th-TH" sz="26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6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26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เปลี่ยนแปลงส่วนของผู้ถือหุ้น สำหรับปีสิ้นสุดวันเดียวกัน รวมถึงหมายเหตุสรุปนโยบายการบัญชีที่สำคัญ และหมายเหตุ</a:t>
            </a:r>
            <a:r>
              <a:rPr lang="en-US" sz="26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6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เรื่อง</a:t>
            </a:r>
            <a:r>
              <a:rPr lang="th-TH" sz="26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อื่น</a:t>
            </a:r>
            <a:r>
              <a:rPr lang="th-TH" sz="2600" i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ๆ </a:t>
            </a:r>
            <a:r>
              <a:rPr lang="th-TH" sz="2600" i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ซึ่งผ่านการตรวจสอบจากผู้สอบบัญชีเรียบร้อยแล้วย้อนหลัง 2 ปี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5321" y="3902381"/>
            <a:ext cx="8759169" cy="2334931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th-TH" sz="2600" b="1" spc="-60" dirty="0">
                <a:solidFill>
                  <a:schemeClr val="accent1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5. </a:t>
            </a:r>
            <a:r>
              <a:rPr lang="th-TH" sz="2600" b="1" dirty="0">
                <a:solidFill>
                  <a:schemeClr val="accent1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</a:t>
            </a:r>
            <a:r>
              <a:rPr lang="th-TH" sz="2600" b="1" u="sng" dirty="0">
                <a:solidFill>
                  <a:schemeClr val="accent1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จดทะเบียนนิติบุคคลใหม่</a:t>
            </a:r>
            <a:r>
              <a:rPr lang="th-TH" sz="2600" b="1" dirty="0">
                <a:solidFill>
                  <a:schemeClr val="accent1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 และดำเนินการ</a:t>
            </a:r>
            <a:r>
              <a:rPr lang="th-TH" sz="2600" b="1" u="sng" dirty="0">
                <a:solidFill>
                  <a:schemeClr val="accent1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ไม่ถึง 1 ปี</a:t>
            </a:r>
          </a:p>
          <a:p>
            <a:pPr algn="thaiDist"/>
            <a:r>
              <a:rPr lang="th-TH" sz="2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6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- ให้ใช้หลักประกันเป็นหนังสือค้ำประกันธนาคาร</a:t>
            </a:r>
          </a:p>
          <a:p>
            <a:pPr algn="thaiDist">
              <a:buFont typeface="Wingdings" pitchFamily="2" charset="2"/>
              <a:buChar char="Ø"/>
            </a:pPr>
            <a:r>
              <a:rPr lang="th-TH" sz="2600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  เนื่องจากรายงาน</a:t>
            </a:r>
            <a:r>
              <a:rPr lang="th-TH" sz="2600" u="sng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เครดิตบูโรไม่ปรากฏข้อมูลการดำเนินธุรกรรมทางการเงิน</a:t>
            </a:r>
            <a:r>
              <a:rPr lang="th-TH" sz="2600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 และยังไม่มีงบแสดงฐานะทางการเงิน ซึ่งเป็นข้อมูลสำคัญในการพิจารณาสถานะทางการเงิน</a:t>
            </a:r>
            <a:r>
              <a:rPr lang="th-TH" sz="2600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ของ</a:t>
            </a:r>
            <a:br>
              <a:rPr lang="th-TH" sz="2600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600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สถาน</a:t>
            </a:r>
            <a:r>
              <a:rPr lang="th-TH" sz="2600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ประกอบกิจการว่ามีความมั่นคงทางการเงินมากน้อยเพียงใด เพื่อป้องกันหนี้เสีย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4FF31DBA-ED28-473E-AE3F-C7B298F4678F}"/>
              </a:ext>
            </a:extLst>
          </p:cNvPr>
          <p:cNvCxnSpPr>
            <a:cxnSpLocks/>
          </p:cNvCxnSpPr>
          <p:nvPr/>
        </p:nvCxnSpPr>
        <p:spPr>
          <a:xfrm>
            <a:off x="223709" y="980726"/>
            <a:ext cx="6309915" cy="0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99C0A9A1-3B19-47F9-9CE2-5206157D8757}"/>
              </a:ext>
            </a:extLst>
          </p:cNvPr>
          <p:cNvCxnSpPr>
            <a:cxnSpLocks/>
          </p:cNvCxnSpPr>
          <p:nvPr/>
        </p:nvCxnSpPr>
        <p:spPr>
          <a:xfrm flipV="1">
            <a:off x="511743" y="1110892"/>
            <a:ext cx="6652547" cy="13853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07125" y="133270"/>
            <a:ext cx="8269331" cy="703442"/>
          </a:xfrm>
        </p:spPr>
        <p:txBody>
          <a:bodyPr>
            <a:normAutofit fontScale="90000"/>
          </a:bodyPr>
          <a:lstStyle/>
          <a:p>
            <a: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แนว</a:t>
            </a:r>
            <a:r>
              <a:rPr lang="th-TH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ปฏิบัติการให้กู้ยืมเงินกองทุนพัฒนาฝีมือแรงงาน</a:t>
            </a:r>
            <a:r>
              <a:rPr lang="en-US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endParaRPr lang="th-TH" dirty="0">
              <a:solidFill>
                <a:srgbClr val="CC66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50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7CE88621-0C6C-4D1D-822D-C4CA19F3C0F2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E1AE03CA-DF47-4102-AEA8-A903A4410632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07125" y="205279"/>
            <a:ext cx="8269331" cy="703442"/>
          </a:xfrm>
        </p:spPr>
        <p:txBody>
          <a:bodyPr>
            <a:normAutofit fontScale="90000"/>
          </a:bodyPr>
          <a:lstStyle/>
          <a:p>
            <a: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แนว</a:t>
            </a:r>
            <a:r>
              <a:rPr lang="th-TH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ปฏิบัติการให้กู้ยืมเงินกองทุนพัฒนาฝีมือแรงงาน</a:t>
            </a:r>
            <a:r>
              <a:rPr lang="en-US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endParaRPr lang="th-TH" dirty="0">
              <a:solidFill>
                <a:srgbClr val="CC66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3557" y="1428308"/>
            <a:ext cx="8184908" cy="5025029"/>
          </a:xfrm>
          <a:prstGeom prst="round2Diag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r>
              <a:rPr lang="en-US" sz="3200" b="1" dirty="0">
                <a:solidFill>
                  <a:schemeClr val="accent3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6</a:t>
            </a:r>
            <a:r>
              <a:rPr lang="th-TH" sz="3200" b="1" dirty="0">
                <a:solidFill>
                  <a:schemeClr val="accent3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. การตรวจสอบข้อมูลกับสำนักงานประกันสังคม</a:t>
            </a:r>
            <a:endParaRPr lang="en-US" sz="3200" b="1" dirty="0">
              <a:solidFill>
                <a:schemeClr val="accent3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marL="450850" indent="-450850" algn="thaiDist">
              <a:buFont typeface="Wingdings" pitchFamily="2" charset="2"/>
              <a:buChar char="q"/>
            </a:pPr>
            <a:r>
              <a:rPr lang="th-TH" sz="3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ตรวจสอบ</a:t>
            </a:r>
            <a: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ข้อมูลกับสำนักงานประกันสังคมว่า สถานประกอบกิจการที่</a:t>
            </a:r>
            <a:r>
              <a:rPr lang="th-TH" sz="3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ยื่นคำ</a:t>
            </a:r>
            <a: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ขอกู้ยืมเงินกองทุนพัฒนาฝีมือแรงงาน </a:t>
            </a:r>
            <a:r>
              <a:rPr lang="th-TH" sz="3200" i="1" u="sng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ค้างชำระการนำส่ง</a:t>
            </a:r>
            <a:r>
              <a:rPr lang="th-TH" sz="3200" i="1" u="sng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เงินประกันสังคม</a:t>
            </a:r>
            <a:r>
              <a:rPr lang="th-TH" sz="3200" i="1" u="sng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หรือไม่</a:t>
            </a:r>
            <a:endParaRPr lang="en-US" sz="3200" i="1" u="sng" dirty="0">
              <a:solidFill>
                <a:schemeClr val="accent2"/>
              </a:solidFill>
              <a:latin typeface="FreesiaUPC" pitchFamily="34" charset="-34"/>
              <a:cs typeface="FreesiaUPC" pitchFamily="34" charset="-34"/>
            </a:endParaRPr>
          </a:p>
          <a:p>
            <a:pPr marL="450850" indent="-450850" algn="thaiDist">
              <a:buFont typeface="Wingdings" pitchFamily="2" charset="2"/>
              <a:buChar char="q"/>
            </a:pPr>
            <a:r>
              <a:rPr lang="th-TH" sz="3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ตรวจสอบ</a:t>
            </a:r>
            <a:r>
              <a:rPr lang="th-TH" sz="3200" i="1" u="sng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จำนวนลูกจ้างที่ระบุในคำขอกู้ยืมเงินตรงกับจำนวน</a:t>
            </a:r>
            <a:r>
              <a:rPr lang="th-TH" sz="3200" i="1" u="sng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ลูกจ้างที่</a:t>
            </a:r>
            <a:r>
              <a:rPr lang="th-TH" sz="3200" i="1" u="sng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นำส่งเงินสมทบเข้ากองทุนประกันสังคมหรือไม่</a:t>
            </a:r>
            <a:r>
              <a:rPr lang="th-TH" sz="3200" i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เนื่องจากจำนวน</a:t>
            </a:r>
            <a:r>
              <a:rPr lang="th-TH" sz="3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ลูกจ้างเป็น</a:t>
            </a:r>
            <a:r>
              <a:rPr lang="th-TH" sz="3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ข้อมูลสำคัญในการพิจารณาอนุมัติวงเงินกู้ยืม เพื่อ</a:t>
            </a:r>
            <a:r>
              <a:rPr lang="th-TH" sz="3200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ป้องกันการ</a:t>
            </a:r>
            <a:r>
              <a:rPr lang="th-TH" sz="3200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นำจำนวน</a:t>
            </a:r>
            <a:r>
              <a:rPr lang="th-TH" sz="3200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ลูกจ้างที่ไม่ตรงกับข้อเท็จจริงมาใช้ในการเพิ่มวงเงินกู้ยืม</a:t>
            </a:r>
            <a:endParaRPr lang="en-US" sz="3200" u="sng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51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1447830"/>
            <a:ext cx="8572560" cy="5052242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en-US" sz="2800" b="1" dirty="0">
                <a:solidFill>
                  <a:srgbClr val="00B0F0"/>
                </a:solidFill>
                <a:latin typeface="FreesiaUPC" pitchFamily="34" charset="-34"/>
                <a:cs typeface="FreesiaUPC" pitchFamily="34" charset="-34"/>
              </a:rPr>
              <a:t>7</a:t>
            </a:r>
            <a:r>
              <a:rPr lang="th-TH" sz="2800" b="1" dirty="0">
                <a:solidFill>
                  <a:srgbClr val="00B0F0"/>
                </a:solidFill>
                <a:latin typeface="FreesiaUPC" pitchFamily="34" charset="-34"/>
                <a:cs typeface="FreesiaUPC" pitchFamily="34" charset="-34"/>
              </a:rPr>
              <a:t>. การติดตามสถานประกอบกิจการที่ได้รับอนุมัติ</a:t>
            </a:r>
            <a:endParaRPr lang="en-US" sz="2800" b="1" dirty="0">
              <a:solidFill>
                <a:srgbClr val="00B0F0"/>
              </a:solidFill>
              <a:latin typeface="FreesiaUPC" pitchFamily="34" charset="-34"/>
              <a:cs typeface="FreesiaUPC" pitchFamily="34" charset="-34"/>
            </a:endParaRPr>
          </a:p>
          <a:p>
            <a:pPr marL="450850" indent="-450850" algn="thaiDist">
              <a:buFont typeface="Wingdings" pitchFamily="2" charset="2"/>
              <a:buChar char="q"/>
            </a:pP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ตรวจ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เยี่ยมและติดตามการฝึกอบรมของสถานประกอบกิจการให้</a:t>
            </a:r>
            <a:r>
              <a:rPr lang="th-TH" sz="2800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นำเงินกู้ยืมไปใช้ให้เป็นไปตามที่ได้รับอนุมัติ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และ</a:t>
            </a:r>
            <a:r>
              <a:rPr lang="th-TH" sz="2800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ส่งภาพถ่ายหรือวีดีโอกิจกรรมการฝึกอบรม ให้กองส่งเสริมฯ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เพื่อรายงานที่ประชุมคณะกรรมการ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ส่งเสริม</a:t>
            </a:r>
            <a:b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และประชาสัมพันธ์การให้กู้ยืม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เงินกองทุน</a:t>
            </a:r>
            <a:b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เกิด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ประโยชน์ ต่อการเพิ่มผลิตภาพแรงงาน</a:t>
            </a:r>
            <a:endParaRPr lang="en-US" sz="2800" u="sng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450850" indent="-450850" algn="thaiDist">
              <a:buFont typeface="Wingdings" pitchFamily="2" charset="2"/>
              <a:buChar char="q"/>
            </a:pPr>
            <a:r>
              <a:rPr lang="th-TH" sz="2800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ติดตาม</a:t>
            </a:r>
            <a:r>
              <a:rPr lang="th-TH" sz="2800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ผลการให้กู้ยืม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เงินกองทุนพัฒนาฝีมือแรงงาน </a:t>
            </a:r>
            <a:r>
              <a:rPr lang="th-TH" sz="2800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ตามแบบ กย.6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ส่งให้กองส่งเสริมฯ เพื่อรายงานต่อคณะกรรมการส่งเสริมการพัฒนาฝีมือแรงงาน </a:t>
            </a:r>
          </a:p>
          <a:p>
            <a:pPr algn="thaiDist"/>
            <a:r>
              <a:rPr lang="th-TH" sz="2800" i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i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800" i="1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2800" i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สปก.ที่ไม่ส่งรายงานแบบ กย.6 จะมีผลในการพิจารณาอนุมัติเงินกู้ครั้งต่อไป)</a:t>
            </a:r>
            <a:endParaRPr lang="en-US" sz="2800" i="1" dirty="0">
              <a:solidFill>
                <a:schemeClr val="accent2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3DFDD8F6-B326-48DA-8EB7-2EAAB9C62970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57A3AFF8-DD82-4C6A-B489-4614ED65656B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07125" y="205279"/>
            <a:ext cx="8269331" cy="703442"/>
          </a:xfrm>
        </p:spPr>
        <p:txBody>
          <a:bodyPr>
            <a:normAutofit fontScale="90000"/>
          </a:bodyPr>
          <a:lstStyle/>
          <a:p>
            <a: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แนว</a:t>
            </a:r>
            <a:r>
              <a:rPr lang="th-TH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ปฏิบัติการให้กู้ยืมเงินกองทุนพัฒนาฝีมือแรงงาน</a:t>
            </a:r>
            <a:r>
              <a:rPr lang="en-US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endParaRPr lang="th-TH" dirty="0">
              <a:solidFill>
                <a:srgbClr val="CC66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52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8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การขอเอกสารเพิ่มเติม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-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หากคณะอนุกรรมการพิจารณาการให้กู้ยืมเงินกองทุนพัฒนาฝีมือแรงงานพิจารณา</a:t>
            </a:r>
            <a:b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แล้วเห็นว่าสถานประกอบกิจการรายใด</a:t>
            </a: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เอกสารประกอบคำขอกู้ยืมเงินไม่เพียงพอ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สามารถ</a:t>
            </a: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ขอเอกสารเพิ่มเติม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เพื่อประกอบการพิจารณาเป็นกรณีไป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endParaRPr lang="en-US" dirty="0"/>
          </a:p>
        </p:txBody>
      </p:sp>
      <p:sp>
        <p:nvSpPr>
          <p:cNvPr id="11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07125" y="205279"/>
            <a:ext cx="8269331" cy="703442"/>
          </a:xfrm>
        </p:spPr>
        <p:txBody>
          <a:bodyPr>
            <a:normAutofit fontScale="90000"/>
          </a:bodyPr>
          <a:lstStyle/>
          <a:p>
            <a: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แนว</a:t>
            </a:r>
            <a:r>
              <a:rPr lang="th-TH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ปฏิบัติการให้กู้ยืมเงินกองทุนพัฒนาฝีมือแรงงาน</a:t>
            </a:r>
            <a:r>
              <a:rPr lang="en-US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endParaRPr lang="th-TH" dirty="0">
              <a:solidFill>
                <a:srgbClr val="CC66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6893" y="1355859"/>
            <a:ext cx="8533580" cy="2505189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8</a:t>
            </a:r>
            <a:r>
              <a:rPr lang="th-TH" sz="2800" b="1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. การขอเอกสารเพิ่มเติม</a:t>
            </a:r>
            <a:endParaRPr lang="en-US" sz="2800" b="1" dirty="0">
              <a:solidFill>
                <a:schemeClr val="accent6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marL="534988" indent="-534988" algn="thaiDist"/>
            <a:r>
              <a:rPr lang="en-US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- 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ากคณะอนุกรรมการพิจารณาการให้กู้ยืมเงินกองทุนพัฒนาฝีมือแรงงานพิจารณาแล้วเห็นว่าสถานประกอบกิจการรายใด</a:t>
            </a:r>
            <a:r>
              <a:rPr lang="th-TH" sz="2800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เอกสารประกอบคำขอกู้ยืมเงินไม่เพียงพอ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สามารถ</a:t>
            </a:r>
            <a:r>
              <a:rPr lang="th-TH" sz="2800" i="1" u="sng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ขอเอกสารเพิ่มเติม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เพื่อประกอบการ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พิจารณา</a:t>
            </a:r>
            <a:b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เป็น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กรณีไป</a:t>
            </a:r>
            <a:endParaRPr lang="en-US" sz="28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9621" y="4005065"/>
            <a:ext cx="8570851" cy="2505190"/>
          </a:xfrm>
          <a:prstGeom prst="round2Diag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en-US" sz="2800" b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 9</a:t>
            </a:r>
            <a:r>
              <a:rPr lang="th-TH" sz="2800" b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. การยกเลิกอนุมัติเงินกู้ยืม</a:t>
            </a:r>
          </a:p>
          <a:p>
            <a:pPr marL="712788" indent="-712788" algn="thaiDist"/>
            <a:r>
              <a:rPr lang="en-US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-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	หาก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ตรวจสอบในภายหลังพบว่าผู้กู้ยืมเงิน</a:t>
            </a:r>
            <a:r>
              <a:rPr lang="th-TH" sz="2800" i="1" u="sng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ระบุข้อมูลไม่ตรงกับ</a:t>
            </a:r>
            <a:r>
              <a:rPr lang="th-TH" sz="2800" i="1" u="sng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ความ</a:t>
            </a:r>
            <a:br>
              <a:rPr lang="th-TH" sz="2800" i="1" u="sng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i="1" u="sng" dirty="0" smtClean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เป็นจริง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คณะอนุกรรมการพิจารณาการให้กู้ยืมเงินกองทุนพัฒนาฝีมือแรงงาน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สามารถพิจารณา</a:t>
            </a:r>
            <a:r>
              <a:rPr lang="th-TH" sz="2800" i="1" u="sng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ยกเลิกการอนุมัติ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ให้กู้ยืมเงินกองทุนพัฒนาฝีมือแรงงาน</a:t>
            </a:r>
            <a:endParaRPr lang="en-US" sz="28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7" name="Straight Connector 4">
            <a:extLst>
              <a:ext uri="{FF2B5EF4-FFF2-40B4-BE49-F238E27FC236}">
                <a16:creationId xmlns="" xmlns:a16="http://schemas.microsoft.com/office/drawing/2014/main" id="{3DFDD8F6-B326-48DA-8EB7-2EAAB9C62970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">
            <a:extLst>
              <a:ext uri="{FF2B5EF4-FFF2-40B4-BE49-F238E27FC236}">
                <a16:creationId xmlns="" xmlns:a16="http://schemas.microsoft.com/office/drawing/2014/main" id="{57A3AFF8-DD82-4C6A-B489-4614ED65656B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53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571615"/>
            <a:ext cx="8280920" cy="2845709"/>
          </a:xfrm>
          <a:prstGeom prst="round2Diag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en-US" sz="3200" b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10. ข้อมูลตำแหน่งงานลูกจ้างที่เข้ารับการฝึกอบรม</a:t>
            </a:r>
          </a:p>
          <a:p>
            <a:pPr marL="903288" indent="-903288" algn="thaiDist"/>
            <a:r>
              <a:rPr lang="th-TH" sz="3200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       - แจ้งสถานประกอบกิจการที่ยื่นคำขอกู้ยืมเงินกองทุนพัฒนาฝีมือแรงงาน </a:t>
            </a:r>
            <a:r>
              <a:rPr lang="th-TH" sz="3200" dirty="0" smtClean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จัดทำ</a:t>
            </a:r>
            <a:r>
              <a:rPr lang="th-TH" sz="3200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ข้อมูลตำแหน่งงานและจำนวนลูกจ้างที่เข้ารับการฝึกอบรมในแต่</a:t>
            </a:r>
            <a:r>
              <a:rPr lang="th-TH" sz="3200" dirty="0" smtClean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ละหลักสูตร </a:t>
            </a:r>
            <a:r>
              <a:rPr lang="th-TH" sz="3200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เพื่อเป็นเอกสาร</a:t>
            </a:r>
            <a:r>
              <a:rPr lang="th-TH" sz="3200" dirty="0" smtClean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ประกอบ</a:t>
            </a:r>
            <a:br>
              <a:rPr lang="th-TH" sz="3200" dirty="0" smtClean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คำ</a:t>
            </a:r>
            <a:r>
              <a:rPr lang="th-TH" sz="3200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ขอ</a:t>
            </a:r>
            <a:r>
              <a:rPr lang="th-TH" sz="3200" dirty="0" smtClean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กู้ยืมเงินกองทุน</a:t>
            </a:r>
            <a:r>
              <a:rPr lang="th-TH" sz="3200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</a:t>
            </a:r>
            <a:endParaRPr lang="en-US" sz="3200" dirty="0">
              <a:solidFill>
                <a:schemeClr val="accent6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6" name="Straight Connector 4">
            <a:extLst>
              <a:ext uri="{FF2B5EF4-FFF2-40B4-BE49-F238E27FC236}">
                <a16:creationId xmlns="" xmlns:a16="http://schemas.microsoft.com/office/drawing/2014/main" id="{3DFDD8F6-B326-48DA-8EB7-2EAAB9C62970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">
            <a:extLst>
              <a:ext uri="{FF2B5EF4-FFF2-40B4-BE49-F238E27FC236}">
                <a16:creationId xmlns="" xmlns:a16="http://schemas.microsoft.com/office/drawing/2014/main" id="{57A3AFF8-DD82-4C6A-B489-4614ED65656B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07125" y="205279"/>
            <a:ext cx="8269331" cy="703442"/>
          </a:xfrm>
        </p:spPr>
        <p:txBody>
          <a:bodyPr>
            <a:normAutofit fontScale="90000"/>
          </a:bodyPr>
          <a:lstStyle/>
          <a:p>
            <a: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แนว</a:t>
            </a:r>
            <a:r>
              <a:rPr lang="th-TH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ปฏิบัติการให้กู้ยืมเงินกองทุนพัฒนาฝีมือแรงงาน</a:t>
            </a:r>
            <a:r>
              <a:rPr lang="en-US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endParaRPr lang="th-TH" dirty="0">
              <a:solidFill>
                <a:srgbClr val="CC66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54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 txBox="1">
            <a:spLocks noGrp="1"/>
          </p:cNvSpPr>
          <p:nvPr>
            <p:ph idx="1"/>
          </p:nvPr>
        </p:nvSpPr>
        <p:spPr>
          <a:xfrm>
            <a:off x="323528" y="1400537"/>
            <a:ext cx="8424936" cy="2561943"/>
          </a:xfrm>
          <a:prstGeom prst="round2Diag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>
              <a:buNone/>
            </a:pPr>
            <a:r>
              <a:rPr lang="th-TH" sz="2800" b="1" dirty="0"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en-US" sz="2800" b="1" dirty="0"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2800" b="1" dirty="0"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. สถานประกอบกิจการที่เคยกู้ยืมเงินแล้วประสงค์จะขอกู้ใหม่</a:t>
            </a:r>
          </a:p>
          <a:p>
            <a:pPr marL="628650" indent="-519113" algn="thaiDist">
              <a:buNone/>
              <a:tabLst>
                <a:tab pos="628650" algn="l"/>
              </a:tabLst>
            </a:pP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- สถานประกอบกิจการที่เคยกู้ยืมเงินแล้วประสงค์จะขอกู้ใหม่ จะต้องดำเนินการฝึกอบรมฝีมือแรงงานหรือทดสอบมาตรฐานฝีมือ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แรงงาน</a:t>
            </a:r>
            <a:b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เสร็จสิ้น และชำระหนี้เงินกู้ยืมให้ครบถ้วนตามสัญญากู้ยืมเงิน จึงจะยื่นคำขอกู้ใหม่ได้</a:t>
            </a:r>
            <a:endParaRPr lang="en-US" sz="28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="" xmlns:a16="http://schemas.microsoft.com/office/drawing/2014/main" id="{CE5F4696-244B-4354-8C88-C90EA2438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282" y="214290"/>
            <a:ext cx="8318159" cy="694430"/>
          </a:xfrm>
        </p:spPr>
        <p:txBody>
          <a:bodyPr>
            <a:noAutofit/>
          </a:bodyPr>
          <a:lstStyle/>
          <a:p>
            <a:r>
              <a:rPr lang="th-TH" sz="3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แนว</a:t>
            </a:r>
            <a:r>
              <a:rPr lang="th-TH" sz="3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ปฏิบัติการให้กู้ยืมเงินกองทุนพัฒนาฝีมือ</a:t>
            </a:r>
            <a:r>
              <a:rPr lang="th-TH" sz="3400" b="1" dirty="0" smtClean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แรงงาน (</a:t>
            </a:r>
            <a:r>
              <a:rPr lang="th-TH" sz="3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>เพิ่มเติม)</a:t>
            </a:r>
            <a:r>
              <a:rPr lang="en-US" sz="3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400" b="1" dirty="0">
                <a:solidFill>
                  <a:srgbClr val="CC66FF"/>
                </a:solidFill>
                <a:latin typeface="FreesiaUPC" pitchFamily="34" charset="-34"/>
                <a:cs typeface="FreesiaUPC" pitchFamily="34" charset="-34"/>
              </a:rPr>
            </a:br>
            <a:endParaRPr lang="th-TH" sz="3400" dirty="0">
              <a:solidFill>
                <a:srgbClr val="CC66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4136840"/>
            <a:ext cx="8352928" cy="2028464"/>
          </a:xfrm>
          <a:prstGeom prst="round2Diag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en-US" sz="2800" b="1" dirty="0">
                <a:solidFill>
                  <a:srgbClr val="00B0F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srgbClr val="00B0F0"/>
                </a:solidFill>
                <a:latin typeface="FreesiaUPC" pitchFamily="34" charset="-34"/>
                <a:cs typeface="FreesiaUPC" pitchFamily="34" charset="-34"/>
              </a:rPr>
              <a:t>12. สถานประกอบกิจการที่หยุดดำเนินกิจการ</a:t>
            </a:r>
          </a:p>
          <a:p>
            <a:pPr marL="808038" indent="-808038" algn="thaiDist"/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  - สถานประกอบกิจการที่หยุดดำเนินกิจการและเริ่มดำเนินกิจการ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ใหม่</a:t>
            </a:r>
            <a:b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ไม่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ถึง 1 ปี ให้ดำเนินกิจการครบ 1 ปี ก่อน จึงจะสามารถยื่นคำขอกู้ยืมเงินกองทุนพัฒนาฝีมือแรงงาน เนื่องจากยังไม่มีผลการดำเนินกิจการ</a:t>
            </a:r>
            <a:endParaRPr lang="en-US" sz="28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4" name="Straight Connector 4">
            <a:extLst>
              <a:ext uri="{FF2B5EF4-FFF2-40B4-BE49-F238E27FC236}">
                <a16:creationId xmlns="" xmlns:a16="http://schemas.microsoft.com/office/drawing/2014/main" id="{3DFDD8F6-B326-48DA-8EB7-2EAAB9C62970}"/>
              </a:ext>
            </a:extLst>
          </p:cNvPr>
          <p:cNvCxnSpPr>
            <a:cxnSpLocks/>
          </p:cNvCxnSpPr>
          <p:nvPr/>
        </p:nvCxnSpPr>
        <p:spPr>
          <a:xfrm>
            <a:off x="223709" y="1052736"/>
            <a:ext cx="6309915" cy="0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5">
            <a:extLst>
              <a:ext uri="{FF2B5EF4-FFF2-40B4-BE49-F238E27FC236}">
                <a16:creationId xmlns="" xmlns:a16="http://schemas.microsoft.com/office/drawing/2014/main" id="{57A3AFF8-DD82-4C6A-B489-4614ED65656B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CC00C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55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3" descr="orange_line_sf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66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21235165">
            <a:off x="10702" y="1387209"/>
            <a:ext cx="9131829" cy="1836908"/>
          </a:xfrm>
          <a:prstGeom prst="ellipse">
            <a:avLst/>
          </a:prstGeom>
          <a:solidFill>
            <a:srgbClr val="92D050"/>
          </a:solidFill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46" y="1772816"/>
            <a:ext cx="9099055" cy="10801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th-TH" sz="5400" b="1" dirty="0">
                <a:latin typeface="FreesiaUPC" pitchFamily="34" charset="-34"/>
                <a:cs typeface="FreesiaUPC" pitchFamily="34" charset="-34"/>
              </a:rPr>
              <a:t>ปัญหาที่</a:t>
            </a:r>
            <a:r>
              <a:rPr lang="th-TH" sz="5400" b="1" dirty="0" smtClean="0">
                <a:latin typeface="FreesiaUPC" pitchFamily="34" charset="-34"/>
                <a:cs typeface="FreesiaUPC" pitchFamily="34" charset="-34"/>
              </a:rPr>
              <a:t>พบ</a:t>
            </a:r>
            <a:endParaRPr lang="th-TH" sz="5400" dirty="0"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56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518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E9B734FB-FBFB-4B1B-A1C8-0BE1B1EA2839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33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0637F43-C03F-491D-9E46-263CEDABE713}"/>
              </a:ext>
            </a:extLst>
          </p:cNvPr>
          <p:cNvCxnSpPr>
            <a:cxnSpLocks/>
          </p:cNvCxnSpPr>
          <p:nvPr/>
        </p:nvCxnSpPr>
        <p:spPr>
          <a:xfrm>
            <a:off x="251520" y="90872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887EC8F4-9221-482F-A0BB-494A50808020}"/>
              </a:ext>
            </a:extLst>
          </p:cNvPr>
          <p:cNvCxnSpPr>
            <a:cxnSpLocks/>
          </p:cNvCxnSpPr>
          <p:nvPr/>
        </p:nvCxnSpPr>
        <p:spPr>
          <a:xfrm flipV="1">
            <a:off x="511743" y="1052737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24876562"/>
              </p:ext>
            </p:extLst>
          </p:nvPr>
        </p:nvGraphicFramePr>
        <p:xfrm>
          <a:off x="364258" y="1196753"/>
          <a:ext cx="8392845" cy="5136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1543"/>
                <a:gridCol w="3060255"/>
                <a:gridCol w="3681047"/>
              </a:tblGrid>
              <a:tr h="3633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5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5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500" b="1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5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5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5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15405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5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คำขอกู้ยืม</a:t>
                      </a:r>
                      <a:r>
                        <a:rPr lang="th-TH" sz="25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เงิน</a:t>
                      </a:r>
                      <a:endParaRPr lang="en-US" sz="25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th-TH" sz="25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1. ระบุเลขที่คำขอกู้ไม่ถูกต้อง</a:t>
                      </a:r>
                      <a:endParaRPr lang="en-US" sz="25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5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การกำหนดเลขที่คำขอกู้ให้เรียงตามลำดับ เมื่อเริ่มปีงบประมาณให้กำหนดเลขที่ใหม่ แล้วตามด้วย พ.ศ. ของปีงบประมาณนั้น (คู่มือหน้า 12)</a:t>
                      </a:r>
                      <a:endParaRPr lang="en-US" sz="25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540529">
                <a:tc>
                  <a:txBody>
                    <a:bodyPr/>
                    <a:lstStyle/>
                    <a:p>
                      <a:endParaRPr lang="en-US" sz="25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5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คำขอกู้หน้า 1 เรียน...... </a:t>
                      </a:r>
                      <a:br>
                        <a:rPr kumimoji="0" lang="th-TH" sz="25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5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ไม่ถูกต้อง </a:t>
                      </a:r>
                      <a:endParaRPr lang="en-US" sz="25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5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5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ต้องระบุผู้อำนวยการสถาบันพัฒนาฝีมือแรงงาน......... หรือ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5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ผู้อำนวยการสำนักงานพัฒนาฝีมือแรงงาน....</a:t>
                      </a:r>
                      <a:endParaRPr lang="en-US" sz="25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524162">
                <a:tc>
                  <a:txBody>
                    <a:bodyPr/>
                    <a:lstStyle/>
                    <a:p>
                      <a:endParaRPr lang="en-US" sz="25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5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คำขอกู้ข้อ 1 ไม่ระบุจำนวน</a:t>
                      </a:r>
                      <a:r>
                        <a:rPr lang="th-TH" sz="25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ลูกจ้าง</a:t>
                      </a:r>
                      <a:r>
                        <a:rPr lang="th-TH" sz="2500" baseline="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หรือระบุไม่ตรงตามแบบ สปส.1-10 ของสำนักงานประกันสังคม</a:t>
                      </a:r>
                      <a:endParaRPr lang="en-US" sz="25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5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ให้ระบุ</a:t>
                      </a:r>
                      <a:r>
                        <a:rPr lang="th-TH" sz="25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จำนวนลูกจ้างที่นำส่งเงินสมทบ</a:t>
                      </a:r>
                      <a:r>
                        <a:rPr lang="th-TH" sz="25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ประกันสังคม ณ </a:t>
                      </a:r>
                      <a:r>
                        <a:rPr lang="th-TH" sz="25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เดือนที่ยื่นคำขอ</a:t>
                      </a:r>
                      <a:r>
                        <a:rPr lang="th-TH" sz="25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กู้</a:t>
                      </a:r>
                      <a:r>
                        <a:rPr lang="th-TH" sz="25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5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57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674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E9B734FB-FBFB-4B1B-A1C8-0BE1B1EA2839}"/>
              </a:ext>
            </a:extLst>
          </p:cNvPr>
          <p:cNvSpPr/>
          <p:nvPr/>
        </p:nvSpPr>
        <p:spPr>
          <a:xfrm>
            <a:off x="179514" y="188640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5">
            <a:extLst>
              <a:ext uri="{FF2B5EF4-FFF2-40B4-BE49-F238E27FC236}">
                <a16:creationId xmlns="" xmlns:a16="http://schemas.microsoft.com/office/drawing/2014/main" id="{60637F43-C03F-491D-9E46-263CEDABE713}"/>
              </a:ext>
            </a:extLst>
          </p:cNvPr>
          <p:cNvCxnSpPr>
            <a:cxnSpLocks/>
          </p:cNvCxnSpPr>
          <p:nvPr/>
        </p:nvCxnSpPr>
        <p:spPr>
          <a:xfrm>
            <a:off x="251520" y="836712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6">
            <a:extLst>
              <a:ext uri="{FF2B5EF4-FFF2-40B4-BE49-F238E27FC236}">
                <a16:creationId xmlns="" xmlns:a16="http://schemas.microsoft.com/office/drawing/2014/main" id="{887EC8F4-9221-482F-A0BB-494A50808020}"/>
              </a:ext>
            </a:extLst>
          </p:cNvPr>
          <p:cNvCxnSpPr>
            <a:cxnSpLocks/>
          </p:cNvCxnSpPr>
          <p:nvPr/>
        </p:nvCxnSpPr>
        <p:spPr>
          <a:xfrm flipV="1">
            <a:off x="511743" y="985144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96828881"/>
              </p:ext>
            </p:extLst>
          </p:nvPr>
        </p:nvGraphicFramePr>
        <p:xfrm>
          <a:off x="395536" y="1266811"/>
          <a:ext cx="8424938" cy="472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859"/>
                <a:gridCol w="3777584"/>
                <a:gridCol w="2989495"/>
              </a:tblGrid>
              <a:tr h="453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12111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คำขอกู้ยืมเงิน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   (ต่อ)</a:t>
                      </a:r>
                      <a:endParaRPr lang="en-US" sz="2400" dirty="0" smtClean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80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คำขอกู้ข้อ 1 ไม่ระบุจำนวนลูกจ้าง</a:t>
                      </a:r>
                      <a:r>
                        <a:rPr lang="th-TH" sz="2600" baseline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หรือระบุไม่ตรงตามแบบ สปส.1-10 ของสำนักงานประกันสังคม</a:t>
                      </a:r>
                      <a:endParaRPr lang="en-US" sz="26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ให้ระบุจำนวนลูกจ้างที่นำส่งเงินสมทบประกันสังคม </a:t>
                      </a:r>
                      <a:br>
                        <a:rPr lang="th-TH" sz="280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ณ เดือนที่ยื่นคำขอกู้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29460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  <a:tabLst>
                          <a:tab pos="273050" algn="l"/>
                        </a:tabLst>
                      </a:pPr>
                      <a:r>
                        <a:rPr lang="th-TH" sz="27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4. คำ</a:t>
                      </a:r>
                      <a:r>
                        <a:rPr lang="th-TH" sz="27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ขอกู้ข้อ 3 ไม่ระบุชื่อผู้ค้ำประกันและตำแหน่ง </a:t>
                      </a:r>
                      <a:endParaRPr lang="en-US" sz="27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กรณีสถานประกอบกิจการใช้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บุคคลค้ำ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ประกัน ผู้ค้ำประกันต้องเป็นกรรมการที่มีชื่อปรากฏตามรายชื่อกรรมการในหนังสือรับรองการจดทะเบียนนิติบุคคลพร้อมระบุ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ตำแหน่ง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58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E9B734FB-FBFB-4B1B-A1C8-0BE1B1EA2839}"/>
              </a:ext>
            </a:extLst>
          </p:cNvPr>
          <p:cNvSpPr/>
          <p:nvPr/>
        </p:nvSpPr>
        <p:spPr>
          <a:xfrm>
            <a:off x="179514" y="188640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0637F43-C03F-491D-9E46-263CEDABE713}"/>
              </a:ext>
            </a:extLst>
          </p:cNvPr>
          <p:cNvCxnSpPr>
            <a:cxnSpLocks/>
          </p:cNvCxnSpPr>
          <p:nvPr/>
        </p:nvCxnSpPr>
        <p:spPr>
          <a:xfrm>
            <a:off x="251520" y="836712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887EC8F4-9221-482F-A0BB-494A50808020}"/>
              </a:ext>
            </a:extLst>
          </p:cNvPr>
          <p:cNvCxnSpPr>
            <a:cxnSpLocks/>
          </p:cNvCxnSpPr>
          <p:nvPr/>
        </p:nvCxnSpPr>
        <p:spPr>
          <a:xfrm flipV="1">
            <a:off x="511743" y="985144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51962585"/>
              </p:ext>
            </p:extLst>
          </p:nvPr>
        </p:nvGraphicFramePr>
        <p:xfrm>
          <a:off x="395536" y="1266811"/>
          <a:ext cx="8424938" cy="50491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859"/>
                <a:gridCol w="3777584"/>
                <a:gridCol w="2989495"/>
              </a:tblGrid>
              <a:tr h="5831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19829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คำขอกู้ยืมเงิน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   (ต่อ)</a:t>
                      </a:r>
                      <a:endParaRPr lang="en-US" sz="2400" dirty="0" smtClean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5. คำขอกู้ข้อ 3 ระบุชื่อผู้ค้ำประกันหลายคน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บุคคลค้ำประกัน ให้ระบุชื่อ</a:t>
                      </a:r>
                      <a:r>
                        <a:rPr lang="th-TH" sz="2800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กรรมการ 1 </a:t>
                      </a:r>
                      <a:r>
                        <a:rPr lang="th-TH" sz="280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คน ตามรายชื่อกรรมการในหนังสือรับรองการจดทะเบียนนิติบุคคล พร้อมระบุตำแหน่ง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23324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6. คำขอกู้ข้อ 3 ระบุชื่อ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บุคคล</a:t>
                      </a:r>
                      <a:b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ผู้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ค้ำประกันที่ไม่ใช่กรรมการบริษัท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ชื่อผู้ค้ำประกันต้องเป็นกรรมการที่มีชื่อ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ปรากฏใน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หนังสือรับรองการจดทะเบียนนิติบุคคล พร้อมระบุ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ตำแหน่ง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59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082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E9B734FB-FBFB-4B1B-A1C8-0BE1B1EA2839}"/>
              </a:ext>
            </a:extLst>
          </p:cNvPr>
          <p:cNvSpPr/>
          <p:nvPr/>
        </p:nvSpPr>
        <p:spPr>
          <a:xfrm>
            <a:off x="179514" y="116631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5">
            <a:extLst>
              <a:ext uri="{FF2B5EF4-FFF2-40B4-BE49-F238E27FC236}">
                <a16:creationId xmlns="" xmlns:a16="http://schemas.microsoft.com/office/drawing/2014/main" id="{60637F43-C03F-491D-9E46-263CEDABE713}"/>
              </a:ext>
            </a:extLst>
          </p:cNvPr>
          <p:cNvCxnSpPr>
            <a:cxnSpLocks/>
          </p:cNvCxnSpPr>
          <p:nvPr/>
        </p:nvCxnSpPr>
        <p:spPr>
          <a:xfrm>
            <a:off x="251520" y="746436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6">
            <a:extLst>
              <a:ext uri="{FF2B5EF4-FFF2-40B4-BE49-F238E27FC236}">
                <a16:creationId xmlns="" xmlns:a16="http://schemas.microsoft.com/office/drawing/2014/main" id="{887EC8F4-9221-482F-A0BB-494A50808020}"/>
              </a:ext>
            </a:extLst>
          </p:cNvPr>
          <p:cNvCxnSpPr>
            <a:cxnSpLocks/>
          </p:cNvCxnSpPr>
          <p:nvPr/>
        </p:nvCxnSpPr>
        <p:spPr>
          <a:xfrm flipV="1">
            <a:off x="511743" y="894868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3306945"/>
              </p:ext>
            </p:extLst>
          </p:nvPr>
        </p:nvGraphicFramePr>
        <p:xfrm>
          <a:off x="395536" y="1052737"/>
          <a:ext cx="8424938" cy="542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859"/>
                <a:gridCol w="3777584"/>
                <a:gridCol w="2989495"/>
              </a:tblGrid>
              <a:tr h="4086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16147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คำขอกู้ยืมเงิน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   (ต่อ)</a:t>
                      </a:r>
                      <a:endParaRPr lang="en-US" sz="2400" dirty="0" smtClean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7.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กรณีผู้กู้ยืมไม่ใช่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นิติบุคคล ระบุ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ชื่อผู้ค้ำ เป็น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หลักประกัน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การค้ำประกันด้วยบุคคล ใช้ได้เฉพาะ</a:t>
                      </a:r>
                      <a:r>
                        <a:rPr lang="th-TH" sz="2800" u="sng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กรณีผู้กู้ยืมเป็นนิติบุคคลเท่านั้น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และต้องมีชื่อเป็นกรรมการ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16147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8. ผู้ยื่นคำขอกู้ระบุข้อมูลไม่ครบ เช่น ไม่ระบุเลขที่บัญชีผู้ประกอบกิจการ (10 หลัก) จำนวนลูกจ้าง/</a:t>
                      </a:r>
                      <a:r>
                        <a:rPr lang="th-TH" sz="2800" spc="-3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จำนวนเอกสารแนบเพื่อประกอบการ</a:t>
                      </a:r>
                      <a:r>
                        <a:rPr lang="th-TH" sz="2800" spc="-3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พิจารณา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ระบุข้อมูลผู้ยื่นคำขอกู้ให้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ครบถ้วน</a:t>
                      </a:r>
                      <a:r>
                        <a:rPr lang="en-US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15463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9.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ระบุ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เลขที่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บัญชีผู้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ประกอบ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กิจการ</a:t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ไม่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ถูกต้อง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ให้ระบุ</a:t>
                      </a:r>
                      <a:r>
                        <a:rPr lang="th-TH" sz="2600" u="sng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เลขที่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บัญชี</a:t>
                      </a:r>
                      <a:r>
                        <a:rPr lang="th-TH" sz="2600" u="sng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ที่ขึ้นทะเบียนกองทุนประกันสังคม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</a:t>
                      </a:r>
                      <a:r>
                        <a:rPr lang="th-TH" sz="2000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(</a:t>
                      </a:r>
                      <a:r>
                        <a:rPr lang="th-TH" sz="20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10 หลัก)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ไม่ใช่เลขทะเบียนรับรองการจด</a:t>
                      </a:r>
                      <a:r>
                        <a:rPr lang="th-TH" sz="2600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ทะเบียนนิติบุคคล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 </a:t>
                      </a:r>
                      <a:endParaRPr lang="en-US" sz="26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1" name="Footer Placeholder 1"/>
          <p:cNvSpPr txBox="1">
            <a:spLocks/>
          </p:cNvSpPr>
          <p:nvPr/>
        </p:nvSpPr>
        <p:spPr>
          <a:xfrm>
            <a:off x="6397785" y="6448252"/>
            <a:ext cx="2350681" cy="365125"/>
          </a:xfrm>
          <a:prstGeom prst="rect">
            <a:avLst/>
          </a:prstGeom>
        </p:spPr>
        <p:txBody>
          <a:bodyPr vert="horz" anchor="b"/>
          <a:lstStyle>
            <a:defPPr>
              <a:defRPr lang="en-US"/>
            </a:defPPr>
            <a:lvl1pPr marL="0" algn="r" defTabSz="457200" rtl="0" eaLnBrk="1" latinLnBrk="0" hangingPunct="1">
              <a:defRPr kumimoji="0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600" b="1" smtClean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60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90872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057152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35111109"/>
              </p:ext>
            </p:extLst>
          </p:nvPr>
        </p:nvGraphicFramePr>
        <p:xfrm>
          <a:off x="395536" y="1196753"/>
          <a:ext cx="8424938" cy="5085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859"/>
                <a:gridCol w="3777584"/>
                <a:gridCol w="2989495"/>
              </a:tblGrid>
              <a:tr h="4900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27631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คำขอกู้ยืมเงิน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   (ต่อ)</a:t>
                      </a:r>
                      <a:endParaRPr lang="en-US" sz="2400" dirty="0" smtClean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0850" indent="-450850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10. คำขอกู้หน้า 2 </a:t>
                      </a:r>
                      <a:r>
                        <a:rPr lang="th-TH" sz="27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ไม่</a:t>
                      </a:r>
                      <a:r>
                        <a:rPr lang="th-TH" sz="27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ลงลายมือ</a:t>
                      </a:r>
                      <a:r>
                        <a:rPr lang="th-TH" sz="27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ชื่อ</a:t>
                      </a:r>
                      <a:br>
                        <a:rPr lang="th-TH" sz="27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7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ผู้</a:t>
                      </a:r>
                      <a:r>
                        <a:rPr lang="th-TH" sz="27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ยื่นคำ</a:t>
                      </a:r>
                      <a:r>
                        <a:rPr lang="th-TH" sz="27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ขอและ</a:t>
                      </a:r>
                      <a:r>
                        <a:rPr lang="th-TH" sz="27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ผู้ให้ความยินยอม</a:t>
                      </a:r>
                      <a:endParaRPr lang="en-US" sz="27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7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ให้ลงชื่อผู้ยื่นคำขอและผู้ให้ความยินยอมให้ครบถ้วน กรณีเป็นนิติ</a:t>
                      </a:r>
                      <a:r>
                        <a:rPr lang="th-TH" sz="2700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บุคคลให้</a:t>
                      </a:r>
                      <a:r>
                        <a:rPr lang="th-TH" sz="27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ประทับตราบริษัททุกที่ที่มีการลงชื่อกรรมการ เนื่องจากเป็น</a:t>
                      </a:r>
                      <a:r>
                        <a:rPr lang="th-TH" sz="2700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ข้อกำหนดใน</a:t>
                      </a:r>
                      <a:r>
                        <a:rPr lang="th-TH" sz="27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หนังสือรับรองการจด</a:t>
                      </a:r>
                      <a:r>
                        <a:rPr lang="th-TH" sz="2700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ทะเบียนนิติบุคคล</a:t>
                      </a:r>
                      <a:endParaRPr lang="en-US" sz="27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17152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0850" indent="-450850" algn="thaiDist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11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.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หน่วยงาน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ที่รับคำขอกู้ยืมเงิน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/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ส่งต้นฉบับคำ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ขอกู้ยืมเงินและเอกสาร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ประกอบ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กองส่งเสริม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ฯ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จัดเก็บต้นฉบับคำขอกู้และเอกสารประกอบ</a:t>
                      </a:r>
                      <a:r>
                        <a:rPr lang="th-TH" sz="2800" spc="-2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ไว้ที่หน่วยงานสพร./สนพ. </a:t>
                      </a:r>
                      <a:br>
                        <a:rPr lang="th-TH" sz="2800" spc="-2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800" spc="-2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ให้ส่งสำเนาให้กองส่งเสริม</a:t>
                      </a:r>
                      <a:r>
                        <a:rPr lang="th-TH" sz="2800" spc="-20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ฯ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61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222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90872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057152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08457286"/>
              </p:ext>
            </p:extLst>
          </p:nvPr>
        </p:nvGraphicFramePr>
        <p:xfrm>
          <a:off x="395536" y="1196753"/>
          <a:ext cx="8424938" cy="51891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859"/>
                <a:gridCol w="3777584"/>
                <a:gridCol w="2989495"/>
              </a:tblGrid>
              <a:tr h="4170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2402014">
                <a:tc>
                  <a:txBody>
                    <a:bodyPr/>
                    <a:lstStyle/>
                    <a:p>
                      <a:r>
                        <a:rPr kumimoji="0" lang="th-TH" sz="26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แบบรายละเอียดประกอบการ</a:t>
                      </a:r>
                      <a:br>
                        <a:rPr kumimoji="0" lang="th-TH" sz="26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6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ขอกู้ยืมเงิน</a:t>
                      </a:r>
                      <a:endParaRPr kumimoji="0" lang="en-US" sz="2600" kern="1200" dirty="0" smtClean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r>
                        <a:rPr kumimoji="0" lang="th-TH" sz="26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เพื่อดำเนินการฝึกอบรม</a:t>
                      </a:r>
                      <a:endParaRPr lang="en-US" sz="26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ข้อ 5 ระบุ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ระยะเวลาการ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ฝึกอบรม 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(จำนวน....ชั่วโมง) ไม่ถูกต้อง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จำนวน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ชั่วโมงการ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ฝึกอบรมตามข้อ 5 ของรายละเอียดประกอบคำขอ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กู้</a:t>
                      </a:r>
                      <a:r>
                        <a:rPr lang="th-TH" sz="2800" u="sng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ต้อง</a:t>
                      </a:r>
                      <a:r>
                        <a:rPr lang="th-TH" sz="2800" u="sng" dirty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ตรงกับจำนวนชั่วโมงของทุกหัวข้อและเนื้อหาวิชา ตามข้อ </a:t>
                      </a:r>
                      <a:r>
                        <a:rPr lang="th-TH" sz="2800" u="sng" dirty="0" smtClean="0"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4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22935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55600" indent="-355600"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2. ข้อ 8 ระบุค่าใช้จ่ายใน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การฝึกอบรม</a:t>
                      </a:r>
                      <a:r>
                        <a:rPr lang="th-TH" sz="2800" u="sng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ไม่</a:t>
                      </a:r>
                      <a:r>
                        <a:rPr lang="th-TH" sz="2800" u="sng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ตรงกับ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วงเงินที่ขอ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กู้</a:t>
                      </a:r>
                      <a:b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ใน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คำขอ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กู้ยืมเงิน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spc="-5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รวมจำนวนค่าใช้จ่ายในการฝึกอบรมตามข้อ 8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ของรายละเอียดประกอบการขอกู้ จะต้องมีจำนวนเท่ากับวงเงินที่ขอกู้ตามข้อ 2 ของคำขอ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กู้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3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62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905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90872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057152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46954992"/>
              </p:ext>
            </p:extLst>
          </p:nvPr>
        </p:nvGraphicFramePr>
        <p:xfrm>
          <a:off x="395536" y="1101153"/>
          <a:ext cx="8424938" cy="54751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859"/>
                <a:gridCol w="3777584"/>
                <a:gridCol w="2989495"/>
              </a:tblGrid>
              <a:tr h="7812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2908771">
                <a:tc>
                  <a:txBody>
                    <a:bodyPr/>
                    <a:lstStyle/>
                    <a:p>
                      <a:r>
                        <a:rPr kumimoji="0" lang="th-TH" sz="26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แบบรายละเอียดประกอบการ</a:t>
                      </a:r>
                      <a:br>
                        <a:rPr kumimoji="0" lang="th-TH" sz="26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6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ขอกู้ยืมเงิน</a:t>
                      </a:r>
                      <a:endParaRPr kumimoji="0" lang="en-US" sz="2600" kern="1200" dirty="0" smtClean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r>
                        <a:rPr kumimoji="0" lang="th-TH" sz="26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เพื่อดำเนินการฝึกอบรม</a:t>
                      </a:r>
                    </a:p>
                    <a:p>
                      <a:r>
                        <a:rPr kumimoji="0" lang="th-TH" sz="26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(ต่อ)</a:t>
                      </a:r>
                      <a:endParaRPr lang="en-US" sz="26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ไม่ระบุผลรวมจำนวนลูกจ้างที่เข้ารับการฝึกอบรม ตามข้อ 7 และค่าใช้จ่ายในการฝึกอบรม </a:t>
                      </a:r>
                      <a:r>
                        <a:rPr lang="th-TH" sz="24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ตามข้อ 8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กรณีที่มีการฝึกอบรมมากกว่า 1 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รุ่น ให้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ระบุจำนวนลูกจ้างที่เข้ารับการฝึกอบรม รวม ...... คน 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/>
                      </a:r>
                      <a:b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ตาม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ข้อ 7 และ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ค่าใช้จ่าย</a:t>
                      </a:r>
                      <a:b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ใน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การฝึกอบรม รวมจำนวน ........ บาท ตามข้อ 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8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16621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4. ข้อ 7 ระบุรวมจำนวนลูกจ้างที่เข้ารับการฝึกอบรมไม่ตรงกับคำขอกู้ยืม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จำนวนลูกจ้างที่เข้ารับการฝึกอบรมทั้งหมด ตามข้อ 7 ต้องตรงกับข้อ 2 ของคำขอ</a:t>
                      </a:r>
                      <a:r>
                        <a:rPr lang="th-TH" sz="280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กู้ยืม</a:t>
                      </a:r>
                      <a:r>
                        <a:rPr lang="th-TH" sz="280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63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149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90872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057152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78055964"/>
              </p:ext>
            </p:extLst>
          </p:nvPr>
        </p:nvGraphicFramePr>
        <p:xfrm>
          <a:off x="395536" y="1255360"/>
          <a:ext cx="8424938" cy="4969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859"/>
                <a:gridCol w="3777584"/>
                <a:gridCol w="2989495"/>
              </a:tblGrid>
              <a:tr h="4726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1714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แบบประมาณการรายการค่าใช้จ่ายในการฝึกอบรม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1. ระยะเวลาการฝึกอบรมแต่ละรุ่น ตามข้อ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 ไม่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ตรงกับรายละเอียดประกอบคำขอกู้ยืม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ค่าตอบแทนวิทยากร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ตาม</a:t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ข้อ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ระยะเวลา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........ ชั่วโมง ต้องตรงกับ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ระยะเวลาการฝึกอบรมตาม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ข้อ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5 ของ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รายละเอียดประกอบการขอ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กู้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23630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2. ประมาณการค่าใช้จ่ายในการ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ฝึกอบรมไม่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สมเหตุสมผล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กรณีจัดฝึกอบรมที่บริษัท ไม่ควรมีค่าเช่าสถานที่ /ถ้ามีให้ระบุเหตุผล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ประกอบด้วย</a:t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เพื่อ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เป็น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ข้อมูลประกอบการพิจารณา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64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4577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25932913"/>
              </p:ext>
            </p:extLst>
          </p:nvPr>
        </p:nvGraphicFramePr>
        <p:xfrm>
          <a:off x="395536" y="1196752"/>
          <a:ext cx="8424938" cy="51866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859"/>
                <a:gridCol w="3777584"/>
                <a:gridCol w="2989495"/>
              </a:tblGrid>
              <a:tr h="4775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24142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แบบประมาณการรายการค่าใช้จ่ายในการ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ฝึกอบรม(ต่อ)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ข้อ 5 ระบุจำนวนเงินค่าใช้จ่ายอื่น ๆ </a:t>
                      </a:r>
                      <a:r>
                        <a:rPr lang="th-TH" sz="26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แต่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ไม่ระบุรายละเอียด</a:t>
                      </a:r>
                      <a:endParaRPr lang="en-US" sz="26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spc="-5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ถ้ามีค่าใช้จ่าย</a:t>
                      </a:r>
                      <a:r>
                        <a:rPr lang="th-TH" sz="2800" spc="-5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อื่น </a:t>
                      </a:r>
                      <a:r>
                        <a:rPr lang="th-TH" sz="2800" spc="-5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ๆ ตาม</a:t>
                      </a:r>
                      <a:r>
                        <a:rPr lang="th-TH" sz="2800" spc="-5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ข้อ 5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</a:t>
                      </a:r>
                      <a:r>
                        <a:rPr lang="th-TH" sz="2800" spc="-5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ให้ระบุรายละเอียด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ทุก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รุ่นที่มีการ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ฝึกอบรมของ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หลักสูตร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นั้นๆ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21487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4. ระบุจำนวนผู้เข้ารับการฝึกต่อหลักสูตร/ต่อรุ่น ไม่ถูกต้อง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spc="-5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จำนวนผู้เข้ารับการฝึกอบรมต่อหลักสูตร</a:t>
                      </a:r>
                      <a:r>
                        <a:rPr lang="th-TH" sz="2800" spc="-5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/ต่อ</a:t>
                      </a:r>
                      <a:r>
                        <a:rPr lang="th-TH" sz="2800" spc="-5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รุ่น จะต้องตรงกับจำนวน</a:t>
                      </a:r>
                      <a:r>
                        <a:rPr lang="th-TH" sz="2800" spc="-5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ลูกจ้างที่</a:t>
                      </a:r>
                      <a:r>
                        <a:rPr lang="th-TH" sz="2800" spc="-5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เข้ารับการฝึกอบรมของรายละเอียดประกอบการขอ</a:t>
                      </a:r>
                      <a:r>
                        <a:rPr lang="th-TH" sz="2800" spc="-5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กู้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116631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890454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038886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65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682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90872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057152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="" xmlns:a16="http://schemas.microsoft.com/office/drawing/2014/main" id="{B6FDE622-DB85-45DB-ABEC-402101341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41614769"/>
              </p:ext>
            </p:extLst>
          </p:nvPr>
        </p:nvGraphicFramePr>
        <p:xfrm>
          <a:off x="323529" y="1268761"/>
          <a:ext cx="8424939" cy="4999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8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0396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06311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909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7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ปัญหา</a:t>
                      </a:r>
                      <a:endParaRPr lang="en-US" sz="27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7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5639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7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4. เอกสารหลักฐานประกอบคำขอกู้ยืมเงิน</a:t>
                      </a:r>
                      <a:endParaRPr lang="en-US" sz="2700" b="1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ไม่รับรองสำเนาถูกต้องและไม่ประทับตราบริษัท</a:t>
                      </a:r>
                      <a:endParaRPr lang="en-US" sz="27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เอกสารหลักฐานประกอบคำขอกู้ยืม ให้รับรองสำเนาถูกต้องทุกฉบับ กรณีนิติบุคคล</a:t>
                      </a:r>
                      <a:r>
                        <a:rPr lang="th-TH" sz="2700" spc="-5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ให้ประทับตราบริษัททุกที่ที่มี</a:t>
                      </a:r>
                      <a:r>
                        <a:rPr lang="th-TH" sz="2700" spc="-5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</a:t>
                      </a:r>
                      <a:br>
                        <a:rPr lang="th-TH" sz="2700" spc="-5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700" spc="-5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ลง</a:t>
                      </a:r>
                      <a:r>
                        <a:rPr lang="th-TH" sz="2700" spc="-5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ลายมือชื่อ</a:t>
                      </a: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รับรองสำเนาถูกต้อง</a:t>
                      </a:r>
                      <a:r>
                        <a:rPr lang="en-US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70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9416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7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ไม่ติดอากรแสตมป์หนังสือมอบอำนาจ</a:t>
                      </a:r>
                      <a:endParaRPr lang="en-US" sz="27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การมอบอำนาจให้บุคคลคนเดียว หรือหลายคนกระทำการเรื่อง</a:t>
                      </a:r>
                      <a: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เดียว </a:t>
                      </a:r>
                      <a:b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ติด</a:t>
                      </a: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อาการแสตมป์ 10 บาท</a:t>
                      </a:r>
                      <a:endParaRPr lang="en-US" sz="27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การมอบอำนาจให้บุคคลคนเดียว หรือหลายคนกระทำการหลาย</a:t>
                      </a:r>
                      <a: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เรื่อง </a:t>
                      </a:r>
                      <a:b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ติด</a:t>
                      </a: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อาการแสตมป์ 30 บาท โดยให้ระบุวันที่สิ้นสุดการมอบอำนาจ</a:t>
                      </a:r>
                      <a:endParaRPr lang="en-US" sz="270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66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4992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90872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057152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B1EB44A5-D75D-4955-8300-5B0F71BF55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67764447"/>
              </p:ext>
            </p:extLst>
          </p:nvPr>
        </p:nvGraphicFramePr>
        <p:xfrm>
          <a:off x="348211" y="1199764"/>
          <a:ext cx="8424939" cy="5181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8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53478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23229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876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804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4. เอกสารหลักฐานประกอบคำขอกู้ยืมเงิน (ต่อ) </a:t>
                      </a:r>
                      <a:endParaRPr lang="en-US" sz="2800" b="1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หนังสือรับรองการจด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ทะเบียน</a:t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นิติ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บุคคล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อายุ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เกิน 3 เดือน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ใน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วันที่ยื่นคำขอกู้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หนังสือรับรองการจดทะเบียน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นิติบุคคล </a:t>
                      </a:r>
                      <a:r>
                        <a:rPr lang="th-TH" sz="2800" u="sng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ไม่เกิน 3 เดือน </a:t>
                      </a:r>
                      <a:r>
                        <a:rPr lang="th-TH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ใน</a:t>
                      </a:r>
                      <a:r>
                        <a:rPr lang="th-TH" sz="2800" u="sng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วันที่ยื่นคำขอกู้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2258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4. สถานประกอบกิจการที่เป็นนิติบุคคล </a:t>
                      </a:r>
                      <a:r>
                        <a:rPr lang="th-TH" sz="28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ใช้</a:t>
                      </a:r>
                      <a:r>
                        <a:rPr lang="th-TH" sz="28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ข้อมูลเครดิตบูโรของกรรมการบริษัท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กรณีเป็นนิติบุคคล ให้ใช้ข้อมูลเครดิตบูโรของ</a:t>
                      </a:r>
                      <a:r>
                        <a:rPr lang="th-TH" sz="2800" u="sng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สถานประกอบกิจการ ไม่ใช่ของกรรมการบริษัท</a:t>
                      </a:r>
                      <a:r>
                        <a:rPr lang="en-US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124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5. ข้อมูลเครดิตบูโรอายุเกิน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30 วัน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ข้อมูลเครดิตบูโร </a:t>
                      </a:r>
                      <a:r>
                        <a:rPr lang="th-TH" sz="2800" u="sng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ไม่เกิน </a:t>
                      </a:r>
                      <a:r>
                        <a:rPr lang="th-TH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30 วัน ใน</a:t>
                      </a:r>
                      <a:r>
                        <a:rPr lang="th-TH" sz="2800" u="sng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วันที่ยื่นคำขอกู้ยืม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67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838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116631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692696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841128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501AF6C1-8148-4992-B044-0DB9BFD6F2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10417069"/>
              </p:ext>
            </p:extLst>
          </p:nvPr>
        </p:nvGraphicFramePr>
        <p:xfrm>
          <a:off x="251522" y="836713"/>
          <a:ext cx="8568953" cy="5719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61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17269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7100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038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929911"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5. สัญญา</a:t>
                      </a:r>
                      <a:endParaRPr lang="en-US" sz="2800" b="1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800" b="1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ระบุเลขที่สัญญาไม่ถูกต้อง</a:t>
                      </a:r>
                      <a:endParaRPr lang="en-US" sz="26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การกำหนดเลขที่สัญญากู้ยืมเงิน</a:t>
                      </a:r>
                      <a:b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และสัญญาค้ำประกัน </a:t>
                      </a: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เมื่อเริ่มปีงบประมาณให้กำหนดเลขที่ใหม่ แล้วตามด้วย พ.ศ. ของปีงบประมาณนั้น (คู่มือ</a:t>
                      </a:r>
                      <a:r>
                        <a:rPr lang="th-TH" sz="26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หน้า 35)</a:t>
                      </a:r>
                      <a:endParaRPr lang="en-US" sz="26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92991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ระบุคำสั่งผู้รับมอบอำนาจจากอธิบดีกรมพัฒนาฝีมือแรงงานไม่ถูกต้อง </a:t>
                      </a:r>
                      <a:endParaRPr lang="en-US" sz="26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ระบุคำสั่งกรมฯ ที่เป็นปัจจุบัน สำหรับสัญญาที่ทำตั้งแต่วันที่ 7 ก.ค. 2560 ให้ใช้คำสั่งกรมพัฒนาฝีมือแรงงาน </a:t>
                      </a:r>
                      <a:r>
                        <a:rPr lang="th-TH" sz="26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6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 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1155/2560 ลงวันที่ 7 กรกฎาคม 2560 </a:t>
                      </a:r>
                      <a:endParaRPr lang="en-US" sz="26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25294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ระบุวันที่เริ่มชำระหนี้ไม่ถูกต้อง</a:t>
                      </a:r>
                      <a:endParaRPr lang="en-US" sz="26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6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วันที่เริ่มชำระหนี้ให้เริ่มชำระหนี้ภายในวันที่ 5 ของทุกเดือน </a:t>
                      </a:r>
                      <a:r>
                        <a:rPr lang="th-TH" sz="2600" u="sng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โดยเริ่มชำระ</a:t>
                      </a:r>
                      <a:br>
                        <a:rPr lang="th-TH" sz="2600" u="sng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u="sng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ในเดือนถัดไปหลังจากเดือนที่ทำสัญญา</a:t>
                      </a:r>
                      <a:endParaRPr lang="en-US" sz="2600" u="sng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68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60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980728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124745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4969C22D-405A-411C-9260-3F07147B46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60149002"/>
              </p:ext>
            </p:extLst>
          </p:nvPr>
        </p:nvGraphicFramePr>
        <p:xfrm>
          <a:off x="323528" y="1162433"/>
          <a:ext cx="8496945" cy="52188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202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7621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74870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11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18424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6. ข้อสังเกตจากการประชุมคณะ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อนุกรรม</a:t>
                      </a:r>
                      <a:br>
                        <a:rPr lang="th-TH" sz="28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พิจารณาการให้กู้ยืมเงินกองทุนพัฒนาฝีมือแรงงาน</a:t>
                      </a:r>
                      <a:endParaRPr lang="en-US" sz="2800" b="1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55600" indent="-355600"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ระบุจำนวนผู้เข้ารับการฝึกอบรมต่อหลักสูตร/ต่อรุ่น มากกว่าจำนวนลูกจ้างทั้งหมดของสถานประกอบกิจการ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จำนวนผู้เข้ารับการฝึกอบรม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ต่อหลักสูตร/ต่อรุ่น จะต้องไม่มากกว่าจำนวนลูกจ้างทั้งหมดของสถานประกอบกิจการ ตามข้อ 1 ของคำขอกู้ยืม</a:t>
                      </a:r>
                      <a:r>
                        <a:rPr lang="en-US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28932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สถานประกอบกิจการฝึกอบรม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ลูกจ้างทุกคน</a:t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ทุก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หลักสูตร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ให้ระบุรายละเอียด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 เหตุผลความจำเป็น เหตุใดในแต่ละหลักสูตรต้องฝึกอบรมลูกจ้างทุกคน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 จัดทำเอกสารข้อมูลตำแหน่ง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ลูกจ้าง</a:t>
                      </a:r>
                      <a:b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เข้ารับการฝึกอบรมในแต่ละหลักสูตร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เพื่อ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เป็นข้อมูลประกอบการพิจารณา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69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333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103447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8C52D02A-CDBB-4DC7-A940-B1DDA3739F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3379748"/>
              </p:ext>
            </p:extLst>
          </p:nvPr>
        </p:nvGraphicFramePr>
        <p:xfrm>
          <a:off x="323528" y="1340772"/>
          <a:ext cx="8424937" cy="4536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8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7758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8949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8458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906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6. ข้อสังเกตจากการประชุมคณะ</a:t>
                      </a:r>
                      <a: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อนุกรรม</a:t>
                      </a:r>
                      <a:b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</a:t>
                      </a:r>
                      <a:r>
                        <a:rPr lang="th-TH" sz="26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พิจารณาการให้กู้ยืม</a:t>
                      </a:r>
                      <a: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เงินกองทุนพัฒนาฝีมือแรงงาน (</a:t>
                      </a:r>
                      <a:r>
                        <a:rPr lang="th-TH" sz="26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ต่อ)</a:t>
                      </a:r>
                      <a:endParaRPr lang="en-US" sz="2600" b="1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สถานประกอบกิจการที่ยื่นคำขอกู้ และเอกสารไม่ครบถ้วนสมบูรณ์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เมื่อ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เอกสารสมบูรณ์ ทำให้พ้นวันที่เริ่มฝึกอบรมไปแล้ว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ตรวจสอบวันที่เริ่มฝึกอบรมให้สอดคล้องกับความเป็นจริง ต้องไม่เริ่มฝึกอบรมก่อนพิจารณาอนุมัติคำขอกู้ยืม</a:t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หรือทำสัญญา 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70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63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103447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C0814713-DC89-4FA8-BFA5-DEEBC95E42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77064655"/>
              </p:ext>
            </p:extLst>
          </p:nvPr>
        </p:nvGraphicFramePr>
        <p:xfrm>
          <a:off x="323527" y="1331597"/>
          <a:ext cx="8424937" cy="4977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901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8209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70382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514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7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ปัญหา</a:t>
                      </a:r>
                      <a:endParaRPr lang="en-US" sz="27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7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545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6. ข้อสังเกตจากการประชุมคณะอนุกรรม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การพิจารณาการให้กู้ยืมเงินกองทุนพัฒนาฝีมือแรงงาน (ต่อ)</a:t>
                      </a:r>
                      <a:endParaRPr lang="en-US" sz="2600" b="1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7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4. สถานประกอบกิจการที่ยื่นคำขอกู้ครั้งที่ 2 หรือครั้งที่ 3 ฝึกอบรมหลักสูตรซ้ำ</a:t>
                      </a:r>
                      <a: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กับ</a:t>
                      </a:r>
                      <a:b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ครั้ง</a:t>
                      </a: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 1 ทุกหลักสูตร</a:t>
                      </a:r>
                      <a:endParaRPr lang="en-US" sz="27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7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หลักสูตรการฝึกอบรมที่ยื่นคำขอ</a:t>
                      </a:r>
                      <a: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กู้</a:t>
                      </a:r>
                      <a:b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ครั้ง</a:t>
                      </a: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 2 หรือครั้งที่ 3 ควรเป็นหลักสูตรใหม่ หรือถ้ามีความจำเป็นต้องฝึกอบรมหลักสูตรเดิมก็ไม่ควรซ้ำ</a:t>
                      </a:r>
                      <a: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เหมือนเดิมทุก</a:t>
                      </a: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หลักสูตร เพราะคณะอนุกรรมการฯ จะพิจารณาข้อมูลการขอกู้ที่ผ่าน</a:t>
                      </a:r>
                      <a: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มาทุก</a:t>
                      </a: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ครั้งเป็นข้อมูลประกอบการพิจารณาครั้งปัจจุบัน เช่น</a:t>
                      </a:r>
                      <a:endParaRPr lang="en-US" sz="27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355600" indent="-355600" algn="thaiDist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จำนวนลูกจ้างที่มีอยู่ของสถานประกอบกิจการ</a:t>
                      </a:r>
                      <a:endParaRPr lang="en-US" sz="27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71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6740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103447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CAE51654-F282-4F52-AFFC-7EA07C4347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42096178"/>
              </p:ext>
            </p:extLst>
          </p:nvPr>
        </p:nvGraphicFramePr>
        <p:xfrm>
          <a:off x="251519" y="1376593"/>
          <a:ext cx="8568954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61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67976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20298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867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1549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6. ข้อสังเกตจากการ</a:t>
                      </a:r>
                      <a: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ประชุม</a:t>
                      </a:r>
                      <a:b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คณะอนุกรรม</a:t>
                      </a:r>
                      <a:b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</a:t>
                      </a:r>
                      <a:r>
                        <a:rPr lang="th-TH" sz="26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พิจารณาการให้กู้</a:t>
                      </a:r>
                      <a: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ฯ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th-TH" sz="26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ต่อ) </a:t>
                      </a:r>
                      <a:endParaRPr lang="en-US" sz="2600" b="1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  <a:tabLst>
                          <a:tab pos="273050" algn="l"/>
                        </a:tabLs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จำนวน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ลูกจ้างทั้งหมดที่เข้ารับ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การฝึกอบรม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(นับซ้ำคนที่ฝึกอบรม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มากกว่า 1 หลักสูตร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indent="0" algn="thaiDist">
                        <a:spcAft>
                          <a:spcPts val="0"/>
                        </a:spcAft>
                        <a:tabLst>
                          <a:tab pos="355600" algn="l"/>
                        </a:tabLs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หลักสูตรการฝึกอบรม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4. ข้อมูลการชำระหนี้คืนที่ผ่านมา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1749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5. ตำแหน่งลูกจ้างที่เข้ารับการฝึกอบรมไม่สอดคล้องกับหลักสูตร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สถานประกอบกิจการที่จำเป็นต้องฝึกอบรมลูกจ้างในหลักสูตรที่ไม่สอดคล้องกับตำแหน่ง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ระบุเหตุผลความจำเป็นด้วยว่าเหตุ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ใด จึง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ต้องฝึกอบรมลูกจ้างตำแหน่งนั้นๆ ในหลักสูตรที่ยื่นขอกู้ เพื่อเป็นข้อมูลประกอบการพิจารณาของคณะอนุกรรมการฯ 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72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3116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103447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D1721323-8866-4D2C-9431-589676F196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78868125"/>
              </p:ext>
            </p:extLst>
          </p:nvPr>
        </p:nvGraphicFramePr>
        <p:xfrm>
          <a:off x="251520" y="1345181"/>
          <a:ext cx="8496944" cy="49641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20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42534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39956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225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70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ปัญหา</a:t>
                      </a:r>
                      <a:endParaRPr lang="en-US" sz="270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7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415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7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6. ข้อสังเกตจากการประชุมคณะ</a:t>
                      </a:r>
                      <a:r>
                        <a:rPr lang="th-TH" sz="27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อนุกรรม</a:t>
                      </a:r>
                      <a:br>
                        <a:rPr lang="th-TH" sz="27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7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</a:t>
                      </a:r>
                      <a:r>
                        <a:rPr lang="th-TH" sz="27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พิจารณาการให้กู้ฯ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7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(ต่อ) </a:t>
                      </a:r>
                      <a:endParaRPr lang="en-US" sz="2700" b="1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6. สถานประกอบกิจการบางแห่งจัดทำเอกสารคำขอกู้ โดยใช้วงเงินกู้ 1,000,000 บาท </a:t>
                      </a:r>
                      <a:b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เป็นตัวตั้ง ไม่ได้ยื่นขอกู้ตามความจำเป็นและเหมาะสมกับหลักสูตรและจำนวนลูกจ้าง</a:t>
                      </a:r>
                      <a:b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ที่ต้องการพัฒนาฝีมือแรงงาน</a:t>
                      </a:r>
                      <a:endParaRPr lang="en-US" sz="27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7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thaiDist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ให้สถานประกอบกิจการยื่นคำขอกู้ตามความเป็นจริง ในหลักสูตรที่ต้องการพัฒนาฝีมือแรงงานให้แก่ลูกจ้าง โดยตั้งอยู่บนพื้นฐานของความเป็นจริง ไม่จำเป็นต้อง</a:t>
                      </a:r>
                      <a: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กู้</a:t>
                      </a:r>
                      <a:b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ใน</a:t>
                      </a: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วงเงิน 1,000,000 บาท ถ้าใช้เงินกู้ไม่เป็นไปตามความเป็น</a:t>
                      </a:r>
                      <a: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จริง</a:t>
                      </a:r>
                      <a:b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7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จะ</a:t>
                      </a:r>
                      <a:r>
                        <a:rPr lang="th-TH" sz="27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มีปัญหาเวลาสตง. เข้าตรวจ เพราะจะขอดูหลักฐานการใช้จ่ายจริงในแต่ละหลักสูตร </a:t>
                      </a:r>
                      <a:endParaRPr lang="en-US" sz="27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73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454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103447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7BE174D3-228C-40C5-A592-FF860551C4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68562898"/>
              </p:ext>
            </p:extLst>
          </p:nvPr>
        </p:nvGraphicFramePr>
        <p:xfrm>
          <a:off x="251520" y="1469732"/>
          <a:ext cx="8568953" cy="43355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61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4543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42837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8458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48971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6. ข้อสังเกตจากการประชุมคณะ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อนุกรรม</a:t>
                      </a:r>
                      <a:br>
                        <a:rPr lang="th-TH" sz="28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พิจารณาการให้กู้ฯ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(ต่อ) </a:t>
                      </a:r>
                      <a:endParaRPr lang="en-US" sz="2800" b="1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/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เนื่องจากการ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ตรวจสอบ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งบการ</a:t>
                      </a: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เงินกองทุนพัฒนาฝีมือแรงงาน สำหรับปี 2559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สตง.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</a:t>
                      </a: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ข้อสังเกตและข้อเสนอแนะ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</a:t>
                      </a: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เพิ่มข้อกำหนดให้ผู้กู้ยืมเงินต้องรวบรวมหลักฐานที่เกี่ยวกับ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ค่าใช้จ่ายใน</a:t>
                      </a: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ฝึกอบรมไว้ให้ตรวจสอบ</a:t>
                      </a:r>
                      <a:endParaRPr kumimoji="0" lang="en-US" sz="2800" kern="12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74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5012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103447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082D9D23-A768-41D0-8992-7F55E9A6C6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32611049"/>
              </p:ext>
            </p:extLst>
          </p:nvPr>
        </p:nvGraphicFramePr>
        <p:xfrm>
          <a:off x="179514" y="1199728"/>
          <a:ext cx="8762335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425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31630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72177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26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138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6. ข้อสังเกตจากการประชุมคณะ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อนุกรรม</a:t>
                      </a:r>
                      <a:b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การ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พิจารณาการให้กู้ฯ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(ต่อ)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55600" indent="-355600" algn="thaiDist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7. จำนวนลูกจ้างที่เข้ารับการฝึกอบรมทั้งหมดในทุกหลักสูตรที่ยื่นคำขอกู้มากกว่าจำนวนลูกจ้างที่สถานประกอบกิจการมีอยู่จริงหลายเท่าเช่น มีลูกจ้างจำนวน 30 คน ยื่นคำขอกู้</a:t>
                      </a:r>
                      <a:r>
                        <a:rPr lang="th-TH" sz="26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ฝึกอบรม 5 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หลักสูตรๆ ละ 2 </a:t>
                      </a:r>
                      <a:r>
                        <a:rPr lang="th-TH" sz="26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รุ่น รวม 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10 รุ่น รุ่นละ </a:t>
                      </a:r>
                      <a:r>
                        <a:rPr lang="th-TH" sz="26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/>
                      </a:r>
                      <a:br>
                        <a:rPr lang="th-TH" sz="26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6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20 คน รวม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จำนวน</a:t>
                      </a:r>
                      <a:r>
                        <a:rPr lang="th-TH" sz="26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ลูกจ้าง</a:t>
                      </a:r>
                      <a:br>
                        <a:rPr lang="th-TH" sz="26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6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ที่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เข้า</a:t>
                      </a:r>
                      <a:r>
                        <a:rPr lang="th-TH" sz="26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รับการ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ฝึกอบรมทั้งหมด จำนวน 200 คน </a:t>
                      </a:r>
                      <a:r>
                        <a:rPr lang="en-US" sz="26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60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สถานประกอบกิจการมี</a:t>
                      </a:r>
                      <a:r>
                        <a:rPr lang="th-TH" sz="2600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ลูกจ้าง จำนวน </a:t>
                      </a:r>
                      <a:r>
                        <a:rPr lang="th-TH" sz="260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30 คน ยื่นคำขอกู้ 5 หลักสูตร ฝึกอบรมลูกจ้างซ้ำถึง 200 คน ซึ่งคณะอนุกรรมการฯ จะตั้งข้อสังเกตว่า การฝึกอบรมลูกจ้างซ้ำถึง 200 คน สอดคล้องกับความเป็นจริงหรือไม่ ฝึกอบรมต่อเนื่องกันทุกเดือน จะเอาเวลาที่ไหนทำงาน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TH SarabunIT๙"/>
                        <a:buChar char="-"/>
                        <a:tabLst>
                          <a:tab pos="132715" algn="l"/>
                        </a:tabLst>
                      </a:pPr>
                      <a:r>
                        <a:rPr lang="th-TH" sz="260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จัดทำเอกสารคำขอกู้ในแต่ละหลักสูตรให้สอดคล้องกับจำนวนลูกจ้างที่ต้องการพัฒนาฝีมือแรงงานตามความเป็นจริง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75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493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103447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3D2CA830-412A-42D7-860A-AE33BF1098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52145276"/>
              </p:ext>
            </p:extLst>
          </p:nvPr>
        </p:nvGraphicFramePr>
        <p:xfrm>
          <a:off x="251519" y="1411118"/>
          <a:ext cx="8568954" cy="49702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61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19879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68396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919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ปัญหา</a:t>
                      </a:r>
                      <a:endParaRPr lang="en-US" sz="2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6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782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6. ข้อสังเกตจากการประชุม</a:t>
                      </a:r>
                      <a: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คณะอนุกรรม</a:t>
                      </a:r>
                      <a:b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การพิจารณา</a:t>
                      </a:r>
                      <a:b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</a:t>
                      </a:r>
                      <a:r>
                        <a:rPr lang="th-TH" sz="26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ให้กู้</a:t>
                      </a:r>
                      <a:r>
                        <a:rPr lang="th-TH" sz="26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ฯ (</a:t>
                      </a:r>
                      <a:r>
                        <a:rPr lang="th-TH" sz="26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ต่อ)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6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8. ระยะเวลการฝึกอบรมในแต่ละหลักสูตรไม่สอดคล้องกับความเป็นจริง เช่น </a:t>
                      </a:r>
                      <a:r>
                        <a:rPr lang="th-TH" sz="26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ฝึกอบรม 1 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วัน จำนวน 18 ชั่วโมง</a:t>
                      </a:r>
                      <a:endParaRPr lang="en-US" sz="26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6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61950" indent="-361950" algn="thaiDist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ระยะเวลาการฝึกอบรมในแต่ละหลักสูตรต้องสอดคล้องกับความเป็นจริง</a:t>
                      </a:r>
                      <a:endParaRPr lang="en-US" sz="26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361950" indent="-361950" algn="thaiDist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ตรวจสอบเอกสารรายละเอียดประกอบการขอกู้ยืมเงินกองทุนพัฒนาฝีมือแรงงาน ข้อ 5 ระยะเวลาการฝึกอบรม จำนวน.....ชั่วโมง/หลักสูตร หากเห็น</a:t>
                      </a:r>
                      <a:r>
                        <a:rPr lang="th-TH" sz="26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ว่า</a:t>
                      </a:r>
                      <a:br>
                        <a:rPr lang="th-TH" sz="26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เป็นไปตามความเป็นจริงให้แจ้งสถานประกอบกิจการ</a:t>
                      </a:r>
                      <a:r>
                        <a:rPr lang="th-TH" sz="26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แก้ไข</a:t>
                      </a:r>
                      <a:br>
                        <a:rPr lang="th-TH" sz="26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ถูกต้องก่อนส่ง</a:t>
                      </a:r>
                      <a:r>
                        <a:rPr lang="th-TH" sz="26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ให้กอง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ส่งเสริมฯ</a:t>
                      </a:r>
                      <a:endParaRPr lang="en-US" sz="26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76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683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103447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182902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B745D4F0-9ED8-4AD6-ABE2-54C332C46B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01592778"/>
              </p:ext>
            </p:extLst>
          </p:nvPr>
        </p:nvGraphicFramePr>
        <p:xfrm>
          <a:off x="179514" y="1412777"/>
          <a:ext cx="8762335" cy="3600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425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31630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72177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901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102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6. ข้อสังเกตจากการ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ประชุม</a:t>
                      </a:r>
                      <a:br>
                        <a:rPr lang="th-TH" sz="28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คณะอนุกรรม</a:t>
                      </a:r>
                      <a:br>
                        <a:rPr lang="th-TH" sz="28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พิจารณาการให้กู้</a:t>
                      </a:r>
                      <a:r>
                        <a:rPr lang="th-TH" sz="28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ฯ (</a:t>
                      </a:r>
                      <a:r>
                        <a:rPr lang="th-TH" sz="2800" b="1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ต่อ) </a:t>
                      </a:r>
                      <a:endParaRPr lang="en-US" sz="2800" b="1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9. ค่าใช้จ่ายในการ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ฝึกอบรม</a:t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ต่อ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คนต่อหลักสูตรสูงเกินความเป็นจริง เช่น หลักสูตรการสร้างจิตสำนึกในการให้บริการรักษาความปลอดภัย จำนวน 6 ชั่วโมง ค่าใช้จ่าย 7,550 บาทต่อ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คน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ให้สถานประกอบกิจการประมาณการค่าใช้จ่ายในการฝึกอบรมแต่ละหลักสูตรตามความเป็นจริง เพื่อให้ได้รับการพิจารณาอนุมัติ ไม่ต้องเสียเวลานำไปปรับแก้ และนำกลับมาเสนอที่ประชุมใหม่ ทำให้สถานประกอบกิจการ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เสียเวลา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77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986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908720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057152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61888414"/>
              </p:ext>
            </p:extLst>
          </p:nvPr>
        </p:nvGraphicFramePr>
        <p:xfrm>
          <a:off x="323528" y="1268308"/>
          <a:ext cx="8496944" cy="51130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2028"/>
                <a:gridCol w="3809871"/>
                <a:gridCol w="3015045"/>
              </a:tblGrid>
              <a:tr h="8458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42667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7. การใช้งานระบบสารสนเทศ</a:t>
                      </a:r>
                      <a:r>
                        <a:rPr lang="th-TH" sz="2400" b="1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คำขอกู้ยืมเงินที่ไม่สมบูรณ์และได้มีการออกเลขที่คำขอกู้แล้ว จะต้องบันทึกข้อมูลลงในระบบทุกชุด เพื่อให้ระบบจัดเรียงลำดับเลขที่คำขอกู้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/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ซึ่ง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หาก</a:t>
                      </a:r>
                      <a:r>
                        <a:rPr lang="th-TH" sz="2800" spc="-2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ไม่บันทึกข้อมูลจะไม่สามารถจัดเรียงคำขอกู้ลำดับต่อไปได้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ให้ออกเลขที่คำขอ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กู้เฉพาะที่เอกสาร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ครบถ้วนถูกต้องสมบูรณ์แล้วเท่านั้น เพื่อจะ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ได้ไม่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เสียเวลาในการบันทึกข้อมูลคำขอ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กู้ลง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ระบบ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/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(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ทุกคำขอกู้ยืมที่มีการออกเลขจะต้องบันทึกข้อมูลทุกชุด จะบันทึกข้ามชุดไม่ได้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/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เพราะ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ระบบจะจัดเรียงลำดับเลขที่คำขอกู้ยืมให้อัตโนมัติ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)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78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303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2BD0137-DC28-45BE-849F-916A506949C0}"/>
              </a:ext>
            </a:extLst>
          </p:cNvPr>
          <p:cNvSpPr/>
          <p:nvPr/>
        </p:nvSpPr>
        <p:spPr>
          <a:xfrm>
            <a:off x="179514" y="260648"/>
            <a:ext cx="87623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ปัญหาที่พบจากการให้กู้ยืมเงินกองทุนพัฒนาฝีมือแรงงาน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980728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1129160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D81040A5-15E2-4B10-8B35-E710878C05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89725034"/>
              </p:ext>
            </p:extLst>
          </p:nvPr>
        </p:nvGraphicFramePr>
        <p:xfrm>
          <a:off x="323528" y="1203589"/>
          <a:ext cx="8496944" cy="51777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20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4405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38437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228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ปัญหา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505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8. แบบ</a:t>
                      </a:r>
                      <a:r>
                        <a:rPr lang="th-TH" sz="2400" b="1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กย.6รายงาน</a:t>
                      </a:r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การฝึกอบรมไม่ตรงตามสัญญากู้ยืมเงิน</a:t>
                      </a:r>
                      <a:endParaRPr lang="th-TH" sz="2400" b="1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/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1. ฝึกอบรมในหลักสูตรที่กู้ยืมเงิน</a:t>
                      </a:r>
                      <a:r>
                        <a:rPr lang="th-TH" sz="2400" i="1" u="sng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ครบทุกหลักสูตร</a:t>
                      </a:r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 แต่</a:t>
                      </a:r>
                      <a:r>
                        <a:rPr lang="th-TH" sz="2400" i="1" u="sng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จำนวนลูกจ้างที่เข้ารับการฝึกอบรมไม่ครบจำนวนตามสัญญากู้ยืมเงิน</a:t>
                      </a:r>
                    </a:p>
                    <a:p>
                      <a:pPr marL="273050" indent="-273050" algn="thaiDist"/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2. </a:t>
                      </a:r>
                      <a:r>
                        <a:rPr lang="th-TH" sz="2400" i="1" u="sng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จักฝึกอบรมไม่ตรงกับหลักสูตรที่ทำสัญญากู้ และวงเงินที่ใช้จ่ายในการฝึกอบรมไม่ตรงกับ</a:t>
                      </a:r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ที่กู้ยืมเงิน  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thaiDist">
                        <a:spcAft>
                          <a:spcPts val="0"/>
                        </a:spcAft>
                        <a:buAutoNum type="arabicPeriod"/>
                      </a:pP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ตรวจเยี่ยม ติดตามและให้คำปรึกษาแนะนำผู้ประกอบกิจการ ให้นำเงินกู้ยืมไปใช้ฝึกอบรม</a:t>
                      </a:r>
                      <a:b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ให้เป็นไปตามที่ระบุในสัญญากู้ยืมเงิน </a:t>
                      </a:r>
                    </a:p>
                    <a:p>
                      <a:pPr marL="355600" indent="-355600" algn="thaiDist">
                        <a:spcAft>
                          <a:spcPts val="0"/>
                        </a:spcAft>
                        <a:buAutoNum type="arabicPeriod"/>
                      </a:pP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บริษัทฯ สามารถแจ้งขอเลื่อนเวลาการฝึกอบรมได้แต่ต้องไม่กระทบกับวงเงินกู้ยืมตามสัญญา และต้องฝึกอบรมให้ครบตามที่ระบุในสัญญากู้ยืมเงิน โดยให้ผู้กู้ยืมเงินแจ้งเหตุผล พร้อมระบุวันเริ่ม - จบฝึกอบรม/ทดสอบฯ แนบไว้กับสัญญากู้ยืมเงิน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79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3528" y="4514344"/>
            <a:ext cx="5112568" cy="1938992"/>
          </a:xfrm>
          <a:prstGeom prst="rect">
            <a:avLst/>
          </a:prstGeom>
          <a:ln w="44450"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20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หลักสูตรการฝึกอบรมและจำนวนลูกจ้างที่เข้ารับการฝึกอบรมต้องเป็นไป</a:t>
            </a:r>
            <a:r>
              <a:rPr lang="th-TH" sz="20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ตามเอกสาร</a:t>
            </a:r>
            <a:r>
              <a:rPr lang="th-TH" sz="20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ผนวก 1 แนบท้ายสัญญากู้ยืมเงินกองทุนพัฒนาฝีมือแรงงาน </a:t>
            </a:r>
            <a:r>
              <a:rPr lang="th-TH" sz="20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0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เนื่องจากการอนุมัติ</a:t>
            </a:r>
            <a:r>
              <a:rPr lang="th-TH" sz="20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วงเงินให้</a:t>
            </a:r>
            <a:r>
              <a:rPr lang="th-TH" sz="20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กู้ยืม คณะอนุกรรมการพิจารณาการให้กู้ยืมเงินกองทุนพัฒนาฝีมือแรงงาน </a:t>
            </a:r>
            <a:r>
              <a:rPr lang="th-TH" sz="20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จะ</a:t>
            </a:r>
            <a:r>
              <a:rPr lang="th-TH" sz="20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พิจารณาจาก</a:t>
            </a:r>
            <a:r>
              <a:rPr lang="th-TH" sz="20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หลักสูตรการ</a:t>
            </a:r>
            <a:r>
              <a:rPr lang="th-TH" sz="20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ฝึกอบรม จำนวนลูกจ้างที่เข้ารับการ</a:t>
            </a:r>
            <a:r>
              <a:rPr lang="th-TH" sz="200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ฝึกอบรม </a:t>
            </a:r>
            <a:r>
              <a:rPr lang="th-TH" sz="200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00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00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th-TH" sz="20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ระยะเวลาการฝึกอบรมในแต่ละหลักสูตรเหมาะสมหรือไม่</a:t>
            </a:r>
            <a:endParaRPr lang="en-US" sz="20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177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999538"/>
            <a:ext cx="8786874" cy="5381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วงรี 7"/>
          <p:cNvSpPr/>
          <p:nvPr/>
        </p:nvSpPr>
        <p:spPr>
          <a:xfrm>
            <a:off x="1979712" y="4437112"/>
            <a:ext cx="5143536" cy="648072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1428728" y="3500438"/>
            <a:ext cx="2928958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1571604" y="3214686"/>
            <a:ext cx="428628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วงรี 7"/>
          <p:cNvSpPr/>
          <p:nvPr/>
        </p:nvSpPr>
        <p:spPr>
          <a:xfrm>
            <a:off x="2195736" y="5229200"/>
            <a:ext cx="5400600" cy="8572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4"/>
          <p:cNvSpPr/>
          <p:nvPr/>
        </p:nvSpPr>
        <p:spPr>
          <a:xfrm>
            <a:off x="1883005" y="2564904"/>
            <a:ext cx="5929355" cy="17207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3399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สัญญากู้ยืมเงิน 1,000,000 บาท ฝึกอบรม 5 หลักสูตร  จำนวน 100 คน </a:t>
            </a:r>
            <a:r>
              <a:rPr lang="th-TH" sz="24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แต่เบิกจ่ายเงินกู้ยืมจริง จำนวน 44,883 บาท ฝึกอบรม 2 หลักสูตร จำนวน 69 คน </a:t>
            </a:r>
            <a:r>
              <a:rPr lang="th-TH" sz="2400" u="sng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ถือว่าผู้กู้ยืมเงินปฏิบัติผิดสัญญานำเงินที่ได้รับจากการกู้ยืมไปใช้ผิดวัตถุประสงค์ ตามที่ระบุในสัญญากู้ยืม </a:t>
            </a:r>
            <a:endParaRPr lang="th-TH" sz="2400" u="sng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ectangle 3">
            <a:extLst>
              <a:ext uri="{FF2B5EF4-FFF2-40B4-BE49-F238E27FC236}">
                <a16:creationId xmlns="" xmlns:a16="http://schemas.microsoft.com/office/drawing/2014/main" id="{D9C69689-A3E9-4421-BDD6-9C2B025143AB}"/>
              </a:ext>
            </a:extLst>
          </p:cNvPr>
          <p:cNvSpPr/>
          <p:nvPr/>
        </p:nvSpPr>
        <p:spPr>
          <a:xfrm>
            <a:off x="604325" y="188640"/>
            <a:ext cx="63946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ตัวอย่างปัญหาที่พบจาก</a:t>
            </a:r>
            <a:r>
              <a:rPr lang="th-TH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การรายงาน กย.6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8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785794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908721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80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38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CB6512F6-8708-467F-BF90-6C7FE4F433B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b="17409"/>
          <a:stretch>
            <a:fillRect/>
          </a:stretch>
        </p:blipFill>
        <p:spPr>
          <a:xfrm>
            <a:off x="357125" y="1124744"/>
            <a:ext cx="8786875" cy="4679712"/>
          </a:xfrm>
          <a:prstGeom prst="rect">
            <a:avLst/>
          </a:prstGeom>
          <a:ln>
            <a:noFill/>
          </a:ln>
        </p:spPr>
      </p:pic>
      <p:grpSp>
        <p:nvGrpSpPr>
          <p:cNvPr id="2" name="กลุ่ม 13"/>
          <p:cNvGrpSpPr/>
          <p:nvPr/>
        </p:nvGrpSpPr>
        <p:grpSpPr>
          <a:xfrm>
            <a:off x="500034" y="1714489"/>
            <a:ext cx="5728151" cy="3943340"/>
            <a:chOff x="500034" y="1714488"/>
            <a:chExt cx="5728150" cy="3943340"/>
          </a:xfrm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1857356" y="1714488"/>
              <a:ext cx="3143272" cy="214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สี่เหลี่ยมผืนผ้า 8"/>
            <p:cNvSpPr/>
            <p:nvPr/>
          </p:nvSpPr>
          <p:spPr>
            <a:xfrm>
              <a:off x="1785918" y="2071678"/>
              <a:ext cx="3643338" cy="285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สี่เหลี่ยมผืนผ้า 10"/>
            <p:cNvSpPr/>
            <p:nvPr/>
          </p:nvSpPr>
          <p:spPr>
            <a:xfrm>
              <a:off x="500034" y="2857496"/>
              <a:ext cx="2271766" cy="242889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วงรี 12"/>
            <p:cNvSpPr/>
            <p:nvPr/>
          </p:nvSpPr>
          <p:spPr>
            <a:xfrm>
              <a:off x="4942300" y="5229200"/>
              <a:ext cx="1285884" cy="42862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วงรี 12"/>
          <p:cNvSpPr/>
          <p:nvPr/>
        </p:nvSpPr>
        <p:spPr>
          <a:xfrm>
            <a:off x="2357422" y="5286388"/>
            <a:ext cx="1285884" cy="4286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429736" y="995244"/>
            <a:ext cx="4646320" cy="1569660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thaiDist"/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กรอกข้อมูลการกู้ยืมเงินไม่ตรงตามสัญญากู้ ได้แก่ จำนวนหลักสูตร วงเงินกู้ยืม จำนวนคนเข้าฝึกอบรม </a:t>
            </a:r>
          </a:p>
          <a:p>
            <a:pPr algn="thaiDist"/>
            <a:r>
              <a:rPr lang="th-TH" sz="24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ตามสัญญากู้ยืมเงิน วงเงินกู้ 1,000,000 บาท ฝึกอบรม </a:t>
            </a:r>
            <a:br>
              <a:rPr lang="th-TH" sz="24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5 หลักสูตร จำนวน 100 คน</a:t>
            </a:r>
            <a:endParaRPr lang="th-TH" sz="24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20072" y="2038642"/>
            <a:ext cx="3528392" cy="46166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การใช้จ่ายเงินกู้ยืมไม่ตรงตามสัญญากู้</a:t>
            </a:r>
            <a:endParaRPr lang="th-TH" sz="2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7544" y="5910371"/>
            <a:ext cx="8352928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รายงาน </a:t>
            </a: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กย.6 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หลักสูตรการฝึกอมรม จำนวนคนเข้าฝึก และจำนวน</a:t>
            </a: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เงินที่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ใช้ใน</a:t>
            </a: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ฝึกอบรมไม่</a:t>
            </a: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ตรงตาม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endParaRPr lang="en-US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81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วงรี 24"/>
          <p:cNvSpPr/>
          <p:nvPr/>
        </p:nvSpPr>
        <p:spPr>
          <a:xfrm>
            <a:off x="4427984" y="5229201"/>
            <a:ext cx="648072" cy="360040"/>
          </a:xfrm>
          <a:prstGeom prst="ellipse">
            <a:avLst/>
          </a:prstGeom>
          <a:noFill/>
          <a:ln>
            <a:solidFill>
              <a:srgbClr val="99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29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713786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862218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1" name="Rectangle 3">
            <a:extLst>
              <a:ext uri="{FF2B5EF4-FFF2-40B4-BE49-F238E27FC236}">
                <a16:creationId xmlns="" xmlns:a16="http://schemas.microsoft.com/office/drawing/2014/main" id="{D9C69689-A3E9-4421-BDD6-9C2B025143AB}"/>
              </a:ext>
            </a:extLst>
          </p:cNvPr>
          <p:cNvSpPr/>
          <p:nvPr/>
        </p:nvSpPr>
        <p:spPr>
          <a:xfrm>
            <a:off x="604325" y="116632"/>
            <a:ext cx="78561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ตัวอย่างปัญหาที่พบจาก</a:t>
            </a:r>
            <a:r>
              <a:rPr lang="th-TH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การรายงาน กย.6 (ต่อ)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3" name="ตัวเชื่อมต่อตรง 32"/>
          <p:cNvCxnSpPr>
            <a:stCxn id="16" idx="1"/>
            <a:endCxn id="16" idx="3"/>
          </p:cNvCxnSpPr>
          <p:nvPr/>
        </p:nvCxnSpPr>
        <p:spPr>
          <a:xfrm>
            <a:off x="429736" y="1780074"/>
            <a:ext cx="4646320" cy="0"/>
          </a:xfrm>
          <a:prstGeom prst="line">
            <a:avLst/>
          </a:prstGeom>
          <a:ln w="3492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ลูกศรเชื่อมต่อแบบตรง 34"/>
          <p:cNvCxnSpPr/>
          <p:nvPr/>
        </p:nvCxnSpPr>
        <p:spPr>
          <a:xfrm flipH="1">
            <a:off x="2627784" y="1772816"/>
            <a:ext cx="576064" cy="129614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ลูกศรเชื่อมต่อแบบตรง 35"/>
          <p:cNvCxnSpPr/>
          <p:nvPr/>
        </p:nvCxnSpPr>
        <p:spPr>
          <a:xfrm flipH="1">
            <a:off x="3635896" y="1772816"/>
            <a:ext cx="504056" cy="3672408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ลูกศรเชื่อมต่อแบบตรง 40"/>
          <p:cNvCxnSpPr/>
          <p:nvPr/>
        </p:nvCxnSpPr>
        <p:spPr>
          <a:xfrm>
            <a:off x="4499992" y="1772816"/>
            <a:ext cx="144016" cy="3600400"/>
          </a:xfrm>
          <a:prstGeom prst="straightConnector1">
            <a:avLst/>
          </a:prstGeom>
          <a:ln w="2540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ลูกศรเชื่อมต่อแบบตรง 25"/>
          <p:cNvCxnSpPr/>
          <p:nvPr/>
        </p:nvCxnSpPr>
        <p:spPr>
          <a:xfrm flipH="1">
            <a:off x="6012160" y="2420888"/>
            <a:ext cx="1080120" cy="3096344"/>
          </a:xfrm>
          <a:prstGeom prst="straightConnector1">
            <a:avLst/>
          </a:prstGeom>
          <a:ln w="254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129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1547663" y="980728"/>
          <a:ext cx="7272809" cy="5511479"/>
        </p:xfrm>
        <a:graphic>
          <a:graphicData uri="http://schemas.openxmlformats.org/drawingml/2006/table">
            <a:tbl>
              <a:tblPr/>
              <a:tblGrid>
                <a:gridCol w="2016225"/>
                <a:gridCol w="1552837"/>
                <a:gridCol w="619536"/>
                <a:gridCol w="835027"/>
                <a:gridCol w="619536"/>
                <a:gridCol w="754217"/>
                <a:gridCol w="875431"/>
              </a:tblGrid>
              <a:tr h="579451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ชื่อหลักสูตร/สาขาอาชีพ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วงเงินกู้ตามสัญญากู้ยืมเงิน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การใช้จ่ายเงินกู้ยืมตามที่เบิกจ่ายจริง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จำนวนเงินกู้ยืมคงเหลือจากการเบิกจ่ายจริง (ถ้ามี)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115473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แนบท้ายสัญญากู้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แนบท้าย กย.6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จำนวนคนเข้าฝึกอบรม/ทดสอบฯ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จำนวนคนเข้าฝึกอบรม/ทดสอบฯ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9181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(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1) Service mind 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(1) Service mind </a:t>
                      </a:r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รุ่นที่ 1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200,000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25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15,828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172,657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810"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Service mind </a:t>
                      </a:r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รุ่นที่ 2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24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11,515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72327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(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2) การสร้างทีม (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Effective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Team</a:t>
                      </a:r>
                      <a:b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Building)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(2) การสร้างทีม (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EffectiveTeam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Building)   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รุ่นที่ 1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200,000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11,156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182,460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45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การสร้างทีม (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EffectivTeam Building) </a:t>
                      </a:r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รุ่นที่ 2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6,384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35630"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(</a:t>
                      </a:r>
                      <a:r>
                        <a:rPr lang="th-TH" sz="1600" b="0" i="0" u="none" strike="noStrike" dirty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3) การสร้างจิตสำนึกที่ดี</a:t>
                      </a:r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ต่อ </a:t>
                      </a:r>
                      <a:b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องค์กร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ไม่ได้จัดฝึกอบรม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200,000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-   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200,000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630"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(</a:t>
                      </a:r>
                      <a:r>
                        <a:rPr lang="th-TH" sz="1600" b="0" i="0" u="none" strike="noStrike" dirty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4) เทคนิคการขาย 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ไม่ได้จัดฝึกอบรม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200,000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-   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200,000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630"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(</a:t>
                      </a:r>
                      <a:r>
                        <a:rPr lang="th-TH" sz="1600" b="0" i="0" u="none" strike="noStrike" dirty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5) การพัฒนา</a:t>
                      </a:r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บุคลิกภาพ</a:t>
                      </a:r>
                      <a:b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พนักงานขาย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ไม่ได้จัดฝึกอบรม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200,000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-   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200,000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810"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100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1,000,000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69 </a:t>
                      </a: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44,883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955,117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6959" marR="6959" marT="69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pSp>
        <p:nvGrpSpPr>
          <p:cNvPr id="6" name="Group 24"/>
          <p:cNvGrpSpPr/>
          <p:nvPr/>
        </p:nvGrpSpPr>
        <p:grpSpPr>
          <a:xfrm>
            <a:off x="214249" y="3140968"/>
            <a:ext cx="3502483" cy="1169232"/>
            <a:chOff x="211274" y="3326815"/>
            <a:chExt cx="3356546" cy="1280587"/>
          </a:xfrm>
          <a:solidFill>
            <a:schemeClr val="accent5">
              <a:lumMod val="20000"/>
              <a:lumOff val="80000"/>
            </a:schemeClr>
          </a:solidFill>
        </p:grpSpPr>
        <p:cxnSp>
          <p:nvCxnSpPr>
            <p:cNvPr id="7" name="Straight Connector 18"/>
            <p:cNvCxnSpPr/>
            <p:nvPr/>
          </p:nvCxnSpPr>
          <p:spPr>
            <a:xfrm>
              <a:off x="1376740" y="3326818"/>
              <a:ext cx="0" cy="1280583"/>
            </a:xfrm>
            <a:prstGeom prst="line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Group 23"/>
            <p:cNvGrpSpPr/>
            <p:nvPr/>
          </p:nvGrpSpPr>
          <p:grpSpPr>
            <a:xfrm>
              <a:off x="211274" y="3326815"/>
              <a:ext cx="3356546" cy="1280587"/>
              <a:chOff x="211274" y="3326815"/>
              <a:chExt cx="3356546" cy="1280587"/>
            </a:xfrm>
            <a:grpFill/>
          </p:grpSpPr>
          <p:sp>
            <p:nvSpPr>
              <p:cNvPr id="9" name="Rectangle 12"/>
              <p:cNvSpPr/>
              <p:nvPr/>
            </p:nvSpPr>
            <p:spPr>
              <a:xfrm>
                <a:off x="211274" y="3326816"/>
                <a:ext cx="1026953" cy="1261854"/>
              </a:xfrm>
              <a:prstGeom prst="rect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th-TH" sz="2000" dirty="0" smtClean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สัญญากู้</a:t>
                </a:r>
                <a:br>
                  <a:rPr lang="th-TH" sz="2000" dirty="0" smtClean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2000" dirty="0" smtClean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ไม่มีรุ่นที่ 2</a:t>
                </a:r>
                <a:endParaRPr lang="th-TH" sz="20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cxnSp>
            <p:nvCxnSpPr>
              <p:cNvPr id="10" name="Straight Arrow Connector 14"/>
              <p:cNvCxnSpPr/>
              <p:nvPr/>
            </p:nvCxnSpPr>
            <p:spPr>
              <a:xfrm>
                <a:off x="1383611" y="3326815"/>
                <a:ext cx="2184209" cy="0"/>
              </a:xfrm>
              <a:prstGeom prst="straightConnector1">
                <a:avLst/>
              </a:prstGeom>
              <a:grpFill/>
              <a:ln w="25400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Arrow Connector 16"/>
              <p:cNvCxnSpPr/>
              <p:nvPr/>
            </p:nvCxnSpPr>
            <p:spPr>
              <a:xfrm flipV="1">
                <a:off x="1367503" y="4588673"/>
                <a:ext cx="2191857" cy="18729"/>
              </a:xfrm>
              <a:prstGeom prst="straightConnector1">
                <a:avLst/>
              </a:prstGeom>
              <a:grpFill/>
              <a:ln w="25400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20"/>
              <p:cNvCxnSpPr/>
              <p:nvPr/>
            </p:nvCxnSpPr>
            <p:spPr>
              <a:xfrm rot="10800000" flipV="1">
                <a:off x="1238230" y="4279453"/>
                <a:ext cx="136921" cy="2"/>
              </a:xfrm>
              <a:prstGeom prst="line">
                <a:avLst/>
              </a:prstGeom>
              <a:grpFill/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5" name="Rectangle 29"/>
          <p:cNvSpPr/>
          <p:nvPr/>
        </p:nvSpPr>
        <p:spPr>
          <a:xfrm>
            <a:off x="118333" y="4941168"/>
            <a:ext cx="1213307" cy="99614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dirty="0" smtClean="0">
                <a:solidFill>
                  <a:schemeClr val="tx1"/>
                </a:solidFill>
              </a:rPr>
              <a:t>ไม่ได้จัดฝึกอบรมตามสัญญากู้ยืม</a:t>
            </a:r>
            <a:endParaRPr lang="th-TH" sz="2000" dirty="0">
              <a:solidFill>
                <a:schemeClr val="tx1"/>
              </a:solidFill>
            </a:endParaRP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1547664" y="4797152"/>
            <a:ext cx="3600400" cy="13681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26" name="ลูกศรเชื่อมต่อแบบตรง 25"/>
          <p:cNvCxnSpPr/>
          <p:nvPr/>
        </p:nvCxnSpPr>
        <p:spPr>
          <a:xfrm flipV="1">
            <a:off x="1259632" y="5433254"/>
            <a:ext cx="288032" cy="598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251520" y="713786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511743" y="862218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8" name="Rectangle 3">
            <a:extLst>
              <a:ext uri="{FF2B5EF4-FFF2-40B4-BE49-F238E27FC236}">
                <a16:creationId xmlns="" xmlns:a16="http://schemas.microsoft.com/office/drawing/2014/main" id="{D9C69689-A3E9-4421-BDD6-9C2B025143AB}"/>
              </a:ext>
            </a:extLst>
          </p:cNvPr>
          <p:cNvSpPr/>
          <p:nvPr/>
        </p:nvSpPr>
        <p:spPr>
          <a:xfrm>
            <a:off x="604325" y="116632"/>
            <a:ext cx="742405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ตัวอย่างปัญหาที่พบจาก</a:t>
            </a:r>
            <a:r>
              <a:rPr lang="th-TH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การรายงาน กย.6 (ต่อ)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82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DSD01\Desktop\S__41205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85860"/>
            <a:ext cx="7500990" cy="5286412"/>
          </a:xfrm>
          <a:prstGeom prst="rect">
            <a:avLst/>
          </a:prstGeom>
          <a:noFill/>
        </p:spPr>
      </p:pic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E9B734FB-FBFB-4B1B-A1C8-0BE1B1EA2839}"/>
              </a:ext>
            </a:extLst>
          </p:cNvPr>
          <p:cNvSpPr/>
          <p:nvPr/>
        </p:nvSpPr>
        <p:spPr>
          <a:xfrm>
            <a:off x="971600" y="116632"/>
            <a:ext cx="47965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ตัวอย่างปัญหา</a:t>
            </a:r>
            <a:r>
              <a:rPr lang="th-TH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ที่พบ</a:t>
            </a:r>
            <a:r>
              <a:rPr lang="th-TH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จากคำขอกู้</a:t>
            </a:r>
            <a:endParaRPr lang="en-US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714744" y="3071810"/>
            <a:ext cx="571504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3" name="Group 26"/>
          <p:cNvGrpSpPr/>
          <p:nvPr/>
        </p:nvGrpSpPr>
        <p:grpSpPr>
          <a:xfrm>
            <a:off x="35496" y="1714488"/>
            <a:ext cx="9027344" cy="4500594"/>
            <a:chOff x="116656" y="1714488"/>
            <a:chExt cx="9027344" cy="4500594"/>
          </a:xfrm>
        </p:grpSpPr>
        <p:sp>
          <p:nvSpPr>
            <p:cNvPr id="8" name="วงรี 7"/>
            <p:cNvSpPr/>
            <p:nvPr/>
          </p:nvSpPr>
          <p:spPr>
            <a:xfrm>
              <a:off x="3571868" y="4502829"/>
              <a:ext cx="785818" cy="35719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072066" y="4429132"/>
              <a:ext cx="4071934" cy="46166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sz="2400" b="1" dirty="0" smtClean="0">
                  <a:solidFill>
                    <a:srgbClr val="FF0000"/>
                  </a:solidFill>
                  <a:latin typeface="FreesiaUPC" pitchFamily="34" charset="-34"/>
                  <a:ea typeface="Times New Roman"/>
                  <a:cs typeface="FreesiaUPC" pitchFamily="34" charset="-34"/>
                </a:rPr>
                <a:t>ต้องระบุลูกจ้างให้ตรงตามแบบ สปส.1-10</a:t>
              </a:r>
              <a:endParaRPr lang="en-US" sz="24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12" name="ลูกศรเชื่อมต่อแบบตรง 11"/>
            <p:cNvCxnSpPr/>
            <p:nvPr/>
          </p:nvCxnSpPr>
          <p:spPr>
            <a:xfrm>
              <a:off x="4429124" y="4645705"/>
              <a:ext cx="571504" cy="1588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วงรี 12"/>
            <p:cNvSpPr/>
            <p:nvPr/>
          </p:nvSpPr>
          <p:spPr>
            <a:xfrm>
              <a:off x="1142976" y="3000372"/>
              <a:ext cx="2571768" cy="42862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16656" y="2448350"/>
              <a:ext cx="1142976" cy="178510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sz="2200" b="1" dirty="0" smtClean="0">
                  <a:solidFill>
                    <a:srgbClr val="FF0000"/>
                  </a:solidFill>
                  <a:latin typeface="FreesiaUPC" pitchFamily="34" charset="-34"/>
                  <a:ea typeface="Times New Roman"/>
                  <a:cs typeface="FreesiaUPC" pitchFamily="34" charset="-34"/>
                </a:rPr>
                <a:t>ระบุชื่อหน่วยงาน สพร./สนพ. ที่ยื่นคำขอกู้</a:t>
              </a:r>
              <a:endParaRPr lang="en-US" sz="2200" b="1" dirty="0">
                <a:solidFill>
                  <a:srgbClr val="FF0000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715140" y="1714488"/>
              <a:ext cx="1643074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786314" y="3643314"/>
              <a:ext cx="1071570" cy="285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215074" y="2786058"/>
              <a:ext cx="1500198" cy="4286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428860" y="4143380"/>
              <a:ext cx="1285884" cy="214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3286116" y="5572140"/>
              <a:ext cx="1285884" cy="214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786050" y="5857892"/>
              <a:ext cx="1428760" cy="1428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786050" y="6072206"/>
              <a:ext cx="1428760" cy="1428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643702" y="5214950"/>
              <a:ext cx="1285884" cy="214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cxnSp>
        <p:nvCxnSpPr>
          <p:cNvPr id="27" name="Straight Connector 4">
            <a:extLst>
              <a:ext uri="{FF2B5EF4-FFF2-40B4-BE49-F238E27FC236}">
                <a16:creationId xmlns="" xmlns:a16="http://schemas.microsoft.com/office/drawing/2014/main" id="{A64A3CC3-5BBE-444A-A18C-12D88EE8295A}"/>
              </a:ext>
            </a:extLst>
          </p:cNvPr>
          <p:cNvCxnSpPr>
            <a:cxnSpLocks/>
          </p:cNvCxnSpPr>
          <p:nvPr/>
        </p:nvCxnSpPr>
        <p:spPr>
          <a:xfrm>
            <a:off x="395534" y="713786"/>
            <a:ext cx="6309915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5">
            <a:extLst>
              <a:ext uri="{FF2B5EF4-FFF2-40B4-BE49-F238E27FC236}">
                <a16:creationId xmlns="" xmlns:a16="http://schemas.microsoft.com/office/drawing/2014/main" id="{6573FDD0-F231-4D93-92BD-184D9963217E}"/>
              </a:ext>
            </a:extLst>
          </p:cNvPr>
          <p:cNvCxnSpPr>
            <a:cxnSpLocks/>
          </p:cNvCxnSpPr>
          <p:nvPr/>
        </p:nvCxnSpPr>
        <p:spPr>
          <a:xfrm flipV="1">
            <a:off x="655757" y="862218"/>
            <a:ext cx="6652547" cy="13853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83</a:t>
            </a:fld>
            <a:endParaRPr lang="en-US" sz="16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 l="48427" t="32110" r="31096" b="35406"/>
          <a:stretch>
            <a:fillRect/>
          </a:stretch>
        </p:blipFill>
        <p:spPr bwMode="auto">
          <a:xfrm>
            <a:off x="5220072" y="10641"/>
            <a:ext cx="39239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187625" y="816334"/>
            <a:ext cx="3086101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th-TH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จบการนำเสนอ</a:t>
            </a:r>
            <a:endParaRPr lang="th-TH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7" name="สี่เหลี่ยมผืนผ้า 3"/>
          <p:cNvSpPr/>
          <p:nvPr/>
        </p:nvSpPr>
        <p:spPr>
          <a:xfrm>
            <a:off x="864543" y="2708921"/>
            <a:ext cx="42484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กลุ่มงานบริหารกองทุน</a:t>
            </a:r>
            <a:endParaRPr lang="en-US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r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 </a:t>
            </a:r>
          </a:p>
        </p:txBody>
      </p:sp>
      <p:sp>
        <p:nvSpPr>
          <p:cNvPr id="8" name="สี่เหลี่ยมผืนผ้า 4"/>
          <p:cNvSpPr/>
          <p:nvPr/>
        </p:nvSpPr>
        <p:spPr>
          <a:xfrm>
            <a:off x="395536" y="4725144"/>
            <a:ext cx="47525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sz="2800" b="1" dirty="0" smtClean="0">
                <a:latin typeface="KodchiangUPC" pitchFamily="18" charset="-34"/>
                <a:cs typeface="KodchiangUPC" pitchFamily="18" charset="-34"/>
              </a:rPr>
              <a:t>ดาวน์โหลดเอกสารได้ที่ </a:t>
            </a:r>
            <a:r>
              <a:rPr lang="en-US" sz="2800" b="1" dirty="0" smtClean="0">
                <a:latin typeface="KodchiangUPC" pitchFamily="18" charset="-34"/>
                <a:cs typeface="KodchiangUPC" pitchFamily="18" charset="-34"/>
              </a:rPr>
              <a:t>:</a:t>
            </a:r>
            <a:r>
              <a:rPr lang="th-TH" sz="2800" b="1" dirty="0" smtClean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800" b="1" dirty="0" smtClean="0">
                <a:latin typeface="KodchiangUPC" pitchFamily="18" charset="-34"/>
                <a:cs typeface="KodchiangUPC" pitchFamily="18" charset="-34"/>
              </a:rPr>
              <a:t>www.dsd.go.th/sdpaa</a:t>
            </a:r>
            <a:endParaRPr lang="en-US" sz="2800" b="1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97785" y="6448252"/>
            <a:ext cx="235068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8460433" y="636405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6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84</a:t>
            </a:fld>
            <a:endParaRPr lang="en-US" sz="16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1331640" y="3625860"/>
            <a:ext cx="37994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โทรศัพท์/โทรสาร 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0 2643 6039</a:t>
            </a:r>
            <a:endParaRPr lang="th-TH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1187624" y="4149080"/>
            <a:ext cx="4104456" cy="540758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E-mail: contact.dsd421@gmail.com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4" name="Picture 2" descr="C:\Users\DSD-001\Desktop\29041.jpg"/>
          <p:cNvPicPr>
            <a:picLocks noChangeAspect="1" noChangeArrowheads="1"/>
          </p:cNvPicPr>
          <p:nvPr/>
        </p:nvPicPr>
        <p:blipFill>
          <a:blip r:embed="rId3" cstate="print"/>
          <a:srcRect l="21161" t="36159" r="24232" b="8978"/>
          <a:stretch>
            <a:fillRect/>
          </a:stretch>
        </p:blipFill>
        <p:spPr bwMode="auto">
          <a:xfrm>
            <a:off x="3275856" y="5517232"/>
            <a:ext cx="1944216" cy="13407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263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3075</TotalTime>
  <Words>6577</Words>
  <Application>Microsoft Office PowerPoint</Application>
  <PresentationFormat>นำเสนอทางหน้าจอ (4:3)</PresentationFormat>
  <Paragraphs>899</Paragraphs>
  <Slides>84</Slides>
  <Notes>1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84</vt:i4>
      </vt:variant>
    </vt:vector>
  </HeadingPairs>
  <TitlesOfParts>
    <vt:vector size="86" baseType="lpstr">
      <vt:lpstr>Concourse</vt:lpstr>
      <vt:lpstr>Worksheet</vt:lpstr>
      <vt:lpstr>ภาพนิ่ง 1</vt:lpstr>
      <vt:lpstr>ภาพนิ่ง 2</vt:lpstr>
      <vt:lpstr>หัวข้อเรื่อง</vt:lpstr>
      <vt:lpstr>การให้กู้ยืมเงินกองทุนพัฒนาฝีมือแรงงาน</vt:lpstr>
      <vt:lpstr>ภาพนิ่ง 5</vt:lpstr>
      <vt:lpstr>ภาพนิ่ง 6</vt:lpstr>
      <vt:lpstr>ภาพนิ่ง 7</vt:lpstr>
      <vt:lpstr> หลักฐานการยื่นขอกู้ : กรณีนิติบุคคล </vt:lpstr>
      <vt:lpstr>ภาพนิ่ง 9</vt:lpstr>
      <vt:lpstr>ภาพนิ่ง 10</vt:lpstr>
      <vt:lpstr>ภาพนิ่ง 11</vt:lpstr>
      <vt:lpstr>การพิจารณาคำขอกู้ยืมเงินและการอนุมัติให้กู้ยืมเงิน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วันเริ่มชำระหนี้ </vt:lpstr>
      <vt:lpstr>ภาพนิ่ง 22</vt:lpstr>
      <vt:lpstr>ภาพนิ่ง 23</vt:lpstr>
      <vt:lpstr>ภาพนิ่ง 24</vt:lpstr>
      <vt:lpstr>ภาพนิ่ง 25</vt:lpstr>
      <vt:lpstr> การออกเลขที่คำขอกู้ยืมเงิน เลขที่สัญญากู้/สัญญาค้ำ </vt:lpstr>
      <vt:lpstr>ตัวอย่างการออกเลขที่คำขอกู้ เลขที่สัญญากู้/สัญญาค้ำ </vt:lpstr>
      <vt:lpstr>ภาพนิ่ง 28</vt:lpstr>
      <vt:lpstr>ภาพนิ่ง 29</vt:lpstr>
      <vt:lpstr>ภาพนิ่ง 30</vt:lpstr>
      <vt:lpstr>ภาพนิ่ง 31</vt:lpstr>
      <vt:lpstr>ภาพนิ่ง 32</vt:lpstr>
      <vt:lpstr>ภาพนิ่ง 33</vt:lpstr>
      <vt:lpstr>ภาพนิ่ง 34</vt:lpstr>
      <vt:lpstr>ภาพนิ่ง 35</vt:lpstr>
      <vt:lpstr>ภาพนิ่ง 36</vt:lpstr>
      <vt:lpstr>ภาพนิ่ง 37</vt:lpstr>
      <vt:lpstr>ภาพนิ่ง 38</vt:lpstr>
      <vt:lpstr>การออกหนังสือติดตามหนี้</vt:lpstr>
      <vt:lpstr>การออกหนังสือติดตามหนี้</vt:lpstr>
      <vt:lpstr>การออกหนังสือติดตามหนี้</vt:lpstr>
      <vt:lpstr>ภาพนิ่ง 42</vt:lpstr>
      <vt:lpstr>การประนอมหนี้</vt:lpstr>
      <vt:lpstr>ภาพนิ่ง 44</vt:lpstr>
      <vt:lpstr>ภาพนิ่ง 45</vt:lpstr>
      <vt:lpstr>ภาพนิ่ง 46</vt:lpstr>
      <vt:lpstr>ภาพนิ่ง 47</vt:lpstr>
      <vt:lpstr> แนวปฏิบัติการให้กู้ยืมเงินกองทุนพัฒนาฝีมือแรงงาน </vt:lpstr>
      <vt:lpstr> แนวปฏิบัติการให้กู้ยืมเงินกองทุนพัฒนาฝีมือแรงงาน </vt:lpstr>
      <vt:lpstr> แนวปฏิบัติการให้กู้ยืมเงินกองทุนพัฒนาฝีมือแรงงาน </vt:lpstr>
      <vt:lpstr> แนวปฏิบัติการให้กู้ยืมเงินกองทุนพัฒนาฝีมือแรงงาน </vt:lpstr>
      <vt:lpstr> แนวปฏิบัติการให้กู้ยืมเงินกองทุนพัฒนาฝีมือแรงงาน </vt:lpstr>
      <vt:lpstr> แนวปฏิบัติการให้กู้ยืมเงินกองทุนพัฒนาฝีมือแรงงาน </vt:lpstr>
      <vt:lpstr> แนวปฏิบัติการให้กู้ยืมเงินกองทุนพัฒนาฝีมือแรงงาน </vt:lpstr>
      <vt:lpstr> แนวปฏิบัติการให้กู้ยืมเงินกองทุนพัฒนาฝีมือแรงงาน (เพิ่มเติม) </vt:lpstr>
      <vt:lpstr>ภาพนิ่ง 56</vt:lpstr>
      <vt:lpstr>ภาพนิ่ง 57</vt:lpstr>
      <vt:lpstr>ภาพนิ่ง 58</vt:lpstr>
      <vt:lpstr>ภาพนิ่ง 59</vt:lpstr>
      <vt:lpstr>ภาพนิ่ง 60</vt:lpstr>
      <vt:lpstr>ภาพนิ่ง 61</vt:lpstr>
      <vt:lpstr>ภาพนิ่ง 62</vt:lpstr>
      <vt:lpstr>ภาพนิ่ง 63</vt:lpstr>
      <vt:lpstr>ภาพนิ่ง 64</vt:lpstr>
      <vt:lpstr>ภาพนิ่ง 65</vt:lpstr>
      <vt:lpstr>ภาพนิ่ง 66</vt:lpstr>
      <vt:lpstr>ภาพนิ่ง 67</vt:lpstr>
      <vt:lpstr>ภาพนิ่ง 68</vt:lpstr>
      <vt:lpstr>ภาพนิ่ง 69</vt:lpstr>
      <vt:lpstr>ภาพนิ่ง 70</vt:lpstr>
      <vt:lpstr>ภาพนิ่ง 71</vt:lpstr>
      <vt:lpstr>ภาพนิ่ง 72</vt:lpstr>
      <vt:lpstr>ภาพนิ่ง 73</vt:lpstr>
      <vt:lpstr>ภาพนิ่ง 74</vt:lpstr>
      <vt:lpstr>ภาพนิ่ง 75</vt:lpstr>
      <vt:lpstr>ภาพนิ่ง 76</vt:lpstr>
      <vt:lpstr>ภาพนิ่ง 77</vt:lpstr>
      <vt:lpstr>ภาพนิ่ง 78</vt:lpstr>
      <vt:lpstr>ภาพนิ่ง 79</vt:lpstr>
      <vt:lpstr>ภาพนิ่ง 80</vt:lpstr>
      <vt:lpstr>ภาพนิ่ง 81</vt:lpstr>
      <vt:lpstr>ภาพนิ่ง 82</vt:lpstr>
      <vt:lpstr>ภาพนิ่ง 83</vt:lpstr>
      <vt:lpstr>ภาพนิ่ง 84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DSD01</dc:creator>
  <cp:lastModifiedBy>DSD-001</cp:lastModifiedBy>
  <cp:revision>359</cp:revision>
  <dcterms:created xsi:type="dcterms:W3CDTF">2018-12-25T08:05:04Z</dcterms:created>
  <dcterms:modified xsi:type="dcterms:W3CDTF">2019-01-15T13:54:26Z</dcterms:modified>
</cp:coreProperties>
</file>