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6" r:id="rId1"/>
  </p:sldMasterIdLst>
  <p:notesMasterIdLst>
    <p:notesMasterId r:id="rId155"/>
  </p:notesMasterIdLst>
  <p:handoutMasterIdLst>
    <p:handoutMasterId r:id="rId156"/>
  </p:handoutMasterIdLst>
  <p:sldIdLst>
    <p:sldId id="654" r:id="rId2"/>
    <p:sldId id="753" r:id="rId3"/>
    <p:sldId id="463" r:id="rId4"/>
    <p:sldId id="464" r:id="rId5"/>
    <p:sldId id="465" r:id="rId6"/>
    <p:sldId id="435" r:id="rId7"/>
    <p:sldId id="406" r:id="rId8"/>
    <p:sldId id="389" r:id="rId9"/>
    <p:sldId id="293" r:id="rId10"/>
    <p:sldId id="661" r:id="rId11"/>
    <p:sldId id="664" r:id="rId12"/>
    <p:sldId id="665" r:id="rId13"/>
    <p:sldId id="738" r:id="rId14"/>
    <p:sldId id="666" r:id="rId15"/>
    <p:sldId id="670" r:id="rId16"/>
    <p:sldId id="667" r:id="rId17"/>
    <p:sldId id="668" r:id="rId18"/>
    <p:sldId id="669" r:id="rId19"/>
    <p:sldId id="674" r:id="rId20"/>
    <p:sldId id="675" r:id="rId21"/>
    <p:sldId id="676" r:id="rId22"/>
    <p:sldId id="677" r:id="rId23"/>
    <p:sldId id="739" r:id="rId24"/>
    <p:sldId id="740" r:id="rId25"/>
    <p:sldId id="749" r:id="rId26"/>
    <p:sldId id="496" r:id="rId27"/>
    <p:sldId id="294" r:id="rId28"/>
    <p:sldId id="498" r:id="rId29"/>
    <p:sldId id="499" r:id="rId30"/>
    <p:sldId id="517" r:id="rId31"/>
    <p:sldId id="671" r:id="rId32"/>
    <p:sldId id="673" r:id="rId33"/>
    <p:sldId id="678" r:id="rId34"/>
    <p:sldId id="295" r:id="rId35"/>
    <p:sldId id="500" r:id="rId36"/>
    <p:sldId id="647" r:id="rId37"/>
    <p:sldId id="679" r:id="rId38"/>
    <p:sldId id="680" r:id="rId39"/>
    <p:sldId id="681" r:id="rId40"/>
    <p:sldId id="298" r:id="rId41"/>
    <p:sldId id="514" r:id="rId42"/>
    <p:sldId id="515" r:id="rId43"/>
    <p:sldId id="656" r:id="rId44"/>
    <p:sldId id="657" r:id="rId45"/>
    <p:sldId id="684" r:id="rId46"/>
    <p:sldId id="683" r:id="rId47"/>
    <p:sldId id="685" r:id="rId48"/>
    <p:sldId id="691" r:id="rId49"/>
    <p:sldId id="690" r:id="rId50"/>
    <p:sldId id="693" r:id="rId51"/>
    <p:sldId id="692" r:id="rId52"/>
    <p:sldId id="687" r:id="rId53"/>
    <p:sldId id="689" r:id="rId54"/>
    <p:sldId id="688" r:id="rId55"/>
    <p:sldId id="686" r:id="rId56"/>
    <p:sldId id="299" r:id="rId57"/>
    <p:sldId id="501" r:id="rId58"/>
    <p:sldId id="516" r:id="rId59"/>
    <p:sldId id="503" r:id="rId60"/>
    <p:sldId id="694" r:id="rId61"/>
    <p:sldId id="695" r:id="rId62"/>
    <p:sldId id="696" r:id="rId63"/>
    <p:sldId id="658" r:id="rId64"/>
    <p:sldId id="698" r:id="rId65"/>
    <p:sldId id="697" r:id="rId66"/>
    <p:sldId id="659" r:id="rId67"/>
    <p:sldId id="700" r:id="rId68"/>
    <p:sldId id="750" r:id="rId69"/>
    <p:sldId id="702" r:id="rId70"/>
    <p:sldId id="701" r:id="rId71"/>
    <p:sldId id="703" r:id="rId72"/>
    <p:sldId id="704" r:id="rId73"/>
    <p:sldId id="706" r:id="rId74"/>
    <p:sldId id="705" r:id="rId75"/>
    <p:sldId id="708" r:id="rId76"/>
    <p:sldId id="707" r:id="rId77"/>
    <p:sldId id="300" r:id="rId78"/>
    <p:sldId id="504" r:id="rId79"/>
    <p:sldId id="505" r:id="rId80"/>
    <p:sldId id="506" r:id="rId81"/>
    <p:sldId id="711" r:id="rId82"/>
    <p:sldId id="710" r:id="rId83"/>
    <p:sldId id="709" r:id="rId84"/>
    <p:sldId id="303" r:id="rId85"/>
    <p:sldId id="507" r:id="rId86"/>
    <p:sldId id="508" r:id="rId87"/>
    <p:sldId id="509" r:id="rId88"/>
    <p:sldId id="714" r:id="rId89"/>
    <p:sldId id="713" r:id="rId90"/>
    <p:sldId id="712" r:id="rId91"/>
    <p:sldId id="715" r:id="rId92"/>
    <p:sldId id="302" r:id="rId93"/>
    <p:sldId id="518" r:id="rId94"/>
    <p:sldId id="520" r:id="rId95"/>
    <p:sldId id="557" r:id="rId96"/>
    <p:sldId id="521" r:id="rId97"/>
    <p:sldId id="522" r:id="rId98"/>
    <p:sldId id="523" r:id="rId99"/>
    <p:sldId id="562" r:id="rId100"/>
    <p:sldId id="721" r:id="rId101"/>
    <p:sldId id="560" r:id="rId102"/>
    <p:sldId id="559" r:id="rId103"/>
    <p:sldId id="744" r:id="rId104"/>
    <p:sldId id="718" r:id="rId105"/>
    <p:sldId id="717" r:id="rId106"/>
    <p:sldId id="716" r:id="rId107"/>
    <p:sldId id="273" r:id="rId108"/>
    <p:sldId id="524" r:id="rId109"/>
    <p:sldId id="556" r:id="rId110"/>
    <p:sldId id="723" r:id="rId111"/>
    <p:sldId id="720" r:id="rId112"/>
    <p:sldId id="719" r:id="rId113"/>
    <p:sldId id="722" r:id="rId114"/>
    <p:sldId id="304" r:id="rId115"/>
    <p:sldId id="525" r:id="rId116"/>
    <p:sldId id="724" r:id="rId117"/>
    <p:sldId id="725" r:id="rId118"/>
    <p:sldId id="726" r:id="rId119"/>
    <p:sldId id="279" r:id="rId120"/>
    <p:sldId id="526" r:id="rId121"/>
    <p:sldId id="730" r:id="rId122"/>
    <p:sldId id="731" r:id="rId123"/>
    <p:sldId id="527" r:id="rId124"/>
    <p:sldId id="432" r:id="rId125"/>
    <p:sldId id="736" r:id="rId126"/>
    <p:sldId id="735" r:id="rId127"/>
    <p:sldId id="565" r:id="rId128"/>
    <p:sldId id="566" r:id="rId129"/>
    <p:sldId id="579" r:id="rId130"/>
    <p:sldId id="576" r:id="rId131"/>
    <p:sldId id="580" r:id="rId132"/>
    <p:sldId id="581" r:id="rId133"/>
    <p:sldId id="743" r:id="rId134"/>
    <p:sldId id="582" r:id="rId135"/>
    <p:sldId id="742" r:id="rId136"/>
    <p:sldId id="741" r:id="rId137"/>
    <p:sldId id="745" r:id="rId138"/>
    <p:sldId id="568" r:id="rId139"/>
    <p:sldId id="746" r:id="rId140"/>
    <p:sldId id="737" r:id="rId141"/>
    <p:sldId id="569" r:id="rId142"/>
    <p:sldId id="570" r:id="rId143"/>
    <p:sldId id="571" r:id="rId144"/>
    <p:sldId id="572" r:id="rId145"/>
    <p:sldId id="585" r:id="rId146"/>
    <p:sldId id="587" r:id="rId147"/>
    <p:sldId id="586" r:id="rId148"/>
    <p:sldId id="588" r:id="rId149"/>
    <p:sldId id="589" r:id="rId150"/>
    <p:sldId id="752" r:id="rId151"/>
    <p:sldId id="751" r:id="rId152"/>
    <p:sldId id="635" r:id="rId153"/>
    <p:sldId id="747" r:id="rId154"/>
  </p:sldIdLst>
  <p:sldSz cx="12187238" cy="6859588"/>
  <p:notesSz cx="6794500" cy="9931400"/>
  <p:defaultTextStyle>
    <a:defPPr>
      <a:defRPr lang="en-US"/>
    </a:defPPr>
    <a:lvl1pPr marL="0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148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297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7445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6594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5747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4895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4043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3192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14A24EF-0072-4779-A561-081DF7971429}">
          <p14:sldIdLst>
            <p14:sldId id="654"/>
            <p14:sldId id="753"/>
            <p14:sldId id="463"/>
            <p14:sldId id="464"/>
            <p14:sldId id="465"/>
            <p14:sldId id="435"/>
            <p14:sldId id="406"/>
            <p14:sldId id="389"/>
            <p14:sldId id="293"/>
            <p14:sldId id="661"/>
            <p14:sldId id="664"/>
            <p14:sldId id="665"/>
            <p14:sldId id="738"/>
            <p14:sldId id="666"/>
            <p14:sldId id="670"/>
            <p14:sldId id="667"/>
            <p14:sldId id="668"/>
            <p14:sldId id="669"/>
            <p14:sldId id="674"/>
            <p14:sldId id="675"/>
            <p14:sldId id="676"/>
            <p14:sldId id="677"/>
            <p14:sldId id="739"/>
            <p14:sldId id="740"/>
            <p14:sldId id="749"/>
            <p14:sldId id="496"/>
            <p14:sldId id="294"/>
            <p14:sldId id="498"/>
            <p14:sldId id="499"/>
            <p14:sldId id="517"/>
            <p14:sldId id="671"/>
            <p14:sldId id="673"/>
            <p14:sldId id="678"/>
            <p14:sldId id="295"/>
            <p14:sldId id="500"/>
            <p14:sldId id="647"/>
            <p14:sldId id="679"/>
            <p14:sldId id="680"/>
            <p14:sldId id="681"/>
            <p14:sldId id="298"/>
            <p14:sldId id="514"/>
            <p14:sldId id="515"/>
            <p14:sldId id="656"/>
            <p14:sldId id="657"/>
            <p14:sldId id="684"/>
            <p14:sldId id="683"/>
            <p14:sldId id="685"/>
            <p14:sldId id="691"/>
            <p14:sldId id="690"/>
            <p14:sldId id="693"/>
            <p14:sldId id="692"/>
            <p14:sldId id="687"/>
            <p14:sldId id="689"/>
            <p14:sldId id="688"/>
            <p14:sldId id="686"/>
            <p14:sldId id="299"/>
            <p14:sldId id="501"/>
            <p14:sldId id="516"/>
            <p14:sldId id="503"/>
            <p14:sldId id="694"/>
            <p14:sldId id="695"/>
            <p14:sldId id="696"/>
            <p14:sldId id="658"/>
            <p14:sldId id="698"/>
            <p14:sldId id="697"/>
            <p14:sldId id="659"/>
            <p14:sldId id="700"/>
            <p14:sldId id="750"/>
            <p14:sldId id="702"/>
            <p14:sldId id="701"/>
            <p14:sldId id="703"/>
            <p14:sldId id="704"/>
            <p14:sldId id="706"/>
            <p14:sldId id="705"/>
            <p14:sldId id="708"/>
            <p14:sldId id="707"/>
          </p14:sldIdLst>
        </p14:section>
        <p14:section name="Untitled Section" id="{A0AF39C3-9EE7-4D46-B9ED-26DD344337AD}">
          <p14:sldIdLst>
            <p14:sldId id="300"/>
            <p14:sldId id="504"/>
            <p14:sldId id="505"/>
            <p14:sldId id="506"/>
            <p14:sldId id="711"/>
            <p14:sldId id="710"/>
            <p14:sldId id="709"/>
            <p14:sldId id="303"/>
            <p14:sldId id="507"/>
            <p14:sldId id="508"/>
            <p14:sldId id="509"/>
            <p14:sldId id="714"/>
            <p14:sldId id="713"/>
            <p14:sldId id="712"/>
            <p14:sldId id="715"/>
            <p14:sldId id="302"/>
            <p14:sldId id="518"/>
            <p14:sldId id="520"/>
            <p14:sldId id="557"/>
            <p14:sldId id="521"/>
            <p14:sldId id="522"/>
            <p14:sldId id="523"/>
            <p14:sldId id="562"/>
            <p14:sldId id="721"/>
            <p14:sldId id="560"/>
            <p14:sldId id="559"/>
            <p14:sldId id="744"/>
            <p14:sldId id="718"/>
            <p14:sldId id="717"/>
            <p14:sldId id="716"/>
            <p14:sldId id="273"/>
            <p14:sldId id="524"/>
            <p14:sldId id="556"/>
            <p14:sldId id="723"/>
            <p14:sldId id="720"/>
            <p14:sldId id="719"/>
            <p14:sldId id="722"/>
            <p14:sldId id="304"/>
            <p14:sldId id="525"/>
            <p14:sldId id="724"/>
            <p14:sldId id="725"/>
            <p14:sldId id="726"/>
            <p14:sldId id="279"/>
            <p14:sldId id="526"/>
            <p14:sldId id="730"/>
            <p14:sldId id="731"/>
            <p14:sldId id="527"/>
            <p14:sldId id="432"/>
            <p14:sldId id="736"/>
            <p14:sldId id="735"/>
            <p14:sldId id="565"/>
            <p14:sldId id="566"/>
            <p14:sldId id="579"/>
            <p14:sldId id="576"/>
            <p14:sldId id="580"/>
            <p14:sldId id="581"/>
            <p14:sldId id="743"/>
            <p14:sldId id="582"/>
            <p14:sldId id="742"/>
            <p14:sldId id="741"/>
            <p14:sldId id="745"/>
            <p14:sldId id="568"/>
            <p14:sldId id="746"/>
            <p14:sldId id="737"/>
            <p14:sldId id="569"/>
            <p14:sldId id="570"/>
            <p14:sldId id="571"/>
            <p14:sldId id="572"/>
            <p14:sldId id="585"/>
            <p14:sldId id="587"/>
            <p14:sldId id="586"/>
            <p14:sldId id="588"/>
            <p14:sldId id="589"/>
            <p14:sldId id="752"/>
            <p14:sldId id="751"/>
            <p14:sldId id="635"/>
            <p14:sldId id="74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1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B9FDE3"/>
    <a:srgbClr val="88ECFA"/>
    <a:srgbClr val="FF66FF"/>
    <a:srgbClr val="B5E7B5"/>
    <a:srgbClr val="FED6FE"/>
    <a:srgbClr val="C9F5DA"/>
    <a:srgbClr val="FECCF3"/>
    <a:srgbClr val="EDFCA0"/>
    <a:srgbClr val="1197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9283" autoAdjust="0"/>
  </p:normalViewPr>
  <p:slideViewPr>
    <p:cSldViewPr>
      <p:cViewPr varScale="1">
        <p:scale>
          <a:sx n="77" d="100"/>
          <a:sy n="77" d="100"/>
        </p:scale>
        <p:origin x="-108" y="-690"/>
      </p:cViewPr>
      <p:guideLst>
        <p:guide orient="horz" pos="2161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theme" Target="theme/theme1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tableStyles" Target="tableStyles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handoutMaster" Target="handoutMasters/handoutMaster1.xml"/><Relationship Id="rId207" Type="http://schemas.microsoft.com/office/2015/10/relationships/revisionInfo" Target="revisionInfo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F1E45E-9DFA-4174-A858-A43ABB6A07E9}" type="doc">
      <dgm:prSet loTypeId="urn:microsoft.com/office/officeart/2005/8/layout/equation2" loCatId="process" qsTypeId="urn:microsoft.com/office/officeart/2005/8/quickstyle/3d3" qsCatId="3D" csTypeId="urn:microsoft.com/office/officeart/2005/8/colors/colorful1#3" csCatId="colorful" phldr="1"/>
      <dgm:spPr/>
    </dgm:pt>
    <dgm:pt modelId="{C1BC2726-D5CF-4D28-972D-5CFA72A1510B}">
      <dgm:prSet phldrT="[Text]" custT="1"/>
      <dgm:spPr/>
      <dgm:t>
        <a:bodyPr/>
        <a:lstStyle/>
        <a:p>
          <a:r>
            <a:rPr lang="th-TH" sz="2800" b="1" smtClean="0"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2800" b="1" i="0" smtClean="0"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2800" b="1" i="0" smtClean="0">
              <a:latin typeface="FreesiaUPC" pitchFamily="34" charset="-34"/>
              <a:cs typeface="FreesiaUPC" pitchFamily="34" charset="-34"/>
            </a:rPr>
          </a:br>
          <a:r>
            <a:rPr lang="th-TH" sz="2800" b="1" i="0" smtClean="0"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2800" b="1" i="0" smtClean="0">
              <a:latin typeface="FreesiaUPC" pitchFamily="34" charset="-34"/>
              <a:cs typeface="FreesiaUPC" pitchFamily="34" charset="-34"/>
            </a:rPr>
          </a:br>
          <a:r>
            <a:rPr lang="th-TH" sz="2800" b="1" i="0" smtClean="0">
              <a:latin typeface="FreesiaUPC" pitchFamily="34" charset="-34"/>
              <a:cs typeface="FreesiaUPC" pitchFamily="34" charset="-34"/>
            </a:rPr>
            <a:t>พ.ศ. 2545</a:t>
          </a:r>
          <a:endParaRPr lang="th-TH" sz="2800" b="1" dirty="0">
            <a:latin typeface="FreesiaUPC" pitchFamily="34" charset="-34"/>
            <a:cs typeface="FreesiaUPC" pitchFamily="34" charset="-34"/>
          </a:endParaRPr>
        </a:p>
      </dgm:t>
    </dgm:pt>
    <dgm:pt modelId="{BBEFA724-8522-4B3D-B149-D5F4DBE209C1}" type="par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D9FBCE-AC10-4215-A1E9-6B2CEA347637}" type="sib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9CBBCF-720E-40C9-9AA2-E2FE1159C426}">
      <dgm:prSet phldrT="[Text]" custT="1"/>
      <dgm:spPr>
        <a:solidFill>
          <a:srgbClr val="FFFF00"/>
        </a:solidFill>
      </dgm:spPr>
      <dgm:t>
        <a:bodyPr/>
        <a:lstStyle/>
        <a:p>
          <a:r>
            <a:rPr lang="th-TH" sz="30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30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  <a:endParaRPr lang="th-TH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355B0BB2-29EF-4207-BF94-230BE7AE75C3}" type="par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7E3EE3F-D167-41A5-9611-50342746288F}" type="sib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6703A59-D646-458A-9C13-49532BC4A0FF}" type="pres">
      <dgm:prSet presAssocID="{3DF1E45E-9DFA-4174-A858-A43ABB6A07E9}" presName="Name0" presStyleCnt="0">
        <dgm:presLayoutVars>
          <dgm:dir/>
          <dgm:resizeHandles val="exact"/>
        </dgm:presLayoutVars>
      </dgm:prSet>
      <dgm:spPr/>
    </dgm:pt>
    <dgm:pt modelId="{7F7823B2-0332-4852-98C5-CF38C7D23A71}" type="pres">
      <dgm:prSet presAssocID="{3DF1E45E-9DFA-4174-A858-A43ABB6A07E9}" presName="vNodes" presStyleCnt="0"/>
      <dgm:spPr/>
    </dgm:pt>
    <dgm:pt modelId="{71E5EB4B-E2F2-46A3-8C9F-D1857CF0848C}" type="pres">
      <dgm:prSet presAssocID="{C1BC2726-D5CF-4D28-972D-5CFA72A1510B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525249F-A0EA-47D8-96F4-43B39272D08D}" type="pres">
      <dgm:prSet presAssocID="{3DF1E45E-9DFA-4174-A858-A43ABB6A07E9}" presName="sibTransLast" presStyleLbl="sibTrans2D1" presStyleIdx="0" presStyleCnt="1"/>
      <dgm:spPr/>
      <dgm:t>
        <a:bodyPr/>
        <a:lstStyle/>
        <a:p>
          <a:endParaRPr lang="th-TH"/>
        </a:p>
      </dgm:t>
    </dgm:pt>
    <dgm:pt modelId="{FAF8A32E-19FB-4F19-ADF2-4E4F9EA1BB5E}" type="pres">
      <dgm:prSet presAssocID="{3DF1E45E-9DFA-4174-A858-A43ABB6A07E9}" presName="connectorText" presStyleLbl="sibTrans2D1" presStyleIdx="0" presStyleCnt="1"/>
      <dgm:spPr/>
      <dgm:t>
        <a:bodyPr/>
        <a:lstStyle/>
        <a:p>
          <a:endParaRPr lang="th-TH"/>
        </a:p>
      </dgm:t>
    </dgm:pt>
    <dgm:pt modelId="{4D8D8426-9DAD-4916-9C69-337887423D05}" type="pres">
      <dgm:prSet presAssocID="{3DF1E45E-9DFA-4174-A858-A43ABB6A07E9}" presName="las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F016FE8-6CE0-4AD8-8A35-6C01747A4E80}" type="presOf" srcId="{5BD9FBCE-AC10-4215-A1E9-6B2CEA347637}" destId="{6525249F-A0EA-47D8-96F4-43B39272D08D}" srcOrd="0" destOrd="0" presId="urn:microsoft.com/office/officeart/2005/8/layout/equation2"/>
    <dgm:cxn modelId="{ACEE799A-C9FE-42AD-A3A1-8C65E1C04B66}" srcId="{3DF1E45E-9DFA-4174-A858-A43ABB6A07E9}" destId="{C1BC2726-D5CF-4D28-972D-5CFA72A1510B}" srcOrd="0" destOrd="0" parTransId="{BBEFA724-8522-4B3D-B149-D5F4DBE209C1}" sibTransId="{5BD9FBCE-AC10-4215-A1E9-6B2CEA347637}"/>
    <dgm:cxn modelId="{6DCB4883-06A4-4CB1-90EE-C45B935D2C77}" srcId="{3DF1E45E-9DFA-4174-A858-A43ABB6A07E9}" destId="{FE9CBBCF-720E-40C9-9AA2-E2FE1159C426}" srcOrd="1" destOrd="0" parTransId="{355B0BB2-29EF-4207-BF94-230BE7AE75C3}" sibTransId="{57E3EE3F-D167-41A5-9611-50342746288F}"/>
    <dgm:cxn modelId="{4D5E0B21-63AF-4DE4-8E86-238D37F663DE}" type="presOf" srcId="{3DF1E45E-9DFA-4174-A858-A43ABB6A07E9}" destId="{E6703A59-D646-458A-9C13-49532BC4A0FF}" srcOrd="0" destOrd="0" presId="urn:microsoft.com/office/officeart/2005/8/layout/equation2"/>
    <dgm:cxn modelId="{250631BE-2535-44AE-9C1B-E4524BC4332E}" type="presOf" srcId="{C1BC2726-D5CF-4D28-972D-5CFA72A1510B}" destId="{71E5EB4B-E2F2-46A3-8C9F-D1857CF0848C}" srcOrd="0" destOrd="0" presId="urn:microsoft.com/office/officeart/2005/8/layout/equation2"/>
    <dgm:cxn modelId="{5864164F-AF0A-4F73-A05B-2DEE0C4E79C9}" type="presOf" srcId="{FE9CBBCF-720E-40C9-9AA2-E2FE1159C426}" destId="{4D8D8426-9DAD-4916-9C69-337887423D05}" srcOrd="0" destOrd="0" presId="urn:microsoft.com/office/officeart/2005/8/layout/equation2"/>
    <dgm:cxn modelId="{35E24426-88C2-4C83-9F4D-13733207FD4F}" type="presOf" srcId="{5BD9FBCE-AC10-4215-A1E9-6B2CEA347637}" destId="{FAF8A32E-19FB-4F19-ADF2-4E4F9EA1BB5E}" srcOrd="1" destOrd="0" presId="urn:microsoft.com/office/officeart/2005/8/layout/equation2"/>
    <dgm:cxn modelId="{28A1A655-2586-4D6B-8CEF-941F537DB219}" type="presParOf" srcId="{E6703A59-D646-458A-9C13-49532BC4A0FF}" destId="{7F7823B2-0332-4852-98C5-CF38C7D23A71}" srcOrd="0" destOrd="0" presId="urn:microsoft.com/office/officeart/2005/8/layout/equation2"/>
    <dgm:cxn modelId="{D89D0FFF-1B89-4999-9FDE-EEA4E42A0984}" type="presParOf" srcId="{7F7823B2-0332-4852-98C5-CF38C7D23A71}" destId="{71E5EB4B-E2F2-46A3-8C9F-D1857CF0848C}" srcOrd="0" destOrd="0" presId="urn:microsoft.com/office/officeart/2005/8/layout/equation2"/>
    <dgm:cxn modelId="{5B17BB92-C44D-4681-82E6-7427FA04800A}" type="presParOf" srcId="{E6703A59-D646-458A-9C13-49532BC4A0FF}" destId="{6525249F-A0EA-47D8-96F4-43B39272D08D}" srcOrd="1" destOrd="0" presId="urn:microsoft.com/office/officeart/2005/8/layout/equation2"/>
    <dgm:cxn modelId="{3CFC6872-4801-43EC-80C2-A9BF68E82908}" type="presParOf" srcId="{6525249F-A0EA-47D8-96F4-43B39272D08D}" destId="{FAF8A32E-19FB-4F19-ADF2-4E4F9EA1BB5E}" srcOrd="0" destOrd="0" presId="urn:microsoft.com/office/officeart/2005/8/layout/equation2"/>
    <dgm:cxn modelId="{23656154-4408-4D1D-BD73-8571259529F9}" type="presParOf" srcId="{E6703A59-D646-458A-9C13-49532BC4A0FF}" destId="{4D8D8426-9DAD-4916-9C69-337887423D05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5C120A63-510B-4C58-A65C-BF63417AC788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F1D89EB-B0F5-4006-A69B-9EC9A7652490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</a:p>
      </dgm:t>
    </dgm:pt>
    <dgm:pt modelId="{0E2D4594-F755-4BC3-9AE8-542732F8EE54}" type="parTrans" cxnId="{02D7668D-DF36-4915-8A40-36187627299F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117B69A9-5027-4F49-A3DF-A88675C22849}" type="sibTrans" cxnId="{02D7668D-DF36-4915-8A40-36187627299F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3AF0E03-E605-43FD-B8AE-BF385CA97B4B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ให้เงินกู้ยืมแก่นายจ้าง/ลูกจ้าง เพื่อนำไปฝึกอบรมฝีมือแรงงาน หรือทดสอบมาตรฐานฝีมือแรงงาน</a:t>
          </a:r>
        </a:p>
      </dgm:t>
    </dgm:pt>
    <dgm:pt modelId="{0ADB1DEB-F077-4953-AF60-BFDFEEFEBD5F}" type="par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C1E22FE9-5630-41EB-A14A-D098130AC850}" type="sib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D8EBC479-EDA4-450E-A8C0-39B7ECC9D324}">
      <dgm:prSet phldrT="[Text]" custT="1"/>
      <dgm:spPr/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</a:p>
      </dgm:t>
    </dgm:pt>
    <dgm:pt modelId="{4507E1AC-8BD1-40CD-A057-14B6E20616A1}" type="parTrans" cxnId="{35D46A42-A927-4F8B-A347-26993BD4360F}">
      <dgm:prSet/>
      <dgm:spPr/>
      <dgm:t>
        <a:bodyPr/>
        <a:lstStyle/>
        <a:p>
          <a:endParaRPr lang="en-US"/>
        </a:p>
      </dgm:t>
    </dgm:pt>
    <dgm:pt modelId="{0F00E257-B7DF-4F93-A5A9-DD20DB0AB7FD}" type="sibTrans" cxnId="{35D46A42-A927-4F8B-A347-26993BD4360F}">
      <dgm:prSet/>
      <dgm:spPr/>
      <dgm:t>
        <a:bodyPr/>
        <a:lstStyle/>
        <a:p>
          <a:endParaRPr lang="en-US"/>
        </a:p>
      </dgm:t>
    </dgm:pt>
    <dgm:pt modelId="{675C93E7-1C90-4998-8175-F7364359BE39}" type="pres">
      <dgm:prSet presAssocID="{493EAE2A-9F57-46C1-ACED-9FF71B33EA0E}" presName="linear" presStyleCnt="0">
        <dgm:presLayoutVars>
          <dgm:animLvl val="lvl"/>
          <dgm:resizeHandles val="exact"/>
        </dgm:presLayoutVars>
      </dgm:prSet>
      <dgm:spPr/>
    </dgm:pt>
    <dgm:pt modelId="{EF937540-1ECA-4C21-A641-EDBD299B450D}" type="pres">
      <dgm:prSet presAssocID="{F04591DB-3B95-4B37-922F-65A9CFEB6FAB}" presName="parentText" presStyleLbl="node1" presStyleIdx="0" presStyleCnt="5" custLinFactY="-18563" custLinFactNeighborX="-2033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87B7FB-7803-4DC8-87BF-BEBA986D11B0}" type="pres">
      <dgm:prSet presAssocID="{0DE89FAA-812A-4211-BD78-736C84963F05}" presName="spacer" presStyleCnt="0"/>
      <dgm:spPr/>
    </dgm:pt>
    <dgm:pt modelId="{A1C085AB-A1C2-47D8-A64B-DEBCE78F5946}" type="pres">
      <dgm:prSet presAssocID="{5C120A63-510B-4C58-A65C-BF63417AC788}" presName="parentText" presStyleLbl="node1" presStyleIdx="1" presStyleCnt="5" custLinFactY="-7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8633C8-A602-4C67-914A-4D187F2447A8}" type="pres">
      <dgm:prSet presAssocID="{44304AF5-61EC-4551-ACCD-8EADF8E132F7}" presName="spacer" presStyleCnt="0"/>
      <dgm:spPr/>
    </dgm:pt>
    <dgm:pt modelId="{BEDACB00-D253-4EA5-875D-39D30D70CE24}" type="pres">
      <dgm:prSet presAssocID="{9F1D89EB-B0F5-4006-A69B-9EC9A7652490}" presName="parentText" presStyleLbl="node1" presStyleIdx="2" presStyleCnt="5" custScaleY="127097" custLinFactY="-221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DAA00A-56BC-4186-9630-14B03383824E}" type="pres">
      <dgm:prSet presAssocID="{117B69A9-5027-4F49-A3DF-A88675C22849}" presName="spacer" presStyleCnt="0"/>
      <dgm:spPr/>
    </dgm:pt>
    <dgm:pt modelId="{798D813B-659D-4D24-AE9E-0347E2FA2544}" type="pres">
      <dgm:prSet presAssocID="{93AF0E03-E605-43FD-B8AE-BF385CA97B4B}" presName="parentText" presStyleLbl="node1" presStyleIdx="3" presStyleCnt="5" custLinFactY="-2446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94A63B-6F73-4837-822C-3556AB82097F}" type="pres">
      <dgm:prSet presAssocID="{C1E22FE9-5630-41EB-A14A-D098130AC850}" presName="spacer" presStyleCnt="0"/>
      <dgm:spPr/>
    </dgm:pt>
    <dgm:pt modelId="{4069B5E3-679A-42AA-9AD5-D0AC158A63A0}" type="pres">
      <dgm:prSet presAssocID="{D8EBC479-EDA4-450E-A8C0-39B7ECC9D324}" presName="parentText" presStyleLbl="node1" presStyleIdx="4" presStyleCnt="5" custScaleY="51785" custLinFactY="-31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A5B55C-3342-42CF-A666-EB77342F9E23}" type="presOf" srcId="{F04591DB-3B95-4B37-922F-65A9CFEB6FAB}" destId="{EF937540-1ECA-4C21-A641-EDBD299B450D}" srcOrd="0" destOrd="0" presId="urn:microsoft.com/office/officeart/2005/8/layout/vList2"/>
    <dgm:cxn modelId="{75D3FB7C-6494-44A2-8E10-4CBFAE34F1F5}" type="presOf" srcId="{5C120A63-510B-4C58-A65C-BF63417AC788}" destId="{A1C085AB-A1C2-47D8-A64B-DEBCE78F5946}" srcOrd="0" destOrd="0" presId="urn:microsoft.com/office/officeart/2005/8/layout/vList2"/>
    <dgm:cxn modelId="{02D7668D-DF36-4915-8A40-36187627299F}" srcId="{493EAE2A-9F57-46C1-ACED-9FF71B33EA0E}" destId="{9F1D89EB-B0F5-4006-A69B-9EC9A7652490}" srcOrd="2" destOrd="0" parTransId="{0E2D4594-F755-4BC3-9AE8-542732F8EE54}" sibTransId="{117B69A9-5027-4F49-A3DF-A88675C22849}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35D46A42-A927-4F8B-A347-26993BD4360F}" srcId="{493EAE2A-9F57-46C1-ACED-9FF71B33EA0E}" destId="{D8EBC479-EDA4-450E-A8C0-39B7ECC9D324}" srcOrd="4" destOrd="0" parTransId="{4507E1AC-8BD1-40CD-A057-14B6E20616A1}" sibTransId="{0F00E257-B7DF-4F93-A5A9-DD20DB0AB7FD}"/>
    <dgm:cxn modelId="{3BF23797-3213-42B8-B9CF-C3586B978070}" type="presOf" srcId="{9F1D89EB-B0F5-4006-A69B-9EC9A7652490}" destId="{BEDACB00-D253-4EA5-875D-39D30D70CE24}" srcOrd="0" destOrd="0" presId="urn:microsoft.com/office/officeart/2005/8/layout/vList2"/>
    <dgm:cxn modelId="{27D56C2C-8730-4BEC-89D3-47FADB9DB5CC}" type="presOf" srcId="{493EAE2A-9F57-46C1-ACED-9FF71B33EA0E}" destId="{675C93E7-1C90-4998-8175-F7364359BE39}" srcOrd="0" destOrd="0" presId="urn:microsoft.com/office/officeart/2005/8/layout/vList2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C126A7A1-39BA-40BD-8ED6-20577E54BE4B}" type="presOf" srcId="{D8EBC479-EDA4-450E-A8C0-39B7ECC9D324}" destId="{4069B5E3-679A-42AA-9AD5-D0AC158A63A0}" srcOrd="0" destOrd="0" presId="urn:microsoft.com/office/officeart/2005/8/layout/vList2"/>
    <dgm:cxn modelId="{BB26DC5A-F262-4A98-B989-8578533150F7}" srcId="{493EAE2A-9F57-46C1-ACED-9FF71B33EA0E}" destId="{93AF0E03-E605-43FD-B8AE-BF385CA97B4B}" srcOrd="3" destOrd="0" parTransId="{0ADB1DEB-F077-4953-AF60-BFDFEEFEBD5F}" sibTransId="{C1E22FE9-5630-41EB-A14A-D098130AC850}"/>
    <dgm:cxn modelId="{922CE79E-FC04-4C9F-8C36-CC94EE25A390}" type="presOf" srcId="{93AF0E03-E605-43FD-B8AE-BF385CA97B4B}" destId="{798D813B-659D-4D24-AE9E-0347E2FA2544}" srcOrd="0" destOrd="0" presId="urn:microsoft.com/office/officeart/2005/8/layout/vList2"/>
    <dgm:cxn modelId="{B8120A63-1490-4655-A297-43CDB2A2B3EF}" type="presParOf" srcId="{675C93E7-1C90-4998-8175-F7364359BE39}" destId="{EF937540-1ECA-4C21-A641-EDBD299B450D}" srcOrd="0" destOrd="0" presId="urn:microsoft.com/office/officeart/2005/8/layout/vList2"/>
    <dgm:cxn modelId="{0A89CFDC-669B-49A8-93AD-EA880BA9D025}" type="presParOf" srcId="{675C93E7-1C90-4998-8175-F7364359BE39}" destId="{2087B7FB-7803-4DC8-87BF-BEBA986D11B0}" srcOrd="1" destOrd="0" presId="urn:microsoft.com/office/officeart/2005/8/layout/vList2"/>
    <dgm:cxn modelId="{9818B13D-08C1-439F-8A85-BD3C51EF987A}" type="presParOf" srcId="{675C93E7-1C90-4998-8175-F7364359BE39}" destId="{A1C085AB-A1C2-47D8-A64B-DEBCE78F5946}" srcOrd="2" destOrd="0" presId="urn:microsoft.com/office/officeart/2005/8/layout/vList2"/>
    <dgm:cxn modelId="{5C405648-E7D7-440B-9E59-050106D38A35}" type="presParOf" srcId="{675C93E7-1C90-4998-8175-F7364359BE39}" destId="{7B8633C8-A602-4C67-914A-4D187F2447A8}" srcOrd="3" destOrd="0" presId="urn:microsoft.com/office/officeart/2005/8/layout/vList2"/>
    <dgm:cxn modelId="{56DE7FE0-EEDB-455F-A757-18EB6BDC2531}" type="presParOf" srcId="{675C93E7-1C90-4998-8175-F7364359BE39}" destId="{BEDACB00-D253-4EA5-875D-39D30D70CE24}" srcOrd="4" destOrd="0" presId="urn:microsoft.com/office/officeart/2005/8/layout/vList2"/>
    <dgm:cxn modelId="{98A62E0F-F572-4AA1-8EF4-4F5095E55C1E}" type="presParOf" srcId="{675C93E7-1C90-4998-8175-F7364359BE39}" destId="{A5DAA00A-56BC-4186-9630-14B03383824E}" srcOrd="5" destOrd="0" presId="urn:microsoft.com/office/officeart/2005/8/layout/vList2"/>
    <dgm:cxn modelId="{E65486E9-6FB4-4CAD-A505-1508B8F67847}" type="presParOf" srcId="{675C93E7-1C90-4998-8175-F7364359BE39}" destId="{798D813B-659D-4D24-AE9E-0347E2FA2544}" srcOrd="6" destOrd="0" presId="urn:microsoft.com/office/officeart/2005/8/layout/vList2"/>
    <dgm:cxn modelId="{A36895A2-9E9E-47AE-ACB4-FDDFD8D60FD9}" type="presParOf" srcId="{675C93E7-1C90-4998-8175-F7364359BE39}" destId="{A394A63B-6F73-4837-822C-3556AB82097F}" srcOrd="7" destOrd="0" presId="urn:microsoft.com/office/officeart/2005/8/layout/vList2"/>
    <dgm:cxn modelId="{1DC454AD-00B7-4341-B101-93F9B00CD6ED}" type="presParOf" srcId="{675C93E7-1C90-4998-8175-F7364359BE39}" destId="{4069B5E3-679A-42AA-9AD5-D0AC158A63A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default#6" loCatId="list" qsTypeId="urn:microsoft.com/office/officeart/2005/8/quickstyle/simple1" qsCatId="simple" csTypeId="urn:microsoft.com/office/officeart/2005/8/colors/colorful5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pPr algn="ctr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CF5C66-C834-40FD-B8A1-43D0789F48D4}" type="pres">
      <dgm:prSet presAssocID="{493EAE2A-9F57-46C1-ACED-9FF71B33EA0E}" presName="diagram" presStyleCnt="0">
        <dgm:presLayoutVars>
          <dgm:dir/>
          <dgm:resizeHandles val="exact"/>
        </dgm:presLayoutVars>
      </dgm:prSet>
      <dgm:spPr/>
    </dgm:pt>
    <dgm:pt modelId="{6632DCAE-5550-423B-BF78-C150EA09C1F4}" type="pres">
      <dgm:prSet presAssocID="{F04591DB-3B95-4B37-922F-65A9CFEB6FAB}" presName="node" presStyleLbl="node1" presStyleIdx="0" presStyleCnt="2" custLinFactX="4427" custLinFactNeighborX="100000" custLinFactNeighborY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5965CE-6FFE-4BB8-8732-6D5B51C5CE69}" type="pres">
      <dgm:prSet presAssocID="{0DE89FAA-812A-4211-BD78-736C84963F05}" presName="sibTrans" presStyleCnt="0"/>
      <dgm:spPr/>
    </dgm:pt>
    <dgm:pt modelId="{EDE81AAF-CCB2-40EB-A96C-89EEE6579A21}" type="pres">
      <dgm:prSet presAssocID="{5C120A63-510B-4C58-A65C-BF63417AC788}" presName="node" presStyleLbl="node1" presStyleIdx="1" presStyleCnt="2" custLinFactX="-5174" custLinFactNeighborX="-100000" custLinFactNeighborY="-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925BE4F-5C2A-4F5E-82BF-F6D611B2CD70}" type="presOf" srcId="{5C120A63-510B-4C58-A65C-BF63417AC788}" destId="{EDE81AAF-CCB2-40EB-A96C-89EEE6579A21}" srcOrd="0" destOrd="0" presId="urn:microsoft.com/office/officeart/2005/8/layout/default#6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1A757831-FBD8-49E5-83A2-BD6255BFDC40}" type="presOf" srcId="{493EAE2A-9F57-46C1-ACED-9FF71B33EA0E}" destId="{20CF5C66-C834-40FD-B8A1-43D0789F48D4}" srcOrd="0" destOrd="0" presId="urn:microsoft.com/office/officeart/2005/8/layout/default#6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B0BBE167-9E93-40D6-9503-D8988091C5F8}" type="presOf" srcId="{F04591DB-3B95-4B37-922F-65A9CFEB6FAB}" destId="{6632DCAE-5550-423B-BF78-C150EA09C1F4}" srcOrd="0" destOrd="0" presId="urn:microsoft.com/office/officeart/2005/8/layout/default#6"/>
    <dgm:cxn modelId="{47FB68BB-1D3C-4B0D-B79E-096ED9FE47C9}" type="presParOf" srcId="{20CF5C66-C834-40FD-B8A1-43D0789F48D4}" destId="{6632DCAE-5550-423B-BF78-C150EA09C1F4}" srcOrd="0" destOrd="0" presId="urn:microsoft.com/office/officeart/2005/8/layout/default#6"/>
    <dgm:cxn modelId="{2B91BF2B-54F4-46EE-A17D-9038B091F313}" type="presParOf" srcId="{20CF5C66-C834-40FD-B8A1-43D0789F48D4}" destId="{115965CE-6FFE-4BB8-8732-6D5B51C5CE69}" srcOrd="1" destOrd="0" presId="urn:microsoft.com/office/officeart/2005/8/layout/default#6"/>
    <dgm:cxn modelId="{FEB3C749-D29F-4066-A38C-2ECD39AC15BD}" type="presParOf" srcId="{20CF5C66-C834-40FD-B8A1-43D0789F48D4}" destId="{EDE81AAF-CCB2-40EB-A96C-89EEE6579A21}" srcOrd="2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endParaRPr lang="th-TH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E76F51D-1A6B-4890-8AB2-6429FD3D6E38}">
      <dgm:prSet phldrT="[ข้อความ]" custT="1"/>
      <dgm:spPr/>
      <dgm:t>
        <a:bodyPr/>
        <a:lstStyle/>
        <a:p>
          <a:endParaRPr lang="th-TH" sz="2400" b="1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ผู้ผ่าน</a:t>
          </a:r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ทดสอบฯ 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3F82E55-E869-4106-BE98-D64E693FE140}" type="parTrans" cxnId="{99E2E2CE-52CD-47EC-980D-DB4C549E7B32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8116BA30-116F-408E-8A3F-1D0083F6690C}" type="sibTrans" cxnId="{99E2E2CE-52CD-47EC-980D-DB4C549E7B32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นำจำนวนผู้ผ่านการ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ทดสอบฯ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A3523A9-A85A-48DD-9DEF-923ED6B967CF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F8215E-B199-4528-A358-44DE3F5A82E4}" type="parTrans" cxnId="{485C86FC-ABE6-4D69-8ABF-AA38B5B06D9B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339E7BF2-D1BE-4768-8E60-136EC3C4C5F9}" type="sibTrans" cxnId="{485C86FC-ABE6-4D69-8ABF-AA38B5B06D9B}">
      <dgm:prSet custT="1"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AAADF07B-812A-483A-836A-3902DDF2321B}" type="pres">
      <dgm:prSet presAssocID="{EA3523A9-A85A-48DD-9DEF-923ED6B96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330597-58CD-4F9B-920A-1933B7BADA8A}" type="pres">
      <dgm:prSet presAssocID="{339E7BF2-D1BE-4768-8E60-136EC3C4C5F9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C215CE1-148C-4F71-8F14-180391838C23}" type="pres">
      <dgm:prSet presAssocID="{339E7BF2-D1BE-4768-8E60-136EC3C4C5F9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3EC4274-36EF-4F0F-9ADD-D15A38E651D9}" type="pres">
      <dgm:prSet presAssocID="{7E76F51D-1A6B-4890-8AB2-6429FD3D6E38}" presName="node" presStyleLbl="node1" presStyleIdx="2" presStyleCnt="4" custScaleY="100000" custLinFactNeighborX="391" custLinFactNeighborY="-13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02F06-B6BA-4485-A207-974690316DEA}" type="pres">
      <dgm:prSet presAssocID="{8116BA30-116F-408E-8A3F-1D0083F6690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508DABA0-D751-44BB-B344-D74EC788DCFC}" type="pres">
      <dgm:prSet presAssocID="{8116BA30-116F-408E-8A3F-1D0083F6690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2114786-A830-418A-8F8B-2B8405D8D021}" type="presOf" srcId="{517E32EC-23DD-4371-903E-5951B81AFB0C}" destId="{2B84ACF0-5BA1-46EB-8CA9-81B4C03E2AA9}" srcOrd="0" destOrd="0" presId="urn:microsoft.com/office/officeart/2005/8/layout/process1"/>
    <dgm:cxn modelId="{0468D45C-E98F-42EF-AE65-04BD633F6C34}" type="presOf" srcId="{339E7BF2-D1BE-4768-8E60-136EC3C4C5F9}" destId="{BF330597-58CD-4F9B-920A-1933B7BADA8A}" srcOrd="0" destOrd="0" presId="urn:microsoft.com/office/officeart/2005/8/layout/process1"/>
    <dgm:cxn modelId="{6E60A467-0BA6-478D-8D49-8F68375E7995}" type="presOf" srcId="{7E76F51D-1A6B-4890-8AB2-6429FD3D6E38}" destId="{C3EC4274-36EF-4F0F-9ADD-D15A38E651D9}" srcOrd="0" destOrd="0" presId="urn:microsoft.com/office/officeart/2005/8/layout/process1"/>
    <dgm:cxn modelId="{9962F502-7410-4A29-BF31-81B418C53589}" type="presOf" srcId="{F4796FB9-5698-4183-B215-7A50201A7615}" destId="{21C10DE3-CD28-45C7-9C77-9461C1D9F453}" srcOrd="0" destOrd="0" presId="urn:microsoft.com/office/officeart/2005/8/layout/process1"/>
    <dgm:cxn modelId="{8F664A7C-326D-4C59-B572-B69D47DED56A}" type="presOf" srcId="{8116BA30-116F-408E-8A3F-1D0083F6690C}" destId="{99C02F06-B6BA-4485-A207-974690316DEA}" srcOrd="0" destOrd="0" presId="urn:microsoft.com/office/officeart/2005/8/layout/process1"/>
    <dgm:cxn modelId="{6BE22B8B-7B9F-464F-A0B6-C321B0FE41CC}" type="presOf" srcId="{7D046B28-9EF5-4FD9-A2A0-65D25B1C23D3}" destId="{A2E2A8B2-D699-4134-8F29-65046C579564}" srcOrd="0" destOrd="0" presId="urn:microsoft.com/office/officeart/2005/8/layout/process1"/>
    <dgm:cxn modelId="{1A5DBB60-58D1-4B29-A0B5-39B0F6EB07FD}" type="presOf" srcId="{517E32EC-23DD-4371-903E-5951B81AFB0C}" destId="{1C7731FE-A9A5-48FB-B2CB-CBC5EBD4E956}" srcOrd="1" destOrd="0" presId="urn:microsoft.com/office/officeart/2005/8/layout/process1"/>
    <dgm:cxn modelId="{5A13BF0A-4B70-46C3-9C57-437F841A7601}" type="presOf" srcId="{8116BA30-116F-408E-8A3F-1D0083F6690C}" destId="{508DABA0-D751-44BB-B344-D74EC788DCFC}" srcOrd="1" destOrd="0" presId="urn:microsoft.com/office/officeart/2005/8/layout/process1"/>
    <dgm:cxn modelId="{585FF312-55A5-4B4C-BD54-DB3A901125BF}" type="presOf" srcId="{EA3523A9-A85A-48DD-9DEF-923ED6B967CF}" destId="{AAADF07B-812A-483A-836A-3902DDF2321B}" srcOrd="0" destOrd="0" presId="urn:microsoft.com/office/officeart/2005/8/layout/process1"/>
    <dgm:cxn modelId="{3D9E1D1A-DD20-4514-AA5F-6DB7D6D47C70}" type="presOf" srcId="{339E7BF2-D1BE-4768-8E60-136EC3C4C5F9}" destId="{1C215CE1-148C-4F71-8F14-180391838C23}" srcOrd="1" destOrd="0" presId="urn:microsoft.com/office/officeart/2005/8/layout/process1"/>
    <dgm:cxn modelId="{485C86FC-ABE6-4D69-8ABF-AA38B5B06D9B}" srcId="{F8410939-CF6B-42F4-81D6-2A40B46C4637}" destId="{EA3523A9-A85A-48DD-9DEF-923ED6B967CF}" srcOrd="0" destOrd="0" parTransId="{B1F8215E-B199-4528-A358-44DE3F5A82E4}" sibTransId="{339E7BF2-D1BE-4768-8E60-136EC3C4C5F9}"/>
    <dgm:cxn modelId="{99E2E2CE-52CD-47EC-980D-DB4C549E7B32}" srcId="{F8410939-CF6B-42F4-81D6-2A40B46C4637}" destId="{7E76F51D-1A6B-4890-8AB2-6429FD3D6E38}" srcOrd="2" destOrd="0" parTransId="{C3F82E55-E869-4106-BE98-D64E693FE140}" sibTransId="{8116BA30-116F-408E-8A3F-1D0083F6690C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D1A70CA6-C659-445B-8A79-713C204B5BE2}" type="presOf" srcId="{F8410939-CF6B-42F4-81D6-2A40B46C4637}" destId="{025017EA-F28C-45A6-B0D6-7E1B3FF1B0F5}" srcOrd="0" destOrd="0" presId="urn:microsoft.com/office/officeart/2005/8/layout/process1"/>
    <dgm:cxn modelId="{C1DB9AE2-92C3-420A-80C9-CFA52AA97616}" type="presParOf" srcId="{025017EA-F28C-45A6-B0D6-7E1B3FF1B0F5}" destId="{AAADF07B-812A-483A-836A-3902DDF2321B}" srcOrd="0" destOrd="0" presId="urn:microsoft.com/office/officeart/2005/8/layout/process1"/>
    <dgm:cxn modelId="{A3A6A1D2-C4A7-4ECB-AFA8-35FD641E9FFF}" type="presParOf" srcId="{025017EA-F28C-45A6-B0D6-7E1B3FF1B0F5}" destId="{BF330597-58CD-4F9B-920A-1933B7BADA8A}" srcOrd="1" destOrd="0" presId="urn:microsoft.com/office/officeart/2005/8/layout/process1"/>
    <dgm:cxn modelId="{B571C723-5C5D-4D8B-9A49-3AF1B4495481}" type="presParOf" srcId="{BF330597-58CD-4F9B-920A-1933B7BADA8A}" destId="{1C215CE1-148C-4F71-8F14-180391838C23}" srcOrd="0" destOrd="0" presId="urn:microsoft.com/office/officeart/2005/8/layout/process1"/>
    <dgm:cxn modelId="{95B5AA3C-6297-48B3-B735-51EA13DE8ED3}" type="presParOf" srcId="{025017EA-F28C-45A6-B0D6-7E1B3FF1B0F5}" destId="{21C10DE3-CD28-45C7-9C77-9461C1D9F453}" srcOrd="2" destOrd="0" presId="urn:microsoft.com/office/officeart/2005/8/layout/process1"/>
    <dgm:cxn modelId="{C4E8193B-E90F-4792-9934-806DBABB1075}" type="presParOf" srcId="{025017EA-F28C-45A6-B0D6-7E1B3FF1B0F5}" destId="{2B84ACF0-5BA1-46EB-8CA9-81B4C03E2AA9}" srcOrd="3" destOrd="0" presId="urn:microsoft.com/office/officeart/2005/8/layout/process1"/>
    <dgm:cxn modelId="{0C6F83B3-BB28-41AB-A89F-156CE708ADDC}" type="presParOf" srcId="{2B84ACF0-5BA1-46EB-8CA9-81B4C03E2AA9}" destId="{1C7731FE-A9A5-48FB-B2CB-CBC5EBD4E956}" srcOrd="0" destOrd="0" presId="urn:microsoft.com/office/officeart/2005/8/layout/process1"/>
    <dgm:cxn modelId="{FFCFB7BA-56D1-42E2-8D27-BDA56A3F284A}" type="presParOf" srcId="{025017EA-F28C-45A6-B0D6-7E1B3FF1B0F5}" destId="{C3EC4274-36EF-4F0F-9ADD-D15A38E651D9}" srcOrd="4" destOrd="0" presId="urn:microsoft.com/office/officeart/2005/8/layout/process1"/>
    <dgm:cxn modelId="{7C090CE2-58C4-4FDD-8441-314A017EA9C2}" type="presParOf" srcId="{025017EA-F28C-45A6-B0D6-7E1B3FF1B0F5}" destId="{99C02F06-B6BA-4485-A207-974690316DEA}" srcOrd="5" destOrd="0" presId="urn:microsoft.com/office/officeart/2005/8/layout/process1"/>
    <dgm:cxn modelId="{68FC9C1D-E641-4932-A865-20A605A3088D}" type="presParOf" srcId="{99C02F06-B6BA-4485-A207-974690316DEA}" destId="{508DABA0-D751-44BB-B344-D74EC788DCFC}" srcOrd="0" destOrd="0" presId="urn:microsoft.com/office/officeart/2005/8/layout/process1"/>
    <dgm:cxn modelId="{5320B9F3-C66F-4FAE-9D8D-85C087D306AD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3_2" csCatId="accent3" phldr="1"/>
      <dgm:spPr/>
    </dgm:pt>
    <dgm:pt modelId="{F4796FB9-5698-4183-B215-7A50201A7615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 custLinFactNeighborX="-41398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 custLinFactNeighborX="-42151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950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 custLinFactNeighborX="-42850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X="-16877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52C49BB-0AFE-4F3D-847A-2669738CE6CE}" type="presOf" srcId="{74D6ACEB-2C41-4530-BA33-D75C8FA8DACE}" destId="{1695593E-EE7A-451C-8795-3EBA4E45EC0B}" srcOrd="0" destOrd="0" presId="urn:microsoft.com/office/officeart/2005/8/layout/process1"/>
    <dgm:cxn modelId="{63458667-21D6-41D8-9F97-91823FF7BCD0}" type="presOf" srcId="{F4796FB9-5698-4183-B215-7A50201A7615}" destId="{21C10DE3-CD28-45C7-9C77-9461C1D9F453}" srcOrd="0" destOrd="0" presId="urn:microsoft.com/office/officeart/2005/8/layout/process1"/>
    <dgm:cxn modelId="{F35FBA5F-48C9-47DF-9F43-E5654265A7AA}" type="presOf" srcId="{DFE0C83A-9D09-46F2-8DD1-6D09A0AB55B1}" destId="{34275A6E-7026-457C-9B4C-8D51E28AEE5B}" srcOrd="1" destOrd="0" presId="urn:microsoft.com/office/officeart/2005/8/layout/process1"/>
    <dgm:cxn modelId="{7E1C3414-8123-452B-A9B2-360B5DECB597}" type="presOf" srcId="{03782A1B-A435-4F10-803C-D029D3D30B28}" destId="{180ED129-2CC5-47DD-AE15-89EF3013291B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6AB48616-523B-45F7-8570-B4ADB9E6540D}" type="presOf" srcId="{74D6ACEB-2C41-4530-BA33-D75C8FA8DACE}" destId="{79ECDFA4-B17E-4068-A867-B9DBDD1F73FC}" srcOrd="1" destOrd="0" presId="urn:microsoft.com/office/officeart/2005/8/layout/process1"/>
    <dgm:cxn modelId="{927FB835-44A0-4644-B068-C9D6ED8D1C76}" type="presOf" srcId="{517E32EC-23DD-4371-903E-5951B81AFB0C}" destId="{2B84ACF0-5BA1-46EB-8CA9-81B4C03E2AA9}" srcOrd="0" destOrd="0" presId="urn:microsoft.com/office/officeart/2005/8/layout/process1"/>
    <dgm:cxn modelId="{BB87189F-5C2D-4114-8C6D-D998400BE7ED}" type="presOf" srcId="{517E32EC-23DD-4371-903E-5951B81AFB0C}" destId="{1C7731FE-A9A5-48FB-B2CB-CBC5EBD4E956}" srcOrd="1" destOrd="0" presId="urn:microsoft.com/office/officeart/2005/8/layout/process1"/>
    <dgm:cxn modelId="{49945ABC-F973-4E20-A964-2AB9015ACE8F}" type="presOf" srcId="{DFE0C83A-9D09-46F2-8DD1-6D09A0AB55B1}" destId="{6F0F3455-5AB6-43F2-939C-4BA9EF17B651}" srcOrd="0" destOrd="0" presId="urn:microsoft.com/office/officeart/2005/8/layout/process1"/>
    <dgm:cxn modelId="{042DAE85-6114-4FBD-99D6-39EF3535382F}" type="presOf" srcId="{F8410939-CF6B-42F4-81D6-2A40B46C4637}" destId="{025017EA-F28C-45A6-B0D6-7E1B3FF1B0F5}" srcOrd="0" destOrd="0" presId="urn:microsoft.com/office/officeart/2005/8/layout/process1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05B81778-4256-48C3-B930-7E2453A604B4}" type="presOf" srcId="{7D046B28-9EF5-4FD9-A2A0-65D25B1C23D3}" destId="{A2E2A8B2-D699-4134-8F29-65046C579564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9091035-AD88-44C4-8F5A-C0C9BAA55F9C}" type="presOf" srcId="{5A9754EC-F231-4DA8-99A9-DB37454B7AB7}" destId="{80E35B5E-65C4-4BA8-9B2E-D0812DCB808C}" srcOrd="0" destOrd="0" presId="urn:microsoft.com/office/officeart/2005/8/layout/process1"/>
    <dgm:cxn modelId="{93D6A3DE-C297-4307-9A0A-8A2375E7E491}" type="presParOf" srcId="{025017EA-F28C-45A6-B0D6-7E1B3FF1B0F5}" destId="{80E35B5E-65C4-4BA8-9B2E-D0812DCB808C}" srcOrd="0" destOrd="0" presId="urn:microsoft.com/office/officeart/2005/8/layout/process1"/>
    <dgm:cxn modelId="{8BEF6606-3613-4B3E-B2AE-3B37F10F34DB}" type="presParOf" srcId="{025017EA-F28C-45A6-B0D6-7E1B3FF1B0F5}" destId="{1695593E-EE7A-451C-8795-3EBA4E45EC0B}" srcOrd="1" destOrd="0" presId="urn:microsoft.com/office/officeart/2005/8/layout/process1"/>
    <dgm:cxn modelId="{23C52420-05B4-4610-8215-43593CE77EAB}" type="presParOf" srcId="{1695593E-EE7A-451C-8795-3EBA4E45EC0B}" destId="{79ECDFA4-B17E-4068-A867-B9DBDD1F73FC}" srcOrd="0" destOrd="0" presId="urn:microsoft.com/office/officeart/2005/8/layout/process1"/>
    <dgm:cxn modelId="{46026B24-49AE-47CD-ABD9-58FDEC7779CC}" type="presParOf" srcId="{025017EA-F28C-45A6-B0D6-7E1B3FF1B0F5}" destId="{21C10DE3-CD28-45C7-9C77-9461C1D9F453}" srcOrd="2" destOrd="0" presId="urn:microsoft.com/office/officeart/2005/8/layout/process1"/>
    <dgm:cxn modelId="{7CA94BBC-2722-4EB3-9A2E-156020F2BD9C}" type="presParOf" srcId="{025017EA-F28C-45A6-B0D6-7E1B3FF1B0F5}" destId="{2B84ACF0-5BA1-46EB-8CA9-81B4C03E2AA9}" srcOrd="3" destOrd="0" presId="urn:microsoft.com/office/officeart/2005/8/layout/process1"/>
    <dgm:cxn modelId="{CE0A5755-35A5-4E67-81A7-EA4F9315DDF7}" type="presParOf" srcId="{2B84ACF0-5BA1-46EB-8CA9-81B4C03E2AA9}" destId="{1C7731FE-A9A5-48FB-B2CB-CBC5EBD4E956}" srcOrd="0" destOrd="0" presId="urn:microsoft.com/office/officeart/2005/8/layout/process1"/>
    <dgm:cxn modelId="{38C8B927-C705-4847-8F88-FDAE4C863EBD}" type="presParOf" srcId="{025017EA-F28C-45A6-B0D6-7E1B3FF1B0F5}" destId="{180ED129-2CC5-47DD-AE15-89EF3013291B}" srcOrd="4" destOrd="0" presId="urn:microsoft.com/office/officeart/2005/8/layout/process1"/>
    <dgm:cxn modelId="{642E26BA-9C91-4018-A28C-93FD32855198}" type="presParOf" srcId="{025017EA-F28C-45A6-B0D6-7E1B3FF1B0F5}" destId="{6F0F3455-5AB6-43F2-939C-4BA9EF17B651}" srcOrd="5" destOrd="0" presId="urn:microsoft.com/office/officeart/2005/8/layout/process1"/>
    <dgm:cxn modelId="{E3B1F1A4-376A-42B0-BC3B-D98B04051A50}" type="presParOf" srcId="{6F0F3455-5AB6-43F2-939C-4BA9EF17B651}" destId="{34275A6E-7026-457C-9B4C-8D51E28AEE5B}" srcOrd="0" destOrd="0" presId="urn:microsoft.com/office/officeart/2005/8/layout/process1"/>
    <dgm:cxn modelId="{C4D80E60-0B00-4663-8C52-7655986BD0BE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 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(31 มี.ค.60)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 พ.ศ.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2561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(ร้อยละ 50)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ScaleX="120638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A5C3345-7085-42DA-B52B-486DB416A5E6}" type="presOf" srcId="{DFE0C83A-9D09-46F2-8DD1-6D09A0AB55B1}" destId="{6F0F3455-5AB6-43F2-939C-4BA9EF17B651}" srcOrd="0" destOrd="0" presId="urn:microsoft.com/office/officeart/2005/8/layout/process1"/>
    <dgm:cxn modelId="{18AC30FF-3AD5-4324-A9F4-99A1632AC123}" type="presOf" srcId="{74D6ACEB-2C41-4530-BA33-D75C8FA8DACE}" destId="{1695593E-EE7A-451C-8795-3EBA4E45EC0B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FAD3AE0B-A7F7-4514-A422-03FCC64027F8}" type="presOf" srcId="{03782A1B-A435-4F10-803C-D029D3D30B28}" destId="{180ED129-2CC5-47DD-AE15-89EF3013291B}" srcOrd="0" destOrd="0" presId="urn:microsoft.com/office/officeart/2005/8/layout/process1"/>
    <dgm:cxn modelId="{B69FB2A5-3392-479B-BF1B-A2491FEB6CC9}" type="presOf" srcId="{74D6ACEB-2C41-4530-BA33-D75C8FA8DACE}" destId="{79ECDFA4-B17E-4068-A867-B9DBDD1F73FC}" srcOrd="1" destOrd="0" presId="urn:microsoft.com/office/officeart/2005/8/layout/process1"/>
    <dgm:cxn modelId="{9B8FD804-1076-4B17-B5A4-C4585D71682B}" type="presOf" srcId="{5A9754EC-F231-4DA8-99A9-DB37454B7AB7}" destId="{80E35B5E-65C4-4BA8-9B2E-D0812DCB808C}" srcOrd="0" destOrd="0" presId="urn:microsoft.com/office/officeart/2005/8/layout/process1"/>
    <dgm:cxn modelId="{FF475C47-D16C-400A-AF86-CE00A64E9D9A}" type="presOf" srcId="{F8410939-CF6B-42F4-81D6-2A40B46C4637}" destId="{025017EA-F28C-45A6-B0D6-7E1B3FF1B0F5}" srcOrd="0" destOrd="0" presId="urn:microsoft.com/office/officeart/2005/8/layout/process1"/>
    <dgm:cxn modelId="{3B2AC6CF-87B5-42D3-9A2B-37B810CE3353}" type="presOf" srcId="{F4796FB9-5698-4183-B215-7A50201A7615}" destId="{21C10DE3-CD28-45C7-9C77-9461C1D9F453}" srcOrd="0" destOrd="0" presId="urn:microsoft.com/office/officeart/2005/8/layout/process1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6346EEC5-2A5E-408C-92EA-0EBA8A21723B}" type="presOf" srcId="{DFE0C83A-9D09-46F2-8DD1-6D09A0AB55B1}" destId="{34275A6E-7026-457C-9B4C-8D51E28AEE5B}" srcOrd="1" destOrd="0" presId="urn:microsoft.com/office/officeart/2005/8/layout/process1"/>
    <dgm:cxn modelId="{9A40BD04-6202-4506-B7BE-BA0C344D7B53}" type="presOf" srcId="{7D046B28-9EF5-4FD9-A2A0-65D25B1C23D3}" destId="{A2E2A8B2-D699-4134-8F29-65046C579564}" srcOrd="0" destOrd="0" presId="urn:microsoft.com/office/officeart/2005/8/layout/process1"/>
    <dgm:cxn modelId="{AA6A79B1-CFBC-4AE9-A6CD-B55587DA8605}" type="presOf" srcId="{517E32EC-23DD-4371-903E-5951B81AFB0C}" destId="{2B84ACF0-5BA1-46EB-8CA9-81B4C03E2AA9}" srcOrd="0" destOrd="0" presId="urn:microsoft.com/office/officeart/2005/8/layout/process1"/>
    <dgm:cxn modelId="{15AC6AA0-4F7A-424A-8F91-B850772BABDA}" type="presOf" srcId="{517E32EC-23DD-4371-903E-5951B81AFB0C}" destId="{1C7731FE-A9A5-48FB-B2CB-CBC5EBD4E956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298B0C9-A951-4C91-A46E-CC52FCC141E2}" type="presParOf" srcId="{025017EA-F28C-45A6-B0D6-7E1B3FF1B0F5}" destId="{80E35B5E-65C4-4BA8-9B2E-D0812DCB808C}" srcOrd="0" destOrd="0" presId="urn:microsoft.com/office/officeart/2005/8/layout/process1"/>
    <dgm:cxn modelId="{A2B6B6DD-47AA-42B7-8049-57C95B341EE9}" type="presParOf" srcId="{025017EA-F28C-45A6-B0D6-7E1B3FF1B0F5}" destId="{1695593E-EE7A-451C-8795-3EBA4E45EC0B}" srcOrd="1" destOrd="0" presId="urn:microsoft.com/office/officeart/2005/8/layout/process1"/>
    <dgm:cxn modelId="{ABB40929-7B5D-4757-80EE-1B8AE7762841}" type="presParOf" srcId="{1695593E-EE7A-451C-8795-3EBA4E45EC0B}" destId="{79ECDFA4-B17E-4068-A867-B9DBDD1F73FC}" srcOrd="0" destOrd="0" presId="urn:microsoft.com/office/officeart/2005/8/layout/process1"/>
    <dgm:cxn modelId="{C7B689C2-B4D8-464F-86F5-3B091D6B5CB0}" type="presParOf" srcId="{025017EA-F28C-45A6-B0D6-7E1B3FF1B0F5}" destId="{21C10DE3-CD28-45C7-9C77-9461C1D9F453}" srcOrd="2" destOrd="0" presId="urn:microsoft.com/office/officeart/2005/8/layout/process1"/>
    <dgm:cxn modelId="{4DE03542-ECBE-4D6B-B637-280F0462E08B}" type="presParOf" srcId="{025017EA-F28C-45A6-B0D6-7E1B3FF1B0F5}" destId="{2B84ACF0-5BA1-46EB-8CA9-81B4C03E2AA9}" srcOrd="3" destOrd="0" presId="urn:microsoft.com/office/officeart/2005/8/layout/process1"/>
    <dgm:cxn modelId="{73E8CCD4-7429-4B9E-8893-0C114BDA01ED}" type="presParOf" srcId="{2B84ACF0-5BA1-46EB-8CA9-81B4C03E2AA9}" destId="{1C7731FE-A9A5-48FB-B2CB-CBC5EBD4E956}" srcOrd="0" destOrd="0" presId="urn:microsoft.com/office/officeart/2005/8/layout/process1"/>
    <dgm:cxn modelId="{C3FA83DD-E50B-441F-9AD2-3A7FBAEFD5FF}" type="presParOf" srcId="{025017EA-F28C-45A6-B0D6-7E1B3FF1B0F5}" destId="{180ED129-2CC5-47DD-AE15-89EF3013291B}" srcOrd="4" destOrd="0" presId="urn:microsoft.com/office/officeart/2005/8/layout/process1"/>
    <dgm:cxn modelId="{C18470CF-056C-4052-9E28-85B359334604}" type="presParOf" srcId="{025017EA-F28C-45A6-B0D6-7E1B3FF1B0F5}" destId="{6F0F3455-5AB6-43F2-939C-4BA9EF17B651}" srcOrd="5" destOrd="0" presId="urn:microsoft.com/office/officeart/2005/8/layout/process1"/>
    <dgm:cxn modelId="{0A2452A7-FB43-4327-B803-7AF594CF991F}" type="presParOf" srcId="{6F0F3455-5AB6-43F2-939C-4BA9EF17B651}" destId="{34275A6E-7026-457C-9B4C-8D51E28AEE5B}" srcOrd="0" destOrd="0" presId="urn:microsoft.com/office/officeart/2005/8/layout/process1"/>
    <dgm:cxn modelId="{102B5479-F207-4F2F-83B8-185411E69ED5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2560 ส่วนที่เกินกว่าร้อยละ 70 </a:t>
          </a:r>
          <a:r>
            <a:rPr kumimoji="0" 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thaiDist">
            <a:spcAft>
              <a:spcPts val="0"/>
            </a:spcAft>
          </a:pP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 ประจำปี พ.ศ. 2560</a:t>
          </a:r>
        </a:p>
        <a:p>
          <a:pPr algn="thaiDist">
            <a:spcAft>
              <a:spcPct val="35000"/>
            </a:spcAft>
          </a:pP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ฝีมือแรงงาน ในปี พ.ศ. 2560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ส่วนที่เกินกว่าร้อยละ 70</a:t>
          </a:r>
          <a: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ของลูกจ้าง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ทั้งหมด </a:t>
          </a:r>
          <a: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)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นำมาขอรับเงิน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อุดหนุน จำนวน 200 บาทต่อคน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>
        <a:solidFill>
          <a:srgbClr val="FFFF00"/>
        </a:solidFill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42706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1" presStyleCnt="3" custScaleX="203877" custLinFactNeighborX="-404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1" presStyleCnt="2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 custScaleX="170308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1" destOrd="0" parTransId="{AEF0A880-8D0C-440F-8A02-0147C8571D05}" sibTransId="{DFE0C83A-9D09-46F2-8DD1-6D09A0AB55B1}"/>
    <dgm:cxn modelId="{3F72608D-5126-4997-ACF3-E74B6DD0CA93}" type="presOf" srcId="{7D046B28-9EF5-4FD9-A2A0-65D25B1C23D3}" destId="{A2E2A8B2-D699-4134-8F29-65046C579564}" srcOrd="0" destOrd="0" presId="urn:microsoft.com/office/officeart/2005/8/layout/process1"/>
    <dgm:cxn modelId="{DB6B20B6-0C3F-44AA-9662-7B907DBE2E30}" type="presOf" srcId="{74D6ACEB-2C41-4530-BA33-D75C8FA8DACE}" destId="{1695593E-EE7A-451C-8795-3EBA4E45EC0B}" srcOrd="0" destOrd="0" presId="urn:microsoft.com/office/officeart/2005/8/layout/process1"/>
    <dgm:cxn modelId="{59B875B5-DE67-49D9-8F35-76C21E91607E}" type="presOf" srcId="{F8410939-CF6B-42F4-81D6-2A40B46C4637}" destId="{025017EA-F28C-45A6-B0D6-7E1B3FF1B0F5}" srcOrd="0" destOrd="0" presId="urn:microsoft.com/office/officeart/2005/8/layout/process1"/>
    <dgm:cxn modelId="{2DDCA07B-F16C-4272-8A10-A694BCA92840}" type="presOf" srcId="{03782A1B-A435-4F10-803C-D029D3D30B28}" destId="{180ED129-2CC5-47DD-AE15-89EF3013291B}" srcOrd="0" destOrd="0" presId="urn:microsoft.com/office/officeart/2005/8/layout/process1"/>
    <dgm:cxn modelId="{4BFF73E1-D35D-455C-9987-4B85B3E81A96}" type="presOf" srcId="{5A9754EC-F231-4DA8-99A9-DB37454B7AB7}" destId="{80E35B5E-65C4-4BA8-9B2E-D0812DCB808C}" srcOrd="0" destOrd="0" presId="urn:microsoft.com/office/officeart/2005/8/layout/process1"/>
    <dgm:cxn modelId="{9ACA6877-5089-42D3-ACBE-90C50A2B0D69}" type="presOf" srcId="{74D6ACEB-2C41-4530-BA33-D75C8FA8DACE}" destId="{79ECDFA4-B17E-4068-A867-B9DBDD1F73FC}" srcOrd="1" destOrd="0" presId="urn:microsoft.com/office/officeart/2005/8/layout/process1"/>
    <dgm:cxn modelId="{072C61BC-0597-465D-B549-0749EEC185A7}" type="presOf" srcId="{DFE0C83A-9D09-46F2-8DD1-6D09A0AB55B1}" destId="{34275A6E-7026-457C-9B4C-8D51E28AEE5B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9A76A0B6-84C9-4FD5-8BC0-C141B293B83B}" type="presOf" srcId="{DFE0C83A-9D09-46F2-8DD1-6D09A0AB55B1}" destId="{6F0F3455-5AB6-43F2-939C-4BA9EF17B651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2A8734EB-A3CE-4372-ACD2-64199E49CC8F}" type="presParOf" srcId="{025017EA-F28C-45A6-B0D6-7E1B3FF1B0F5}" destId="{80E35B5E-65C4-4BA8-9B2E-D0812DCB808C}" srcOrd="0" destOrd="0" presId="urn:microsoft.com/office/officeart/2005/8/layout/process1"/>
    <dgm:cxn modelId="{6263E55A-09FF-42BF-A26B-4091B157F38C}" type="presParOf" srcId="{025017EA-F28C-45A6-B0D6-7E1B3FF1B0F5}" destId="{1695593E-EE7A-451C-8795-3EBA4E45EC0B}" srcOrd="1" destOrd="0" presId="urn:microsoft.com/office/officeart/2005/8/layout/process1"/>
    <dgm:cxn modelId="{FB845EEC-479C-4602-9F4E-4DFB68CA3115}" type="presParOf" srcId="{1695593E-EE7A-451C-8795-3EBA4E45EC0B}" destId="{79ECDFA4-B17E-4068-A867-B9DBDD1F73FC}" srcOrd="0" destOrd="0" presId="urn:microsoft.com/office/officeart/2005/8/layout/process1"/>
    <dgm:cxn modelId="{D85451A0-3E72-40DE-947B-F8159A6917E5}" type="presParOf" srcId="{025017EA-F28C-45A6-B0D6-7E1B3FF1B0F5}" destId="{180ED129-2CC5-47DD-AE15-89EF3013291B}" srcOrd="2" destOrd="0" presId="urn:microsoft.com/office/officeart/2005/8/layout/process1"/>
    <dgm:cxn modelId="{8FABCA8D-4F71-46BF-B52E-A732F002A998}" type="presParOf" srcId="{025017EA-F28C-45A6-B0D6-7E1B3FF1B0F5}" destId="{6F0F3455-5AB6-43F2-939C-4BA9EF17B651}" srcOrd="3" destOrd="0" presId="urn:microsoft.com/office/officeart/2005/8/layout/process1"/>
    <dgm:cxn modelId="{BBCF0FC4-81DE-4D73-BAFC-D2C781281948}" type="presParOf" srcId="{6F0F3455-5AB6-43F2-939C-4BA9EF17B651}" destId="{34275A6E-7026-457C-9B4C-8D51E28AEE5B}" srcOrd="0" destOrd="0" presId="urn:microsoft.com/office/officeart/2005/8/layout/process1"/>
    <dgm:cxn modelId="{78AE5480-BD0D-407A-953B-A9C170759466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Y="884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 custScaleY="904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 custScaleY="929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28CD87-DCBD-46BC-A738-0C6B286209B7}" type="presOf" srcId="{5A9754EC-F231-4DA8-99A9-DB37454B7AB7}" destId="{80E35B5E-65C4-4BA8-9B2E-D0812DCB808C}" srcOrd="0" destOrd="0" presId="urn:microsoft.com/office/officeart/2005/8/layout/process1"/>
    <dgm:cxn modelId="{B4E6DBEA-D9E8-4E49-97D7-373755633921}" type="presOf" srcId="{517E32EC-23DD-4371-903E-5951B81AFB0C}" destId="{1C7731FE-A9A5-48FB-B2CB-CBC5EBD4E956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0373C25F-547E-4340-A1B8-F8C6CDEF22B6}" type="presOf" srcId="{74D6ACEB-2C41-4530-BA33-D75C8FA8DACE}" destId="{1695593E-EE7A-451C-8795-3EBA4E45EC0B}" srcOrd="0" destOrd="0" presId="urn:microsoft.com/office/officeart/2005/8/layout/process1"/>
    <dgm:cxn modelId="{60450153-1648-4DD1-81F5-BD5AFA363A30}" type="presOf" srcId="{F8410939-CF6B-42F4-81D6-2A40B46C4637}" destId="{025017EA-F28C-45A6-B0D6-7E1B3FF1B0F5}" srcOrd="0" destOrd="0" presId="urn:microsoft.com/office/officeart/2005/8/layout/process1"/>
    <dgm:cxn modelId="{2E6D2EDB-A470-4490-AA43-31718B5BCF47}" type="presOf" srcId="{7D046B28-9EF5-4FD9-A2A0-65D25B1C23D3}" destId="{A2E2A8B2-D699-4134-8F29-65046C579564}" srcOrd="0" destOrd="0" presId="urn:microsoft.com/office/officeart/2005/8/layout/process1"/>
    <dgm:cxn modelId="{1D8CC8E3-8120-4607-80B9-7BA1FE191BF4}" type="presOf" srcId="{F4796FB9-5698-4183-B215-7A50201A7615}" destId="{21C10DE3-CD28-45C7-9C77-9461C1D9F453}" srcOrd="0" destOrd="0" presId="urn:microsoft.com/office/officeart/2005/8/layout/process1"/>
    <dgm:cxn modelId="{6A26BB40-CCD8-4BFF-BADE-6B94D6E30C30}" type="presOf" srcId="{74D6ACEB-2C41-4530-BA33-D75C8FA8DACE}" destId="{79ECDFA4-B17E-4068-A867-B9DBDD1F73FC}" srcOrd="1" destOrd="0" presId="urn:microsoft.com/office/officeart/2005/8/layout/process1"/>
    <dgm:cxn modelId="{E9359358-C53D-4E1D-810D-B2B1DAB21923}" type="presOf" srcId="{517E32EC-23DD-4371-903E-5951B81AFB0C}" destId="{2B84ACF0-5BA1-46EB-8CA9-81B4C03E2AA9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31FCF484-ABAF-4020-8F4F-78773B07F0EA}" type="presParOf" srcId="{025017EA-F28C-45A6-B0D6-7E1B3FF1B0F5}" destId="{80E35B5E-65C4-4BA8-9B2E-D0812DCB808C}" srcOrd="0" destOrd="0" presId="urn:microsoft.com/office/officeart/2005/8/layout/process1"/>
    <dgm:cxn modelId="{E4656798-67E3-4DDB-BAFD-7B5FDE717A8D}" type="presParOf" srcId="{025017EA-F28C-45A6-B0D6-7E1B3FF1B0F5}" destId="{1695593E-EE7A-451C-8795-3EBA4E45EC0B}" srcOrd="1" destOrd="0" presId="urn:microsoft.com/office/officeart/2005/8/layout/process1"/>
    <dgm:cxn modelId="{6BFB0E64-2122-4DE1-A399-890B57502276}" type="presParOf" srcId="{1695593E-EE7A-451C-8795-3EBA4E45EC0B}" destId="{79ECDFA4-B17E-4068-A867-B9DBDD1F73FC}" srcOrd="0" destOrd="0" presId="urn:microsoft.com/office/officeart/2005/8/layout/process1"/>
    <dgm:cxn modelId="{5252A72E-3E9E-45BB-BCB4-689106EADE6C}" type="presParOf" srcId="{025017EA-F28C-45A6-B0D6-7E1B3FF1B0F5}" destId="{21C10DE3-CD28-45C7-9C77-9461C1D9F453}" srcOrd="2" destOrd="0" presId="urn:microsoft.com/office/officeart/2005/8/layout/process1"/>
    <dgm:cxn modelId="{6A375DA1-8092-4463-BAE9-14E31E11AE0E}" type="presParOf" srcId="{025017EA-F28C-45A6-B0D6-7E1B3FF1B0F5}" destId="{2B84ACF0-5BA1-46EB-8CA9-81B4C03E2AA9}" srcOrd="3" destOrd="0" presId="urn:microsoft.com/office/officeart/2005/8/layout/process1"/>
    <dgm:cxn modelId="{BBC5B3BE-B13C-45BB-8CDD-867A69A1115B}" type="presParOf" srcId="{2B84ACF0-5BA1-46EB-8CA9-81B4C03E2AA9}" destId="{1C7731FE-A9A5-48FB-B2CB-CBC5EBD4E956}" srcOrd="0" destOrd="0" presId="urn:microsoft.com/office/officeart/2005/8/layout/process1"/>
    <dgm:cxn modelId="{B27E0128-3691-49ED-B256-EC6D08D70EC7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/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/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LinFactNeighborX="483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 custLinFactNeighborX="-54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46331118-A1A0-49E2-BC7C-ACE13DC0A2B9}" type="presOf" srcId="{DFC5FDEB-1ADB-4F1E-8FC3-7D044A1123BB}" destId="{A59C6428-F22C-4911-B01E-FC65684B2482}" srcOrd="0" destOrd="0" presId="urn:microsoft.com/office/officeart/2005/8/layout/process1"/>
    <dgm:cxn modelId="{96AF6920-A399-4C2B-A828-6B2303084DCA}" type="presOf" srcId="{517E32EC-23DD-4371-903E-5951B81AFB0C}" destId="{1C7731FE-A9A5-48FB-B2CB-CBC5EBD4E956}" srcOrd="1" destOrd="0" presId="urn:microsoft.com/office/officeart/2005/8/layout/process1"/>
    <dgm:cxn modelId="{79B91BEA-4D33-4518-935F-0BE38039BA09}" type="presOf" srcId="{74D6ACEB-2C41-4530-BA33-D75C8FA8DACE}" destId="{79ECDFA4-B17E-4068-A867-B9DBDD1F73FC}" srcOrd="1" destOrd="0" presId="urn:microsoft.com/office/officeart/2005/8/layout/process1"/>
    <dgm:cxn modelId="{6FEFEA99-892E-4903-96D6-24EF55FD44F9}" type="presOf" srcId="{517E32EC-23DD-4371-903E-5951B81AFB0C}" destId="{2B84ACF0-5BA1-46EB-8CA9-81B4C03E2AA9}" srcOrd="0" destOrd="0" presId="urn:microsoft.com/office/officeart/2005/8/layout/process1"/>
    <dgm:cxn modelId="{BEEB8209-8328-43EF-8790-3588D353D1F7}" type="presOf" srcId="{74D6ACEB-2C41-4530-BA33-D75C8FA8DACE}" destId="{1695593E-EE7A-451C-8795-3EBA4E45EC0B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477F34EA-2774-4107-B9D0-28A7299BF915}" type="presOf" srcId="{F4796FB9-5698-4183-B215-7A50201A7615}" destId="{21C10DE3-CD28-45C7-9C77-9461C1D9F453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D8C3F487-504A-4F0E-B8E3-FF32B2A6DFE5}" type="presOf" srcId="{5A9754EC-F231-4DA8-99A9-DB37454B7AB7}" destId="{80E35B5E-65C4-4BA8-9B2E-D0812DCB808C}" srcOrd="0" destOrd="0" presId="urn:microsoft.com/office/officeart/2005/8/layout/process1"/>
    <dgm:cxn modelId="{83061D5D-16F9-4BE9-A554-F902275F27E1}" type="presOf" srcId="{F8410939-CF6B-42F4-81D6-2A40B46C4637}" destId="{025017EA-F28C-45A6-B0D6-7E1B3FF1B0F5}" srcOrd="0" destOrd="0" presId="urn:microsoft.com/office/officeart/2005/8/layout/process1"/>
    <dgm:cxn modelId="{E780270E-9204-4B23-BA8C-03DC819BF1F8}" type="presParOf" srcId="{025017EA-F28C-45A6-B0D6-7E1B3FF1B0F5}" destId="{80E35B5E-65C4-4BA8-9B2E-D0812DCB808C}" srcOrd="0" destOrd="0" presId="urn:microsoft.com/office/officeart/2005/8/layout/process1"/>
    <dgm:cxn modelId="{C404130D-493C-4189-9E07-87BBE634150A}" type="presParOf" srcId="{025017EA-F28C-45A6-B0D6-7E1B3FF1B0F5}" destId="{1695593E-EE7A-451C-8795-3EBA4E45EC0B}" srcOrd="1" destOrd="0" presId="urn:microsoft.com/office/officeart/2005/8/layout/process1"/>
    <dgm:cxn modelId="{5A36777C-D697-4A0A-8641-6430A64B8EAF}" type="presParOf" srcId="{1695593E-EE7A-451C-8795-3EBA4E45EC0B}" destId="{79ECDFA4-B17E-4068-A867-B9DBDD1F73FC}" srcOrd="0" destOrd="0" presId="urn:microsoft.com/office/officeart/2005/8/layout/process1"/>
    <dgm:cxn modelId="{D0B30119-37F9-45B5-93D7-EAE435645F74}" type="presParOf" srcId="{025017EA-F28C-45A6-B0D6-7E1B3FF1B0F5}" destId="{21C10DE3-CD28-45C7-9C77-9461C1D9F453}" srcOrd="2" destOrd="0" presId="urn:microsoft.com/office/officeart/2005/8/layout/process1"/>
    <dgm:cxn modelId="{FCC40C80-BDB1-41A5-A185-4869C2355D26}" type="presParOf" srcId="{025017EA-F28C-45A6-B0D6-7E1B3FF1B0F5}" destId="{2B84ACF0-5BA1-46EB-8CA9-81B4C03E2AA9}" srcOrd="3" destOrd="0" presId="urn:microsoft.com/office/officeart/2005/8/layout/process1"/>
    <dgm:cxn modelId="{90FAC853-C6E5-47F4-B1D3-0A050F7660A9}" type="presParOf" srcId="{2B84ACF0-5BA1-46EB-8CA9-81B4C03E2AA9}" destId="{1C7731FE-A9A5-48FB-B2CB-CBC5EBD4E956}" srcOrd="0" destOrd="0" presId="urn:microsoft.com/office/officeart/2005/8/layout/process1"/>
    <dgm:cxn modelId="{947B23D4-E721-4C83-B501-A93F9DBD4FBA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algn="thaiDist"/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algn="thaiDist"/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หลักสูตรการฝึกอลรมเพื่อนำเทคโนโลยีมาใช้ในการผลิตสินค้าหรือบริการ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 สพร./สนพ. พิจารณา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30 วัน </a:t>
          </a:r>
          <a: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ตามแบบ ขร.1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นับแต่วันเสร็จสิ้นกฝึกอบรมแต่ไม่เกินวันที่ 31 มีนาคม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/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/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30302" custLinFactNeighborX="483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 custScaleX="1174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 custScaleX="155600" custLinFactNeighborX="-54484" custLinFactNeighborY="24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4B9A8EE-D5E9-4DEB-83E8-C9FE9F138C74}" type="presOf" srcId="{517E32EC-23DD-4371-903E-5951B81AFB0C}" destId="{1C7731FE-A9A5-48FB-B2CB-CBC5EBD4E956}" srcOrd="1" destOrd="0" presId="urn:microsoft.com/office/officeart/2005/8/layout/process1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630AB6A1-7A56-4E52-9AE8-6F5EACB90C87}" type="presOf" srcId="{74D6ACEB-2C41-4530-BA33-D75C8FA8DACE}" destId="{1695593E-EE7A-451C-8795-3EBA4E45EC0B}" srcOrd="0" destOrd="0" presId="urn:microsoft.com/office/officeart/2005/8/layout/process1"/>
    <dgm:cxn modelId="{31151AE1-8BA0-4F5F-8358-6A407C2A135E}" type="presOf" srcId="{F8410939-CF6B-42F4-81D6-2A40B46C4637}" destId="{025017EA-F28C-45A6-B0D6-7E1B3FF1B0F5}" srcOrd="0" destOrd="0" presId="urn:microsoft.com/office/officeart/2005/8/layout/process1"/>
    <dgm:cxn modelId="{FC731453-06C5-4ED7-AE77-67544D232D23}" type="presOf" srcId="{517E32EC-23DD-4371-903E-5951B81AFB0C}" destId="{2B84ACF0-5BA1-46EB-8CA9-81B4C03E2AA9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0253B9A2-D2CB-46DF-A3DF-81E9085D815D}" type="presOf" srcId="{74D6ACEB-2C41-4530-BA33-D75C8FA8DACE}" destId="{79ECDFA4-B17E-4068-A867-B9DBDD1F73FC}" srcOrd="1" destOrd="0" presId="urn:microsoft.com/office/officeart/2005/8/layout/process1"/>
    <dgm:cxn modelId="{7135724E-FD2F-4F9B-B98F-817B9821E696}" type="presOf" srcId="{F4796FB9-5698-4183-B215-7A50201A7615}" destId="{21C10DE3-CD28-45C7-9C77-9461C1D9F453}" srcOrd="0" destOrd="0" presId="urn:microsoft.com/office/officeart/2005/8/layout/process1"/>
    <dgm:cxn modelId="{2FB8294F-AB8F-40EC-B054-A94888D189FC}" type="presOf" srcId="{DFC5FDEB-1ADB-4F1E-8FC3-7D044A1123BB}" destId="{A59C6428-F22C-4911-B01E-FC65684B2482}" srcOrd="0" destOrd="0" presId="urn:microsoft.com/office/officeart/2005/8/layout/process1"/>
    <dgm:cxn modelId="{A36F59AD-0C3A-492E-801A-427D5FB46B0E}" type="presOf" srcId="{5A9754EC-F231-4DA8-99A9-DB37454B7AB7}" destId="{80E35B5E-65C4-4BA8-9B2E-D0812DCB808C}" srcOrd="0" destOrd="0" presId="urn:microsoft.com/office/officeart/2005/8/layout/process1"/>
    <dgm:cxn modelId="{29AE53BF-68C3-4063-9AB0-05AC636A9861}" type="presParOf" srcId="{025017EA-F28C-45A6-B0D6-7E1B3FF1B0F5}" destId="{80E35B5E-65C4-4BA8-9B2E-D0812DCB808C}" srcOrd="0" destOrd="0" presId="urn:microsoft.com/office/officeart/2005/8/layout/process1"/>
    <dgm:cxn modelId="{82DCA233-CE5B-4974-ADCF-1CFC2742310F}" type="presParOf" srcId="{025017EA-F28C-45A6-B0D6-7E1B3FF1B0F5}" destId="{1695593E-EE7A-451C-8795-3EBA4E45EC0B}" srcOrd="1" destOrd="0" presId="urn:microsoft.com/office/officeart/2005/8/layout/process1"/>
    <dgm:cxn modelId="{B8BD65AF-0F00-4C40-ABB8-7AFC10FA871C}" type="presParOf" srcId="{1695593E-EE7A-451C-8795-3EBA4E45EC0B}" destId="{79ECDFA4-B17E-4068-A867-B9DBDD1F73FC}" srcOrd="0" destOrd="0" presId="urn:microsoft.com/office/officeart/2005/8/layout/process1"/>
    <dgm:cxn modelId="{1656016A-1E66-4DD2-B91C-62267CFA2423}" type="presParOf" srcId="{025017EA-F28C-45A6-B0D6-7E1B3FF1B0F5}" destId="{21C10DE3-CD28-45C7-9C77-9461C1D9F453}" srcOrd="2" destOrd="0" presId="urn:microsoft.com/office/officeart/2005/8/layout/process1"/>
    <dgm:cxn modelId="{C1ACF85D-B98E-468D-9713-69E8C432B9F8}" type="presParOf" srcId="{025017EA-F28C-45A6-B0D6-7E1B3FF1B0F5}" destId="{2B84ACF0-5BA1-46EB-8CA9-81B4C03E2AA9}" srcOrd="3" destOrd="0" presId="urn:microsoft.com/office/officeart/2005/8/layout/process1"/>
    <dgm:cxn modelId="{AA597800-F429-4F49-96DE-E6AD9F28AB95}" type="presParOf" srcId="{2B84ACF0-5BA1-46EB-8CA9-81B4C03E2AA9}" destId="{1C7731FE-A9A5-48FB-B2CB-CBC5EBD4E956}" srcOrd="0" destOrd="0" presId="urn:microsoft.com/office/officeart/2005/8/layout/process1"/>
    <dgm:cxn modelId="{F98C05CF-02C9-429E-BE18-EB59431D07DD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ของรัฐ ส่งเงินค่าธรรมเนียม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ส่งเงินค่าทดสอบเข้ากองทุน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ขอรับเงินอุดหนุนเท่ากับจำนวนเงิน</a:t>
          </a:r>
          <a:br>
            <a:rPr lang="th-TH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ค่าทดสอบหรือค่าธรรมเนียมที่ส่งเข้ากองทุน</a:t>
          </a:r>
          <a:endParaRPr lang="en-US" sz="2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892BD57A-366F-4D9E-AEC3-F29D6FA0CF02}" type="presOf" srcId="{5A9754EC-F231-4DA8-99A9-DB37454B7AB7}" destId="{80E35B5E-65C4-4BA8-9B2E-D0812DCB808C}" srcOrd="0" destOrd="0" presId="urn:microsoft.com/office/officeart/2005/8/layout/process1"/>
    <dgm:cxn modelId="{61DC21F3-5C31-484F-941D-8499C0F74138}" type="presOf" srcId="{03782A1B-A435-4F10-803C-D029D3D30B28}" destId="{180ED129-2CC5-47DD-AE15-89EF3013291B}" srcOrd="0" destOrd="0" presId="urn:microsoft.com/office/officeart/2005/8/layout/process1"/>
    <dgm:cxn modelId="{E3F8BDC2-C3BA-4A79-AA4F-DE0EBC9AC23D}" type="presOf" srcId="{F4796FB9-5698-4183-B215-7A50201A7615}" destId="{21C10DE3-CD28-45C7-9C77-9461C1D9F453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2655B599-506B-41A0-8B4A-1BF2D2C2B370}" type="presOf" srcId="{DFE0C83A-9D09-46F2-8DD1-6D09A0AB55B1}" destId="{34275A6E-7026-457C-9B4C-8D51E28AEE5B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8594F460-902A-4C97-9AC3-041ECEE50F29}" type="presOf" srcId="{74D6ACEB-2C41-4530-BA33-D75C8FA8DACE}" destId="{79ECDFA4-B17E-4068-A867-B9DBDD1F73FC}" srcOrd="1" destOrd="0" presId="urn:microsoft.com/office/officeart/2005/8/layout/process1"/>
    <dgm:cxn modelId="{BDB25E3E-512C-4875-ABFE-EA7C891E7D30}" type="presOf" srcId="{7D046B28-9EF5-4FD9-A2A0-65D25B1C23D3}" destId="{A2E2A8B2-D699-4134-8F29-65046C579564}" srcOrd="0" destOrd="0" presId="urn:microsoft.com/office/officeart/2005/8/layout/process1"/>
    <dgm:cxn modelId="{C454CDBE-4157-42BC-B9E9-D5B87DB2D88D}" type="presOf" srcId="{74D6ACEB-2C41-4530-BA33-D75C8FA8DACE}" destId="{1695593E-EE7A-451C-8795-3EBA4E45EC0B}" srcOrd="0" destOrd="0" presId="urn:microsoft.com/office/officeart/2005/8/layout/process1"/>
    <dgm:cxn modelId="{27533089-698C-44FF-8B5C-E4AC25DBFF85}" type="presOf" srcId="{517E32EC-23DD-4371-903E-5951B81AFB0C}" destId="{2B84ACF0-5BA1-46EB-8CA9-81B4C03E2AA9}" srcOrd="0" destOrd="0" presId="urn:microsoft.com/office/officeart/2005/8/layout/process1"/>
    <dgm:cxn modelId="{0122B36E-18C5-416E-91BD-42AD2AA5DCFA}" type="presOf" srcId="{517E32EC-23DD-4371-903E-5951B81AFB0C}" destId="{1C7731FE-A9A5-48FB-B2CB-CBC5EBD4E956}" srcOrd="1" destOrd="0" presId="urn:microsoft.com/office/officeart/2005/8/layout/process1"/>
    <dgm:cxn modelId="{799633CB-CEEA-4FC1-BA95-27B6AAE4C3D1}" type="presOf" srcId="{F8410939-CF6B-42F4-81D6-2A40B46C4637}" destId="{025017EA-F28C-45A6-B0D6-7E1B3FF1B0F5}" srcOrd="0" destOrd="0" presId="urn:microsoft.com/office/officeart/2005/8/layout/process1"/>
    <dgm:cxn modelId="{1A22EB24-70D8-424F-81D6-52EC543F14A4}" type="presOf" srcId="{DFE0C83A-9D09-46F2-8DD1-6D09A0AB55B1}" destId="{6F0F3455-5AB6-43F2-939C-4BA9EF17B651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37754CDE-54CE-434D-9621-163C3EBAE65D}" type="presParOf" srcId="{025017EA-F28C-45A6-B0D6-7E1B3FF1B0F5}" destId="{80E35B5E-65C4-4BA8-9B2E-D0812DCB808C}" srcOrd="0" destOrd="0" presId="urn:microsoft.com/office/officeart/2005/8/layout/process1"/>
    <dgm:cxn modelId="{61C146C3-6F3A-4481-942E-DD6A4B0B5FAD}" type="presParOf" srcId="{025017EA-F28C-45A6-B0D6-7E1B3FF1B0F5}" destId="{1695593E-EE7A-451C-8795-3EBA4E45EC0B}" srcOrd="1" destOrd="0" presId="urn:microsoft.com/office/officeart/2005/8/layout/process1"/>
    <dgm:cxn modelId="{B31A8428-E6ED-4BDA-AFF3-5AE8D17E2380}" type="presParOf" srcId="{1695593E-EE7A-451C-8795-3EBA4E45EC0B}" destId="{79ECDFA4-B17E-4068-A867-B9DBDD1F73FC}" srcOrd="0" destOrd="0" presId="urn:microsoft.com/office/officeart/2005/8/layout/process1"/>
    <dgm:cxn modelId="{FFA430BA-9490-402D-B968-ED2036C339E6}" type="presParOf" srcId="{025017EA-F28C-45A6-B0D6-7E1B3FF1B0F5}" destId="{21C10DE3-CD28-45C7-9C77-9461C1D9F453}" srcOrd="2" destOrd="0" presId="urn:microsoft.com/office/officeart/2005/8/layout/process1"/>
    <dgm:cxn modelId="{55FADC2F-C333-4ABE-B9AB-5A16C436C032}" type="presParOf" srcId="{025017EA-F28C-45A6-B0D6-7E1B3FF1B0F5}" destId="{2B84ACF0-5BA1-46EB-8CA9-81B4C03E2AA9}" srcOrd="3" destOrd="0" presId="urn:microsoft.com/office/officeart/2005/8/layout/process1"/>
    <dgm:cxn modelId="{D648D593-5EF0-4A64-A42D-41FB36868EEE}" type="presParOf" srcId="{2B84ACF0-5BA1-46EB-8CA9-81B4C03E2AA9}" destId="{1C7731FE-A9A5-48FB-B2CB-CBC5EBD4E956}" srcOrd="0" destOrd="0" presId="urn:microsoft.com/office/officeart/2005/8/layout/process1"/>
    <dgm:cxn modelId="{E6115440-33BD-4B32-8C94-ED2349D4AEE0}" type="presParOf" srcId="{025017EA-F28C-45A6-B0D6-7E1B3FF1B0F5}" destId="{180ED129-2CC5-47DD-AE15-89EF3013291B}" srcOrd="4" destOrd="0" presId="urn:microsoft.com/office/officeart/2005/8/layout/process1"/>
    <dgm:cxn modelId="{5A2CE2C3-3FA5-4A98-92CF-2F8FB57327CC}" type="presParOf" srcId="{025017EA-F28C-45A6-B0D6-7E1B3FF1B0F5}" destId="{6F0F3455-5AB6-43F2-939C-4BA9EF17B651}" srcOrd="5" destOrd="0" presId="urn:microsoft.com/office/officeart/2005/8/layout/process1"/>
    <dgm:cxn modelId="{A742E605-F590-4ED5-9A45-A7F945A13F40}" type="presParOf" srcId="{6F0F3455-5AB6-43F2-939C-4BA9EF17B651}" destId="{34275A6E-7026-457C-9B4C-8D51E28AEE5B}" srcOrd="0" destOrd="0" presId="urn:microsoft.com/office/officeart/2005/8/layout/process1"/>
    <dgm:cxn modelId="{CC8B3C31-E9CD-4478-8574-2EE1ECBF7179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สพร./สนพ./สรร. </a:t>
          </a:r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ขออนุมัติเบิกจ่ายเงิน</a:t>
          </a:r>
          <a:r>
            <a:rPr lang="th-TH" sz="2400" b="1" dirty="0" smtClean="0">
              <a:solidFill>
                <a:schemeClr val="bg1"/>
              </a:solidFill>
            </a:rPr>
            <a:t>ช่วยเหลือหรือ</a:t>
          </a:r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อุดหนุนตามระเบียบของทางราชการ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สรร. สำรวจและรวบรวมคำขอรับการจัดสรรงบประมาณเงินช่วยเหลือหรืออุดหนุน จากสพร./สนพ. ส่งให้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 กองส่งเสริมฯ จัดสรรงบประมาณให้สพร./สนพ.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31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4DEF0D-B9C0-494B-8EBA-9AE982989B4C}" type="presOf" srcId="{5A9754EC-F231-4DA8-99A9-DB37454B7AB7}" destId="{80E35B5E-65C4-4BA8-9B2E-D0812DCB808C}" srcOrd="0" destOrd="0" presId="urn:microsoft.com/office/officeart/2005/8/layout/process1"/>
    <dgm:cxn modelId="{34175CFE-3B62-4364-ABF2-1D37572B2801}" type="presOf" srcId="{F4796FB9-5698-4183-B215-7A50201A7615}" destId="{21C10DE3-CD28-45C7-9C77-9461C1D9F453}" srcOrd="0" destOrd="0" presId="urn:microsoft.com/office/officeart/2005/8/layout/process1"/>
    <dgm:cxn modelId="{593ECDC0-19FF-4EEB-B79A-F0F33177E5A6}" type="presOf" srcId="{DFE0C83A-9D09-46F2-8DD1-6D09A0AB55B1}" destId="{34275A6E-7026-457C-9B4C-8D51E28AEE5B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34D95E3-B94D-4BF6-AA3B-544685A58F33}" type="presOf" srcId="{74D6ACEB-2C41-4530-BA33-D75C8FA8DACE}" destId="{79ECDFA4-B17E-4068-A867-B9DBDD1F73FC}" srcOrd="1" destOrd="0" presId="urn:microsoft.com/office/officeart/2005/8/layout/process1"/>
    <dgm:cxn modelId="{E4BEF86E-070E-48D2-9165-1ECBC9502DF3}" type="presOf" srcId="{517E32EC-23DD-4371-903E-5951B81AFB0C}" destId="{2B84ACF0-5BA1-46EB-8CA9-81B4C03E2AA9}" srcOrd="0" destOrd="0" presId="urn:microsoft.com/office/officeart/2005/8/layout/process1"/>
    <dgm:cxn modelId="{A02F467F-6916-4E6D-8967-EEEFB03C7FDB}" type="presOf" srcId="{7D046B28-9EF5-4FD9-A2A0-65D25B1C23D3}" destId="{A2E2A8B2-D699-4134-8F29-65046C579564}" srcOrd="0" destOrd="0" presId="urn:microsoft.com/office/officeart/2005/8/layout/process1"/>
    <dgm:cxn modelId="{10BB017E-4F62-4E70-AA35-72B91242CCE3}" type="presOf" srcId="{74D6ACEB-2C41-4530-BA33-D75C8FA8DACE}" destId="{1695593E-EE7A-451C-8795-3EBA4E45EC0B}" srcOrd="0" destOrd="0" presId="urn:microsoft.com/office/officeart/2005/8/layout/process1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D1D51A24-1B6B-45CB-878A-19CEDB9B93BD}" type="presOf" srcId="{517E32EC-23DD-4371-903E-5951B81AFB0C}" destId="{1C7731FE-A9A5-48FB-B2CB-CBC5EBD4E956}" srcOrd="1" destOrd="0" presId="urn:microsoft.com/office/officeart/2005/8/layout/process1"/>
    <dgm:cxn modelId="{B671AAA4-5E9A-4682-9ECA-DDC7854E7008}" type="presOf" srcId="{03782A1B-A435-4F10-803C-D029D3D30B28}" destId="{180ED129-2CC5-47DD-AE15-89EF3013291B}" srcOrd="0" destOrd="0" presId="urn:microsoft.com/office/officeart/2005/8/layout/process1"/>
    <dgm:cxn modelId="{7C45D75F-4C7F-45DA-AE34-CC4FCF6CCA87}" type="presOf" srcId="{DFE0C83A-9D09-46F2-8DD1-6D09A0AB55B1}" destId="{6F0F3455-5AB6-43F2-939C-4BA9EF17B651}" srcOrd="0" destOrd="0" presId="urn:microsoft.com/office/officeart/2005/8/layout/process1"/>
    <dgm:cxn modelId="{B9E9765B-DD05-46B4-A526-6D6079B533CB}" type="presOf" srcId="{F8410939-CF6B-42F4-81D6-2A40B46C4637}" destId="{025017EA-F28C-45A6-B0D6-7E1B3FF1B0F5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438A6874-B0EE-4EE1-A2EE-17935300933A}" type="presParOf" srcId="{025017EA-F28C-45A6-B0D6-7E1B3FF1B0F5}" destId="{80E35B5E-65C4-4BA8-9B2E-D0812DCB808C}" srcOrd="0" destOrd="0" presId="urn:microsoft.com/office/officeart/2005/8/layout/process1"/>
    <dgm:cxn modelId="{5ED9AB31-8146-4BCA-9649-4FB1F06C6475}" type="presParOf" srcId="{025017EA-F28C-45A6-B0D6-7E1B3FF1B0F5}" destId="{1695593E-EE7A-451C-8795-3EBA4E45EC0B}" srcOrd="1" destOrd="0" presId="urn:microsoft.com/office/officeart/2005/8/layout/process1"/>
    <dgm:cxn modelId="{F5935744-E798-4205-AD0D-9F484C7F9215}" type="presParOf" srcId="{1695593E-EE7A-451C-8795-3EBA4E45EC0B}" destId="{79ECDFA4-B17E-4068-A867-B9DBDD1F73FC}" srcOrd="0" destOrd="0" presId="urn:microsoft.com/office/officeart/2005/8/layout/process1"/>
    <dgm:cxn modelId="{5C777188-2735-4CCE-BC27-A38EAA065327}" type="presParOf" srcId="{025017EA-F28C-45A6-B0D6-7E1B3FF1B0F5}" destId="{21C10DE3-CD28-45C7-9C77-9461C1D9F453}" srcOrd="2" destOrd="0" presId="urn:microsoft.com/office/officeart/2005/8/layout/process1"/>
    <dgm:cxn modelId="{94ADECA0-FD89-44F9-890F-165BDB9DDBA5}" type="presParOf" srcId="{025017EA-F28C-45A6-B0D6-7E1B3FF1B0F5}" destId="{2B84ACF0-5BA1-46EB-8CA9-81B4C03E2AA9}" srcOrd="3" destOrd="0" presId="urn:microsoft.com/office/officeart/2005/8/layout/process1"/>
    <dgm:cxn modelId="{DB5CBD2F-7931-405E-8146-B18DDD955A54}" type="presParOf" srcId="{2B84ACF0-5BA1-46EB-8CA9-81B4C03E2AA9}" destId="{1C7731FE-A9A5-48FB-B2CB-CBC5EBD4E956}" srcOrd="0" destOrd="0" presId="urn:microsoft.com/office/officeart/2005/8/layout/process1"/>
    <dgm:cxn modelId="{8827DF4A-57DB-4799-9FA8-B79658F84824}" type="presParOf" srcId="{025017EA-F28C-45A6-B0D6-7E1B3FF1B0F5}" destId="{180ED129-2CC5-47DD-AE15-89EF3013291B}" srcOrd="4" destOrd="0" presId="urn:microsoft.com/office/officeart/2005/8/layout/process1"/>
    <dgm:cxn modelId="{D1981D21-E03E-4295-A90C-0D93810CA339}" type="presParOf" srcId="{025017EA-F28C-45A6-B0D6-7E1B3FF1B0F5}" destId="{6F0F3455-5AB6-43F2-939C-4BA9EF17B651}" srcOrd="5" destOrd="0" presId="urn:microsoft.com/office/officeart/2005/8/layout/process1"/>
    <dgm:cxn modelId="{6D0DA7E2-77AE-4B37-8229-E11F88BDB876}" type="presParOf" srcId="{6F0F3455-5AB6-43F2-939C-4BA9EF17B651}" destId="{34275A6E-7026-457C-9B4C-8D51E28AEE5B}" srcOrd="0" destOrd="0" presId="urn:microsoft.com/office/officeart/2005/8/layout/process1"/>
    <dgm:cxn modelId="{2D62D4C8-5D5B-4197-B7DA-52EFE66E304A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ขออนุมัติเบิกจ่ายเงิน</a:t>
          </a:r>
          <a:r>
            <a:rPr lang="th-TH" sz="2400" b="1" dirty="0" smtClean="0">
              <a:solidFill>
                <a:schemeClr val="bg1"/>
              </a:solidFill>
            </a:rPr>
            <a:t>ช่วยเหลือหรือ</a:t>
          </a:r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อุดหนุนตามระเบียบของทางราชการ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สมฐ. สำรวจและรวบรวมคำขอรับการจัดสรรงบประมาณเงินช่วยเหลือหรืออุดหนุน จากสพร./สนพ. ส่งให้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เห็นชอบกองส่งเสริมฯ จัดสรรงบประมาณให้สพร./สนพ.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E1D3A41-0971-48F7-8F01-798E0DB464CD}" type="presOf" srcId="{DFE0C83A-9D09-46F2-8DD1-6D09A0AB55B1}" destId="{34275A6E-7026-457C-9B4C-8D51E28AEE5B}" srcOrd="1" destOrd="0" presId="urn:microsoft.com/office/officeart/2005/8/layout/process1"/>
    <dgm:cxn modelId="{A08E7FC5-E351-40D4-B8A9-84CC9F4BDA9E}" type="presOf" srcId="{517E32EC-23DD-4371-903E-5951B81AFB0C}" destId="{2B84ACF0-5BA1-46EB-8CA9-81B4C03E2AA9}" srcOrd="0" destOrd="0" presId="urn:microsoft.com/office/officeart/2005/8/layout/process1"/>
    <dgm:cxn modelId="{765297ED-5901-4F4A-9D05-382528228868}" type="presOf" srcId="{5A9754EC-F231-4DA8-99A9-DB37454B7AB7}" destId="{80E35B5E-65C4-4BA8-9B2E-D0812DCB808C}" srcOrd="0" destOrd="0" presId="urn:microsoft.com/office/officeart/2005/8/layout/process1"/>
    <dgm:cxn modelId="{2D45E525-BFC7-49AA-A65D-848D22F5567A}" type="presOf" srcId="{517E32EC-23DD-4371-903E-5951B81AFB0C}" destId="{1C7731FE-A9A5-48FB-B2CB-CBC5EBD4E956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B630C931-C85A-44F5-A5B9-912B084A70A6}" type="presOf" srcId="{7D046B28-9EF5-4FD9-A2A0-65D25B1C23D3}" destId="{A2E2A8B2-D699-4134-8F29-65046C579564}" srcOrd="0" destOrd="0" presId="urn:microsoft.com/office/officeart/2005/8/layout/process1"/>
    <dgm:cxn modelId="{E6DD1677-1056-4850-A950-13B10A6AB94F}" type="presOf" srcId="{DFE0C83A-9D09-46F2-8DD1-6D09A0AB55B1}" destId="{6F0F3455-5AB6-43F2-939C-4BA9EF17B651}" srcOrd="0" destOrd="0" presId="urn:microsoft.com/office/officeart/2005/8/layout/process1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3E175176-9425-49B2-98E2-E152D8E4D776}" type="presOf" srcId="{74D6ACEB-2C41-4530-BA33-D75C8FA8DACE}" destId="{1695593E-EE7A-451C-8795-3EBA4E45EC0B}" srcOrd="0" destOrd="0" presId="urn:microsoft.com/office/officeart/2005/8/layout/process1"/>
    <dgm:cxn modelId="{DB14FA0C-C512-4F9C-B191-8F5428227AB5}" type="presOf" srcId="{74D6ACEB-2C41-4530-BA33-D75C8FA8DACE}" destId="{79ECDFA4-B17E-4068-A867-B9DBDD1F73FC}" srcOrd="1" destOrd="0" presId="urn:microsoft.com/office/officeart/2005/8/layout/process1"/>
    <dgm:cxn modelId="{04CEF31D-C9B7-414A-A282-D42808A08D03}" type="presOf" srcId="{F4796FB9-5698-4183-B215-7A50201A7615}" destId="{21C10DE3-CD28-45C7-9C77-9461C1D9F453}" srcOrd="0" destOrd="0" presId="urn:microsoft.com/office/officeart/2005/8/layout/process1"/>
    <dgm:cxn modelId="{1D335FD2-D42C-43F4-9468-6AD731BFCBD7}" type="presOf" srcId="{03782A1B-A435-4F10-803C-D029D3D30B28}" destId="{180ED129-2CC5-47DD-AE15-89EF3013291B}" srcOrd="0" destOrd="0" presId="urn:microsoft.com/office/officeart/2005/8/layout/process1"/>
    <dgm:cxn modelId="{FCAF05CC-E589-4F7D-884B-78B0C20CB97A}" type="presOf" srcId="{F8410939-CF6B-42F4-81D6-2A40B46C4637}" destId="{025017EA-F28C-45A6-B0D6-7E1B3FF1B0F5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D6209253-6782-4C61-B76F-474FE0FAE4C1}" type="presParOf" srcId="{025017EA-F28C-45A6-B0D6-7E1B3FF1B0F5}" destId="{80E35B5E-65C4-4BA8-9B2E-D0812DCB808C}" srcOrd="0" destOrd="0" presId="urn:microsoft.com/office/officeart/2005/8/layout/process1"/>
    <dgm:cxn modelId="{417CEB06-EF56-4F6C-A7F6-2D0111F27790}" type="presParOf" srcId="{025017EA-F28C-45A6-B0D6-7E1B3FF1B0F5}" destId="{1695593E-EE7A-451C-8795-3EBA4E45EC0B}" srcOrd="1" destOrd="0" presId="urn:microsoft.com/office/officeart/2005/8/layout/process1"/>
    <dgm:cxn modelId="{44914001-E342-4B52-A356-ECECD627B508}" type="presParOf" srcId="{1695593E-EE7A-451C-8795-3EBA4E45EC0B}" destId="{79ECDFA4-B17E-4068-A867-B9DBDD1F73FC}" srcOrd="0" destOrd="0" presId="urn:microsoft.com/office/officeart/2005/8/layout/process1"/>
    <dgm:cxn modelId="{416C71BA-BA71-4E29-B4F7-07D586E5A73A}" type="presParOf" srcId="{025017EA-F28C-45A6-B0D6-7E1B3FF1B0F5}" destId="{21C10DE3-CD28-45C7-9C77-9461C1D9F453}" srcOrd="2" destOrd="0" presId="urn:microsoft.com/office/officeart/2005/8/layout/process1"/>
    <dgm:cxn modelId="{AE81B8DB-EADA-44AD-BCA3-1869E371D80C}" type="presParOf" srcId="{025017EA-F28C-45A6-B0D6-7E1B3FF1B0F5}" destId="{2B84ACF0-5BA1-46EB-8CA9-81B4C03E2AA9}" srcOrd="3" destOrd="0" presId="urn:microsoft.com/office/officeart/2005/8/layout/process1"/>
    <dgm:cxn modelId="{EB09C7E1-FDC9-4FFF-A855-1287D5EA9B4A}" type="presParOf" srcId="{2B84ACF0-5BA1-46EB-8CA9-81B4C03E2AA9}" destId="{1C7731FE-A9A5-48FB-B2CB-CBC5EBD4E956}" srcOrd="0" destOrd="0" presId="urn:microsoft.com/office/officeart/2005/8/layout/process1"/>
    <dgm:cxn modelId="{1BB5C573-6E05-4EF4-9157-CBC200A6C748}" type="presParOf" srcId="{025017EA-F28C-45A6-B0D6-7E1B3FF1B0F5}" destId="{180ED129-2CC5-47DD-AE15-89EF3013291B}" srcOrd="4" destOrd="0" presId="urn:microsoft.com/office/officeart/2005/8/layout/process1"/>
    <dgm:cxn modelId="{ADA36F46-ECA0-4D4B-A4E6-F31F2DA5230A}" type="presParOf" srcId="{025017EA-F28C-45A6-B0D6-7E1B3FF1B0F5}" destId="{6F0F3455-5AB6-43F2-939C-4BA9EF17B651}" srcOrd="5" destOrd="0" presId="urn:microsoft.com/office/officeart/2005/8/layout/process1"/>
    <dgm:cxn modelId="{9430EAA1-E44D-44E1-A8C0-192FA7D033EF}" type="presParOf" srcId="{6F0F3455-5AB6-43F2-939C-4BA9EF17B651}" destId="{34275A6E-7026-457C-9B4C-8D51E28AEE5B}" srcOrd="0" destOrd="0" presId="urn:microsoft.com/office/officeart/2005/8/layout/process1"/>
    <dgm:cxn modelId="{9E0113C2-29BF-45A4-A6BE-E5622A77EE84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กรุงเทพมหานคร 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 custScaleY="67296" custLinFactNeighborX="-14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ScaleY="67670" custLinFactNeighborX="677" custLinFactNeighborY="-1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DC7AF119-CC46-41D8-B5B2-62F246A08492}" type="presOf" srcId="{44EDD3EF-1A50-4AF6-8158-C490030B7557}" destId="{0652FE6A-9186-4E07-AB68-88003CC4C504}" srcOrd="0" destOrd="1" presId="urn:microsoft.com/office/officeart/2005/8/layout/default#1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245A6112-AC7B-4095-8F60-ADB4F2D09ADD}" type="presOf" srcId="{AC07D216-EC9B-4E39-A00D-FF36CC804FFE}" destId="{D31BA57C-2B57-4E61-8D2B-7C2F7F31B424}" srcOrd="0" destOrd="0" presId="urn:microsoft.com/office/officeart/2005/8/layout/default#1"/>
    <dgm:cxn modelId="{1618742D-9B6E-40B6-BA4F-C7D7321BA81C}" type="presOf" srcId="{64CA0FE2-6833-4C18-9077-D4FD0D428C3D}" destId="{B681CF3B-4E7E-45BC-B9C9-9424CE00C691}" srcOrd="0" destOrd="0" presId="urn:microsoft.com/office/officeart/2005/8/layout/default#1"/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04344A1D-1452-4D88-87D9-E497E3A4502F}" type="presOf" srcId="{82DAA30C-8116-438A-BC6D-923738F32EA9}" destId="{D31BA57C-2B57-4E61-8D2B-7C2F7F31B424}" srcOrd="0" destOrd="1" presId="urn:microsoft.com/office/officeart/2005/8/layout/default#1"/>
    <dgm:cxn modelId="{5EA109C7-3135-4346-A44C-3F5694638D7E}" type="presOf" srcId="{8C0FD829-47F3-479A-A222-6DE9C3EDA3D7}" destId="{0652FE6A-9186-4E07-AB68-88003CC4C504}" srcOrd="0" destOrd="0" presId="urn:microsoft.com/office/officeart/2005/8/layout/default#1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DB71ECE9-17FB-4731-8C2A-08E972CAF36F}" type="presParOf" srcId="{B681CF3B-4E7E-45BC-B9C9-9424CE00C691}" destId="{D31BA57C-2B57-4E61-8D2B-7C2F7F31B424}" srcOrd="0" destOrd="0" presId="urn:microsoft.com/office/officeart/2005/8/layout/default#1"/>
    <dgm:cxn modelId="{55F538B4-AECE-4F7E-B6E1-57E07F30D15E}" type="presParOf" srcId="{B681CF3B-4E7E-45BC-B9C9-9424CE00C691}" destId="{05EBC6B2-5F43-4C3E-A0B0-3B5F05A560FA}" srcOrd="1" destOrd="0" presId="urn:microsoft.com/office/officeart/2005/8/layout/default#1"/>
    <dgm:cxn modelId="{7285945A-BFEA-4B40-B015-092CD87AA878}" type="presParOf" srcId="{B681CF3B-4E7E-45BC-B9C9-9424CE00C691}" destId="{0652FE6A-9186-4E07-AB68-88003CC4C504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5EB4B-E2F2-46A3-8C9F-D1857CF0848C}">
      <dsp:nvSpPr>
        <dsp:cNvPr id="0" name=""/>
        <dsp:cNvSpPr/>
      </dsp:nvSpPr>
      <dsp:spPr>
        <a:xfrm>
          <a:off x="4393" y="370071"/>
          <a:ext cx="3841779" cy="38417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accent2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smtClean="0"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2800" b="1" i="0" kern="1200" smtClean="0"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2800" b="1" i="0" kern="1200" smtClean="0">
              <a:latin typeface="FreesiaUPC" pitchFamily="34" charset="-34"/>
              <a:cs typeface="FreesiaUPC" pitchFamily="34" charset="-34"/>
            </a:rPr>
          </a:br>
          <a:r>
            <a:rPr lang="th-TH" sz="2800" b="1" i="0" kern="1200" smtClean="0"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2800" b="1" i="0" kern="1200" smtClean="0">
              <a:latin typeface="FreesiaUPC" pitchFamily="34" charset="-34"/>
              <a:cs typeface="FreesiaUPC" pitchFamily="34" charset="-34"/>
            </a:rPr>
          </a:br>
          <a:r>
            <a:rPr lang="th-TH" sz="2800" b="1" i="0" kern="1200" smtClean="0">
              <a:latin typeface="FreesiaUPC" pitchFamily="34" charset="-34"/>
              <a:cs typeface="FreesiaUPC" pitchFamily="34" charset="-34"/>
            </a:rPr>
            <a:t>พ.ศ. 2545</a:t>
          </a:r>
          <a:endParaRPr lang="th-TH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567009" y="932687"/>
        <a:ext cx="2716547" cy="2716547"/>
      </dsp:txXfrm>
    </dsp:sp>
    <dsp:sp modelId="{6525249F-A0EA-47D8-96F4-43B39272D08D}">
      <dsp:nvSpPr>
        <dsp:cNvPr id="0" name=""/>
        <dsp:cNvSpPr/>
      </dsp:nvSpPr>
      <dsp:spPr>
        <a:xfrm>
          <a:off x="4422440" y="1576389"/>
          <a:ext cx="1221685" cy="14291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5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422440" y="1862217"/>
        <a:ext cx="855180" cy="857486"/>
      </dsp:txXfrm>
    </dsp:sp>
    <dsp:sp modelId="{4D8D8426-9DAD-4916-9C69-337887423D05}">
      <dsp:nvSpPr>
        <dsp:cNvPr id="0" name=""/>
        <dsp:cNvSpPr/>
      </dsp:nvSpPr>
      <dsp:spPr>
        <a:xfrm>
          <a:off x="6151240" y="370071"/>
          <a:ext cx="3841779" cy="3841779"/>
        </a:xfrm>
        <a:prstGeom prst="ellipse">
          <a:avLst/>
        </a:prstGeom>
        <a:solidFill>
          <a:srgbClr val="FFFF00"/>
        </a:solidFill>
        <a:ln>
          <a:noFill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30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  <a:endParaRPr lang="th-TH" sz="3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713856" y="932687"/>
        <a:ext cx="2716547" cy="27165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37540-1ECA-4C21-A641-EDBD299B450D}">
      <dsp:nvSpPr>
        <dsp:cNvPr id="0" name=""/>
        <dsp:cNvSpPr/>
      </dsp:nvSpPr>
      <dsp:spPr>
        <a:xfrm>
          <a:off x="0" y="0"/>
          <a:ext cx="11235189" cy="978551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7769" y="47769"/>
        <a:ext cx="11139651" cy="883013"/>
      </dsp:txXfrm>
    </dsp:sp>
    <dsp:sp modelId="{A1C085AB-A1C2-47D8-A64B-DEBCE78F5946}">
      <dsp:nvSpPr>
        <dsp:cNvPr id="0" name=""/>
        <dsp:cNvSpPr/>
      </dsp:nvSpPr>
      <dsp:spPr>
        <a:xfrm>
          <a:off x="0" y="901827"/>
          <a:ext cx="11235189" cy="978551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</a:p>
      </dsp:txBody>
      <dsp:txXfrm>
        <a:off x="47769" y="949596"/>
        <a:ext cx="11139651" cy="883013"/>
      </dsp:txXfrm>
    </dsp:sp>
    <dsp:sp modelId="{BEDACB00-D253-4EA5-875D-39D30D70CE24}">
      <dsp:nvSpPr>
        <dsp:cNvPr id="0" name=""/>
        <dsp:cNvSpPr/>
      </dsp:nvSpPr>
      <dsp:spPr>
        <a:xfrm>
          <a:off x="0" y="1748625"/>
          <a:ext cx="11235189" cy="124371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</a:p>
      </dsp:txBody>
      <dsp:txXfrm>
        <a:off x="60713" y="1809338"/>
        <a:ext cx="11113763" cy="1122284"/>
      </dsp:txXfrm>
    </dsp:sp>
    <dsp:sp modelId="{798D813B-659D-4D24-AE9E-0347E2FA2544}">
      <dsp:nvSpPr>
        <dsp:cNvPr id="0" name=""/>
        <dsp:cNvSpPr/>
      </dsp:nvSpPr>
      <dsp:spPr>
        <a:xfrm>
          <a:off x="0" y="2976364"/>
          <a:ext cx="11235189" cy="978551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ให้เงินกู้ยืมแก่นายจ้าง/ลูกจ้าง เพื่อนำไปฝึกอบรมฝีมือแรงงาน หรือทดสอบมาตรฐานฝีมือแรงงาน</a:t>
          </a:r>
        </a:p>
      </dsp:txBody>
      <dsp:txXfrm>
        <a:off x="47769" y="3024133"/>
        <a:ext cx="11139651" cy="883013"/>
      </dsp:txXfrm>
    </dsp:sp>
    <dsp:sp modelId="{4069B5E3-679A-42AA-9AD5-D0AC158A63A0}">
      <dsp:nvSpPr>
        <dsp:cNvPr id="0" name=""/>
        <dsp:cNvSpPr/>
      </dsp:nvSpPr>
      <dsp:spPr>
        <a:xfrm>
          <a:off x="0" y="3887952"/>
          <a:ext cx="11235189" cy="50674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</a:p>
      </dsp:txBody>
      <dsp:txXfrm>
        <a:off x="24737" y="3912689"/>
        <a:ext cx="11185715" cy="4572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2DCAE-5550-423B-BF78-C150EA09C1F4}">
      <dsp:nvSpPr>
        <dsp:cNvPr id="0" name=""/>
        <dsp:cNvSpPr/>
      </dsp:nvSpPr>
      <dsp:spPr>
        <a:xfrm>
          <a:off x="5594395" y="283"/>
          <a:ext cx="4048617" cy="24291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</a:p>
      </dsp:txBody>
      <dsp:txXfrm>
        <a:off x="5594395" y="283"/>
        <a:ext cx="4048617" cy="2429170"/>
      </dsp:txXfrm>
    </dsp:sp>
    <dsp:sp modelId="{EDE81AAF-CCB2-40EB-A96C-89EEE6579A21}">
      <dsp:nvSpPr>
        <dsp:cNvPr id="0" name=""/>
        <dsp:cNvSpPr/>
      </dsp:nvSpPr>
      <dsp:spPr>
        <a:xfrm>
          <a:off x="1561931" y="0"/>
          <a:ext cx="4048617" cy="242917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</a:p>
      </dsp:txBody>
      <dsp:txXfrm>
        <a:off x="1561931" y="0"/>
        <a:ext cx="4048617" cy="24291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DF07B-812A-483A-836A-3902DDF2321B}">
      <dsp:nvSpPr>
        <dsp:cNvPr id="0" name=""/>
        <dsp:cNvSpPr/>
      </dsp:nvSpPr>
      <dsp:spPr>
        <a:xfrm>
          <a:off x="9747" y="0"/>
          <a:ext cx="2017750" cy="26947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8845" y="59098"/>
        <a:ext cx="1899554" cy="2576591"/>
      </dsp:txXfrm>
    </dsp:sp>
    <dsp:sp modelId="{BF330597-58CD-4F9B-920A-1933B7BADA8A}">
      <dsp:nvSpPr>
        <dsp:cNvPr id="0" name=""/>
        <dsp:cNvSpPr/>
      </dsp:nvSpPr>
      <dsp:spPr>
        <a:xfrm>
          <a:off x="2229273" y="1097192"/>
          <a:ext cx="427763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solidFill>
              <a:schemeClr val="tx1"/>
            </a:solidFill>
          </a:endParaRPr>
        </a:p>
      </dsp:txBody>
      <dsp:txXfrm>
        <a:off x="2229273" y="1197272"/>
        <a:ext cx="299434" cy="300242"/>
      </dsp:txXfrm>
    </dsp:sp>
    <dsp:sp modelId="{21C10DE3-CD28-45C7-9C77-9461C1D9F453}">
      <dsp:nvSpPr>
        <dsp:cNvPr id="0" name=""/>
        <dsp:cNvSpPr/>
      </dsp:nvSpPr>
      <dsp:spPr>
        <a:xfrm>
          <a:off x="2834598" y="0"/>
          <a:ext cx="2017750" cy="2694787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93696" y="59098"/>
        <a:ext cx="1899554" cy="2576591"/>
      </dsp:txXfrm>
    </dsp:sp>
    <dsp:sp modelId="{2B84ACF0-5BA1-46EB-8CA9-81B4C03E2AA9}">
      <dsp:nvSpPr>
        <dsp:cNvPr id="0" name=""/>
        <dsp:cNvSpPr/>
      </dsp:nvSpPr>
      <dsp:spPr>
        <a:xfrm>
          <a:off x="5054913" y="1097192"/>
          <a:ext cx="429435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054913" y="1197272"/>
        <a:ext cx="300605" cy="300242"/>
      </dsp:txXfrm>
    </dsp:sp>
    <dsp:sp modelId="{C3EC4274-36EF-4F0F-9ADD-D15A38E651D9}">
      <dsp:nvSpPr>
        <dsp:cNvPr id="0" name=""/>
        <dsp:cNvSpPr/>
      </dsp:nvSpPr>
      <dsp:spPr>
        <a:xfrm>
          <a:off x="5662605" y="0"/>
          <a:ext cx="2017750" cy="2694787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ผู้ผ่าน</a:t>
          </a: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ทดสอบฯ 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721703" y="59098"/>
        <a:ext cx="1899554" cy="2576591"/>
      </dsp:txXfrm>
    </dsp:sp>
    <dsp:sp modelId="{99C02F06-B6BA-4485-A207-974690316DEA}">
      <dsp:nvSpPr>
        <dsp:cNvPr id="0" name=""/>
        <dsp:cNvSpPr/>
      </dsp:nvSpPr>
      <dsp:spPr>
        <a:xfrm>
          <a:off x="7881342" y="1097192"/>
          <a:ext cx="426090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881342" y="1197272"/>
        <a:ext cx="298263" cy="300242"/>
      </dsp:txXfrm>
    </dsp:sp>
    <dsp:sp modelId="{A2E2A8B2-D699-4134-8F29-65046C579564}">
      <dsp:nvSpPr>
        <dsp:cNvPr id="0" name=""/>
        <dsp:cNvSpPr/>
      </dsp:nvSpPr>
      <dsp:spPr>
        <a:xfrm>
          <a:off x="8484300" y="0"/>
          <a:ext cx="2017750" cy="2694787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นำจำนวนผู้ผ่านการ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ทดสอบฯ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543398" y="59098"/>
        <a:ext cx="1899554" cy="25765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4778" y="248484"/>
          <a:ext cx="2089163" cy="2428652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kern="1200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5967" y="309673"/>
        <a:ext cx="1966785" cy="2306274"/>
      </dsp:txXfrm>
    </dsp:sp>
    <dsp:sp modelId="{1695593E-EE7A-451C-8795-3EBA4E45EC0B}">
      <dsp:nvSpPr>
        <dsp:cNvPr id="0" name=""/>
        <dsp:cNvSpPr/>
      </dsp:nvSpPr>
      <dsp:spPr>
        <a:xfrm>
          <a:off x="2109369" y="1203754"/>
          <a:ext cx="267291" cy="5181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109369" y="1307376"/>
        <a:ext cx="187104" cy="310868"/>
      </dsp:txXfrm>
    </dsp:sp>
    <dsp:sp modelId="{21C10DE3-CD28-45C7-9C77-9461C1D9F453}">
      <dsp:nvSpPr>
        <dsp:cNvPr id="0" name=""/>
        <dsp:cNvSpPr/>
      </dsp:nvSpPr>
      <dsp:spPr>
        <a:xfrm>
          <a:off x="2598266" y="248484"/>
          <a:ext cx="2089163" cy="2428652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59455" y="309673"/>
        <a:ext cx="1966785" cy="2306274"/>
      </dsp:txXfrm>
    </dsp:sp>
    <dsp:sp modelId="{2B84ACF0-5BA1-46EB-8CA9-81B4C03E2AA9}">
      <dsp:nvSpPr>
        <dsp:cNvPr id="0" name=""/>
        <dsp:cNvSpPr/>
      </dsp:nvSpPr>
      <dsp:spPr>
        <a:xfrm>
          <a:off x="4697351" y="1203754"/>
          <a:ext cx="197698" cy="5181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697351" y="1307376"/>
        <a:ext cx="138389" cy="310868"/>
      </dsp:txXfrm>
    </dsp:sp>
    <dsp:sp modelId="{180ED129-2CC5-47DD-AE15-89EF3013291B}">
      <dsp:nvSpPr>
        <dsp:cNvPr id="0" name=""/>
        <dsp:cNvSpPr/>
      </dsp:nvSpPr>
      <dsp:spPr>
        <a:xfrm>
          <a:off x="5060445" y="248484"/>
          <a:ext cx="2089163" cy="2428652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121634" y="309673"/>
        <a:ext cx="1966785" cy="2306274"/>
      </dsp:txXfrm>
    </dsp:sp>
    <dsp:sp modelId="{6F0F3455-5AB6-43F2-939C-4BA9EF17B651}">
      <dsp:nvSpPr>
        <dsp:cNvPr id="0" name=""/>
        <dsp:cNvSpPr/>
      </dsp:nvSpPr>
      <dsp:spPr>
        <a:xfrm>
          <a:off x="7159715" y="1203754"/>
          <a:ext cx="233943" cy="5181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>
            <a:solidFill>
              <a:schemeClr val="tx1"/>
            </a:solidFill>
          </a:endParaRPr>
        </a:p>
      </dsp:txBody>
      <dsp:txXfrm>
        <a:off x="7159715" y="1307376"/>
        <a:ext cx="163760" cy="310868"/>
      </dsp:txXfrm>
    </dsp:sp>
    <dsp:sp modelId="{A2E2A8B2-D699-4134-8F29-65046C579564}">
      <dsp:nvSpPr>
        <dsp:cNvPr id="0" name=""/>
        <dsp:cNvSpPr/>
      </dsp:nvSpPr>
      <dsp:spPr>
        <a:xfrm>
          <a:off x="7591012" y="248484"/>
          <a:ext cx="2089163" cy="242865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652201" y="309673"/>
        <a:ext cx="1966785" cy="23062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411089"/>
          <a:ext cx="2113924" cy="2102765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1588" y="472677"/>
        <a:ext cx="1990748" cy="1979589"/>
      </dsp:txXfrm>
    </dsp:sp>
    <dsp:sp modelId="{1695593E-EE7A-451C-8795-3EBA4E45EC0B}">
      <dsp:nvSpPr>
        <dsp:cNvPr id="0" name=""/>
        <dsp:cNvSpPr/>
      </dsp:nvSpPr>
      <dsp:spPr>
        <a:xfrm>
          <a:off x="2244164" y="1200345"/>
          <a:ext cx="276109" cy="524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244164" y="1305196"/>
        <a:ext cx="193276" cy="314551"/>
      </dsp:txXfrm>
    </dsp:sp>
    <dsp:sp modelId="{21C10DE3-CD28-45C7-9C77-9461C1D9F453}">
      <dsp:nvSpPr>
        <dsp:cNvPr id="0" name=""/>
        <dsp:cNvSpPr/>
      </dsp:nvSpPr>
      <dsp:spPr>
        <a:xfrm>
          <a:off x="2634885" y="411089"/>
          <a:ext cx="2113924" cy="210276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 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(31 มี.ค.60)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96473" y="472677"/>
        <a:ext cx="1990748" cy="1979589"/>
      </dsp:txXfrm>
    </dsp:sp>
    <dsp:sp modelId="{2B84ACF0-5BA1-46EB-8CA9-81B4C03E2AA9}">
      <dsp:nvSpPr>
        <dsp:cNvPr id="0" name=""/>
        <dsp:cNvSpPr/>
      </dsp:nvSpPr>
      <dsp:spPr>
        <a:xfrm>
          <a:off x="4912284" y="1200345"/>
          <a:ext cx="346564" cy="524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912284" y="1305196"/>
        <a:ext cx="242595" cy="314551"/>
      </dsp:txXfrm>
    </dsp:sp>
    <dsp:sp modelId="{180ED129-2CC5-47DD-AE15-89EF3013291B}">
      <dsp:nvSpPr>
        <dsp:cNvPr id="0" name=""/>
        <dsp:cNvSpPr/>
      </dsp:nvSpPr>
      <dsp:spPr>
        <a:xfrm>
          <a:off x="5402706" y="411089"/>
          <a:ext cx="2113924" cy="2102765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(ร้อยละ 50)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464294" y="472677"/>
        <a:ext cx="1990748" cy="1979589"/>
      </dsp:txXfrm>
    </dsp:sp>
    <dsp:sp modelId="{6F0F3455-5AB6-43F2-939C-4BA9EF17B651}">
      <dsp:nvSpPr>
        <dsp:cNvPr id="0" name=""/>
        <dsp:cNvSpPr/>
      </dsp:nvSpPr>
      <dsp:spPr>
        <a:xfrm>
          <a:off x="7680104" y="1200345"/>
          <a:ext cx="346564" cy="524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>
            <a:solidFill>
              <a:schemeClr val="tx1"/>
            </a:solidFill>
          </a:endParaRPr>
        </a:p>
      </dsp:txBody>
      <dsp:txXfrm>
        <a:off x="7680104" y="1305196"/>
        <a:ext cx="242595" cy="314551"/>
      </dsp:txXfrm>
    </dsp:sp>
    <dsp:sp modelId="{A2E2A8B2-D699-4134-8F29-65046C579564}">
      <dsp:nvSpPr>
        <dsp:cNvPr id="0" name=""/>
        <dsp:cNvSpPr/>
      </dsp:nvSpPr>
      <dsp:spPr>
        <a:xfrm>
          <a:off x="8170527" y="411089"/>
          <a:ext cx="2550196" cy="2102765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 พ.ศ.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2561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232115" y="472677"/>
        <a:ext cx="2427020" cy="19795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204108"/>
          <a:ext cx="2733757" cy="301934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0069" y="284177"/>
        <a:ext cx="2573619" cy="2859206"/>
      </dsp:txXfrm>
    </dsp:sp>
    <dsp:sp modelId="{1695593E-EE7A-451C-8795-3EBA4E45EC0B}">
      <dsp:nvSpPr>
        <dsp:cNvPr id="0" name=""/>
        <dsp:cNvSpPr/>
      </dsp:nvSpPr>
      <dsp:spPr>
        <a:xfrm>
          <a:off x="2849661" y="1476239"/>
          <a:ext cx="245716" cy="4750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849661" y="1571255"/>
        <a:ext cx="172001" cy="285050"/>
      </dsp:txXfrm>
    </dsp:sp>
    <dsp:sp modelId="{180ED129-2CC5-47DD-AE15-89EF3013291B}">
      <dsp:nvSpPr>
        <dsp:cNvPr id="0" name=""/>
        <dsp:cNvSpPr/>
      </dsp:nvSpPr>
      <dsp:spPr>
        <a:xfrm>
          <a:off x="3197373" y="204108"/>
          <a:ext cx="3905583" cy="3019344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 ประจำปี พ.ศ. 2560</a:t>
          </a:r>
        </a:p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ฝีมือแรงงาน ในปี พ.ศ. 2560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u="sng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ส่วนที่เกินกว่าร้อยละ 70</a:t>
          </a:r>
          <a:r>
            <a:rPr lang="th-TH" sz="24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ของลูกจ้าง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ทั้งหมด </a:t>
          </a:r>
          <a:r>
            <a:rPr lang="th-TH" sz="24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)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นำมาขอรับเงิน 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อุดหนุน จำนวน 200 บาทต่อคน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285807" y="292542"/>
        <a:ext cx="3728715" cy="2842476"/>
      </dsp:txXfrm>
    </dsp:sp>
    <dsp:sp modelId="{6F0F3455-5AB6-43F2-939C-4BA9EF17B651}">
      <dsp:nvSpPr>
        <dsp:cNvPr id="0" name=""/>
        <dsp:cNvSpPr/>
      </dsp:nvSpPr>
      <dsp:spPr>
        <a:xfrm>
          <a:off x="7209323" y="1476239"/>
          <a:ext cx="225497" cy="475082"/>
        </a:xfrm>
        <a:prstGeom prst="rightArrow">
          <a:avLst>
            <a:gd name="adj1" fmla="val 60000"/>
            <a:gd name="adj2" fmla="val 5000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</a:endParaRPr>
        </a:p>
      </dsp:txBody>
      <dsp:txXfrm>
        <a:off x="7209323" y="1571255"/>
        <a:ext cx="157848" cy="285050"/>
      </dsp:txXfrm>
    </dsp:sp>
    <dsp:sp modelId="{A2E2A8B2-D699-4134-8F29-65046C579564}">
      <dsp:nvSpPr>
        <dsp:cNvPr id="0" name=""/>
        <dsp:cNvSpPr/>
      </dsp:nvSpPr>
      <dsp:spPr>
        <a:xfrm>
          <a:off x="7528424" y="204108"/>
          <a:ext cx="3262516" cy="301934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  <a:b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2560 ส่วนที่เกินกว่าร้อยละ 70 </a:t>
          </a:r>
          <a:r>
            <a:rPr kumimoji="0" lang="en-US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</a:p>
      </dsp:txBody>
      <dsp:txXfrm>
        <a:off x="7616858" y="292542"/>
        <a:ext cx="3085648" cy="284247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5643" y="557949"/>
          <a:ext cx="3004732" cy="180904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8628" y="610934"/>
        <a:ext cx="2898762" cy="1703074"/>
      </dsp:txXfrm>
    </dsp:sp>
    <dsp:sp modelId="{1695593E-EE7A-451C-8795-3EBA4E45EC0B}">
      <dsp:nvSpPr>
        <dsp:cNvPr id="0" name=""/>
        <dsp:cNvSpPr/>
      </dsp:nvSpPr>
      <dsp:spPr>
        <a:xfrm>
          <a:off x="3320849" y="1089885"/>
          <a:ext cx="637003" cy="7451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320849" y="1238920"/>
        <a:ext cx="445902" cy="447103"/>
      </dsp:txXfrm>
    </dsp:sp>
    <dsp:sp modelId="{21C10DE3-CD28-45C7-9C77-9461C1D9F453}">
      <dsp:nvSpPr>
        <dsp:cNvPr id="0" name=""/>
        <dsp:cNvSpPr/>
      </dsp:nvSpPr>
      <dsp:spPr>
        <a:xfrm>
          <a:off x="4222269" y="537750"/>
          <a:ext cx="3004732" cy="1849442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276437" y="591918"/>
        <a:ext cx="2896396" cy="1741106"/>
      </dsp:txXfrm>
    </dsp:sp>
    <dsp:sp modelId="{2B84ACF0-5BA1-46EB-8CA9-81B4C03E2AA9}">
      <dsp:nvSpPr>
        <dsp:cNvPr id="0" name=""/>
        <dsp:cNvSpPr/>
      </dsp:nvSpPr>
      <dsp:spPr>
        <a:xfrm>
          <a:off x="7527475" y="1089885"/>
          <a:ext cx="637003" cy="7451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527475" y="1238920"/>
        <a:ext cx="445902" cy="447103"/>
      </dsp:txXfrm>
    </dsp:sp>
    <dsp:sp modelId="{A2E2A8B2-D699-4134-8F29-65046C579564}">
      <dsp:nvSpPr>
        <dsp:cNvPr id="0" name=""/>
        <dsp:cNvSpPr/>
      </dsp:nvSpPr>
      <dsp:spPr>
        <a:xfrm>
          <a:off x="8428895" y="511369"/>
          <a:ext cx="3004732" cy="190220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84609" y="567083"/>
        <a:ext cx="2893304" cy="179077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591938" y="433284"/>
          <a:ext cx="3007670" cy="2058374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sp:txBody>
      <dsp:txXfrm>
        <a:off x="652226" y="493572"/>
        <a:ext cx="2887094" cy="1937798"/>
      </dsp:txXfrm>
    </dsp:sp>
    <dsp:sp modelId="{1695593E-EE7A-451C-8795-3EBA4E45EC0B}">
      <dsp:nvSpPr>
        <dsp:cNvPr id="0" name=""/>
        <dsp:cNvSpPr/>
      </dsp:nvSpPr>
      <dsp:spPr>
        <a:xfrm>
          <a:off x="3754906" y="1089520"/>
          <a:ext cx="329231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754906" y="1238700"/>
        <a:ext cx="230462" cy="447542"/>
      </dsp:txXfrm>
    </dsp:sp>
    <dsp:sp modelId="{21C10DE3-CD28-45C7-9C77-9461C1D9F453}">
      <dsp:nvSpPr>
        <dsp:cNvPr id="0" name=""/>
        <dsp:cNvSpPr/>
      </dsp:nvSpPr>
      <dsp:spPr>
        <a:xfrm>
          <a:off x="4220800" y="433284"/>
          <a:ext cx="3007670" cy="205837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281088" y="493572"/>
        <a:ext cx="2887094" cy="1937798"/>
      </dsp:txXfrm>
    </dsp:sp>
    <dsp:sp modelId="{2B84ACF0-5BA1-46EB-8CA9-81B4C03E2AA9}">
      <dsp:nvSpPr>
        <dsp:cNvPr id="0" name=""/>
        <dsp:cNvSpPr/>
      </dsp:nvSpPr>
      <dsp:spPr>
        <a:xfrm>
          <a:off x="7365368" y="1089520"/>
          <a:ext cx="290221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365368" y="1238700"/>
        <a:ext cx="203155" cy="447542"/>
      </dsp:txXfrm>
    </dsp:sp>
    <dsp:sp modelId="{A59C6428-F22C-4911-B01E-FC65684B2482}">
      <dsp:nvSpPr>
        <dsp:cNvPr id="0" name=""/>
        <dsp:cNvSpPr/>
      </dsp:nvSpPr>
      <dsp:spPr>
        <a:xfrm>
          <a:off x="7776059" y="433284"/>
          <a:ext cx="3007670" cy="2058374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836347" y="493572"/>
        <a:ext cx="2887094" cy="193779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465453" y="0"/>
          <a:ext cx="3081967" cy="2636911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 สพร./สนพ. พิจารณา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30 วัน </a:t>
          </a:r>
          <a:r>
            <a:rPr lang="th-TH" sz="2400" b="1" u="sng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ตามแบบ ขร.1</a:t>
          </a:r>
        </a:p>
      </dsp:txBody>
      <dsp:txXfrm>
        <a:off x="542685" y="77232"/>
        <a:ext cx="2927503" cy="2482447"/>
      </dsp:txXfrm>
    </dsp:sp>
    <dsp:sp modelId="{1695593E-EE7A-451C-8795-3EBA4E45EC0B}">
      <dsp:nvSpPr>
        <dsp:cNvPr id="0" name=""/>
        <dsp:cNvSpPr/>
      </dsp:nvSpPr>
      <dsp:spPr>
        <a:xfrm>
          <a:off x="3669548" y="1025165"/>
          <a:ext cx="258909" cy="5865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669548" y="1142481"/>
        <a:ext cx="181236" cy="351949"/>
      </dsp:txXfrm>
    </dsp:sp>
    <dsp:sp modelId="{21C10DE3-CD28-45C7-9C77-9461C1D9F453}">
      <dsp:nvSpPr>
        <dsp:cNvPr id="0" name=""/>
        <dsp:cNvSpPr/>
      </dsp:nvSpPr>
      <dsp:spPr>
        <a:xfrm>
          <a:off x="4035930" y="0"/>
          <a:ext cx="2779050" cy="2636911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หลักสูตรการฝึกอลรมเพื่อนำเทคโนโลยีมาใช้ในการผลิตสินค้าหรือบริการ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113162" y="77232"/>
        <a:ext cx="2624586" cy="2482447"/>
      </dsp:txXfrm>
    </dsp:sp>
    <dsp:sp modelId="{2B84ACF0-5BA1-46EB-8CA9-81B4C03E2AA9}">
      <dsp:nvSpPr>
        <dsp:cNvPr id="0" name=""/>
        <dsp:cNvSpPr/>
      </dsp:nvSpPr>
      <dsp:spPr>
        <a:xfrm>
          <a:off x="6922637" y="1025165"/>
          <a:ext cx="228232" cy="5865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6922637" y="1142481"/>
        <a:ext cx="159762" cy="351949"/>
      </dsp:txXfrm>
    </dsp:sp>
    <dsp:sp modelId="{A59C6428-F22C-4911-B01E-FC65684B2482}">
      <dsp:nvSpPr>
        <dsp:cNvPr id="0" name=""/>
        <dsp:cNvSpPr/>
      </dsp:nvSpPr>
      <dsp:spPr>
        <a:xfrm>
          <a:off x="7245607" y="0"/>
          <a:ext cx="3680328" cy="2636911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นับแต่วันเสร็จสิ้นกฝึกอบรมแต่ไม่เกินวันที่ 31 มีนาคม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322839" y="77232"/>
        <a:ext cx="3525864" cy="248244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63935"/>
          <a:ext cx="2199847" cy="2797072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ส่งเงินค่าทดสอบเข้ากองทุน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4431" y="128366"/>
        <a:ext cx="2070985" cy="2668210"/>
      </dsp:txXfrm>
    </dsp:sp>
    <dsp:sp modelId="{1695593E-EE7A-451C-8795-3EBA4E45EC0B}">
      <dsp:nvSpPr>
        <dsp:cNvPr id="0" name=""/>
        <dsp:cNvSpPr/>
      </dsp:nvSpPr>
      <dsp:spPr>
        <a:xfrm>
          <a:off x="2333961" y="1189690"/>
          <a:ext cx="284320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333961" y="1298802"/>
        <a:ext cx="199024" cy="327338"/>
      </dsp:txXfrm>
    </dsp:sp>
    <dsp:sp modelId="{21C10DE3-CD28-45C7-9C77-9461C1D9F453}">
      <dsp:nvSpPr>
        <dsp:cNvPr id="0" name=""/>
        <dsp:cNvSpPr/>
      </dsp:nvSpPr>
      <dsp:spPr>
        <a:xfrm>
          <a:off x="2736300" y="63935"/>
          <a:ext cx="2199847" cy="2797072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ของรัฐ ส่งเงินค่าธรรมเนียม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00731" y="128366"/>
        <a:ext cx="2070985" cy="2668210"/>
      </dsp:txXfrm>
    </dsp:sp>
    <dsp:sp modelId="{2B84ACF0-5BA1-46EB-8CA9-81B4C03E2AA9}">
      <dsp:nvSpPr>
        <dsp:cNvPr id="0" name=""/>
        <dsp:cNvSpPr/>
      </dsp:nvSpPr>
      <dsp:spPr>
        <a:xfrm>
          <a:off x="5106267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106267" y="1298802"/>
        <a:ext cx="252456" cy="327338"/>
      </dsp:txXfrm>
    </dsp:sp>
    <dsp:sp modelId="{180ED129-2CC5-47DD-AE15-89EF3013291B}">
      <dsp:nvSpPr>
        <dsp:cNvPr id="0" name=""/>
        <dsp:cNvSpPr/>
      </dsp:nvSpPr>
      <dsp:spPr>
        <a:xfrm>
          <a:off x="5616623" y="63935"/>
          <a:ext cx="2199847" cy="2797072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ขอรับเงินอุดหนุนเท่ากับจำนวนเงิน</a:t>
          </a:r>
          <a:br>
            <a:rPr lang="th-TH" sz="20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0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ค่าทดสอบหรือค่าธรรมเนียมที่ส่งเข้ากองทุน</a:t>
          </a:r>
          <a:endParaRPr lang="en-US" sz="2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81054" y="128366"/>
        <a:ext cx="2070985" cy="2668210"/>
      </dsp:txXfrm>
    </dsp:sp>
    <dsp:sp modelId="{6F0F3455-5AB6-43F2-939C-4BA9EF17B651}">
      <dsp:nvSpPr>
        <dsp:cNvPr id="0" name=""/>
        <dsp:cNvSpPr/>
      </dsp:nvSpPr>
      <dsp:spPr>
        <a:xfrm>
          <a:off x="7986590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7986590" y="1298802"/>
        <a:ext cx="252456" cy="327338"/>
      </dsp:txXfrm>
    </dsp:sp>
    <dsp:sp modelId="{A2E2A8B2-D699-4134-8F29-65046C579564}">
      <dsp:nvSpPr>
        <dsp:cNvPr id="0" name=""/>
        <dsp:cNvSpPr/>
      </dsp:nvSpPr>
      <dsp:spPr>
        <a:xfrm>
          <a:off x="8496945" y="63935"/>
          <a:ext cx="2199847" cy="279707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561376" y="128366"/>
        <a:ext cx="2070985" cy="266821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32397" y="60068"/>
          <a:ext cx="2199847" cy="280480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สรร. สำรวจและรวบรวมคำขอรับการจัดสรรงบประมาณเงินช่วยเหลือหรืออุดหนุน จากสพร./สนพ. ส่งให้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6828" y="124499"/>
        <a:ext cx="2070985" cy="2675944"/>
      </dsp:txXfrm>
    </dsp:sp>
    <dsp:sp modelId="{1695593E-EE7A-451C-8795-3EBA4E45EC0B}">
      <dsp:nvSpPr>
        <dsp:cNvPr id="0" name=""/>
        <dsp:cNvSpPr/>
      </dsp:nvSpPr>
      <dsp:spPr>
        <a:xfrm>
          <a:off x="2358259" y="1189690"/>
          <a:ext cx="267149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358259" y="1298802"/>
        <a:ext cx="187004" cy="327338"/>
      </dsp:txXfrm>
    </dsp:sp>
    <dsp:sp modelId="{21C10DE3-CD28-45C7-9C77-9461C1D9F453}">
      <dsp:nvSpPr>
        <dsp:cNvPr id="0" name=""/>
        <dsp:cNvSpPr/>
      </dsp:nvSpPr>
      <dsp:spPr>
        <a:xfrm>
          <a:off x="2736300" y="60068"/>
          <a:ext cx="2199847" cy="280480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00731" y="124499"/>
        <a:ext cx="2070985" cy="2675944"/>
      </dsp:txXfrm>
    </dsp:sp>
    <dsp:sp modelId="{2B84ACF0-5BA1-46EB-8CA9-81B4C03E2AA9}">
      <dsp:nvSpPr>
        <dsp:cNvPr id="0" name=""/>
        <dsp:cNvSpPr/>
      </dsp:nvSpPr>
      <dsp:spPr>
        <a:xfrm>
          <a:off x="5106267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106267" y="1298802"/>
        <a:ext cx="252456" cy="327338"/>
      </dsp:txXfrm>
    </dsp:sp>
    <dsp:sp modelId="{180ED129-2CC5-47DD-AE15-89EF3013291B}">
      <dsp:nvSpPr>
        <dsp:cNvPr id="0" name=""/>
        <dsp:cNvSpPr/>
      </dsp:nvSpPr>
      <dsp:spPr>
        <a:xfrm>
          <a:off x="5616623" y="60068"/>
          <a:ext cx="2199847" cy="2804806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 กองส่งเสริมฯ จัดสรรงบประมาณให้สพร./สนพ.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81054" y="124499"/>
        <a:ext cx="2070985" cy="2675944"/>
      </dsp:txXfrm>
    </dsp:sp>
    <dsp:sp modelId="{6F0F3455-5AB6-43F2-939C-4BA9EF17B651}">
      <dsp:nvSpPr>
        <dsp:cNvPr id="0" name=""/>
        <dsp:cNvSpPr/>
      </dsp:nvSpPr>
      <dsp:spPr>
        <a:xfrm>
          <a:off x="7986590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7986590" y="1298802"/>
        <a:ext cx="252456" cy="327338"/>
      </dsp:txXfrm>
    </dsp:sp>
    <dsp:sp modelId="{A2E2A8B2-D699-4134-8F29-65046C579564}">
      <dsp:nvSpPr>
        <dsp:cNvPr id="0" name=""/>
        <dsp:cNvSpPr/>
      </dsp:nvSpPr>
      <dsp:spPr>
        <a:xfrm>
          <a:off x="8496945" y="60068"/>
          <a:ext cx="2199847" cy="280480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สพร./สนพ./สรร. </a:t>
          </a: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ขออนุมัติเบิกจ่ายเงิน</a:t>
          </a:r>
          <a:r>
            <a:rPr lang="th-TH" sz="2400" b="1" kern="1200" dirty="0" smtClean="0">
              <a:solidFill>
                <a:schemeClr val="bg1"/>
              </a:solidFill>
            </a:rPr>
            <a:t>ช่วยเหลือหรือ</a:t>
          </a: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อุดหนุนตามระเบียบของทางราชการ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561376" y="124499"/>
        <a:ext cx="2070985" cy="26759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60068"/>
          <a:ext cx="2199847" cy="280480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สมฐ. สำรวจและรวบรวมคำขอรับการจัดสรรงบประมาณเงินช่วยเหลือหรืออุดหนุน จากสพร./สนพ. ส่งให้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4431" y="124499"/>
        <a:ext cx="2070985" cy="2675944"/>
      </dsp:txXfrm>
    </dsp:sp>
    <dsp:sp modelId="{1695593E-EE7A-451C-8795-3EBA4E45EC0B}">
      <dsp:nvSpPr>
        <dsp:cNvPr id="0" name=""/>
        <dsp:cNvSpPr/>
      </dsp:nvSpPr>
      <dsp:spPr>
        <a:xfrm>
          <a:off x="2333961" y="1189690"/>
          <a:ext cx="284320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333961" y="1298802"/>
        <a:ext cx="199024" cy="327338"/>
      </dsp:txXfrm>
    </dsp:sp>
    <dsp:sp modelId="{21C10DE3-CD28-45C7-9C77-9461C1D9F453}">
      <dsp:nvSpPr>
        <dsp:cNvPr id="0" name=""/>
        <dsp:cNvSpPr/>
      </dsp:nvSpPr>
      <dsp:spPr>
        <a:xfrm>
          <a:off x="2736300" y="60068"/>
          <a:ext cx="2199847" cy="280480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00731" y="124499"/>
        <a:ext cx="2070985" cy="2675944"/>
      </dsp:txXfrm>
    </dsp:sp>
    <dsp:sp modelId="{2B84ACF0-5BA1-46EB-8CA9-81B4C03E2AA9}">
      <dsp:nvSpPr>
        <dsp:cNvPr id="0" name=""/>
        <dsp:cNvSpPr/>
      </dsp:nvSpPr>
      <dsp:spPr>
        <a:xfrm>
          <a:off x="5106267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106267" y="1298802"/>
        <a:ext cx="252456" cy="327338"/>
      </dsp:txXfrm>
    </dsp:sp>
    <dsp:sp modelId="{180ED129-2CC5-47DD-AE15-89EF3013291B}">
      <dsp:nvSpPr>
        <dsp:cNvPr id="0" name=""/>
        <dsp:cNvSpPr/>
      </dsp:nvSpPr>
      <dsp:spPr>
        <a:xfrm>
          <a:off x="5616623" y="60068"/>
          <a:ext cx="2199847" cy="2804806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เห็นชอบกองส่งเสริมฯ จัดสรรงบประมาณให้สพร./สนพ.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81054" y="124499"/>
        <a:ext cx="2070985" cy="2675944"/>
      </dsp:txXfrm>
    </dsp:sp>
    <dsp:sp modelId="{6F0F3455-5AB6-43F2-939C-4BA9EF17B651}">
      <dsp:nvSpPr>
        <dsp:cNvPr id="0" name=""/>
        <dsp:cNvSpPr/>
      </dsp:nvSpPr>
      <dsp:spPr>
        <a:xfrm>
          <a:off x="7986590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7986590" y="1298802"/>
        <a:ext cx="252456" cy="327338"/>
      </dsp:txXfrm>
    </dsp:sp>
    <dsp:sp modelId="{A2E2A8B2-D699-4134-8F29-65046C579564}">
      <dsp:nvSpPr>
        <dsp:cNvPr id="0" name=""/>
        <dsp:cNvSpPr/>
      </dsp:nvSpPr>
      <dsp:spPr>
        <a:xfrm>
          <a:off x="8496945" y="60068"/>
          <a:ext cx="2199847" cy="2804806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ขออนุมัติเบิกจ่ายเงิน</a:t>
          </a:r>
          <a:r>
            <a:rPr lang="th-TH" sz="2400" b="1" kern="1200" dirty="0" smtClean="0">
              <a:solidFill>
                <a:schemeClr val="bg1"/>
              </a:solidFill>
            </a:rPr>
            <a:t>ช่วยเหลือหรือ</a:t>
          </a: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อุดหนุนตามระเบียบของทางราชการ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561376" y="124499"/>
        <a:ext cx="2070985" cy="267594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0" y="864088"/>
          <a:ext cx="5072949" cy="2048335"/>
        </a:xfrm>
        <a:prstGeom prst="rect">
          <a:avLst/>
        </a:prstGeom>
        <a:solidFill>
          <a:srgbClr val="92D050"/>
        </a:solidFill>
        <a:ln>
          <a:noFill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กรุงเทพมหานคร 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864088"/>
        <a:ext cx="5072949" cy="2048335"/>
      </dsp:txXfrm>
    </dsp:sp>
    <dsp:sp modelId="{0652FE6A-9186-4E07-AB68-88003CC4C504}">
      <dsp:nvSpPr>
        <dsp:cNvPr id="0" name=""/>
        <dsp:cNvSpPr/>
      </dsp:nvSpPr>
      <dsp:spPr>
        <a:xfrm>
          <a:off x="5582846" y="852704"/>
          <a:ext cx="5072949" cy="2059719"/>
        </a:xfrm>
        <a:prstGeom prst="rect">
          <a:avLst/>
        </a:prstGeom>
        <a:solidFill>
          <a:schemeClr val="bg2">
            <a:lumMod val="20000"/>
            <a:lumOff val="80000"/>
          </a:schemeClr>
        </a:solidFill>
        <a:ln>
          <a:noFill/>
        </a:ln>
        <a:effectLst>
          <a:glow rad="63500">
            <a:schemeClr val="accent3">
              <a:hueOff val="11250264"/>
              <a:satOff val="-16880"/>
              <a:lumOff val="-2745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82846" y="852704"/>
        <a:ext cx="5072949" cy="2059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5" y="6"/>
            <a:ext cx="2944283" cy="496570"/>
          </a:xfrm>
          <a:prstGeom prst="rect">
            <a:avLst/>
          </a:prstGeom>
        </p:spPr>
        <p:txBody>
          <a:bodyPr vert="horz" lIns="91720" tIns="45859" rIns="91720" bIns="4585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48648" y="6"/>
            <a:ext cx="2944283" cy="496570"/>
          </a:xfrm>
          <a:prstGeom prst="rect">
            <a:avLst/>
          </a:prstGeom>
        </p:spPr>
        <p:txBody>
          <a:bodyPr vert="horz" lIns="91720" tIns="45859" rIns="91720" bIns="45859" rtlCol="0"/>
          <a:lstStyle>
            <a:lvl1pPr algn="r">
              <a:defRPr sz="1200"/>
            </a:lvl1pPr>
          </a:lstStyle>
          <a:p>
            <a:fld id="{274219BB-C8BA-4E05-AB61-568CF87E8C0A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5" y="9433110"/>
            <a:ext cx="2944283" cy="496570"/>
          </a:xfrm>
          <a:prstGeom prst="rect">
            <a:avLst/>
          </a:prstGeom>
        </p:spPr>
        <p:txBody>
          <a:bodyPr vert="horz" lIns="91720" tIns="45859" rIns="91720" bIns="4585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8648" y="9433110"/>
            <a:ext cx="2944283" cy="496570"/>
          </a:xfrm>
          <a:prstGeom prst="rect">
            <a:avLst/>
          </a:prstGeom>
        </p:spPr>
        <p:txBody>
          <a:bodyPr vert="horz" lIns="91720" tIns="45859" rIns="91720" bIns="45859" rtlCol="0" anchor="b"/>
          <a:lstStyle>
            <a:lvl1pPr algn="r">
              <a:defRPr sz="1200"/>
            </a:lvl1pPr>
          </a:lstStyle>
          <a:p>
            <a:fld id="{814EE047-8FD5-4148-89AE-BFEAD17766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7347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5" y="6"/>
            <a:ext cx="2944283" cy="496570"/>
          </a:xfrm>
          <a:prstGeom prst="rect">
            <a:avLst/>
          </a:prstGeom>
        </p:spPr>
        <p:txBody>
          <a:bodyPr vert="horz" lIns="91720" tIns="45859" rIns="91720" bIns="4585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8648" y="6"/>
            <a:ext cx="2944283" cy="496570"/>
          </a:xfrm>
          <a:prstGeom prst="rect">
            <a:avLst/>
          </a:prstGeom>
        </p:spPr>
        <p:txBody>
          <a:bodyPr vert="horz" lIns="91720" tIns="45859" rIns="91720" bIns="45859" rtlCol="0"/>
          <a:lstStyle>
            <a:lvl1pPr algn="r">
              <a:defRPr sz="1200"/>
            </a:lvl1pPr>
          </a:lstStyle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7713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0" tIns="45859" rIns="91720" bIns="45859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17422"/>
            <a:ext cx="5435600" cy="4469130"/>
          </a:xfrm>
          <a:prstGeom prst="rect">
            <a:avLst/>
          </a:prstGeom>
        </p:spPr>
        <p:txBody>
          <a:bodyPr vert="horz" lIns="91720" tIns="45859" rIns="91720" bIns="4585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5" y="9433110"/>
            <a:ext cx="2944283" cy="496570"/>
          </a:xfrm>
          <a:prstGeom prst="rect">
            <a:avLst/>
          </a:prstGeom>
        </p:spPr>
        <p:txBody>
          <a:bodyPr vert="horz" lIns="91720" tIns="45859" rIns="91720" bIns="4585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8648" y="9433110"/>
            <a:ext cx="2944283" cy="496570"/>
          </a:xfrm>
          <a:prstGeom prst="rect">
            <a:avLst/>
          </a:prstGeom>
        </p:spPr>
        <p:txBody>
          <a:bodyPr vert="horz" lIns="91720" tIns="45859" rIns="91720" bIns="45859" rtlCol="0" anchor="b"/>
          <a:lstStyle>
            <a:lvl1pPr algn="r">
              <a:defRPr sz="1200"/>
            </a:lvl1pPr>
          </a:lstStyle>
          <a:p>
            <a:fld id="{DDABFA7C-D9B5-4F9B-8E89-1FB066B9CA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04146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609148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218297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827445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436594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3045747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654895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264043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873192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923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589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589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8364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1. ผู้ดำเนินการทดสอบมาตรฐานฝีมือแรงงาน ซึ่งดำเนินการทดสอบมาตรฐานฝีมือแรงงานตั้งแต่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100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คนขึ้นไป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ให้เงินช่วยเหลือหรืออุดหนุนปีละ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10,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000 บาทต่อผู้ผ่านการทดสอบทุก 100 คน ส่วนที่เกิน 100 คน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ถ้ามีจำนวนตั้งแต่ 75 คนขึ้นไป ให้เงินอุดหนุนอีก 10,000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3296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2.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ผู้ดำเนินการทดสอบมาตรฐานฝีมือแรงงาน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ซึ่งดำเนินการทดสอบให้แก่ผู้เข้ารับการทดสอบที่กรมพัฒนาฝีมือแรงงาน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ส่งไปทดสอบมาตรฐานฝีมือแรงงานแห่งชาติ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ให้เงินช่วยเหลือหรืออุดหนุนเป็นค่าทดสอบ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497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3.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ผู้ประกอบกิจการที่ส่งเงินสมทบเข้ากองทุนภายในเวลาที่กำหนดในปีที่ผ่านมา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และได้ดำเนินการพัฒนาฝีมือแรงงาน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ครบตามสัดส่วนที่กฎหมายกำหนดในปีถัดมา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ให้เงินช่วยเหลือหรืออุดหนุนร้อยละ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ของเงินสมทบที่นำส่ง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23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619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4. นำผลการพัฒนาฝีมือแรงงาน (ฝึกอบรม+ทดสอบ+ประเมินความรู้ความสามารถ) ปี พ.ศ. 2560 รวมกัน ส่วนที่เกินกว่าร้อยละ 70</a:t>
            </a:r>
          </a:p>
          <a:p>
            <a:pPr defTabSz="1226524">
              <a:defRPr/>
            </a:pP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     นำมาขอรับเงินอุดหนุน ในปี พ.ศ. 2561 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2516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6195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5.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ผู้ประกอบกิจการที่ได้รับการรับรองมาตรฐานฝีมือแรงงานของตน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และได้นำมาตรฐานฝีมือแรงงานดังกล่าวไปใช้ในการทดสอบ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ให้แก่ลูกจ้างของตน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ให้เงินช่วยเหลือหรืออุดหนุนในแต่ละสาขาระดับละ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10,000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บาท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209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79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6. ผู้ประกอบกิจการที่ส่งลูกจ้างเข้ารับการทดสอบและผ่านการทดสอบมาตรฐานฝีมือแรงงานแห่งชาติ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และได้จ่ายค่าจ้างให้แก่ลูกจ้างดังกล่าวตามมาตรฐานฝีมือ ไม่น้อยกว่า 180 วัน ให้เงินช่วยเหลือหรืออุดหนุน 1,000 บาทต่อลูกจ้าง 1 คน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ทั้งนี้ ไม่เกินปีละ 100,000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84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750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7.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ผู้ประกอบกิจการเป็นค่าใช้จ่ายในการฝึกอบรมฝีมือแรงงานเพื่อพัฒนาทักษะความรู้ให้แก่ลูกจ้าง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เพื่อเป็นการสร้างสรรค์นวัตกรรมหรือนำเทคโนโลยีมาใช้ในการผลิตสินค้าหรือบริการ ให้เงินช่วยเหลือหรืออุดหนุนเท่าที่จ่ายจริง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ไม่เกินปีละ 100,000 บาท ทั้งนี้ หลักสูตรการฝึกอบรมให้เป็นไปตามหลักเกณฑ์ที่คณะกรรมการส่งเสริมการพัฒนาฝีมือแรงงานประกาศกำหนด 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3471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8. ผู้ดำเนินการทดสอบมาตรฐานฝีมือแรงงานตามมาตรา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24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หรือศูนย์ประเมินความรู้ความสามารถตามมาตรา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26/4 (2)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ที่เป็นหน่วยงานของรัฐ ซึ่งส่งเงินค่าทดสอบหรือค่าธรรมเนียมเข้ากองทุน ให้เงินช่วยเหลือหรืออุดหนุนเท่ากับจำนวนเงินที่ส่งเข้ากองทุน 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107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74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108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6195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9.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ศูนย์ประเมินความรู้ความสามารถกลาง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เป็นค่าตอบแทนและค่าใช้จ่ายอื่นของผู้ประเมิน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และค่าใช้จ่ายในการดำเนินการรับรองความรู้ความสามารถ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75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619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10. กรมพัฒนาฝีมือแรงงาน เป็นค่าใช้จ่ายในการดำเนินการทดสอบมาตรฐานฝีมือแรงงานแห่งชาติ ในสาขาอาชีพ ตำแหน่งงาน หรือลักษณะงาน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ที่อาจเป็นอันตรายต่อสาธารณะหรือต้องใช้ผู้มีความรู้ความสามารถ ในกรณีที่งบประมาณมีจำนวนไม่เพียงพอและจำเป็นต้องดำเนินการเพิ่มเติม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จากเป้าหมายที่ได้รับงบประมาณรายจ่ายประจำปี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 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6079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6195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13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11.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ผู้ประสงค์จะขอรับเงินช่วยเหลือหรืออุดหนุนจากกองทุนพัฒนาฝีมือแรงงาน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กรณีสิทธิขอรับเงินช่วยเหลือหรืออุดหนุนเกิดมีขึ้นในปีใด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ให้ยื่นคำขอรับเงินช่วยเหลือหรืออุดหนุน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ภายในวันที่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31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มีนาคมของปีถัดไป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13/08/61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607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87490" cy="685604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412583" y="680634"/>
            <a:ext cx="60936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358624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333230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95575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8724" y="4344406"/>
            <a:ext cx="10359152" cy="1975561"/>
          </a:xfrm>
        </p:spPr>
        <p:txBody>
          <a:bodyPr/>
          <a:lstStyle>
            <a:lvl1pPr marR="10883" algn="l">
              <a:defRPr sz="48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8724" y="2835297"/>
            <a:ext cx="10359152" cy="1509109"/>
          </a:xfrm>
        </p:spPr>
        <p:txBody>
          <a:bodyPr lIns="119715" tIns="54416" anchor="b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544159" indent="0" algn="ctr">
              <a:buNone/>
            </a:lvl2pPr>
            <a:lvl3pPr marL="1088319" indent="0" algn="ctr">
              <a:buNone/>
            </a:lvl3pPr>
            <a:lvl4pPr marL="1632478" indent="0" algn="ctr">
              <a:buNone/>
            </a:lvl4pPr>
            <a:lvl5pPr marL="2176638" indent="0" algn="ctr">
              <a:buNone/>
            </a:lvl5pPr>
            <a:lvl6pPr marL="2720797" indent="0" algn="ctr">
              <a:buNone/>
            </a:lvl6pPr>
            <a:lvl7pPr marL="3264957" indent="0" algn="ctr">
              <a:buNone/>
            </a:lvl7pPr>
            <a:lvl8pPr marL="3809116" indent="0" algn="ctr">
              <a:buNone/>
            </a:lvl8pPr>
            <a:lvl9pPr marL="4353276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40255" y="5048563"/>
            <a:ext cx="97498" cy="16920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340255" y="4797930"/>
            <a:ext cx="97498" cy="228653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340255" y="4638759"/>
            <a:ext cx="97498" cy="13719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340255" y="4543611"/>
            <a:ext cx="97498" cy="7316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6436088" y="1074137"/>
            <a:ext cx="5760597" cy="579254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98426" y="0"/>
            <a:ext cx="7349843" cy="661686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6631432" y="1286271"/>
            <a:ext cx="4115753" cy="158434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921705" y="0"/>
            <a:ext cx="3656171" cy="42681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921705" y="4268188"/>
            <a:ext cx="4265533" cy="114326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921705" y="0"/>
            <a:ext cx="1828086" cy="42681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928053" y="4247547"/>
            <a:ext cx="2786561" cy="261204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921705" y="4268188"/>
            <a:ext cx="2132767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921705" y="1371918"/>
            <a:ext cx="4265533" cy="28962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921705" y="1753006"/>
            <a:ext cx="4265533" cy="25151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1320284" y="4268188"/>
            <a:ext cx="6601421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10922" y="4268188"/>
            <a:ext cx="7109222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488908" y="2438965"/>
            <a:ext cx="7515463" cy="18292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488908" y="2134094"/>
            <a:ext cx="7515463" cy="213409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093619" y="4268188"/>
            <a:ext cx="1828086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168" y="1351985"/>
            <a:ext cx="7621086" cy="977712"/>
          </a:xfrm>
        </p:spPr>
        <p:txBody>
          <a:bodyPr lIns="97949" tIns="54416" bIns="0" anchor="t"/>
          <a:lstStyle>
            <a:lvl1pPr marL="6529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84024" y="402358"/>
            <a:ext cx="11334131" cy="886470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168" y="512183"/>
            <a:ext cx="10871016" cy="777420"/>
          </a:xfrm>
        </p:spPr>
        <p:txBody>
          <a:bodyPr tIns="76182"/>
          <a:lstStyle>
            <a:lvl1pPr algn="l">
              <a:buNone/>
              <a:defRPr sz="4500" b="0" cap="none" spc="-179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495190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547931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597700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635355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67043" y="680634"/>
            <a:ext cx="48749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62" y="512182"/>
            <a:ext cx="10968514" cy="91461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883" y="1770911"/>
            <a:ext cx="5382697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4701" y="1770911"/>
            <a:ext cx="5382697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359"/>
            <a:ext cx="11818156" cy="886470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836" y="512182"/>
            <a:ext cx="10359152" cy="914612"/>
          </a:xfrm>
        </p:spPr>
        <p:txBody>
          <a:bodyPr anchor="t"/>
          <a:lstStyle>
            <a:lvl1pPr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362" y="1810169"/>
            <a:ext cx="5384813" cy="639910"/>
          </a:xfrm>
        </p:spPr>
        <p:txBody>
          <a:bodyPr anchor="ctr"/>
          <a:lstStyle>
            <a:lvl1pPr marL="87066" indent="0" algn="l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0949" y="1810169"/>
            <a:ext cx="5386928" cy="639910"/>
          </a:xfrm>
        </p:spPr>
        <p:txBody>
          <a:bodyPr anchor="ctr"/>
          <a:lstStyle>
            <a:lvl1pPr marL="87066" indent="0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362" y="2459606"/>
            <a:ext cx="5384813" cy="396026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949" y="2459606"/>
            <a:ext cx="5386928" cy="396026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17008" y="680634"/>
            <a:ext cx="60936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63049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7655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99615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252356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302125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339779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71468" y="680634"/>
            <a:ext cx="48749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724" y="512182"/>
            <a:ext cx="10359152" cy="914612"/>
          </a:xfrm>
        </p:spPr>
        <p:txBody>
          <a:bodyPr/>
          <a:lstStyle>
            <a:lvl1pPr>
              <a:defRPr sz="48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043" y="273113"/>
            <a:ext cx="10968514" cy="1162319"/>
          </a:xfrm>
        </p:spPr>
        <p:txBody>
          <a:bodyPr anchor="ctr"/>
          <a:lstStyle>
            <a:lvl1pPr algn="l">
              <a:buNone/>
              <a:defRPr sz="43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043" y="1435432"/>
            <a:ext cx="3351490" cy="4573059"/>
          </a:xfrm>
        </p:spPr>
        <p:txBody>
          <a:bodyPr/>
          <a:lstStyle>
            <a:lvl1pPr marL="65299" indent="0">
              <a:buNone/>
              <a:defRPr sz="21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0214" y="1435432"/>
            <a:ext cx="7312343" cy="457305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0518" y="0"/>
            <a:ext cx="11699748" cy="1878472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4071" y="1885464"/>
            <a:ext cx="11705589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11370418" y="1198120"/>
            <a:ext cx="132794" cy="171221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1218724" y="441354"/>
            <a:ext cx="9140429" cy="701911"/>
          </a:xfrm>
        </p:spPr>
        <p:txBody>
          <a:bodyPr anchor="b"/>
          <a:lstStyle>
            <a:lvl1pPr algn="l">
              <a:buNone/>
              <a:defRPr sz="25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0518" y="1894219"/>
            <a:ext cx="11699748" cy="4961293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1218724" y="1150410"/>
            <a:ext cx="9140429" cy="685959"/>
          </a:xfrm>
        </p:spPr>
        <p:txBody>
          <a:bodyPr/>
          <a:lstStyle>
            <a:lvl1pPr marL="32650" indent="0">
              <a:spcBef>
                <a:spcPts val="0"/>
              </a:spcBef>
              <a:buNone/>
              <a:defRPr sz="17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11573539" y="1350555"/>
            <a:ext cx="132794" cy="171221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11111196" y="1453742"/>
            <a:ext cx="132794" cy="171221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632627" y="55512"/>
            <a:ext cx="2843689" cy="365210"/>
          </a:xfrm>
        </p:spPr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724" y="55512"/>
            <a:ext cx="7413903" cy="36521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76316" y="5551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5748" y="274703"/>
            <a:ext cx="2640568" cy="5852880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483" y="274703"/>
            <a:ext cx="7820144" cy="585288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87490" cy="685604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340255" y="5048563"/>
            <a:ext cx="97498" cy="16920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340255" y="4797930"/>
            <a:ext cx="97498" cy="228653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340255" y="4638759"/>
            <a:ext cx="97498" cy="13719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340255" y="4543611"/>
            <a:ext cx="97498" cy="7316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12583" y="680634"/>
            <a:ext cx="60936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358624" y="680634"/>
            <a:ext cx="36562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333230" y="680634"/>
            <a:ext cx="12187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95575" y="680634"/>
            <a:ext cx="12187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8724" y="512182"/>
            <a:ext cx="10359152" cy="914612"/>
          </a:xfrm>
          <a:prstGeom prst="rect">
            <a:avLst/>
          </a:prstGeom>
        </p:spPr>
        <p:txBody>
          <a:bodyPr vert="horz" lIns="108832" tIns="54416" rIns="108832" bIns="54416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8724" y="1783973"/>
            <a:ext cx="10359152" cy="4573059"/>
          </a:xfrm>
          <a:prstGeom prst="rect">
            <a:avLst/>
          </a:prstGeom>
        </p:spPr>
        <p:txBody>
          <a:bodyPr vert="horz" lIns="108832" tIns="54416" rIns="108832" bIns="54416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632627" y="6418161"/>
            <a:ext cx="2843689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l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fld id="{45511860-6ED5-4714-A643-7AF1950C1934}" type="datetime1">
              <a:rPr lang="en-US" smtClean="0"/>
              <a:pPr/>
              <a:t>8/13/2018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8724" y="6418161"/>
            <a:ext cx="7413903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r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476316" y="6418161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800" kern="1200" spc="-119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89743" indent="-408120" algn="l" rtl="0" eaLnBrk="1" latinLnBrk="0" hangingPunct="1">
        <a:spcBef>
          <a:spcPts val="833"/>
        </a:spcBef>
        <a:buClr>
          <a:schemeClr val="tx2"/>
        </a:buClr>
        <a:buSzPct val="95000"/>
        <a:buFont typeface="Wingdings"/>
        <a:buChar char="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81538" indent="-34010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186268" indent="-27208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501880" indent="-27208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1763077" indent="-25031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035156" indent="-25031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263703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92250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0797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15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83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24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66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07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49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91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32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%204.pdf" TargetMode="Externa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%204.pdf" TargetMode="Externa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5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5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%202.pdf" TargetMode="External"/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%201.pd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5.pdf" TargetMode="External"/><Relationship Id="rId5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%204.pdf" TargetMode="External"/><Relationship Id="rId4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%203.pdf" TargetMode="Externa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5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03%20&#3619;&#3627;&#3633;&#3626;&#3592;&#3633;&#3591;&#3627;&#3623;&#3633;&#3604;.docx" TargetMode="External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%204.pdf" TargetMode="External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8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3%20&#3649;&#3610;&#3610;&#3588;&#3635;&#3586;&#3629;&#3619;&#3633;&#3610;&#3648;&#3591;&#3636;&#3609;&#3629;&#3640;&#3604;&#3627;&#3609;&#3640;&#3609;%20&#3594;&#3629;.1%20&#3594;&#3629;.2\6.&#3649;&#3610;&#3610;%20&#3594;&#3629;.2-3%20(&#3586;&#3657;&#3629;9).docx" TargetMode="External"/><Relationship Id="rId3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3%20&#3649;&#3610;&#3610;&#3588;&#3635;&#3586;&#3629;&#3619;&#3633;&#3610;&#3648;&#3591;&#3636;&#3609;&#3629;&#3640;&#3604;&#3627;&#3609;&#3640;&#3609;%20&#3594;&#3629;.1%20&#3594;&#3629;.2\1.&#3649;&#3610;&#3610;%20&#3594;&#3629;.1%20(&#3586;&#3657;&#3629;%204,5,11).docx" TargetMode="External"/><Relationship Id="rId7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3%20&#3649;&#3610;&#3610;&#3588;&#3635;&#3586;&#3629;&#3619;&#3633;&#3610;&#3648;&#3591;&#3636;&#3609;&#3629;&#3640;&#3604;&#3627;&#3609;&#3640;&#3609;%20&#3594;&#3629;.1%20&#3594;&#3629;.2\5.&#3649;&#3610;&#3610;%20&#3594;&#3629;.2-2%20(&#3586;&#3657;&#3629;8).docx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3%20&#3649;&#3610;&#3610;&#3588;&#3635;&#3586;&#3629;&#3619;&#3633;&#3610;&#3648;&#3591;&#3636;&#3609;&#3629;&#3640;&#3604;&#3627;&#3609;&#3640;&#3609;%20&#3594;&#3629;.1%20&#3594;&#3629;.2\4.&#3649;&#3610;&#3610;%20&#3594;&#3629;.%202-1%20(&#3586;&#3657;&#3629;7).docx" TargetMode="External"/><Relationship Id="rId5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3%20&#3649;&#3610;&#3610;&#3588;&#3635;&#3586;&#3629;&#3619;&#3633;&#3610;&#3648;&#3591;&#3636;&#3609;&#3629;&#3640;&#3604;&#3627;&#3609;&#3640;&#3609;%20&#3594;&#3629;.1%20&#3594;&#3629;.2\3.&#3649;&#3610;&#3610;%20&#3594;&#3629;.2%20(&#3586;&#3657;&#3629;6).docx" TargetMode="External"/><Relationship Id="rId4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3%20&#3649;&#3610;&#3610;&#3588;&#3635;&#3586;&#3629;&#3619;&#3633;&#3610;&#3648;&#3591;&#3636;&#3609;&#3629;&#3640;&#3604;&#3627;&#3609;&#3640;&#3609;%20&#3594;&#3629;.1%20&#3594;&#3629;.2\2.&#3649;&#3610;&#3610;%20&#3594;&#3629;.1-1%20(&#3586;&#3657;&#3629;%2011).docx" TargetMode="External"/><Relationship Id="rId9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3%20&#3649;&#3610;&#3610;&#3588;&#3635;&#3586;&#3629;&#3619;&#3633;&#3610;&#3648;&#3591;&#3636;&#3609;&#3629;&#3640;&#3604;&#3627;&#3609;&#3640;&#3609;%20&#3594;&#3629;.1%20&#3594;&#3629;.2\7.&#3649;&#3610;&#3610;%20&#3594;&#3629;.%202-4%20(&#3586;&#3657;&#3629;10).docx" TargetMode="Externa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4%20&#3649;&#3610;&#3610;&#3619;&#3634;&#3618;&#3591;&#3634;&#3609;&#3612;&#3641;&#3657;&#3619;&#3633;&#3610;&#3648;&#3591;&#3636;&#3609;&#3629;&#3640;&#3604;&#3627;&#3609;&#3640;&#3609;%20&#3594;&#3629;.3\&#3649;&#3610;&#3610;%20&#3594;&#3629;.3%20(&#3586;&#3657;&#3629;%204,5,11).docx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4%20&#3649;&#3610;&#3610;&#3619;&#3634;&#3618;&#3591;&#3634;&#3609;&#3612;&#3641;&#3657;&#3619;&#3633;&#3610;&#3648;&#3591;&#3636;&#3609;&#3629;&#3640;&#3604;&#3627;&#3609;&#3640;&#3609;%20&#3594;&#3629;.3\&#3649;&#3610;&#3610;%20&#3594;&#3629;.3-2%20(&#3586;&#3657;&#3629;%2011)%20&#3585;&#3619;&#3603;&#3637;&#3624;&#3641;&#3609;&#3618;&#3660;&#3611;&#3619;&#3632;&#3648;&#3617;&#3636;&#3609;.docx" TargetMode="External"/><Relationship Id="rId4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4%20&#3649;&#3610;&#3610;&#3619;&#3634;&#3618;&#3591;&#3634;&#3609;&#3612;&#3641;&#3657;&#3619;&#3633;&#3610;&#3648;&#3591;&#3636;&#3609;&#3629;&#3640;&#3604;&#3627;&#3609;&#3640;&#3609;%20&#3594;&#3629;.3\&#3649;&#3610;&#3610;%20&#3594;&#3629;.3-1%20&#3586;&#3657;&#3629;%206%207%208%209%2010.docx" TargetMode="Externa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5%20&#3649;&#3610;&#3610;&#3619;&#3634;&#3618;&#3591;&#3634;&#3609;&#3629;&#3609;&#3640;&#3617;&#3633;&#3605;&#3636;&#3648;&#3591;&#3636;&#3609;&#3629;&#3640;&#3604;&#3627;&#3609;&#3640;&#3609;%20&#3594;&#3629;.4\&#3649;&#3610;&#3610;%20&#3594;&#3629;.4.xlsx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7%20&#3649;&#3610;&#3610;&#3627;&#3621;&#3633;&#3585;&#3626;&#3641;&#3605;&#3619;&#3648;&#3607;&#3588;&#3650;&#3609;&#3650;&#3621;&#3618;&#3637;\&#3649;&#3610;&#3610;&#3627;&#3621;&#3633;&#3585;&#3626;&#3641;&#3605;&#3619;&#3585;&#3634;&#3619;&#3613;&#3638;&#3585;&#3629;&#3610;&#3619;&#3617;&#3648;&#3607;&#3588;&#3650;&#3609;&#3650;&#3621;&#3618;&#3637;.doc" TargetMode="External"/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6%20&#3585;&#3634;&#3619;&#3618;&#3639;&#3656;&#3609;&#3586;&#3629;&#3619;&#3633;&#3610;&#3588;&#3623;&#3634;&#3617;&#3648;&#3627;&#3655;&#3609;&#3594;&#3629;&#3610;&#3627;&#3621;&#3633;&#3585;&#3626;&#3641;&#3605;&#3619;%20&#3586;&#3619;.1\&#3649;&#3610;&#3610;&#3586;&#3629;&#3619;&#3633;&#3610;&#3588;&#3623;&#3634;&#3617;&#3648;&#3627;&#3655;&#3609;&#3594;&#3610;%20(&#3586;&#3619;.1).docx" TargetMode="External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33979" y="6432814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ชื่อเรื่องรอง 2"/>
          <p:cNvSpPr txBox="1">
            <a:spLocks/>
          </p:cNvSpPr>
          <p:nvPr/>
        </p:nvSpPr>
        <p:spPr>
          <a:xfrm>
            <a:off x="981051" y="765498"/>
            <a:ext cx="10369152" cy="511256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i="0" u="none" strike="noStrike" kern="1200" cap="none" spc="10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โครง</a:t>
            </a:r>
            <a:r>
              <a:rPr kumimoji="0" lang="th-TH" sz="48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การสัมมนา</a:t>
            </a:r>
            <a:endParaRPr kumimoji="0" lang="th-TH" sz="4800" b="1" i="0" u="none" strike="noStrike" kern="1200" cap="none" spc="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i="0" u="none" strike="noStrike" kern="1200" cap="none" spc="10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การดำเนินงานกองทุนพัฒนาฝีมือแรงงาน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i="0" u="none" strike="noStrike" kern="1200" cap="none" spc="10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ประจำปีงบประมาณ พ.ศ. 2561</a:t>
            </a:r>
            <a:r>
              <a:rPr kumimoji="0" lang="th-TH" sz="4800" b="1" i="0" u="none" strike="noStrike" kern="1200" cap="none" spc="100" normalizeH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/>
            </a:r>
            <a:br>
              <a:rPr kumimoji="0" lang="th-TH" sz="4800" b="1" i="0" u="none" strike="noStrike" kern="1200" cap="none" spc="100" normalizeH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</a:br>
            <a:r>
              <a:rPr lang="th-TH" sz="4800" b="1" spc="1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ระหว่างวันที่ </a:t>
            </a:r>
            <a:r>
              <a:rPr lang="en-US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-</a:t>
            </a:r>
            <a:r>
              <a:rPr lang="en-US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9</a:t>
            </a:r>
            <a:r>
              <a:rPr lang="th-TH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พฤษภาคม </a:t>
            </a:r>
            <a:r>
              <a:rPr lang="th-TH" sz="4800" b="1" spc="1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br>
              <a:rPr lang="th-TH" sz="4800" b="1" spc="1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spc="100" baseline="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ณ</a:t>
            </a:r>
            <a:r>
              <a:rPr lang="th-TH" sz="4800" b="1" spc="1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โรงแรมแอมบาสเดอร์ กรุงเทพมหานคร</a:t>
            </a:r>
            <a:endParaRPr kumimoji="0" lang="en-US" sz="4800" b="1" i="0" u="none" strike="noStrike" kern="1200" cap="none" spc="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n-US" sz="4800" b="1" i="0" u="none" strike="noStrike" kern="1200" cap="none" spc="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76084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0" y="0"/>
            <a:ext cx="12187238" cy="1214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1"/>
          <p:cNvSpPr>
            <a:spLocks noChangeArrowheads="1"/>
          </p:cNvSpPr>
          <p:nvPr/>
        </p:nvSpPr>
        <p:spPr bwMode="auto">
          <a:xfrm>
            <a:off x="476025" y="1485578"/>
            <a:ext cx="11323975" cy="848559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square" lIns="108832" tIns="54416" rIns="108832" bIns="54416">
            <a:spAutoFit/>
          </a:bodyPr>
          <a:lstStyle/>
          <a:p>
            <a:pPr algn="ctr" eaLnBrk="1" hangingPunct="1"/>
            <a:r>
              <a:rPr lang="th-TH" sz="4800" b="1" dirty="0">
                <a:solidFill>
                  <a:schemeClr val="bg1"/>
                </a:solidFill>
                <a:latin typeface="TH SarabunPSK" pitchFamily="34" charset="-34"/>
              </a:rPr>
              <a:t>การส่งเสริมการพัฒนาฝีมือแรงงาน</a:t>
            </a:r>
            <a:endParaRPr lang="th-TH" sz="5700" b="1" dirty="0">
              <a:solidFill>
                <a:schemeClr val="bg1"/>
              </a:solidFill>
              <a:latin typeface="TH SarabunPSK" pitchFamily="34" charset="-34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723140631"/>
              </p:ext>
            </p:extLst>
          </p:nvPr>
        </p:nvGraphicFramePr>
        <p:xfrm>
          <a:off x="1125067" y="2277666"/>
          <a:ext cx="9997414" cy="4581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328743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3820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25067" y="45418"/>
            <a:ext cx="10359152" cy="914612"/>
          </a:xfrm>
        </p:spPr>
        <p:txBody>
          <a:bodyPr>
            <a:normAutofit/>
          </a:bodyPr>
          <a:lstStyle/>
          <a:p>
            <a:pPr lvl="0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พ.ศ. 2545</a:t>
            </a:r>
            <a:endParaRPr lang="th-TH" sz="48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77995" y="6432814"/>
            <a:ext cx="2400751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7068" y="915179"/>
            <a:ext cx="11711213" cy="1002447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pPr>
              <a:defRPr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จุดประสงค์ </a:t>
            </a:r>
            <a:r>
              <a:rPr lang="en-US" sz="2900" b="1" dirty="0">
                <a:latin typeface="FreesiaUPC" pitchFamily="34" charset="-34"/>
                <a:cs typeface="FreesiaUPC" pitchFamily="34" charset="-34"/>
              </a:rPr>
              <a:t>:</a:t>
            </a:r>
            <a:br>
              <a:rPr lang="en-US" sz="2900" b="1" dirty="0"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เพื่อส่งเสริมให้สถานประกอบกิจการ มีส่วนร่วมในการพัฒนาฝีมือแรงงานมากยิ่งขึ้น โดย</a:t>
            </a:r>
          </a:p>
        </p:txBody>
      </p:sp>
      <p:graphicFrame>
        <p:nvGraphicFramePr>
          <p:cNvPr id="8" name="Diagram 5"/>
          <p:cNvGraphicFramePr/>
          <p:nvPr>
            <p:extLst>
              <p:ext uri="{D42A27DB-BD31-4B8C-83A1-F6EECF244321}">
                <p14:modId xmlns:p14="http://schemas.microsoft.com/office/powerpoint/2010/main" val="2609262665"/>
              </p:ext>
            </p:extLst>
          </p:nvPr>
        </p:nvGraphicFramePr>
        <p:xfrm>
          <a:off x="619070" y="1989634"/>
          <a:ext cx="11235189" cy="47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278195" y="5950074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6933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ข้อความ 1"/>
          <p:cNvSpPr>
            <a:spLocks noGrp="1"/>
          </p:cNvSpPr>
          <p:nvPr>
            <p:ph type="body" idx="1"/>
          </p:nvPr>
        </p:nvSpPr>
        <p:spPr>
          <a:xfrm>
            <a:off x="571238" y="1413570"/>
            <a:ext cx="11044762" cy="4176464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thaiDist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	กองทุนพัฒนาฝีมือแรงงานจัดตั้งขึ้นตามพระราชบัญญัติส่งเสริม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พ.ศ. 2545 มีวัตถุประสงค์เพื่อเป็นทุนหมุนเวียนสำหรับใช้จ่ายเกี่ยวกับการส่งเสริมการพัฒนาฝีมือแรงงาน </a:t>
            </a:r>
          </a:p>
          <a:p>
            <a:pPr algn="thaiDist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	มาตรา 28 บัญญัติให้ใช้จ่ายเงินกองทุน เพื่อให้กู้ยืมเป็นค่าใช้จ่าย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ในการฝึกอบรมฝีมือแรงงาน หรือการทดสอบมาตรฐานฝีมือแรงงาน 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และช่วยเหลือหรืออุดหนุนกิจการใดๆ ที่เกี่ยวกับการส่งเสริมการพัฒนาฝีมือแรงงาน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33979" y="6432814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919683" y="275833"/>
            <a:ext cx="10359152" cy="705689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4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5950074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5851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33979" y="6432814"/>
            <a:ext cx="254476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66452" y="107773"/>
            <a:ext cx="10968514" cy="1233789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666451" y="477466"/>
            <a:ext cx="4475033" cy="1357636"/>
          </a:xfrm>
        </p:spPr>
        <p:txBody>
          <a:bodyPr>
            <a:normAutofit/>
          </a:bodyPr>
          <a:lstStyle/>
          <a:p>
            <a:pPr algn="l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ภารกิจ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46990907"/>
              </p:ext>
            </p:extLst>
          </p:nvPr>
        </p:nvGraphicFramePr>
        <p:xfrm>
          <a:off x="571238" y="2000703"/>
          <a:ext cx="11235189" cy="2429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21011" y="4941962"/>
            <a:ext cx="11233248" cy="1279446"/>
          </a:xfrm>
          <a:prstGeom prst="rect">
            <a:avLst/>
          </a:prstGeom>
          <a:solidFill>
            <a:schemeClr val="tx1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เพื่อส่งเสริมการพัฒนาฝีมือแรงงาน ให้แรงงานมีผลิตภาพสูงขึ้น </a:t>
            </a:r>
          </a:p>
          <a:p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เพิ่มขีดความสามารถในการแข่งขันของประเทศ</a:t>
            </a: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48825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98012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88963" y="1769844"/>
            <a:ext cx="11593287" cy="32441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91388" tIns="45692" rIns="91388" bIns="45692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10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การให้เงินช่วยเหลือหรืออุดหนุนกองทุนพัฒนาฝีมือแรงงาน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</a:t>
            </a: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พ.ศ. 2545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50203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7" y="45418"/>
            <a:ext cx="1728192" cy="1682356"/>
          </a:xfrm>
          <a:prstGeom prst="rect">
            <a:avLst/>
          </a:prstGeom>
        </p:spPr>
      </p:pic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328743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744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2276877"/>
            <a:ext cx="9649072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97868" y="1629594"/>
            <a:ext cx="10224343" cy="3371073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พ.ศ. 2545 มาตรา 28 (3) บัญญัติให้ใช้จ่ายเงินกองทุนเพื่อช่วยเหลือหรืออุดหนุนกิจการใดๆ ที่เกี่ยวกับ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การส่งเสริมการพัฒนาฝีมือแรงงานตามหลักเกณฑ์ที่คณะกรรมการประกาศกำหนด</a:t>
            </a:r>
          </a:p>
          <a:p>
            <a:pPr algn="thaiDist"/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8385" y="692701"/>
            <a:ext cx="3559924" cy="646274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r>
              <a:rPr lang="th-TH" sz="3600" b="1" dirty="0">
                <a:latin typeface="TH Kodchasal" pitchFamily="2" charset="-34"/>
                <a:cs typeface="TH Kodchasal" pitchFamily="2" charset="-34"/>
              </a:rPr>
              <a:t>ความเป็นมา</a:t>
            </a:r>
            <a:endParaRPr lang="en-US" sz="3600" dirty="0"/>
          </a:p>
        </p:txBody>
      </p:sp>
      <p:pic>
        <p:nvPicPr>
          <p:cNvPr id="7" name="Picture 2" descr="Free Button 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5026" y="692696"/>
            <a:ext cx="864889" cy="864096"/>
          </a:xfrm>
          <a:prstGeom prst="rect">
            <a:avLst/>
          </a:prstGeom>
          <a:noFill/>
        </p:spPr>
      </p:pic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05987" y="6432814"/>
            <a:ext cx="2400751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864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1917631"/>
            <a:ext cx="9649072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38346" y="333455"/>
            <a:ext cx="3559924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ความเป็นมา</a:t>
            </a:r>
            <a:endParaRPr lang="en-US" sz="4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1449" y="1269554"/>
            <a:ext cx="10224343" cy="282624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ที่เกี่ยวกับการส่งเสริมการพัฒนาฝีมือแรงงาน และช่วยเหลือหรืออุดหนุน</a:t>
            </a:r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การดำเนินการของศูนย์ประเมินความรู้ความสามารถกลาง ลงวันที่ 9 มิถุนายน 2560 มีผลใช้บังคับ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ตั้งแต่วันที่ 7 กรกฎาคม 2560 เป็นต้นไป</a:t>
            </a:r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Free Button 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987" y="333450"/>
            <a:ext cx="864889" cy="864096"/>
          </a:xfrm>
          <a:prstGeom prst="rect">
            <a:avLst/>
          </a:prstGeom>
          <a:noFill/>
        </p:spPr>
      </p:pic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05987" y="6432814"/>
            <a:ext cx="2400751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1051" y="4244725"/>
            <a:ext cx="10224343" cy="228141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512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ชื่อเรื่อง 1"/>
          <p:cNvSpPr txBox="1">
            <a:spLocks/>
          </p:cNvSpPr>
          <p:nvPr/>
        </p:nvSpPr>
        <p:spPr>
          <a:xfrm>
            <a:off x="1007041" y="188684"/>
            <a:ext cx="9981209" cy="711246"/>
          </a:xfrm>
          <a:prstGeom prst="rect">
            <a:avLst/>
          </a:prstGeom>
          <a:solidFill>
            <a:srgbClr val="0070C0"/>
          </a:solidFill>
        </p:spPr>
        <p:txBody>
          <a:bodyPr lIns="121832" tIns="60916" rIns="121832" bIns="60916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17" name="รูปภาพ 16" descr="silhouette_saleman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143283" y="2349424"/>
            <a:ext cx="1645682" cy="122441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74827" y="1269056"/>
            <a:ext cx="9405370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9" name="รูปภาพ 18" descr="silhouette_construction_ma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7309" y="1117800"/>
            <a:ext cx="1823493" cy="1087574"/>
          </a:xfrm>
          <a:prstGeom prst="rect">
            <a:avLst/>
          </a:prstGeom>
        </p:spPr>
      </p:pic>
      <p:pic>
        <p:nvPicPr>
          <p:cNvPr id="20" name="รูปภาพ 19" descr="silhouette_salema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935268" y="2349424"/>
            <a:ext cx="1645682" cy="122441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205187" y="2349425"/>
            <a:ext cx="9836572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ผู้ประกอบกิจการ/ผู้ประกอบอาชีพ/กลุ่มผู้ประกอบกิจการ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2" name="Picture 2" descr="D:\บรรยาย สปก.60\New folder (3)\real-estate-icon-64x6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309" y="3429794"/>
            <a:ext cx="2159959" cy="2736938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2241165" y="4509914"/>
            <a:ext cx="9309397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58719" y="5302442"/>
            <a:ext cx="8135845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10160655" y="1341562"/>
            <a:ext cx="1685988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 เรื่อง</a:t>
            </a: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10143205" y="4538678"/>
            <a:ext cx="1703438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10160655" y="5373898"/>
            <a:ext cx="1685987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33178" y="3645870"/>
            <a:ext cx="7416825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 ตามม. 26/4(2)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10143205" y="3717831"/>
            <a:ext cx="1703437" cy="50417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10160655" y="2421682"/>
            <a:ext cx="1685987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5 เรื่อง</a:t>
            </a:r>
          </a:p>
        </p:txBody>
      </p:sp>
      <p:sp>
        <p:nvSpPr>
          <p:cNvPr id="3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328743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5634929" y="1192688"/>
            <a:ext cx="3050977" cy="1254050"/>
            <a:chOff x="4507953" y="2022"/>
            <a:chExt cx="1929308" cy="1254050"/>
          </a:xfrm>
        </p:grpSpPr>
        <p:sp>
          <p:nvSpPr>
            <p:cNvPr id="34" name="Rounded Rectangle 33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ทด</a:t>
              </a: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สอบครบ 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100 คน </a:t>
              </a:r>
              <a:endParaRPr lang="en-US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อุนด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หนุน 10,000 บาท</a:t>
              </a:r>
              <a:endParaRPr lang="en-US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b="1" kern="12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600309" y="2932896"/>
            <a:ext cx="3157605" cy="1254050"/>
            <a:chOff x="4507953" y="2022"/>
            <a:chExt cx="1929308" cy="1254050"/>
          </a:xfrm>
        </p:grpSpPr>
        <p:sp>
          <p:nvSpPr>
            <p:cNvPr id="46" name="Rounded Rectangle 45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กรมฯ ส่งไปทดสอบ อุดหนุนค่าทดสอบ</a:t>
              </a: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600309" y="4632350"/>
            <a:ext cx="3877686" cy="1461740"/>
            <a:chOff x="4507953" y="2022"/>
            <a:chExt cx="1929308" cy="1254050"/>
          </a:xfrm>
        </p:grpSpPr>
        <p:sp>
          <p:nvSpPr>
            <p:cNvPr id="49" name="Rounded Rectangle 48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ส่งเงินค่าทดสอบเข้ากองทุน อุดหนุนเท่ากับจำนวนเงินที่ส่ง</a:t>
              </a: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1341092" y="2358705"/>
            <a:ext cx="3191776" cy="236723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1. ผู้ดำเนินการ</a:t>
            </a:r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ทดสอบ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9" name="Straight Connector 68"/>
          <p:cNvCxnSpPr>
            <a:endCxn id="49" idx="1"/>
          </p:cNvCxnSpPr>
          <p:nvPr/>
        </p:nvCxnSpPr>
        <p:spPr>
          <a:xfrm>
            <a:off x="4221411" y="4186946"/>
            <a:ext cx="1378898" cy="11762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4149403" y="1819713"/>
            <a:ext cx="1492348" cy="9620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63" idx="6"/>
            <a:endCxn id="46" idx="1"/>
          </p:cNvCxnSpPr>
          <p:nvPr/>
        </p:nvCxnSpPr>
        <p:spPr>
          <a:xfrm>
            <a:off x="4532868" y="3542322"/>
            <a:ext cx="1067441" cy="175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ชื่อเรื่อง 1"/>
          <p:cNvSpPr txBox="1">
            <a:spLocks/>
          </p:cNvSpPr>
          <p:nvPr/>
        </p:nvSpPr>
        <p:spPr>
          <a:xfrm>
            <a:off x="1007041" y="188684"/>
            <a:ext cx="9981209" cy="711246"/>
          </a:xfrm>
          <a:prstGeom prst="rect">
            <a:avLst/>
          </a:prstGeom>
          <a:solidFill>
            <a:srgbClr val="0070C0"/>
          </a:solidFill>
        </p:spPr>
        <p:txBody>
          <a:bodyPr lIns="121832" tIns="60916" rIns="121832" bIns="60916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8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54954" y="6432814"/>
            <a:ext cx="259580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504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3712433" y="1168209"/>
            <a:ext cx="2741226" cy="1254050"/>
            <a:chOff x="6892271" y="1734330"/>
            <a:chExt cx="1929308" cy="1254050"/>
          </a:xfrm>
        </p:grpSpPr>
        <p:sp>
          <p:nvSpPr>
            <p:cNvPr id="32" name="Rounded Rectangle 31"/>
            <p:cNvSpPr/>
            <p:nvPr/>
          </p:nvSpPr>
          <p:spPr>
            <a:xfrm>
              <a:off x="6892271" y="1734330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ส่งเงินสมทบเข้ากองทุน อุดหนุน 10</a:t>
              </a:r>
              <a:r>
                <a:rPr lang="en-US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</a:p>
          </p:txBody>
        </p:sp>
        <p:sp>
          <p:nvSpPr>
            <p:cNvPr id="33" name="Rounded Rectangle 7"/>
            <p:cNvSpPr/>
            <p:nvPr/>
          </p:nvSpPr>
          <p:spPr>
            <a:xfrm>
              <a:off x="6953489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7624395" y="4413945"/>
            <a:ext cx="3535592" cy="1571555"/>
            <a:chOff x="2674324" y="4537263"/>
            <a:chExt cx="2289348" cy="1254050"/>
          </a:xfrm>
        </p:grpSpPr>
        <p:sp>
          <p:nvSpPr>
            <p:cNvPr id="30" name="Rounded Rectangle 29"/>
            <p:cNvSpPr/>
            <p:nvPr/>
          </p:nvSpPr>
          <p:spPr>
            <a:xfrm>
              <a:off x="2674324" y="4537263"/>
              <a:ext cx="228934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ฝึกอบรมหลักสูตรนวัตกรรมหรือ</a:t>
              </a: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เทคโนโลยี </a:t>
              </a:r>
              <a:endParaRPr lang="en-US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r>
                <a:rPr lang="th-TH" sz="26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อุดหนุนไม่</a:t>
              </a:r>
              <a:r>
                <a:rPr lang="th-TH" sz="26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เกินปีละ 100,000 บาท</a:t>
              </a:r>
              <a:endParaRPr lang="en-US" sz="2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Rounded Rectangle 9"/>
            <p:cNvSpPr/>
            <p:nvPr/>
          </p:nvSpPr>
          <p:spPr>
            <a:xfrm>
              <a:off x="3095582" y="4598481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1" kern="12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705352" y="1197546"/>
            <a:ext cx="3454635" cy="1501355"/>
            <a:chOff x="5981543" y="4537262"/>
            <a:chExt cx="1982316" cy="1501355"/>
          </a:xfrm>
        </p:grpSpPr>
        <p:sp>
          <p:nvSpPr>
            <p:cNvPr id="39" name="Rounded Rectangle 38"/>
            <p:cNvSpPr/>
            <p:nvPr/>
          </p:nvSpPr>
          <p:spPr>
            <a:xfrm>
              <a:off x="5981543" y="4537262"/>
              <a:ext cx="1982316" cy="150135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ได้รับการรับรองมาตรฐานฝีมือ</a:t>
              </a: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แรงงานของตน </a:t>
              </a:r>
              <a:endParaRPr lang="en-US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อุดหนุนสาขาละ 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10,000 บาท</a:t>
              </a:r>
              <a:endParaRPr lang="en-US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0" name="Rounded Rectangle 4"/>
            <p:cNvSpPr/>
            <p:nvPr/>
          </p:nvSpPr>
          <p:spPr>
            <a:xfrm>
              <a:off x="6042761" y="4598481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717355" y="5038796"/>
            <a:ext cx="3230176" cy="1254050"/>
            <a:chOff x="4507953" y="2022"/>
            <a:chExt cx="1929308" cy="1254050"/>
          </a:xfrm>
        </p:grpSpPr>
        <p:sp>
          <p:nvSpPr>
            <p:cNvPr id="52" name="Rounded Rectangle 51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พัฒนาฝีมือ</a:t>
              </a: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แรงงานส่วนที่เกิน 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70</a:t>
              </a:r>
              <a:r>
                <a:rPr lang="en-US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 อุดหนุน 200 บาทต่อคน</a:t>
              </a:r>
              <a:endParaRPr lang="en-US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82128" y="2841828"/>
            <a:ext cx="3477859" cy="1450417"/>
            <a:chOff x="4507953" y="2022"/>
            <a:chExt cx="2448272" cy="1254050"/>
          </a:xfrm>
        </p:grpSpPr>
        <p:sp>
          <p:nvSpPr>
            <p:cNvPr id="55" name="Rounded Rectangle 54"/>
            <p:cNvSpPr/>
            <p:nvPr/>
          </p:nvSpPr>
          <p:spPr>
            <a:xfrm>
              <a:off x="4507953" y="2022"/>
              <a:ext cx="2448272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จ่ายค่าจ้างตามมาตรฐานฝีมือ อุดหนุน 1,000 บาทต่อ</a:t>
              </a: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คน</a:t>
              </a:r>
              <a:endParaRPr lang="en-US" sz="28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/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ไม่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เกินปีละ 100,000 บาท</a:t>
              </a:r>
              <a:endParaRPr lang="en-US" sz="28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4" name="Oval 63"/>
          <p:cNvSpPr/>
          <p:nvPr/>
        </p:nvSpPr>
        <p:spPr>
          <a:xfrm>
            <a:off x="404987" y="2493690"/>
            <a:ext cx="2707601" cy="225707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2. ผู้</a:t>
            </a:r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ประกอบกิจการ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7" name="Straight Connector 76"/>
          <p:cNvCxnSpPr>
            <a:stCxn id="64" idx="7"/>
            <a:endCxn id="32" idx="1"/>
          </p:cNvCxnSpPr>
          <p:nvPr/>
        </p:nvCxnSpPr>
        <p:spPr>
          <a:xfrm flipV="1">
            <a:off x="2716069" y="1795234"/>
            <a:ext cx="996364" cy="10289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3050675" y="3621104"/>
            <a:ext cx="46271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stCxn id="64" idx="5"/>
            <a:endCxn id="52" idx="1"/>
          </p:cNvCxnSpPr>
          <p:nvPr/>
        </p:nvCxnSpPr>
        <p:spPr>
          <a:xfrm>
            <a:off x="2716069" y="4420223"/>
            <a:ext cx="1001286" cy="12455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ชื่อเรื่อง 1"/>
          <p:cNvSpPr txBox="1">
            <a:spLocks/>
          </p:cNvSpPr>
          <p:nvPr/>
        </p:nvSpPr>
        <p:spPr>
          <a:xfrm>
            <a:off x="1007041" y="188684"/>
            <a:ext cx="9981209" cy="711246"/>
          </a:xfrm>
          <a:prstGeom prst="rect">
            <a:avLst/>
          </a:prstGeom>
          <a:solidFill>
            <a:srgbClr val="0070C0"/>
          </a:solidFill>
        </p:spPr>
        <p:txBody>
          <a:bodyPr lIns="121832" tIns="60916" rIns="121832" bIns="60916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cxnSp>
        <p:nvCxnSpPr>
          <p:cNvPr id="7" name="Straight Connector 6"/>
          <p:cNvCxnSpPr>
            <a:endCxn id="30" idx="1"/>
          </p:cNvCxnSpPr>
          <p:nvPr/>
        </p:nvCxnSpPr>
        <p:spPr>
          <a:xfrm>
            <a:off x="7173739" y="5199723"/>
            <a:ext cx="4506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>
            <a:stCxn id="39" idx="1"/>
          </p:cNvCxnSpPr>
          <p:nvPr/>
        </p:nvCxnSpPr>
        <p:spPr>
          <a:xfrm rot="10800000" flipV="1">
            <a:off x="7173740" y="1948223"/>
            <a:ext cx="531613" cy="32514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32669" y="6432814"/>
            <a:ext cx="249359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9568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744161" y="1413570"/>
            <a:ext cx="4029975" cy="1512168"/>
            <a:chOff x="4507952" y="63240"/>
            <a:chExt cx="2159500" cy="1131614"/>
          </a:xfrm>
        </p:grpSpPr>
        <p:sp>
          <p:nvSpPr>
            <p:cNvPr id="4" name="Rounded Rectangle 3"/>
            <p:cNvSpPr/>
            <p:nvPr/>
          </p:nvSpPr>
          <p:spPr>
            <a:xfrm>
              <a:off x="4507952" y="181171"/>
              <a:ext cx="2159500" cy="94403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ส่งเงินค่าธรรมเนียมเข้ากองทุน อุดหนุนเท่ากับจำนวนเงินที่ส่ง</a:t>
              </a: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" name="Oval 5"/>
          <p:cNvSpPr/>
          <p:nvPr/>
        </p:nvSpPr>
        <p:spPr>
          <a:xfrm>
            <a:off x="1557115" y="1404170"/>
            <a:ext cx="3456385" cy="152156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3. ศูนย์</a:t>
            </a:r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ประเมินฯ ม.26/4(2)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" name="Straight Connector 6"/>
          <p:cNvCxnSpPr>
            <a:endCxn id="6" idx="6"/>
          </p:cNvCxnSpPr>
          <p:nvPr/>
        </p:nvCxnSpPr>
        <p:spPr>
          <a:xfrm flipH="1">
            <a:off x="5013500" y="2164954"/>
            <a:ext cx="17631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ชื่อเรื่อง 1"/>
          <p:cNvSpPr txBox="1">
            <a:spLocks/>
          </p:cNvSpPr>
          <p:nvPr/>
        </p:nvSpPr>
        <p:spPr>
          <a:xfrm>
            <a:off x="1007041" y="188684"/>
            <a:ext cx="9981209" cy="711246"/>
          </a:xfrm>
          <a:prstGeom prst="rect">
            <a:avLst/>
          </a:prstGeom>
          <a:solidFill>
            <a:srgbClr val="0070C0"/>
          </a:solidFill>
        </p:spPr>
        <p:txBody>
          <a:bodyPr lIns="121832" tIns="60916" rIns="121832" bIns="60916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6801284" y="3287168"/>
            <a:ext cx="4029972" cy="1254050"/>
            <a:chOff x="4507953" y="2022"/>
            <a:chExt cx="1929308" cy="1254050"/>
          </a:xfrm>
        </p:grpSpPr>
        <p:sp>
          <p:nvSpPr>
            <p:cNvPr id="15" name="Rounded Rectangle 14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อุดหนุนเป็นค่าใช้จ่ายในการรับรองความรู้ความสามารถ</a:t>
              </a: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6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7" name="Oval 16"/>
          <p:cNvSpPr/>
          <p:nvPr/>
        </p:nvSpPr>
        <p:spPr>
          <a:xfrm>
            <a:off x="1557115" y="3141762"/>
            <a:ext cx="3513505" cy="15841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4. ศูนย์</a:t>
            </a:r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ประเมินฯกลาง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5038213" y="3907493"/>
            <a:ext cx="173066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6768878" y="5013970"/>
            <a:ext cx="4062378" cy="1254050"/>
            <a:chOff x="1971430" y="1734330"/>
            <a:chExt cx="2081514" cy="1254050"/>
          </a:xfrm>
        </p:grpSpPr>
        <p:sp>
          <p:nvSpPr>
            <p:cNvPr id="26" name="Rounded Rectangle 25"/>
            <p:cNvSpPr/>
            <p:nvPr/>
          </p:nvSpPr>
          <p:spPr>
            <a:xfrm>
              <a:off x="1971430" y="1734330"/>
              <a:ext cx="2081514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32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อุดหนุนเป็นค่าดำเนินการทดสอบมาตรฐานฝีมือแรงงาน</a:t>
              </a:r>
              <a:endPara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7" name="Rounded Rectangle 12"/>
            <p:cNvSpPr/>
            <p:nvPr/>
          </p:nvSpPr>
          <p:spPr>
            <a:xfrm>
              <a:off x="2184854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2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1557115" y="4880193"/>
            <a:ext cx="3513504" cy="146667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5. กรมพัฒนา</a:t>
            </a:r>
          </a:p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ฝีมือแรงงาน</a:t>
            </a:r>
            <a:endParaRPr lang="en-US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5085507" y="5590034"/>
            <a:ext cx="171577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838035" y="6432814"/>
            <a:ext cx="216024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741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257802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766027" y="6360806"/>
            <a:ext cx="216024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27"/>
          <p:cNvSpPr>
            <a:spLocks noChangeArrowheads="1"/>
          </p:cNvSpPr>
          <p:nvPr/>
        </p:nvSpPr>
        <p:spPr bwMode="auto">
          <a:xfrm>
            <a:off x="1773139" y="405458"/>
            <a:ext cx="8784976" cy="528986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4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คู่มือการให้เงินช่วยเหลือหรืออุดหนุน ประกอบด้วย</a:t>
            </a:r>
            <a:r>
              <a:rPr kumimoji="0" lang="th-TH" sz="40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3 ส่วน</a:t>
            </a:r>
            <a:endParaRPr kumimoji="0" lang="th-TH" sz="4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27"/>
          <p:cNvSpPr>
            <a:spLocks noChangeArrowheads="1"/>
          </p:cNvSpPr>
          <p:nvPr/>
        </p:nvSpPr>
        <p:spPr bwMode="auto">
          <a:xfrm>
            <a:off x="1989163" y="1485578"/>
            <a:ext cx="8424936" cy="2952328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14350" marR="0" lvl="0" indent="-51435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การให้เงินช่วยเหลือหรืออุดหนุน</a:t>
            </a:r>
          </a:p>
          <a:p>
            <a:pPr marL="514350" lvl="0" indent="-514350" algn="thaiDist" defTabSz="9144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sz="3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การรายงานผลการดำเนินงานการพัฒนาฝีมือแรงงานของผู้ได้รับเงินช่วยเหลือหรือ</a:t>
            </a:r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อุดหนุน</a:t>
            </a:r>
          </a:p>
          <a:p>
            <a:pPr marL="514350" lvl="0" indent="-514350" algn="thaiDist" defTabSz="9144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sz="3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ขอรับความเห็นชอบหลักสูตรการฝึกอบรมเพื่อสร้างสรรค์นวัตกรรมหรือนำเทคโนโลยีมาใช้ในการผลิตสินค้าหรือ</a:t>
            </a:r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บริการ</a:t>
            </a:r>
            <a:endParaRPr lang="en-US" sz="3200" b="1" dirty="0" smtClean="0">
              <a:solidFill>
                <a:schemeClr val="accent6">
                  <a:lumMod val="40000"/>
                  <a:lumOff val="6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pPr lvl="0" algn="thaiDist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     (ตามประกาศ ข้อ 10)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37229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82"/>
          <p:cNvSpPr txBox="1">
            <a:spLocks noChangeArrowheads="1"/>
          </p:cNvSpPr>
          <p:nvPr/>
        </p:nvSpPr>
        <p:spPr bwMode="auto">
          <a:xfrm>
            <a:off x="3610571" y="1338263"/>
            <a:ext cx="4053253" cy="442913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ผู้มีสิทธิขอรับเงินช่วยเหลือหรืออุดหนุน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274"/>
          <p:cNvSpPr txBox="1">
            <a:spLocks noChangeArrowheads="1"/>
          </p:cNvSpPr>
          <p:nvPr/>
        </p:nvSpPr>
        <p:spPr bwMode="auto">
          <a:xfrm>
            <a:off x="3610571" y="2307430"/>
            <a:ext cx="4053253" cy="40719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Diamond 271"/>
          <p:cNvSpPr>
            <a:spLocks noChangeArrowheads="1"/>
          </p:cNvSpPr>
          <p:nvPr/>
        </p:nvSpPr>
        <p:spPr bwMode="auto">
          <a:xfrm>
            <a:off x="3590299" y="3120419"/>
            <a:ext cx="4073525" cy="776287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85725" marR="0" lvl="0" indent="-857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ผลการตรวจสอบ 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Diamond 266"/>
          <p:cNvSpPr>
            <a:spLocks noChangeArrowheads="1"/>
          </p:cNvSpPr>
          <p:nvPr/>
        </p:nvSpPr>
        <p:spPr bwMode="auto">
          <a:xfrm>
            <a:off x="3590299" y="4299896"/>
            <a:ext cx="4073525" cy="1095052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เสนอผู้อำนวยการ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สพร./สนพ. พิจารณาคำขอ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53"/>
          <p:cNvSpPr txBox="1">
            <a:spLocks noChangeArrowheads="1"/>
          </p:cNvSpPr>
          <p:nvPr/>
        </p:nvSpPr>
        <p:spPr bwMode="auto">
          <a:xfrm>
            <a:off x="3590299" y="5725002"/>
            <a:ext cx="4122201" cy="688953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 จัดทำหนังสือขอเบิกเงินช่วยเหลือหรืออุดหนุน ส่งให้กองส่งเสริมการพัฒนาฝีมือแรงงาน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270"/>
          <p:cNvSpPr txBox="1">
            <a:spLocks noChangeArrowheads="1"/>
          </p:cNvSpPr>
          <p:nvPr/>
        </p:nvSpPr>
        <p:spPr bwMode="auto">
          <a:xfrm>
            <a:off x="3069283" y="3069754"/>
            <a:ext cx="1109068" cy="50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ไม่ครบถ้วน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Box 265"/>
          <p:cNvSpPr txBox="1">
            <a:spLocks noChangeArrowheads="1"/>
          </p:cNvSpPr>
          <p:nvPr/>
        </p:nvSpPr>
        <p:spPr bwMode="auto">
          <a:xfrm>
            <a:off x="3214588" y="4086155"/>
            <a:ext cx="862807" cy="711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ไม่อนุมัติ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 Box 276"/>
          <p:cNvSpPr txBox="1">
            <a:spLocks noChangeArrowheads="1"/>
          </p:cNvSpPr>
          <p:nvPr/>
        </p:nvSpPr>
        <p:spPr bwMode="auto">
          <a:xfrm>
            <a:off x="5589563" y="1833324"/>
            <a:ext cx="2029212" cy="43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ยื่นคำขอทุกวันเวลาราชการ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Box 273"/>
          <p:cNvSpPr txBox="1">
            <a:spLocks noChangeArrowheads="1"/>
          </p:cNvSpPr>
          <p:nvPr/>
        </p:nvSpPr>
        <p:spPr bwMode="auto">
          <a:xfrm>
            <a:off x="5537526" y="2781722"/>
            <a:ext cx="1708221" cy="41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ตรวจสอบเอกสาร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 Box 268"/>
          <p:cNvSpPr txBox="1">
            <a:spLocks noChangeArrowheads="1"/>
          </p:cNvSpPr>
          <p:nvPr/>
        </p:nvSpPr>
        <p:spPr bwMode="auto">
          <a:xfrm>
            <a:off x="5757763" y="3934512"/>
            <a:ext cx="2136056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ครบถ้วนตามหลักเกณฑ์กำหนด    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263"/>
          <p:cNvSpPr txBox="1">
            <a:spLocks noChangeArrowheads="1"/>
          </p:cNvSpPr>
          <p:nvPr/>
        </p:nvSpPr>
        <p:spPr bwMode="auto">
          <a:xfrm>
            <a:off x="6093619" y="5278884"/>
            <a:ext cx="8763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อนุมัติ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AutoShape 335"/>
          <p:cNvSpPr>
            <a:spLocks noChangeShapeType="1"/>
          </p:cNvSpPr>
          <p:nvPr/>
        </p:nvSpPr>
        <p:spPr bwMode="auto">
          <a:xfrm rot="5400000">
            <a:off x="1444700" y="3213250"/>
            <a:ext cx="3310235" cy="317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Straight Arrow Connector 279"/>
          <p:cNvSpPr>
            <a:spLocks noChangeShapeType="1"/>
          </p:cNvSpPr>
          <p:nvPr/>
        </p:nvSpPr>
        <p:spPr bwMode="auto">
          <a:xfrm rot="5400000">
            <a:off x="7723784" y="1546225"/>
            <a:ext cx="17145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lowchart: Alternate Process 277"/>
          <p:cNvSpPr>
            <a:spLocks noChangeArrowheads="1"/>
          </p:cNvSpPr>
          <p:nvPr/>
        </p:nvSpPr>
        <p:spPr bwMode="auto">
          <a:xfrm>
            <a:off x="8541891" y="837506"/>
            <a:ext cx="3024336" cy="1313090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Oval 126"/>
          <p:cNvSpPr>
            <a:spLocks noChangeArrowheads="1"/>
          </p:cNvSpPr>
          <p:nvPr/>
        </p:nvSpPr>
        <p:spPr bwMode="auto">
          <a:xfrm>
            <a:off x="4764259" y="490754"/>
            <a:ext cx="1712912" cy="481687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57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60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70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kumimoji="0" lang="th-TH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3101405" y="3508562"/>
            <a:ext cx="576065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101405" y="4857598"/>
            <a:ext cx="576065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4" idx="2"/>
            <a:endCxn id="5" idx="0"/>
          </p:cNvCxnSpPr>
          <p:nvPr/>
        </p:nvCxnSpPr>
        <p:spPr>
          <a:xfrm>
            <a:off x="5637198" y="1781176"/>
            <a:ext cx="0" cy="52625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stCxn id="8" idx="2"/>
            <a:endCxn id="9" idx="0"/>
          </p:cNvCxnSpPr>
          <p:nvPr/>
        </p:nvCxnSpPr>
        <p:spPr>
          <a:xfrm>
            <a:off x="5627062" y="3896706"/>
            <a:ext cx="0" cy="4031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>
            <a:off x="5620476" y="2738572"/>
            <a:ext cx="0" cy="4031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>
            <a:off x="5628956" y="5321812"/>
            <a:ext cx="0" cy="4031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>
            <a:endCxn id="4" idx="1"/>
          </p:cNvCxnSpPr>
          <p:nvPr/>
        </p:nvCxnSpPr>
        <p:spPr>
          <a:xfrm>
            <a:off x="3101405" y="1559719"/>
            <a:ext cx="50916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/>
          <p:nvPr/>
        </p:nvCxnSpPr>
        <p:spPr>
          <a:xfrm>
            <a:off x="7533779" y="4857598"/>
            <a:ext cx="1017097" cy="2332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>
            <a:stCxn id="4" idx="3"/>
          </p:cNvCxnSpPr>
          <p:nvPr/>
        </p:nvCxnSpPr>
        <p:spPr>
          <a:xfrm>
            <a:off x="7663824" y="1559720"/>
            <a:ext cx="887052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>
            <a:stCxn id="8" idx="3"/>
          </p:cNvCxnSpPr>
          <p:nvPr/>
        </p:nvCxnSpPr>
        <p:spPr>
          <a:xfrm flipV="1">
            <a:off x="7663824" y="3508562"/>
            <a:ext cx="890913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52" name="Straight Arrow Connector 151"/>
          <p:cNvCxnSpPr/>
          <p:nvPr/>
        </p:nvCxnSpPr>
        <p:spPr>
          <a:xfrm>
            <a:off x="5649214" y="6310114"/>
            <a:ext cx="0" cy="4031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5614277" y="921871"/>
            <a:ext cx="0" cy="4031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Rectangle 427"/>
          <p:cNvSpPr>
            <a:spLocks noChangeArrowheads="1"/>
          </p:cNvSpPr>
          <p:nvPr/>
        </p:nvSpPr>
        <p:spPr bwMode="auto">
          <a:xfrm>
            <a:off x="131774" y="45418"/>
            <a:ext cx="4156304" cy="528986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การให้เงินช่วยเหลือหรืออุดหนุน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6" name="Rectangle 427"/>
          <p:cNvSpPr>
            <a:spLocks noChangeArrowheads="1"/>
          </p:cNvSpPr>
          <p:nvPr/>
        </p:nvSpPr>
        <p:spPr bwMode="auto">
          <a:xfrm>
            <a:off x="3717355" y="45418"/>
            <a:ext cx="3894722" cy="528986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ผังขั้นตอนการปฏิบัติงาน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Rectangle 7"/>
          <p:cNvSpPr>
            <a:spLocks noChangeArrowheads="1"/>
          </p:cNvSpPr>
          <p:nvPr/>
        </p:nvSpPr>
        <p:spPr bwMode="auto">
          <a:xfrm>
            <a:off x="765027" y="4558142"/>
            <a:ext cx="1734072" cy="1175908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บันทึกข้อมูล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ลงระบบกองทุนฯ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(อยู่ระหว่างพัฒนาระบบ)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Rectangle 427"/>
          <p:cNvSpPr>
            <a:spLocks noChangeArrowheads="1"/>
          </p:cNvSpPr>
          <p:nvPr/>
        </p:nvSpPr>
        <p:spPr bwMode="auto">
          <a:xfrm>
            <a:off x="765027" y="4005858"/>
            <a:ext cx="1734073" cy="528986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ออกเลขที่คำขอ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Flowchart: Alternate Process 228"/>
          <p:cNvSpPr>
            <a:spLocks noChangeArrowheads="1"/>
          </p:cNvSpPr>
          <p:nvPr/>
        </p:nvSpPr>
        <p:spPr bwMode="auto">
          <a:xfrm>
            <a:off x="8554737" y="2277666"/>
            <a:ext cx="3011490" cy="2022517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จนท. ให้ความเห็น พร้อมลงลายมือชื่อ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ในส่วนที่เป็น “สำหรับเจ้าหน้าที่”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ก่อนเสนอผอ.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0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แบบ ชอ....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/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เห็นควรอนุมัติ หรือ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เห็นควรไม่อนุมัติ เหตุผล.......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Flowchart: Alternate Process 221"/>
          <p:cNvSpPr>
            <a:spLocks noChangeArrowheads="1"/>
          </p:cNvSpPr>
          <p:nvPr/>
        </p:nvSpPr>
        <p:spPr bwMode="auto">
          <a:xfrm>
            <a:off x="8554737" y="4419456"/>
            <a:ext cx="2867474" cy="1890658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ผอ. พิจารณาพร้อมลงลายมือชื่อ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ในส่วนที่เป็น “สำหรับเจ้าหน้าที่”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0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แบบ ชอ....</a:t>
            </a:r>
            <a:endParaRPr kumimoji="0" lang="en-US" sz="2000" b="1" i="0" u="sng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อนุมัติ หรือ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ไม่อนุมัติ เหตุผล....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9" name="Elbow Connector 88"/>
          <p:cNvCxnSpPr>
            <a:endCxn id="69" idx="3"/>
          </p:cNvCxnSpPr>
          <p:nvPr/>
        </p:nvCxnSpPr>
        <p:spPr>
          <a:xfrm rot="10800000" flipV="1">
            <a:off x="2499101" y="4149873"/>
            <a:ext cx="3306487" cy="12047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Elbow Connector 89"/>
          <p:cNvCxnSpPr/>
          <p:nvPr/>
        </p:nvCxnSpPr>
        <p:spPr>
          <a:xfrm rot="10800000" flipV="1">
            <a:off x="2553092" y="4270350"/>
            <a:ext cx="545138" cy="53358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/>
          <p:nvPr/>
        </p:nvCxnSpPr>
        <p:spPr>
          <a:xfrm flipV="1">
            <a:off x="2499100" y="5175026"/>
            <a:ext cx="1342558" cy="146786"/>
          </a:xfrm>
          <a:prstGeom prst="bentConnector3">
            <a:avLst/>
          </a:prstGeom>
          <a:ln>
            <a:solidFill>
              <a:srgbClr val="FFFF00"/>
            </a:solidFill>
            <a:prstDash val="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3841658" y="4880919"/>
            <a:ext cx="0" cy="277067"/>
          </a:xfrm>
          <a:prstGeom prst="line">
            <a:avLst/>
          </a:prstGeom>
          <a:ln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045947" y="6432814"/>
            <a:ext cx="29523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4" name="Text Box 270"/>
          <p:cNvSpPr txBox="1">
            <a:spLocks noChangeArrowheads="1"/>
          </p:cNvSpPr>
          <p:nvPr/>
        </p:nvSpPr>
        <p:spPr bwMode="auto">
          <a:xfrm>
            <a:off x="7648847" y="3071367"/>
            <a:ext cx="1109068" cy="50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43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60"/>
          <p:cNvSpPr txBox="1">
            <a:spLocks noChangeArrowheads="1"/>
          </p:cNvSpPr>
          <p:nvPr/>
        </p:nvSpPr>
        <p:spPr bwMode="auto">
          <a:xfrm>
            <a:off x="5805585" y="4374369"/>
            <a:ext cx="2088232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ภายในวันที่ 10 ของทุกเดือน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254"/>
          <p:cNvSpPr txBox="1">
            <a:spLocks noChangeArrowheads="1"/>
          </p:cNvSpPr>
          <p:nvPr/>
        </p:nvSpPr>
        <p:spPr bwMode="auto">
          <a:xfrm>
            <a:off x="3933377" y="1053530"/>
            <a:ext cx="3528393" cy="803916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กองส่งเสริมการพัฒนาฝีมือแรงงาน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โอนเงินช่วยเหลือหรืออุดหนุนให้ สพร./สนพ.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258"/>
          <p:cNvSpPr txBox="1">
            <a:spLocks noChangeArrowheads="1"/>
          </p:cNvSpPr>
          <p:nvPr/>
        </p:nvSpPr>
        <p:spPr bwMode="auto">
          <a:xfrm>
            <a:off x="3933378" y="3459658"/>
            <a:ext cx="3528392" cy="83423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รายงานผลการพิจารณาอนุมัติการจ่ายเงินช่วยเหลือหรืออุดหนุน ส่งให้กองส่งเสริมฯ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256"/>
          <p:cNvSpPr txBox="1">
            <a:spLocks noChangeArrowheads="1"/>
          </p:cNvSpPr>
          <p:nvPr/>
        </p:nvSpPr>
        <p:spPr bwMode="auto">
          <a:xfrm>
            <a:off x="3933377" y="2205658"/>
            <a:ext cx="3528393" cy="83423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จ่ายเงินช่วยเหลือหรืออุดหนุน</a:t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ให้แก่ผู้ได้รับอนุมัติ</a:t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 Box 261"/>
          <p:cNvSpPr txBox="1">
            <a:spLocks noChangeArrowheads="1"/>
          </p:cNvSpPr>
          <p:nvPr/>
        </p:nvSpPr>
        <p:spPr bwMode="auto">
          <a:xfrm>
            <a:off x="3933378" y="4788809"/>
            <a:ext cx="3528392" cy="107224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กองส่งเสริมฯ รายงานผลการพิจารณาอนุมัติการให้เงินช่วยเหลือหรืออุดหนุนต่อคณะกรรมการส่งเสริม</a:t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การพัฒนาฝีมือแรงงานประจำทุกเดือน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Oval 3"/>
          <p:cNvSpPr>
            <a:spLocks noChangeArrowheads="1"/>
          </p:cNvSpPr>
          <p:nvPr/>
        </p:nvSpPr>
        <p:spPr bwMode="auto">
          <a:xfrm>
            <a:off x="4687068" y="6038331"/>
            <a:ext cx="2021011" cy="687581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kumimoji="0" lang="th-TH" sz="2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Rectangle 22"/>
          <p:cNvSpPr>
            <a:spLocks noChangeArrowheads="1"/>
          </p:cNvSpPr>
          <p:nvPr/>
        </p:nvSpPr>
        <p:spPr bwMode="auto">
          <a:xfrm>
            <a:off x="8054662" y="2637706"/>
            <a:ext cx="2071405" cy="1238806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บันทึกคำขอ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ลงระบบกองทุนฯ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(อยู่ระหว่างพัฒนาระบบ)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57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60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cs typeface="TH SarabunIT๙" pitchFamily="34" charset="-34"/>
              </a:rPr>
              <a:t>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70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kumimoji="0" lang="th-TH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4" name="Elbow Connector 93"/>
          <p:cNvCxnSpPr/>
          <p:nvPr/>
        </p:nvCxnSpPr>
        <p:spPr>
          <a:xfrm>
            <a:off x="7461770" y="2349674"/>
            <a:ext cx="1628595" cy="257713"/>
          </a:xfrm>
          <a:prstGeom prst="bentConnector2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Elbow Connector 95"/>
          <p:cNvCxnSpPr>
            <a:endCxn id="44" idx="2"/>
          </p:cNvCxnSpPr>
          <p:nvPr/>
        </p:nvCxnSpPr>
        <p:spPr>
          <a:xfrm flipV="1">
            <a:off x="7469407" y="3876512"/>
            <a:ext cx="1620958" cy="260485"/>
          </a:xfrm>
          <a:prstGeom prst="bentConnector2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>
            <a:stCxn id="6" idx="2"/>
          </p:cNvCxnSpPr>
          <p:nvPr/>
        </p:nvCxnSpPr>
        <p:spPr>
          <a:xfrm flipH="1">
            <a:off x="5680497" y="1857446"/>
            <a:ext cx="17077" cy="33171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>
            <a:off x="5721618" y="3064988"/>
            <a:ext cx="0" cy="4031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/>
          <p:cNvCxnSpPr/>
          <p:nvPr/>
        </p:nvCxnSpPr>
        <p:spPr>
          <a:xfrm>
            <a:off x="5721618" y="4275670"/>
            <a:ext cx="0" cy="5222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5661569" y="5666186"/>
            <a:ext cx="0" cy="4031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ตัวยึดหมายเลขภาพนิ่ง 1"/>
          <p:cNvSpPr txBox="1">
            <a:spLocks/>
          </p:cNvSpPr>
          <p:nvPr/>
        </p:nvSpPr>
        <p:spPr bwMode="auto">
          <a:xfrm>
            <a:off x="11374755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5" name="Rectangle 427"/>
          <p:cNvSpPr>
            <a:spLocks noChangeArrowheads="1"/>
          </p:cNvSpPr>
          <p:nvPr/>
        </p:nvSpPr>
        <p:spPr bwMode="auto">
          <a:xfrm>
            <a:off x="1168296" y="117426"/>
            <a:ext cx="4061227" cy="528986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การให้เงินช่วยเหลือหรืออุดหนุน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6" name="Rectangle 427"/>
          <p:cNvSpPr>
            <a:spLocks noChangeArrowheads="1"/>
          </p:cNvSpPr>
          <p:nvPr/>
        </p:nvSpPr>
        <p:spPr bwMode="auto">
          <a:xfrm>
            <a:off x="3783073" y="502396"/>
            <a:ext cx="3894722" cy="528986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(ต่อ) </a:t>
            </a:r>
            <a:r>
              <a:rPr lang="th-TH" b="1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</a:t>
            </a:r>
            <a:r>
              <a:rPr lang="th-TH" b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ขั้นตอนการปฏิบัติงาน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766027" y="6432814"/>
            <a:ext cx="223224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2458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404987" y="3285778"/>
            <a:ext cx="4752528" cy="844238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ผู้ได้รับอนุมัตินำเงินช่วยเหลือหรืออุดหนุนที่ได้รับจากกองทุน</a:t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พัฒนาฝีมือแรงงานไปส่งเสริมการพัฒนาฝีมือแรงงาน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249"/>
          <p:cNvSpPr txBox="1">
            <a:spLocks noChangeArrowheads="1"/>
          </p:cNvSpPr>
          <p:nvPr/>
        </p:nvSpPr>
        <p:spPr bwMode="auto">
          <a:xfrm>
            <a:off x="5805587" y="1989634"/>
            <a:ext cx="4603748" cy="129614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ผู้ได้รับเงินช่วยเหลือหรืออุดหนุน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รายงานผลการดำเนินงานการพัฒนาฝีมือแรงงาน </a:t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(แบบ ชอ.3 หรือ ชอ.3-1 หรือ ชอ.3-2 แล้วแต่กรณี)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ภายใน 30 วันนับแต่วันที่ดำเนินการแล้วเสร็จ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47"/>
          <p:cNvSpPr txBox="1">
            <a:spLocks noChangeArrowheads="1"/>
          </p:cNvSpPr>
          <p:nvPr/>
        </p:nvSpPr>
        <p:spPr bwMode="auto">
          <a:xfrm>
            <a:off x="5810350" y="3573810"/>
            <a:ext cx="4603748" cy="1098202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ส่งแบบรายงานฯ ที่ได้รับจากผู้ได้รับเงินช่วยเหลือหรืออุดหนุน</a:t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ส่งให้กองส่งเสริมฯ ภายใน 7 วัน นับแต่วันที่ได้รับรายงาน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 Box 245"/>
          <p:cNvSpPr txBox="1">
            <a:spLocks noChangeArrowheads="1"/>
          </p:cNvSpPr>
          <p:nvPr/>
        </p:nvSpPr>
        <p:spPr bwMode="auto">
          <a:xfrm>
            <a:off x="5824637" y="4974870"/>
            <a:ext cx="4596710" cy="687172"/>
          </a:xfrm>
          <a:prstGeom prst="rect">
            <a:avLst/>
          </a:prstGeom>
          <a:solidFill>
            <a:srgbClr val="FFFFFF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กองส่งเสริมการพัฒนาฝีมือแรงงานสรุปรายงาน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เสนอต่อคณะกรรมการส่งเสริมการพัฒนาฝีมือแรงงาน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1485107" y="837506"/>
            <a:ext cx="2629371" cy="758719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kumimoji="0" lang="th-TH" sz="2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404987" y="4596344"/>
            <a:ext cx="4752528" cy="1497746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 ส่งแบบรายงานผลการดำเนินงานการพัฒนา</a:t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ฝีมือแรงงานของผู้ได้รับเงินช่วยเหลือหรืออุดหนุนจากกองทุน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พัฒนาฝีมือแรงงาน ให้ผู้ได้รับเงินช่วยเหลือหรืออุดหนุน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(แบบ ชอ.3 หรือ ชอ.3-1 หรือ ชอ.3-2 แล้วแต่กรณี)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6711615" y="5950074"/>
            <a:ext cx="2801317" cy="59082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AutoShape 434"/>
          <p:cNvSpPr>
            <a:spLocks noChangeShapeType="1"/>
          </p:cNvSpPr>
          <p:nvPr/>
        </p:nvSpPr>
        <p:spPr bwMode="auto">
          <a:xfrm rot="16200000" flipH="1">
            <a:off x="2855218" y="2374901"/>
            <a:ext cx="149225" cy="63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453"/>
          <p:cNvSpPr>
            <a:spLocks noChangeArrowheads="1"/>
          </p:cNvSpPr>
          <p:nvPr/>
        </p:nvSpPr>
        <p:spPr bwMode="auto">
          <a:xfrm>
            <a:off x="10630123" y="2709714"/>
            <a:ext cx="1324669" cy="1296145"/>
          </a:xfrm>
          <a:prstGeom prst="rect">
            <a:avLst/>
          </a:prstGeom>
          <a:noFill/>
          <a:ln w="9525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รายงานผ่านระบบกองทุนฯ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(อยู่ระหว่างพัฒนาระบบ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)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251"/>
          <p:cNvSpPr txBox="1">
            <a:spLocks noChangeArrowheads="1"/>
          </p:cNvSpPr>
          <p:nvPr/>
        </p:nvSpPr>
        <p:spPr bwMode="auto">
          <a:xfrm>
            <a:off x="417688" y="2009494"/>
            <a:ext cx="4752528" cy="844236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ตรวจเยี่ยมให้คำปรึกษาแนะนำการดำเนินการพัฒนา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ฝีมือแรงงานของผู้ได้รับเงินช่วยเหลือหรืออุดหนุน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4030079" y="549474"/>
            <a:ext cx="35757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ผังขั้นตอนการปฏิบัติงาน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Elbow Connector 22"/>
          <p:cNvCxnSpPr>
            <a:endCxn id="16" idx="0"/>
          </p:cNvCxnSpPr>
          <p:nvPr/>
        </p:nvCxnSpPr>
        <p:spPr>
          <a:xfrm>
            <a:off x="10421347" y="2303463"/>
            <a:ext cx="871111" cy="406251"/>
          </a:xfrm>
          <a:prstGeom prst="bentConnector2">
            <a:avLst/>
          </a:prstGeom>
          <a:ln cap="sq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93019" y="45418"/>
            <a:ext cx="9433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2. การ</a:t>
            </a:r>
            <a:r>
              <a:rPr lang="th-TH" sz="32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รายงานผลการดำเนินงานการพัฒนาฝีมือแรงงานของผู้ได้รับเงินช่วยเหลือหรือ</a:t>
            </a:r>
            <a:r>
              <a:rPr lang="th-TH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อุดหนุน</a:t>
            </a:r>
            <a:endParaRPr lang="en-US" sz="32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26" name="Straight Arrow Connector 25"/>
          <p:cNvCxnSpPr>
            <a:stCxn id="7" idx="4"/>
            <a:endCxn id="18" idx="0"/>
          </p:cNvCxnSpPr>
          <p:nvPr/>
        </p:nvCxnSpPr>
        <p:spPr>
          <a:xfrm flipH="1">
            <a:off x="2793952" y="1596225"/>
            <a:ext cx="5841" cy="41326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2781251" y="2872509"/>
            <a:ext cx="5841" cy="41326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2781251" y="4149874"/>
            <a:ext cx="5841" cy="41326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2781251" y="6094090"/>
            <a:ext cx="5841" cy="41326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8112224" y="3141762"/>
            <a:ext cx="5841" cy="41326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8107461" y="5662042"/>
            <a:ext cx="0" cy="31246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2793952" y="6507359"/>
            <a:ext cx="2723603" cy="187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445549" y="1693592"/>
            <a:ext cx="72006" cy="48325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445549" y="1674813"/>
            <a:ext cx="26725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endCxn id="4" idx="0"/>
          </p:cNvCxnSpPr>
          <p:nvPr/>
        </p:nvCxnSpPr>
        <p:spPr>
          <a:xfrm>
            <a:off x="8107461" y="1674813"/>
            <a:ext cx="0" cy="31482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94019" y="6432814"/>
            <a:ext cx="230425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8100602" y="4662402"/>
            <a:ext cx="0" cy="31246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724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44"/>
          <p:cNvSpPr txBox="1">
            <a:spLocks noChangeArrowheads="1"/>
          </p:cNvSpPr>
          <p:nvPr/>
        </p:nvSpPr>
        <p:spPr bwMode="auto">
          <a:xfrm>
            <a:off x="1773139" y="1504290"/>
            <a:ext cx="3464116" cy="1102700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ผู้ประกอบกิจการที่ประสงค์จะขอรับเงินช่วยเหลือหรืออุดหนุน ยื่นแบบ ขร.1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ก่อนการฝึกอบรม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ไม่น้อยกว่า 30 วัน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236"/>
          <p:cNvSpPr txBox="1">
            <a:spLocks noChangeArrowheads="1"/>
          </p:cNvSpPr>
          <p:nvPr/>
        </p:nvSpPr>
        <p:spPr bwMode="auto">
          <a:xfrm>
            <a:off x="1773139" y="2967509"/>
            <a:ext cx="3416051" cy="534293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สพร./สนพ. 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iamond 233"/>
          <p:cNvSpPr>
            <a:spLocks noChangeArrowheads="1"/>
          </p:cNvSpPr>
          <p:nvPr/>
        </p:nvSpPr>
        <p:spPr bwMode="auto">
          <a:xfrm>
            <a:off x="1869090" y="3850531"/>
            <a:ext cx="3360431" cy="587375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ผลการตรวจสอบ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Diamond 225"/>
          <p:cNvSpPr>
            <a:spLocks noChangeArrowheads="1"/>
          </p:cNvSpPr>
          <p:nvPr/>
        </p:nvSpPr>
        <p:spPr bwMode="auto">
          <a:xfrm>
            <a:off x="1869091" y="4875336"/>
            <a:ext cx="3360431" cy="1434778"/>
          </a:xfrm>
          <a:prstGeom prst="diamond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เสนอผอ. สพร./สนพ. พิจารณาแบบ ขร.1/หลักสูตรเทคโนโลยี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232"/>
          <p:cNvSpPr txBox="1">
            <a:spLocks noChangeArrowheads="1"/>
          </p:cNvSpPr>
          <p:nvPr/>
        </p:nvSpPr>
        <p:spPr bwMode="auto">
          <a:xfrm>
            <a:off x="1657238" y="3706862"/>
            <a:ext cx="1107926" cy="43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ไม่ครบถ้วน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224"/>
          <p:cNvSpPr txBox="1">
            <a:spLocks noChangeArrowheads="1"/>
          </p:cNvSpPr>
          <p:nvPr/>
        </p:nvSpPr>
        <p:spPr bwMode="auto">
          <a:xfrm>
            <a:off x="1566371" y="4875610"/>
            <a:ext cx="910761" cy="786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ไม่เห็นชอบ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3817612" y="2572874"/>
            <a:ext cx="1568375" cy="37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ทุกวันเวลาราชการ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234"/>
          <p:cNvSpPr txBox="1">
            <a:spLocks noChangeArrowheads="1"/>
          </p:cNvSpPr>
          <p:nvPr/>
        </p:nvSpPr>
        <p:spPr bwMode="auto">
          <a:xfrm>
            <a:off x="3953496" y="3569742"/>
            <a:ext cx="1492051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ตรวจสอบเอกสาร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 Box 227"/>
          <p:cNvSpPr txBox="1">
            <a:spLocks noChangeArrowheads="1"/>
          </p:cNvSpPr>
          <p:nvPr/>
        </p:nvSpPr>
        <p:spPr bwMode="auto">
          <a:xfrm>
            <a:off x="3532522" y="4437906"/>
            <a:ext cx="2417081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ครบถ้วนตามหลักเกณฑ์กำหนด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AutoShape 377"/>
          <p:cNvSpPr>
            <a:spLocks noChangeShapeType="1"/>
          </p:cNvSpPr>
          <p:nvPr/>
        </p:nvSpPr>
        <p:spPr bwMode="auto">
          <a:xfrm rot="5400000">
            <a:off x="3503191" y="1302544"/>
            <a:ext cx="252412" cy="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382"/>
          <p:cNvSpPr>
            <a:spLocks noChangeShapeType="1"/>
          </p:cNvSpPr>
          <p:nvPr/>
        </p:nvSpPr>
        <p:spPr bwMode="auto">
          <a:xfrm rot="5400000" flipV="1">
            <a:off x="-97455" y="3875161"/>
            <a:ext cx="3387068" cy="4806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lowchart: Alternate Process 228"/>
          <p:cNvSpPr>
            <a:spLocks noChangeArrowheads="1"/>
          </p:cNvSpPr>
          <p:nvPr/>
        </p:nvSpPr>
        <p:spPr bwMode="auto">
          <a:xfrm>
            <a:off x="8766299" y="2697325"/>
            <a:ext cx="3231976" cy="2676685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จนท. ให้ความเห็น พร้อมลงลายมือชื่อในส่วน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ที่เป็น “สำหรับเจ้าหน้าที่” ก่อนเสนอผอ.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แบบ ขร.1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เห็น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ควรให้ความเห็นชอบ หรือ </a:t>
            </a:r>
            <a:b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เห็นควรไม่ให้ความเห็นชอบ เหตุผล.......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หลักสูตรเทคโนโลยี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เห็น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ควรให้ความเห็นชอบหลักสูตร หรือ </a:t>
            </a:r>
            <a:b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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เห็นควรไม่ให้ความเห็นชอบหลักสูตร </a:t>
            </a:r>
            <a:b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</a:b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  <a:sym typeface="Wingdings" pitchFamily="2" charset="2"/>
              </a:rPr>
              <a:t>    เหตุผล....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  <a:sym typeface="Wingdings" pitchFamily="2" charset="2"/>
            </a:endParaRPr>
          </a:p>
        </p:txBody>
      </p:sp>
      <p:sp>
        <p:nvSpPr>
          <p:cNvPr id="19" name="Flowchart: Alternate Process 240"/>
          <p:cNvSpPr>
            <a:spLocks noChangeArrowheads="1"/>
          </p:cNvSpPr>
          <p:nvPr/>
        </p:nvSpPr>
        <p:spPr bwMode="auto">
          <a:xfrm>
            <a:off x="5589563" y="666750"/>
            <a:ext cx="3293716" cy="2281568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หลักสูตรนวัตกรรม ต้องเป็นหลักสูตร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ตามแนบท้ายประกาศ 5 หลักสูตร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(ไม่ต้องจัดทำหลักสูตร)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หลักสูตรเทคโนโลยี ไม่น้อยกว่า 12 ชม.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ต้องจัดทำหลักสูตรเสนอ สพร./สนพ.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พิจารณา ให้ความเห็นชอบ (แนบแบบ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ขร.1)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2637235" y="837506"/>
            <a:ext cx="1712913" cy="4857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จุดเริ่มต้น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239"/>
          <p:cNvSpPr txBox="1">
            <a:spLocks noChangeArrowheads="1"/>
          </p:cNvSpPr>
          <p:nvPr/>
        </p:nvSpPr>
        <p:spPr bwMode="auto">
          <a:xfrm>
            <a:off x="2140086" y="2565698"/>
            <a:ext cx="127682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ยื่นแบบ ขร.1  </a:t>
            </a: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AutoShape 457"/>
          <p:cNvSpPr>
            <a:spLocks noChangeShapeType="1"/>
          </p:cNvSpPr>
          <p:nvPr/>
        </p:nvSpPr>
        <p:spPr bwMode="auto">
          <a:xfrm>
            <a:off x="4861297" y="1627188"/>
            <a:ext cx="77788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2021751" y="405458"/>
            <a:ext cx="26969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ผังขั้นตอนการปฏิบัติงาน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           </a:t>
            </a:r>
            <a:endParaRPr kumimoji="0" 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Rectangle 42"/>
          <p:cNvSpPr>
            <a:spLocks noChangeArrowheads="1"/>
          </p:cNvSpPr>
          <p:nvPr/>
        </p:nvSpPr>
        <p:spPr bwMode="auto">
          <a:xfrm>
            <a:off x="152400" y="10668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3501331" y="2496431"/>
            <a:ext cx="0" cy="48316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3501331" y="3391030"/>
            <a:ext cx="0" cy="48316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3550759" y="4404524"/>
            <a:ext cx="0" cy="48316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20" idx="4"/>
            <a:endCxn id="3" idx="0"/>
          </p:cNvCxnSpPr>
          <p:nvPr/>
        </p:nvCxnSpPr>
        <p:spPr>
          <a:xfrm>
            <a:off x="3493692" y="1323281"/>
            <a:ext cx="11505" cy="18100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Flowchart: Alternate Process 221"/>
          <p:cNvSpPr>
            <a:spLocks noChangeArrowheads="1"/>
          </p:cNvSpPr>
          <p:nvPr/>
        </p:nvSpPr>
        <p:spPr bwMode="auto">
          <a:xfrm>
            <a:off x="5805587" y="4293890"/>
            <a:ext cx="2808312" cy="2371703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ผอ. </a:t>
            </a: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พิจารณาพร้อมลงลายมือชื่อ </a:t>
            </a:r>
            <a:b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ในส่วนที่เป็น “สำหรับเจ้าหน้าที่”</a:t>
            </a:r>
            <a:b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sz="13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แบบ ขร.1</a:t>
            </a:r>
            <a:endParaRPr kumimoji="0" lang="en-US" sz="1300" b="1" i="0" u="sng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เห็นชอบ หรือ </a:t>
            </a:r>
            <a:b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en-US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ไม่เห็นชอบ เหตุผล....</a:t>
            </a: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r>
              <a:rPr kumimoji="0" lang="th-TH" sz="13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หลักสูตรเทคโนโลยี</a:t>
            </a: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เห็นชอบหลักสูตร หรือ </a:t>
            </a:r>
            <a:b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en-US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  <a:sym typeface="Wingdings" pitchFamily="2" charset="2"/>
              </a:rPr>
              <a:t></a:t>
            </a: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ไม่เห็นชอบหลักสูตร เหตุผล....</a:t>
            </a: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3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9" name="Straight Arrow Connector 78"/>
          <p:cNvCxnSpPr>
            <a:stCxn id="6" idx="2"/>
          </p:cNvCxnSpPr>
          <p:nvPr/>
        </p:nvCxnSpPr>
        <p:spPr>
          <a:xfrm flipH="1">
            <a:off x="3548625" y="6310114"/>
            <a:ext cx="682" cy="33915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220"/>
          <p:cNvSpPr txBox="1">
            <a:spLocks noChangeArrowheads="1"/>
          </p:cNvSpPr>
          <p:nvPr/>
        </p:nvSpPr>
        <p:spPr bwMode="auto">
          <a:xfrm>
            <a:off x="3617378" y="6310114"/>
            <a:ext cx="1036081" cy="52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เห็นชอบ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3" name="Elbow Connector 32"/>
          <p:cNvCxnSpPr/>
          <p:nvPr/>
        </p:nvCxnSpPr>
        <p:spPr>
          <a:xfrm flipV="1">
            <a:off x="4941491" y="3391031"/>
            <a:ext cx="3824808" cy="753188"/>
          </a:xfrm>
          <a:prstGeom prst="bentConnector3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013499" y="5592725"/>
            <a:ext cx="776002" cy="2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693020" y="45418"/>
            <a:ext cx="11017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3. การ</a:t>
            </a:r>
            <a:r>
              <a:rPr lang="th-TH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ขอรับความเห็นชอบหลักสูตรการฝึกอบรมเพื่อสร้างสรรค์นวัตกรรมหรือนำเทคโนโลยีมาใช้ในการผลิตสินค้าหรือบริการ </a:t>
            </a:r>
            <a:endParaRPr lang="en-US" sz="2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9" name="Flowchart: Alternate Process 215"/>
          <p:cNvSpPr>
            <a:spLocks noChangeArrowheads="1"/>
          </p:cNvSpPr>
          <p:nvPr/>
        </p:nvSpPr>
        <p:spPr bwMode="auto">
          <a:xfrm>
            <a:off x="116955" y="4223376"/>
            <a:ext cx="1296396" cy="649566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ออกเลขที่แบบ ขร.1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</a:p>
        </p:txBody>
      </p:sp>
      <p:sp>
        <p:nvSpPr>
          <p:cNvPr id="40" name="AutoShape 4"/>
          <p:cNvSpPr>
            <a:spLocks noChangeArrowheads="1"/>
          </p:cNvSpPr>
          <p:nvPr/>
        </p:nvSpPr>
        <p:spPr bwMode="auto">
          <a:xfrm>
            <a:off x="116955" y="4871448"/>
            <a:ext cx="1296395" cy="1294650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บันทึกข้อมูลลงระบบกองทุน </a:t>
            </a:r>
            <a:b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(อยู่ระหว่างพัฒนาระบบ)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  </a:t>
            </a:r>
          </a:p>
        </p:txBody>
      </p:sp>
      <p:cxnSp>
        <p:nvCxnSpPr>
          <p:cNvPr id="44" name="Straight Connector 43"/>
          <p:cNvCxnSpPr/>
          <p:nvPr/>
        </p:nvCxnSpPr>
        <p:spPr>
          <a:xfrm flipV="1">
            <a:off x="1620111" y="5592725"/>
            <a:ext cx="297044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572047" y="4144218"/>
            <a:ext cx="449704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57115" y="2205658"/>
            <a:ext cx="21602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 rot="10800000" flipV="1">
            <a:off x="1377096" y="5734050"/>
            <a:ext cx="1100037" cy="26346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/>
          <p:nvPr/>
        </p:nvCxnSpPr>
        <p:spPr>
          <a:xfrm rot="10800000" flipV="1">
            <a:off x="1413352" y="4569234"/>
            <a:ext cx="2119171" cy="20406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3" idx="3"/>
          </p:cNvCxnSpPr>
          <p:nvPr/>
        </p:nvCxnSpPr>
        <p:spPr>
          <a:xfrm>
            <a:off x="5237255" y="2055640"/>
            <a:ext cx="352308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Elbow Connector 84"/>
          <p:cNvCxnSpPr/>
          <p:nvPr/>
        </p:nvCxnSpPr>
        <p:spPr>
          <a:xfrm rot="10800000" flipV="1">
            <a:off x="1397974" y="4777125"/>
            <a:ext cx="797850" cy="39321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22011" y="6432814"/>
            <a:ext cx="237626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1026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16"/>
          <p:cNvSpPr txBox="1">
            <a:spLocks noChangeArrowheads="1"/>
          </p:cNvSpPr>
          <p:nvPr/>
        </p:nvSpPr>
        <p:spPr bwMode="auto">
          <a:xfrm>
            <a:off x="3501331" y="2631604"/>
            <a:ext cx="4248472" cy="1656184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ยื่นคำขอรับเงินช่วยเหลือหรืออุดหนุน </a:t>
            </a:r>
            <a:b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แบบ ชอ.2-4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ภายใน 60 วัน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นับแต่วันเสร็จสิ้น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การฝึกอบรม แต่ไม่เกินวันที่ 31 มีนาคม</a:t>
            </a:r>
            <a:b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ของปีถัดไป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 Box 218"/>
          <p:cNvSpPr txBox="1">
            <a:spLocks noChangeArrowheads="1"/>
          </p:cNvSpPr>
          <p:nvPr/>
        </p:nvSpPr>
        <p:spPr bwMode="auto">
          <a:xfrm>
            <a:off x="3501331" y="4640585"/>
            <a:ext cx="4248472" cy="655315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สพร./สนพ. ตรวจสอบแบบคำขอ แบบ ชอ.2-4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13"/>
          <p:cNvSpPr txBox="1">
            <a:spLocks noChangeArrowheads="1"/>
          </p:cNvSpPr>
          <p:nvPr/>
        </p:nvSpPr>
        <p:spPr bwMode="auto">
          <a:xfrm>
            <a:off x="3501331" y="1407468"/>
            <a:ext cx="4248472" cy="875097"/>
          </a:xfrm>
          <a:prstGeom prst="rect">
            <a:avLst/>
          </a:prstGeom>
          <a:solidFill>
            <a:srgbClr val="FFFFFF"/>
          </a:solidFill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ผู้ประกอบกิจการนำหลักสูตรที่ได้รับความเห็นชอบไปใช้ในการฝึกอบรม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8321873" y="1407468"/>
            <a:ext cx="3388370" cy="1535534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เปลี่ยนแปลงกำหนดการฝึกอบรม สถานที่ฝึกอบรม หรือผู้เข้ารับการฝึกอบรม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ให้แจ้งสพร./สนพ. ทราบเป็นหนังสือ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ก่อนดำเนินการฝึกอบรมไม่น้อยกว่า 7 วัน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4306019" y="5655940"/>
            <a:ext cx="2579688" cy="79819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จุดสิ้นสุด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AutoShape 450"/>
          <p:cNvSpPr>
            <a:spLocks noChangeShapeType="1"/>
          </p:cNvSpPr>
          <p:nvPr/>
        </p:nvSpPr>
        <p:spPr bwMode="auto">
          <a:xfrm>
            <a:off x="6871171" y="1346126"/>
            <a:ext cx="8255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2"/>
          <p:cNvSpPr>
            <a:spLocks noChangeArrowheads="1"/>
          </p:cNvSpPr>
          <p:nvPr/>
        </p:nvSpPr>
        <p:spPr bwMode="auto">
          <a:xfrm>
            <a:off x="981051" y="4503812"/>
            <a:ext cx="1800200" cy="1152128"/>
          </a:xfrm>
          <a:prstGeom prst="flowChartAlternateProcess">
            <a:avLst/>
          </a:prstGeom>
          <a:noFill/>
          <a:ln w="6350">
            <a:solidFill>
              <a:srgbClr val="FFFF00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ตามขั้นตอน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/>
            </a:r>
            <a:b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การ</a:t>
            </a:r>
            <a:r>
              <a:rPr lang="th-TH" sz="2000" b="1" dirty="0" smtClean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ให้เงินช่วยเหลือหรืออุดหนุน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152400" y="6096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.</a:t>
            </a:r>
            <a:endParaRPr kumimoji="0" 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24"/>
          <p:cNvSpPr>
            <a:spLocks noChangeArrowheads="1"/>
          </p:cNvSpPr>
          <p:nvPr/>
        </p:nvSpPr>
        <p:spPr bwMode="auto">
          <a:xfrm>
            <a:off x="152400" y="6096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Straight Arrow Connector 20"/>
          <p:cNvCxnSpPr>
            <a:stCxn id="5" idx="2"/>
            <a:endCxn id="3" idx="0"/>
          </p:cNvCxnSpPr>
          <p:nvPr/>
        </p:nvCxnSpPr>
        <p:spPr>
          <a:xfrm>
            <a:off x="5625567" y="2282565"/>
            <a:ext cx="0" cy="34903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636857" y="4298789"/>
            <a:ext cx="0" cy="34903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636857" y="5306901"/>
            <a:ext cx="0" cy="34903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4" idx="1"/>
          </p:cNvCxnSpPr>
          <p:nvPr/>
        </p:nvCxnSpPr>
        <p:spPr>
          <a:xfrm flipH="1" flipV="1">
            <a:off x="2781251" y="4968242"/>
            <a:ext cx="720080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5" idx="3"/>
          </p:cNvCxnSpPr>
          <p:nvPr/>
        </p:nvCxnSpPr>
        <p:spPr>
          <a:xfrm flipV="1">
            <a:off x="7749803" y="1845016"/>
            <a:ext cx="572070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5"/>
          <p:cNvSpPr>
            <a:spLocks noChangeArrowheads="1"/>
          </p:cNvSpPr>
          <p:nvPr/>
        </p:nvSpPr>
        <p:spPr bwMode="auto">
          <a:xfrm>
            <a:off x="3861371" y="621482"/>
            <a:ext cx="33843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(ต่อ) ผังขั้นตอนการปฏิบัติงาน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837036" y="45418"/>
            <a:ext cx="11017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3. การ</a:t>
            </a:r>
            <a:r>
              <a:rPr lang="th-TH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ขอรับความเห็นชอบหลักสูตรการฝึกอบรมเพื่อสร้างสรรค์นวัตกรรมหรือนำเทคโนโลยีมาใช้ในการผลิตสินค้าหรือบริการ </a:t>
            </a:r>
            <a:endParaRPr lang="en-US" sz="2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37626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2087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25067" y="1989634"/>
            <a:ext cx="99371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ประสงค์จะขอรับเงินช่วยเหลือหรืออุดหนุนจากกองทุนพัฒนาฝีมือ</a:t>
            </a: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แรงงาน </a:t>
            </a:r>
            <a:r>
              <a:rPr lang="th-TH" sz="4000" b="1" u="sng" dirty="0" smtClean="0"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4000" b="1" u="sng" dirty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</a:t>
            </a:r>
            <a:r>
              <a:rPr lang="th-TH" sz="4000" b="1" u="sng" dirty="0" smtClean="0">
                <a:latin typeface="FreesiaUPC" pitchFamily="34" charset="-34"/>
                <a:cs typeface="FreesiaUPC" pitchFamily="34" charset="-34"/>
              </a:rPr>
              <a:t>ขึ้น</a:t>
            </a:r>
            <a:br>
              <a:rPr lang="th-TH" sz="4000" b="1" u="sng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000" b="1" u="sng" dirty="0" smtClean="0"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4000" b="1" u="sng" dirty="0">
                <a:latin typeface="FreesiaUPC" pitchFamily="34" charset="-34"/>
                <a:cs typeface="FreesiaUPC" pitchFamily="34" charset="-34"/>
              </a:rPr>
              <a:t>ปีใด ให้ยื่นคำขอรับเงินช่วยเหลือหรืออุดหนุนภายในวันที่ </a:t>
            </a:r>
            <a:r>
              <a:rPr lang="th-TH" sz="4000" b="1" u="sng" dirty="0" smtClean="0">
                <a:latin typeface="FreesiaUPC" pitchFamily="34" charset="-34"/>
                <a:cs typeface="FreesiaUPC" pitchFamily="34" charset="-34"/>
              </a:rPr>
              <a:t>31 </a:t>
            </a:r>
            <a:r>
              <a:rPr lang="th-TH" sz="4000" b="1" u="sng" dirty="0">
                <a:latin typeface="FreesiaUPC" pitchFamily="34" charset="-34"/>
                <a:cs typeface="FreesiaUPC" pitchFamily="34" charset="-34"/>
              </a:rPr>
              <a:t>มีนาคมของปีถัดไป</a:t>
            </a:r>
            <a:r>
              <a:rPr lang="th-TH" sz="4000" b="1" dirty="0">
                <a:latin typeface="FreesiaUPC" pitchFamily="34" charset="-34"/>
                <a:cs typeface="FreesiaUPC" pitchFamily="34" charset="-34"/>
              </a:rPr>
              <a:t> (ประกาศข้อ 17)  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17155" y="777692"/>
            <a:ext cx="82012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กำหนดเวลาการยื่นคำขอรับเงินช่วยเหลือหรืออุดหนุน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94019" y="6432814"/>
            <a:ext cx="223224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257802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0595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37035" y="977454"/>
            <a:ext cx="103691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ให้แจ้งผู้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มีสิทธิได้รับเงินช่วยเหลือหรืออุดหนุน </a:t>
            </a:r>
            <a:r>
              <a:rPr lang="th-TH" sz="3600" b="1" u="sng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ยื่นคำขอภายในเดือน</a:t>
            </a:r>
            <a:r>
              <a:rPr lang="th-TH" sz="3600" b="1" u="sng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กันยายน</a:t>
            </a:r>
            <a:br>
              <a:rPr lang="th-TH" sz="3600" b="1" u="sng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u="sng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ของ</a:t>
            </a:r>
            <a:r>
              <a:rPr lang="th-TH" sz="3600" b="1" u="sng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ปีที่สิทธิขอรับเงินช่วยเหลือหรืออุดหนุนเกิดมี</a:t>
            </a:r>
            <a:r>
              <a:rPr lang="th-TH" sz="3600" b="1" u="sng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ขึ้น</a:t>
            </a:r>
            <a:r>
              <a:rPr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u="sng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กรณี</a:t>
            </a:r>
            <a:r>
              <a:rPr lang="th-TH" sz="3600" b="1" u="sng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ภายหลังเดือนกันยายน พบว่ามีผู้เข้าหลักเกณฑ์การให้เงินช่วยเหลือหรืออุดหนุนเพิ่มเติม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 ให้ยื่นคำขอรับเงินช่วยเหลือหรืออุดหนุน </a:t>
            </a:r>
            <a:r>
              <a:rPr lang="th-TH" sz="3600" b="1" u="sng" dirty="0">
                <a:latin typeface="TH SarabunPSK" pitchFamily="34" charset="-34"/>
                <a:cs typeface="TH SarabunPSK" pitchFamily="34" charset="-34"/>
              </a:rPr>
              <a:t>ให้เสร็จสิ้น</a:t>
            </a:r>
            <a:r>
              <a:rPr lang="th-TH" sz="3600" b="1" u="sng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ภายในวันที่ ๓๑ มีนาคมของปี</a:t>
            </a:r>
            <a:r>
              <a:rPr lang="th-TH" sz="3600" b="1" u="sng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ถัดไป</a:t>
            </a:r>
            <a:endParaRPr lang="en-US" sz="3600" b="1" u="sng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9043" y="4001790"/>
            <a:ext cx="102971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600" b="1" i="1" dirty="0">
                <a:latin typeface="TH SarabunPSK" pitchFamily="34" charset="-34"/>
                <a:cs typeface="TH SarabunPSK" pitchFamily="34" charset="-34"/>
              </a:rPr>
              <a:t>(กำหนดให้ยื่นคำขอภายในเดือนกันยายน เพื่อให้การอนุมัติให้เงินช่วยเหลืออุดหนุนและการเบิกจ่ายเป็นไปตามงบประมาณประจำปีที่ได้รับการจัดสรร และเป็นไปตามเป้าหมายเกณฑ์ชี้วัดการประเมินผลการดำเนินงานกองทุนพัฒนาฝีมือแรงงาน ประจำปีบัญชีของปีนั้น)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69721" y="189434"/>
            <a:ext cx="68082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กำหนดเวลาการยื่นคำขอรับเงินช่วยเหลือหรืออุดหนุน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185794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261971" y="6432814"/>
            <a:ext cx="259228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6724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97075" y="1595329"/>
            <a:ext cx="100091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2. การยี่นคำขอเกินกำหนดเวลาตามประกาศข้อ 17 ไม่สามารถนำมาขอรับเงินช่วยเหลือหรืออุดหนุนจากกองทุนพัฒนาฝีมือแรงงาน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ได้</a:t>
            </a:r>
          </a:p>
          <a:p>
            <a:pPr algn="thaiDist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    เช่น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สิทธิขอรับเงินช่วยเหลือหรืออุดหนุนเกิดขึ้นในปี พ.ศ. 2560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ให้ยื่นคำ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ขอรับเงินช่วยเหลือหรืออุดหนุน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ภายในวันที่ 30 กันยายน 2560 ทั้งนี้ ไม่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เกินวันที่ 31 มีนาคม 2561</a:t>
            </a: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9721" y="549474"/>
            <a:ext cx="82012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กำหนดเวลาการยื่นคำขอรับเงินช่วยเหลือหรืออุดหนุน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94019" y="6432814"/>
            <a:ext cx="230425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640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97075" y="1269554"/>
            <a:ext cx="99371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สิทธิขอรับเงินช่วยเหลือหรืออุดหนุนเกิดมีขึ้นในปีใด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”</a:t>
            </a:r>
          </a:p>
          <a:p>
            <a:pPr algn="thaiDist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หมายความ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ว่า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 ปี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พ.ศ. ที่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สามารถยื่น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คำขอรับเงินช่วยเหลือหรืออุดหนุนจากกองทุนพัฒนาฝีมือแรงงานได้ เมื่อดำเนินการตามหลักเกณฑ์ประกาศกำหนด </a:t>
            </a: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1531" y="261442"/>
            <a:ext cx="15841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4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คำนิยาม</a:t>
            </a:r>
            <a:r>
              <a:rPr lang="en-US" sz="44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4400" b="1" dirty="0">
              <a:solidFill>
                <a:schemeClr val="accent6">
                  <a:lumMod val="40000"/>
                  <a:lumOff val="6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075" y="4221882"/>
            <a:ext cx="99371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เกิดขึ้นในปีใด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ให้ยื่นคำขอรับเงินช่วยเหลือหรืออุดหนุนในปีนั้น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ทั้งนี้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ไม่เกินวันที่ 31 มีนาคมของปีถัดไป</a:t>
            </a: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Quad Arrow 5"/>
          <p:cNvSpPr/>
          <p:nvPr/>
        </p:nvSpPr>
        <p:spPr>
          <a:xfrm>
            <a:off x="837035" y="4437906"/>
            <a:ext cx="216024" cy="288032"/>
          </a:xfrm>
          <a:prstGeom prst="quad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Quad Arrow 6"/>
          <p:cNvSpPr/>
          <p:nvPr/>
        </p:nvSpPr>
        <p:spPr>
          <a:xfrm>
            <a:off x="11026167" y="5013970"/>
            <a:ext cx="216024" cy="288032"/>
          </a:xfrm>
          <a:prstGeom prst="quad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44827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4002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44827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3019" y="1007651"/>
            <a:ext cx="107291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ประกาศ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ข้อ 4 “ผู้ดำเนินการทดสอบมาตรฐานฝีมือแรงงานที่ได้รับอนุญาตตามมาตรา 24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ซึ่ง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ดำเนินการทดสอบมาตรฐานฝีมือแรงงาน และมีผู้ผ่านการทดสอบ</a:t>
            </a:r>
            <a:r>
              <a:rPr lang="th-TH" sz="3200" u="sng" dirty="0">
                <a:latin typeface="FreesiaUPC" pitchFamily="34" charset="-34"/>
                <a:cs typeface="FreesiaUPC" pitchFamily="34" charset="-34"/>
              </a:rPr>
              <a:t>ในปีที่ผ่านมา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ตั้งแต่</a:t>
            </a:r>
            <a:r>
              <a:rPr lang="en-US" sz="3200" dirty="0">
                <a:latin typeface="FreesiaUPC" pitchFamily="34" charset="-34"/>
                <a:cs typeface="FreesiaUPC" pitchFamily="34" charset="-34"/>
              </a:rPr>
              <a:t> 100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คนขึ้นไป ให้เงินอุดหนุนปีละ </a:t>
            </a:r>
            <a:r>
              <a:rPr lang="en-US" sz="3200" dirty="0">
                <a:latin typeface="FreesiaUPC" pitchFamily="34" charset="-34"/>
                <a:cs typeface="FreesiaUPC" pitchFamily="34" charset="-34"/>
              </a:rPr>
              <a:t>10,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000 บาทต่อผู้ผ่านการทดสอบทุก 100 คน ส่วนที่เกิน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100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คน ถ้ามีจำนวนตั้งแต่ 75 คนขึ้นไปให้ปัดเป็น 100 คน”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89563" y="189434"/>
            <a:ext cx="11833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ตัวอย่าง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7035" y="3372302"/>
            <a:ext cx="10729192" cy="1569660"/>
          </a:xfrm>
          <a:prstGeom prst="rect">
            <a:avLst/>
          </a:prstGeom>
          <a:ln cmpd="dbl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พ.ศ. 2560 (ม.ค. 60 – 31 ธ.ค. 60) ผู้ดำเนินการ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ทดสอบฯ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ดำเนินการทดสอบมาตรฐานฝีมือแรงงานแห่งชาติ จำนวน 200 คน และมีผู้ผ่านการทดสอบ จำนวน 175 คน </a:t>
            </a:r>
            <a:endParaRPr lang="th-TH" sz="3200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           </a:t>
            </a:r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สิทธิขอรับเงินช่วยเหลือหรืออุดหนนเกิดมีขึ้นในปี พ.ศ. 2561)   </a:t>
            </a:r>
            <a:endParaRPr lang="en-US" sz="3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0650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44827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3019" y="909514"/>
            <a:ext cx="10801200" cy="2554545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44500" indent="-444500"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1. สำรวจและแจ้งผู้ดำเนินการทดสอบฯ ที่มีสิทธิขอรับเงินช่วยเหลือหรืออุดหนุน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spc="-60" dirty="0" smtClean="0"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3200" spc="-60" dirty="0">
                <a:latin typeface="FreesiaUPC" pitchFamily="34" charset="-34"/>
                <a:cs typeface="FreesiaUPC" pitchFamily="34" charset="-34"/>
              </a:rPr>
              <a:t>ปี พ.ศ. 2561 </a:t>
            </a:r>
            <a:r>
              <a:rPr lang="th-TH" sz="3200" spc="-60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200" spc="-60" dirty="0"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ยื่นคำขอรับเงินช่วยเหลือหรืออุดหนุนจากกองทุนฯ จำนวน 20</a:t>
            </a:r>
            <a:r>
              <a:rPr lang="en-US" sz="3200" spc="-60" dirty="0">
                <a:latin typeface="FreesiaUPC" pitchFamily="34" charset="-34"/>
                <a:cs typeface="FreesiaUPC" pitchFamily="34" charset="-34"/>
              </a:rPr>
              <a:t>,000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 บาท ภายในเดือนกันยายน 2561 เพื่อให้การอนุมัติให้เงินช่วยเหลืออุดหนุนเป็นไปตาม</a:t>
            </a:r>
            <a:r>
              <a:rPr lang="th-TH" sz="3200" spc="-20" dirty="0">
                <a:latin typeface="FreesiaUPC" pitchFamily="34" charset="-34"/>
                <a:cs typeface="FreesiaUPC" pitchFamily="34" charset="-34"/>
              </a:rPr>
              <a:t>เป้าหมายเกณฑ์ชี้วัดการประเมินผการดำเนินงานกองทุนพัฒนาฝีมือแรงงาน ประจำปีบัญชี 2561</a:t>
            </a:r>
            <a:endParaRPr lang="en-US" sz="3200" spc="-2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3019" y="3576712"/>
            <a:ext cx="10801200" cy="1077218"/>
          </a:xfrm>
          <a:prstGeom prst="rect">
            <a:avLst/>
          </a:prstGeom>
          <a:ln/>
        </p:spPr>
        <p:style>
          <a:lnRef idx="1">
            <a:schemeClr val="accent3"/>
          </a:lnRef>
          <a:fillRef idx="1001">
            <a:schemeClr val="lt2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กรณีภายหลังเดือนกันยายน 2561 พบว่ามีผู้เข้าหลักเกณฑ์การให้เงินช่วยเหลือหรือ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</a:t>
            </a:r>
          </a:p>
          <a:p>
            <a:pPr algn="thaiDist"/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ของ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2561 เพิ่มเติม ให้ยื่นคำขอให้เสร็จสิ้นภายในวันที่ 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31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มีนาคม </a:t>
            </a:r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3019" y="4797946"/>
            <a:ext cx="10801200" cy="156966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58775" indent="-358775" algn="thaiDist"/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กรณีสิทธิขอรับเงินช่วยเหลือหรืออุดหนุนเกิดขึ้นในปี พ.ศ. 2561 หากยื่นคำขอรับเงินช่วยเหลือหรืออุดหนุน ภายหลังจากวันที่ 31 มีนาคม 2562 จะไม่สามารถขอรับเงินช่วยเหลือหรืออุดหนุนจากกองทุนพัฒนาฝีมือแรงงานได้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89563" y="117426"/>
            <a:ext cx="11833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ตัวอย่าง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04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44827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1011" y="1270129"/>
            <a:ext cx="10801200" cy="4031873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สิทธิขอรับเงินช่วยเหลือหรืออุดหนุนที่เกิดขึ้นในปี พ.ศ. 2560 ต้องยื่นคำขอไม่เกินวันที่ 31 มีนาคม 2561 กรณีดังต่อไปนี้ไม่สามารถนำมายื่นขอรับเงินช่วยเหลือหรืออุดหนุนได้แล้ว เนื่องจากเกินเวลาที่กำหนด เช่น</a:t>
            </a:r>
          </a:p>
          <a:p>
            <a:pPr marL="358775" indent="-358775" algn="thaiDist">
              <a:buAutoNum type="arabicPeriod"/>
            </a:pP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ผู้ดำเนินการทดสอบฯ ที่ดำเนินการทดสอบมาตรฐานฝีมือแรงงานและมีผู้ผ่านการทดสอบ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ในปี พ.ศ. 2559 (ต้องยื่นคำขอในปี พ.ศ. 2560 ไม่เกินวันที่ 31 มี.ค. 2561)</a:t>
            </a:r>
          </a:p>
          <a:p>
            <a:pPr marL="358775" indent="-358775" algn="thaiDist">
              <a:buAutoNum type="arabicPeriod"/>
            </a:pP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ผู้ประกอบกิจการจ่ายเงินสมทบเข้ากองทุนฯ ประจำปี พ.ศ. 2558 ภายในวันที่ 31 มี.ค. 2559 และปี พ.ศ. 2559 ดำเนินการพัฒนาฝีมือแรงงานครบร้อยละ 50 (ต้องยื่นคำขอ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ในปี พ.ศ. 2560 ไม่เกินวันที่ 31 มี.ค. 2561)</a:t>
            </a:r>
            <a:endParaRPr lang="en-US" sz="3200" spc="-2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11780" y="117426"/>
            <a:ext cx="187392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500" b="1" dirty="0" smtClean="0">
                <a:solidFill>
                  <a:srgbClr val="FFFF00"/>
                </a:solidFill>
              </a:rPr>
              <a:t>ระวัง</a:t>
            </a:r>
            <a:endParaRPr lang="en-US" sz="4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4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63" y="445729"/>
            <a:ext cx="11717338" cy="56483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05987" y="6432814"/>
            <a:ext cx="259228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/>
          <p:nvPr/>
        </p:nvSpPr>
        <p:spPr>
          <a:xfrm>
            <a:off x="693026" y="261447"/>
            <a:ext cx="10153127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>
          <a:xfrm>
            <a:off x="10834454" y="5735383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/>
          <a:p>
            <a:pPr algn="ctr">
              <a:defRPr/>
            </a:pPr>
            <a:endParaRPr lang="en-US" sz="3600" b="1" dirty="0">
              <a:solidFill>
                <a:srgbClr val="FFFFFF"/>
              </a:solidFill>
              <a:latin typeface="Centaur" pitchFamily="18" charset="0"/>
              <a:cs typeface="FreesiaUPC" pitchFamily="34" charset="-34"/>
            </a:endParaRPr>
          </a:p>
        </p:txBody>
      </p:sp>
      <p:grpSp>
        <p:nvGrpSpPr>
          <p:cNvPr id="3" name="กลุ่ม 9"/>
          <p:cNvGrpSpPr/>
          <p:nvPr/>
        </p:nvGrpSpPr>
        <p:grpSpPr>
          <a:xfrm>
            <a:off x="693026" y="1588924"/>
            <a:ext cx="10153127" cy="3992208"/>
            <a:chOff x="2320058" y="651817"/>
            <a:chExt cx="9331473" cy="429674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7" name="Rounded Rectangle 51"/>
            <p:cNvSpPr/>
            <p:nvPr/>
          </p:nvSpPr>
          <p:spPr>
            <a:xfrm>
              <a:off x="2320058" y="651817"/>
              <a:ext cx="9331473" cy="4296749"/>
            </a:xfrm>
            <a:prstGeom prst="roundRect">
              <a:avLst>
                <a:gd name="adj" fmla="val 10000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9" name="Content Placeholder 4"/>
            <p:cNvSpPr txBox="1">
              <a:spLocks/>
            </p:cNvSpPr>
            <p:nvPr/>
          </p:nvSpPr>
          <p:spPr>
            <a:xfrm>
              <a:off x="3203430" y="916232"/>
              <a:ext cx="8249558" cy="3701815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noAutofit/>
            </a:bodyPr>
            <a:lstStyle/>
            <a:p>
              <a:pPr algn="thaiDist" defTabSz="1624114">
                <a:spcBef>
                  <a:spcPct val="20000"/>
                </a:spcBef>
                <a:defRPr/>
              </a:pP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อุดหนุนแก่ผู้ดำเนินการทดสอบมาตรฐานฝีมือแรงงานที่ได้รับอนุญาตตามมาตรา 24 ซึ่งดำเนินการทดสอบมาตรฐานฝีมือแรงงาน และ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มีผู้ผ่านการทดสอบในปีที่ผ่านมา ตั้งแต่</a:t>
              </a:r>
              <a:r>
                <a:rPr lang="en-US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100 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คน</a:t>
              </a:r>
              <a:b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ขึ้นไป</a:t>
              </a: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ให้เงิน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อุดหนุนปีละ </a:t>
              </a:r>
              <a:r>
                <a:rPr lang="en-US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10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,000 บาทต่อผู้ผ่านการทดสอบ</a:t>
              </a:r>
              <a:b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ทุก 100 คน</a:t>
              </a: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ส่วนที่เกิน</a:t>
              </a:r>
              <a:r>
                <a:rPr lang="en-US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100 คน ถ้ามีจำนวนตั้งแต่ 75 คนขึ้นไป</a:t>
              </a:r>
              <a:b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ให้ปัดเป็น 100 คน</a:t>
              </a:r>
              <a:endPara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Oval 47"/>
          <p:cNvSpPr/>
          <p:nvPr/>
        </p:nvSpPr>
        <p:spPr>
          <a:xfrm>
            <a:off x="693020" y="1557586"/>
            <a:ext cx="792087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1</a:t>
            </a:r>
          </a:p>
        </p:txBody>
      </p:sp>
      <p:sp>
        <p:nvSpPr>
          <p:cNvPr id="10" name="สี่เหลี่ยมมุมมน 3"/>
          <p:cNvSpPr/>
          <p:nvPr/>
        </p:nvSpPr>
        <p:spPr>
          <a:xfrm>
            <a:off x="8397875" y="5518026"/>
            <a:ext cx="2160239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4 </a:t>
            </a:r>
          </a:p>
        </p:txBody>
      </p:sp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89963" y="6432814"/>
            <a:ext cx="280831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89963" y="6432814"/>
            <a:ext cx="280831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284" y="261442"/>
            <a:ext cx="9765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5822" y="1022756"/>
            <a:ext cx="8280245" cy="954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4 (ลว. 9 มิ.ย. 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√ ปีละ 10,000 บาท ต่อผู้ผ่านการทดสอบทุก 100 คน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:p14="http://schemas.microsoft.com/office/powerpoint/2010/main" val="977552116"/>
              </p:ext>
            </p:extLst>
          </p:nvPr>
        </p:nvGraphicFramePr>
        <p:xfrm>
          <a:off x="909043" y="2133650"/>
          <a:ext cx="10511799" cy="2694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วงเล็บปีกกาขวา 5"/>
          <p:cNvSpPr/>
          <p:nvPr/>
        </p:nvSpPr>
        <p:spPr>
          <a:xfrm rot="16200000" flipH="1">
            <a:off x="4437598" y="1774066"/>
            <a:ext cx="288099" cy="6479876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573602" y="5229994"/>
            <a:ext cx="201596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17955" y="5013970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2561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มี.ค.2562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2" name="กลุ่ม 13"/>
          <p:cNvGrpSpPr/>
          <p:nvPr/>
        </p:nvGrpSpPr>
        <p:grpSpPr>
          <a:xfrm>
            <a:off x="621803" y="765498"/>
            <a:ext cx="1295352" cy="1368152"/>
            <a:chOff x="-1250404" y="-216024"/>
            <a:chExt cx="2736304" cy="1944216"/>
          </a:xfrm>
        </p:grpSpPr>
        <p:pic>
          <p:nvPicPr>
            <p:cNvPr id="13" name="รูปภาพ 1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4" name="รูปภาพ 11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996773" y="5878066"/>
            <a:ext cx="6969054" cy="8640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2561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94019" y="6432814"/>
            <a:ext cx="230425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332979" y="909514"/>
            <a:ext cx="10873208" cy="3469622"/>
            <a:chOff x="2061964" y="980728"/>
            <a:chExt cx="9592194" cy="3469622"/>
          </a:xfrm>
        </p:grpSpPr>
        <p:cxnSp>
          <p:nvCxnSpPr>
            <p:cNvPr id="5" name="ตัวเชื่อมต่อตรง 6"/>
            <p:cNvCxnSpPr/>
            <p:nvPr/>
          </p:nvCxnSpPr>
          <p:spPr>
            <a:xfrm>
              <a:off x="2562792" y="3260480"/>
              <a:ext cx="90913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7"/>
            <p:cNvCxnSpPr/>
            <p:nvPr/>
          </p:nvCxnSpPr>
          <p:spPr>
            <a:xfrm rot="5400000">
              <a:off x="6000892" y="3106397"/>
              <a:ext cx="114102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2061964" y="980728"/>
              <a:ext cx="9144000" cy="1908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defTabSz="914400" fontAlgn="base">
                <a:spcBef>
                  <a:spcPct val="0"/>
                </a:spcBef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</a:rPr>
                <a:t>   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</a:t>
              </a: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แรงงานแห่งชาติ	            ยื่นคำขอรับ </a:t>
              </a:r>
              <a:b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จำนวน 200 คน 			  การช่วยเหลือหรืออุดหนุน </a:t>
              </a:r>
              <a:b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มีผู้ผ่านการทดสอบ จำนวน 175 คน </a:t>
              </a:r>
              <a:r>
                <a:rPr kumimoji="0" lang="en-US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</a:t>
              </a: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จำนวน 20</a:t>
              </a:r>
              <a:r>
                <a:rPr lang="en-US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 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</a:rPr>
                <a:t>	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</a:t>
              </a:r>
              <a:endParaRPr kumimoji="0" lang="th-TH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วงเล็บปีกกาขวา 9"/>
            <p:cNvSpPr/>
            <p:nvPr/>
          </p:nvSpPr>
          <p:spPr>
            <a:xfrm rot="16200000">
              <a:off x="4398764" y="833190"/>
              <a:ext cx="371137" cy="3956386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ตัวเชื่อมต่อตรง 11"/>
            <p:cNvCxnSpPr/>
            <p:nvPr/>
          </p:nvCxnSpPr>
          <p:spPr>
            <a:xfrm>
              <a:off x="9589279" y="2924944"/>
              <a:ext cx="0" cy="77803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990758" y="3068960"/>
              <a:ext cx="1143008" cy="400110"/>
            </a:xfrm>
            <a:prstGeom prst="rect">
              <a:avLst/>
            </a:prstGeom>
            <a:solidFill>
              <a:srgbClr val="CCFFCC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334493" y="3037696"/>
              <a:ext cx="1270490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4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2561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3" name="วงเล็บปีกกาขวา 14"/>
            <p:cNvSpPr/>
            <p:nvPr/>
          </p:nvSpPr>
          <p:spPr>
            <a:xfrm rot="16200000">
              <a:off x="7935727" y="1262289"/>
              <a:ext cx="299130" cy="3026178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 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5"/>
            <p:cNvSpPr txBox="1">
              <a:spLocks noChangeArrowheads="1"/>
            </p:cNvSpPr>
            <p:nvPr/>
          </p:nvSpPr>
          <p:spPr bwMode="auto">
            <a:xfrm>
              <a:off x="5373539" y="3573038"/>
              <a:ext cx="1284606" cy="829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ธ.ค.60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6" name="Text Box 6"/>
            <p:cNvSpPr txBox="1">
              <a:spLocks noChangeArrowheads="1"/>
            </p:cNvSpPr>
            <p:nvPr/>
          </p:nvSpPr>
          <p:spPr bwMode="auto">
            <a:xfrm>
              <a:off x="6606668" y="3579025"/>
              <a:ext cx="1499036" cy="87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ม.ค.61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8541459" y="3573016"/>
              <a:ext cx="1353488" cy="608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b="1" dirty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318177" y="44628"/>
            <a:ext cx="1824907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8757915" y="4149874"/>
            <a:ext cx="26642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5" name="ตัวเชื่อมต่อตรง 11"/>
          <p:cNvCxnSpPr/>
          <p:nvPr/>
        </p:nvCxnSpPr>
        <p:spPr>
          <a:xfrm>
            <a:off x="11206187" y="2925738"/>
            <a:ext cx="0" cy="7780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10068723" y="3469474"/>
            <a:ext cx="1353488" cy="60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477995" y="2925738"/>
            <a:ext cx="135903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14"/>
          <p:cNvSpPr/>
          <p:nvPr/>
        </p:nvSpPr>
        <p:spPr>
          <a:xfrm rot="5400000">
            <a:off x="9940497" y="2812177"/>
            <a:ext cx="227122" cy="2304255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662889" y="5302959"/>
            <a:ext cx="7488832" cy="122413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</a:t>
            </a:r>
            <a:r>
              <a:rPr lang="th-TH" b="1" u="sng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ภายในเดือนกันยายน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920"/>
          <p:cNvSpPr>
            <a:spLocks noChangeArrowheads="1"/>
          </p:cNvSpPr>
          <p:nvPr/>
        </p:nvSpPr>
        <p:spPr bwMode="auto">
          <a:xfrm>
            <a:off x="5949603" y="3916741"/>
            <a:ext cx="2232248" cy="116923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หรืออุดหนุนเกิดขึ้น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ในปี พ.ศ. 2561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5969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22011" y="6432814"/>
            <a:ext cx="237626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76995" y="765498"/>
            <a:ext cx="10297144" cy="1055608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ปี พ.ศ.</a:t>
            </a:r>
            <a:r>
              <a:rPr kumimoji="0" lang="th-TH" sz="2800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2560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(ม.ค. 60 – 31 ธ.ค.</a:t>
            </a:r>
            <a:r>
              <a:rPr kumimoji="0" lang="th-TH" sz="2800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60) 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ดำเนินการทดสอบมาตรฐานฝี</a:t>
            </a:r>
            <a:r>
              <a:rPr kumimoji="0" lang="th-TH" sz="2800" b="1" i="0" u="none" strike="noStrike" cap="none" spc="-30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มือแรงงานแห่งชาติ</a:t>
            </a:r>
            <a:br>
              <a:rPr kumimoji="0" lang="th-TH" sz="2800" b="1" i="0" u="none" strike="noStrike" cap="none" spc="-30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kumimoji="0" lang="th-TH" sz="2800" b="1" i="0" u="none" strike="noStrike" cap="none" spc="-30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จำนวน 200 คน  มีผู้ผ่านการทดสอบฯ</a:t>
            </a:r>
            <a:r>
              <a:rPr kumimoji="0" lang="th-TH" sz="2800" b="1" i="0" u="none" strike="noStrike" cap="none" spc="-30" normalizeH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จำนวน 175 คน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endParaRPr kumimoji="0" lang="th-TH" sz="3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01660" y="2421682"/>
            <a:ext cx="5172479" cy="57888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100 คนแรก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ได้รับเงินอุดหนุน 10,000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98518" y="2997746"/>
            <a:ext cx="7475621" cy="5788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75 คนถัดมา ปัดเป็น 100 คน  ได้รับเงินอุดหนุนอีก  10,000 บาท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549137" y="981522"/>
            <a:ext cx="359905" cy="239786"/>
          </a:xfrm>
          <a:prstGeom prst="rect">
            <a:avLst/>
          </a:prstGeom>
          <a:noFill/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642752"/>
              </p:ext>
            </p:extLst>
          </p:nvPr>
        </p:nvGraphicFramePr>
        <p:xfrm>
          <a:off x="1785217" y="3789834"/>
          <a:ext cx="8124826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24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624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/>
                        <a:t>จำนวนผู้ผ่านการทดสอบ</a:t>
                      </a:r>
                      <a:r>
                        <a:rPr lang="th-TH" sz="2800" baseline="0" dirty="0"/>
                        <a:t> (คน)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/>
                        <a:t>จำนวนเงินอุดหนุนที่ได้รับ (บาท)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100-174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10,000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175-274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20,000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275-374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30,000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375-474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40,000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53088" y="1845618"/>
            <a:ext cx="10297144" cy="578882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ปี พ.ศ. 2561 (1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ม.ค. 61 – 30 ก.ย. 61) 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ยื่นคำขอรับเงินอุดหนุน จำนวน 20</a:t>
            </a: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,000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บาท</a:t>
            </a:r>
            <a:endParaRPr kumimoji="0" lang="th-TH" sz="3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4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485381" y="2061642"/>
            <a:ext cx="359905" cy="23978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71619" y="62691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773139" y="3285778"/>
            <a:ext cx="100811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</a:rPr>
              <a:t>ตัวอย่าง</a:t>
            </a:r>
          </a:p>
        </p:txBody>
      </p:sp>
    </p:spTree>
    <p:extLst>
      <p:ext uri="{BB962C8B-B14F-4D97-AF65-F5344CB8AC3E}">
        <p14:creationId xmlns:p14="http://schemas.microsoft.com/office/powerpoint/2010/main" val="124772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53059" y="2205658"/>
            <a:ext cx="100811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thaiDist"/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ผู้ดำเนินการ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ทดสอบฯ ดำเนินการทดสอบมาตรฐานฝีมือแรงงาน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แห่งชาติและ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มีผู้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ผ่านการทดสอบใน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ปี พ.ศ. 2560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ปีที่ผ่านมา)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ตั้งแต่ 100 คนขึ้นไป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indent="542925" algn="thaiDist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สิทธิ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ขอรับเงินช่วยเหลือหรืออุดหนุนเกิดขึ้น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ปี พ.ศ. 2561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ในปีถัดมา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คำขอรับเงินช่วยเหลือหรือ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อุดหนุนใน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ปี พ.ศ. 2561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ทั้งนี้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ไม่เกินวันที่ 31 มีนาคม 2562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(ปีถัดไป)</a:t>
            </a:r>
            <a:endParaRPr lang="en-US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53059" y="621482"/>
            <a:ext cx="9433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สิทธิขอรับเงินช่วยเหลือหรืออุดหนุนเกิดมีขึ้นในปีใด ตามประกาศข้อ 4 (จากตัวอย่าง)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94019" y="6432814"/>
            <a:ext cx="230425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023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5027" y="1341562"/>
            <a:ext cx="105851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600" dirty="0" smtClean="0"/>
              <a:t>        เมื่อ</a:t>
            </a:r>
            <a:r>
              <a:rPr lang="th-TH" sz="3600" dirty="0"/>
              <a:t>ผู้ดำเนินการทดสอบฯ </a:t>
            </a:r>
            <a:r>
              <a:rPr lang="th-TH" sz="3600" u="sng" dirty="0"/>
              <a:t>ยื่นคำขอ แบบ ชอ.1 หลังจากวันที่ 31 มีนาคม</a:t>
            </a:r>
            <a:r>
              <a:rPr lang="th-TH" sz="3600" dirty="0"/>
              <a:t> </a:t>
            </a:r>
            <a:r>
              <a:rPr lang="th-TH" sz="3600" dirty="0" smtClean="0"/>
              <a:t/>
            </a:r>
            <a:br>
              <a:rPr lang="th-TH" sz="3600" dirty="0" smtClean="0"/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ตรวจสอบด้วยว่าสิทธิขอรับเงินช่วยเหลือหรืออุดหนุนเกิดขึ้นในปีใด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sz="3600" dirty="0" smtClean="0"/>
              <a:t>        เช่น </a:t>
            </a:r>
            <a:r>
              <a:rPr lang="th-TH" sz="3600" dirty="0"/>
              <a:t>ในวันที่ 1 เมษายน 2561 ยื่นคำขอรับเงินช่วยเหลือหรืออุดหนุน กรณีดำเนินการทดสอบมาตรฐานฝีมือแรงงานแห่งชาติและมีผู้ผ่านการทดสอบในปี พ.ศ. 2559 </a:t>
            </a:r>
            <a:endParaRPr lang="en-US" sz="3600" dirty="0"/>
          </a:p>
          <a:p>
            <a:pPr algn="thaiDist"/>
            <a:r>
              <a:rPr lang="th-TH" sz="3600" dirty="0" smtClean="0"/>
              <a:t>         กรณี</a:t>
            </a:r>
            <a:r>
              <a:rPr lang="th-TH" sz="3600" dirty="0"/>
              <a:t>นี้ผู้ดำเนินการทดสอบยื่นคำขอวันที่ 1 เมษายน 2561 แต่เป็นการทดสอบฯ ของปี พ.ศ. 2559  ไม่สามารถอนุมัติให้เงินช่วยเหลือหรืออุดหนุนได้ เนื่องจากยื่นคำขอฯ เกิน</a:t>
            </a:r>
            <a:r>
              <a:rPr lang="th-TH" sz="3600" dirty="0" smtClean="0"/>
              <a:t>เวลา</a:t>
            </a:r>
            <a:br>
              <a:rPr lang="th-TH" sz="3600" dirty="0" smtClean="0"/>
            </a:br>
            <a:r>
              <a:rPr lang="th-TH" sz="3600" dirty="0" smtClean="0"/>
              <a:t>ที่</a:t>
            </a:r>
            <a:r>
              <a:rPr lang="th-TH" sz="3600" dirty="0"/>
              <a:t>กำหนด </a:t>
            </a:r>
            <a:r>
              <a:rPr lang="th-TH" sz="3600" b="1" dirty="0"/>
              <a:t>ต้องยื่นคำขอฯ ในปี พ.ศ. 2560 ทั้งนี้ ไม่เกินวันที่ 31 มีนาคม 2561 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769336" y="261442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89963" y="6432814"/>
            <a:ext cx="280831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3930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13352" y="1341562"/>
            <a:ext cx="1050885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/>
              <a:t>สรุป</a:t>
            </a:r>
            <a:endParaRPr lang="en-US" sz="4000" dirty="0"/>
          </a:p>
          <a:p>
            <a:pPr algn="thaiDist"/>
            <a:r>
              <a:rPr lang="th-TH" sz="4000" dirty="0" smtClean="0"/>
              <a:t>    ผู้ดำเนินการ</a:t>
            </a:r>
            <a:r>
              <a:rPr lang="th-TH" sz="4000" dirty="0"/>
              <a:t>ทดสอบฯ ดำเนินการทดสอบมาตรฐานฝีมือแรงงาน</a:t>
            </a:r>
            <a:r>
              <a:rPr lang="th-TH" sz="4000" dirty="0" smtClean="0"/>
              <a:t>แห่งชาติ</a:t>
            </a:r>
            <a:br>
              <a:rPr lang="th-TH" sz="4000" dirty="0" smtClean="0"/>
            </a:br>
            <a:r>
              <a:rPr lang="th-TH" sz="4000" dirty="0" smtClean="0"/>
              <a:t>และ</a:t>
            </a:r>
            <a:r>
              <a:rPr lang="th-TH" sz="4000" dirty="0"/>
              <a:t>มีผู้ผ่านการ</a:t>
            </a:r>
            <a:r>
              <a:rPr lang="th-TH" sz="4000" dirty="0" smtClean="0"/>
              <a:t>ทดสอบใน</a:t>
            </a:r>
            <a:r>
              <a:rPr lang="th-TH" sz="4000" dirty="0"/>
              <a:t>ปีที่ผ่านมา (ปี พ.ศ. 2559 ตั้งแต่ 100 คนขึ้นไป) </a:t>
            </a:r>
            <a:endParaRPr lang="en-US" sz="4000" dirty="0"/>
          </a:p>
          <a:p>
            <a:pPr algn="thaiDist"/>
            <a:r>
              <a:rPr lang="th-TH" sz="4000" b="1" dirty="0" smtClean="0"/>
              <a:t>    สิทธิ</a:t>
            </a:r>
            <a:r>
              <a:rPr lang="th-TH" sz="4000" b="1" dirty="0"/>
              <a:t>ขอรับเงินช่วยเหลือหรืออุดหนุนเกิดขึ้นในปี พ.ศ. 2560</a:t>
            </a:r>
            <a:r>
              <a:rPr lang="th-TH" sz="4000" dirty="0"/>
              <a:t> </a:t>
            </a:r>
            <a:r>
              <a:rPr lang="th-TH" sz="4000" b="1" dirty="0"/>
              <a:t>ต้องยื่นคำขอฯ </a:t>
            </a:r>
            <a:r>
              <a:rPr lang="th-TH" sz="4000" b="1" dirty="0" smtClean="0"/>
              <a:t/>
            </a:r>
            <a:br>
              <a:rPr lang="th-TH" sz="4000" b="1" dirty="0" smtClean="0"/>
            </a:br>
            <a:r>
              <a:rPr lang="th-TH" sz="4000" b="1" dirty="0" smtClean="0"/>
              <a:t>ใน</a:t>
            </a:r>
            <a:r>
              <a:rPr lang="th-TH" sz="4000" b="1" dirty="0"/>
              <a:t>ปี พ.ศ. 2560 </a:t>
            </a:r>
            <a:r>
              <a:rPr lang="th-TH" sz="4000" b="1" dirty="0" smtClean="0"/>
              <a:t>ทั้งนี้ </a:t>
            </a:r>
            <a:r>
              <a:rPr lang="th-TH" sz="4000" b="1" dirty="0"/>
              <a:t>ไม่เกินวันที่ 31 มีนาคม </a:t>
            </a:r>
            <a:r>
              <a:rPr lang="th-TH" sz="4000" b="1" dirty="0" smtClean="0"/>
              <a:t>2561</a:t>
            </a:r>
          </a:p>
          <a:p>
            <a:pPr algn="thaiDist"/>
            <a:endParaRPr lang="th-TH" sz="4000" b="1" dirty="0"/>
          </a:p>
          <a:p>
            <a:pPr algn="ctr"/>
            <a:r>
              <a:rPr lang="th-TH" sz="4000" b="1" dirty="0" smtClean="0"/>
              <a:t>(ทดสอบ ปี พ.ศ. 2559 ยื่นขอ ปี พ.ศ. 2560 ไม่เกิน 31 มี.ค. 2561)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769336" y="261442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477995" y="6432814"/>
            <a:ext cx="252028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2914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837035" y="45418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12" name="Rounded Rectangle 45"/>
          <p:cNvSpPr/>
          <p:nvPr/>
        </p:nvSpPr>
        <p:spPr>
          <a:xfrm>
            <a:off x="765032" y="1263854"/>
            <a:ext cx="10225137" cy="3102044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1413098" y="1623894"/>
            <a:ext cx="9289032" cy="2742004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อุดหนุนเป็นค่าทดสอบแก่ผู้ดำเนินการทดสอบมาตรฐานฝีมือแรงงานที่ได้รับอนุญาตตามมาตรา 24 ซึ่ง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ทดสอบให้แก่ผู้เข้ารับการทดสอบที่กรมพัฒนาฝีมือแรงงานส่งไปทดสอบมาตรฐานฝีมือแรงงานแห่งชาติ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ในสาขาอาชีพที่จำเป็นต้องให้การส่งเสริม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หรือสนับสนุนให้มีผู้ประกอบอาชีพที่มีทักษะฝีมือได้มาตรฐานเพียงพอต่อความต้องการของตลาดแรงงาน หรือเป็นสาขาอาชีพที่ต้องอาศัยความเชี่ยวชาญ เครื่องมืออุปกรณ์หรือเทคโนโลยีเฉพาะด้าน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>
              <a:spcBef>
                <a:spcPct val="20000"/>
              </a:spcBef>
              <a:defRPr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Oval 47"/>
          <p:cNvSpPr/>
          <p:nvPr/>
        </p:nvSpPr>
        <p:spPr>
          <a:xfrm>
            <a:off x="765027" y="1053530"/>
            <a:ext cx="792087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2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65027" y="4509914"/>
            <a:ext cx="10225142" cy="1512168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5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5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5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สาขา</a:t>
            </a:r>
            <a:r>
              <a:rPr lang="th-TH" sz="2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อาชีพที่จำเป็นต้องให้การส่งเสริมหรือสนับสนุน </a:t>
            </a:r>
            <a:r>
              <a:rPr lang="th-TH" sz="2500" b="1" dirty="0">
                <a:solidFill>
                  <a:srgbClr val="FFFF00"/>
                </a:solidFill>
              </a:rPr>
              <a:t>กรมพัฒนาฝีมือแรงงานไม่สามารถดำเนินการทดสอบได้ </a:t>
            </a:r>
            <a:endParaRPr lang="th-TH" sz="2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sz="25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5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. สาขาช่างเครื่องประดับ (ประดับอัญมนี) 2. สาขาช่างเครื่องประดับ (รูปพรรณ) 3. สาขาช่างเจียระไนพลอย</a:t>
            </a:r>
            <a:endParaRPr lang="en-US" sz="25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5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4. สาขาช่างหล่อเครื่องประดับ 5. สาขาช่างตกแต่งเครื่องประดับ 6. สาขาช่างฝังอัญมณีบนเครื่องประดับ</a:t>
            </a:r>
            <a:endParaRPr lang="en-US" sz="25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25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045948" y="3933850"/>
            <a:ext cx="1944222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5 </a:t>
            </a:r>
          </a:p>
        </p:txBody>
      </p:sp>
      <p:sp>
        <p:nvSpPr>
          <p:cNvPr id="1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33979" y="6432814"/>
            <a:ext cx="266429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261971" y="6432814"/>
            <a:ext cx="273630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9083" y="45418"/>
            <a:ext cx="9765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:p14="http://schemas.microsoft.com/office/powerpoint/2010/main" val="2578693681"/>
              </p:ext>
            </p:extLst>
          </p:nvPr>
        </p:nvGraphicFramePr>
        <p:xfrm>
          <a:off x="981051" y="2205658"/>
          <a:ext cx="10873208" cy="2925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89164" y="693490"/>
            <a:ext cx="8352927" cy="156966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ตามประกาศ ข้อ 5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(ลว. 9 มิ.ย. 60)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√ เป็นค่าทดสอบตามที่ผู้ดำเนินการทดสอบกำหนดต่อจำนวนผู้เข้ารับการทดสอบ 1 คน 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(ไม่เกินอัตราค่าทดสอบมาตรฐานฝีมือแรงงานตามประกาศคณะกรรมการส่งเสริม</a:t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เรื่อง กำหนดอัตราค่าทดสอบมาตรฐานฝีมือแรงงาน)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วงเล็บปีกกาขวา 5"/>
          <p:cNvSpPr/>
          <p:nvPr/>
        </p:nvSpPr>
        <p:spPr>
          <a:xfrm rot="16200000" flipH="1">
            <a:off x="4401399" y="1521615"/>
            <a:ext cx="288098" cy="6984777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9" name="กลุ่ม 13"/>
          <p:cNvGrpSpPr/>
          <p:nvPr/>
        </p:nvGrpSpPr>
        <p:grpSpPr>
          <a:xfrm>
            <a:off x="621803" y="765498"/>
            <a:ext cx="1295352" cy="1368152"/>
            <a:chOff x="-1250404" y="-216024"/>
            <a:chExt cx="2736304" cy="1944216"/>
          </a:xfrm>
        </p:grpSpPr>
        <p:pic>
          <p:nvPicPr>
            <p:cNvPr id="10" name="รูปภาพ 1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1" name="รูปภาพ 11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3501331" y="5157986"/>
            <a:ext cx="201596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2561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97875" y="5013970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2561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มี.ค.2562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542185" y="5806058"/>
            <a:ext cx="6711674" cy="8640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2561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053059" y="5446018"/>
            <a:ext cx="7488832" cy="122413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</a:t>
            </a:r>
            <a:r>
              <a:rPr lang="th-TH" b="1" u="sng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ภายในเดือนกันยายน 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18177" y="44628"/>
            <a:ext cx="1824907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389763" y="3429794"/>
            <a:ext cx="26642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1053059" y="2565699"/>
            <a:ext cx="9865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วงเล็บปีกกาขวา 9"/>
          <p:cNvSpPr/>
          <p:nvPr/>
        </p:nvSpPr>
        <p:spPr>
          <a:xfrm rot="5400000">
            <a:off x="3681350" y="585476"/>
            <a:ext cx="288035" cy="5544616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วงเล็บปีกกาขวา 9"/>
          <p:cNvSpPr/>
          <p:nvPr/>
        </p:nvSpPr>
        <p:spPr>
          <a:xfrm rot="16200000" flipH="1">
            <a:off x="8613901" y="1125538"/>
            <a:ext cx="288030" cy="4320482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ตัวเชื่อมต่อตรง 11"/>
          <p:cNvCxnSpPr/>
          <p:nvPr/>
        </p:nvCxnSpPr>
        <p:spPr>
          <a:xfrm>
            <a:off x="1053059" y="234967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7461771" y="2205659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10918155" y="227767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6597675" y="2349675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917155" y="3429794"/>
            <a:ext cx="367240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</a:t>
            </a:r>
          </a:p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จำนวน 15,000 บาท (100 คน </a:t>
            </a:r>
            <a:r>
              <a:rPr lang="en-US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x 1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,500)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357315" y="2205659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พ.ศ. 2561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7821811" y="2205659"/>
            <a:ext cx="1800200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2562</a:t>
            </a:r>
          </a:p>
        </p:txBody>
      </p:sp>
      <p:sp>
        <p:nvSpPr>
          <p:cNvPr id="19" name="วงเล็บปีกกาขวา 18"/>
          <p:cNvSpPr/>
          <p:nvPr/>
        </p:nvSpPr>
        <p:spPr>
          <a:xfrm rot="16200000">
            <a:off x="3861371" y="-1178717"/>
            <a:ext cx="792088" cy="6408712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125067" y="261442"/>
            <a:ext cx="626469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ดำเนินการทดสอบมาตรฐานฝีมือแรงงานแห่งชาติ</a:t>
            </a:r>
          </a:p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ให้แก่ผู้เข้ารับการทดสอบที่กรมฯ ส่งไปทดสอบสาขาช่างเจียระไนพลอย ระดับ 1 จำนวน 10 คน (ค่าทดสอบคนละ 1,500 บาท)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053059" y="2709714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ม.ค. 61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5373539" y="2709714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30 ก.ย. 61</a:t>
            </a: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6597675" y="2709714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31 ธ.ค. 61</a:t>
            </a: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9766027" y="2709714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31 มี.ค. 62</a:t>
            </a:r>
          </a:p>
        </p:txBody>
      </p:sp>
      <p:sp>
        <p:nvSpPr>
          <p:cNvPr id="2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33979" y="6432814"/>
            <a:ext cx="266429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Rectangle 920"/>
          <p:cNvSpPr>
            <a:spLocks noChangeArrowheads="1"/>
          </p:cNvSpPr>
          <p:nvPr/>
        </p:nvSpPr>
        <p:spPr bwMode="auto">
          <a:xfrm>
            <a:off x="2925267" y="4293890"/>
            <a:ext cx="2232248" cy="1008111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หรืออุดหนุนเกิดขึ้น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ในปี พ.ศ. 2561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94019" y="6432814"/>
            <a:ext cx="230425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53059" y="405458"/>
            <a:ext cx="9433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สิทธิขอรับเงินช่วยเหลือหรืออุดหนุนเกิดมีขึ้นในปีใด ตามประกาศข้อ </a:t>
            </a:r>
            <a:r>
              <a:rPr lang="th-TH" sz="4000" b="1" dirty="0" smtClean="0">
                <a:solidFill>
                  <a:srgbClr val="FFFF00"/>
                </a:solidFill>
              </a:rPr>
              <a:t>5 </a:t>
            </a:r>
            <a:r>
              <a:rPr lang="th-TH" sz="4000" b="1" dirty="0">
                <a:solidFill>
                  <a:srgbClr val="FFFF00"/>
                </a:solidFill>
              </a:rPr>
              <a:t>(จากตัวอย่าง)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9043" y="2205658"/>
            <a:ext cx="104411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ผู้ดำเนินการทดสอบฯ ดำเนินการทดสอบให้แก่ผู้เข้ารับการทดสอบที่กรมฯ ส่งไปทดสอบมาตรฐานฝีมือแรงงานแห่งชาติ</a:t>
            </a:r>
            <a:r>
              <a:rPr lang="th-TH" sz="4000" u="sng" dirty="0">
                <a:latin typeface="TH SarabunPSK" pitchFamily="34" charset="-34"/>
                <a:cs typeface="TH SarabunPSK" pitchFamily="34" charset="-34"/>
              </a:rPr>
              <a:t>แล้วเสร็จในปี พ.ศ. 2561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ในปี พ.ศ. 2561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i="1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r>
              <a:rPr lang="th-TH" sz="4000" i="1" dirty="0">
                <a:latin typeface="TH SarabunPSK" pitchFamily="34" charset="-34"/>
                <a:cs typeface="TH SarabunPSK" pitchFamily="34" charset="-34"/>
              </a:rPr>
              <a:t>คำขอรับเงินช่วยเหลือหรืออุดหนุน </a:t>
            </a:r>
            <a:r>
              <a:rPr lang="th-TH" sz="4000" i="1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4000" i="1" dirty="0">
                <a:latin typeface="TH SarabunPSK" pitchFamily="34" charset="-34"/>
                <a:cs typeface="TH SarabunPSK" pitchFamily="34" charset="-34"/>
              </a:rPr>
              <a:t>ปี พ.ศ. 2561 ทั้งนี้ ไม่เกินวันที่ 31 มีนาคม 2562 (ปีถัดไป)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514494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22011" y="6432814"/>
            <a:ext cx="237626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336" y="4541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25067" y="821819"/>
            <a:ext cx="100091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715963" algn="thaiDist"/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เมื่อผู้ดำเนินการทดสอบฯ </a:t>
            </a:r>
            <a:r>
              <a:rPr lang="th-TH" sz="3600" u="sng" dirty="0">
                <a:latin typeface="TH SarabunPSK" pitchFamily="34" charset="-34"/>
                <a:cs typeface="TH SarabunPSK" pitchFamily="34" charset="-34"/>
              </a:rPr>
              <a:t>ยื่นคำขอ แบบ ชอ.1 หลังจากวันที่ 31 มีนาคม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ตรวจสอบด้วยว่าสิทธิขอรับเงินช่วยเหลือหรืออุดหนุนเกิดขึ้นในปีใด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indent="630238" algn="thaiDist"/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 เช่น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ในวันที่ 10 เมษายน 2561 ยื่นคำขอรับเงินช่วยเหลือหรืออุดหนุน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กรณี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ดำเนินการทดสอบให้แก่ผู้เข้ารับการทดสอบที่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กรมฯ ส่งไป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ทดสอบมาตรฐานฝีมือแรงงานแห่งชาติในปี พ.ศ. 2560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indent="803275" algn="thaiDist"/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กรณีนี้ผู้ดำเนินการ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ทดสอบฯ ยื่น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คำขอวันที่ 10 เมษายน 2561 </a:t>
            </a:r>
            <a:br>
              <a:rPr lang="th-TH" sz="3600" dirty="0"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แต่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เป็นการทดสอบฯ ในปี พ.ศ. 2560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สามารถอนุมัติให้เงินช่วยเหลือหรืออุดหนุนได้ เนื่องจากยื่นคำขอฯ เกินเวลาที่กำหนด 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ต้องยื่นคำ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ขอฯ ใน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ปี พ.ศ. 2560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ทั้งนี้ 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ไม่เกินวันที่ 31 มีนาคม 2561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711892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550003" y="6432814"/>
            <a:ext cx="244827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1051" y="1188829"/>
            <a:ext cx="102971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/>
              <a:t>สรุป</a:t>
            </a:r>
            <a:endParaRPr lang="en-US" sz="4000" dirty="0"/>
          </a:p>
          <a:p>
            <a:pPr indent="901700"/>
            <a:r>
              <a:rPr lang="th-TH" sz="4000" dirty="0"/>
              <a:t>ผู้ดำเนินการทดสอบฯ ดำเนินการทดสอบให้แก่ผู้เข้ารับการทดสอบที่</a:t>
            </a:r>
            <a:r>
              <a:rPr lang="th-TH" sz="4000" dirty="0" smtClean="0"/>
              <a:t>กรมฯส่งไป</a:t>
            </a:r>
            <a:r>
              <a:rPr lang="th-TH" sz="4000" dirty="0"/>
              <a:t>ทดสอบมาตรฐานฝีมือแรงงานแห่งชาติแล้วเสร็จในปี พ.ศ. 2560 </a:t>
            </a:r>
            <a:endParaRPr lang="en-US" sz="4000" dirty="0"/>
          </a:p>
          <a:p>
            <a:pPr indent="901700" algn="thaiDist"/>
            <a:r>
              <a:rPr lang="th-TH" sz="4000" b="1" dirty="0"/>
              <a:t>สิทธิขอรับเงินช่วยเหลือหรืออุดหนุนเกิดขึ้นในปี พ.ศ. 2560</a:t>
            </a:r>
            <a:r>
              <a:rPr lang="th-TH" sz="4000" dirty="0"/>
              <a:t> </a:t>
            </a:r>
            <a:r>
              <a:rPr lang="th-TH" sz="4000" b="1" dirty="0"/>
              <a:t>ต้องยื่นคำขอฯ ในปี พ.ศ. </a:t>
            </a:r>
            <a:r>
              <a:rPr lang="th-TH" sz="4000" b="1" dirty="0" smtClean="0"/>
              <a:t>2560 ทั้งนี้ </a:t>
            </a:r>
            <a:r>
              <a:rPr lang="th-TH" sz="4000" b="1" dirty="0"/>
              <a:t>ไม่เกินวันที่ 31 มีนาคม 2561</a:t>
            </a:r>
            <a:endParaRPr lang="en-US" sz="4000" dirty="0"/>
          </a:p>
          <a:p>
            <a:r>
              <a:rPr lang="en-US" sz="4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315500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035" y="117426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9" name="Rounded Rectangle 45"/>
          <p:cNvSpPr/>
          <p:nvPr/>
        </p:nvSpPr>
        <p:spPr>
          <a:xfrm>
            <a:off x="837042" y="1451836"/>
            <a:ext cx="10153127" cy="2865861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1269083" y="1701602"/>
            <a:ext cx="9505055" cy="3096344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ส่งเงินสมทบเข้ากองทุนพัฒนาฝีมือแรงงานภายในเวลาที่กำหนดในปีที่ผ่านมา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และได้ดำเนินการพัฒนาฝีมือแรงงานตามมาตรา 29 วรรคสองครบ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ครบตามสัดส่วนที่กฎหมาย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กำหนด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ให้เงินอุดหนุน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Oval 47"/>
          <p:cNvSpPr/>
          <p:nvPr/>
        </p:nvSpPr>
        <p:spPr>
          <a:xfrm>
            <a:off x="698717" y="1097496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3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0698" y="5181793"/>
            <a:ext cx="8653322" cy="1200329"/>
          </a:xfrm>
          <a:prstGeom prst="rect">
            <a:avLst/>
          </a:prstGeom>
          <a:noFill/>
          <a:ln w="15875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1. ผู้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ประกอบกิจการที่จัดให้มีการฝึกอบรมฝีมือแรงงานให้แก่ลูกจ้างของตน หรือ </a:t>
            </a:r>
            <a:endParaRPr lang="th-TH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ส่ง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ลูกจ้างเข้า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รับการ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ทดสอบและผ่านการทดสอบมาตรฐานฝีมือแรงงานแห่งชาติ หรือ </a:t>
            </a:r>
            <a:endParaRPr lang="th-TH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3. ลูกจ้าง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ผ่านการ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รับรองความรู้ความสามารถ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68688" y="4720128"/>
            <a:ext cx="5484971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8764972" y="4221882"/>
            <a:ext cx="2225191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6 </a:t>
            </a:r>
          </a:p>
        </p:txBody>
      </p:sp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333979" y="6432814"/>
            <a:ext cx="266429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66026" y="6448960"/>
            <a:ext cx="224901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13092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392757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8963" y="45418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499550389"/>
              </p:ext>
            </p:extLst>
          </p:nvPr>
        </p:nvGraphicFramePr>
        <p:xfrm>
          <a:off x="621011" y="1557586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765498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6 (ลว. 9 มิ.ย.60)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√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ของเงินสมทบที่นำส่งเข้ากองทุนพัฒนาฝีมือแรงงาน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09643" y="4221882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6" name="กลุ่ม 13"/>
          <p:cNvGrpSpPr/>
          <p:nvPr/>
        </p:nvGrpSpPr>
        <p:grpSpPr>
          <a:xfrm>
            <a:off x="549795" y="405458"/>
            <a:ext cx="1295352" cy="1368152"/>
            <a:chOff x="-1250404" y="-216024"/>
            <a:chExt cx="2736304" cy="1944216"/>
          </a:xfrm>
        </p:grpSpPr>
        <p:pic>
          <p:nvPicPr>
            <p:cNvPr id="18" name="รูปภาพ 1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1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837035" y="4260001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2559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85308" y="4250709"/>
            <a:ext cx="214029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ภายในมี.ค.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901931" y="4254981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2561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มี.ค.2562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1384955" y="5157986"/>
            <a:ext cx="7012919" cy="8640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2561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823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621011" y="333450"/>
            <a:ext cx="11017224" cy="5111789"/>
            <a:chOff x="203682" y="638778"/>
            <a:chExt cx="9126257" cy="5110606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500828" y="3284536"/>
              <a:ext cx="8829111" cy="179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วงเล็บปีกกาขวา 3"/>
            <p:cNvSpPr/>
            <p:nvPr/>
          </p:nvSpPr>
          <p:spPr>
            <a:xfrm rot="16200000">
              <a:off x="1733523" y="1310959"/>
              <a:ext cx="442194" cy="2820889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5"/>
            <p:cNvCxnSpPr/>
            <p:nvPr/>
          </p:nvCxnSpPr>
          <p:spPr>
            <a:xfrm rot="5400000">
              <a:off x="9150550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329994" y="3071810"/>
              <a:ext cx="1143008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586097" y="3015271"/>
              <a:ext cx="1133326" cy="43078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2561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2357422" y="3469944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ธ.ค.58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286116" y="3469944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1 ม.ค.60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7301881" y="3521686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sz="2000" b="1" dirty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2965439" y="346392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207065" y="3015192"/>
              <a:ext cx="1143008" cy="43078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5400000">
              <a:off x="4522672" y="2720781"/>
              <a:ext cx="428627" cy="2743842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5106999" y="3473146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31 ธ.ค.60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6831922" y="3162804"/>
              <a:ext cx="410512" cy="1841680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014408" y="3471867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0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203682" y="638778"/>
              <a:ext cx="3130295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thai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ปี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พ.ศ.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2559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ดำเนินการพัฒนาฝีมือแรงงานให้แก่ลูกจ้างไม่ครบตามสัดส่วน</a:t>
              </a:r>
              <a:b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ที่ก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ฎ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หมายกำหนด</a:t>
              </a:r>
              <a:r>
                <a:rPr kumimoji="0" lang="en-US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50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คน</a:t>
              </a:r>
            </a:p>
            <a:p>
              <a:pPr marL="0" marR="0" lvl="0" indent="0" algn="thai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            		 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lang="th-TH" b="1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lang="en-US" dirty="0">
                <a:solidFill>
                  <a:srgbClr val="FF0000"/>
                </a:solidFill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       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3500430" y="638927"/>
              <a:ext cx="3621588" cy="15116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ส่งเงินสมทบของปี พ.ศ. 2559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ภายในเวลาที่กฎหมายกำหนด </a:t>
              </a:r>
              <a:b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(ภายในเดือนมีนาคม 2560)</a:t>
              </a:r>
              <a:b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54,000 บาท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(50 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</a:t>
              </a:r>
              <a:r>
                <a:rPr lang="en-US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X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1</a:t>
              </a:r>
              <a:r>
                <a:rPr lang="en-US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080 บาท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       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3356761" y="3071017"/>
              <a:ext cx="71437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3384849" y="4239124"/>
              <a:ext cx="2670505" cy="1151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2560 </a:t>
              </a: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ดำเนินการพัฒนาฝีมือแรงงานให้ลูกจ้าง</a:t>
              </a:r>
              <a:r>
                <a:rPr kumimoji="0" lang="en-US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ครบตามสัดส่วนที่กฎหมายกำหนด						</a:t>
              </a: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6108106" y="4238345"/>
              <a:ext cx="1909561" cy="15110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2561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kumimoji="0" lang="en-US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(1 ม.ค.61 – 30 ก.ย.61) จำนวน</a:t>
              </a:r>
              <a:r>
                <a:rPr kumimoji="0" lang="th-TH" sz="2000" b="1" i="0" u="none" strike="noStrike" cap="none" normalizeH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5,400</a:t>
              </a:r>
              <a:r>
                <a:rPr kumimoji="0" lang="th-TH" sz="2000" b="1" i="0" u="none" strike="noStrike" cap="none" normalizeH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บาท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(54,000 </a:t>
              </a:r>
              <a:r>
                <a:rPr lang="en-US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10</a:t>
              </a:r>
              <a:r>
                <a:rPr lang="en-US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%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)</a:t>
              </a:r>
              <a:endParaRPr kumimoji="0" lang="th-TH" sz="20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20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kumimoji="0" lang="en-US" sz="20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0390983" y="50243"/>
            <a:ext cx="1750520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766027" y="6448960"/>
            <a:ext cx="223224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9" name="ตัวเชื่อมต่อตรง 28"/>
          <p:cNvCxnSpPr/>
          <p:nvPr/>
        </p:nvCxnSpPr>
        <p:spPr>
          <a:xfrm rot="5400000">
            <a:off x="7572125" y="3032140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917156" y="2782883"/>
            <a:ext cx="1584175" cy="4308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2559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9982050" y="3717826"/>
            <a:ext cx="194421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</a:t>
            </a:r>
            <a:br>
              <a:rPr kumimoji="0" lang="th-TH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ให้ยื่นคำขอรับเงินช่วยเหลือหรืออุดหนุนภายในวันที่</a:t>
            </a:r>
            <a:r>
              <a:rPr kumimoji="0" lang="th-TH" sz="2000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0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0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3" name="ตัวเชื่อมต่อตรง 32"/>
          <p:cNvCxnSpPr/>
          <p:nvPr/>
        </p:nvCxnSpPr>
        <p:spPr>
          <a:xfrm rot="5400000">
            <a:off x="9730448" y="3031408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10679744" y="3213770"/>
            <a:ext cx="1318531" cy="495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มี.ค.62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054059" y="2709715"/>
            <a:ext cx="1440160" cy="430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 พ.ศ. 2562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4581451" y="1917626"/>
            <a:ext cx="2664296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</a:t>
            </a:r>
            <a:r>
              <a:rPr lang="th-TH" sz="18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ประจำปี พ.ศ. 2559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และส่งเงินสมทบ วันที่ 20 มี.ค. 60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สี่เหลี่ยมผืนผ้า 38"/>
          <p:cNvSpPr/>
          <p:nvPr/>
        </p:nvSpPr>
        <p:spPr>
          <a:xfrm>
            <a:off x="7749803" y="1917626"/>
            <a:ext cx="2664296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</a:t>
            </a:r>
            <a:r>
              <a:rPr lang="th-TH" sz="18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ประจำปี พ.ศ. 2560</a:t>
            </a:r>
            <a:b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พัฒนาฝีมือแรงงานครบตามสัดส่วน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0" name="ตัวเชื่อมต่อตรง 39"/>
          <p:cNvCxnSpPr/>
          <p:nvPr/>
        </p:nvCxnSpPr>
        <p:spPr>
          <a:xfrm flipH="1">
            <a:off x="8179935" y="2637706"/>
            <a:ext cx="1916" cy="5012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วงเล็บปีกกาขวา 41"/>
          <p:cNvSpPr/>
          <p:nvPr/>
        </p:nvSpPr>
        <p:spPr>
          <a:xfrm rot="5400000">
            <a:off x="10636651" y="2919210"/>
            <a:ext cx="274973" cy="1584176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404987" y="5229994"/>
            <a:ext cx="6984776" cy="122413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sz="2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sz="2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Text Box 6"/>
          <p:cNvSpPr txBox="1">
            <a:spLocks noChangeArrowheads="1"/>
          </p:cNvSpPr>
          <p:nvPr/>
        </p:nvSpPr>
        <p:spPr bwMode="auto">
          <a:xfrm>
            <a:off x="765028" y="3285778"/>
            <a:ext cx="115212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normalizeH="0" baseline="0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1 ม.ค.59</a:t>
            </a:r>
            <a:endParaRPr kumimoji="0" lang="en-US" sz="1800" b="1" i="0" u="none" strike="noStrike" normalizeH="0" baseline="0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5" name="Text Box 6"/>
          <p:cNvSpPr txBox="1">
            <a:spLocks noChangeArrowheads="1"/>
          </p:cNvSpPr>
          <p:nvPr/>
        </p:nvSpPr>
        <p:spPr bwMode="auto">
          <a:xfrm>
            <a:off x="3154939" y="3299426"/>
            <a:ext cx="1210487" cy="418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ysClr val="windowText" lastClr="0000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31 ม.ค.59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ysClr val="windowText" lastClr="0000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7" name="Rectangle 920"/>
          <p:cNvSpPr>
            <a:spLocks noChangeArrowheads="1"/>
          </p:cNvSpPr>
          <p:nvPr/>
        </p:nvSpPr>
        <p:spPr bwMode="auto">
          <a:xfrm>
            <a:off x="7749801" y="5590932"/>
            <a:ext cx="2232248" cy="115123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หรืออุดหนุนเกิดขึ้น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ในปี พ.ศ. 2561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669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สี่เหลี่ยมผืนผ้า 27"/>
          <p:cNvSpPr/>
          <p:nvPr/>
        </p:nvSpPr>
        <p:spPr>
          <a:xfrm>
            <a:off x="477727" y="2421682"/>
            <a:ext cx="11304524" cy="181588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2559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มีลูกจ้างเฉลี่ยทั้งปี จำนวน 300 คน ต้องดำเนินการพัฒนาฝีมือแรงงานให้แก่ลูกจ้างร้อยละ 50 ของลูกจ้างทั้งหมด จำนวน 150 คน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แต่ดำเนินการพัฒนาฝีมือแรงงาน จำนวน 100 คน ไม่ครบตามสัดส่วนที่กฎหมายกำหนด จำนวน 50 คน (150-100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50 คน)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ต้องส่งเงินสมทบเข้ากองทุนพัฒนาฝีมือแรงงาน จำนวน 54,000 บาท (5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0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x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1,080 บาท) 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693019" y="4869954"/>
            <a:ext cx="10944558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2560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: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u="sng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นำส่งเงินสมทบ ประจำปี พ.ศ. 255</a:t>
            </a:r>
            <a:r>
              <a:rPr lang="en-US" altLang="th-TH" sz="2800" b="1" u="sng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9</a:t>
            </a:r>
            <a:r>
              <a:rPr lang="th-TH" altLang="th-TH" sz="2800" b="1" u="sng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จำนวน 54,000 บาท 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r>
              <a:rPr lang="th-TH" altLang="th-TH" sz="2800" b="1" u="sng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ในวันที่ 20 มีนาคม 2560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(ภายในเวลาที่กฎหมายกำหนด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: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ไม่เกินวันที่ 31 มีนาคม 2560)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98075" y="122251"/>
            <a:ext cx="1943428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1619" y="118512"/>
            <a:ext cx="1817544" cy="71508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2337" name="Rectangle 1"/>
          <p:cNvSpPr>
            <a:spLocks noChangeArrowheads="1"/>
          </p:cNvSpPr>
          <p:nvPr/>
        </p:nvSpPr>
        <p:spPr bwMode="auto">
          <a:xfrm>
            <a:off x="504055" y="852022"/>
            <a:ext cx="113502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***ผู้ประกอบกิจการที่มีลูกจ้างตั้งแต่ 100 คนขึ้นไป อยู่ในข่ายบังคับเงินสมทบกองทุนพัฒนาฝีมือแรงงาน ต้องดำเนินการพัฒนาฝีมือแรงงานให้แก่ลูกจ้างในสัดส่วนร้อยละ 50 </a:t>
            </a:r>
            <a:br>
              <a:rPr kumimoji="0" lang="th-TH" sz="3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r>
              <a:rPr kumimoji="0" lang="th-TH" sz="3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ของลูกจ้างทั้งหมด***</a:t>
            </a:r>
            <a:endParaRPr kumimoji="0" lang="th-TH" sz="3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50003" y="6448960"/>
            <a:ext cx="24195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4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94219" y="6310114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621011" y="5806058"/>
            <a:ext cx="100091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302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0850" algn="l"/>
              </a:tabLst>
            </a:pPr>
            <a:r>
              <a:rPr kumimoji="0" lang="th-TH" sz="2800" b="1" i="1" u="sng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ข้อควรระวัง</a:t>
            </a:r>
            <a:r>
              <a:rPr kumimoji="0" lang="th-TH" sz="2800" b="1" i="1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</a:t>
            </a:r>
            <a: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หากส่งเงินสมทบเข้ากองทุน ประจำปี พ.ศ. 2559 หลังวันที่ 31 มีนาคม 2560</a:t>
            </a:r>
            <a:b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                   ไม่เข้าหลักเกณฑ์การให้เงินช่วยเหลือหรืออุดหนุน</a:t>
            </a:r>
            <a:endParaRPr kumimoji="0" lang="th-TH" sz="28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0" name="สี่เหลี่ยมผืนผ้า 28"/>
          <p:cNvSpPr/>
          <p:nvPr/>
        </p:nvSpPr>
        <p:spPr>
          <a:xfrm>
            <a:off x="693019" y="4274726"/>
            <a:ext cx="10944558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ปี พ.ศ.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2559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: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ดำเนินการพัฒนาฝีมือแรงงานไม่ครบตามสัดส่วนที่กำหนด จำนวน 50 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404987" y="2205658"/>
            <a:ext cx="1116124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630238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</a:t>
            </a:r>
            <a:r>
              <a:rPr lang="th-TH" sz="2800" b="1" i="1" u="sng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ข้อควรระวัง</a:t>
            </a:r>
            <a:r>
              <a:rPr lang="th-TH" sz="2800" b="1" i="1" dirty="0">
                <a:solidFill>
                  <a:srgbClr val="FFFF00"/>
                </a:solidFill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</a:t>
            </a:r>
            <a: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หากปี พ.ศ. 2560 </a:t>
            </a:r>
            <a:r>
              <a:rPr kumimoji="0" lang="th-TH" sz="2800" b="1" i="1" u="sng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มีลูกจ้างไม่ถึง 100 คน</a:t>
            </a:r>
            <a:r>
              <a:rPr kumimoji="0" lang="th-TH" sz="2800" b="1" i="1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</a:t>
            </a:r>
            <a: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ไม่อยู่ในข่ายบังคับเงินสมทบกองทุนพัฒนาฝีมือ</a:t>
            </a:r>
            <a:b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                    แรงงาน หรือ ปี พ.ศ. 2560 </a:t>
            </a:r>
            <a:r>
              <a:rPr kumimoji="0" lang="th-TH" sz="2800" b="1" i="1" u="sng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ดำเนินการพัฒนาฝีมือแรงงานให้แก่ลูกจ้างไม่ครบตามสัดส่วน</a:t>
            </a:r>
            <a:br>
              <a:rPr kumimoji="0" lang="th-TH" sz="2800" b="1" i="1" u="sng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</a:br>
            <a:r>
              <a:rPr kumimoji="0" lang="th-TH" sz="2800" b="1" i="1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                    </a:t>
            </a:r>
            <a:r>
              <a:rPr kumimoji="0" lang="th-TH" sz="2800" b="1" i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ที่กฎหมายกำหนด ไม่อยู่ในหลักเกณฑ์ที่จะให้เงินอุดหนุนในปี พ.ศ. 2561</a:t>
            </a:r>
            <a:endParaRPr kumimoji="0" lang="th-TH" sz="28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197075" y="3861842"/>
            <a:ext cx="10079806" cy="954107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4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.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25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(1 ม.ค. 61 – 30 ก.ย. 61)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: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ยื่นคำขอรับเงินช่วยเหลือหรืออุดหนุน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ร้อยละ 10 ของเงินสมทบที่นำส่ง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จำนวน 5,400 บาท (54,000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x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10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%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)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125067" y="1125538"/>
            <a:ext cx="10079806" cy="954107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ปี พ.ศ. 2560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: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ดำเนินการพัฒนาฝีมือแรงงานให้แก่ลูกจ้างครบตามสัดส่วน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ที่กฎหมายกำหนด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(ครบร้อยละ 50 ของลูกจ้างทั้งหมด) </a:t>
            </a:r>
            <a:endParaRPr lang="en-US" altLang="th-TH" sz="2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98075" y="122251"/>
            <a:ext cx="1943428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1619" y="118512"/>
            <a:ext cx="1817544" cy="715089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69083" y="4941962"/>
            <a:ext cx="100077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i="1" dirty="0">
                <a:solidFill>
                  <a:srgbClr val="FFFF00"/>
                </a:solidFill>
              </a:rPr>
              <a:t>กรณีต่อไปนี้</a:t>
            </a:r>
            <a:r>
              <a:rPr lang="th-TH" sz="2800" b="1" i="1" u="sng" dirty="0">
                <a:solidFill>
                  <a:srgbClr val="FFFF00"/>
                </a:solidFill>
              </a:rPr>
              <a:t>ไม่เข้าหลักเกณฑ์</a:t>
            </a:r>
            <a:r>
              <a:rPr lang="th-TH" sz="2800" b="1" i="1" dirty="0">
                <a:solidFill>
                  <a:srgbClr val="FFFF00"/>
                </a:solidFill>
              </a:rPr>
              <a:t>การให้เงินช่วยเหลือหรืออุดหนุน </a:t>
            </a:r>
          </a:p>
          <a:p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800" b="1" i="1" dirty="0">
                <a:solidFill>
                  <a:srgbClr val="FFFF00"/>
                </a:solidFill>
              </a:rPr>
              <a:t>ส่งเงินสมทบเข้ากองทุน ประจำปี พ.ศ. 2559 หลังวันที่ 31 มีนาคม 2560</a:t>
            </a:r>
            <a:endParaRPr lang="en-US" sz="2800" b="1" dirty="0">
              <a:solidFill>
                <a:srgbClr val="FFFF00"/>
              </a:solidFill>
            </a:endParaRPr>
          </a:p>
          <a:p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2800" b="1" i="1" dirty="0">
                <a:solidFill>
                  <a:srgbClr val="FFFF00"/>
                </a:solidFill>
              </a:rPr>
              <a:t>ปี พ.ศ. 2560 มีลูกจ้างไม่ถึง 100 คน ไม่อยู่ในข่ายบังคับเงินสมทบกองทุนพัฒนาฝีมือแรงงาน</a:t>
            </a:r>
          </a:p>
          <a:p>
            <a:r>
              <a:rPr lang="th-TH" sz="2800" b="1" i="1" dirty="0">
                <a:solidFill>
                  <a:srgbClr val="FFFF00"/>
                </a:solidFill>
              </a:rPr>
              <a:t>3.. ปี พ.ศ. 2560 ดำเนินการพัฒนาฝีมือแรงงานให้แก่ลูกจ้างไม่ครบตามสัดส่วนที่กฎหมาย</a:t>
            </a:r>
            <a:r>
              <a:rPr lang="th-TH" sz="2800" b="1" i="1" dirty="0" smtClean="0">
                <a:solidFill>
                  <a:srgbClr val="FFFF00"/>
                </a:solidFill>
              </a:rPr>
              <a:t>กำหนด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33979" y="6448960"/>
            <a:ext cx="249155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Text Box 69"/>
          <p:cNvSpPr txBox="1">
            <a:spLocks noChangeArrowheads="1"/>
          </p:cNvSpPr>
          <p:nvPr/>
        </p:nvSpPr>
        <p:spPr bwMode="auto">
          <a:xfrm>
            <a:off x="2685949" y="2978582"/>
            <a:ext cx="4680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75"/>
          <p:cNvSpPr txBox="1">
            <a:spLocks noChangeArrowheads="1"/>
          </p:cNvSpPr>
          <p:nvPr/>
        </p:nvSpPr>
        <p:spPr bwMode="auto">
          <a:xfrm>
            <a:off x="4509443" y="1125538"/>
            <a:ext cx="2879774" cy="616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6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สูตรการคำนวณ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Line 1"/>
          <p:cNvSpPr>
            <a:spLocks noChangeShapeType="1"/>
          </p:cNvSpPr>
          <p:nvPr/>
        </p:nvSpPr>
        <p:spPr bwMode="auto">
          <a:xfrm>
            <a:off x="3069284" y="3338622"/>
            <a:ext cx="8208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205187" y="329907"/>
            <a:ext cx="8181851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-2856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4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การคำนวณร้อยละ 50 ของจำนวนลูกจ้างเฉลี่ยในรอบปี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19975" y="2364977"/>
            <a:ext cx="858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จำนวนลูกจ้าง ณ วันสิ้นเดือนของทุกเดือน </a:t>
            </a:r>
            <a:r>
              <a:rPr lang="th-TH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(ลูกจ้างตามกฎหมายว่าด้วยการคุ้มครองแรงงาน)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นับตั้งแต่เดือนที่มีลูกจ้าง</a:t>
            </a: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100 </a:t>
            </a:r>
            <a:r>
              <a:rPr lang="th-TH" sz="28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คนขึ้นไป ถึงเดือนธันวาคม</a:t>
            </a:r>
            <a:endParaRPr lang="th-TH" sz="28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04283" y="3482638"/>
            <a:ext cx="68675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จำนวนเดือนนับตั้งแต่เดือนที่มีลูกจ้าง 100 คนขึ้นไป ถึงเดือนธันวาคม</a:t>
            </a:r>
            <a:endParaRPr lang="th-TH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61659" y="2456523"/>
            <a:ext cx="1548822" cy="954107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</a:t>
            </a: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ลูกจ้าง</a:t>
            </a:r>
            <a:b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เฉลี่ย</a:t>
            </a: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ในรอบปี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3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50003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" name="AutoShape 1"/>
          <p:cNvSpPr>
            <a:spLocks noChangeShapeType="1"/>
          </p:cNvSpPr>
          <p:nvPr/>
        </p:nvSpPr>
        <p:spPr bwMode="auto">
          <a:xfrm>
            <a:off x="8783638" y="4854452"/>
            <a:ext cx="54768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415400" y="220211"/>
            <a:ext cx="1165488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zh-CN" sz="30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ตัวอย่างที่ 1</a:t>
            </a:r>
            <a:r>
              <a:rPr kumimoji="0" lang="th-TH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ปี พ.ศ. 2559 ผู้ประกอบกิจการมีจำนวนลูกจ้างตั้งแต่ 100 คนขึ้นไป ตั้งแต่เดือนมกราคม </a:t>
            </a:r>
            <a:r>
              <a:rPr kumimoji="0" lang="en-US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</a:t>
            </a:r>
            <a:r>
              <a:rPr kumimoji="0" lang="th-TH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59</a:t>
            </a:r>
            <a:endParaRPr kumimoji="0" lang="en-US" altLang="zh-CN" sz="3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3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011919"/>
              </p:ext>
            </p:extLst>
          </p:nvPr>
        </p:nvGraphicFramePr>
        <p:xfrm>
          <a:off x="549003" y="1053530"/>
          <a:ext cx="11225719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678180"/>
                <a:gridCol w="766288"/>
                <a:gridCol w="743658"/>
                <a:gridCol w="818512"/>
                <a:gridCol w="769771"/>
                <a:gridCol w="736695"/>
                <a:gridCol w="734955"/>
                <a:gridCol w="736695"/>
                <a:gridCol w="692857"/>
                <a:gridCol w="692857"/>
                <a:gridCol w="692857"/>
                <a:gridCol w="692857"/>
                <a:gridCol w="957369"/>
              </a:tblGrid>
              <a:tr h="332011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ก.พ.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มี.ค.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เม.ย.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มิ.ย.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ส.ค.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ต.ค.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ธ.ค.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ลูกจ้าง</a:t>
                      </a: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b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ณ วันสิ้นเดือน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302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302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u="sng" dirty="0" smtClean="0">
                          <a:latin typeface="TH SarabunPSK" pitchFamily="34" charset="-34"/>
                          <a:cs typeface="TH SarabunPSK" pitchFamily="34" charset="-34"/>
                        </a:rPr>
                        <a:t>3,604</a:t>
                      </a:r>
                      <a:endParaRPr lang="en-US" sz="2800" b="1" u="sng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6232356" y="2781722"/>
            <a:ext cx="5333871" cy="3172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 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28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 = </a:t>
            </a: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150 คน</a:t>
            </a:r>
            <a:endParaRPr lang="th-TH" sz="2800" b="1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200" b="0" i="0" u="none" strike="noStrike" cap="none" normalizeH="0" baseline="0" dirty="0" smtClean="0">
              <a:ln>
                <a:noFill/>
              </a:ln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ดำเนินการพัฒนาฝีมือแรงงาน จำนวน 100 คน ไม่ครบตามสัดส่วน จำนวน 50 คน (150-100 =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50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คน)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 Box 84"/>
          <p:cNvSpPr txBox="1">
            <a:spLocks noChangeArrowheads="1"/>
          </p:cNvSpPr>
          <p:nvPr/>
        </p:nvSpPr>
        <p:spPr bwMode="auto">
          <a:xfrm>
            <a:off x="6376099" y="3213771"/>
            <a:ext cx="2021776" cy="836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ร้อยละ 50 ของลูกจ้างเฉลี่ยในรอบปี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82"/>
          <p:cNvSpPr txBox="1">
            <a:spLocks noChangeArrowheads="1"/>
          </p:cNvSpPr>
          <p:nvPr/>
        </p:nvSpPr>
        <p:spPr bwMode="auto">
          <a:xfrm>
            <a:off x="8819466" y="3240518"/>
            <a:ext cx="1027325" cy="6096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300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 Box 81"/>
          <p:cNvSpPr txBox="1">
            <a:spLocks noChangeArrowheads="1"/>
          </p:cNvSpPr>
          <p:nvPr/>
        </p:nvSpPr>
        <p:spPr bwMode="auto">
          <a:xfrm>
            <a:off x="9748168" y="3384683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X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 Box 79"/>
          <p:cNvSpPr txBox="1">
            <a:spLocks noChangeArrowheads="1"/>
          </p:cNvSpPr>
          <p:nvPr/>
        </p:nvSpPr>
        <p:spPr bwMode="auto">
          <a:xfrm>
            <a:off x="10349301" y="4035532"/>
            <a:ext cx="739674" cy="54639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100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693019" y="2781723"/>
            <a:ext cx="5397272" cy="3172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2800" dirty="0" smtClean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300.33 คน =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300 คน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</a:t>
            </a:r>
            <a:r>
              <a:rPr lang="th-TH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เศษจากการคำนวณให้ปัดทิ้ง)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ให้ใช้จำนวนเต็ม 300 คน ทศนิยม 0.33 ให้ปัดทิ้ง </a:t>
            </a:r>
            <a:r>
              <a:rPr lang="th-TH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(ไม่เต็มคน)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 Box 77"/>
          <p:cNvSpPr txBox="1">
            <a:spLocks noChangeArrowheads="1"/>
          </p:cNvSpPr>
          <p:nvPr/>
        </p:nvSpPr>
        <p:spPr bwMode="auto">
          <a:xfrm>
            <a:off x="912122" y="3240518"/>
            <a:ext cx="1437081" cy="836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จำนวนลูกจ้างเฉลี่ยในรอบปี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 Box 75"/>
          <p:cNvSpPr txBox="1">
            <a:spLocks noChangeArrowheads="1"/>
          </p:cNvSpPr>
          <p:nvPr/>
        </p:nvSpPr>
        <p:spPr bwMode="auto">
          <a:xfrm>
            <a:off x="3309482" y="3213771"/>
            <a:ext cx="1027325" cy="5041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3,604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4221411" y="3370549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 Box 72"/>
          <p:cNvSpPr txBox="1">
            <a:spLocks noChangeArrowheads="1"/>
          </p:cNvSpPr>
          <p:nvPr/>
        </p:nvSpPr>
        <p:spPr bwMode="auto">
          <a:xfrm>
            <a:off x="3509526" y="3864292"/>
            <a:ext cx="639877" cy="5458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Line 1082"/>
          <p:cNvSpPr>
            <a:spLocks noChangeShapeType="1"/>
          </p:cNvSpPr>
          <p:nvPr/>
        </p:nvSpPr>
        <p:spPr bwMode="auto">
          <a:xfrm>
            <a:off x="3213299" y="3817179"/>
            <a:ext cx="11341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4" name="AutoShape 69"/>
          <p:cNvSpPr>
            <a:spLocks noChangeShapeType="1"/>
          </p:cNvSpPr>
          <p:nvPr/>
        </p:nvSpPr>
        <p:spPr bwMode="auto">
          <a:xfrm>
            <a:off x="5321300" y="1001713"/>
            <a:ext cx="547688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5" name="Rectangle 86"/>
          <p:cNvSpPr>
            <a:spLocks noChangeArrowheads="1"/>
          </p:cNvSpPr>
          <p:nvPr/>
        </p:nvSpPr>
        <p:spPr bwMode="auto">
          <a:xfrm>
            <a:off x="0" y="0"/>
            <a:ext cx="12187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6" name="Rectangle 101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 Box 75"/>
          <p:cNvSpPr txBox="1">
            <a:spLocks noChangeArrowheads="1"/>
          </p:cNvSpPr>
          <p:nvPr/>
        </p:nvSpPr>
        <p:spPr bwMode="auto">
          <a:xfrm>
            <a:off x="4761199" y="3240518"/>
            <a:ext cx="1027325" cy="5041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300.33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 Box 74"/>
          <p:cNvSpPr txBox="1">
            <a:spLocks noChangeArrowheads="1"/>
          </p:cNvSpPr>
          <p:nvPr/>
        </p:nvSpPr>
        <p:spPr bwMode="auto">
          <a:xfrm>
            <a:off x="2493219" y="3351545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 Box 82"/>
          <p:cNvSpPr txBox="1">
            <a:spLocks noChangeArrowheads="1"/>
          </p:cNvSpPr>
          <p:nvPr/>
        </p:nvSpPr>
        <p:spPr bwMode="auto">
          <a:xfrm>
            <a:off x="10198075" y="3252203"/>
            <a:ext cx="1027325" cy="6096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50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Line 1082"/>
          <p:cNvSpPr>
            <a:spLocks noChangeShapeType="1"/>
          </p:cNvSpPr>
          <p:nvPr/>
        </p:nvSpPr>
        <p:spPr bwMode="auto">
          <a:xfrm>
            <a:off x="10144653" y="3935471"/>
            <a:ext cx="11341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693018" y="5977077"/>
            <a:ext cx="1051316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5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**ประเมินเงินสมทบกองทุนฯ ประจำปี พ.ศ. 2559 ส่งเงินสมทบเข้ากองทุนฯ วันที่ 20 มี.ค. 2560 จำนวน 54,000 บาท </a:t>
            </a:r>
            <a:r>
              <a:rPr lang="th-TH" sz="25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25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519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" name="AutoShape 1"/>
          <p:cNvSpPr>
            <a:spLocks noChangeShapeType="1"/>
          </p:cNvSpPr>
          <p:nvPr/>
        </p:nvSpPr>
        <p:spPr bwMode="auto">
          <a:xfrm>
            <a:off x="8783638" y="5070475"/>
            <a:ext cx="54768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415400" y="261442"/>
            <a:ext cx="1165488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zh-CN" sz="30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ตัวอย่างที่ 2</a:t>
            </a:r>
            <a:r>
              <a:rPr kumimoji="0" lang="th-TH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ปี พ.ศ. 2560 ผู้ประกอบกิจการมีจำนวนลูกจ้างตั้งแต่ 100 คนขึ้นไป ตั้งแต่เดือนมกราคม </a:t>
            </a:r>
            <a:r>
              <a:rPr kumimoji="0" lang="en-US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</a:t>
            </a:r>
            <a:r>
              <a:rPr kumimoji="0" lang="th-TH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60</a:t>
            </a:r>
            <a:endParaRPr kumimoji="0" lang="en-US" altLang="zh-CN" sz="3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1166810"/>
              </p:ext>
            </p:extLst>
          </p:nvPr>
        </p:nvGraphicFramePr>
        <p:xfrm>
          <a:off x="549003" y="1259574"/>
          <a:ext cx="11225719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678180"/>
                <a:gridCol w="766288"/>
                <a:gridCol w="743658"/>
                <a:gridCol w="818512"/>
                <a:gridCol w="769771"/>
                <a:gridCol w="736695"/>
                <a:gridCol w="734955"/>
                <a:gridCol w="736695"/>
                <a:gridCol w="692857"/>
                <a:gridCol w="692857"/>
                <a:gridCol w="692857"/>
                <a:gridCol w="692857"/>
                <a:gridCol w="957369"/>
              </a:tblGrid>
              <a:tr h="332011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ก.พ.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มี.ค.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เม.ย.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มิ.ย.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ส.ค.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ต.ค.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ธ.ค.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ลูกจ้าง</a:t>
                      </a: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b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ณ วันสิ้นเดือน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296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298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302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310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300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u="sng" dirty="0" smtClean="0">
                          <a:latin typeface="TH SarabunPSK" pitchFamily="34" charset="-34"/>
                          <a:cs typeface="TH SarabunPSK" pitchFamily="34" charset="-34"/>
                        </a:rPr>
                        <a:t>3,600</a:t>
                      </a:r>
                      <a:endParaRPr lang="en-US" sz="2800" b="1" u="sng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6232356" y="2997745"/>
            <a:ext cx="5333871" cy="3172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 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28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</a:pP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 </a:t>
            </a:r>
            <a:r>
              <a:rPr lang="th-TH" sz="28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 </a:t>
            </a: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150 </a:t>
            </a: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 Box 84"/>
          <p:cNvSpPr txBox="1">
            <a:spLocks noChangeArrowheads="1"/>
          </p:cNvSpPr>
          <p:nvPr/>
        </p:nvSpPr>
        <p:spPr bwMode="auto">
          <a:xfrm>
            <a:off x="6376099" y="3429794"/>
            <a:ext cx="2021776" cy="836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ร้อยละ 50 ของลูกจ้างเฉลี่ยในรอบปี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82"/>
          <p:cNvSpPr txBox="1">
            <a:spLocks noChangeArrowheads="1"/>
          </p:cNvSpPr>
          <p:nvPr/>
        </p:nvSpPr>
        <p:spPr bwMode="auto">
          <a:xfrm>
            <a:off x="8819466" y="3456541"/>
            <a:ext cx="1027325" cy="6096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300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 Box 81"/>
          <p:cNvSpPr txBox="1">
            <a:spLocks noChangeArrowheads="1"/>
          </p:cNvSpPr>
          <p:nvPr/>
        </p:nvSpPr>
        <p:spPr bwMode="auto">
          <a:xfrm>
            <a:off x="9748168" y="3600706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X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 Box 79"/>
          <p:cNvSpPr txBox="1">
            <a:spLocks noChangeArrowheads="1"/>
          </p:cNvSpPr>
          <p:nvPr/>
        </p:nvSpPr>
        <p:spPr bwMode="auto">
          <a:xfrm>
            <a:off x="10349301" y="4251555"/>
            <a:ext cx="739674" cy="54639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100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693019" y="2997746"/>
            <a:ext cx="5397272" cy="3172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2800" dirty="0" smtClean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300 คน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28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 Box 77"/>
          <p:cNvSpPr txBox="1">
            <a:spLocks noChangeArrowheads="1"/>
          </p:cNvSpPr>
          <p:nvPr/>
        </p:nvSpPr>
        <p:spPr bwMode="auto">
          <a:xfrm>
            <a:off x="912122" y="3456541"/>
            <a:ext cx="1437081" cy="836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จำนวนลูกจ้างเฉลี่ยในรอบปี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 Box 75"/>
          <p:cNvSpPr txBox="1">
            <a:spLocks noChangeArrowheads="1"/>
          </p:cNvSpPr>
          <p:nvPr/>
        </p:nvSpPr>
        <p:spPr bwMode="auto">
          <a:xfrm>
            <a:off x="3309482" y="3429794"/>
            <a:ext cx="1027325" cy="5041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3,600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4221411" y="3586572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 Box 72"/>
          <p:cNvSpPr txBox="1">
            <a:spLocks noChangeArrowheads="1"/>
          </p:cNvSpPr>
          <p:nvPr/>
        </p:nvSpPr>
        <p:spPr bwMode="auto">
          <a:xfrm>
            <a:off x="3509526" y="4080315"/>
            <a:ext cx="639877" cy="5458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Line 1082"/>
          <p:cNvSpPr>
            <a:spLocks noChangeShapeType="1"/>
          </p:cNvSpPr>
          <p:nvPr/>
        </p:nvSpPr>
        <p:spPr bwMode="auto">
          <a:xfrm>
            <a:off x="3213299" y="4033202"/>
            <a:ext cx="11341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6" name="Rectangle 101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 Box 75"/>
          <p:cNvSpPr txBox="1">
            <a:spLocks noChangeArrowheads="1"/>
          </p:cNvSpPr>
          <p:nvPr/>
        </p:nvSpPr>
        <p:spPr bwMode="auto">
          <a:xfrm>
            <a:off x="4761199" y="3456541"/>
            <a:ext cx="1027325" cy="5041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300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 Box 74"/>
          <p:cNvSpPr txBox="1">
            <a:spLocks noChangeArrowheads="1"/>
          </p:cNvSpPr>
          <p:nvPr/>
        </p:nvSpPr>
        <p:spPr bwMode="auto">
          <a:xfrm>
            <a:off x="2468151" y="3567568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 Box 82"/>
          <p:cNvSpPr txBox="1">
            <a:spLocks noChangeArrowheads="1"/>
          </p:cNvSpPr>
          <p:nvPr/>
        </p:nvSpPr>
        <p:spPr bwMode="auto">
          <a:xfrm>
            <a:off x="10198075" y="3468226"/>
            <a:ext cx="1027325" cy="6096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50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Line 1082"/>
          <p:cNvSpPr>
            <a:spLocks noChangeShapeType="1"/>
          </p:cNvSpPr>
          <p:nvPr/>
        </p:nvSpPr>
        <p:spPr bwMode="auto">
          <a:xfrm>
            <a:off x="10144653" y="4151494"/>
            <a:ext cx="11341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6885707" y="5191085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ดำเนินการพัฒนาฝีมือแรงงาน จำนวน </a:t>
            </a: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220 คน</a:t>
            </a:r>
            <a:r>
              <a:rPr lang="th-TH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lang="th-TH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มากกว่าสัดส่วนที่กฎหมายกำหนด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621011" y="6121092"/>
            <a:ext cx="1101722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5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**ประเมินเงินสมทบกองทุนฯ ประจำปี พ.ศ. </a:t>
            </a:r>
            <a:r>
              <a:rPr lang="th-TH" sz="25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2560 ดำเนินการพัฒนาฝีมือแรงงาน จำนวน 220 คน มากกว่าสัดส่วนที่กำหนด  </a:t>
            </a:r>
            <a:endParaRPr lang="en-US" sz="25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798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74113" y="189434"/>
            <a:ext cx="48397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การคำนวณเงินช่วยเหลือหรืออุดหนุน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3019" y="1359560"/>
            <a:ext cx="106571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600" b="1" dirty="0">
                <a:solidFill>
                  <a:srgbClr val="CCFFCC"/>
                </a:solidFill>
              </a:rPr>
              <a:t>ตัวอย่าง </a:t>
            </a:r>
            <a:r>
              <a:rPr lang="th-TH" sz="3600" dirty="0">
                <a:solidFill>
                  <a:srgbClr val="CCFFCC"/>
                </a:solidFill>
              </a:rPr>
              <a:t>(จากโจทก์ตัวอย่าง)</a:t>
            </a:r>
            <a:endParaRPr lang="en-US" sz="3600" dirty="0">
              <a:solidFill>
                <a:srgbClr val="CCFFCC"/>
              </a:solidFill>
            </a:endParaRPr>
          </a:p>
          <a:p>
            <a:pPr algn="thaiDist"/>
            <a:r>
              <a:rPr lang="th-TH" sz="3600" dirty="0"/>
              <a:t>ปี พ.ศ. 2559 พัฒนาฝีมือแรงงานไม่ครบตามสัดส่วนที่กำหนด ส่งเงินสมทบเข้ากองทุนในปี </a:t>
            </a:r>
            <a:r>
              <a:rPr lang="th-TH" sz="3600" dirty="0" smtClean="0"/>
              <a:t/>
            </a:r>
            <a:br>
              <a:rPr lang="th-TH" sz="3600" dirty="0" smtClean="0"/>
            </a:br>
            <a:r>
              <a:rPr lang="th-TH" sz="3600" dirty="0" smtClean="0"/>
              <a:t>พ.ศ. </a:t>
            </a:r>
            <a:r>
              <a:rPr lang="th-TH" sz="3600" dirty="0"/>
              <a:t>2560 ภายในเวลาที่กำหนด (31 มี.ค. 2560) และปี พ.ศ. 2560 พัฒนาฝีมือแรงงานครบตามสัดส่วนที่กำหนด ยื่นคำขอรับเงินช่วยเหลือหรืออุดหนุนในปี พ.ศ. 2561 ทั้งนี้ ไม่เกินวันที่ 31 มีนาคม 2562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0944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3019" y="1414145"/>
            <a:ext cx="107291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519238" algn="l"/>
                <a:tab pos="7351713" algn="l"/>
              </a:tabLst>
            </a:pP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DilleniaUPC" pitchFamily="18" charset="-34"/>
                <a:cs typeface="DilleniaUPC" pitchFamily="18" charset="-34"/>
              </a:rPr>
              <a:t>ปี พ.ศ. 25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DilleniaUPC" pitchFamily="18" charset="-34"/>
                <a:cs typeface="DilleniaUPC" pitchFamily="18" charset="-34"/>
              </a:rPr>
              <a:t>59</a:t>
            </a: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DilleniaUPC" pitchFamily="18" charset="-34"/>
                <a:cs typeface="DilleniaUPC" pitchFamily="18" charset="-34"/>
              </a:rPr>
              <a:t> </a:t>
            </a: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	จำนวน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ลูกจ้างรวมทั้งปี พ.ศ. 2559 (ม.ค.-ธ.ค. 59)	</a:t>
            </a:r>
            <a:r>
              <a:rPr lang="en-US" sz="3200" dirty="0" smtClean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3,604 คน</a:t>
            </a:r>
            <a:endParaRPr lang="en-US" sz="3200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519238" algn="l"/>
                <a:tab pos="7351713" algn="l"/>
              </a:tabLst>
            </a:pPr>
            <a:r>
              <a:rPr lang="th-TH" sz="32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จำนวน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ลูกจ้างเฉลี่ยในรอบปี (ม.ค.-ธ.ค. 59</a:t>
            </a:r>
            <a:r>
              <a:rPr lang="en-US" sz="3200" dirty="0">
                <a:latin typeface="DilleniaUPC" pitchFamily="18" charset="-34"/>
                <a:cs typeface="DilleniaUPC" pitchFamily="18" charset="-34"/>
              </a:rPr>
              <a:t>=12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 เดือน)  </a:t>
            </a: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	=  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3,604 คน/12 เดือน</a:t>
            </a:r>
            <a:endParaRPr lang="en-US" sz="3200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7351713" algn="l"/>
              </a:tabLst>
            </a:pP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                                                  ทศนิยม 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0.33 ให้ปัดทิ้ง	</a:t>
            </a:r>
            <a:r>
              <a:rPr lang="en-US" sz="3200" dirty="0" smtClean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en-US" sz="3200" dirty="0">
                <a:latin typeface="DilleniaUPC" pitchFamily="18" charset="-34"/>
                <a:cs typeface="DilleniaUPC" pitchFamily="18" charset="-34"/>
              </a:rPr>
              <a:t>300.33 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คน </a:t>
            </a:r>
            <a:r>
              <a:rPr lang="en-US" sz="3200" dirty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300 คน</a:t>
            </a:r>
            <a:endParaRPr lang="en-US" sz="3200" b="1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519238" algn="l"/>
                <a:tab pos="7351713" algn="l"/>
              </a:tabLst>
            </a:pPr>
            <a:r>
              <a:rPr lang="th-TH" sz="32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จำนวน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ลูกจ้างต้องดำเนินการพัฒนาฝีมือแรงงานตามสัดส่วนที่กำหนด (ร้อยละ 50)</a:t>
            </a:r>
            <a:r>
              <a:rPr lang="en-US" sz="32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		</a:t>
            </a: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300 คน </a:t>
            </a:r>
            <a:r>
              <a:rPr lang="en-US" sz="3200" dirty="0">
                <a:latin typeface="DilleniaUPC" pitchFamily="18" charset="-34"/>
                <a:cs typeface="DilleniaUPC" pitchFamily="18" charset="-34"/>
              </a:rPr>
              <a:t>x 50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/</a:t>
            </a:r>
            <a:r>
              <a:rPr lang="en-US" sz="3200" dirty="0">
                <a:latin typeface="DilleniaUPC" pitchFamily="18" charset="-34"/>
                <a:cs typeface="DilleniaUPC" pitchFamily="18" charset="-34"/>
              </a:rPr>
              <a:t>100 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150 คน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  </a:t>
            </a:r>
            <a:endParaRPr lang="en-US" sz="3200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519238" algn="l"/>
                <a:tab pos="7351713" algn="l"/>
              </a:tabLst>
            </a:pPr>
            <a:r>
              <a:rPr lang="en-US" sz="32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จำนวน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ลูกจ้างที่ สปก.พัฒนาฝีมือแรงงาน (ไม่ซ้ำคน)	= </a:t>
            </a:r>
            <a:r>
              <a:rPr lang="en-US" sz="3200" b="1" dirty="0">
                <a:latin typeface="DilleniaUPC" pitchFamily="18" charset="-34"/>
                <a:cs typeface="DilleniaUPC" pitchFamily="18" charset="-34"/>
              </a:rPr>
              <a:t>100 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คน</a:t>
            </a:r>
            <a:endParaRPr lang="en-US" sz="3200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519238" algn="l"/>
              </a:tabLst>
            </a:pPr>
            <a:r>
              <a:rPr lang="th-TH" sz="32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จำนวน</a:t>
            </a:r>
            <a:r>
              <a:rPr lang="th-TH" sz="3200" dirty="0">
                <a:latin typeface="DilleniaUPC" pitchFamily="18" charset="-34"/>
                <a:cs typeface="DilleniaUPC" pitchFamily="18" charset="-34"/>
              </a:rPr>
              <a:t>ลูกจ้างที่ สปก.พัฒนาฝีมือแรงงานน้อยกว่าสัดส่วนที่กำหนด (ไม่ซ้ำคน) </a:t>
            </a:r>
            <a:endParaRPr lang="en-US" sz="3200" dirty="0">
              <a:latin typeface="DilleniaUPC" pitchFamily="18" charset="-34"/>
              <a:cs typeface="DilleniaUPC" pitchFamily="18" charset="-34"/>
            </a:endParaRPr>
          </a:p>
          <a:p>
            <a:r>
              <a:rPr lang="th-TH" sz="3200" dirty="0">
                <a:latin typeface="DilleniaUPC" pitchFamily="18" charset="-34"/>
                <a:cs typeface="DilleniaUPC" pitchFamily="18" charset="-34"/>
              </a:rPr>
              <a:t>						</a:t>
            </a:r>
            <a:r>
              <a:rPr lang="th-TH" sz="3200" dirty="0" smtClean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en-US" sz="3200" b="1" dirty="0">
                <a:latin typeface="DilleniaUPC" pitchFamily="18" charset="-34"/>
                <a:cs typeface="DilleniaUPC" pitchFamily="18" charset="-34"/>
              </a:rPr>
              <a:t>150 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คน </a:t>
            </a:r>
            <a:r>
              <a:rPr lang="th-TH" sz="3200" b="1" dirty="0" smtClean="0">
                <a:latin typeface="DilleniaUPC" pitchFamily="18" charset="-34"/>
                <a:cs typeface="DilleniaUPC" pitchFamily="18" charset="-34"/>
              </a:rPr>
              <a:t>- 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100 คน = 50 คน</a:t>
            </a:r>
            <a:endParaRPr lang="en-US" sz="3200" dirty="0"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74113" y="189434"/>
            <a:ext cx="48397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การคำนวณเงินช่วยเหลือหรืออุดหนุน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1011" y="810697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 smtClean="0">
                <a:solidFill>
                  <a:srgbClr val="CCFFCC"/>
                </a:solidFill>
              </a:rPr>
              <a:t>ต่อตัวอย่าง </a:t>
            </a:r>
            <a:r>
              <a:rPr lang="th-TH" sz="3600" dirty="0">
                <a:solidFill>
                  <a:srgbClr val="CCFFCC"/>
                </a:solidFill>
              </a:rPr>
              <a:t>(จากโจทก์ตัวอย่าง</a:t>
            </a:r>
            <a:r>
              <a:rPr lang="th-TH" sz="3600" dirty="0" smtClean="0">
                <a:solidFill>
                  <a:srgbClr val="CCFFCC"/>
                </a:solidFill>
              </a:rPr>
              <a:t>)</a:t>
            </a:r>
            <a:endParaRPr lang="en-US" sz="3600" b="1" dirty="0">
              <a:solidFill>
                <a:srgbClr val="CC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37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7035" y="1197546"/>
            <a:ext cx="1051316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ปี 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พ.ศ. 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2560 สปก. ส่ง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เงินสมทบประจำปี พ.ศ. 2559 ภายในเวลาที่กำหนด : ไม่เกินวันที่ 31 มี.ค.2560						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               = 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50 คน </a:t>
            </a:r>
            <a:r>
              <a:rPr lang="en-US" sz="3000" dirty="0">
                <a:latin typeface="DilleniaUPC" pitchFamily="18" charset="-34"/>
                <a:cs typeface="DilleniaUPC" pitchFamily="18" charset="-34"/>
              </a:rPr>
              <a:t>x 1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,080 บาท </a:t>
            </a:r>
            <a:endParaRPr lang="en-US" sz="3000" dirty="0">
              <a:latin typeface="DilleniaUPC" pitchFamily="18" charset="-34"/>
              <a:cs typeface="DilleniaUPC" pitchFamily="18" charset="-34"/>
            </a:endParaRPr>
          </a:p>
          <a:p>
            <a:r>
              <a:rPr lang="th-TH" sz="3000" dirty="0">
                <a:latin typeface="DilleniaUPC" pitchFamily="18" charset="-34"/>
                <a:cs typeface="DilleniaUPC" pitchFamily="18" charset="-34"/>
              </a:rPr>
              <a:t>						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th-TH" sz="3000" b="1" dirty="0">
                <a:latin typeface="DilleniaUPC" pitchFamily="18" charset="-34"/>
                <a:cs typeface="DilleniaUPC" pitchFamily="18" charset="-34"/>
              </a:rPr>
              <a:t>54</a:t>
            </a:r>
            <a:r>
              <a:rPr lang="en-US" sz="3000" b="1" dirty="0">
                <a:latin typeface="DilleniaUPC" pitchFamily="18" charset="-34"/>
                <a:cs typeface="DilleniaUPC" pitchFamily="18" charset="-34"/>
              </a:rPr>
              <a:t>,000</a:t>
            </a:r>
            <a:r>
              <a:rPr lang="th-TH" sz="3000" b="1" dirty="0">
                <a:latin typeface="DilleniaUPC" pitchFamily="18" charset="-34"/>
                <a:cs typeface="DilleniaUPC" pitchFamily="18" charset="-34"/>
              </a:rPr>
              <a:t> บาท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 </a:t>
            </a:r>
            <a:endParaRPr lang="en-US" sz="3000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976438" algn="l"/>
                <a:tab pos="7351713" algn="l"/>
              </a:tabLst>
            </a:pPr>
            <a:r>
              <a:rPr lang="th-TH" sz="30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จำนวน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ลูกจ้างรวมทั้งปี พ.ศ. 2560 (ม.ค.-ธ.ค. 60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)	</a:t>
            </a:r>
            <a:r>
              <a:rPr lang="en-US" sz="3000" dirty="0" smtClean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3,600 คน</a:t>
            </a:r>
            <a:endParaRPr lang="en-US" sz="3000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976438" algn="l"/>
                <a:tab pos="7351713" algn="l"/>
              </a:tabLst>
            </a:pPr>
            <a:r>
              <a:rPr lang="th-TH" sz="30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จำนวน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ลูกจ้างเฉลี่ยในรอบปี (ม.ค.-ธ.ค. 2560)	=  3,600 คน/12 เดือน</a:t>
            </a:r>
            <a:endParaRPr lang="en-US" sz="3000" dirty="0">
              <a:latin typeface="DilleniaUPC" pitchFamily="18" charset="-34"/>
              <a:cs typeface="DilleniaUPC" pitchFamily="18" charset="-34"/>
            </a:endParaRPr>
          </a:p>
          <a:p>
            <a:r>
              <a:rPr lang="th-TH" sz="3000" dirty="0">
                <a:latin typeface="DilleniaUPC" pitchFamily="18" charset="-34"/>
                <a:cs typeface="DilleniaUPC" pitchFamily="18" charset="-34"/>
              </a:rPr>
              <a:t>						</a:t>
            </a:r>
            <a:r>
              <a:rPr lang="en-US" sz="3000" dirty="0" smtClean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th-TH" sz="3000" b="1" dirty="0">
                <a:latin typeface="DilleniaUPC" pitchFamily="18" charset="-34"/>
                <a:cs typeface="DilleniaUPC" pitchFamily="18" charset="-34"/>
              </a:rPr>
              <a:t>300 คน</a:t>
            </a:r>
            <a:endParaRPr lang="en-US" sz="3000" b="1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976438" algn="l"/>
                <a:tab pos="7351713" algn="l"/>
              </a:tabLst>
            </a:pPr>
            <a:r>
              <a:rPr lang="th-TH" sz="30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จำนวน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ลูกจ้างต้องดำเนินการพัฒนาฝีมือแรงงานตามสัดส่วนที่กำหนด (ร้อยละ 50)</a:t>
            </a:r>
            <a:r>
              <a:rPr lang="en-US" sz="30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		= 300 คน </a:t>
            </a:r>
            <a:r>
              <a:rPr lang="en-US" sz="3000" dirty="0">
                <a:latin typeface="DilleniaUPC" pitchFamily="18" charset="-34"/>
                <a:cs typeface="DilleniaUPC" pitchFamily="18" charset="-34"/>
              </a:rPr>
              <a:t>x 50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/</a:t>
            </a:r>
            <a:r>
              <a:rPr lang="en-US" sz="3000" dirty="0">
                <a:latin typeface="DilleniaUPC" pitchFamily="18" charset="-34"/>
                <a:cs typeface="DilleniaUPC" pitchFamily="18" charset="-34"/>
              </a:rPr>
              <a:t>100 </a:t>
            </a:r>
          </a:p>
          <a:p>
            <a:r>
              <a:rPr lang="th-TH" sz="3000" dirty="0">
                <a:latin typeface="DilleniaUPC" pitchFamily="18" charset="-34"/>
                <a:cs typeface="DilleniaUPC" pitchFamily="18" charset="-34"/>
              </a:rPr>
              <a:t>						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= </a:t>
            </a:r>
            <a:r>
              <a:rPr lang="th-TH" sz="3000" b="1" dirty="0">
                <a:latin typeface="DilleniaUPC" pitchFamily="18" charset="-34"/>
                <a:cs typeface="DilleniaUPC" pitchFamily="18" charset="-34"/>
              </a:rPr>
              <a:t>150 คน</a:t>
            </a:r>
            <a:endParaRPr lang="en-US" sz="3000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976438" algn="l"/>
                <a:tab pos="7351713" algn="l"/>
              </a:tabLst>
            </a:pPr>
            <a:r>
              <a:rPr lang="th-TH" sz="30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จำนวน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ลูกจ้างที่ สปก.พัฒนาฝีมือแรงงาน (ไม่ซ้ำคน</a:t>
            </a:r>
            <a:r>
              <a:rPr lang="th-TH" sz="3000" dirty="0" smtClean="0">
                <a:latin typeface="DilleniaUPC" pitchFamily="18" charset="-34"/>
                <a:cs typeface="DilleniaUPC" pitchFamily="18" charset="-34"/>
              </a:rPr>
              <a:t>)	= </a:t>
            </a:r>
            <a:r>
              <a:rPr lang="th-TH" sz="3000" b="1" dirty="0">
                <a:latin typeface="DilleniaUPC" pitchFamily="18" charset="-34"/>
                <a:cs typeface="DilleniaUPC" pitchFamily="18" charset="-34"/>
              </a:rPr>
              <a:t>220 คน</a:t>
            </a:r>
            <a:endParaRPr lang="en-US" sz="3000" dirty="0">
              <a:latin typeface="DilleniaUPC" pitchFamily="18" charset="-34"/>
              <a:cs typeface="DilleniaUPC" pitchFamily="18" charset="-34"/>
            </a:endParaRPr>
          </a:p>
          <a:p>
            <a:pPr>
              <a:tabLst>
                <a:tab pos="1976438" algn="l"/>
              </a:tabLst>
            </a:pPr>
            <a:r>
              <a:rPr lang="th-TH" sz="3000" dirty="0">
                <a:latin typeface="DilleniaUPC" pitchFamily="18" charset="-34"/>
                <a:cs typeface="DilleniaUPC" pitchFamily="18" charset="-34"/>
              </a:rPr>
              <a:t>	</a:t>
            </a:r>
            <a:r>
              <a:rPr lang="th-TH" sz="3000" dirty="0" err="1" smtClean="0">
                <a:latin typeface="DilleniaUPC" pitchFamily="18" charset="-34"/>
                <a:cs typeface="DilleniaUPC" pitchFamily="18" charset="-34"/>
              </a:rPr>
              <a:t>สปก.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ดำเนินการพัฒนาฝีมือแรงงานลูกจ้างครบตามสัดส่วนที่กำหนด (ร้อยละ 50)</a:t>
            </a:r>
            <a:endParaRPr lang="en-US" sz="3000" dirty="0"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33379" y="189434"/>
            <a:ext cx="48397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การคำนวณเงินช่วยเหลือหรืออุดหนุน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5027" y="693490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 smtClean="0">
                <a:solidFill>
                  <a:srgbClr val="CCFFCC"/>
                </a:solidFill>
              </a:rPr>
              <a:t>ต่อตัวอย่าง </a:t>
            </a:r>
            <a:r>
              <a:rPr lang="th-TH" sz="3600" dirty="0">
                <a:solidFill>
                  <a:srgbClr val="CCFFCC"/>
                </a:solidFill>
              </a:rPr>
              <a:t>(จากโจทก์ตัวอย่าง</a:t>
            </a:r>
            <a:r>
              <a:rPr lang="th-TH" sz="3600" dirty="0" smtClean="0">
                <a:solidFill>
                  <a:srgbClr val="CCFFCC"/>
                </a:solidFill>
              </a:rPr>
              <a:t>)</a:t>
            </a:r>
            <a:endParaRPr lang="en-US" sz="3600" b="1" dirty="0">
              <a:solidFill>
                <a:srgbClr val="CC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53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74113" y="189434"/>
            <a:ext cx="48397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การคำนวณเงินช่วยเหลือหรืออุดหนุน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69083" y="1739345"/>
            <a:ext cx="979308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619250" algn="l"/>
              </a:tabLst>
            </a:pPr>
            <a:r>
              <a:rPr lang="th-TH" sz="3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ปี </a:t>
            </a:r>
            <a:r>
              <a:rPr lang="th-TH" sz="30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พ.ศ. </a:t>
            </a:r>
            <a:r>
              <a:rPr lang="th-TH" sz="3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2561</a:t>
            </a:r>
            <a:r>
              <a:rPr lang="th-TH" sz="3000" dirty="0" smtClean="0"/>
              <a:t>	สปก.</a:t>
            </a:r>
            <a:r>
              <a:rPr lang="th-TH" sz="3000" dirty="0"/>
              <a:t>ยื่นแบบ สท.2 ประจำปี พ.ศ. 2560 และนำมาเป็นหลักฐานประกอบการ</a:t>
            </a:r>
            <a:r>
              <a:rPr lang="th-TH" sz="3000" dirty="0" smtClean="0"/>
              <a:t>ขอรับ</a:t>
            </a:r>
            <a:r>
              <a:rPr lang="th-TH" sz="3000" dirty="0"/>
              <a:t>เงิน</a:t>
            </a:r>
            <a:br>
              <a:rPr lang="th-TH" sz="3000" dirty="0"/>
            </a:br>
            <a:r>
              <a:rPr lang="th-TH" sz="3000" dirty="0"/>
              <a:t>	</a:t>
            </a:r>
            <a:r>
              <a:rPr lang="th-TH" sz="3000" dirty="0" smtClean="0"/>
              <a:t>ช่วยเหลือ</a:t>
            </a:r>
            <a:r>
              <a:rPr lang="th-TH" sz="3000" dirty="0"/>
              <a:t>หรืออุดหนุน</a:t>
            </a:r>
            <a:endParaRPr lang="en-US" sz="3000" dirty="0"/>
          </a:p>
          <a:p>
            <a:pPr>
              <a:tabLst>
                <a:tab pos="1619250" algn="l"/>
              </a:tabLst>
            </a:pPr>
            <a:r>
              <a:rPr lang="th-TH" sz="3000" dirty="0"/>
              <a:t>	</a:t>
            </a:r>
            <a:r>
              <a:rPr lang="th-TH" sz="3000" dirty="0" err="1" smtClean="0"/>
              <a:t>สปก.</a:t>
            </a:r>
            <a:r>
              <a:rPr lang="th-TH" sz="3000" dirty="0"/>
              <a:t>ยื่นคำขอรับเงินช่วยเหลือหรืออุดหนุนร้อยละ 10 ของเงินสมทบที่ส่งเข้ากองทุนฯ</a:t>
            </a:r>
            <a:endParaRPr lang="en-US" sz="3000" dirty="0"/>
          </a:p>
          <a:p>
            <a:pPr>
              <a:tabLst>
                <a:tab pos="1619250" algn="l"/>
              </a:tabLst>
            </a:pPr>
            <a:r>
              <a:rPr lang="th-TH" sz="3000" dirty="0"/>
              <a:t>	</a:t>
            </a:r>
            <a:r>
              <a:rPr lang="th-TH" sz="3000" dirty="0" smtClean="0"/>
              <a:t>จำนวน</a:t>
            </a:r>
            <a:r>
              <a:rPr lang="th-TH" sz="3000" dirty="0"/>
              <a:t>เงินช่วยเหลือหรืออุดหนุนที่มีสิทธิยื่นคำขอ	</a:t>
            </a:r>
            <a:r>
              <a:rPr lang="th-TH" sz="3000" dirty="0" smtClean="0"/>
              <a:t>       = 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54</a:t>
            </a:r>
            <a:r>
              <a:rPr lang="en-US" sz="3000" dirty="0">
                <a:latin typeface="DilleniaUPC" pitchFamily="18" charset="-34"/>
                <a:cs typeface="DilleniaUPC" pitchFamily="18" charset="-34"/>
              </a:rPr>
              <a:t>,000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 บาท </a:t>
            </a:r>
            <a:r>
              <a:rPr lang="en-US" sz="3000" dirty="0">
                <a:latin typeface="DilleniaUPC" pitchFamily="18" charset="-34"/>
                <a:cs typeface="DilleniaUPC" pitchFamily="18" charset="-34"/>
              </a:rPr>
              <a:t>x</a:t>
            </a:r>
            <a:r>
              <a:rPr lang="th-TH" sz="3000" dirty="0">
                <a:latin typeface="DilleniaUPC" pitchFamily="18" charset="-34"/>
                <a:cs typeface="DilleniaUPC" pitchFamily="18" charset="-34"/>
              </a:rPr>
              <a:t> 10%</a:t>
            </a:r>
            <a:endParaRPr lang="en-US" sz="3000" dirty="0">
              <a:latin typeface="DilleniaUPC" pitchFamily="18" charset="-34"/>
              <a:cs typeface="DilleniaUPC" pitchFamily="18" charset="-34"/>
            </a:endParaRPr>
          </a:p>
          <a:p>
            <a:r>
              <a:rPr lang="en-US" sz="3000" dirty="0"/>
              <a:t>					</a:t>
            </a:r>
            <a:r>
              <a:rPr lang="th-TH" sz="3000" dirty="0" smtClean="0"/>
              <a:t>       = </a:t>
            </a:r>
            <a:r>
              <a:rPr lang="en-US" sz="3000" b="1" dirty="0">
                <a:latin typeface="DilleniaUPC" pitchFamily="18" charset="-34"/>
                <a:cs typeface="DilleniaUPC" pitchFamily="18" charset="-34"/>
              </a:rPr>
              <a:t>5</a:t>
            </a:r>
            <a:r>
              <a:rPr lang="th-TH" sz="3000" b="1" dirty="0">
                <a:latin typeface="DilleniaUPC" pitchFamily="18" charset="-34"/>
                <a:cs typeface="DilleniaUPC" pitchFamily="18" charset="-34"/>
              </a:rPr>
              <a:t>,</a:t>
            </a:r>
            <a:r>
              <a:rPr lang="en-US" sz="3000" b="1" dirty="0">
                <a:latin typeface="DilleniaUPC" pitchFamily="18" charset="-34"/>
                <a:cs typeface="DilleniaUPC" pitchFamily="18" charset="-34"/>
              </a:rPr>
              <a:t>400 </a:t>
            </a:r>
            <a:r>
              <a:rPr lang="th-TH" sz="3000" b="1" dirty="0">
                <a:latin typeface="DilleniaUPC" pitchFamily="18" charset="-34"/>
                <a:cs typeface="DilleniaUPC" pitchFamily="18" charset="-34"/>
              </a:rPr>
              <a:t>บาท</a:t>
            </a:r>
            <a:endParaRPr lang="en-US" sz="3000" b="1" dirty="0"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3019" y="1055271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 smtClean="0">
                <a:solidFill>
                  <a:srgbClr val="CCFFCC"/>
                </a:solidFill>
              </a:rPr>
              <a:t>ต่อตัวอย่าง </a:t>
            </a:r>
            <a:r>
              <a:rPr lang="th-TH" sz="3600" dirty="0">
                <a:solidFill>
                  <a:srgbClr val="CCFFCC"/>
                </a:solidFill>
              </a:rPr>
              <a:t>(จากโจทก์ตัวอย่าง</a:t>
            </a:r>
            <a:r>
              <a:rPr lang="th-TH" sz="3600" dirty="0" smtClean="0">
                <a:solidFill>
                  <a:srgbClr val="CCFFCC"/>
                </a:solidFill>
              </a:rPr>
              <a:t>)</a:t>
            </a:r>
            <a:endParaRPr lang="en-US" sz="3600" b="1" dirty="0">
              <a:solidFill>
                <a:srgbClr val="CC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97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598935" y="36707"/>
            <a:ext cx="702307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ตัวอย่างการกรอกข้อมูล แบบ ชอ.2 ข้อ 2 ข้อ 3 และข้อ 4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344505" y="837506"/>
            <a:ext cx="11437746" cy="5262979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4500" marR="0" lvl="0" indent="-2587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88ECFA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 (จากโจทก์ตัวอย่าง)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88ECFA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444500" marR="0" lvl="0" indent="-2587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2. นำส่งเงินสมทบกองทุนพัฒนาฝีมือแรงงาน ประจำปี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พ.ศ. 2559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เป็นจำนวนเงิน 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54,000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บาท (ห้าหมื่นสี่พันบาทถ้วน)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444500" marR="0" lvl="0" indent="-2587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3. ในปี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พ.ศ. ...2560....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(ปีถัดมา) มีลูกจ้างเฉลี่ยรวมทั้งสิ้น จำนวน...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300...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 ร้อยละ 50 จำนวน ..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150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..คน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ได้ดำเนินการพัฒนาฝีมือแรงงานให้แก่ลูกจ้างครบตามสัดส่วนที่กฎหมายกำหนด รวมจำนวน......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220......ค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 ดังนี้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69875" algn="l"/>
                <a:tab pos="4508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จัดให้มีการฝึกอบรมฝีมือแรงงาน 		            จำนวน................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200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..............คน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71463" algn="l"/>
                <a:tab pos="4508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ผ่านการทดสอบมาตรฐานฝีมือแรงงานแห่งชาติ 	จำนวน..................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...............คน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69875" algn="l"/>
                <a:tab pos="4508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ผ่านการรับรองความรู้ความสามารถ 		จำนวน.................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.10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...............คน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444500" marR="0" lvl="0" indent="-2587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4.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มีความประสงค์จะขอรับการช่วยเหลือหรืออุดหนุนจากกองทุนพัฒนาฝีมือแรงงานตามพระราชบัญญัติส่งเสริม</a:t>
            </a: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การพัฒนาฝีมือแรงงาน พ.ศ. 2545 เป็นเงินทั้งสิ้นจำนวน.....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5,400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.........บาท (......ห้าพันสี่ร้อยบาทถ้วน.....) </a:t>
            </a:r>
            <a:b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(ร้อยละสิบของเงินสมทบที่นำส่งตามข้อ 2) โดยขอรับเป็นเช็คขีดคร่อมสั่งจ่ายในนาม....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บริษัท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AAAA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จำกัด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450850" algn="l"/>
              </a:tabLst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ปุ่มปฏิบัติการ: ไปข้างหน้าหรือถัดไป 15">
            <a:hlinkClick r:id="rId2" action="ppaction://hlinkfile" highlightClick="1"/>
          </p:cNvPr>
          <p:cNvSpPr/>
          <p:nvPr/>
        </p:nvSpPr>
        <p:spPr>
          <a:xfrm>
            <a:off x="8901931" y="6241028"/>
            <a:ext cx="504056" cy="362288"/>
          </a:xfrm>
          <a:prstGeom prst="actionButtonForwardNext">
            <a:avLst/>
          </a:prstGeom>
          <a:solidFill>
            <a:srgbClr val="FECCF3"/>
          </a:solidFill>
          <a:ln>
            <a:solidFill>
              <a:srgbClr val="FF66FF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703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7035" y="189434"/>
            <a:ext cx="9433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สิทธิขอรับเงินช่วยเหลือหรืออุดหนุนเกิดมีขึ้นในปีใด ตามประกาศข้อ </a:t>
            </a:r>
            <a:r>
              <a:rPr lang="th-TH" sz="4000" b="1" dirty="0" smtClean="0">
                <a:solidFill>
                  <a:srgbClr val="FFFF00"/>
                </a:solidFill>
              </a:rPr>
              <a:t>6 </a:t>
            </a:r>
            <a:r>
              <a:rPr lang="th-TH" sz="4000" b="1" dirty="0">
                <a:solidFill>
                  <a:srgbClr val="FFFF00"/>
                </a:solidFill>
              </a:rPr>
              <a:t>(จากตัวอย่าง)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5027" y="1720840"/>
            <a:ext cx="105851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thaiDist"/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พ.ศ. 2559 ผู้ประกอบกิจการดำเนินการพัฒนาฝีมือแรงงาน</a:t>
            </a:r>
            <a:r>
              <a:rPr lang="th-TH" sz="4000" u="sng" dirty="0">
                <a:latin typeface="TH SarabunPSK" pitchFamily="34" charset="-34"/>
                <a:cs typeface="TH SarabunPSK" pitchFamily="34" charset="-34"/>
              </a:rPr>
              <a:t>ไม่ครบตามสัดส่วนที่กำหนด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นำส่งเงินสมทบเข้ากองทุนในปี พ.ศ. 2560 ภายใน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เวลา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กำหนด (ไม่เกินวันที่ 31 มี.ค.2560) </a:t>
            </a:r>
            <a:endParaRPr lang="th-TH" sz="4000" dirty="0" smtClean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พ.ศ. 2560 ดำเนินการพัฒนาฝีมือแรงงาน</a:t>
            </a:r>
            <a:r>
              <a:rPr lang="th-TH" sz="4000" u="sng" dirty="0">
                <a:latin typeface="TH SarabunPSK" pitchFamily="34" charset="-34"/>
                <a:cs typeface="TH SarabunPSK" pitchFamily="34" charset="-34"/>
              </a:rPr>
              <a:t>ครบตามสัดส่วน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ที่กำหนด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 ในปี พ.ศ. 2561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ยื่นคำ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ขอ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รับ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เงินช่วยเหลือหรือ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อุดหนุนใน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ปี พ.ศ. 2561 ทั้งนี้ ไม่เกินวันที่ 31 มีนาคม 2562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052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81051" y="1197546"/>
            <a:ext cx="100811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thaiDist"/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เมื่อผู้ประกอบกิจการ</a:t>
            </a:r>
            <a:r>
              <a:rPr lang="th-TH" sz="3600" u="sng" dirty="0">
                <a:latin typeface="TH SarabunPSK" pitchFamily="34" charset="-34"/>
                <a:cs typeface="TH SarabunPSK" pitchFamily="34" charset="-34"/>
              </a:rPr>
              <a:t>ยื่นคำขอ แบบ ชอ.2 หลังจากวันที่ 31 มีนาคม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ตรวจสอบด้วยว่าสิทธิขอรับเงินช่วยเหลือหรืออุดหนุนเกิดขึ้นในปีใด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ในวันที่ 5 เมษายน 2561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ยื่นคำขอรับเงินช่วยเหลือหรืออุดหนุน กรณีส่งเงินสมทบเข้ากองทุนพัฒนาฝีมือแรงงาน ประจำปี พ.ศ.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2558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ภายในมีนาคม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2559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และปี พ.ศ.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2559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ดำเนินการพัฒนาฝีมือแรงงานครบตามสัดส่วนที่กฎหมายกำหนด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กรณีนี้ผู้ประกอบกิจการ</a:t>
            </a:r>
            <a:r>
              <a:rPr lang="th-TH" sz="3600" u="sng" dirty="0">
                <a:latin typeface="TH SarabunPSK" pitchFamily="34" charset="-34"/>
                <a:cs typeface="TH SarabunPSK" pitchFamily="34" charset="-34"/>
              </a:rPr>
              <a:t>ยื่นคำขอ</a:t>
            </a:r>
            <a:r>
              <a:rPr lang="th-TH" sz="3600" b="1" u="sng" dirty="0">
                <a:latin typeface="TH SarabunPSK" pitchFamily="34" charset="-34"/>
                <a:cs typeface="TH SarabunPSK" pitchFamily="34" charset="-34"/>
              </a:rPr>
              <a:t>วันที่ 5 เมษายน 2561 </a:t>
            </a:r>
            <a:r>
              <a:rPr lang="th-TH" sz="3600" u="sng" dirty="0">
                <a:latin typeface="TH SarabunPSK" pitchFamily="34" charset="-34"/>
                <a:cs typeface="TH SarabunPSK" pitchFamily="34" charset="-34"/>
              </a:rPr>
              <a:t>ไม่สามารถ</a:t>
            </a:r>
            <a:r>
              <a:rPr lang="th-TH" sz="3600" u="sng" dirty="0" smtClean="0">
                <a:latin typeface="TH SarabunPSK" pitchFamily="34" charset="-34"/>
                <a:cs typeface="TH SarabunPSK" pitchFamily="34" charset="-34"/>
              </a:rPr>
              <a:t>อนุมัติ</a:t>
            </a:r>
            <a:br>
              <a:rPr lang="th-TH" sz="3600" u="sng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u="sng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u="sng" dirty="0">
                <a:latin typeface="TH SarabunPSK" pitchFamily="34" charset="-34"/>
                <a:cs typeface="TH SarabunPSK" pitchFamily="34" charset="-34"/>
              </a:rPr>
              <a:t>เงินช่วยเหลือหรืออุดหนุนได้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เนื่องจากยื่นคำขอฯ เกินเวลาที่กำหนด 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ต้อง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br>
              <a:rPr lang="th-TH" sz="3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คำ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ขอฯ ในปี พ.ศ. 2560 ทั้งนี้ ไม่เกินวันที่ 31 มีนาคม 2561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2000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9337" y="1053530"/>
            <a:ext cx="105808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DilleniaUPC" pitchFamily="18" charset="-34"/>
                <a:cs typeface="DilleniaUPC" pitchFamily="18" charset="-34"/>
              </a:rPr>
              <a:t>สรุป</a:t>
            </a:r>
            <a:endParaRPr lang="en-US" sz="4000" dirty="0">
              <a:latin typeface="DilleniaUPC" pitchFamily="18" charset="-34"/>
              <a:cs typeface="DilleniaUPC" pitchFamily="18" charset="-34"/>
            </a:endParaRPr>
          </a:p>
          <a:p>
            <a:pPr indent="901700" algn="thaiDist"/>
            <a:r>
              <a:rPr lang="th-TH" sz="4000" dirty="0">
                <a:latin typeface="DilleniaUPC" pitchFamily="18" charset="-34"/>
                <a:cs typeface="DilleniaUPC" pitchFamily="18" charset="-34"/>
              </a:rPr>
              <a:t>ผู้ประกอบกิจการส่งเงินสมทบเข้ากองทุนพัฒนาฝีมือแรงงาน </a:t>
            </a:r>
            <a:r>
              <a:rPr lang="th-TH" sz="4000" dirty="0" smtClean="0">
                <a:latin typeface="DilleniaUPC" pitchFamily="18" charset="-34"/>
                <a:cs typeface="DilleniaUPC" pitchFamily="18" charset="-34"/>
              </a:rPr>
              <a:t>ประจำปี</a:t>
            </a:r>
            <a:br>
              <a:rPr lang="th-TH" sz="4000" dirty="0" smtClean="0">
                <a:latin typeface="DilleniaUPC" pitchFamily="18" charset="-34"/>
                <a:cs typeface="DilleniaUPC" pitchFamily="18" charset="-34"/>
              </a:rPr>
            </a:br>
            <a:r>
              <a:rPr lang="th-TH" sz="4000" dirty="0" smtClean="0">
                <a:latin typeface="DilleniaUPC" pitchFamily="18" charset="-34"/>
                <a:cs typeface="DilleniaUPC" pitchFamily="18" charset="-34"/>
              </a:rPr>
              <a:t>พ.ศ. 2558 </a:t>
            </a:r>
            <a:r>
              <a:rPr lang="th-TH" sz="4000" dirty="0">
                <a:latin typeface="DilleniaUPC" pitchFamily="18" charset="-34"/>
                <a:cs typeface="DilleniaUPC" pitchFamily="18" charset="-34"/>
              </a:rPr>
              <a:t>ภายในมีนาคม </a:t>
            </a:r>
            <a:r>
              <a:rPr lang="th-TH" sz="4000" dirty="0" smtClean="0">
                <a:latin typeface="DilleniaUPC" pitchFamily="18" charset="-34"/>
                <a:cs typeface="DilleniaUPC" pitchFamily="18" charset="-34"/>
              </a:rPr>
              <a:t>2559 </a:t>
            </a:r>
            <a:r>
              <a:rPr lang="th-TH" sz="4000" dirty="0">
                <a:latin typeface="DilleniaUPC" pitchFamily="18" charset="-34"/>
                <a:cs typeface="DilleniaUPC" pitchFamily="18" charset="-34"/>
              </a:rPr>
              <a:t>และปี พ.ศ. </a:t>
            </a:r>
            <a:r>
              <a:rPr lang="th-TH" sz="4000" dirty="0" smtClean="0">
                <a:latin typeface="DilleniaUPC" pitchFamily="18" charset="-34"/>
                <a:cs typeface="DilleniaUPC" pitchFamily="18" charset="-34"/>
              </a:rPr>
              <a:t>2559 </a:t>
            </a:r>
            <a:r>
              <a:rPr lang="th-TH" sz="4000" dirty="0">
                <a:latin typeface="DilleniaUPC" pitchFamily="18" charset="-34"/>
                <a:cs typeface="DilleniaUPC" pitchFamily="18" charset="-34"/>
              </a:rPr>
              <a:t>ดำเนินการพัฒนาฝีมือแรงงานครบตามสัดส่วนที่กฎหมายกำหนด </a:t>
            </a:r>
            <a:endParaRPr lang="en-US" sz="4000" dirty="0">
              <a:latin typeface="DilleniaUPC" pitchFamily="18" charset="-34"/>
              <a:cs typeface="DilleniaUPC" pitchFamily="18" charset="-34"/>
            </a:endParaRPr>
          </a:p>
          <a:p>
            <a:pPr indent="901700" algn="thaiDist"/>
            <a:r>
              <a:rPr lang="th-TH" sz="4000" b="1" dirty="0">
                <a:latin typeface="DilleniaUPC" pitchFamily="18" charset="-34"/>
                <a:cs typeface="DilleniaUPC" pitchFamily="18" charset="-34"/>
              </a:rPr>
              <a:t>สิทธิขอรับเงินช่วยเหลือหรืออุดหนุนเกิดขึ้นในปี พ.ศ. 2560</a:t>
            </a:r>
            <a:r>
              <a:rPr lang="th-TH" sz="4000" dirty="0">
                <a:latin typeface="DilleniaUPC" pitchFamily="18" charset="-34"/>
                <a:cs typeface="DilleniaUPC" pitchFamily="18" charset="-34"/>
              </a:rPr>
              <a:t> (ดูการส่งเงินสมทบ ปี พ.ศ. 2558 ภายในมีนาคม 2559 และปี พ.ศ. 2559 พัฒนาฝีมือ</a:t>
            </a:r>
            <a:r>
              <a:rPr lang="th-TH" sz="4000" dirty="0" smtClean="0">
                <a:latin typeface="DilleniaUPC" pitchFamily="18" charset="-34"/>
                <a:cs typeface="DilleniaUPC" pitchFamily="18" charset="-34"/>
              </a:rPr>
              <a:t>แรงงาน</a:t>
            </a:r>
            <a:br>
              <a:rPr lang="th-TH" sz="4000" dirty="0" smtClean="0">
                <a:latin typeface="DilleniaUPC" pitchFamily="18" charset="-34"/>
                <a:cs typeface="DilleniaUPC" pitchFamily="18" charset="-34"/>
              </a:rPr>
            </a:br>
            <a:r>
              <a:rPr lang="th-TH" sz="4000" dirty="0" smtClean="0">
                <a:latin typeface="DilleniaUPC" pitchFamily="18" charset="-34"/>
                <a:cs typeface="DilleniaUPC" pitchFamily="18" charset="-34"/>
              </a:rPr>
              <a:t>ครบ</a:t>
            </a:r>
            <a:r>
              <a:rPr lang="th-TH" sz="4000" dirty="0">
                <a:latin typeface="DilleniaUPC" pitchFamily="18" charset="-34"/>
                <a:cs typeface="DilleniaUPC" pitchFamily="18" charset="-34"/>
              </a:rPr>
              <a:t>ตามสัดส่วนที่กำหนด) </a:t>
            </a:r>
            <a:r>
              <a:rPr lang="th-TH" sz="4000" b="1" dirty="0">
                <a:latin typeface="DilleniaUPC" pitchFamily="18" charset="-34"/>
                <a:cs typeface="DilleniaUPC" pitchFamily="18" charset="-34"/>
              </a:rPr>
              <a:t>ต้องยื่นคำขอฯ ใน</a:t>
            </a:r>
            <a:r>
              <a:rPr lang="th-TH" sz="4000" b="1" dirty="0" smtClean="0">
                <a:latin typeface="DilleniaUPC" pitchFamily="18" charset="-34"/>
                <a:cs typeface="DilleniaUPC" pitchFamily="18" charset="-34"/>
              </a:rPr>
              <a:t>ปี พ.ศ. </a:t>
            </a:r>
            <a:r>
              <a:rPr lang="th-TH" sz="4000" b="1" dirty="0">
                <a:latin typeface="DilleniaUPC" pitchFamily="18" charset="-34"/>
                <a:cs typeface="DilleniaUPC" pitchFamily="18" charset="-34"/>
              </a:rPr>
              <a:t>2560 ทั้งนี้ ไม่เกินวันที่ 31 มีนาคม </a:t>
            </a:r>
            <a:r>
              <a:rPr lang="th-TH" sz="4000" b="1" dirty="0" smtClean="0">
                <a:latin typeface="DilleniaUPC" pitchFamily="18" charset="-34"/>
                <a:cs typeface="DilleniaUPC" pitchFamily="18" charset="-34"/>
              </a:rPr>
              <a:t>2561</a:t>
            </a:r>
            <a:r>
              <a:rPr lang="en-US" sz="4000" dirty="0">
                <a:latin typeface="DilleniaUPC" pitchFamily="18" charset="-34"/>
                <a:cs typeface="DilleniaUPC" pitchFamily="18" charset="-34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0573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19122" y="1623894"/>
            <a:ext cx="10365102" cy="29523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อุดหนุนแก่ผู้ประกอบกิจการที่ดำเนินการพัฒนาฝีมือแรงงาน</a:t>
            </a:r>
            <a:b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ตามมาตรา 29 วรรคสอง 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ส่วนที่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เกินกว่าร้อยละ 70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ของลูกจ้างทั้งหมด ให้เงินอุดหนุน 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200 บาทต่อลูกจ้าง 1 คน </a:t>
            </a:r>
            <a:endParaRPr lang="en-US" sz="40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719122" y="261447"/>
            <a:ext cx="10365101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7" name="Oval 47"/>
          <p:cNvSpPr/>
          <p:nvPr/>
        </p:nvSpPr>
        <p:spPr>
          <a:xfrm>
            <a:off x="698717" y="1269554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4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0923432" y="587806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pPr/>
              <a:t>56</a:t>
            </a:fld>
            <a:endParaRPr lang="en-US" sz="2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9005" y="5253801"/>
            <a:ext cx="8064894" cy="1200329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1 ผู้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ประกอบกิจการที่จัดให้มีการฝึกอบรมฝีมือแรงงานให้แก่ลูกจ้างของตน หรือ 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2. ส่ง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ลูกจ้างเข้า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รับการ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ทดสอบและผ่านการทดสอบมาตรฐานฝีมือแรงงานแห่งชาติ หรือ </a:t>
            </a:r>
            <a:endParaRPr lang="th-TH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3. ลูกจ้าง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ผ่านการ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รับรองความรู้ความสามารถ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6995" y="4797946"/>
            <a:ext cx="54246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053006" y="4437907"/>
            <a:ext cx="2009165" cy="6480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7</a:t>
            </a:r>
            <a:endParaRPr lang="en-US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33979" y="6285989"/>
            <a:ext cx="226316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7691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01931" y="6376952"/>
            <a:ext cx="2707576" cy="365210"/>
          </a:xfrm>
        </p:spPr>
        <p:txBody>
          <a:bodyPr/>
          <a:lstStyle/>
          <a:p>
            <a:pPr algn="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อง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8892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647275" y="477466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549003" y="191175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3135694747"/>
              </p:ext>
            </p:extLst>
          </p:nvPr>
        </p:nvGraphicFramePr>
        <p:xfrm>
          <a:off x="549003" y="1773610"/>
          <a:ext cx="11449272" cy="3427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014636" y="837506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7 (ลว. 9 มิ.ย.60)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√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200 บาทต่อลูกจ้าง 1 คน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53059" y="5157986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69482" y="5157986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41891" y="5085978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2561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2562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269083" y="5806058"/>
            <a:ext cx="6624736" cy="8640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2561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835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45947" y="6454130"/>
            <a:ext cx="2825081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22211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693019" y="3109856"/>
            <a:ext cx="10375876" cy="1616082"/>
            <a:chOff x="2444551" y="2697820"/>
            <a:chExt cx="8334405" cy="1616082"/>
          </a:xfrm>
        </p:grpSpPr>
        <p:cxnSp>
          <p:nvCxnSpPr>
            <p:cNvPr id="4" name="ตัวเชื่อมต่อตรง 6"/>
            <p:cNvCxnSpPr/>
            <p:nvPr/>
          </p:nvCxnSpPr>
          <p:spPr>
            <a:xfrm>
              <a:off x="2562792" y="3260480"/>
              <a:ext cx="8214576" cy="23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7"/>
            <p:cNvCxnSpPr/>
            <p:nvPr/>
          </p:nvCxnSpPr>
          <p:spPr>
            <a:xfrm>
              <a:off x="5972810" y="2913846"/>
              <a:ext cx="0" cy="10801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วงเล็บปีกกาขวา 9"/>
            <p:cNvSpPr/>
            <p:nvPr/>
          </p:nvSpPr>
          <p:spPr>
            <a:xfrm rot="16200000">
              <a:off x="4181462" y="1122499"/>
              <a:ext cx="216025" cy="3366668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11"/>
            <p:cNvCxnSpPr/>
            <p:nvPr/>
          </p:nvCxnSpPr>
          <p:spPr>
            <a:xfrm rot="5400000">
              <a:off x="10518837" y="333367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3990758" y="3017758"/>
              <a:ext cx="1143008" cy="430887"/>
            </a:xfrm>
            <a:prstGeom prst="rect">
              <a:avLst/>
            </a:prstGeom>
            <a:solidFill>
              <a:srgbClr val="CCFFCC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840414" y="3037696"/>
              <a:ext cx="1143008" cy="43088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2561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วงเล็บปีกกาขวา 14"/>
            <p:cNvSpPr/>
            <p:nvPr/>
          </p:nvSpPr>
          <p:spPr>
            <a:xfrm rot="16200000">
              <a:off x="7137284" y="1565251"/>
              <a:ext cx="216024" cy="2544973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 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919565" y="3561918"/>
              <a:ext cx="128460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ธ.ค.60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5919782" y="3579025"/>
              <a:ext cx="1499036" cy="486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ม.ค.61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6" name="Text Box 7"/>
            <p:cNvSpPr txBox="1">
              <a:spLocks noChangeArrowheads="1"/>
            </p:cNvSpPr>
            <p:nvPr/>
          </p:nvSpPr>
          <p:spPr bwMode="auto">
            <a:xfrm>
              <a:off x="7592338" y="3593822"/>
              <a:ext cx="1006446" cy="461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b="1" dirty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678417" y="44639"/>
            <a:ext cx="1463085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5517555" y="405459"/>
            <a:ext cx="516086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thaiDist" defTabSz="914400" fontAlgn="base">
              <a:spcBef>
                <a:spcPct val="0"/>
              </a:spcBef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2561 นำจำนวนลูกจ้างที่ได้รับการพัฒนา</a:t>
            </a:r>
            <a:b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ฝีมือ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แรงงาน ในปี พ.ศ. 2560 ส่วน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ที่เกินกว่า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ร้อยละ 70 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ของลูกจ้างทั้งหมด โดยไม่ซ้ำคน ยื่นขอรับเงินอุดหนุน จำนวน  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6,</a:t>
            </a:r>
            <a:r>
              <a:rPr kumimoji="0" lang="en-US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4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00 บาท</a:t>
            </a:r>
            <a:r>
              <a:rPr kumimoji="0" lang="th-TH" sz="26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(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3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2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</a:t>
            </a:r>
            <a:r>
              <a:rPr lang="en-US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X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200 บาท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</a:t>
            </a:r>
            <a:endParaRPr kumimoji="0" lang="en-US" sz="2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49003" y="405458"/>
            <a:ext cx="4678321" cy="2527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 defTabSz="914400" fontAlgn="base">
              <a:spcBef>
                <a:spcPct val="0"/>
              </a:spcBef>
            </a:pP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พ.ศ. 2560 มีลูกจ้างเฉลี่ยในรอบปี จำนวน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103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ร้อยละ 70 เท่ากับ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73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ดำเนินการพัฒนาฝีมือแรงงานให้ลูกจ้าง จำนวน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105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ส่วนที่เกินกว่าร้อยละ 70 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32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(105-73) (ฝึกอบรม+ผ่านทดสอบ+ผ่านรับรองความรู้ความสามารถ)</a:t>
            </a:r>
            <a:endParaRPr kumimoji="0" lang="th-TH" sz="2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	                		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589563" y="2277666"/>
            <a:ext cx="2964016" cy="7920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ยื่นแบบ สท.2 ประจำปี พ.ศ. 2560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พัฒนาฝีมือแรงงานเกินกว่าร้อยละ 70</a:t>
            </a:r>
            <a:endParaRPr kumimoji="0" lang="th-TH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 </a:t>
            </a:r>
            <a:endParaRPr kumimoji="0" lang="en-US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8253859" y="4581922"/>
            <a:ext cx="30243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</a:t>
            </a:r>
            <a:b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วันที่</a:t>
            </a:r>
            <a:r>
              <a:rPr kumimoji="0" lang="th-TH" sz="2200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ตัวเชื่อมต่อตรง 11"/>
          <p:cNvCxnSpPr/>
          <p:nvPr/>
        </p:nvCxnSpPr>
        <p:spPr>
          <a:xfrm>
            <a:off x="8253859" y="3357788"/>
            <a:ext cx="1" cy="6881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10202484" y="3968849"/>
            <a:ext cx="1252970" cy="46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05987" y="3440281"/>
            <a:ext cx="1422982" cy="4308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2562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2" name="ตัวเชื่อมต่อตรง 11"/>
          <p:cNvCxnSpPr/>
          <p:nvPr/>
        </p:nvCxnSpPr>
        <p:spPr>
          <a:xfrm>
            <a:off x="5661571" y="2997748"/>
            <a:ext cx="0" cy="8786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ตัวเชื่อมต่อตรง 11"/>
          <p:cNvCxnSpPr/>
          <p:nvPr/>
        </p:nvCxnSpPr>
        <p:spPr>
          <a:xfrm rot="5400000">
            <a:off x="8787610" y="3760139"/>
            <a:ext cx="518650" cy="197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8369041" y="4005858"/>
            <a:ext cx="1252970" cy="46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วงเล็บปีกกาขวา 14"/>
          <p:cNvSpPr/>
          <p:nvPr/>
        </p:nvSpPr>
        <p:spPr>
          <a:xfrm rot="5400000">
            <a:off x="9550003" y="3069754"/>
            <a:ext cx="216024" cy="2808312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693019" y="5446018"/>
            <a:ext cx="7488832" cy="122413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920"/>
          <p:cNvSpPr>
            <a:spLocks noChangeArrowheads="1"/>
          </p:cNvSpPr>
          <p:nvPr/>
        </p:nvSpPr>
        <p:spPr bwMode="auto">
          <a:xfrm>
            <a:off x="5227324" y="4454861"/>
            <a:ext cx="2954527" cy="919149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2561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7139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342091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476995" y="819503"/>
            <a:ext cx="10369152" cy="954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ในปี พ.ศ. 2560 บริษัท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A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มี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ลูกจ้างรวมทั้งปี (ม.ค.-ธ.ค.60) จำนวน 1,246 คน มีลูกจ้างเฉลี่ย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รอบปี จำนวน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103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ดำเนินการพัฒนาฝีมือแรงงานให้แก่ลูกจ้าง จำนวน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105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7726" y="189434"/>
            <a:ext cx="1655453" cy="584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621011" y="1773610"/>
            <a:ext cx="10585176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>
              <a:tabLst>
                <a:tab pos="534988" algn="l"/>
              </a:tabLst>
            </a:pP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ลูกจ้างเฉลี่ยในรอบปี จำนวน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103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ร้อยละ 70 เท่ากับ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72.10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ปัดเป็น 73 คน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534988" algn="l"/>
              </a:tabLst>
            </a:pP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ดำเนินการพัฒนาฝีมือแรงงาน ในปีพ.ศ. 2560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(ไม่ซ้ำคน) </a:t>
            </a:r>
            <a:r>
              <a:rPr lang="th-TH" altLang="th-TH" sz="2800" b="1" u="sng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จำนวน 105 </a:t>
            </a:r>
            <a:r>
              <a:rPr lang="th-TH" altLang="th-TH" sz="2800" b="1" u="sng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</a:t>
            </a:r>
          </a:p>
          <a:p>
            <a:pPr>
              <a:tabLst>
                <a:tab pos="534988" algn="l"/>
              </a:tabLst>
            </a:pP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</a:t>
            </a:r>
            <a:r>
              <a:rPr lang="th-TH" altLang="th-TH" sz="2800" b="1" u="sng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เฉพาะ</a:t>
            </a:r>
            <a:r>
              <a:rPr lang="th-TH" sz="28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ส่วน</a:t>
            </a:r>
            <a:r>
              <a:rPr lang="th-TH" sz="28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ที่เกินกว่าร้อยละ 70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(ไม่ซ้ำคน) </a:t>
            </a:r>
            <a:r>
              <a:rPr lang="th-TH" sz="28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th-TH" sz="28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32 คน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(105-73) </a:t>
            </a:r>
            <a:endParaRPr lang="en-US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721813" y="3141762"/>
            <a:ext cx="10628390" cy="954107"/>
          </a:xfrm>
          <a:prstGeom prst="rect">
            <a:avLst/>
          </a:prstGeom>
          <a:solidFill>
            <a:srgbClr val="C9F5DA"/>
          </a:solidFill>
          <a:ln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ปี พ.ศ. 2560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sz="28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มีลูกจ้างเฉลี่ยในรอบปี จำนวน </a:t>
            </a:r>
            <a:r>
              <a:rPr lang="th-TH" sz="28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103 </a:t>
            </a:r>
            <a:r>
              <a:rPr lang="th-TH" sz="28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คน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ดำเนินการพัฒนาฝีมือแรงงาน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ให้แก่ลูกจ้าง จำนวน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105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ส่วนที่เกินกว่าร้อยละ 70 เท่ากับ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32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0" y="6520968"/>
            <a:ext cx="2393033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ผืนผ้า 6"/>
          <p:cNvSpPr/>
          <p:nvPr/>
        </p:nvSpPr>
        <p:spPr>
          <a:xfrm>
            <a:off x="1013869" y="5446018"/>
            <a:ext cx="10696374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ปี พ.ศ. 2561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ยื่นขอรับเงินอุดหนุน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เฉพาะส่วน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ที่พัฒนาฝีมือแรงงานเกินกว่าร้อยละ 70 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r>
              <a:rPr lang="th-TH" altLang="th-TH" sz="2800" b="1" u="sng" dirty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จำนวน </a:t>
            </a:r>
            <a:r>
              <a:rPr lang="th-TH" altLang="th-TH" sz="2800" b="1" u="sng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32 </a:t>
            </a:r>
            <a:r>
              <a:rPr lang="th-TH" altLang="th-TH" sz="2800" b="1" u="sng" dirty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คนละ 200 บาท </a:t>
            </a:r>
            <a:r>
              <a:rPr lang="th-TH" sz="28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เป็นเงินจำนวน </a:t>
            </a:r>
            <a:r>
              <a:rPr lang="th-TH" sz="28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en-US" sz="28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sz="28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400 บาท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(32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x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200 บาท) </a:t>
            </a:r>
            <a:endParaRPr lang="en-US" altLang="th-TH" sz="2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pic>
        <p:nvPicPr>
          <p:cNvPr id="14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65027" y="2404019"/>
            <a:ext cx="488618" cy="377703"/>
          </a:xfrm>
          <a:prstGeom prst="rect">
            <a:avLst/>
          </a:prstGeom>
          <a:noFill/>
        </p:spPr>
      </p:pic>
      <p:pic>
        <p:nvPicPr>
          <p:cNvPr id="18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65027" y="1971971"/>
            <a:ext cx="488618" cy="377703"/>
          </a:xfrm>
          <a:prstGeom prst="rect">
            <a:avLst/>
          </a:prstGeom>
          <a:noFill/>
        </p:spPr>
      </p:pic>
      <p:sp>
        <p:nvSpPr>
          <p:cNvPr id="20" name="สี่เหลี่ยมผืนผ้า 6"/>
          <p:cNvSpPr/>
          <p:nvPr/>
        </p:nvSpPr>
        <p:spPr>
          <a:xfrm>
            <a:off x="837034" y="4077866"/>
            <a:ext cx="10696373" cy="138499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ปี พ.ศ. 2561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ยื่นแบบประเมินเงินสมทบกองทุนพัฒนาฝีมือแรงงาน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ประจำปี พ.ศ. 2560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(ต้องยื่นแบบ </a:t>
            </a:r>
            <a:r>
              <a:rPr lang="th-TH" sz="28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ประจำปี พ.ศ. 2560 ก่อนจึงจะนำมายื่นขอรับเงิน</a:t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อุดหนุนได้)</a:t>
            </a:r>
            <a:endParaRPr lang="en-US" altLang="th-TH" sz="2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619" y="62691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465" y="2764059"/>
            <a:ext cx="488618" cy="3777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500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448960"/>
            <a:ext cx="241954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Text Box 69"/>
          <p:cNvSpPr txBox="1">
            <a:spLocks noChangeArrowheads="1"/>
          </p:cNvSpPr>
          <p:nvPr/>
        </p:nvSpPr>
        <p:spPr bwMode="auto">
          <a:xfrm>
            <a:off x="2685949" y="2978582"/>
            <a:ext cx="4680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75"/>
          <p:cNvSpPr txBox="1">
            <a:spLocks noChangeArrowheads="1"/>
          </p:cNvSpPr>
          <p:nvPr/>
        </p:nvSpPr>
        <p:spPr bwMode="auto">
          <a:xfrm>
            <a:off x="4581997" y="1125538"/>
            <a:ext cx="2879774" cy="616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6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สูตรการคำนวณ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Line 1"/>
          <p:cNvSpPr>
            <a:spLocks noChangeShapeType="1"/>
          </p:cNvSpPr>
          <p:nvPr/>
        </p:nvSpPr>
        <p:spPr bwMode="auto">
          <a:xfrm>
            <a:off x="3069284" y="3338622"/>
            <a:ext cx="8208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088232" y="329907"/>
            <a:ext cx="8181851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-2856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4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การคำนวณร้อยละ 70 ของจำนวนลูกจ้างเฉลี่ยในรอบปี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19975" y="2364977"/>
            <a:ext cx="858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จำนวนลูกจ้าง ณ วันสิ้นเดือนของทุกเดือน </a:t>
            </a:r>
            <a:r>
              <a:rPr lang="th-TH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(ลูกจ้างตามกฎหมายว่าด้วยการคุ้มครองแรงงาน)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นับตั้งแต่เดือนที่มีลูกจ้าง 100 คนขึ้นไป ถึงเดือนธันวาคม</a:t>
            </a:r>
            <a:endParaRPr lang="th-TH" sz="28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04283" y="3482638"/>
            <a:ext cx="68675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จำนวนเดือนนับตั้งแต่เดือนที่มีลูกจ้าง 100 คนขึ้นไป ถึงเดือนธันวาคม</a:t>
            </a:r>
            <a:endParaRPr lang="th-TH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61659" y="2456523"/>
            <a:ext cx="1548822" cy="954107"/>
          </a:xfrm>
          <a:prstGeom prst="rect">
            <a:avLst/>
          </a:prstGeom>
          <a:ln>
            <a:solidFill>
              <a:schemeClr val="tx1"/>
            </a:solidFill>
            <a:prstDash val="dash"/>
          </a:ln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</a:t>
            </a: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ลูกจ้าง</a:t>
            </a:r>
            <a:b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เฉลี่ย</a:t>
            </a: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ในรอบปี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45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" name="AutoShape 1"/>
          <p:cNvSpPr>
            <a:spLocks noChangeShapeType="1"/>
          </p:cNvSpPr>
          <p:nvPr/>
        </p:nvSpPr>
        <p:spPr bwMode="auto">
          <a:xfrm>
            <a:off x="8783638" y="4854452"/>
            <a:ext cx="54768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415400" y="117426"/>
            <a:ext cx="1165488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zh-CN" sz="30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ตัวอย่างที่ 1</a:t>
            </a:r>
            <a:r>
              <a:rPr kumimoji="0" lang="th-TH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ปี พ.ศ. 2560 ผู้ประกอบกิจการมีจำนวนลูกจ้างตั้งแต่ 100 คนขึ้นไป ตั้งแต่เดือนมกราคม </a:t>
            </a:r>
            <a:r>
              <a:rPr kumimoji="0" lang="en-US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25</a:t>
            </a:r>
            <a:r>
              <a:rPr kumimoji="0" lang="th-TH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60</a:t>
            </a:r>
            <a:endParaRPr kumimoji="0" lang="en-US" altLang="zh-CN" sz="3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643036"/>
              </p:ext>
            </p:extLst>
          </p:nvPr>
        </p:nvGraphicFramePr>
        <p:xfrm>
          <a:off x="549003" y="981522"/>
          <a:ext cx="11225719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678180"/>
                <a:gridCol w="766288"/>
                <a:gridCol w="743658"/>
                <a:gridCol w="818512"/>
                <a:gridCol w="769771"/>
                <a:gridCol w="736695"/>
                <a:gridCol w="734955"/>
                <a:gridCol w="736695"/>
                <a:gridCol w="692857"/>
                <a:gridCol w="692857"/>
                <a:gridCol w="692857"/>
                <a:gridCol w="692857"/>
                <a:gridCol w="957369"/>
              </a:tblGrid>
              <a:tr h="332011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ก.พ.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มี.ค.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เม.ย.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มิ.ย.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ส.ค.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ต.ค.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ธ.ค.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ลูกจ้าง</a:t>
                      </a: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b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ณ วันสิ้นเดือน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105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112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102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98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109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110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110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97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113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u="sng" dirty="0" smtClean="0">
                          <a:latin typeface="TH SarabunPSK" pitchFamily="34" charset="-34"/>
                          <a:cs typeface="TH SarabunPSK" pitchFamily="34" charset="-34"/>
                        </a:rPr>
                        <a:t>1,246</a:t>
                      </a:r>
                      <a:endParaRPr lang="en-US" sz="2800" b="1" u="sng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6232356" y="2781722"/>
            <a:ext cx="5333871" cy="3172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 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28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= </a:t>
            </a: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72.10  </a:t>
            </a: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 </a:t>
            </a:r>
            <a:r>
              <a:rPr lang="th-TH" sz="28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</a:t>
            </a: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73 </a:t>
            </a:r>
            <a:r>
              <a:rPr lang="th-TH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ให้ใช้จำนวน 73 คน ทศนิยม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0.10 ให้ปัดขึ้น </a:t>
            </a:r>
            <a:b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เนื่องจากถ้าปัดทิ้งจะไม่ถึง 70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%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 Box 84"/>
          <p:cNvSpPr txBox="1">
            <a:spLocks noChangeArrowheads="1"/>
          </p:cNvSpPr>
          <p:nvPr/>
        </p:nvSpPr>
        <p:spPr bwMode="auto">
          <a:xfrm>
            <a:off x="6376099" y="3213771"/>
            <a:ext cx="2021776" cy="836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ร้อยละ 70 ของลูกจ้างเฉลี่ยในรอบปี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82"/>
          <p:cNvSpPr txBox="1">
            <a:spLocks noChangeArrowheads="1"/>
          </p:cNvSpPr>
          <p:nvPr/>
        </p:nvSpPr>
        <p:spPr bwMode="auto">
          <a:xfrm>
            <a:off x="8819466" y="3240518"/>
            <a:ext cx="1027325" cy="6096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103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 Box 81"/>
          <p:cNvSpPr txBox="1">
            <a:spLocks noChangeArrowheads="1"/>
          </p:cNvSpPr>
          <p:nvPr/>
        </p:nvSpPr>
        <p:spPr bwMode="auto">
          <a:xfrm>
            <a:off x="9748168" y="3384683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X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 Box 79"/>
          <p:cNvSpPr txBox="1">
            <a:spLocks noChangeArrowheads="1"/>
          </p:cNvSpPr>
          <p:nvPr/>
        </p:nvSpPr>
        <p:spPr bwMode="auto">
          <a:xfrm>
            <a:off x="10349301" y="4035532"/>
            <a:ext cx="739674" cy="54639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100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693019" y="2781723"/>
            <a:ext cx="5397272" cy="3172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2800" dirty="0" smtClean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103.83 คน = 103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คน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</a:t>
            </a:r>
            <a:r>
              <a:rPr lang="th-TH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เศษจากการคำนวณให้ปัดทิ้ง)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ให้ใช้จำนวนเต็ม 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103 </a:t>
            </a:r>
            <a:r>
              <a:rPr lang="th-TH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 ทศนิยม </a:t>
            </a:r>
            <a:r>
              <a:rPr lang="th-TH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0.83 </a:t>
            </a:r>
            <a:r>
              <a:rPr lang="th-TH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ให้ปัดทิ้ง </a:t>
            </a:r>
            <a:r>
              <a:rPr lang="th-TH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(ไม่เต็มคน)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 Box 77"/>
          <p:cNvSpPr txBox="1">
            <a:spLocks noChangeArrowheads="1"/>
          </p:cNvSpPr>
          <p:nvPr/>
        </p:nvSpPr>
        <p:spPr bwMode="auto">
          <a:xfrm>
            <a:off x="912122" y="3240518"/>
            <a:ext cx="1437081" cy="836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จำนวนลูกจ้างเฉลี่ยในรอบปี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 Box 75"/>
          <p:cNvSpPr txBox="1">
            <a:spLocks noChangeArrowheads="1"/>
          </p:cNvSpPr>
          <p:nvPr/>
        </p:nvSpPr>
        <p:spPr bwMode="auto">
          <a:xfrm>
            <a:off x="3309482" y="3213771"/>
            <a:ext cx="1027325" cy="5041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1,246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4221411" y="3370549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 Box 72"/>
          <p:cNvSpPr txBox="1">
            <a:spLocks noChangeArrowheads="1"/>
          </p:cNvSpPr>
          <p:nvPr/>
        </p:nvSpPr>
        <p:spPr bwMode="auto">
          <a:xfrm>
            <a:off x="3509526" y="3864292"/>
            <a:ext cx="639877" cy="5458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Line 1082"/>
          <p:cNvSpPr>
            <a:spLocks noChangeShapeType="1"/>
          </p:cNvSpPr>
          <p:nvPr/>
        </p:nvSpPr>
        <p:spPr bwMode="auto">
          <a:xfrm>
            <a:off x="3213299" y="3817179"/>
            <a:ext cx="11341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6" name="Rectangle 101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 Box 75"/>
          <p:cNvSpPr txBox="1">
            <a:spLocks noChangeArrowheads="1"/>
          </p:cNvSpPr>
          <p:nvPr/>
        </p:nvSpPr>
        <p:spPr bwMode="auto">
          <a:xfrm>
            <a:off x="4761199" y="3240518"/>
            <a:ext cx="1027325" cy="5041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103.83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 Box 74"/>
          <p:cNvSpPr txBox="1">
            <a:spLocks noChangeArrowheads="1"/>
          </p:cNvSpPr>
          <p:nvPr/>
        </p:nvSpPr>
        <p:spPr bwMode="auto">
          <a:xfrm>
            <a:off x="2493219" y="3351545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 Box 82"/>
          <p:cNvSpPr txBox="1">
            <a:spLocks noChangeArrowheads="1"/>
          </p:cNvSpPr>
          <p:nvPr/>
        </p:nvSpPr>
        <p:spPr bwMode="auto">
          <a:xfrm>
            <a:off x="10198075" y="3252203"/>
            <a:ext cx="1027325" cy="6096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70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Line 1082"/>
          <p:cNvSpPr>
            <a:spLocks noChangeShapeType="1"/>
          </p:cNvSpPr>
          <p:nvPr/>
        </p:nvSpPr>
        <p:spPr bwMode="auto">
          <a:xfrm>
            <a:off x="10144653" y="3935471"/>
            <a:ext cx="11341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81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7"/>
          <p:cNvSpPr txBox="1">
            <a:spLocks/>
          </p:cNvSpPr>
          <p:nvPr/>
        </p:nvSpPr>
        <p:spPr>
          <a:xfrm>
            <a:off x="11350203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/>
          <a:p>
            <a:pPr marL="0" marR="0" lvl="0" indent="0" algn="l" defTabSz="12182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pPr marL="0" marR="0" lvl="0" indent="0" algn="l" defTabSz="12182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22011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" name="AutoShape 1"/>
          <p:cNvSpPr>
            <a:spLocks noChangeShapeType="1"/>
          </p:cNvSpPr>
          <p:nvPr/>
        </p:nvSpPr>
        <p:spPr bwMode="auto">
          <a:xfrm>
            <a:off x="8783638" y="5354450"/>
            <a:ext cx="54768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415400" y="189434"/>
            <a:ext cx="1165488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zh-CN" sz="30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ตัวอย่างที่ 2</a:t>
            </a:r>
            <a:r>
              <a:rPr kumimoji="0" lang="th-TH" altLang="zh-CN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ปี พ.ศ. 2560 ผู้ประกอบกิจการมีจำนวนลูกจ้างตั้งแต่ 100 คนขึ้นไป ระหว่างปีปฏิทิน</a:t>
            </a:r>
            <a:endParaRPr kumimoji="0" lang="en-US" altLang="zh-CN" sz="3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982406"/>
              </p:ext>
            </p:extLst>
          </p:nvPr>
        </p:nvGraphicFramePr>
        <p:xfrm>
          <a:off x="549003" y="1259574"/>
          <a:ext cx="11225719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678180"/>
                <a:gridCol w="766288"/>
                <a:gridCol w="743658"/>
                <a:gridCol w="818512"/>
                <a:gridCol w="769771"/>
                <a:gridCol w="736695"/>
                <a:gridCol w="734955"/>
                <a:gridCol w="736695"/>
                <a:gridCol w="692857"/>
                <a:gridCol w="692857"/>
                <a:gridCol w="692857"/>
                <a:gridCol w="692857"/>
                <a:gridCol w="957369"/>
              </a:tblGrid>
              <a:tr h="332011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ก.พ.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มี.ค.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เม.ย.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มิ.ย.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ส.ค.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ก.ย.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ต.ค.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พ.ย.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ธ.ค.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ลูกจ้าง</a:t>
                      </a: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b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8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ณ วันสิ้นเดือน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75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98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99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98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130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140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125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138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99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111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99</a:t>
                      </a:r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u="sng" dirty="0" smtClean="0">
                          <a:latin typeface="TH SarabunPSK" pitchFamily="34" charset="-34"/>
                          <a:cs typeface="TH SarabunPSK" pitchFamily="34" charset="-34"/>
                        </a:rPr>
                        <a:t>842</a:t>
                      </a:r>
                      <a:endParaRPr lang="en-US" sz="2800" b="1" u="sng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" name="Text Box 85"/>
          <p:cNvSpPr txBox="1">
            <a:spLocks noChangeArrowheads="1"/>
          </p:cNvSpPr>
          <p:nvPr/>
        </p:nvSpPr>
        <p:spPr bwMode="auto">
          <a:xfrm>
            <a:off x="6232356" y="3281720"/>
            <a:ext cx="5333871" cy="3172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 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28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2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    </a:t>
            </a:r>
            <a:r>
              <a:rPr lang="en-US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84 คน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8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/>
            </a:r>
            <a:b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 Box 84"/>
          <p:cNvSpPr txBox="1">
            <a:spLocks noChangeArrowheads="1"/>
          </p:cNvSpPr>
          <p:nvPr/>
        </p:nvSpPr>
        <p:spPr bwMode="auto">
          <a:xfrm>
            <a:off x="6376099" y="3713769"/>
            <a:ext cx="2021776" cy="836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ร้อยละ 70 ของลูกจ้างเฉลี่ยในรอบปี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82"/>
          <p:cNvSpPr txBox="1">
            <a:spLocks noChangeArrowheads="1"/>
          </p:cNvSpPr>
          <p:nvPr/>
        </p:nvSpPr>
        <p:spPr bwMode="auto">
          <a:xfrm>
            <a:off x="8819466" y="3740516"/>
            <a:ext cx="1027325" cy="6096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120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 Box 81"/>
          <p:cNvSpPr txBox="1">
            <a:spLocks noChangeArrowheads="1"/>
          </p:cNvSpPr>
          <p:nvPr/>
        </p:nvSpPr>
        <p:spPr bwMode="auto">
          <a:xfrm>
            <a:off x="9748168" y="3884681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X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 Box 79"/>
          <p:cNvSpPr txBox="1">
            <a:spLocks noChangeArrowheads="1"/>
          </p:cNvSpPr>
          <p:nvPr/>
        </p:nvSpPr>
        <p:spPr bwMode="auto">
          <a:xfrm>
            <a:off x="10349301" y="4535530"/>
            <a:ext cx="739674" cy="54639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100</a:t>
            </a: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693019" y="3281721"/>
            <a:ext cx="5397272" cy="3172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0"/>
                  </a:srgbClr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300" dirty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2800" dirty="0" smtClean="0"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</a:pP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            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 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120.28 คน</a:t>
            </a:r>
            <a:r>
              <a:rPr lang="en-US" sz="28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en-US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r>
              <a:rPr lang="th-TH" sz="28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28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120 คน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5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(เศษจากการคำนวณให้ปัดทิ้ง)</a:t>
            </a:r>
            <a:endParaRPr lang="en-US" sz="2500" dirty="0">
              <a:latin typeface="TH SarabunPSK" pitchFamily="34" charset="-34"/>
              <a:cs typeface="TH SarabunPSK" pitchFamily="34" charset="-34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5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ให้ใช้จำนวนเต็ม </a:t>
            </a:r>
            <a:r>
              <a:rPr lang="th-TH" sz="25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120 </a:t>
            </a:r>
            <a:r>
              <a:rPr lang="th-TH" sz="25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คน ทศนิยม </a:t>
            </a:r>
            <a:r>
              <a:rPr lang="th-TH" sz="25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0.28 </a:t>
            </a:r>
            <a:r>
              <a:rPr lang="th-TH" sz="2500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ให้ปัดทิ้ง </a:t>
            </a:r>
            <a:r>
              <a:rPr lang="th-TH" sz="2500" b="1" dirty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(ไม่เต็มคน)</a:t>
            </a:r>
            <a:endParaRPr lang="th-TH" sz="2500" dirty="0">
              <a:latin typeface="TH SarabunPSK" pitchFamily="34" charset="-34"/>
              <a:cs typeface="TH SarabunPSK" pitchFamily="34" charset="-34"/>
            </a:endParaRP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</a:pP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14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th-TH" sz="28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 Box 77"/>
          <p:cNvSpPr txBox="1">
            <a:spLocks noChangeArrowheads="1"/>
          </p:cNvSpPr>
          <p:nvPr/>
        </p:nvSpPr>
        <p:spPr bwMode="auto">
          <a:xfrm>
            <a:off x="912122" y="3740516"/>
            <a:ext cx="1437081" cy="836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จำนวนลูกจ้างเฉลี่ยในรอบปี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 Box 75"/>
          <p:cNvSpPr txBox="1">
            <a:spLocks noChangeArrowheads="1"/>
          </p:cNvSpPr>
          <p:nvPr/>
        </p:nvSpPr>
        <p:spPr bwMode="auto">
          <a:xfrm>
            <a:off x="3309482" y="3713769"/>
            <a:ext cx="1027325" cy="5041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842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4221411" y="3870547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 Box 72"/>
          <p:cNvSpPr txBox="1">
            <a:spLocks noChangeArrowheads="1"/>
          </p:cNvSpPr>
          <p:nvPr/>
        </p:nvSpPr>
        <p:spPr bwMode="auto">
          <a:xfrm>
            <a:off x="3509526" y="4364290"/>
            <a:ext cx="639877" cy="5458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7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Line 1082"/>
          <p:cNvSpPr>
            <a:spLocks noChangeShapeType="1"/>
          </p:cNvSpPr>
          <p:nvPr/>
        </p:nvSpPr>
        <p:spPr bwMode="auto">
          <a:xfrm>
            <a:off x="3213299" y="4317177"/>
            <a:ext cx="11341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6" name="Rectangle 101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 Box 75"/>
          <p:cNvSpPr txBox="1">
            <a:spLocks noChangeArrowheads="1"/>
          </p:cNvSpPr>
          <p:nvPr/>
        </p:nvSpPr>
        <p:spPr bwMode="auto">
          <a:xfrm>
            <a:off x="4709817" y="3717826"/>
            <a:ext cx="1027325" cy="5041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120.28</a:t>
            </a:r>
          </a:p>
        </p:txBody>
      </p:sp>
      <p:sp>
        <p:nvSpPr>
          <p:cNvPr id="68" name="Text Box 74"/>
          <p:cNvSpPr txBox="1">
            <a:spLocks noChangeArrowheads="1"/>
          </p:cNvSpPr>
          <p:nvPr/>
        </p:nvSpPr>
        <p:spPr bwMode="auto">
          <a:xfrm>
            <a:off x="2468151" y="3851543"/>
            <a:ext cx="601132" cy="479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=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 Box 82"/>
          <p:cNvSpPr txBox="1">
            <a:spLocks noChangeArrowheads="1"/>
          </p:cNvSpPr>
          <p:nvPr/>
        </p:nvSpPr>
        <p:spPr bwMode="auto">
          <a:xfrm>
            <a:off x="10198075" y="3752201"/>
            <a:ext cx="1027325" cy="60964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70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Line 1082"/>
          <p:cNvSpPr>
            <a:spLocks noChangeShapeType="1"/>
          </p:cNvSpPr>
          <p:nvPr/>
        </p:nvSpPr>
        <p:spPr bwMode="auto">
          <a:xfrm>
            <a:off x="10144653" y="4435469"/>
            <a:ext cx="11341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2061171" y="1773610"/>
            <a:ext cx="707546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2768717" y="1795175"/>
            <a:ext cx="707546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3482041" y="1837334"/>
            <a:ext cx="707546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4336807" y="1773610"/>
            <a:ext cx="707546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5085507" y="1773610"/>
            <a:ext cx="707546" cy="9361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4579516" y="2766606"/>
            <a:ext cx="37192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</a:rPr>
              <a:t> * * เดือน มิ.ย. 2560 มีลูกจ้างครบ 100 คน**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53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452098" y="6166098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838035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9003" y="189434"/>
            <a:ext cx="48397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การคำนวณเงินช่วยเหลือหรืออุดหนุน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1011" y="2493690"/>
            <a:ext cx="109452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619250" algn="l"/>
                <a:tab pos="7797800" algn="l"/>
              </a:tabLst>
            </a:pPr>
            <a:r>
              <a:rPr lang="th-TH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พ.ศ. </a:t>
            </a:r>
            <a:r>
              <a:rPr lang="th-TH" sz="2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2560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ลูกจ้างรวมทั้งปี พ.ศ. 2560 (ม.ค.-ธ.ค.60)	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= 1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,246 คน</a:t>
            </a:r>
            <a:endParaRPr lang="en-US" sz="2800" dirty="0"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619250" algn="l"/>
                <a:tab pos="7797800" algn="l"/>
              </a:tabLst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ลูกจ้างเฉลี่ยในรอบปี (ม.ค.-ธ.ค.60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=12 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เดือน) 	= 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,246 คน/12 เดือน</a:t>
            </a:r>
            <a:endParaRPr lang="en-US" sz="28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                                 ทศนิยม 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0.83 ให้ปัดทิ้ง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    	      = 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103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.83 คน = </a:t>
            </a:r>
            <a:r>
              <a:rPr lang="th-TH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103 คน</a:t>
            </a:r>
            <a:r>
              <a:rPr lang="th-TH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endParaRPr lang="en-US" sz="28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619250" algn="l"/>
                <a:tab pos="7797800" algn="l"/>
              </a:tabLst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ร้อยละ 70 ของลูกจ้างเฉลี่ยในรอบปี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103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 คน 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x 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7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0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100 </a:t>
            </a:r>
          </a:p>
          <a:p>
            <a:pPr>
              <a:tabLst>
                <a:tab pos="7797800" algn="l"/>
              </a:tabLst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                                                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ทศนิยม 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0.10 ให้ปัดขึ้น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72.10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 คน  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th-TH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3 คน</a:t>
            </a:r>
            <a:endParaRPr lang="en-US" sz="28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619250" algn="l"/>
                <a:tab pos="7797800" algn="l"/>
              </a:tabLst>
            </a:pP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ลูกจ้างที่ สปก.พัฒนาฝีมือแรงงาน (ไม่ซ้ำคน)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105 คน</a:t>
            </a:r>
            <a:endParaRPr lang="en-US" sz="28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619250" algn="l"/>
              </a:tabLst>
            </a:pP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ลูกจ้างที่ สปก.พัฒนาฝีมือแรงงานเฉพาะส่วนที่เกินกว่าร้อยละ 70 (ไม่ซ้ำคน)</a:t>
            </a:r>
            <a:endParaRPr lang="en-US" sz="28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			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                                                      = 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105 คน - 73 คน = </a:t>
            </a:r>
            <a:r>
              <a:rPr lang="th-TH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32 คน</a:t>
            </a:r>
            <a:endParaRPr lang="en-US" sz="28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9003" y="852022"/>
            <a:ext cx="10657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>
                <a:solidFill>
                  <a:srgbClr val="88ECFA"/>
                </a:solidFill>
              </a:rPr>
              <a:t>ตัวอย่าง </a:t>
            </a:r>
            <a:r>
              <a:rPr lang="th-TH" sz="3200" dirty="0">
                <a:solidFill>
                  <a:srgbClr val="88ECFA"/>
                </a:solidFill>
              </a:rPr>
              <a:t>(จากตัวอย่างที่ 1)</a:t>
            </a:r>
            <a:endParaRPr lang="en-US" sz="3200" dirty="0">
              <a:solidFill>
                <a:srgbClr val="88ECFA"/>
              </a:solidFill>
            </a:endParaRPr>
          </a:p>
          <a:p>
            <a:r>
              <a:rPr lang="th-TH" sz="3200" dirty="0"/>
              <a:t>นำจำนวนลูกจ้างที่ได้รับการพัฒนาฝีมือแรงงานในปี พ.ศ. 2560 (ปีที่ผ่านมา) เฉพาะส่วนที่เกิน</a:t>
            </a:r>
            <a:r>
              <a:rPr lang="th-TH" sz="3200" dirty="0" smtClean="0"/>
              <a:t>กว่า</a:t>
            </a:r>
            <a:r>
              <a:rPr lang="th-TH" sz="3200" dirty="0"/>
              <a:t>ร้อยละ 70 </a:t>
            </a:r>
            <a:br>
              <a:rPr lang="th-TH" sz="3200" dirty="0"/>
            </a:br>
            <a:r>
              <a:rPr lang="th-TH" sz="3200" dirty="0" smtClean="0"/>
              <a:t>ยื่น</a:t>
            </a:r>
            <a:r>
              <a:rPr lang="th-TH" sz="3200" dirty="0"/>
              <a:t>คำขอรับเงินช่วยเหลือหรืออุดหนุนในปี พ.ศ. 2561 ทั้งนี้ ไม่เกินวันที่ 31 มีนาคม 2562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9663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5761" y="189434"/>
            <a:ext cx="48397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การคำนวณเงินช่วยเหลือหรืออุดหนุน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3019" y="909514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 smtClean="0">
                <a:solidFill>
                  <a:srgbClr val="88ECFA"/>
                </a:solidFill>
              </a:rPr>
              <a:t>ต่อตัวอย่าง </a:t>
            </a:r>
            <a:r>
              <a:rPr lang="th-TH" sz="3600" dirty="0">
                <a:solidFill>
                  <a:srgbClr val="88ECFA"/>
                </a:solidFill>
              </a:rPr>
              <a:t>(จากตัวอย่างที่ 1</a:t>
            </a:r>
            <a:r>
              <a:rPr lang="th-TH" sz="3600" dirty="0" smtClean="0">
                <a:solidFill>
                  <a:srgbClr val="88ECFA"/>
                </a:solidFill>
              </a:rPr>
              <a:t>)</a:t>
            </a:r>
            <a:endParaRPr lang="en-US" sz="3600" b="1" dirty="0">
              <a:solidFill>
                <a:srgbClr val="88ECFA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3019" y="1503075"/>
            <a:ext cx="107291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619250" algn="l"/>
              </a:tabLst>
            </a:pP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</a:rPr>
              <a:t>ปี พ.ศ. 2561	</a:t>
            </a:r>
            <a:r>
              <a:rPr lang="th-TH" sz="3200" dirty="0">
                <a:latin typeface="TH SarabunPSK" pitchFamily="34" charset="-34"/>
              </a:rPr>
              <a:t>สปก.ยื่นแบบ สท.2 ประจำปี พ.ศ. 2560 และนำมาเป็นหลักฐานประกอบการขอรับ</a:t>
            </a:r>
            <a:br>
              <a:rPr lang="th-TH" sz="3200" dirty="0">
                <a:latin typeface="TH SarabunPSK" pitchFamily="34" charset="-34"/>
              </a:rPr>
            </a:br>
            <a:r>
              <a:rPr lang="th-TH" sz="3200" dirty="0">
                <a:latin typeface="TH SarabunPSK" pitchFamily="34" charset="-34"/>
              </a:rPr>
              <a:t>                  </a:t>
            </a:r>
            <a:r>
              <a:rPr lang="th-TH" sz="3200" dirty="0" smtClean="0">
                <a:latin typeface="TH SarabunPSK" pitchFamily="34" charset="-34"/>
              </a:rPr>
              <a:t>เงิน</a:t>
            </a:r>
            <a:r>
              <a:rPr lang="th-TH" sz="3200" dirty="0">
                <a:latin typeface="TH SarabunPSK" pitchFamily="34" charset="-34"/>
              </a:rPr>
              <a:t>ช่วยเหลือหรืออุดหนุน</a:t>
            </a:r>
            <a:endParaRPr lang="en-US" sz="3200" dirty="0">
              <a:latin typeface="TH SarabunPSK" pitchFamily="34" charset="-34"/>
            </a:endParaRPr>
          </a:p>
          <a:p>
            <a:pPr>
              <a:tabLst>
                <a:tab pos="1619250" algn="l"/>
              </a:tabLst>
            </a:pPr>
            <a:r>
              <a:rPr lang="th-TH" sz="3200" dirty="0">
                <a:latin typeface="TH SarabunPSK" pitchFamily="34" charset="-34"/>
              </a:rPr>
              <a:t>	</a:t>
            </a:r>
            <a:r>
              <a:rPr lang="th-TH" sz="3200" dirty="0" err="1" smtClean="0">
                <a:latin typeface="TH SarabunPSK" pitchFamily="34" charset="-34"/>
              </a:rPr>
              <a:t>สปก.</a:t>
            </a:r>
            <a:r>
              <a:rPr lang="th-TH" sz="3200" dirty="0">
                <a:latin typeface="TH SarabunPSK" pitchFamily="34" charset="-34"/>
              </a:rPr>
              <a:t>ยื่นคำขอรับเงินช่วยเหลือหรืออุดหนุนเฉพาะส่วนที่เกินกว่าร้อยละ 70 คนละ 200 บาท</a:t>
            </a:r>
            <a:endParaRPr lang="en-US" sz="3200" dirty="0">
              <a:latin typeface="TH SarabunPSK" pitchFamily="34" charset="-34"/>
            </a:endParaRPr>
          </a:p>
          <a:p>
            <a:pPr>
              <a:tabLst>
                <a:tab pos="1619250" algn="l"/>
              </a:tabLst>
            </a:pPr>
            <a:r>
              <a:rPr lang="th-TH" sz="3200" dirty="0">
                <a:latin typeface="TH SarabunPSK" pitchFamily="34" charset="-34"/>
              </a:rPr>
              <a:t>	</a:t>
            </a:r>
            <a:r>
              <a:rPr lang="th-TH" sz="3200" dirty="0" smtClean="0">
                <a:latin typeface="TH SarabunPSK" pitchFamily="34" charset="-34"/>
              </a:rPr>
              <a:t>จำนวน</a:t>
            </a:r>
            <a:r>
              <a:rPr lang="th-TH" sz="3200" dirty="0">
                <a:latin typeface="TH SarabunPSK" pitchFamily="34" charset="-34"/>
              </a:rPr>
              <a:t>เงินช่วยเหลือหรืออุดหนุนที่มีสิทธิยื่นคำขอในปี พ.ศ. 2561</a:t>
            </a:r>
            <a:r>
              <a:rPr lang="en-US" sz="3200" dirty="0">
                <a:latin typeface="TH SarabunPSK" pitchFamily="34" charset="-34"/>
              </a:rPr>
              <a:t>	</a:t>
            </a:r>
          </a:p>
          <a:p>
            <a:r>
              <a:rPr lang="th-TH" sz="3200" dirty="0">
                <a:latin typeface="TH SarabunPSK" pitchFamily="34" charset="-34"/>
              </a:rPr>
              <a:t>			</a:t>
            </a:r>
            <a:r>
              <a:rPr lang="th-TH" sz="3200" dirty="0" smtClean="0">
                <a:latin typeface="TH SarabunPSK" pitchFamily="34" charset="-34"/>
              </a:rPr>
              <a:t>			= </a:t>
            </a:r>
            <a:r>
              <a:rPr lang="th-TH" sz="3200" b="1" dirty="0">
                <a:latin typeface="TH SarabunPSK" pitchFamily="34" charset="-34"/>
              </a:rPr>
              <a:t>32 คน </a:t>
            </a:r>
            <a:r>
              <a:rPr lang="en-US" sz="3200" b="1" dirty="0">
                <a:latin typeface="TH SarabunPSK" pitchFamily="34" charset="-34"/>
              </a:rPr>
              <a:t>x</a:t>
            </a:r>
            <a:r>
              <a:rPr lang="th-TH" sz="3200" b="1" dirty="0">
                <a:latin typeface="TH SarabunPSK" pitchFamily="34" charset="-34"/>
              </a:rPr>
              <a:t> 200 บาท</a:t>
            </a:r>
            <a:endParaRPr lang="en-US" sz="3200" dirty="0">
              <a:latin typeface="TH SarabunPSK" pitchFamily="34" charset="-34"/>
            </a:endParaRPr>
          </a:p>
          <a:p>
            <a:r>
              <a:rPr lang="en-US" sz="3200" dirty="0">
                <a:latin typeface="TH SarabunPSK" pitchFamily="34" charset="-34"/>
              </a:rPr>
              <a:t>			</a:t>
            </a:r>
            <a:r>
              <a:rPr lang="th-TH" sz="3200" dirty="0" smtClean="0">
                <a:latin typeface="TH SarabunPSK" pitchFamily="34" charset="-34"/>
              </a:rPr>
              <a:t>			=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</a:rPr>
              <a:t>6,4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</a:rPr>
              <a:t>00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</a:rPr>
              <a:t>บาท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</a:endParaRPr>
          </a:p>
        </p:txBody>
      </p:sp>
      <p:sp>
        <p:nvSpPr>
          <p:cNvPr id="7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7325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5027" y="1629594"/>
            <a:ext cx="105851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542925" algn="l"/>
              </a:tabLst>
            </a:pPr>
            <a:r>
              <a:rPr lang="th-TH" sz="4000" dirty="0"/>
              <a:t>	สถานประกอบกิจการมีลูกจ้างตั้งแต่ 100 คนขึ้นไป อยู่ในข่ายบังคับเงินสมทบกองทุนพัฒนาฝีมือแรงงาน ตั้งแต่เดือนมกราคม 2560 </a:t>
            </a:r>
            <a:endParaRPr lang="en-US" sz="4000" dirty="0"/>
          </a:p>
          <a:p>
            <a:pPr algn="thaiDist">
              <a:tabLst>
                <a:tab pos="542925" algn="l"/>
              </a:tabLst>
            </a:pPr>
            <a:r>
              <a:rPr lang="th-TH" sz="4000" dirty="0"/>
              <a:t>	หากปี พ.ศ. 2560 ดำเนินการพัฒนาฝีมือแรงงานให้แก่ลูกจ้าง </a:t>
            </a:r>
            <a:r>
              <a:rPr lang="th-TH" sz="4000" b="1" dirty="0"/>
              <a:t>น้อยกว่า 74 คน จะไม่เข้าหลักเกณฑ์การให้เงินช่วยเหลือหรืออุดหนุน ตามประกาศข้อ 7 </a:t>
            </a:r>
            <a:r>
              <a:rPr lang="th-TH" sz="4000" dirty="0"/>
              <a:t>เนื่องจากหลักเกณฑ์กำหนดให้เงินช่วยเหลืออุดหนุนส่วนที่เกินกว่าร้อยละ 70 (ร้อยละ 70 ของ 103 คน เท่ากับ 73 คน </a:t>
            </a:r>
            <a:r>
              <a:rPr lang="th-TH" sz="4000" b="1" dirty="0"/>
              <a:t>ส่วนที่เกินกว่าร้อยละ 70 ต้องมากกว่า 73 คน</a:t>
            </a:r>
            <a:r>
              <a:rPr lang="th-TH" sz="4000" dirty="0"/>
              <a:t>) 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837035" y="549474"/>
            <a:ext cx="39132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ข้อควรระวัง </a:t>
            </a:r>
            <a:r>
              <a:rPr lang="th-TH" sz="4000" dirty="0">
                <a:solidFill>
                  <a:srgbClr val="FFFF00"/>
                </a:solidFill>
              </a:rPr>
              <a:t>(จากตัวอย่างที่ 1)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54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9371A196-2A47-43D5-85B3-1319C7C1E727}"/>
              </a:ext>
            </a:extLst>
          </p:cNvPr>
          <p:cNvSpPr txBox="1">
            <a:spLocks/>
          </p:cNvSpPr>
          <p:nvPr/>
        </p:nvSpPr>
        <p:spPr>
          <a:xfrm>
            <a:off x="11460921" y="6166098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04C7EE5-0D0D-4469-BA32-E8AF8AEFB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405987" y="6348703"/>
            <a:ext cx="235079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33379" y="117426"/>
            <a:ext cx="43332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th-TH" sz="3200" b="1" dirty="0">
                <a:solidFill>
                  <a:srgbClr val="FFFF00"/>
                </a:solidFill>
              </a:rPr>
              <a:t>สรุปการคำนวณเงินช่วยเหลือหรืออุดหนุน</a:t>
            </a:r>
            <a:endParaRPr lang="en-US" sz="32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257045"/>
              </p:ext>
            </p:extLst>
          </p:nvPr>
        </p:nvGraphicFramePr>
        <p:xfrm>
          <a:off x="621011" y="816634"/>
          <a:ext cx="10873208" cy="54579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2816"/>
                <a:gridCol w="4225225"/>
                <a:gridCol w="3905167"/>
              </a:tblGrid>
              <a:tr h="88496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u="sng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ตัวอย่างที่ 1</a:t>
                      </a:r>
                      <a:r>
                        <a:rPr lang="th-TH" sz="2800" u="non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กรณี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ลูกจ้าง 100 คนขึ้นไป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ตั้งแต่เดือน</a:t>
                      </a:r>
                      <a:r>
                        <a:rPr lang="th-TH" sz="2800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มกราคม</a:t>
                      </a:r>
                      <a:endParaRPr lang="en-US" sz="28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u="sng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ตัวอย่างที่ 2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กรณีลูกจ้าง 100 คนขึ้นไป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ระหว่างปี </a:t>
                      </a:r>
                      <a:endParaRPr lang="en-US" sz="28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1055494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จำนวนลูกจ้างรวมทั้งปี 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พ.ศ. 2560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1,246 คน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(ม.ค.-ธ.ค.60)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842 คน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(มิ.ย.-ธ.ค.60)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1686008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จำนวนเดือน นับตั้งแต่เดือนที่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มีลูกจ้าง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ตั้งแต่ 100 คนขึ้น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ไป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ถึงเดือนธันวาคม ของปี พ.ศ.2560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 เดือน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(ม.ค.-ธ.ค.60)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 เดือน</a:t>
                      </a:r>
                      <a:endParaRPr lang="en-US" sz="280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(มิ.ย.-ธ.ค.60)</a:t>
                      </a:r>
                      <a:endParaRPr lang="en-US" sz="2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1810656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จำนวนลูกจ้างเฉลี่ยในรอบ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(นำตัวเลขจากแบบ สท.2 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มา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กรอกในข้อ 2 ของแบบ ชอ.2-1)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  <a:tabLst>
                          <a:tab pos="1260475" algn="l"/>
                        </a:tabLs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1,246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12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103.83 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</a:t>
                      </a:r>
                      <a:endParaRPr lang="en-US" sz="2800" b="1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เศษทศนิยม 0.83 ให้ปัด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ทิ้ง</a:t>
                      </a:r>
                      <a:r>
                        <a:rPr lang="th-TH" sz="2800" baseline="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103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คน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  <a:tabLst>
                          <a:tab pos="1162050" algn="l"/>
                        </a:tabLs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      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842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7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en-US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th-TH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  <a:r>
                        <a:rPr lang="en-US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  <a:r>
                        <a:rPr lang="en-US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เศษ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ทศนิยม 0.28 ให้ปัด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ทิ้ง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 คน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5085507" y="486995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9045947" y="486995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14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460921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448960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168109"/>
              </p:ext>
            </p:extLst>
          </p:nvPr>
        </p:nvGraphicFramePr>
        <p:xfrm>
          <a:off x="621011" y="605698"/>
          <a:ext cx="10873208" cy="5776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2816"/>
                <a:gridCol w="4225225"/>
                <a:gridCol w="3905167"/>
              </a:tblGrid>
              <a:tr h="88496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u="sng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ตัวอย่างที่ 1</a:t>
                      </a:r>
                      <a:r>
                        <a:rPr lang="th-TH" sz="2800" u="non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กรณี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ลูกจ้าง 100 คนขึ้นไป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ตั้งแต่เดือน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มกราคม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u="sng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ตัวอย่างที่ 2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กรณีลูกจ้าง 100 คนขึ้นไป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ระหว่างปี 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1055494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ร้อยละ 70 ของลูกจ้าง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เฉลี่ยใน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รอบปี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103 </a:t>
                      </a:r>
                      <a:r>
                        <a:rPr lang="en-US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 70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72.10 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  <a:endParaRPr lang="en-US" sz="2800" b="1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เศษทศนิยม 0.10 ให้ปัด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ขึ้น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 คน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120 </a:t>
                      </a:r>
                      <a:r>
                        <a:rPr lang="en-US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 70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 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100</a:t>
                      </a: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84 คน</a:t>
                      </a:r>
                      <a:endParaRPr lang="en-US" sz="2800" b="1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1373920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จำนวนลูกจ้างที่สปก.พัฒนา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ฝีมือแรงงาน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ในปี พ.ศ. 2560 (ไม่ซ้ำคน)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th-TH" sz="2800" dirty="0" smtClean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105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th-TH" sz="2800" dirty="0" smtClean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140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1810656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จำนวนลูกจ้างที่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สปก.พัฒนาฝีมือแรงงาน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เฉพาะส่วนที่เกินกว่าร้อยละ 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70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ไม่ซ้ำคน)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105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- 73 คน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คน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    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140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- 84 คน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= 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56 คน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5661571" y="1917626"/>
            <a:ext cx="50405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9838035" y="1917626"/>
            <a:ext cx="50405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933379" y="45418"/>
            <a:ext cx="43332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th-TH" sz="3200" b="1" dirty="0">
                <a:solidFill>
                  <a:srgbClr val="FFFF00"/>
                </a:solidFill>
              </a:rPr>
              <a:t>สรุปการคำนวณเงินช่วยเหลือหรืออุดหนุน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68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44897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448960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2355164"/>
              </p:ext>
            </p:extLst>
          </p:nvPr>
        </p:nvGraphicFramePr>
        <p:xfrm>
          <a:off x="621011" y="1269994"/>
          <a:ext cx="10873208" cy="30185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2816"/>
                <a:gridCol w="4225225"/>
                <a:gridCol w="3905167"/>
              </a:tblGrid>
              <a:tr h="884968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u="sng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ตัวอย่างที่ 1</a:t>
                      </a:r>
                      <a:r>
                        <a:rPr lang="th-TH" sz="2800" u="non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กรณี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ลูกจ้าง 100 คนขึ้นไป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ตั้งแต่เดือน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มกราคม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u="sng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ตัวอย่างที่ 2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กรณีลูกจ้าง 100 คนขึ้นไป</a:t>
                      </a:r>
                      <a:endParaRPr lang="en-US" sz="2800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ระหว่างปี 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1055494">
                <a:tc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7. จำนวนเงินช่วยเหลือหรือ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อุดหนุนที่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มี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สิทธิ</a:t>
                      </a:r>
                      <a:br>
                        <a:rPr lang="th-TH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ยื่น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คำขอในปี พ.ศ. 2561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(คน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ละ 200 บาท</a:t>
                      </a:r>
                      <a:r>
                        <a:rPr lang="th-TH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)</a:t>
                      </a:r>
                    </a:p>
                    <a:p>
                      <a:pPr fontAlgn="base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32 คน </a:t>
                      </a: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 200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บาท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endParaRPr lang="th-TH" sz="1200" dirty="0" smtClean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= </a:t>
                      </a:r>
                      <a:r>
                        <a:rPr lang="en-US" sz="2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,400 บาท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56 คน </a:t>
                      </a: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 200 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บาท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endParaRPr lang="th-TH" sz="1200" dirty="0" smtClean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= 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11,200 บาท</a:t>
                      </a:r>
                      <a:endParaRPr lang="en-US" sz="2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3933379" y="252731"/>
            <a:ext cx="43332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th-TH" sz="3200" b="1" dirty="0">
                <a:solidFill>
                  <a:srgbClr val="FFFF00"/>
                </a:solidFill>
              </a:rPr>
              <a:t>สรุปการคำนวณเงินช่วยเหลือหรืออุดหนุน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34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9363" y="185350"/>
            <a:ext cx="4982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600" b="1" dirty="0" smtClean="0">
                <a:solidFill>
                  <a:srgbClr val="FFFF00"/>
                </a:solidFill>
              </a:rPr>
              <a:t>ตัวอย่างการ</a:t>
            </a:r>
            <a:r>
              <a:rPr lang="th-TH" sz="3600" b="1" dirty="0">
                <a:solidFill>
                  <a:srgbClr val="FFFF00"/>
                </a:solidFill>
              </a:rPr>
              <a:t>กรอกข้อมูล แบบ ชอ.2-1 ข้อ 2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87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49003" y="1125538"/>
            <a:ext cx="10945216" cy="4524315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857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2.  ในปี พ.ศ. .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.2560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 (ปีที่ผ่านมา) มีลูกจ้างเฉลี่ยรวมทั้งสิ้น จำนวน.....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103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...คน ร้อยละ 70 จำนวน..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73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..คน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ได้ดำเนินการพัฒนาฝีมือแรงงานให้แก่ลูกจ้าง จำนวน.....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.105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.....คน คิดเป็นร้อยละ....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101.94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....  </a:t>
            </a:r>
            <a:b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</a:b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     ของลูกจ้างทั้งหมด (ไม่ซ้ำคน) ดังนี้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44500" marR="0" lvl="0" indent="6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0850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 จัดให้มีการฝึกอบรมฝีมือแรงงาน 	จำนวน..............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85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.................คน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44500" marR="0" lvl="0" indent="6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0850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 ผ่านการทดสอบมาตรฐานฝีมือแรงงานแห่งชาติ จำนวน..............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10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.................คน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444500" marR="0" lvl="0" indent="6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0850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 ผ่านการรับรองความรู้ความสามารถ 	จำนวน...............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10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.................คน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  ในส่วนที่เกินกว่าร้อยละ 70 ของลูกจ้างทั้งหมด คิดเป็นจำนวน ........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32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..............คน มีสิทธิขอรับเงิน</a:t>
            </a:r>
            <a:b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</a:b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       ช่วยเหลือหรืออุดหนุน คนละ 200 บาท จำนวนเงินรวม....</a:t>
            </a:r>
            <a:r>
              <a:rPr kumimoji="0" lang="th-TH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6,400</a:t>
            </a:r>
            <a:r>
              <a:rPr kumimoji="0" lang="th-TH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</a:rPr>
              <a:t>...... บาท (หกพันสี่ร้อยบาทถ้วน)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ปุ่มปฏิบัติการ: ไปข้างหน้าหรือถัดไป 15">
            <a:hlinkClick r:id="rId2" action="ppaction://hlinkfile" highlightClick="1"/>
          </p:cNvPr>
          <p:cNvSpPr/>
          <p:nvPr/>
        </p:nvSpPr>
        <p:spPr>
          <a:xfrm>
            <a:off x="10630123" y="5766574"/>
            <a:ext cx="504056" cy="362288"/>
          </a:xfrm>
          <a:prstGeom prst="actionButtonForwardNext">
            <a:avLst/>
          </a:prstGeom>
          <a:solidFill>
            <a:srgbClr val="FECCF3"/>
          </a:solidFill>
          <a:ln>
            <a:solidFill>
              <a:srgbClr val="FF66FF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91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75295" y="1451313"/>
            <a:ext cx="105851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ประกอบกิจการรายใด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ที่มีสิทธิขอรับ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เงินช่วยเหลือหรืออุดหนุน ตามประกาศข้อ 6 ร้อยละ 10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ของ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เงิน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สมทบที่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ส่งเข้า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กองทุน หาก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ดำเนินการพัฒนาฝีมือแรงงานเกินกว่าร้อยละ 70 ของลูกจ้างทั้งหมด สามารถขอรับเงินช่วยเหลือหรืออุดหนุน ตามประกาศข้อ 7 เฉพาะส่วนที่เกินกว่าร้อยละ 70 ของลูกจ้างทั้งหมดได้ด้วย (ขอรับเงินช่วยเหลือหรืออุดหนุนได้ทั้ง 2 หลักเกณฑ์ ตามประกาศข้อ 6 และข้อ 7)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29123" y="261442"/>
            <a:ext cx="9001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การขอรับ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เงินช่วยเหลือหรืออุดหนุน ตามประกาศข้อ 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6 และข้อ 7</a:t>
            </a:r>
            <a:endParaRPr lang="en-US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42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1009" y="1587739"/>
            <a:ext cx="108732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พ.ศ. 2559</a:t>
            </a: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ดำเนินการพัฒนาฝีมือแรงงาน จำนวน 100 คน ไม่ครบตามสัดส่วนที่กำหนด </a:t>
            </a:r>
            <a:endParaRPr lang="th-TH" sz="32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ส่ง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เงินสมทบเข้ากองทุนฯ จำนวน 54,000 บาท ในวันที่ 20 มีนาคม 2560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1011" y="2759070"/>
            <a:ext cx="1097851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tabLst>
                <a:tab pos="542925" algn="l"/>
              </a:tabLst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	จำนวน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ลูกจ้างเฉลี่ยในรอบปี (ม.ค.-ธ.ค. 59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=12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เดือน) 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= 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3,604 คน/12 เดือน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			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ทศนิยม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0.33 ให้ปัดทิ้ง	  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300.33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300 คน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0">
              <a:tabLst>
                <a:tab pos="542925" algn="l"/>
              </a:tabLst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	จำนวน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ร้อยละ 50 ของลูกจ้างเฉลี่ยในรอบปี 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300 คน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 x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5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0/100 =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150 คน</a:t>
            </a: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0">
              <a:tabLst>
                <a:tab pos="542925" algn="l"/>
              </a:tabLst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	จำนวน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ลูกจ้างที่สปก.พัฒนาฝีมือแรงงาน (ไม่ซ้ำคน)	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100 คน </a:t>
            </a:r>
            <a:endParaRPr lang="en-US" sz="3200" b="1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  จำนวน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ลูกจ้างที่สปก.พัฒนาฝีมือแรงงาน</a:t>
            </a:r>
            <a:r>
              <a:rPr lang="th-TH" sz="3200" b="1" u="sng" dirty="0">
                <a:latin typeface="TH SarabunPSK" pitchFamily="34" charset="-34"/>
                <a:cs typeface="TH SarabunPSK" pitchFamily="34" charset="-34"/>
              </a:rPr>
              <a:t>ไม่ครบ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ตามสัดส่วนที่กำหนด 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50 คน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(150-100 คน)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  จำนวน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เงินสมทบที่ สปก. ส่งเข้ากองทุนฯ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54,000 บาท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(50 คน 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x 1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,080 บาท)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1011" y="981522"/>
            <a:ext cx="10951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 smtClean="0">
                <a:solidFill>
                  <a:srgbClr val="88ECFA"/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  <a:endParaRPr lang="en-US" sz="3200" dirty="0">
              <a:solidFill>
                <a:srgbClr val="88ECFA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5147" y="117426"/>
            <a:ext cx="9217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การขอรับ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เงินช่วยเหลือหรืออุดหนุน ตามประกาศข้อ 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6 และข้อ 7</a:t>
            </a:r>
            <a:endParaRPr lang="en-US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01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3019" y="1558161"/>
            <a:ext cx="107291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พ.ศ. 2560</a:t>
            </a: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ดำเนินการพัฒนาฝีมือแรงงาน จำนวน 220 คน 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lvl="0" indent="542925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จำนวนลูกจ้างเฉลี่ยในรอบปี (ม.ค.-ธ.ค. 60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=12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เดือน)  =  3,600 คน/12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เดือน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300 คน</a:t>
            </a:r>
            <a:endParaRPr lang="en-US" sz="3200" b="1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0" indent="542925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3200" u="sng" dirty="0">
                <a:latin typeface="TH SarabunPSK" pitchFamily="34" charset="-34"/>
                <a:cs typeface="TH SarabunPSK" pitchFamily="34" charset="-34"/>
              </a:rPr>
              <a:t>ร้อยละ 50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ของลูกจ้างเฉลี่ยในรอบปี  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300 คน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 x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5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0/100 </a:t>
            </a:r>
          </a:p>
          <a:p>
            <a:pPr indent="542925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จำนวนลูกจ้างที่ต้องดำเนินการพัฒนาฝีมือแรงงานตามสัดส่วนที่กฎหมายกำหนด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150 คน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0" indent="542925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3200" u="sng" dirty="0">
                <a:latin typeface="TH SarabunPSK" pitchFamily="34" charset="-34"/>
                <a:cs typeface="TH SarabunPSK" pitchFamily="34" charset="-34"/>
              </a:rPr>
              <a:t>ร้อยละ 70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ของลูกจ้างเฉลี่ยในรอบปี  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300 คน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 x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7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0/100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  = 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0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0" indent="542925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จำนวนลูกจ้างที่สปก.พัฒนาฝีมือแรงงาน (ไม่ซ้ำคน)	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220 คน</a:t>
            </a: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lvl="0" indent="542925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จำนวนลูกจ้างที่สปก.พัฒนาฝีมือแรงงานเฉพาะส่วนที่เกินกว่าร้อยละ 70 ไม่ซ้ำคน 						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220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คน - 210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    =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10 คน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45147" y="117426"/>
            <a:ext cx="9217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การขอรับ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เงินช่วยเหลือหรืออุดหนุน ตามประกาศข้อ 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6 และข้อ 7</a:t>
            </a:r>
            <a:endParaRPr lang="en-US" sz="4000" b="1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1011" y="981522"/>
            <a:ext cx="15841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88ECFA"/>
                </a:solidFill>
                <a:latin typeface="TH SarabunPSK" pitchFamily="34" charset="-34"/>
                <a:cs typeface="TH SarabunPSK" pitchFamily="34" charset="-34"/>
              </a:rPr>
              <a:t>ต่อตัวอย่าง</a:t>
            </a:r>
            <a:endParaRPr lang="en-US" sz="3200" dirty="0">
              <a:solidFill>
                <a:srgbClr val="88ECFA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8638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460921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863507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45147" y="-26590"/>
            <a:ext cx="9217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การขอรับ</a:t>
            </a: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เงินช่วยเหลือหรืออุดหนุน ตามประกาศข้อ 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6 และข้อ 7</a:t>
            </a:r>
            <a:endParaRPr lang="en-US" sz="4000" b="1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1011" y="477466"/>
            <a:ext cx="15841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88ECFA"/>
                </a:solidFill>
                <a:latin typeface="TH SarabunPSK" pitchFamily="34" charset="-34"/>
                <a:cs typeface="TH SarabunPSK" pitchFamily="34" charset="-34"/>
              </a:rPr>
              <a:t>ต่อตัวอย่าง</a:t>
            </a:r>
            <a:endParaRPr lang="en-US" sz="3200" dirty="0">
              <a:solidFill>
                <a:srgbClr val="88ECFA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6995" y="981522"/>
            <a:ext cx="113052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พ.ศ. 2561</a:t>
            </a:r>
            <a:r>
              <a:rPr lang="th-TH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สปก.ยื่นแบบ สท.2 ประจำปี พ.ศ. 2560 และนำมาเป็นหลักฐานประกอบการขอรับเงินช่วยเหลือหรืออุดหนุน ในปี พ.ศ. 2561 ดังนี้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1. ขอรับเงินช่วยเหลืออุดหนุน</a:t>
            </a:r>
            <a:r>
              <a:rPr lang="th-TH" sz="3200" u="sng" dirty="0">
                <a:latin typeface="TH SarabunPSK" pitchFamily="34" charset="-34"/>
                <a:cs typeface="TH SarabunPSK" pitchFamily="34" charset="-34"/>
              </a:rPr>
              <a:t>ร้อยละ 10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ของเงินสมทบที่ส่งเข้ากองทุนฯ ตามประกาศข้อ 6 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เนื่องจาก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ปี พ.ศ. 2560 สปก. พัฒนาฝีมือแรงงาน (ไม่ซ้ำคน) จำนวน 220 คน ครบตามสัดส่วน</a:t>
            </a:r>
            <a:br>
              <a:rPr lang="th-TH" sz="3200" dirty="0"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ที่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กฎหมายกำหนด (จำนวนลูกจ้างที่ต้องดำเนินการพัฒนาฝีมือแรงงานตามสัดส่วนที่กฎหมาย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กำหนด  </a:t>
            </a:r>
            <a:br>
              <a:rPr lang="th-TH" sz="32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ร้อย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ละ 50 จำนวน 150 คน สปก.พัฒนาฝีมือแรงงาน (ไม่ซ้ำคน) จำนวน 220 คน)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จำนวน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เงินช่วยเหลือหรืออุดหนุนที่มีสิทธิยื่นคำขอ	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5,400 บาท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(54,000 บาท 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x 10%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2. ขอรับเงินช่วยเหลืออุดหนุน</a:t>
            </a:r>
            <a:r>
              <a:rPr lang="th-TH" sz="3200" u="sng" dirty="0">
                <a:latin typeface="TH SarabunPSK" pitchFamily="34" charset="-34"/>
                <a:cs typeface="TH SarabunPSK" pitchFamily="34" charset="-34"/>
              </a:rPr>
              <a:t>ส่วนที่เกินกว่าร้อยละ 70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ของลูกจ้างทั้งหมด คนละ 200 บาท ตาม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ประกาศ </a:t>
            </a:r>
            <a:br>
              <a:rPr lang="th-TH" sz="32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ข้อ 7 เนื่องจาก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ปี พ.ศ. 2560 สปก.พัฒนาฝีมือแรงงานเกินกว่าร้อยละ 70 (ไม่ซ้ำคน) จำนวน 10 คน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(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ร้อยละ 70 ของลูกจ้างเฉลี่ยในรอบปี จำนวน 210 คน สปก.พัฒนาฝีมือแรงงาน (ไม่ซ้ำคน) จำนวน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220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) จำนวน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เงินช่วยเหลือหรืออุดหนุนที่มีสิทธิยื่นคำขอ 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,0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00</a:t>
            </a:r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 บาท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(10 คน </a:t>
            </a:r>
            <a:r>
              <a:rPr lang="en-US" sz="3200" dirty="0">
                <a:latin typeface="TH SarabunPSK" pitchFamily="34" charset="-34"/>
                <a:cs typeface="TH SarabunPSK" pitchFamily="34" charset="-34"/>
              </a:rPr>
              <a:t>x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 200 บาท)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4632106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5027" y="1917626"/>
            <a:ext cx="105131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238" algn="thaiDist"/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ผู้ประกอบกิจการดำเนินการพัฒนาฝีมือแรงงานให้แก่ลูกจ้างในปี พ.ศ. 2560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ปีที่ผ่านมา) เกินกว่าร้อยละ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70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ของลูกจ้างทั้งหมด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indent="630238" algn="thaiDist"/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 ในปี พ.ศ. 2561 (ปีถัดมา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)</a:t>
            </a:r>
            <a:br>
              <a:rPr lang="th-TH" sz="3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ยื่นคำขอรับเงินช่วยเหลือหรืออุดหนุน ในปี พ.ศ. 2561 ทั้งนี้ ไม่เกินวันที่ 31 มีนาคม 2562 (ปีถัดไป)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9043" y="333450"/>
            <a:ext cx="9433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สิทธิขอรับเงินช่วยเหลือหรืออุดหนุนเกิดมีขึ้นในปีใด ตามประกาศข้อ </a:t>
            </a:r>
            <a:r>
              <a:rPr lang="th-TH" sz="4000" b="1" dirty="0" smtClean="0">
                <a:solidFill>
                  <a:srgbClr val="FFFF00"/>
                </a:solidFill>
              </a:rPr>
              <a:t>7 </a:t>
            </a:r>
            <a:r>
              <a:rPr lang="th-TH" sz="4000" b="1" dirty="0">
                <a:solidFill>
                  <a:srgbClr val="FFFF00"/>
                </a:solidFill>
              </a:rPr>
              <a:t>(จากตัวอย่าง)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03196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336" y="1125538"/>
            <a:ext cx="1050885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thaiDist"/>
            <a:r>
              <a:rPr lang="th-TH" sz="4000" dirty="0"/>
              <a:t>เมื่อผู้ประกอบกิจการ</a:t>
            </a:r>
            <a:r>
              <a:rPr lang="th-TH" sz="4000" u="sng" dirty="0"/>
              <a:t>ยื่นคำขอ แบบ ชอ.2-1 หลังจากวันที่ 31 มีนาคม</a:t>
            </a:r>
            <a:r>
              <a:rPr lang="th-TH" sz="4000" dirty="0"/>
              <a:t> </a:t>
            </a:r>
            <a:r>
              <a:rPr lang="th-TH" sz="4000" dirty="0" smtClean="0"/>
              <a:t/>
            </a:r>
            <a:br>
              <a:rPr lang="th-TH" sz="4000" dirty="0" smtClean="0"/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ตรวจสอบด้วยว่าสิทธิขอรับเงินช่วยเหลือหรืออุดหนุนเกิดขึ้นในปีใด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 smtClean="0"/>
              <a:t>เช่น </a:t>
            </a:r>
            <a:r>
              <a:rPr lang="th-TH" sz="4000" b="1" dirty="0"/>
              <a:t>ในวันที่ 7 เมษายน 2562</a:t>
            </a:r>
            <a:r>
              <a:rPr lang="th-TH" sz="4000" dirty="0"/>
              <a:t> ยื่นคำขอรับเงินช่วยเหลือหรืออุดหนุน </a:t>
            </a:r>
            <a:r>
              <a:rPr lang="th-TH" sz="4000" dirty="0" smtClean="0"/>
              <a:t/>
            </a:r>
            <a:br>
              <a:rPr lang="th-TH" sz="4000" dirty="0" smtClean="0"/>
            </a:br>
            <a:r>
              <a:rPr lang="th-TH" sz="4000" dirty="0" smtClean="0"/>
              <a:t>กรณี</a:t>
            </a:r>
            <a:r>
              <a:rPr lang="th-TH" sz="4000" dirty="0"/>
              <a:t>ดำเนินการพัฒนาฝีมือแรงงานให้แก่ลูกจ้างในปี พ.ศ. 2560 เกินกว่าร้อยละ 70 ของลูกจ้างทั้งหมด </a:t>
            </a:r>
            <a:endParaRPr lang="th-TH" sz="4000" dirty="0" smtClean="0"/>
          </a:p>
          <a:p>
            <a:pPr indent="542925" algn="thaiDist"/>
            <a:r>
              <a:rPr lang="th-TH" sz="4000" dirty="0" smtClean="0"/>
              <a:t>กรณี</a:t>
            </a:r>
            <a:r>
              <a:rPr lang="th-TH" sz="4000" dirty="0"/>
              <a:t>นี้ผู้ประกอบกิจการยื่นคำขอ</a:t>
            </a:r>
            <a:r>
              <a:rPr lang="th-TH" sz="4000" b="1" dirty="0"/>
              <a:t>วันที่ 7 เมษายน </a:t>
            </a:r>
            <a:r>
              <a:rPr lang="th-TH" sz="4000" b="1" dirty="0" smtClean="0"/>
              <a:t>2562 </a:t>
            </a:r>
            <a:r>
              <a:rPr lang="th-TH" sz="4000" dirty="0" smtClean="0"/>
              <a:t>ไม่</a:t>
            </a:r>
            <a:r>
              <a:rPr lang="th-TH" sz="4000" dirty="0"/>
              <a:t>สามารถอนุมัติให้เงินช่วยเหลือหรืออุดหนุนได้ เนื่องจากยื่นคำขอฯ เกินเวลาที่กำหนด </a:t>
            </a:r>
            <a:r>
              <a:rPr lang="th-TH" sz="4000" b="1" dirty="0"/>
              <a:t>ต้องยื่นคำขอฯ </a:t>
            </a:r>
            <a:r>
              <a:rPr lang="th-TH" sz="4000" b="1" dirty="0" smtClean="0"/>
              <a:t/>
            </a:r>
            <a:br>
              <a:rPr lang="th-TH" sz="4000" b="1" dirty="0" smtClean="0"/>
            </a:br>
            <a:r>
              <a:rPr lang="th-TH" sz="4000" b="1" dirty="0" smtClean="0"/>
              <a:t>ใน</a:t>
            </a:r>
            <a:r>
              <a:rPr lang="th-TH" sz="4000" b="1" dirty="0"/>
              <a:t>ปี พ.ศ. 2561 ทั้งนี้ ไม่เกินวันที่ 31 มีนาคม 2562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2792636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9">
            <a:extLst>
              <a:ext uri="{FF2B5EF4-FFF2-40B4-BE49-F238E27FC236}">
                <a16:creationId xmlns:a16="http://schemas.microsoft.com/office/drawing/2014/main" xmlns="" id="{FE631561-B9D5-4724-A106-7765159CB617}"/>
              </a:ext>
            </a:extLst>
          </p:cNvPr>
          <p:cNvSpPr txBox="1">
            <a:spLocks/>
          </p:cNvSpPr>
          <p:nvPr/>
        </p:nvSpPr>
        <p:spPr>
          <a:xfrm>
            <a:off x="11278195" y="6094090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181B238-8ADA-43BC-A7A3-41DD4BC6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47483" y="6348703"/>
            <a:ext cx="21347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0327" y="1341562"/>
            <a:ext cx="104411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สรุป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ผู้ประกอบกิจการดำเนินการพัฒนาฝีมือแรงงานให้แก่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ลูกจ้าง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u="sng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4000" u="sng" dirty="0">
                <a:latin typeface="TH SarabunPSK" pitchFamily="34" charset="-34"/>
                <a:cs typeface="TH SarabunPSK" pitchFamily="34" charset="-34"/>
              </a:rPr>
              <a:t>ปี พ.ศ. 2560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ส่วนที่เกินกว่าร้อยละ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70 ของ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ลูกจ้างทั้งหมด (ไม่ซ้ำคน)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สิทธิขอรับเงินช่วยเหลือหรืออุดหนุนเกิดขึ้นในปี พ.ศ. 2561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ต้อง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br>
              <a:rPr lang="th-TH" sz="40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คำ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ขอฯ ในปี พ.ศ.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2561 ทั้งนี้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ไม่เกินวันที่ 31 มีนาคม 2562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785730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65026" y="1557236"/>
            <a:ext cx="10365102" cy="38167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ได้รับการรับรองมาตรฐานฝีมือแรงงาน</a:t>
            </a:r>
            <a:b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ของตน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ตามมาตรา 26 และได้นำมาตรฐานฝีมือแรงงานดังกล่าวไปใช้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ในการทดสอบ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ให้แก่ลูกจ้างของตน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ให้เงินอุดหนุนในแต่ละ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สาขาระดับละ</a:t>
            </a:r>
            <a:r>
              <a:rPr lang="en-US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10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,000 บาท</a:t>
            </a:r>
          </a:p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ให้ใช้บังคับกับมาตรฐานฝีมือแรงงานที่ได้รับการรับรองตั้งแต่</a:t>
            </a:r>
            <a:r>
              <a:rPr lang="en-US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2560 เป็นต้นไป</a:t>
            </a:r>
            <a:endParaRPr lang="en-US" sz="36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718172" y="189434"/>
            <a:ext cx="10411956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6" name="Oval 47"/>
          <p:cNvSpPr/>
          <p:nvPr/>
        </p:nvSpPr>
        <p:spPr>
          <a:xfrm>
            <a:off x="698717" y="1197551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5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062171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973939" y="4941962"/>
            <a:ext cx="2088232" cy="6480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8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34715" y="6376952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06723" y="6382122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50203" y="6166098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3855572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17426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3150734754"/>
              </p:ext>
            </p:extLst>
          </p:nvPr>
        </p:nvGraphicFramePr>
        <p:xfrm>
          <a:off x="405780" y="1773610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รูปห้าเหลี่ยม 24"/>
          <p:cNvSpPr/>
          <p:nvPr/>
        </p:nvSpPr>
        <p:spPr>
          <a:xfrm rot="2822623">
            <a:off x="745278" y="3916940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กลุ่ม 15"/>
          <p:cNvGrpSpPr/>
          <p:nvPr/>
        </p:nvGrpSpPr>
        <p:grpSpPr>
          <a:xfrm>
            <a:off x="333772" y="765498"/>
            <a:ext cx="1809389" cy="1440160"/>
            <a:chOff x="-1250404" y="-216024"/>
            <a:chExt cx="2736304" cy="1944216"/>
          </a:xfrm>
        </p:grpSpPr>
        <p:pic>
          <p:nvPicPr>
            <p:cNvPr id="9" name="รูปภาพ 16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18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5"/>
          <p:cNvSpPr/>
          <p:nvPr/>
        </p:nvSpPr>
        <p:spPr>
          <a:xfrm>
            <a:off x="549797" y="4221882"/>
            <a:ext cx="72000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ใช้บังคับกับมาตรฐานฝีมือแรงงาน</a:t>
            </a:r>
          </a:p>
          <a:p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ที่ได้รับการรับรองตั้งแต่ปี พ.ศ. 2560 เป็นต้นไป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3163" y="837506"/>
            <a:ext cx="8270936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8 (ลว. 9 มิ.ย.60)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√ เป็นค่าจัดทำมาตรฐานฝีมือแรงงานของผู้ประกอบอาชีพและนำไปทดสอบ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 ให้แก่ลูกจ้างของตน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สาขาระดับละ 10,000 บาท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006180" y="1845619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141291" y="5210830"/>
            <a:ext cx="2016224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14099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189963" y="4283214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มี.ค.2562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300799" y="5878066"/>
            <a:ext cx="7025067" cy="8640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2561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7440060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วงเล็บปีกกาขวา 3"/>
          <p:cNvSpPr/>
          <p:nvPr/>
        </p:nvSpPr>
        <p:spPr>
          <a:xfrm rot="16200000">
            <a:off x="4164054" y="-1236076"/>
            <a:ext cx="474755" cy="6840759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65027" y="2853601"/>
            <a:ext cx="1239931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285555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62</a:t>
            </a:r>
            <a:endParaRPr kumimoji="0" lang="th-TH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90983" y="44639"/>
            <a:ext cx="1750520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8"/>
          <p:cNvGrpSpPr/>
          <p:nvPr/>
        </p:nvGrpSpPr>
        <p:grpSpPr>
          <a:xfrm>
            <a:off x="693018" y="621483"/>
            <a:ext cx="10226352" cy="3816423"/>
            <a:chOff x="1269246" y="621338"/>
            <a:chExt cx="10227683" cy="3815539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1484642" y="2730702"/>
              <a:ext cx="10004185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1306047" y="2742541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4438010" y="2564904"/>
              <a:ext cx="1380020" cy="43078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2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2561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4259690" y="438638"/>
              <a:ext cx="284628" cy="5833405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1269246" y="621338"/>
              <a:ext cx="7417789" cy="1325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</a:t>
              </a:r>
              <a:r>
                <a:rPr kumimoji="0" lang="th-TH" sz="28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พ.ศ. 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2561</a:t>
              </a:r>
              <a:r>
                <a:rPr kumimoji="0" lang="th-TH" sz="28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8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ได้รับการ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รับรองมาตรฐานฝีมือแรงงานของตน</a:t>
              </a:r>
              <a:r>
                <a:rPr kumimoji="0" lang="th-TH" sz="28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ตามมาตรา 26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8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และนำมาตรฐานฯ ที่ได้รับการรับรองไปทดสอบให้แก่ลูกจ้างของตน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		           </a:t>
              </a:r>
              <a:r>
                <a:rPr kumimoji="0" lang="th-TH" sz="2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</a:t>
              </a:r>
              <a:endPara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1650457" y="3500990"/>
              <a:ext cx="5380180" cy="935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ในแต่ละสาขา </a:t>
              </a:r>
              <a:b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ระดับละ 10,000 บาท ภายใน </a:t>
              </a:r>
              <a:r>
                <a:rPr kumimoji="0" lang="th-TH" sz="2800" b="1" i="0" u="non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30 ก.ย.</a:t>
              </a:r>
              <a:r>
                <a:rPr kumimoji="0" lang="th-TH" sz="2800" b="1" i="0" u="none" cap="none" normalizeH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800" b="1" i="0" u="none" cap="none" normalizeH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</a:t>
              </a:r>
              <a:r>
                <a:rPr kumimoji="0" lang="th-TH" sz="2800" b="1" i="0" u="none" strike="noStrike" cap="none" normalizeH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800" b="0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kumimoji="0" lang="en-US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11317376" y="2758307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08155" y="6448960"/>
            <a:ext cx="2101352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>
          <a:xfrm>
            <a:off x="11100881" y="6121458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6741691" y="3501802"/>
            <a:ext cx="453650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</a:t>
            </a:r>
            <a:b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ให้ยื่นคำขอรับเงินช่วยเหลือหรืออุดหนุน</a:t>
            </a:r>
            <a:b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ภายในวันที่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818235" y="2493690"/>
            <a:ext cx="1379840" cy="4308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2562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3" name="ตัวเชื่อมต่อตรง 22"/>
          <p:cNvCxnSpPr/>
          <p:nvPr/>
        </p:nvCxnSpPr>
        <p:spPr>
          <a:xfrm rot="5400000">
            <a:off x="7642216" y="2743376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 rot="5400000">
            <a:off x="6490088" y="2743376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5634277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61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957715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61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28"/>
          <p:cNvSpPr/>
          <p:nvPr/>
        </p:nvSpPr>
        <p:spPr>
          <a:xfrm rot="5400000">
            <a:off x="8685907" y="1269554"/>
            <a:ext cx="288032" cy="417646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693019" y="5446018"/>
            <a:ext cx="7488832" cy="122413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920"/>
          <p:cNvSpPr>
            <a:spLocks noChangeArrowheads="1"/>
          </p:cNvSpPr>
          <p:nvPr/>
        </p:nvSpPr>
        <p:spPr bwMode="auto">
          <a:xfrm>
            <a:off x="3213299" y="4454861"/>
            <a:ext cx="2954527" cy="919149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2561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343739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693722" y="978704"/>
            <a:ext cx="9817401" cy="578882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พ.ศ.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ได้รับการรับรองมาตรฐานฝีมือแรงงานของตน ตามมาตรา 26 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มนมุมสี่เหลี่ยมด้านทแยงมุม 6"/>
          <p:cNvSpPr/>
          <p:nvPr/>
        </p:nvSpPr>
        <p:spPr>
          <a:xfrm>
            <a:off x="909043" y="1629594"/>
            <a:ext cx="9602080" cy="1055852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นำมาตรฐานฝีมือแรงงานที่ได้รับการรับรองในปี พ.ศ.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/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ไปใช้ทดสอบให้แก่ลูกจ้างของตน</a:t>
            </a:r>
            <a:endParaRPr lang="en-US" altLang="th-TH" sz="2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054373" y="2781722"/>
            <a:ext cx="9456750" cy="578882"/>
          </a:xfrm>
          <a:prstGeom prst="round2Diag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ยื่นคำขอรับเงินช่วยเหลือหรืออุดหนุน ในแต่ละ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สาขาละ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10,000 บาท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13151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134179" y="6238106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28322" y="3933850"/>
            <a:ext cx="9745818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“ได้รับรองมาตรฐานฝีมือแรงงานของตนตามมาตรา 26 ในปีใด ให้นำมาตรฐานฝีมือแรงงานดังกล่าวไปใช้ในการทดสอบให้แก่ลูกจ้างของตน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และขอรับเงินอุดหนุนได้ครั้งเดียว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”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มุมมน 4"/>
          <p:cNvSpPr/>
          <p:nvPr/>
        </p:nvSpPr>
        <p:spPr>
          <a:xfrm>
            <a:off x="1028321" y="5013970"/>
            <a:ext cx="9745819" cy="9361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ED6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มาตรฐานฝีมือแรงงานที่ได้รับการรับรอง ให้พิจารณาวันที่ตามหนังสือรับรองมาตรฐานฝีมือแรงงาน (แบบ รมฐ.3) ที่ออกให้ ณ วันที่....................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Sun 1"/>
          <p:cNvSpPr/>
          <p:nvPr/>
        </p:nvSpPr>
        <p:spPr>
          <a:xfrm>
            <a:off x="278609" y="3501802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C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3167881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13151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134179" y="6238106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9043" y="333450"/>
            <a:ext cx="9433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สิทธิขอรับเงินช่วยเหลือหรืออุดหนุนเกิดมีขึ้นในปีใด ตามประกาศข้อ </a:t>
            </a:r>
            <a:r>
              <a:rPr lang="th-TH" sz="4000" b="1" dirty="0" smtClean="0">
                <a:solidFill>
                  <a:srgbClr val="FFFF00"/>
                </a:solidFill>
              </a:rPr>
              <a:t>8 </a:t>
            </a:r>
            <a:r>
              <a:rPr lang="th-TH" sz="4000" b="1" dirty="0">
                <a:solidFill>
                  <a:srgbClr val="FFFF00"/>
                </a:solidFill>
              </a:rPr>
              <a:t>(จากตัวอย่าง)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9043" y="1917626"/>
            <a:ext cx="103691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542925" algn="l"/>
              </a:tabLst>
            </a:pP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	ผู้ประกอบกิจการได้รับการรับรองมาตรฐานฝีมือแรงงานของ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ตน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ตาม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มาตรา 26 และนำมาตรฐานฝีมือแรงงานที่ได้รับการรับรองไปทดสอบให้แก่ลูกจ้างของตนในปี พ.ศ. 2561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 ในปี พ.ศ. 2561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ยื่นคำขอรับเงินช่วยเหลือหรือ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อุดหนุน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ในปี พ.ศ. 2561 ทั้งนี้ ไม่เกินวันที่ 31 มีนาคม 2562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4600044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13151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134179" y="6238106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9043" y="1053530"/>
            <a:ext cx="105131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thaiDist"/>
            <a:r>
              <a:rPr lang="th-TH" sz="4000" dirty="0"/>
              <a:t>เมื่อผู้ประกอบกิจการ</a:t>
            </a:r>
            <a:r>
              <a:rPr lang="th-TH" sz="4000" u="sng" dirty="0"/>
              <a:t>ยื่นคำขอ แบบ ชอ.2-2 หลังจากวันที่ 31 มีนาคม</a:t>
            </a:r>
            <a:r>
              <a:rPr lang="th-TH" sz="4000" dirty="0"/>
              <a:t> </a:t>
            </a:r>
            <a:r>
              <a:rPr lang="th-TH" sz="4000" dirty="0" smtClean="0"/>
              <a:t/>
            </a:r>
            <a:br>
              <a:rPr lang="th-TH" sz="4000" dirty="0" smtClean="0"/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ตรวจสอบด้วยว่าสิทธิขอรับเงินช่วยเหลือหรืออุดหนุนเกิดขึ้นในปีใด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>
              <a:tabLst>
                <a:tab pos="630238" algn="l"/>
              </a:tabLst>
            </a:pPr>
            <a:r>
              <a:rPr lang="th-TH" sz="4000" dirty="0" smtClean="0"/>
              <a:t>เช่น </a:t>
            </a:r>
            <a:r>
              <a:rPr lang="th-TH" sz="4000" b="1" dirty="0"/>
              <a:t>ในวันที่ 5 เมษายน 2561</a:t>
            </a:r>
            <a:r>
              <a:rPr lang="th-TH" sz="4000" dirty="0"/>
              <a:t> ยื่นคำขอรับเงินช่วยเหลือหรืออุดหนุน </a:t>
            </a:r>
            <a:r>
              <a:rPr lang="th-TH" sz="4000" dirty="0" smtClean="0"/>
              <a:t/>
            </a:r>
            <a:br>
              <a:rPr lang="th-TH" sz="4000" dirty="0" smtClean="0"/>
            </a:br>
            <a:r>
              <a:rPr lang="th-TH" sz="4000" dirty="0" smtClean="0"/>
              <a:t>กรณี</a:t>
            </a:r>
            <a:r>
              <a:rPr lang="th-TH" sz="4000" dirty="0"/>
              <a:t>ได้รับการรับรองมาตรฐานฝีมือแรงงานของตนตามมาตรา 26 ในปี พ.ศ. 2560 และนำมาตรฐานฝีมือแรงงานดังกล่าวไปใช้ทดสอบให้แก่ลูกจ้างของตนในปี </a:t>
            </a:r>
            <a:r>
              <a:rPr lang="th-TH" sz="4000" dirty="0" smtClean="0"/>
              <a:t/>
            </a:r>
            <a:br>
              <a:rPr lang="th-TH" sz="4000" dirty="0" smtClean="0"/>
            </a:br>
            <a:r>
              <a:rPr lang="th-TH" sz="4000" dirty="0" smtClean="0"/>
              <a:t>พ.ศ. </a:t>
            </a:r>
            <a:r>
              <a:rPr lang="th-TH" sz="4000" dirty="0"/>
              <a:t>2560 </a:t>
            </a:r>
            <a:endParaRPr lang="en-US" sz="4000" dirty="0"/>
          </a:p>
          <a:p>
            <a:pPr indent="542925" algn="thaiDist"/>
            <a:r>
              <a:rPr lang="th-TH" sz="4000" dirty="0"/>
              <a:t>กรณีนี้ผู้ประกอบกิจการยื่นคำขอวันที่ 5 เมษายน 2561 ไม่สามารถอนุมัติให้เงินช่วยเหลือหรืออุดหนุนได้ เนื่องจากยื่นคำขอฯ เกินเวลาที่กำหนด </a:t>
            </a:r>
            <a:r>
              <a:rPr lang="th-TH" sz="4000" b="1" dirty="0"/>
              <a:t>ต้องยื่นคำขอฯ </a:t>
            </a:r>
            <a:r>
              <a:rPr lang="th-TH" sz="4000" b="1" dirty="0" smtClean="0"/>
              <a:t/>
            </a:r>
            <a:br>
              <a:rPr lang="th-TH" sz="4000" b="1" dirty="0" smtClean="0"/>
            </a:br>
            <a:r>
              <a:rPr lang="th-TH" sz="4000" b="1" dirty="0" smtClean="0"/>
              <a:t>ใน</a:t>
            </a:r>
            <a:r>
              <a:rPr lang="th-TH" sz="4000" b="1" dirty="0"/>
              <a:t>ปี พ.ศ. 2560 ทั้งนี้ ไม่เกินวันที่ 31 มีนาคม </a:t>
            </a:r>
            <a:r>
              <a:rPr lang="th-TH" sz="4000" b="1" dirty="0" smtClean="0"/>
              <a:t>2561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1194826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13151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134179" y="6238106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81051" y="1269554"/>
            <a:ext cx="102251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สรุป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ผู้ประกอบกิจการได้รับการรับรองมาตรฐานฝีมือแรงงานของตนตามมาตรา 26 ในปี พ.ศ. 2560 และนำมาตรฐานฝีมือแรงงานดังกล่าวไปใช้ทดสอบให้แก่ลูกจ้างของตนในปี พ.ศ. 2560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สิทธิขอรับเงินช่วยเหลือหรืออุดหนุนเกิดขึ้นในปี พ.ศ. 2560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ต้อง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คำ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ขอฯ ในปี พ.ศ. 2560 ทั้งนี้ ไม่เกินวันที่ 31 มีนาคม 2561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4151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6200119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035" y="261447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837042" y="1695897"/>
            <a:ext cx="10153127" cy="3744416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698717" y="1341562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6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269089" y="1983929"/>
            <a:ext cx="9505055" cy="3168352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ส่งลูกจ้างเข้ารับการทดสอบ</a:t>
            </a:r>
            <a:r>
              <a:rPr lang="th-TH" sz="3600" b="1" u="sng" spc="-4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และผ่านการทดสอบ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มาตรฐานฝีมือแรงงานแห่งชาติ และได้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จ่ายค่าจ้างให้แก่ลูกจ้างดังกล่าว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ตามประกาศคณะกรรมการค่าจ้าง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เรื่อง อัตราค่าจ้างตามมาตรฐานฝีมือ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เป็นเวลา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180 วัน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ก่อนวันยื่นขอรับเงินอุดหนุน ให้เงิน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 1,000 บาทต่อลูกจ้าง1 คน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ทั้งนี้ไม่เกิน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ปีละ 100,000 บาท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426011" y="5440319"/>
            <a:ext cx="2304257" cy="6537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9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78139" y="6448960"/>
            <a:ext cx="2031368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838034" y="6526138"/>
            <a:ext cx="2177009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85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8148" y="422108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89434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3800466154"/>
              </p:ext>
            </p:extLst>
          </p:nvPr>
        </p:nvGraphicFramePr>
        <p:xfrm>
          <a:off x="405780" y="1845618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รูปห้าเหลี่ยม 24"/>
          <p:cNvSpPr/>
          <p:nvPr/>
        </p:nvSpPr>
        <p:spPr>
          <a:xfrm rot="2822623">
            <a:off x="4777726" y="4132964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กลุ่ม 15"/>
          <p:cNvGrpSpPr/>
          <p:nvPr/>
        </p:nvGrpSpPr>
        <p:grpSpPr>
          <a:xfrm>
            <a:off x="333772" y="693490"/>
            <a:ext cx="1871415" cy="1343442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6"/>
          <p:cNvSpPr/>
          <p:nvPr/>
        </p:nvSpPr>
        <p:spPr>
          <a:xfrm>
            <a:off x="4510236" y="4430355"/>
            <a:ext cx="39596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u="sng" dirty="0">
                <a:latin typeface="FreesiaUPC" pitchFamily="34" charset="-34"/>
                <a:cs typeface="FreesiaUPC" pitchFamily="34" charset="-34"/>
              </a:rPr>
              <a:t>จ่ายค่าจ้างให้แก่ลูกจ้างที่ผ่านการทดสอบ </a:t>
            </a:r>
            <a:br>
              <a:rPr lang="th-TH" sz="2000" b="1" u="sng" dirty="0">
                <a:latin typeface="FreesiaUPC" pitchFamily="34" charset="-34"/>
                <a:cs typeface="FreesiaUPC" pitchFamily="34" charset="-34"/>
              </a:rPr>
            </a:b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ตามประกาศคณะกรรมการค่าจ้าง เรื่อง </a:t>
            </a:r>
            <a:br>
              <a:rPr lang="th-TH" sz="2000" b="1" dirty="0">
                <a:latin typeface="FreesiaUPC" pitchFamily="34" charset="-34"/>
                <a:cs typeface="FreesiaUPC" pitchFamily="34" charset="-34"/>
              </a:rPr>
            </a:br>
            <a:r>
              <a:rPr lang="th-TH" sz="2000" b="1" u="sng" dirty="0">
                <a:latin typeface="FreesiaUPC" pitchFamily="34" charset="-34"/>
                <a:cs typeface="FreesiaUPC" pitchFamily="34" charset="-34"/>
              </a:rPr>
              <a:t>อัตราค่าจ้างตามมาตรฐานฝีมือ (จำนวน </a:t>
            </a:r>
            <a:r>
              <a:rPr lang="th-TH" sz="2000" b="1" u="sng" dirty="0" smtClean="0">
                <a:latin typeface="FreesiaUPC" pitchFamily="34" charset="-34"/>
                <a:cs typeface="FreesiaUPC" pitchFamily="34" charset="-34"/>
              </a:rPr>
              <a:t>82 </a:t>
            </a:r>
            <a:r>
              <a:rPr lang="th-TH" sz="2000" b="1" u="sng" dirty="0">
                <a:latin typeface="FreesiaUPC" pitchFamily="34" charset="-34"/>
                <a:cs typeface="FreesiaUPC" pitchFamily="34" charset="-34"/>
              </a:rPr>
              <a:t>สาขา)</a:t>
            </a:r>
            <a:endParaRPr lang="en-US" sz="2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3972" y="981522"/>
            <a:ext cx="8280128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9 (ลว. 9 มิ.ย.60)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√ รับเงินจำนวน 1,000 บาท ต่อลูกจ้าง 1 คน (ไม่เกินปีละ 100,000 บาท)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3502124" y="2205659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565227" y="559003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14099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รูปห้าเหลี่ยม 24"/>
          <p:cNvSpPr/>
          <p:nvPr/>
        </p:nvSpPr>
        <p:spPr>
          <a:xfrm rot="2822623">
            <a:off x="1032517" y="4171152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สี่เหลี่ยมผืนผ้า 25"/>
          <p:cNvSpPr/>
          <p:nvPr/>
        </p:nvSpPr>
        <p:spPr>
          <a:xfrm>
            <a:off x="333772" y="4398997"/>
            <a:ext cx="40316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b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ตั้งแต่ปี 2560 เป็นต้นไป</a:t>
            </a:r>
            <a:endParaRPr lang="en-US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41891" y="4476094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มี.ค.2562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4726260" y="5619651"/>
            <a:ext cx="6157081" cy="8640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2561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ช่วยเหลือหรืออุดหนุน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774906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2"/>
          <p:cNvGrpSpPr/>
          <p:nvPr/>
        </p:nvGrpSpPr>
        <p:grpSpPr>
          <a:xfrm>
            <a:off x="838678" y="333450"/>
            <a:ext cx="10943572" cy="4752508"/>
            <a:chOff x="-1555032" y="1484784"/>
            <a:chExt cx="9926004" cy="4751408"/>
          </a:xfrm>
        </p:grpSpPr>
        <p:cxnSp>
          <p:nvCxnSpPr>
            <p:cNvPr id="4" name="ตัวเชื่อมต่อตรง 3"/>
            <p:cNvCxnSpPr/>
            <p:nvPr/>
          </p:nvCxnSpPr>
          <p:spPr>
            <a:xfrm flipV="1">
              <a:off x="-1547721" y="3597854"/>
              <a:ext cx="9266415" cy="9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-1716574" y="3609987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-1412691" y="1844824"/>
              <a:ext cx="2744331" cy="1152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พ.ศ.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2561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ส่งลูกจ้างเข้ารับการทดสอบมาตรฐานฝีมือแรงงานแห่งชาติ จำนวน 40 คน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</a:t>
              </a:r>
              <a:r>
                <a:rPr kumimoji="0" lang="th-TH" sz="2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</a:t>
              </a: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671847" y="4221104"/>
              <a:ext cx="3564127" cy="2015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algn="thaiDist" fontAlgn="base">
                <a:spcBef>
                  <a:spcPct val="0"/>
                </a:spcBef>
              </a:pP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</a:t>
              </a: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 </a:t>
              </a: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3 คนละ 600 บาทต่อวัน (ไม่น้อยกว่า 180 วัน </a:t>
              </a:r>
              <a:b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ก่อนยื่นขอรับเงินอุดหนุน)</a:t>
              </a:r>
              <a:r>
                <a:rPr kumimoji="0" lang="th-TH" sz="2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		</a:t>
              </a:r>
              <a:endParaRPr kumimoji="0" 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1161828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8"/>
            <p:cNvCxnSpPr/>
            <p:nvPr/>
          </p:nvCxnSpPr>
          <p:spPr>
            <a:xfrm rot="5400000">
              <a:off x="6241786" y="3547353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1548680" y="3645024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35496" y="3217540"/>
              <a:ext cx="7920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ทดสอบ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323528" y="3645024"/>
              <a:ext cx="1080120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1307761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1389928" y="3645024"/>
              <a:ext cx="1008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5" name="ตัวเชื่อมต่อตรง 14"/>
            <p:cNvCxnSpPr/>
            <p:nvPr/>
          </p:nvCxnSpPr>
          <p:spPr>
            <a:xfrm flipH="1">
              <a:off x="5580112" y="3284984"/>
              <a:ext cx="1918" cy="57606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5040038" y="3606188"/>
              <a:ext cx="1306249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0 ก.ย.</a:t>
              </a:r>
              <a:r>
                <a:rPr kumimoji="0" lang="th-TH" sz="20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4526065" y="3438591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7130880" y="3606155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มี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62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339752" y="1484784"/>
              <a:ext cx="4026096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en-US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20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ส.ค.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kumimoji="0" lang="en-US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/>
              </a:r>
              <a:b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คนละ 1,000 บาท จำนวน 40 คน เป็นเงินจำนวน 40,000 บาท (40 คน </a:t>
              </a:r>
              <a:r>
                <a:rPr lang="en-US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1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,000 บาท)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endPara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5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</a:t>
              </a:r>
              <a:r>
                <a:rPr kumimoji="0" lang="th-TH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0" name="วงเล็บปีกกาขวา 19"/>
            <p:cNvSpPr/>
            <p:nvPr/>
          </p:nvSpPr>
          <p:spPr>
            <a:xfrm rot="5400000" flipH="1">
              <a:off x="-255712" y="1769640"/>
              <a:ext cx="288031" cy="2886672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F468A4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วงเล็บปีกกาขวา 20"/>
            <p:cNvSpPr/>
            <p:nvPr/>
          </p:nvSpPr>
          <p:spPr>
            <a:xfrm rot="5400000">
              <a:off x="2885784" y="2666944"/>
              <a:ext cx="276088" cy="2952329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191820" y="2636912"/>
              <a:ext cx="1240646" cy="83099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th-TH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ยื่นขอรับเงิน</a:t>
              </a:r>
              <a:br>
                <a:rPr lang="th-TH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20</a:t>
              </a:r>
              <a:r>
                <a:rPr lang="th-TH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 ส.ค. </a:t>
              </a:r>
              <a:r>
                <a:rPr lang="th-TH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61</a:t>
              </a:r>
              <a:endParaRPr lang="en-US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22211" y="6238106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86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6552503" y="2455345"/>
            <a:ext cx="1270239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ก.ค.</a:t>
            </a:r>
            <a:r>
              <a:rPr kumimoji="0" lang="th-TH" sz="2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61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249653" y="3215573"/>
            <a:ext cx="4031655" cy="830997"/>
          </a:xfrm>
          <a:prstGeom prst="rect">
            <a:avLst/>
          </a:prstGeom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b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ตั้งแต่ปี 2560 เป็นต้นไป</a:t>
            </a:r>
            <a:endParaRPr lang="en-US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8685907" y="3070404"/>
            <a:ext cx="295232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</a:t>
            </a:r>
            <a:b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วันที่</a:t>
            </a:r>
            <a:r>
              <a:rPr kumimoji="0" lang="th-TH" sz="2200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2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8" name="ตัวเชื่อมต่อตรง 8"/>
          <p:cNvCxnSpPr/>
          <p:nvPr/>
        </p:nvCxnSpPr>
        <p:spPr>
          <a:xfrm rot="5400000">
            <a:off x="10892221" y="2468406"/>
            <a:ext cx="337785" cy="2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9189963" y="2455345"/>
            <a:ext cx="1367220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ธ</a:t>
            </a: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.ค. </a:t>
            </a: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61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วงเล็บปีกกาขวา 34"/>
          <p:cNvSpPr/>
          <p:nvPr/>
        </p:nvSpPr>
        <p:spPr>
          <a:xfrm rot="5400000">
            <a:off x="9766027" y="1702252"/>
            <a:ext cx="216024" cy="237626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ตัวเชื่อมต่อตรง 35"/>
          <p:cNvCxnSpPr/>
          <p:nvPr/>
        </p:nvCxnSpPr>
        <p:spPr>
          <a:xfrm rot="5400000">
            <a:off x="7293935" y="2518160"/>
            <a:ext cx="337785" cy="2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82793" y="6376952"/>
            <a:ext cx="244347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920"/>
          <p:cNvSpPr>
            <a:spLocks noChangeArrowheads="1"/>
          </p:cNvSpPr>
          <p:nvPr/>
        </p:nvSpPr>
        <p:spPr bwMode="auto">
          <a:xfrm>
            <a:off x="6595476" y="4509914"/>
            <a:ext cx="2954527" cy="919149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2561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276863" y="5518026"/>
            <a:ext cx="7488832" cy="122413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8955513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41797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87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38135" y="44628"/>
            <a:ext cx="1476164" cy="5788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มนมุมสี่เหลี่ยมด้านทแยงมุม 27"/>
          <p:cNvSpPr/>
          <p:nvPr/>
        </p:nvSpPr>
        <p:spPr>
          <a:xfrm>
            <a:off x="693812" y="1294066"/>
            <a:ext cx="10945216" cy="1055608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พ.ศ.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2561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(1 ม.ค.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– 30 ม.ค.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61)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ส่งลูกจ้างเข้ารับการทดสอบมาตรฐานฝีมือแรงงาน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แห่งชาติ จำนวน 40 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มนมุมสี่เหลี่ยมด้านทแยงมุม 6"/>
          <p:cNvSpPr/>
          <p:nvPr/>
        </p:nvSpPr>
        <p:spPr>
          <a:xfrm>
            <a:off x="1099595" y="2453357"/>
            <a:ext cx="10539435" cy="2009061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วันที่ 1 ก.พ. 60 เริ่มจ่ายค่าจ้างตามมาตรฐานฝีมือให้แก่ลูกจ้างที่ผ่านการทดสอบมาตรฐานฝีมือ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แรงงานแห่งชาติ สาขาช่างไฟฟ้าภายในอาคาร ระดับ 3 จำนวน 40 คน ๆ ละ 600 บาท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ต่อวัน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(ตามประกาศคณะกรรมการค่าจ้าง เรื่อง อัตราค่าจ้างตามมาตรฐานฝีมือ)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โดยจ่าย</a:t>
            </a:r>
            <a:b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180 วัน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ก่อนยื่นขอรับเงินอุดหนุน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(1 ก.พ.60 – 30 ก.ค.60 </a:t>
            </a:r>
            <a:r>
              <a:rPr lang="en-US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180 วัน)</a:t>
            </a:r>
            <a:endParaRPr lang="en-US" altLang="th-TH" sz="2800" b="1" dirty="0">
              <a:solidFill>
                <a:srgbClr val="FF0000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7" name="มนมุมสี่เหลี่ยมด้านทแยงมุม 7"/>
          <p:cNvSpPr/>
          <p:nvPr/>
        </p:nvSpPr>
        <p:spPr>
          <a:xfrm>
            <a:off x="1629919" y="5013970"/>
            <a:ext cx="10009111" cy="1055608"/>
          </a:xfrm>
          <a:prstGeom prst="round2Diag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วันที่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20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ส.ค.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ยื่นคำขอรับเงินช่วยเหลือหรืออุดหนุนจากกองทุนฯ จำนวน 1,000 บาท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ต่อลูกจ้าง 1 คน จำนวน 40 คน เป็นเงินจำนวน 40,000 บาท (40 คน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X 1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,000 บาท)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0971" y="333450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6"/>
          <p:cNvSpPr/>
          <p:nvPr/>
        </p:nvSpPr>
        <p:spPr>
          <a:xfrm>
            <a:off x="1099595" y="2453357"/>
            <a:ext cx="10539435" cy="2485787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55600" indent="-355600"/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วันที่ 1 ก.พ.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เริ่มจ่ายค่าจ้างตามมาตรฐานฝีมือให้แก่ลูกจ้างที่ผ่านการทดสอบมาตรฐานฝีมือแรงงานแห่งชาติ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จำนวน 40 คน ๆ ละ 1,000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บาท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ต่อ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วัน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โดยจ่ายไม่น้อยกว่า 180 วัน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ก่อนยื่นขอรับเงินอุดหนุน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(1 ก.พ.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61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– 30 ก.ค.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61 </a:t>
            </a:r>
            <a:r>
              <a:rPr lang="en-US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180 วัน)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(ประกาศคณะกรรมการค่าจ้าง เรื่อง อัตราค่าจ้างตามมาตรฐานฝีมือ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ช่างไฟฟ้าภายในอาคาร ระดับ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เท่ากับ 600 บาท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</a:t>
            </a:r>
            <a:endParaRPr lang="en-US" altLang="th-TH" sz="2800" b="1" dirty="0">
              <a:solidFill>
                <a:srgbClr val="FF0000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354377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41797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88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9043" y="1660366"/>
            <a:ext cx="102971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542925" algn="l"/>
              </a:tabLst>
            </a:pP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	ผู้ประกอบกิจการส่งลูกจ้างเข้ารับการทดสอบและผ่านการทดสอบมาตรฐานฝีมือแรงงานแห่งชาติ และจ่ายค่าจ้างให้แก่ลูกจ้างดังกล่าวในอัตราตามมาตรฐานฝีมือไม่น้อยกว่า 180 วัน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ก่อนวันยื่นขอรับเงินช่วยเหลือหรืออุดหนุน</a:t>
            </a:r>
            <a:r>
              <a:rPr lang="th-TH" sz="4000" u="sng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4000" u="sng" dirty="0">
                <a:latin typeface="TH SarabunPSK" pitchFamily="34" charset="-34"/>
                <a:cs typeface="TH SarabunPSK" pitchFamily="34" charset="-34"/>
              </a:rPr>
              <a:t>ปี พ.ศ. 2561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 ในปี พ.ศ. 2561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คำขอรับเงินช่วยเหลือหรือ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อุดหนุนใน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ปี พ.ศ. 2561 ทั้งนี้ ไม่เกินวันที่ 31 มีนาคม 2562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9043" y="333450"/>
            <a:ext cx="9433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สิทธิขอรับเงินช่วยเหลือหรืออุดหนุนเกิดมีขึ้นในปีใด ตามประกาศข้อ </a:t>
            </a:r>
            <a:r>
              <a:rPr lang="th-TH" sz="4000" b="1" dirty="0" smtClean="0">
                <a:solidFill>
                  <a:srgbClr val="FFFF00"/>
                </a:solidFill>
              </a:rPr>
              <a:t>9 </a:t>
            </a:r>
            <a:r>
              <a:rPr lang="th-TH" sz="4000" b="1" dirty="0">
                <a:solidFill>
                  <a:srgbClr val="FFFF00"/>
                </a:solidFill>
              </a:rPr>
              <a:t>(จากตัวอย่าง)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16221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41797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89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81051" y="1125538"/>
            <a:ext cx="102971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542925" algn="l"/>
              </a:tabLst>
            </a:pP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	เมื่อผู้ประกอบกิจการ</a:t>
            </a:r>
            <a:r>
              <a:rPr lang="th-TH" sz="3600" u="sng" dirty="0">
                <a:latin typeface="TH SarabunPSK" pitchFamily="34" charset="-34"/>
                <a:cs typeface="TH SarabunPSK" pitchFamily="34" charset="-34"/>
              </a:rPr>
              <a:t>ยื่นคำขอ แบบ ชอ.2-3 หลังจากวันที่ 31 มีนาคม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ตรวจสอบด้วยว่าสิทธิขอรับเงินช่วยเหลือหรืออุดหนุนเกิดขึ้นในปีใด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ในวันที่ 5 เมษายน 2562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 ยื่นคำขอรับเงินช่วยเหลือหรืออุดหนุน กรณีส่งลูกจ้างเข้ารับการทดสอบและผ่านการทดสอบมาตรฐานฝีมือแรงงานแห่งชาติ และจ่ายค่าจ้างให้แก่ลูกจ้างในอัตราค่าจ้างตามมาตรฐาน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ฝีมือไม่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น้อยกว่า 180 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วัน</a:t>
            </a:r>
            <a:br>
              <a:rPr lang="th-TH" sz="3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ปี พ.ศ. 2561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กรณีนี้ผู้ประกอบกิจการยื่นคำขอวันที่ 5 เมษายน 2562 ไม่สามารถอนุมัติให้เงินช่วยเหลือหรืออุดหนุนได้ เนื่องจากยื่นคำขอฯ เกินเวลาที่</a:t>
            </a: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กำหนด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ต้อง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ยื่นคำขอฯ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ปี พ.ศ. 2561 ทั้งนี้ ไม่เกินวันที่ 31 มีนาคม 2562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3896829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41797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5046" y="1269554"/>
            <a:ext cx="102971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สรุป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ผู้ประกอบกิจการส่งลูกจ้างเข้ารับการทดสอบและผ่านการทดสอบมาตรฐานฝีมือแรงงาน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แห่งชาติและ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จ่ายค่าจ้างให้แก่ลูกจ้างในอัตรา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ค่าจ้าง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ตาม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มาตรฐานฝีมือไม่น้อยกว่า 180 วันในปี พ.ศ. 2561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en-US" sz="40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สิทธิขอรับเงินช่วยเหลือหรืออุดหนุนเกิดขึ้นในปี พ.ศ. 2561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ต้อง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คำ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ขอฯ ในปี พ.ศ.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2561 ทั้งนี้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ไม่เกินวันที่ 31 มีนาคม 2562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2370980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41797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9336" y="201628"/>
            <a:ext cx="15343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หมายเหตุ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9336" y="1125538"/>
            <a:ext cx="104368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กรณีผู้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ประกอบ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กิจการ</a:t>
            </a:r>
            <a:r>
              <a:rPr lang="th-TH" sz="4000" u="sng" dirty="0" smtClean="0">
                <a:latin typeface="TH SarabunPSK" pitchFamily="34" charset="-34"/>
                <a:cs typeface="TH SarabunPSK" pitchFamily="34" charset="-34"/>
              </a:rPr>
              <a:t>จ่ายค่าจ้างให้แก่ลูกจ้างในอัตราตามมาตรฐานฝีมือ</a:t>
            </a:r>
            <a:br>
              <a:rPr lang="th-TH" sz="4000" u="sng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u="sng" dirty="0" smtClean="0">
                <a:latin typeface="TH SarabunPSK" pitchFamily="34" charset="-34"/>
                <a:cs typeface="TH SarabunPSK" pitchFamily="34" charset="-34"/>
              </a:rPr>
              <a:t>ก่อนที่จะส่งเข้ารับการทดสอบ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มาตรฐานฝีมือแรงงานแห่งชาติ ก็ต้องปฏิบัติตามหลักเกณฑ์เช่นเดียวกัน คือ ต้องจ่ายค่าจ้าง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ตามมาตรฐานฝีมือ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ไม่น้อยกว่า 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180 วัน ก่อนจึงจะยื่นคำขอรับเงินอุดหนุนได้ 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9446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14"/>
          <p:cNvSpPr/>
          <p:nvPr/>
        </p:nvSpPr>
        <p:spPr>
          <a:xfrm>
            <a:off x="719122" y="1767111"/>
            <a:ext cx="10610688" cy="267079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</a:t>
            </a:r>
            <a:r>
              <a:rPr lang="en-US" sz="3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ผู้ประกอบกิจการเป็นค่าใช้จ่ายในการฝึกอบรมฝีมือแรงงาน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เพื่อพัฒนาทักษะความรู้ให้แก่ลูกจ้าง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en-US" sz="3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เงินอุดหนุนเท่าที่จ่ายจริงแต่</a:t>
            </a:r>
            <a:r>
              <a:rPr lang="en-US" sz="3000" b="1" u="sng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ไม่เกินปีละ</a:t>
            </a:r>
            <a:r>
              <a:rPr lang="th-TH" sz="3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100,000 </a:t>
            </a:r>
            <a:r>
              <a:rPr lang="en-US" sz="3000" b="1" u="sng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</a:t>
            </a:r>
            <a:r>
              <a:rPr lang="en-US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หลักสูตรการฝึกอบรมให้เป็นไปตามหลักเกณฑ์ที่คณะกรรมการส่งเสริมการพัฒนาฝีมือแรงงานประกาศกำหนด</a:t>
            </a: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719122" y="261447"/>
            <a:ext cx="10610688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8" name="Oval 47"/>
          <p:cNvSpPr/>
          <p:nvPr/>
        </p:nvSpPr>
        <p:spPr>
          <a:xfrm>
            <a:off x="698717" y="1269554"/>
            <a:ext cx="786390" cy="714380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7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0923568" y="6062497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19122" y="4725938"/>
            <a:ext cx="10610688" cy="1296144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มุมมน 3"/>
          <p:cNvSpPr/>
          <p:nvPr/>
        </p:nvSpPr>
        <p:spPr>
          <a:xfrm>
            <a:off x="8973939" y="4149874"/>
            <a:ext cx="2232248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10</a:t>
            </a: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89963" y="6448960"/>
            <a:ext cx="241954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18691" y="6448960"/>
            <a:ext cx="256356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0766" y="622112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6"/>
          <p:cNvSpPr/>
          <p:nvPr/>
        </p:nvSpPr>
        <p:spPr>
          <a:xfrm>
            <a:off x="719122" y="1125538"/>
            <a:ext cx="10610688" cy="1827572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หมายความว่า หลักสูตรการฝึกอบรมฝีมือแรงงานที่มีเนื้อหาเกี่ยวกับการสร้างสรรค์ ประดิษฐ์เครื่องจักร เครื่องมือ หรืออุปกรณ์ขึ้นใหม่ หรือพัฒนาดัดแปลงจากของเดิมที่มีอยู่แล้วให้ทันสมัยและใช้ได้ผลดียิ่งขึ้นเพื่อให้การทำงานได้ผลดี มีประสิทธิภาพและประสิทธิผลสูงกว่าเดิม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693019" y="3978486"/>
            <a:ext cx="10610688" cy="2259620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หมายความว่า หลักสูตรการฝึกอบรมฝีมือแรงงานที่มีเนื้อหาเกี่ยวกับการนำเทคโนโลยีระบบกึ่งอัตโนมัติ ระบบอัตโนมัติ หรือการควบคุมโดยระบบไร้สาย มาใช้ในการผลิตสินค้าหรือบริการ เพื่อช่วยให้เกิดการเปลี่ยนแปลงในการผลิตสินค้าหรือให้บริการได้ดียิ่งขึ้น สามารถผลิตสินค้า</a:t>
            </a:r>
            <a:b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มีคุณภาพได้ปริมาณมากขึ้น ทำงานได้รวดเร็วขึ้น เพิ่มผลผลิตหรือลดการสูญเสีย 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549003" y="333450"/>
            <a:ext cx="6048672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หลักสูตรการฝึกอบรมเพื่อสร้างสรรค์นวัตกรรม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549003" y="3258406"/>
            <a:ext cx="914501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899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33979" y="6454130"/>
            <a:ext cx="2537049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34809" y="6232936"/>
            <a:ext cx="519450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549003" y="909514"/>
            <a:ext cx="482453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การฝึกอบรมเพื่อสร้างสรรค์นวัตกรรม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690986" y="1617194"/>
            <a:ext cx="8974897" cy="66047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ต้องเป็นหลักสูตรการฝึกอบรมเพื่อสร้างสรรค์นวัตกรรม ตามแนบท้ายประกาศ ดังนี้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831666" y="2277666"/>
            <a:ext cx="9838993" cy="22322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marL="273050" indent="-273050">
              <a:buAutoNum type="arabicPeriod"/>
            </a:pPr>
            <a:endParaRPr lang="th-TH" sz="2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273050" indent="-273050">
              <a:buAutoNum type="arabicPeriod"/>
            </a:pPr>
            <a:r>
              <a:rPr lang="th-TH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การออกแบบสมองกลฝังตัวในโรงงาน</a:t>
            </a:r>
            <a:r>
              <a:rPr lang="th-TH" sz="2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อุตสาหกรรม   </a:t>
            </a:r>
            <a:endParaRPr lang="th-TH" sz="2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273050" indent="-273050">
              <a:buAutoNum type="arabicPeriod"/>
            </a:pPr>
            <a:r>
              <a:rPr lang="th-TH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การควบคุมหุ่นยนต์ในระบบงานอุตสาหกรรม </a:t>
            </a:r>
          </a:p>
          <a:p>
            <a:r>
              <a:rPr lang="th-TH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3. การใช้โปรแกรมเมเปิ้ลลอจิกคอนโทรลเลอร์ขั้นสูง    </a:t>
            </a:r>
          </a:p>
          <a:p>
            <a:r>
              <a:rPr lang="th-TH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4. สาขา การสร้างภาพเคลื่อนไหว แบบ 3 มิติ (3</a:t>
            </a:r>
            <a:r>
              <a:rPr lang="en-US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D Animation</a:t>
            </a:r>
            <a:r>
              <a:rPr lang="th-TH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) </a:t>
            </a:r>
          </a:p>
          <a:p>
            <a:r>
              <a:rPr lang="th-TH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5. การจำลองโมเดลสายการผลิตเพื่อเพิ่มประสิทธิภาพด้วยโปรแกรม </a:t>
            </a:r>
            <a:r>
              <a:rPr lang="en-US" sz="2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Automation Plant Simulation</a:t>
            </a:r>
          </a:p>
          <a:p>
            <a:endParaRPr lang="th-TH" sz="2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549003" y="4581922"/>
            <a:ext cx="842493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การฝึกอบรมเพื่อนำเทคโนโลยีมาใช้ในการผลิตสินค้าหรือบริการ 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8" name="สี่เหลี่ยมมุมมน 6"/>
          <p:cNvSpPr/>
          <p:nvPr/>
        </p:nvSpPr>
        <p:spPr>
          <a:xfrm>
            <a:off x="837035" y="5374010"/>
            <a:ext cx="10225136" cy="115212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ต้องเป็นหลักสูตรการฝึกอบรมสอดคล้องกับ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อุตสาหกรรมเป้าหมาย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มีระยะเวลาการฝึก</a:t>
            </a:r>
            <a:b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ไม่น้อยกว่า 12 ชั่วโมง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และ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ต้องได้รับความเห็นชอบจากสพร./</a:t>
            </a:r>
            <a:r>
              <a:rPr lang="th-TH" sz="2800" b="1" u="sng" dirty="0" err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)(ต้องจัดทำหลักสูตรเสนอ)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sz="2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ปุ่มปฏิบัติการ: ไปข้างหน้าหรือถัดไป 12">
            <a:hlinkClick r:id="rId2" action="ppaction://hlinkfile" highlightClick="1"/>
          </p:cNvPr>
          <p:cNvSpPr/>
          <p:nvPr/>
        </p:nvSpPr>
        <p:spPr>
          <a:xfrm>
            <a:off x="6525667" y="2349674"/>
            <a:ext cx="491656" cy="39604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ปุ่มปฏิบัติการ: ไปข้างหน้าหรือถัดไป 13">
            <a:hlinkClick r:id="rId3" action="ppaction://hlinkfile" highlightClick="1"/>
          </p:cNvPr>
          <p:cNvSpPr/>
          <p:nvPr/>
        </p:nvSpPr>
        <p:spPr>
          <a:xfrm>
            <a:off x="6873307" y="2853730"/>
            <a:ext cx="548713" cy="3770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ปุ่มปฏิบัติการ: ไปข้างหน้าหรือถัดไป 14">
            <a:hlinkClick r:id="rId4" action="ppaction://hlinkfile" highlightClick="1"/>
          </p:cNvPr>
          <p:cNvSpPr/>
          <p:nvPr/>
        </p:nvSpPr>
        <p:spPr>
          <a:xfrm>
            <a:off x="7460886" y="3180109"/>
            <a:ext cx="516456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ปุ่มปฏิบัติการ: ไปข้างหน้าหรือถัดไป 15">
            <a:hlinkClick r:id="rId5" action="ppaction://hlinkfile" highlightClick="1"/>
          </p:cNvPr>
          <p:cNvSpPr/>
          <p:nvPr/>
        </p:nvSpPr>
        <p:spPr>
          <a:xfrm>
            <a:off x="8220461" y="3540149"/>
            <a:ext cx="504056" cy="362288"/>
          </a:xfrm>
          <a:prstGeom prst="actionButtonForwardNext">
            <a:avLst/>
          </a:prstGeom>
          <a:solidFill>
            <a:srgbClr val="FECCF3"/>
          </a:solidFill>
          <a:ln>
            <a:solidFill>
              <a:srgbClr val="FF66FF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ปุ่มปฏิบัติการ: ไปข้างหน้าหรือถัดไป 17">
            <a:hlinkClick r:id="rId6" action="ppaction://hlinkfile" highlightClick="1"/>
          </p:cNvPr>
          <p:cNvSpPr/>
          <p:nvPr/>
        </p:nvSpPr>
        <p:spPr>
          <a:xfrm>
            <a:off x="10663960" y="3929231"/>
            <a:ext cx="508389" cy="33369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ปุ่มปฏิบัติการ: ไปข้างหน้าหรือถัดไป 16">
            <a:hlinkClick r:id="rId2" action="ppaction://hlinkfile" highlightClick="1"/>
          </p:cNvPr>
          <p:cNvSpPr/>
          <p:nvPr/>
        </p:nvSpPr>
        <p:spPr>
          <a:xfrm>
            <a:off x="6543481" y="2385561"/>
            <a:ext cx="491656" cy="396044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ปุ่มปฏิบัติการ: ไปข้างหน้าหรือถัดไป 18">
            <a:hlinkClick r:id="rId3" action="ppaction://hlinkfile" highlightClick="1"/>
          </p:cNvPr>
          <p:cNvSpPr/>
          <p:nvPr/>
        </p:nvSpPr>
        <p:spPr>
          <a:xfrm>
            <a:off x="6873307" y="2816471"/>
            <a:ext cx="548713" cy="377008"/>
          </a:xfrm>
          <a:prstGeom prst="actionButtonForwardNext">
            <a:avLst/>
          </a:prstGeom>
          <a:solidFill>
            <a:srgbClr val="FECCF3"/>
          </a:solidFill>
          <a:ln>
            <a:solidFill>
              <a:srgbClr val="FF66FF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ปุ่มปฏิบัติการ: ไปข้างหน้าหรือถัดไป 19">
            <a:hlinkClick r:id="rId4" action="ppaction://hlinkfile" highlightClick="1"/>
          </p:cNvPr>
          <p:cNvSpPr/>
          <p:nvPr/>
        </p:nvSpPr>
        <p:spPr>
          <a:xfrm>
            <a:off x="7460886" y="3213770"/>
            <a:ext cx="516456" cy="36004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Rectangle 20"/>
          <p:cNvSpPr/>
          <p:nvPr/>
        </p:nvSpPr>
        <p:spPr>
          <a:xfrm>
            <a:off x="4077395" y="117426"/>
            <a:ext cx="44162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8873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4" y="6412921"/>
            <a:ext cx="2537049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23810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4437435" y="153430"/>
            <a:ext cx="3168352" cy="7920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อุตสาหกรรมเป้าหมาย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719122" y="1341562"/>
            <a:ext cx="10610688" cy="122413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หมายความว่า อุตสาหกรรมเป้าหมายตามกฎหมายว่าด้วยการเพิ่มขีดความสามารถในการแข่งขันของประเทศสำหรับอุตสาหกรรมเป้าหมาย รองรับนโยบายประเทศไทย 4.0 ดังนี้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260971" y="2781722"/>
            <a:ext cx="5904656" cy="3024336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(1) อุตสาหกรรมยานยนต์สมัยใหม่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(2) อุตสาหกรรมอิเล็กทรอนิกส์อัจฉริยะ 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(3) อุตสาหกรรมการท่องเที่ยวระดับคุณภาพ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(4) อุตสาหกรรมการเกษตรและเทคโนโลยีชีวภาพ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(5) อุตสาหกรรมการแปรรูปอาหารที่มีมูลค่าเพิ่มสูง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6"/>
          <p:cNvSpPr/>
          <p:nvPr/>
        </p:nvSpPr>
        <p:spPr>
          <a:xfrm>
            <a:off x="6028903" y="2781722"/>
            <a:ext cx="5825356" cy="3024336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(6) อุตสาหกรรมหุ่นยนต์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(7) อุตสาหกรรมการบิน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(8) อุตสาหกรรมเชื้อเพลิงชีวภาพและเคมีชีวภาพ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(9) อุตสาหกรรมดิจิทัล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(10) อุตสาหกรรมการแพทย์ครบวงจร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866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82122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62171" y="610649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3717355" y="117426"/>
            <a:ext cx="4824536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ค่าใช้จ่ายในการฝึกอบรมฝีมือแรงงาน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1089063" y="1917626"/>
            <a:ext cx="10081120" cy="2016224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marL="355600" indent="-355600">
              <a:buAutoNum type="arabicPeriod"/>
            </a:pP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ค่าตอบแทนวิทยากร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เท่าที่จ่ายจริง ไม่เกิน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ชั่วโมงละ 5,000 บาท</a:t>
            </a:r>
          </a:p>
          <a:p>
            <a:pPr marL="355600" indent="-355600">
              <a:buAutoNum type="arabicPeriod"/>
            </a:pP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ค่าวัสดุ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ที่จะใช้ในการฝึกอบรมฝีมือแรงงาน โดยจะต้องมีลักษณะการใช้สอดคล้องกับเนื้อหาวิชาในหลักสูตรนั้น ๆ และไม่ปะปนกับที่ใช้ในการประกอบกิจการ ทั้งนี้ เท่าที่จ่ายจริง เฉลี่ยจากผู้เข้ารับการฝึกแต่ละคน ไม่เกิน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คนละ 4,000 บาท </a:t>
            </a:r>
            <a:endParaRPr lang="en-US" sz="28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701403" y="1125538"/>
            <a:ext cx="2655912" cy="79208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กรณีจัดฝึกอบรมเอง 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693019" y="4209482"/>
            <a:ext cx="6120680" cy="79208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กรณีส่งลูกจ้างไปเข้ารับการฝึกอบรมฝีมือแรงงาน 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6"/>
          <p:cNvSpPr/>
          <p:nvPr/>
        </p:nvSpPr>
        <p:spPr>
          <a:xfrm>
            <a:off x="1197075" y="5013970"/>
            <a:ext cx="6552728" cy="936104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ค่าลงทะเบียนเท่าที่จ่ายจริงไม่เกินคนละ 10,000 บาท</a:t>
            </a:r>
            <a:r>
              <a:rPr lang="en-US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1800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30659" y="6520968"/>
            <a:ext cx="277958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72889" y="623293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053059" y="405458"/>
            <a:ext cx="2880320" cy="649740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ผู้เข้ารับการฝึกอบรม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1341091" y="1053530"/>
            <a:ext cx="9433048" cy="1296144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ของผู้ประกอบกิจการที่จะขอรับเงินช่วยเหลือหรืออุดหนุน และ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ปฏิบัติงาน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ในหน้าที่รับผิดชอบที่เกี่ยวข้องกับหลักสูตรที่จะฝึกอบรม</a:t>
            </a:r>
            <a:endParaRPr lang="en-US" sz="28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28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1439567" y="3315582"/>
            <a:ext cx="9577064" cy="1152128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ยื่นหลักสูตรการฝึกอบรมให้สพร./สนพ. พิจารณาใหความเห็นชอบ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ก่อนการฝึกอบรม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ไม่น้อยกว่า 30 วัน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ตามแบบ ขร.1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1038991" y="2637706"/>
            <a:ext cx="6048672" cy="649740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การขอรับความเห็นชอบหลักสูตรการฝึกอบรม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1397363" y="5430282"/>
            <a:ext cx="9577064" cy="1152128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หากจำเป็นต้องเปลี่ยนแปลงกำหนดการฝึกอบรม สถานที่ฝึกอบรม หรือผู้เข้ารับการฝึกอบรม ให้แจ้งสพร./สนพ. ทราบเป็นหนังสือก่อนดำเนินการฝึกอบรม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ไม่น้อยกว่า 7 วัน</a:t>
            </a:r>
            <a:endParaRPr lang="th-TH" sz="2800" b="1" u="sng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3" name="สี่เหลี่ยมมุมมน 3"/>
          <p:cNvSpPr/>
          <p:nvPr/>
        </p:nvSpPr>
        <p:spPr>
          <a:xfrm>
            <a:off x="1130216" y="4725937"/>
            <a:ext cx="3024336" cy="674691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แจ้งการเปลี่ยนแปลง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1023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01931" y="6448960"/>
            <a:ext cx="263556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62171" y="6166098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269083" y="2277666"/>
            <a:ext cx="9649072" cy="1800200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เมื่อดำเนินการฝึกอบรมเสร็จสิ้น ให้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พร้อมเอกสารหลักฐานที่เกี่ยวข้อง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 60 วันนับแต่วันเสร็จ</a:t>
            </a:r>
            <a:r>
              <a:rPr lang="th-TH" sz="32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สิ้น</a:t>
            </a:r>
            <a:br>
              <a:rPr lang="th-TH" sz="32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 แต่ไม่เกินวันที่ 31 มีนาคมของปีถัดไป</a:t>
            </a:r>
            <a:endParaRPr lang="en-US" sz="32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3357315" y="549474"/>
            <a:ext cx="5328592" cy="79208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การยื่นคำขอรับเงินช่วยเหลือหรืออุดหนุน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สี่เหลี่ยมผืนผ้า 5"/>
          <p:cNvSpPr/>
          <p:nvPr/>
        </p:nvSpPr>
        <p:spPr>
          <a:xfrm>
            <a:off x="476995" y="4509914"/>
            <a:ext cx="11233248" cy="129614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ที่ตั้ง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อยู่ในจังหวัดนั้น เพื่อป้องกันไม่ให้เกิดการยื่นขอรับเงิน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อุดหนุนซ้ำซ้อนเกินวงเงิน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100,000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บาทต่อปี </a:t>
            </a:r>
            <a:endPara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772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58651" y="6382122"/>
            <a:ext cx="277958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00881" y="5992886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8148" y="422108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89434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3917588013"/>
              </p:ext>
            </p:extLst>
          </p:nvPr>
        </p:nvGraphicFramePr>
        <p:xfrm>
          <a:off x="405780" y="2421682"/>
          <a:ext cx="11449272" cy="2636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กลุ่ม 15"/>
          <p:cNvGrpSpPr/>
          <p:nvPr/>
        </p:nvGrpSpPr>
        <p:grpSpPr>
          <a:xfrm>
            <a:off x="333772" y="693490"/>
            <a:ext cx="1871415" cy="1343442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2133971" y="909514"/>
            <a:ext cx="8352136" cy="12464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5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ตามประกาศ ข้อ 10 (ลว. 9 มิ.ย.60) </a:t>
            </a:r>
            <a:br>
              <a:rPr lang="th-TH" sz="2500" b="1" dirty="0">
                <a:latin typeface="FreesiaUPC" pitchFamily="34" charset="-34"/>
                <a:cs typeface="FreesiaUPC" pitchFamily="34" charset="-34"/>
              </a:rPr>
            </a:b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 √ เป็นค่าใช้จ่ายในการฝึกอบรมหลักสูตรการสร้างสรรค์นวัตกรรมหรือนำเทคโนโลยี</a:t>
            </a:r>
            <a:br>
              <a:rPr lang="th-TH" sz="2500" b="1" dirty="0">
                <a:latin typeface="FreesiaUPC" pitchFamily="34" charset="-34"/>
                <a:cs typeface="FreesiaUPC" pitchFamily="34" charset="-34"/>
              </a:rPr>
            </a:b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มาใช้ในการผลิตสินค้าหรือบริการ เท่าที่จ่ายจริงไม่เกินปีละ 100,000 บาท</a:t>
            </a:r>
            <a:endParaRPr lang="en-US" sz="25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41091" y="522999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97475" y="522999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25867" y="5157986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ม๊.ค.2562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197075" y="5806058"/>
            <a:ext cx="6984776" cy="8640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2561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7429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517555" y="333450"/>
            <a:ext cx="309634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จัดฝึกอบรมหลักสูตร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การออกแบบสมองกลฝังตัว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ในโรงงานอุตสาหกรรม ระหว่างวันที่ 1 – 5  ธ.ค. </a:t>
            </a:r>
            <a:r>
              <a:rPr lang="th-TH" sz="2500" b="1" spc="-5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61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149403" y="3387682"/>
            <a:ext cx="2480658" cy="1194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พิจารณาให้ความเห็นชอบหลักสูตรการฝึกอบรม 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7353759" y="3501802"/>
            <a:ext cx="2268252" cy="255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ยื่นคำขอรับเงินช่วยเหลือหรืออุดหนุน จำนวน 100,000 </a:t>
            </a:r>
            <a:r>
              <a:rPr lang="th-TH" sz="2500" b="1" spc="-5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บาท (ยื่นคำขอภายใน 60 วันนับแต่วันเสร็จสิ้นการฝึกอบรม</a:t>
            </a:r>
            <a:br>
              <a:rPr lang="th-TH" sz="2500" b="1" spc="-5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แต่ไม่เกิน 31 มี.ค.62)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701131" y="333450"/>
            <a:ext cx="28810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ยื่นหลักสูตรการฝึกอบรม 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(แบบ ขร.1) ให้สพร.หรือ สนพ.พิจารณาให้ความเห็นชอบ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ก่อนฝึกอบรม ไม่น้อยกว่า 30 วัน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algn="ctr">
              <a:spcAft>
                <a:spcPts val="0"/>
              </a:spcAft>
            </a:pPr>
            <a:r>
              <a:rPr lang="en-US" sz="2500" b="1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 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0" y="0"/>
            <a:ext cx="12187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42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AutoShape 417"/>
          <p:cNvCxnSpPr>
            <a:cxnSpLocks noChangeShapeType="1"/>
          </p:cNvCxnSpPr>
          <p:nvPr/>
        </p:nvCxnSpPr>
        <p:spPr bwMode="auto">
          <a:xfrm>
            <a:off x="1250632" y="2837083"/>
            <a:ext cx="988354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AutoShape 418"/>
          <p:cNvCxnSpPr>
            <a:cxnSpLocks noChangeShapeType="1"/>
          </p:cNvCxnSpPr>
          <p:nvPr/>
        </p:nvCxnSpPr>
        <p:spPr bwMode="auto">
          <a:xfrm>
            <a:off x="1233458" y="2665316"/>
            <a:ext cx="0" cy="34353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AutoShape 419"/>
          <p:cNvCxnSpPr>
            <a:cxnSpLocks noChangeShapeType="1"/>
          </p:cNvCxnSpPr>
          <p:nvPr/>
        </p:nvCxnSpPr>
        <p:spPr bwMode="auto">
          <a:xfrm>
            <a:off x="11134179" y="2713667"/>
            <a:ext cx="0" cy="34353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8025332" y="2997746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solidFill>
                  <a:srgbClr val="FF66FF"/>
                </a:solidFill>
                <a:latin typeface="TH SarabunPSK" pitchFamily="34" charset="-34"/>
                <a:cs typeface="TH SarabunPSK" pitchFamily="34" charset="-34"/>
              </a:rPr>
              <a:t>20 ธ.ค. </a:t>
            </a:r>
            <a:r>
              <a:rPr lang="th-TH" b="1" dirty="0" smtClean="0">
                <a:solidFill>
                  <a:srgbClr val="FF66FF"/>
                </a:solidFill>
                <a:latin typeface="TH SarabunPSK" pitchFamily="34" charset="-34"/>
                <a:cs typeface="TH SarabunPSK" pitchFamily="34" charset="-34"/>
              </a:rPr>
              <a:t>61</a:t>
            </a:r>
            <a:endParaRPr lang="en-US" b="1" dirty="0">
              <a:solidFill>
                <a:srgbClr val="FF66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9232248" y="2549728"/>
            <a:ext cx="1325868" cy="50747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2562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10154751" y="3057202"/>
            <a:ext cx="1267460" cy="44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31 มี.ค.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62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8397875" y="2637706"/>
            <a:ext cx="0" cy="939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712964" y="2997746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3 พ.ย. </a:t>
            </a:r>
            <a:r>
              <a:rPr lang="th-TH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61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5793084" y="2997746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1 ธ.ค.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61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7089228" y="2997746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5 ธ.ค.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61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9" name="Straight Connector 48"/>
          <p:cNvCxnSpPr/>
          <p:nvPr/>
        </p:nvCxnSpPr>
        <p:spPr>
          <a:xfrm>
            <a:off x="6584663" y="266531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605786" y="2549728"/>
            <a:ext cx="1" cy="448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453658" y="2549728"/>
            <a:ext cx="1" cy="448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344334" y="2608889"/>
            <a:ext cx="0" cy="11809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645347" y="1885430"/>
            <a:ext cx="0" cy="10522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 Box 4"/>
          <p:cNvSpPr txBox="1">
            <a:spLocks noChangeArrowheads="1"/>
          </p:cNvSpPr>
          <p:nvPr/>
        </p:nvSpPr>
        <p:spPr bwMode="auto">
          <a:xfrm>
            <a:off x="3504100" y="3024908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solidFill>
                  <a:srgbClr val="B9FDE3"/>
                </a:solidFill>
                <a:latin typeface="TH SarabunPSK" pitchFamily="34" charset="-34"/>
                <a:cs typeface="TH SarabunPSK" pitchFamily="34" charset="-34"/>
              </a:rPr>
              <a:t>1 พ.ย. </a:t>
            </a:r>
            <a:r>
              <a:rPr lang="th-TH" b="1" dirty="0" smtClean="0">
                <a:solidFill>
                  <a:srgbClr val="B9FDE3"/>
                </a:solidFill>
                <a:latin typeface="TH SarabunPSK" pitchFamily="34" charset="-34"/>
                <a:cs typeface="TH SarabunPSK" pitchFamily="34" charset="-34"/>
              </a:rPr>
              <a:t>61</a:t>
            </a:r>
            <a:endParaRPr lang="en-US" b="1" dirty="0">
              <a:solidFill>
                <a:srgbClr val="B9FDE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AutoShape 430"/>
          <p:cNvSpPr>
            <a:spLocks/>
          </p:cNvSpPr>
          <p:nvPr/>
        </p:nvSpPr>
        <p:spPr bwMode="auto">
          <a:xfrm rot="16200000">
            <a:off x="6907497" y="1851438"/>
            <a:ext cx="244452" cy="1152128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9" name="AutoShape 430"/>
          <p:cNvSpPr>
            <a:spLocks/>
          </p:cNvSpPr>
          <p:nvPr/>
        </p:nvSpPr>
        <p:spPr bwMode="auto">
          <a:xfrm rot="16200000">
            <a:off x="4907161" y="1061456"/>
            <a:ext cx="260423" cy="2748060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2205187" y="2560518"/>
            <a:ext cx="1325868" cy="507474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2561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4712964" y="188543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30 วัน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Text Box 5"/>
          <p:cNvSpPr txBox="1">
            <a:spLocks noChangeArrowheads="1"/>
          </p:cNvSpPr>
          <p:nvPr/>
        </p:nvSpPr>
        <p:spPr bwMode="auto">
          <a:xfrm>
            <a:off x="9622011" y="3573810"/>
            <a:ext cx="223224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61971" y="6232936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56865" y="5978323"/>
            <a:ext cx="1113418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9" name="Text Box 4"/>
          <p:cNvSpPr txBox="1">
            <a:spLocks noChangeArrowheads="1"/>
          </p:cNvSpPr>
          <p:nvPr/>
        </p:nvSpPr>
        <p:spPr bwMode="auto">
          <a:xfrm>
            <a:off x="1210842" y="2997746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1 ม.ค.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61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Rectangle 920"/>
          <p:cNvSpPr>
            <a:spLocks noChangeArrowheads="1"/>
          </p:cNvSpPr>
          <p:nvPr/>
        </p:nvSpPr>
        <p:spPr bwMode="auto">
          <a:xfrm>
            <a:off x="4291220" y="4221882"/>
            <a:ext cx="2954527" cy="122413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2561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(นับแต่วันเสร็จสิ้นการฝึกอบรม)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44947" y="5590034"/>
            <a:ext cx="7488832" cy="122413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651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693722" y="909514"/>
            <a:ext cx="9817401" cy="1532334"/>
          </a:xfrm>
          <a:prstGeom prst="round2DiagRect">
            <a:avLst/>
          </a:prstGeom>
          <a:solidFill>
            <a:srgbClr val="B9FDE3"/>
          </a:solidFill>
        </p:spPr>
        <p:txBody>
          <a:bodyPr wrap="square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ผู้ประกอบกิจการฝึกอบรมหลักสูตรการฝึกอบรมเพื่อสร้างสรรค์นวัตกรรม ชื่อหลักสูตร </a:t>
            </a:r>
            <a:r>
              <a:rPr lang="th-TH" sz="2800" b="1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“การออกแบบสมองกลฝังตัวในโรงงานอุตสาหกรรม”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1 รุ่น ฝึกอบรมลูกจ้าง จำนวน 10 คน ระยะเวลาการฝึกอบรม จำนวน 30 ชั่วโมง 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957349" y="2565698"/>
            <a:ext cx="9553774" cy="1532334"/>
          </a:xfrm>
          <a:prstGeom prst="round2DiagRect">
            <a:avLst/>
          </a:prstGeom>
          <a:noFill/>
          <a:ln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1. ยื่นหลักสูตรการฝึกอบรมที่จะขอรับเงินอุดหนุน (แบบ ขร.1) พร้อมเอกสารรายชื่อ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ผู้เข้ารับการฝึกอบรม และหลักฐานประกอบ ให้สพร.หรือสนพ. ที่สถานประกอบกิจการตั้งอยู่ พิจารณาให้ความเห็นชอบ </a:t>
            </a:r>
            <a:r>
              <a:rPr lang="th-TH" sz="2800" b="1" u="sng" dirty="0">
                <a:latin typeface="FreesiaUPC" pitchFamily="34" charset="-34"/>
                <a:cs typeface="FreesiaUPC" pitchFamily="34" charset="-34"/>
              </a:rPr>
              <a:t>ก่อนการฝึกอบรมไม่น้อยกว่า 30 วัน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พ.ย.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838034" y="6520968"/>
            <a:ext cx="2177009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241797" y="6238106"/>
            <a:ext cx="843881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มนมุมสี่เหลี่ยมด้านทแยงมุม 7"/>
          <p:cNvSpPr/>
          <p:nvPr/>
        </p:nvSpPr>
        <p:spPr>
          <a:xfrm>
            <a:off x="957349" y="4184367"/>
            <a:ext cx="9553774" cy="2485787"/>
          </a:xfrm>
          <a:prstGeom prst="round2DiagRect">
            <a:avLst/>
          </a:prstGeom>
          <a:noFill/>
          <a:ln w="15875" cmpd="thickThin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ค่าใช้จ่ายในการฝึกอบรม รวมจำนวน 100,000 บาท (จัดฝึกอบรมเอง)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(1) ค่าตอบแทนวิทยากร จำนวน 1 คน คนละ 2,000 บาทต่อชั่วโมง จำนวน 30 ชั่วโมง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 (1 คน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2,000 บาท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30 ชม.) เป็นเงินจำนวน 60,000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(2) ค่าวัสดุที่ใช้ในการฝึกอบรมฝีมือแรงงาน จำนวน 10 คน คนละ 4,000 บาท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 เป็นเงิน 40,000 บาท (10 คน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4,000 บาท) เป็นเงินจำนวน 40,000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9625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149671" y="1488396"/>
            <a:ext cx="9456750" cy="578882"/>
          </a:xfrm>
          <a:prstGeom prst="round2DiagRect">
            <a:avLst/>
          </a:prstGeom>
          <a:noFill/>
          <a:ln cmpd="thinThick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2. ผู้อำนวยการสพร.หรือ สนพ. พิจารณาให้ความเห็นชอบ แบบ ขร.1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 พ.ย.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61971" y="644896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14202" y="6166098"/>
            <a:ext cx="940057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มนมุมสี่เหลี่ยมด้านทแยงมุม 7"/>
          <p:cNvSpPr/>
          <p:nvPr/>
        </p:nvSpPr>
        <p:spPr>
          <a:xfrm>
            <a:off x="1173373" y="2185492"/>
            <a:ext cx="9433048" cy="1055608"/>
          </a:xfrm>
          <a:prstGeom prst="round2DiagRect">
            <a:avLst/>
          </a:prstGeom>
          <a:noFill/>
          <a:ln cmpd="thinThick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3. ผู้ประกอบกิจการเริ่มดำเนินการจัดฝึกอบรมให้แก่ลูกจ้าง จำนวน 10 คน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จำนวน 30 ชั่วโมง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ระหว่าง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วันที่ 1 ธ.ค.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61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– 5 ธ.ค.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61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มนมุมสี่เหลี่ยมด้านทแยงมุม 7"/>
          <p:cNvSpPr/>
          <p:nvPr/>
        </p:nvSpPr>
        <p:spPr>
          <a:xfrm>
            <a:off x="1173373" y="3357786"/>
            <a:ext cx="9456750" cy="2009061"/>
          </a:xfrm>
          <a:prstGeom prst="round2DiagRect">
            <a:avLst/>
          </a:prstGeom>
          <a:noFill/>
          <a:ln cmpd="sng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4. ยื่นคำขอรับเงินช่วยเหลือหรืออุดหนุน (แบบ ชอ.2-4) จำนวน 100,000 บาท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พร้อมเอกสารหลักฐาน 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20 ธ.ค.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800" i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ยื่นคำขอภายใน 60 วันนับแต่วันเสร็จสิ้นการฝึกอบรม แต่ไม่เกินวันที่ 31 </a:t>
            </a:r>
            <a:r>
              <a:rPr lang="th-TH" sz="28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มีนาคม</a:t>
            </a:r>
            <a:br>
              <a:rPr lang="th-TH" sz="28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    2562)</a:t>
            </a:r>
            <a:endParaRPr lang="en-US" sz="2800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2463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40160" y="119167"/>
            <a:ext cx="551755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th-TH" sz="3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DilleniaUPC" pitchFamily="18" charset="-34"/>
                <a:ea typeface="Times New Roman" pitchFamily="18" charset="0"/>
                <a:cs typeface="DilleniaUPC" pitchFamily="18" charset="-34"/>
              </a:rPr>
              <a:t>ตัวอย่างการกรอกข้อมูล แบบ ขร.1 ข้อ 2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125067" y="837506"/>
            <a:ext cx="10297144" cy="52629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9763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2. ขอรับความเห็นชอบหลักสูตรการฝึกอบรม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>
                <a:tab pos="639763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หลักสูตรการฝึกอบรมเพื่อสร้างสรรค์นวัตกรรม</a:t>
            </a:r>
            <a:endParaRPr kumimoji="0" lang="en-US" sz="28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444500" lvl="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639763" algn="l"/>
              </a:tabLst>
            </a:pPr>
            <a:r>
              <a:rPr lang="en-US" sz="2800" b="1" dirty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การออกแบบสมองกลฝังตัวในโรงงานอุตสาหกรรม	   จำนวน.......</a:t>
            </a:r>
            <a:r>
              <a:rPr kumimoji="0" lang="th-TH" sz="280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1......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รุ่น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>
                <a:tab pos="639763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การควบคุมหุ่นยนต์ในระบบงานอุตสาหกรรม	   จำนวน................รุ่น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>
                <a:tab pos="639763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การใช้โปรแกรมเมเปิ้ลลอจิกคอนโทรลเลอร์ชั้นสูง	   จำนวน................รุ่น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>
                <a:tab pos="639763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การสร้างภาพเคลื่อนไหวแบบ 3 มิติ (3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D Animation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จำนวน................รุ่น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>
                <a:tab pos="639763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ชื่อหลักสูตร สาขา การจำลองโมเดลสายการผลิตเพื่อเพิ่มประสิทธิภาพ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</a:t>
            </a: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จำนวน................รุ่น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4445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9763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  ด้วยโปรแกรม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Automation Plant Simulation</a:t>
            </a:r>
            <a:endParaRPr kumimoji="0" 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>
                <a:tab pos="639763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9763" algn="l"/>
                <a:tab pos="75374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(1) หลักสูตร........................................................................................................จำนวน................รุ่น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9763" algn="l"/>
                <a:tab pos="75374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(2) หลักสูตร........................................................................................................จำนวน................รุ่น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444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9763" algn="l"/>
                <a:tab pos="7537450" algn="l"/>
              </a:tabLst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(3) หลักสูตร........................................................................................................จำนวน................รุ่น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61971" y="6382122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14202" y="6238106"/>
            <a:ext cx="940057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0323670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61971" y="6382122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56865" y="6127509"/>
            <a:ext cx="969402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9043" y="333450"/>
            <a:ext cx="9433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สิทธิขอรับเงินช่วยเหลือหรืออุดหนุนเกิดมีขึ้นในปีใด ตามประกาศข้อ </a:t>
            </a:r>
            <a:r>
              <a:rPr lang="th-TH" sz="4000" b="1" dirty="0" smtClean="0">
                <a:solidFill>
                  <a:srgbClr val="FFFF00"/>
                </a:solidFill>
              </a:rPr>
              <a:t>10 </a:t>
            </a:r>
            <a:r>
              <a:rPr lang="th-TH" sz="4000" b="1" dirty="0">
                <a:solidFill>
                  <a:srgbClr val="FFFF00"/>
                </a:solidFill>
              </a:rPr>
              <a:t>(จากตัวอย่าง)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3059" y="1773610"/>
            <a:ext cx="102251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542925" algn="l"/>
              </a:tabLst>
            </a:pP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	ผู้ประกอบกิจการฝึกอบรมฝีมือแรงงานหลักสูตรการสร้างสรรค์นวัตกรรม หรือหลักสูตรการนำเทคโนโลยีมาใช้ในการผลิตสินค้าหรือบริการเพื่อพัฒนาทักษะความรู้ให้แก่ลูกจ้าง</a:t>
            </a:r>
            <a:r>
              <a:rPr lang="th-TH" sz="4000" i="1" u="sng" dirty="0">
                <a:latin typeface="TH SarabunPSK" pitchFamily="34" charset="-34"/>
                <a:cs typeface="TH SarabunPSK" pitchFamily="34" charset="-34"/>
              </a:rPr>
              <a:t>แล้วเสร็จในปี พ.ศ. 2561</a:t>
            </a:r>
            <a:r>
              <a:rPr lang="th-TH" sz="4000" i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algn="thaiDist">
              <a:tabLst>
                <a:tab pos="542925" algn="l"/>
              </a:tabLst>
            </a:pPr>
            <a:r>
              <a:rPr lang="th-TH" sz="4000" i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ในปี พ.ศ. 2561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คำขอรับเงินช่วยเหลือหรืออุดหนุน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ปี พ.ศ. 2561 ภายใน 60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วัน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นับ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แต่วันเสร็จสิ้นการฝึกอบรม ทั้งนี้ ไม่เกินวันที่ 31 มีนาคม 2562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93227991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61971" y="6382122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0956865" y="6127509"/>
            <a:ext cx="1041410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9043" y="1197546"/>
            <a:ext cx="102971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542925" algn="l"/>
              </a:tabLst>
            </a:pPr>
            <a:r>
              <a:rPr lang="th-TH" sz="3600" dirty="0"/>
              <a:t>	เมื่อผู้ประกอบกิจการ</a:t>
            </a:r>
            <a:r>
              <a:rPr lang="th-TH" sz="3600" u="sng" dirty="0"/>
              <a:t>ยื่นคำขอ แบบ ชอ.2-4 หลังจากวันที่ 31 มีนาคม</a:t>
            </a:r>
            <a:r>
              <a:rPr lang="th-TH" sz="3600" dirty="0"/>
              <a:t> </a:t>
            </a:r>
            <a:r>
              <a:rPr lang="th-TH" sz="3600" dirty="0" smtClean="0"/>
              <a:t/>
            </a:r>
            <a:br>
              <a:rPr lang="th-TH" sz="3600" dirty="0" smtClean="0"/>
            </a:br>
            <a:r>
              <a:rPr lang="th-TH" sz="3600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3600" dirty="0">
                <a:latin typeface="TH SarabunPSK" pitchFamily="34" charset="-34"/>
                <a:cs typeface="TH SarabunPSK" pitchFamily="34" charset="-34"/>
              </a:rPr>
              <a:t>ตรวจสอบด้วยว่าสิทธิขอรับเงินช่วยเหลือหรืออุดหนุนเกิดขึ้นในปีใด </a:t>
            </a:r>
            <a:endParaRPr lang="en-US" sz="36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3600" dirty="0" smtClean="0"/>
              <a:t>เช่น </a:t>
            </a:r>
            <a:r>
              <a:rPr lang="th-TH" sz="3600" b="1" dirty="0"/>
              <a:t>ในวันที่ 5 เมษายน</a:t>
            </a:r>
            <a:r>
              <a:rPr lang="th-TH" sz="3600" dirty="0"/>
              <a:t> 2561 ยื่นคำขอรับเงินช่วยเหลือหรือ</a:t>
            </a:r>
            <a:r>
              <a:rPr lang="th-TH" sz="3600" dirty="0" smtClean="0"/>
              <a:t>อุดหนุน กรณี</a:t>
            </a:r>
            <a:r>
              <a:rPr lang="th-TH" sz="3600" dirty="0"/>
              <a:t>ฝึกอบรมฝีมือแรงงานหลักสูตรการสร้างสรรค์นวัตกรรม หรือหลักสูตรการนำเทคโนโลยีมาใช้ในการผลิตสินค้าหรือบริการเพื่อพัฒนาทักษะความรู้ให้แก่</a:t>
            </a:r>
            <a:r>
              <a:rPr lang="th-TH" sz="3600" dirty="0" smtClean="0"/>
              <a:t>ลูกจ้างใน</a:t>
            </a:r>
            <a:r>
              <a:rPr lang="th-TH" sz="3600" dirty="0"/>
              <a:t>ปี พ.ศ. 2560 </a:t>
            </a:r>
            <a:endParaRPr lang="en-US" sz="3600" dirty="0"/>
          </a:p>
          <a:p>
            <a:pPr indent="542925" algn="thaiDist"/>
            <a:r>
              <a:rPr lang="th-TH" sz="3600" dirty="0"/>
              <a:t>กรณีนี้ผู้ประกอบกิจการยื่นคำขอวันที่ 5 เมษายน 2561 ไม่สามารถอนุมัติให้</a:t>
            </a:r>
            <a:r>
              <a:rPr lang="th-TH" sz="3600" dirty="0" smtClean="0"/>
              <a:t>เงินช่วยเหลือ</a:t>
            </a:r>
            <a:r>
              <a:rPr lang="th-TH" sz="3600" dirty="0"/>
              <a:t>หรืออุดหนุนได้ เนื่องจากยื่นคำขอฯ เกินเวลาที่กำหนด </a:t>
            </a:r>
            <a:r>
              <a:rPr lang="th-TH" sz="3600" b="1" dirty="0"/>
              <a:t>ต้องยื่นคำขอฯ </a:t>
            </a:r>
            <a:r>
              <a:rPr lang="th-TH" sz="3600" b="1" dirty="0" smtClean="0"/>
              <a:t/>
            </a:r>
            <a:br>
              <a:rPr lang="th-TH" sz="3600" b="1" dirty="0" smtClean="0"/>
            </a:br>
            <a:r>
              <a:rPr lang="th-TH" sz="3600" b="1" dirty="0" smtClean="0"/>
              <a:t>ใน</a:t>
            </a:r>
            <a:r>
              <a:rPr lang="th-TH" sz="3600" b="1" dirty="0"/>
              <a:t>ปี พ.ศ. 2560 ทั้งนี้ ไม่เกินวันที่ 31 มีนาคม 2561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49493832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89883" y="6382122"/>
            <a:ext cx="290235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172889" y="6127509"/>
            <a:ext cx="753378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9043" y="1341562"/>
            <a:ext cx="104411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สรุป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ผู้ประกอบกิจการฝึกอบรมฝีมือแรงงานหลักสูตรการสร้างสรรค์นวัตกรรม หรือหลักสูตรการนำ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เทคโนโลยีมา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ใช้ในการผลิตสินค้าหรือบริการเพื่อพัฒนาทักษะความรู้ให้แก่ลูกจ้างในปี พ.ศ. 2560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สิทธิขอรับเงินช่วยเหลือหรืออุดหนุนเกิดขึ้นในปี พ.ศ. 256</a:t>
            </a:r>
            <a:r>
              <a:rPr lang="en-US" sz="4000" dirty="0">
                <a:latin typeface="TH SarabunPSK" pitchFamily="34" charset="-34"/>
                <a:cs typeface="TH SarabunPSK" pitchFamily="34" charset="-34"/>
              </a:rPr>
              <a:t>0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ต้อง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คำ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ขอฯ ในปี พ.ศ. 256</a:t>
            </a:r>
            <a:r>
              <a:rPr lang="en-US" sz="4000" dirty="0" smtClean="0">
                <a:latin typeface="TH SarabunPSK" pitchFamily="34" charset="-34"/>
                <a:cs typeface="TH SarabunPSK" pitchFamily="34" charset="-34"/>
              </a:rPr>
              <a:t>0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 ทั้งนี้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ไม่เกินวันที่ 31 มีนาคม 256</a:t>
            </a:r>
            <a:r>
              <a:rPr lang="en-US" sz="4000" dirty="0">
                <a:latin typeface="TH SarabunPSK" pitchFamily="34" charset="-34"/>
                <a:cs typeface="TH SarabunPSK" pitchFamily="34" charset="-34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66499719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9122" y="1767910"/>
            <a:ext cx="10365102" cy="303003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อุดหนุนแก่ผู้ดำเนินการทดสอบมาตรฐานฝีมือแรงงานตามมาตรา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24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หรือศูนย์ประเมินความรู้ความสามารถตามมาตรา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26/4 (2)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ที่เป็นหน่วยงานของรัฐ ซึ่ง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ส่งเงินค่าทดสอบหรือค่าธรรมเนียมเข้ากองทุน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ให้เงินอุดหนุน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เท่ากับจำนวนเงินที่ส่งเข้ากองทุน</a:t>
            </a:r>
            <a:endParaRPr lang="en-US" sz="36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Oval 47"/>
          <p:cNvSpPr/>
          <p:nvPr/>
        </p:nvSpPr>
        <p:spPr>
          <a:xfrm>
            <a:off x="698717" y="1413570"/>
            <a:ext cx="786390" cy="714380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8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837034" y="261447"/>
            <a:ext cx="10247189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/ศูนย์ประเมินฯ ตามมาตรา 26/4(2)</a:t>
            </a: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0825752" y="6076817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469883" y="4797946"/>
            <a:ext cx="2304256" cy="72008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11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73939" y="6448960"/>
            <a:ext cx="256356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59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73939" y="6448960"/>
            <a:ext cx="270757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4768" y="6232936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108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795" y="765498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51523" y="332658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ผู้ดำเนินการทดสอบ/ศูนย์ประเมินฯ ตามมาตรา 26/4(2)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2624031104"/>
              </p:ext>
            </p:extLst>
          </p:nvPr>
        </p:nvGraphicFramePr>
        <p:xfrm>
          <a:off x="621011" y="2205658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1125538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11 (ลว. 9 มิ.ย.60)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√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เท่ากับจำนวนเงินค่าทดสอบหรือค่าธรรมเนียมที่ส่งเข้ากองทุน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034" y="5200377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21281" y="5200377"/>
            <a:ext cx="1924266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97674" y="5191875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45947" y="5191085"/>
            <a:ext cx="2448272" cy="830997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มี.ค.2562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197075" y="5806058"/>
            <a:ext cx="6984776" cy="86409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2561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อุดหนุน ไม่เกินวันที่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มีนาคม 2562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3268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95"/>
          <p:cNvSpPr txBox="1">
            <a:spLocks noChangeArrowheads="1"/>
          </p:cNvSpPr>
          <p:nvPr/>
        </p:nvSpPr>
        <p:spPr bwMode="auto">
          <a:xfrm>
            <a:off x="1053059" y="549474"/>
            <a:ext cx="5616623" cy="12961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ดำเนินการทดสอบฝีมือแรงงาน จำนวน 20 คน </a:t>
            </a:r>
            <a:b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เก็บค่าทดสอบคนละ 1,000 บาท </a:t>
            </a:r>
            <a:b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ส่งเงินค่าทดสอบเข้ากองทุน จำนวน 20,000 บาท</a:t>
            </a:r>
            <a:endParaRPr kumimoji="0" lang="en-US" sz="26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6957715" y="3429793"/>
            <a:ext cx="3168352" cy="1584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สิทธิขอรับเงินช่วยเหลือหรืออุดหนนเกิดมีขึ้นในปีใด ให้ยื่นคำขอรับเงินช่วยเหลือหรืออุดหนุนได้ไม่เกินวันที่ 31 มีนาคมของปีถัดไป  </a:t>
            </a:r>
            <a:r>
              <a:rPr kumimoji="0" lang="th-TH" b="1" i="0" u="none" strike="noStrike" cap="none" normalizeH="0" baseline="3000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		   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 Box 532"/>
          <p:cNvSpPr txBox="1">
            <a:spLocks noChangeArrowheads="1"/>
          </p:cNvSpPr>
          <p:nvPr/>
        </p:nvSpPr>
        <p:spPr bwMode="auto">
          <a:xfrm>
            <a:off x="1917155" y="3285778"/>
            <a:ext cx="3816424" cy="108011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</a:t>
            </a:r>
            <a:br>
              <a:rPr kumimoji="0" lang="th-TH" sz="2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เท่ากับจำนวนเงินที่ส่งเข้ากองทุน</a:t>
            </a:r>
            <a:endParaRPr kumimoji="0" lang="en-US" sz="28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Straight Connector 58"/>
          <p:cNvSpPr>
            <a:spLocks noChangeShapeType="1"/>
          </p:cNvSpPr>
          <p:nvPr/>
        </p:nvSpPr>
        <p:spPr bwMode="auto">
          <a:xfrm>
            <a:off x="10486107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Line 530"/>
          <p:cNvSpPr>
            <a:spLocks noChangeShapeType="1"/>
          </p:cNvSpPr>
          <p:nvPr/>
        </p:nvSpPr>
        <p:spPr bwMode="auto">
          <a:xfrm>
            <a:off x="1629123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086" name="AutoShape 536"/>
          <p:cNvCxnSpPr>
            <a:cxnSpLocks noChangeShapeType="1"/>
          </p:cNvCxnSpPr>
          <p:nvPr/>
        </p:nvCxnSpPr>
        <p:spPr bwMode="auto">
          <a:xfrm rot="10800000">
            <a:off x="1629123" y="2493692"/>
            <a:ext cx="8856984" cy="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Line 540"/>
          <p:cNvSpPr>
            <a:spLocks noChangeShapeType="1"/>
          </p:cNvSpPr>
          <p:nvPr/>
        </p:nvSpPr>
        <p:spPr bwMode="auto">
          <a:xfrm>
            <a:off x="7173739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Line 542"/>
          <p:cNvSpPr>
            <a:spLocks noChangeShapeType="1"/>
          </p:cNvSpPr>
          <p:nvPr/>
        </p:nvSpPr>
        <p:spPr bwMode="auto">
          <a:xfrm>
            <a:off x="6134100" y="2048495"/>
            <a:ext cx="0" cy="695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AutoShape 41"/>
          <p:cNvSpPr>
            <a:spLocks/>
          </p:cNvSpPr>
          <p:nvPr/>
        </p:nvSpPr>
        <p:spPr bwMode="auto">
          <a:xfrm rot="5400000">
            <a:off x="3692625" y="869192"/>
            <a:ext cx="337808" cy="4545137"/>
          </a:xfrm>
          <a:prstGeom prst="rightBrace">
            <a:avLst>
              <a:gd name="adj1" fmla="val 12263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AutoShape 42"/>
          <p:cNvSpPr>
            <a:spLocks/>
          </p:cNvSpPr>
          <p:nvPr/>
        </p:nvSpPr>
        <p:spPr bwMode="auto">
          <a:xfrm rot="5400000">
            <a:off x="8162792" y="962465"/>
            <a:ext cx="294619" cy="4352007"/>
          </a:xfrm>
          <a:prstGeom prst="rightBrace">
            <a:avLst>
              <a:gd name="adj1" fmla="val 15235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3285307" y="2182168"/>
            <a:ext cx="1550330" cy="527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2561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534936" y="2166399"/>
            <a:ext cx="1550330" cy="527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2562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 Box 543"/>
          <p:cNvSpPr txBox="1">
            <a:spLocks noChangeArrowheads="1"/>
          </p:cNvSpPr>
          <p:nvPr/>
        </p:nvSpPr>
        <p:spPr bwMode="auto">
          <a:xfrm>
            <a:off x="1629123" y="2590587"/>
            <a:ext cx="1080120" cy="44785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1 ม.ค. </a:t>
            </a:r>
            <a:r>
              <a:rPr kumimoji="0" lang="th-TH" sz="22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61</a:t>
            </a:r>
            <a:endParaRPr kumimoji="0" lang="en-US" sz="22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533"/>
          <p:cNvSpPr txBox="1">
            <a:spLocks noChangeArrowheads="1"/>
          </p:cNvSpPr>
          <p:nvPr/>
        </p:nvSpPr>
        <p:spPr bwMode="auto">
          <a:xfrm>
            <a:off x="9039903" y="2567485"/>
            <a:ext cx="1446077" cy="4048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มี.ค. </a:t>
            </a:r>
            <a:r>
              <a:rPr kumimoji="0" lang="th-TH" sz="22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62</a:t>
            </a:r>
            <a:endParaRPr kumimoji="0" lang="en-US" sz="22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 Box 534"/>
          <p:cNvSpPr txBox="1">
            <a:spLocks noChangeArrowheads="1"/>
          </p:cNvSpPr>
          <p:nvPr/>
        </p:nvSpPr>
        <p:spPr bwMode="auto">
          <a:xfrm>
            <a:off x="6508744" y="2590358"/>
            <a:ext cx="1241059" cy="4320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ธ.ค. </a:t>
            </a:r>
            <a:r>
              <a:rPr kumimoji="0" lang="th-TH" sz="22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61</a:t>
            </a:r>
            <a:endParaRPr kumimoji="0" lang="en-US" sz="22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 Box 541"/>
          <p:cNvSpPr txBox="1">
            <a:spLocks noChangeArrowheads="1"/>
          </p:cNvSpPr>
          <p:nvPr/>
        </p:nvSpPr>
        <p:spPr bwMode="auto">
          <a:xfrm>
            <a:off x="5020402" y="2563168"/>
            <a:ext cx="1080119" cy="443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ก.ย. </a:t>
            </a:r>
            <a:r>
              <a:rPr kumimoji="0" lang="th-TH" sz="22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61</a:t>
            </a:r>
            <a:endParaRPr kumimoji="0" lang="en-US" sz="22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7" name="Text Box 5"/>
          <p:cNvSpPr txBox="1">
            <a:spLocks noChangeArrowheads="1"/>
          </p:cNvSpPr>
          <p:nvPr/>
        </p:nvSpPr>
        <p:spPr bwMode="auto">
          <a:xfrm>
            <a:off x="837035" y="5302002"/>
            <a:ext cx="7488832" cy="1224136"/>
          </a:xfrm>
          <a:prstGeom prst="rect">
            <a:avLst/>
          </a:prstGeom>
          <a:noFill/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16912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109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Rectangle 920"/>
          <p:cNvSpPr>
            <a:spLocks noChangeArrowheads="1"/>
          </p:cNvSpPr>
          <p:nvPr/>
        </p:nvSpPr>
        <p:spPr bwMode="auto">
          <a:xfrm>
            <a:off x="2384265" y="4293890"/>
            <a:ext cx="2954527" cy="864096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 พ.ศ. 2561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16912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110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25068" y="189434"/>
            <a:ext cx="49677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การคำนวณเงินช่วยเหลือหรืออุดหนุน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1051" y="1077332"/>
            <a:ext cx="101531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>
                <a:solidFill>
                  <a:srgbClr val="88ECFA"/>
                </a:solidFill>
                <a:latin typeface="TH SarabunPSK" pitchFamily="34" charset="-34"/>
                <a:cs typeface="TH SarabunPSK" pitchFamily="34" charset="-34"/>
              </a:rPr>
              <a:t>ตัวอย่าง </a:t>
            </a:r>
            <a:r>
              <a:rPr lang="th-TH" sz="3000" dirty="0">
                <a:solidFill>
                  <a:srgbClr val="88ECFA"/>
                </a:solidFill>
                <a:latin typeface="TH SarabunPSK" pitchFamily="34" charset="-34"/>
                <a:cs typeface="TH SarabunPSK" pitchFamily="34" charset="-34"/>
              </a:rPr>
              <a:t>(จากโจทก์ตัวอย่าง)</a:t>
            </a:r>
            <a:endParaRPr lang="en-US" sz="3000" dirty="0">
              <a:solidFill>
                <a:srgbClr val="88ECFA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ผู้ดำเนินการทดสอบมาตรฐานฝีมือแรงงานตามมาตรา 24 ส่งเงินค่าทดสอบเข้า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กองทุน</a:t>
            </a:r>
            <a:br>
              <a:rPr lang="th-TH" sz="3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ปี พ.ศ. 2561 ยื่นคำขอรับเงินช่วยเหลือหรืออุดหนุน เท่ากับจำนวนเงินที่ส่งเข้ากองทุน 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ทั้งนี้ 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ไม่เกินวันที่ 31 มีนาคม 2562</a:t>
            </a:r>
            <a:endParaRPr lang="en-US" sz="3000" dirty="0"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976438" algn="l"/>
              </a:tabLst>
            </a:pPr>
            <a:r>
              <a:rPr lang="th-TH" sz="3000" dirty="0">
                <a:solidFill>
                  <a:srgbClr val="FF66FF"/>
                </a:solidFill>
                <a:latin typeface="TH SarabunPSK" pitchFamily="34" charset="-34"/>
                <a:cs typeface="TH SarabunPSK" pitchFamily="34" charset="-34"/>
              </a:rPr>
              <a:t>ปี พ.ศ. 256</a:t>
            </a:r>
            <a:r>
              <a:rPr lang="en-US" sz="3000" dirty="0">
                <a:solidFill>
                  <a:srgbClr val="FF66F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3000" dirty="0">
                <a:solidFill>
                  <a:srgbClr val="FF66F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	ดำเนินการทดสอบมาตรฐานฝีมือแรงงานแห่งชาติ 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3000" dirty="0" smtClean="0">
                <a:latin typeface="TH SarabunPSK" pitchFamily="34" charset="-34"/>
                <a:cs typeface="TH SarabunPSK" pitchFamily="34" charset="-34"/>
              </a:rPr>
              <a:t>     = 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20 คน </a:t>
            </a:r>
            <a:endParaRPr lang="en-US" sz="3000" dirty="0"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976438" algn="l"/>
                <a:tab pos="7265988" algn="l"/>
              </a:tabLst>
            </a:pPr>
            <a:r>
              <a:rPr lang="en-US" sz="30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จัดเก็บ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ค่าทดสอบคนละ </a:t>
            </a:r>
            <a:r>
              <a:rPr lang="en-US" sz="30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3000" dirty="0" smtClean="0"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1,000 บาท </a:t>
            </a:r>
            <a:endParaRPr lang="en-US" sz="3000" dirty="0"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976438" algn="l"/>
              </a:tabLst>
            </a:pPr>
            <a:r>
              <a:rPr lang="en-US" sz="30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ส่ง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เงินค่าทดสอบเข้ากองทุน (</a:t>
            </a:r>
            <a:r>
              <a:rPr lang="en-US" sz="3000" dirty="0">
                <a:latin typeface="TH SarabunPSK" pitchFamily="34" charset="-34"/>
                <a:cs typeface="TH SarabunPSK" pitchFamily="34" charset="-34"/>
              </a:rPr>
              <a:t>20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 คน </a:t>
            </a:r>
            <a:r>
              <a:rPr lang="en-US" sz="3000" dirty="0">
                <a:latin typeface="TH SarabunPSK" pitchFamily="34" charset="-34"/>
                <a:cs typeface="TH SarabunPSK" pitchFamily="34" charset="-34"/>
              </a:rPr>
              <a:t>x 1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,000 บาท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en-US" sz="3000" dirty="0" smtClean="0">
                <a:latin typeface="TH SarabunPSK" pitchFamily="34" charset="-34"/>
                <a:cs typeface="TH SarabunPSK" pitchFamily="34" charset="-34"/>
              </a:rPr>
              <a:t>    =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20,000 บาท </a:t>
            </a:r>
            <a:endParaRPr lang="en-US" sz="3000" dirty="0"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976438" algn="l"/>
              </a:tabLst>
            </a:pPr>
            <a:r>
              <a:rPr lang="en-US" sz="30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000" dirty="0" err="1" smtClean="0">
                <a:latin typeface="TH SarabunPSK" pitchFamily="34" charset="-34"/>
                <a:cs typeface="TH SarabunPSK" pitchFamily="34" charset="-34"/>
              </a:rPr>
              <a:t>สปก.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ยื่นคำขอรับเงินช่วยเหลือหรืออุดหนุน</a:t>
            </a:r>
            <a:r>
              <a:rPr lang="th-TH" sz="3000" u="sng" dirty="0">
                <a:latin typeface="TH SarabunPSK" pitchFamily="34" charset="-34"/>
                <a:cs typeface="TH SarabunPSK" pitchFamily="34" charset="-34"/>
              </a:rPr>
              <a:t>เท่ากับจำนวนเงินที่ส่งเข้ากองทุน</a:t>
            </a:r>
            <a:endParaRPr lang="en-US" sz="3000" u="sng" dirty="0"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1976438" algn="l"/>
              </a:tabLst>
            </a:pP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เงินช่วยเหลือหรืออุดหนุนที่มีสิทธิยื่นคำขอในปี พ.ศ. 2561  	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				                 </a:t>
            </a:r>
            <a:r>
              <a:rPr lang="en-US" sz="3000" dirty="0" smtClean="0">
                <a:latin typeface="TH SarabunPSK" pitchFamily="34" charset="-34"/>
                <a:cs typeface="TH SarabunPSK" pitchFamily="34" charset="-34"/>
              </a:rPr>
              <a:t>              = </a:t>
            </a:r>
            <a:r>
              <a:rPr lang="en-US" sz="3000" dirty="0">
                <a:latin typeface="TH SarabunPSK" pitchFamily="34" charset="-34"/>
                <a:cs typeface="TH SarabunPSK" pitchFamily="34" charset="-34"/>
              </a:rPr>
              <a:t>20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3000" dirty="0">
                <a:latin typeface="TH SarabunPSK" pitchFamily="34" charset="-34"/>
                <a:cs typeface="TH SarabunPSK" pitchFamily="34" charset="-34"/>
              </a:rPr>
              <a:t>000 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บาท</a:t>
            </a:r>
            <a:endParaRPr lang="en-US" sz="3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1961056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16912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111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9043" y="333450"/>
            <a:ext cx="9433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</a:rPr>
              <a:t>สิทธิขอรับเงินช่วยเหลือหรืออุดหนุนเกิดมีขึ้นในปีใด ตามประกาศข้อ </a:t>
            </a:r>
            <a:r>
              <a:rPr lang="th-TH" sz="4000" b="1" dirty="0" smtClean="0">
                <a:solidFill>
                  <a:srgbClr val="FFFF00"/>
                </a:solidFill>
              </a:rPr>
              <a:t>11 </a:t>
            </a:r>
            <a:r>
              <a:rPr lang="th-TH" sz="4000" b="1" dirty="0">
                <a:solidFill>
                  <a:srgbClr val="FFFF00"/>
                </a:solidFill>
              </a:rPr>
              <a:t>(จากตัวอย่าง)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1051" y="1917626"/>
            <a:ext cx="102971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thaiDist"/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ผู้ดำเนินการ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ทดสอบมาตรฐานฝีมือแรงงานตามมาตรา 24 ส่ง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เงิน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ค่า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ทดสอบเข้ากองทุน หรือศูนย์ประเมินความรู้ความสามารถตามมาตรา 26/4 (2) ที่เป็นหน่วยงานของรัฐ ส่งเงินค่าธรรมเนียมเข้า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กองทุน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i="1" u="sng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4000" i="1" u="sng" dirty="0">
                <a:latin typeface="TH SarabunPSK" pitchFamily="34" charset="-34"/>
                <a:cs typeface="TH SarabunPSK" pitchFamily="34" charset="-34"/>
              </a:rPr>
              <a:t>ปี พ.ศ. 2561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สิทธิขอรับเงินช่วยเหลือหรืออุดหนุนเกิดขึ้น</a:t>
            </a:r>
            <a:r>
              <a:rPr lang="th-TH" sz="4000" b="1" u="sng" dirty="0">
                <a:latin typeface="TH SarabunPSK" pitchFamily="34" charset="-34"/>
                <a:cs typeface="TH SarabunPSK" pitchFamily="34" charset="-34"/>
              </a:rPr>
              <a:t>ในปี พ.ศ. 2561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คำขอรับเงินช่วยเหลือหรือ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อุดหนุนใน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ปี พ.ศ. 2561 ทั้งนี้ ไม่เกินวันที่ 31 มีนาคม 2562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72019128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16912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112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81051" y="1197546"/>
            <a:ext cx="102251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thaiDist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เมื่อผู้ประกอบกิจการยื่นคำขอ แบบ ชอ.1 หรือ แบบ ชอ.1-1 หลังจากวันที่ 31 มีนาคม ให้ตรวจสอบด้วย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ว่าสิทธิขอรับเงินช่วยเหลือหรืออุดหนุนเกิดขึ้นในปีใด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เช่น ในวันที่ 5 เมษายน 2561 ยื่นคำขอรับเงินช่วยเหลือหรืออุดหนุน กรณีส่งเงินค่าทดสอบหรือค่าธรรมเนียมเข้ากองทุน ในปี พ.ศ. 2560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กรณีนี้ผู้ประกอบกิจการยื่นคำขอวันที่ 5 เมษายน 2561 ไม่สามารถอนุมัติให้เงินช่วยเหลือหรืออุดหนุนได้ เนื่องจากยื่นคำขอฯ เกินเวลาที่กำหนด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ต้องยื่นคำขอฯ ในปี พ.ศ. 2560 ทั้งนี้ ไม่เกินวันที่ 31 มีนาคม 2561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27910529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9336" y="201628"/>
            <a:ext cx="71336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ข้อควรระวังการอนุมัติให้เงินช่วยเหลือหรืออุดหนุน</a:t>
            </a:r>
            <a:endParaRPr 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16912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113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3059" y="1485578"/>
            <a:ext cx="100811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สรุป </a:t>
            </a:r>
            <a:endParaRPr lang="en-US" sz="4000" dirty="0">
              <a:latin typeface="TH SarabunPSK" pitchFamily="34" charset="-34"/>
              <a:cs typeface="TH SarabunPSK" pitchFamily="34" charset="-34"/>
            </a:endParaRPr>
          </a:p>
          <a:p>
            <a:pPr indent="542925" algn="thaiDist"/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ผู้ประกอบกิจการส่งเงินค่าทดสอบหรือค่าธรรมเนียมเข้ากองทุน 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ปี พ.ศ. 2560 </a:t>
            </a:r>
          </a:p>
          <a:p>
            <a:pPr indent="542925" algn="thaiDist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สิทธิ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ขอรับเงินช่วยเหลือหรืออุดหนุนเกิดขึ้นในปี พ.ศ. 256</a:t>
            </a:r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0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ต้อง</a:t>
            </a: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ยื่น</a:t>
            </a:r>
            <a:br>
              <a:rPr lang="th-TH" sz="40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latin typeface="TH SarabunPSK" pitchFamily="34" charset="-34"/>
                <a:cs typeface="TH SarabunPSK" pitchFamily="34" charset="-34"/>
              </a:rPr>
              <a:t>คำ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ขอฯ ในปี พ.ศ. 256</a:t>
            </a:r>
            <a:r>
              <a:rPr lang="en-US" sz="4000" dirty="0">
                <a:latin typeface="TH SarabunPSK" pitchFamily="34" charset="-34"/>
                <a:cs typeface="TH SarabunPSK" pitchFamily="34" charset="-34"/>
              </a:rPr>
              <a:t>0</a:t>
            </a:r>
            <a:r>
              <a:rPr lang="th-TH" sz="4000" dirty="0">
                <a:latin typeface="TH SarabunPSK" pitchFamily="34" charset="-34"/>
                <a:cs typeface="TH SarabunPSK" pitchFamily="34" charset="-34"/>
              </a:rPr>
              <a:t> ทั้งนี้ ไม่เกินวันที่ 31 มีนาคม 256</a:t>
            </a:r>
            <a:r>
              <a:rPr lang="en-US" sz="4000" dirty="0">
                <a:latin typeface="TH SarabunPSK" pitchFamily="34" charset="-34"/>
                <a:cs typeface="TH SarabunPSK" pitchFamily="34" charset="-34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94429649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693019" y="261447"/>
            <a:ext cx="1044116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693019" y="1629599"/>
            <a:ext cx="10369152" cy="3960440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693019" y="1347267"/>
            <a:ext cx="786390" cy="714380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9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413106" y="1989634"/>
            <a:ext cx="9505055" cy="3528392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อุดหนุนแก่ศูนย์ประเมินความรู้ความสามารถกลาง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เป็นค่าตอบแทนและค่าใช้จ่ายอื่นของผู้ประเมิน และค่าใช้จ่ายในการดำเนินการรับรองความรู้ความสามารถ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ทั้งนี้ตามระเบียบของทางราชการ เพื่อประโยชน์ในการพัฒนาฝีมือแรงงานในกรณีที่ศูนย์ประเมินความรู้ความสามารถตามมาตรา 26/4 (2) มีจำนวนไม่เพียงพอต่อการรับรองความรู้ความสามารถ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0846560" y="6032181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613898" y="5374010"/>
            <a:ext cx="2304257" cy="70281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12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61971" y="6382122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31400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115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795" y="621482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51523" y="117426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1780483192"/>
              </p:ext>
            </p:extLst>
          </p:nvPr>
        </p:nvGraphicFramePr>
        <p:xfrm>
          <a:off x="621011" y="1989634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765498"/>
            <a:ext cx="8280920" cy="120032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ตามประกาศ ข้อ 12 (ลว. 9 มิ.ย.60)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  √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เป็นค่าตอบแทนและค่าใช้จ่ายอื่นของผู้ประเมิน และค่าใช้จ่ายในการ</a:t>
            </a:r>
            <a:b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th-TH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ดำเนินการรับรองความรู้ความสามารถ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69283" y="5085978"/>
            <a:ext cx="2880321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 พ.ศ. 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045947" y="4941962"/>
            <a:ext cx="2376264" cy="461665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ภายใน 30 ก.ย. 2561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372831" y="1132942"/>
            <a:ext cx="345232" cy="7704856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413891" y="5613841"/>
            <a:ext cx="7344024" cy="1200329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ysDash"/>
          </a:ln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</a:rPr>
              <a:t>ดำเนินการเบิกจ่ายเงินช่วยเหลือหรืออุดหนุนที่ได้รับการจัดสรร ให้เสร็จสิ้นภายในเดือนกันยายน </a:t>
            </a:r>
            <a:br>
              <a:rPr lang="th-TH" b="1" dirty="0">
                <a:solidFill>
                  <a:srgbClr val="FFFF00"/>
                </a:solidFill>
              </a:rPr>
            </a:br>
            <a:r>
              <a:rPr lang="th-TH" b="1" dirty="0">
                <a:solidFill>
                  <a:srgbClr val="FFFF00"/>
                </a:solidFill>
              </a:rPr>
              <a:t>เพื่อให้การอนุมัติให้เงินช่วยเหลือหรืออุดหนุนและการเบิกจ่ายเป็นไปตามเป้าหมายเกณฑ์ชี้วัด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</a:rPr>
            </a:br>
            <a:r>
              <a:rPr lang="th-TH" b="1" dirty="0">
                <a:solidFill>
                  <a:srgbClr val="FFFF00"/>
                </a:solidFill>
              </a:rPr>
              <a:t>การประเมินผลการดำเนินงานกองทุนพัฒนาฝีมือแรงงาน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509092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31400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116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7355" y="11742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</a:rPr>
              <a:t>แนว</a:t>
            </a:r>
            <a:r>
              <a:rPr lang="th-TH" sz="3600" b="1" dirty="0" smtClean="0">
                <a:solidFill>
                  <a:srgbClr val="FFFF00"/>
                </a:solidFill>
              </a:rPr>
              <a:t>ปฏิบัติ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7035" y="973966"/>
            <a:ext cx="104411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thaiDist"/>
            <a:r>
              <a:rPr lang="th-TH" sz="3200" dirty="0" smtClean="0"/>
              <a:t>1</a:t>
            </a:r>
            <a:r>
              <a:rPr lang="th-TH" sz="3200" dirty="0"/>
              <a:t>. สรร. สำรวจและรวบรวมคำขอความต้องการขอรับการจัดสรรงบประมาณเงินช่วยเหลือหรืออุดหนุนจากกองทุนพัฒนาฝีมือแรงงาน เพื่อเป็นค่าตอบแทนและค่าใช้จ่ายอื่นของผู้ประเมิน และค่าใช้จ่าย</a:t>
            </a:r>
            <a:br>
              <a:rPr lang="th-TH" sz="3200" dirty="0"/>
            </a:br>
            <a:r>
              <a:rPr lang="th-TH" sz="3200" dirty="0"/>
              <a:t>ในการดำเนินการรับรองความรู้ความสามารถ ประจำปีงบประมาณ จากสพร.และสนพ. </a:t>
            </a:r>
            <a:endParaRPr lang="en-US" sz="3200" dirty="0"/>
          </a:p>
          <a:p>
            <a:pPr marL="271463" indent="-271463" algn="thaiDist">
              <a:spcBef>
                <a:spcPts val="1200"/>
              </a:spcBef>
            </a:pPr>
            <a:r>
              <a:rPr lang="th-TH" sz="3200" dirty="0"/>
              <a:t>2. สรร. จัดทำประมาณการและแผนปฏิบัติการค่าตอบแทนและค่าใช้จ่ายอื่นของผู้ประเมิน และค่าใช้จ่าย</a:t>
            </a:r>
            <a:br>
              <a:rPr lang="th-TH" sz="3200" dirty="0"/>
            </a:br>
            <a:r>
              <a:rPr lang="th-TH" sz="3200" dirty="0"/>
              <a:t>ในการดำเนินการรับรองความรู้ความสามารถ ส่งให้กองส่งเสริมการพัฒนาฝีมือแรงงาน เพื่อเสนอคณะอนุกรรมการบริหารกองทุนพัฒนาฝีมือแรงงาน และคณะกรรมการส่งเสริมการพัฒนาฝีมือแรงงาน พิจารณาให้ความเห็นชอบ</a:t>
            </a:r>
            <a:endParaRPr lang="en-US" sz="3200" dirty="0"/>
          </a:p>
          <a:p>
            <a:pPr marL="271463" indent="-271463" algn="thaiDist">
              <a:spcBef>
                <a:spcPts val="1200"/>
              </a:spcBef>
            </a:pPr>
            <a:r>
              <a:rPr lang="th-TH" sz="3200" dirty="0"/>
              <a:t>3. กองส่งเสริมการพัฒนาฝีมือแรงงานจัดสรรงบประมาณเงินช่วยเหลือหรืออุดหนุนกองทุนพัฒนาฝีมือแรงงาน ตามที่ได้รับความเห็นชอบจากคณะกรรมการส่งเสริมการพัฒนาฝีมือแรงงาน ให้สพร.และ</a:t>
            </a:r>
            <a:r>
              <a:rPr lang="th-TH" sz="3200" dirty="0" smtClean="0"/>
              <a:t>สนพ.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78045669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31400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117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17355" y="11742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</a:rPr>
              <a:t>แนว</a:t>
            </a:r>
            <a:r>
              <a:rPr lang="th-TH" sz="3600" b="1" dirty="0" smtClean="0">
                <a:solidFill>
                  <a:srgbClr val="FFFF00"/>
                </a:solidFill>
              </a:rPr>
              <a:t>ปฏิบัติ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9043" y="1166843"/>
            <a:ext cx="1029714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thaiDist"/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4. สพร./สนพ.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จัดทำหนังสือ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ขอ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อนุมัติเบิกเงินช่วยเหลือหรือ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อุดหนุน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ค่าตอบแทน</a:t>
            </a:r>
            <a:br>
              <a:rPr lang="th-TH" sz="32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ค่าใช้จ่าย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อื่นของ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ผู้ประเมิน และค่าใช้จ่ายในการดำเนินการรับรองความรู้ความสามารถ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เสนอผอ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สพร./สนพ. 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  <a:p>
            <a:pPr indent="271463" algn="thaiDist">
              <a:spcBef>
                <a:spcPts val="1200"/>
              </a:spcBef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ยกเว้น 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สรร. ให้จัดทำหนังสือขออนุมัติเบิกเงินช่วยเหลือหรืออุดหนุน 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ค่าตอบแทน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และ  ค่าใช้จ่าย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อื่นของผู้ประเมิน และค่าใช้จ่ายในการดำเนินการรับรองความรู้ความสามารถ ส่ง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ให้</a:t>
            </a:r>
            <a:br>
              <a:rPr lang="th-TH" sz="32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กองส่งเสริมการ</a:t>
            </a:r>
            <a:r>
              <a:rPr lang="th-TH" sz="3200" dirty="0">
                <a:latin typeface="TH SarabunPSK" pitchFamily="34" charset="-34"/>
                <a:cs typeface="TH SarabunPSK" pitchFamily="34" charset="-34"/>
              </a:rPr>
              <a:t>พัฒนาฝีมือแรงงาน เพื่อดำเนินการเบิกจ่าย เนื่องจาก สรร. ไม่ได้เป็นหน่วยเบิกจ่ายเงินกองทุนพัฒนาฝีมือ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marL="271463" indent="-271463" algn="thaiDist">
              <a:spcBef>
                <a:spcPts val="1200"/>
              </a:spcBef>
            </a:pPr>
            <a:r>
              <a:rPr lang="th-TH" sz="3200" dirty="0"/>
              <a:t>5. สพร. สนพ. และสรร. เบิกจ่ายเงินช่วยเหลือหรืออุดหนุนที่ได้รับการจัดสรรให้เสร็จสิ้น</a:t>
            </a:r>
            <a:r>
              <a:rPr lang="th-TH" sz="3200" b="1" dirty="0"/>
              <a:t>ภายในเดือนกันยายน</a:t>
            </a:r>
            <a:r>
              <a:rPr lang="th-TH" sz="3200" dirty="0"/>
              <a:t> เพื่อให้เป็นไปตามเป้าหมายเกณฑ์ชี้วัดการประเมินผลการดำเนินงานกองทุนพัฒนาฝีมือ</a:t>
            </a:r>
            <a:r>
              <a:rPr lang="th-TH" sz="3200" dirty="0" smtClean="0"/>
              <a:t>แรงงาน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6263891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17355" y="11742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</a:rPr>
              <a:t>แนว</a:t>
            </a:r>
            <a:r>
              <a:rPr lang="th-TH" sz="3600" b="1" dirty="0" smtClean="0">
                <a:solidFill>
                  <a:srgbClr val="FFFF00"/>
                </a:solidFill>
              </a:rPr>
              <a:t>ปฏิบัติ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9043" y="1166843"/>
            <a:ext cx="102971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thaiDist">
              <a:spcBef>
                <a:spcPts val="1200"/>
              </a:spcBef>
            </a:pPr>
            <a:r>
              <a:rPr lang="th-TH" sz="3200" dirty="0" smtClean="0"/>
              <a:t>6</a:t>
            </a:r>
            <a:r>
              <a:rPr lang="th-TH" sz="3200" dirty="0"/>
              <a:t>. </a:t>
            </a:r>
            <a:r>
              <a:rPr lang="th-TH" sz="3200" dirty="0" smtClean="0"/>
              <a:t>สพร./สนพ. รายงาน</a:t>
            </a:r>
            <a:r>
              <a:rPr lang="th-TH" sz="3200" dirty="0"/>
              <a:t>ผลการพิจารณาอนุมัติการใช้</a:t>
            </a:r>
            <a:r>
              <a:rPr lang="th-TH" sz="3200" dirty="0" smtClean="0"/>
              <a:t>จ่ายเงิน</a:t>
            </a:r>
            <a:r>
              <a:rPr lang="th-TH" sz="3200" dirty="0"/>
              <a:t>ช่วยเหลือหรืออุดหนุนจากกองทุนพัฒนาฝีมือแรงงาน </a:t>
            </a:r>
            <a:r>
              <a:rPr lang="th-TH" sz="3200" b="1" dirty="0"/>
              <a:t>ตามแบบ ชอ.4-8</a:t>
            </a:r>
            <a:r>
              <a:rPr lang="th-TH" sz="3200" dirty="0"/>
              <a:t> (รายงานจำนวนผู้เข้าและผู้</a:t>
            </a:r>
            <a:r>
              <a:rPr lang="th-TH" sz="3200" dirty="0" smtClean="0"/>
              <a:t>ผ่านการ</a:t>
            </a:r>
            <a:r>
              <a:rPr lang="th-TH" sz="3200" dirty="0"/>
              <a:t>ประเมินความรู้ความสามารถ จำนวนเงินช่วยเหลือหรืออุดหนุน วันที่จ่ายเงิน) ส่งให้กองส่งเสริมการพัฒนาฝีมือแรงงาน ภายในวันที่ 10 </a:t>
            </a:r>
            <a:r>
              <a:rPr lang="th-TH" sz="3200" dirty="0" smtClean="0"/>
              <a:t/>
            </a:r>
            <a:br>
              <a:rPr lang="th-TH" sz="3200" dirty="0" smtClean="0"/>
            </a:br>
            <a:r>
              <a:rPr lang="th-TH" sz="3200" dirty="0" smtClean="0"/>
              <a:t>ของ</a:t>
            </a:r>
            <a:r>
              <a:rPr lang="th-TH" sz="3200" dirty="0"/>
              <a:t>เดือนถัดไป เพื่อสรุปรายงานผลการพิจารณาอนุมัติต่อคณะกรรมการ</a:t>
            </a:r>
            <a:r>
              <a:rPr lang="th-TH" sz="3200" dirty="0" smtClean="0"/>
              <a:t>ส่งเสริมการ</a:t>
            </a:r>
            <a:r>
              <a:rPr lang="th-TH" sz="3200" dirty="0"/>
              <a:t>พัฒนาฝีมือ</a:t>
            </a:r>
            <a:r>
              <a:rPr lang="th-TH" sz="3200" dirty="0" smtClean="0"/>
              <a:t>แรงงาน</a:t>
            </a: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31400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118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0595631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9128" y="1689873"/>
            <a:ext cx="10271041" cy="39607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อุดหนุนแก่กรมพัฒนาฝีมือแรงงาน เป็น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ค่าใช้จ่ายในการ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ทดสอบมาตรฐานฝีมือแรงงานแห่งชาติ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ในสาขาอาชีพ ตำแหน่งงาน หรือลักษณะงาน ที่อาจเป็นอันตรายต่อสาธารณะหรือต้องใช้ผู้มีความรู้ความสามารถ ในกรณีที่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งบประมาณมีจำนวนไม่เพียงพอ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และจำเป็นต้องดำเนินการเพิ่มเติมจากเป้าหมายที่ได้รับงบประมาณรายจ่ายประจำปี </a:t>
            </a:r>
            <a:endParaRPr lang="en-US" sz="36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Oval 47"/>
          <p:cNvSpPr/>
          <p:nvPr/>
        </p:nvSpPr>
        <p:spPr>
          <a:xfrm>
            <a:off x="698718" y="1557586"/>
            <a:ext cx="858397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10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719128" y="261447"/>
            <a:ext cx="10271041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0923568" y="6033769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8541892" y="5446018"/>
            <a:ext cx="2160240" cy="67832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13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6683" y="6448960"/>
            <a:ext cx="249155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1557115" y="5662042"/>
            <a:ext cx="5472607" cy="625875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r" defTabSz="1218297" rtl="0" eaLnBrk="1" latinLnBrk="0" hangingPunct="1">
              <a:defRPr kumimoji="0"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***เฉพาะสาขาช่างไฟฟ้าภายในอาคาร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261971" y="644896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41079" y="6133543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120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795" y="837506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188963" y="117426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1892500165"/>
              </p:ext>
            </p:extLst>
          </p:nvPr>
        </p:nvGraphicFramePr>
        <p:xfrm>
          <a:off x="621011" y="1989634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964313"/>
            <a:ext cx="8280920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13 (ลว. 9 มิ.ย.60)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√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ค่าใช้จ่ายในการดำเนินการทดสอบมาตรฐานฝีมือแรงงานแห่งชาติ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69283" y="5013970"/>
            <a:ext cx="2880321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 พ.ศ. 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117955" y="4913139"/>
            <a:ext cx="2376264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ภายใน 30 ก.ย. 2561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372831" y="974119"/>
            <a:ext cx="345232" cy="7704856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413891" y="5541833"/>
            <a:ext cx="7344024" cy="1200329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ysDash"/>
          </a:ln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</a:rPr>
              <a:t>ดำเนินการเบิกจ่ายเงินช่วยเหลือหรืออุดหนุนที่ได้รับการจัดสรร ให้เสร็จสิ้นภายในเดือนกันยายน </a:t>
            </a:r>
            <a:br>
              <a:rPr lang="th-TH" b="1" dirty="0">
                <a:solidFill>
                  <a:srgbClr val="FFFF00"/>
                </a:solidFill>
              </a:rPr>
            </a:br>
            <a:r>
              <a:rPr lang="th-TH" b="1" dirty="0">
                <a:solidFill>
                  <a:srgbClr val="FFFF00"/>
                </a:solidFill>
              </a:rPr>
              <a:t>เพื่อให้การอนุมัติให้เงินช่วยเหลือหรืออุดหนุนและการเบิกจ่ายเป็นไปตามเป้าหมายเกณฑ์ชี้วัด</a:t>
            </a:r>
            <a:br>
              <a:rPr lang="th-TH" b="1" dirty="0">
                <a:solidFill>
                  <a:srgbClr val="FFFF00"/>
                </a:solidFill>
              </a:rPr>
            </a:br>
            <a:r>
              <a:rPr lang="th-TH" b="1" dirty="0">
                <a:solidFill>
                  <a:srgbClr val="FFFF00"/>
                </a:solidFill>
              </a:rPr>
              <a:t>การประเมินผลการดำเนินงานกองทุนพัฒนาฝีมือแรงงาน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112279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650739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160928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121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7355" y="11742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</a:rPr>
              <a:t>แนว</a:t>
            </a:r>
            <a:r>
              <a:rPr lang="th-TH" sz="3600" b="1" dirty="0" smtClean="0">
                <a:solidFill>
                  <a:srgbClr val="FFFF00"/>
                </a:solidFill>
              </a:rPr>
              <a:t>ปฏิบัติ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5027" y="765498"/>
            <a:ext cx="1044116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thaiDist"/>
            <a:r>
              <a:rPr lang="th-TH" sz="3200" dirty="0" smtClean="0"/>
              <a:t>1</a:t>
            </a:r>
            <a:r>
              <a:rPr lang="th-TH" sz="3200" dirty="0"/>
              <a:t>. </a:t>
            </a:r>
            <a:r>
              <a:rPr lang="th-TH" sz="3200" dirty="0" smtClean="0"/>
              <a:t>สมฐ. </a:t>
            </a:r>
            <a:r>
              <a:rPr lang="th-TH" sz="3200" dirty="0"/>
              <a:t>สำรวจและรวบรวมคำขอความต้องการขอรับการจัดสรรงบประมาณเงินช่วยเหลือหรืออุดหนุนจากกองทุนพัฒนาฝีมือแรงงาน เพื่อเป็นค่าใช้จ่ายในการดำเนินการทดสอบมาตรฐานฝีมือแรงงานแห่งชาติ ในสาขาอาชีพ ตำแหน่งงาน หรือลักษณะ</a:t>
            </a:r>
            <a:r>
              <a:rPr lang="th-TH" sz="3200" b="1" dirty="0"/>
              <a:t>งาน </a:t>
            </a:r>
            <a:r>
              <a:rPr lang="th-TH" sz="3200" b="1" dirty="0">
                <a:solidFill>
                  <a:srgbClr val="FFFF00"/>
                </a:solidFill>
              </a:rPr>
              <a:t>ที่อาจเป็นอันตรายต่อสาธารณะ</a:t>
            </a:r>
            <a:r>
              <a:rPr lang="th-TH" sz="3200" dirty="0"/>
              <a:t>หรือต้องใช้ผู้มีความรู้</a:t>
            </a:r>
            <a:r>
              <a:rPr lang="th-TH" sz="3200" dirty="0" smtClean="0"/>
              <a:t>ความสามารถ เพื่อ</a:t>
            </a:r>
            <a:r>
              <a:rPr lang="th-TH" sz="3200" dirty="0"/>
              <a:t>ประโยชน์ในการพัฒนาฝีมือแรงงาน</a:t>
            </a:r>
            <a:r>
              <a:rPr lang="th-TH" sz="3200" b="1" dirty="0">
                <a:solidFill>
                  <a:srgbClr val="FFFF00"/>
                </a:solidFill>
              </a:rPr>
              <a:t>ในกรณีที่งบประมาณมีจำนวนไม่เพียงพอและจำเป็นต้องดำเนินการเพิ่มเติมจากเป้าหมายที่ได้รับงบประมาณรายจ่ายประจำปี</a:t>
            </a:r>
            <a:r>
              <a:rPr lang="th-TH" sz="3200" dirty="0"/>
              <a:t> จากสพร.และสนพ. </a:t>
            </a:r>
            <a:endParaRPr lang="en-US" sz="3200" dirty="0"/>
          </a:p>
          <a:p>
            <a:pPr marL="271463" indent="-271463" algn="thaiDist">
              <a:spcBef>
                <a:spcPts val="1200"/>
              </a:spcBef>
            </a:pPr>
            <a:r>
              <a:rPr lang="th-TH" sz="3200" dirty="0"/>
              <a:t>2. สมฐ.</a:t>
            </a:r>
            <a:r>
              <a:rPr lang="th-TH" sz="3200" dirty="0" smtClean="0"/>
              <a:t> </a:t>
            </a:r>
            <a:r>
              <a:rPr lang="th-TH" sz="3200" dirty="0"/>
              <a:t>จัดทำประมาณการและแผนปฏิบัติการค่าใช้จ่ายในการดำเนินการทดสอบมาตรฐานฝีมือแรงงานแห่งชาติ ประจำปีงบประมาณ </a:t>
            </a:r>
            <a:r>
              <a:rPr lang="th-TH" sz="3200" dirty="0" smtClean="0"/>
              <a:t>ส่ง</a:t>
            </a:r>
            <a:r>
              <a:rPr lang="th-TH" sz="3200" dirty="0"/>
              <a:t>ให้กองส่งเสริมการพัฒนาฝีมือแรงงาน เพื่อเสนอคณะอนุกรรมการบริหารกองทุนพัฒนาฝีมือแรงงาน และคณะกรรมการส่งเสริมการพัฒนาฝีมือแรงงาน พิจารณาให้ความเห็นชอบ</a:t>
            </a:r>
            <a:endParaRPr lang="en-US" sz="3200" dirty="0"/>
          </a:p>
          <a:p>
            <a:pPr marL="271463" indent="-271463" algn="thaiDist">
              <a:spcBef>
                <a:spcPts val="1200"/>
              </a:spcBef>
            </a:pPr>
            <a:r>
              <a:rPr lang="th-TH" sz="3200" dirty="0"/>
              <a:t>3. กองส่งเสริมการพัฒนาฝีมือแรงงานจัดสรรงบประมาณเงินช่วยเหลือหรืออุดหนุนกองทุนพัฒนาฝีมือแรงงาน ตามที่ได้รับความเห็นชอบจากคณะกรรมการส่งเสริมการพัฒนาฝีมือแรงงาน ให้สพร.และ</a:t>
            </a:r>
            <a:r>
              <a:rPr lang="th-TH" sz="3200" dirty="0" smtClean="0"/>
              <a:t>สนพ.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87371133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05987" y="6310114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90163" y="6031400"/>
            <a:ext cx="864096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122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17355" y="11742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</a:rPr>
              <a:t>แนว</a:t>
            </a:r>
            <a:r>
              <a:rPr lang="th-TH" sz="3600" b="1" dirty="0" smtClean="0">
                <a:solidFill>
                  <a:srgbClr val="FFFF00"/>
                </a:solidFill>
              </a:rPr>
              <a:t>ปฏิบัติ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9043" y="1166843"/>
            <a:ext cx="102971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thaiDist">
              <a:spcBef>
                <a:spcPts val="1200"/>
              </a:spcBef>
            </a:pPr>
            <a:r>
              <a:rPr lang="th-TH" sz="3200" dirty="0" smtClean="0"/>
              <a:t>4. สพร./ สนพ. </a:t>
            </a:r>
            <a:r>
              <a:rPr lang="th-TH" sz="3200" dirty="0"/>
              <a:t>เบิกจ่ายเงินช่วยเหลือหรืออุดหนุนที่ได้รับการจัดสรรให้เสร็จสิ้น</a:t>
            </a:r>
            <a:r>
              <a:rPr lang="th-TH" sz="3200" b="1" dirty="0"/>
              <a:t>ภายในเดือนกันยายน</a:t>
            </a:r>
            <a:r>
              <a:rPr lang="th-TH" sz="3200" dirty="0"/>
              <a:t> เพื่อให้เป็นไปตามเป้าหมายเกณฑ์ชี้วัดการประเมินผลการดำเนินงานกองทุนพัฒนาฝีมือ</a:t>
            </a:r>
            <a:r>
              <a:rPr lang="th-TH" sz="3200" dirty="0" smtClean="0"/>
              <a:t>แรงงาน</a:t>
            </a:r>
          </a:p>
          <a:p>
            <a:pPr marL="271463" indent="-271463" algn="thaiDist">
              <a:spcBef>
                <a:spcPts val="1200"/>
              </a:spcBef>
            </a:pPr>
            <a:r>
              <a:rPr lang="th-TH" sz="3200" dirty="0" smtClean="0"/>
              <a:t>5. </a:t>
            </a:r>
            <a:r>
              <a:rPr lang="th-TH" sz="3200" dirty="0"/>
              <a:t>สพร. สนพ. หรือ รายงานผลการพิจารณาอนุมัติการใช้จ่ายเงินช่วยเหลือหรืออุดหนุนจากกองทุนพัฒนาฝีมือแรงงาน </a:t>
            </a:r>
            <a:r>
              <a:rPr lang="th-TH" sz="3200" b="1" dirty="0"/>
              <a:t>ตามแบบ ชอ.4-8</a:t>
            </a:r>
            <a:r>
              <a:rPr lang="th-TH" sz="3200" dirty="0"/>
              <a:t> (รายงานจำนวนผู้เข้าและผู้ผ่านการทดสอบมาตรฐานฝีมือแรงงานแห่งชาติจำนวนเงินช่วยเหลือหรืออุดหนุน วันที่จ่ายเงิน) </a:t>
            </a:r>
            <a:r>
              <a:rPr lang="th-TH" sz="3200" dirty="0" smtClean="0"/>
              <a:t>ส่ง</a:t>
            </a:r>
            <a:r>
              <a:rPr lang="th-TH" sz="3200" dirty="0"/>
              <a:t>ให้กองส่งเสริมการพัฒนาฝีมือแรงงาน ภายในวันที่ 10 ของเดือนถัดไป เพื่อสรุปรายงานผลการพิจารณาอนุมัติต่อคณะกรรมการส่งเสริมการพัฒนาฝีมือแรงงาน</a:t>
            </a:r>
            <a:endParaRPr lang="en-US" sz="3200" dirty="0"/>
          </a:p>
          <a:p>
            <a:pPr marL="271463" indent="-271463" algn="thaiDist">
              <a:spcBef>
                <a:spcPts val="1200"/>
              </a:spcBef>
            </a:pPr>
            <a:endParaRPr lang="en-US" sz="32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0512061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65027" y="1413570"/>
            <a:ext cx="10271041" cy="265631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ผู้ประสงค์จะขอรับเงินช่วยเหลือหรืออุดหนุนตามประกาศข้อ 4 ข้อ 5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ข้อ 6 ข้อ 7 ข้อ 8 ข้อ 9 ข้อ 10 และข้อ 11</a:t>
            </a:r>
          </a:p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กรณีสิทธิขอรับเงินช่วยเหลือหรืออุดหนุนเกิดมีขึ้นในปีใด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ให้ยื่น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คำขอรับเงินช่วยเหลือหรืออุดหนุน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ภายในวันที่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31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มีนาคมของปีถัดไป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719128" y="261447"/>
            <a:ext cx="10271041" cy="792083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การยื่นขอรับเงินช่วยเหลือหรืออุดหนุน</a:t>
            </a: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8541892" y="3853861"/>
            <a:ext cx="2160240" cy="72008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17</a:t>
            </a: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0923568" y="6062497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14"/>
          <p:cNvSpPr/>
          <p:nvPr/>
        </p:nvSpPr>
        <p:spPr>
          <a:xfrm>
            <a:off x="791130" y="4717957"/>
            <a:ext cx="10271041" cy="12961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กรณียื่นคำขอรับเงินช่วยเหลือหรืออุดหนุนไม่ทันภายในวันที่ 30 กันยายน สามารถยื่นคำขอ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ได้ไม่เกินวันที่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31 มีนาคมของปีถัดไป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786643" y="6448960"/>
            <a:ext cx="285159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16532560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238106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124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5027" y="1197546"/>
            <a:ext cx="10657183" cy="2062046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ผู้ประสงค์จะขอรับเงินช่วยเหลือหรืออุดหนุนจากกองทุนพัฒนาฝีมือแรงงาน ให้ยื่นคำขอ ณ หน่วยงานของกรมพัฒนาฝีมือแรงงานที่ตั้งอยู่ในจังหวัดที่สถานประกอบกิจการ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ศูนย์ทดสอบมาตรฐานฝีมือแรงงานหรือศูนย์ประเมินความรู้ความสามารถ ตั้งอยู่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/>
              <a:t>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7"/>
          <p:cNvSpPr/>
          <p:nvPr/>
        </p:nvSpPr>
        <p:spPr>
          <a:xfrm>
            <a:off x="909043" y="261447"/>
            <a:ext cx="10369152" cy="720075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aphicFrame>
        <p:nvGraphicFramePr>
          <p:cNvPr id="5" name="ไดอะแกรม 3"/>
          <p:cNvGraphicFramePr/>
          <p:nvPr>
            <p:extLst>
              <p:ext uri="{D42A27DB-BD31-4B8C-83A1-F6EECF244321}">
                <p14:modId xmlns:p14="http://schemas.microsoft.com/office/powerpoint/2010/main" val="1363982156"/>
              </p:ext>
            </p:extLst>
          </p:nvPr>
        </p:nvGraphicFramePr>
        <p:xfrm>
          <a:off x="766415" y="2133650"/>
          <a:ext cx="10655796" cy="377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5"/>
          <p:cNvSpPr/>
          <p:nvPr/>
        </p:nvSpPr>
        <p:spPr>
          <a:xfrm>
            <a:off x="909043" y="5302002"/>
            <a:ext cx="10297144" cy="9095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วงเงินที่กำหนด </a:t>
            </a:r>
          </a:p>
        </p:txBody>
      </p:sp>
    </p:spTree>
    <p:extLst>
      <p:ext uri="{BB962C8B-B14F-4D97-AF65-F5344CB8AC3E}">
        <p14:creationId xmlns:p14="http://schemas.microsoft.com/office/powerpoint/2010/main" val="1830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238106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125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244752"/>
              </p:ext>
            </p:extLst>
          </p:nvPr>
        </p:nvGraphicFramePr>
        <p:xfrm>
          <a:off x="693016" y="1701602"/>
          <a:ext cx="1065718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3"/>
                <a:gridCol w="56166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lt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ผู้ประกอบกิจการที่มีสำนักงานตั้งอยู่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สถาบันพัฒนาฝีมือแรงงาน 13 กรุงเทพมหานคร</a:t>
                      </a: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</a:p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ถนนสุขุมวิท เขตวัฒนา กรุงเทพฯ 10100 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เขตวัฒนา เขตสาทร เขตปทุมวัน เขตบางรัก เขตบางคอแหลม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เขตยานนาวา เขตคลองเตย เขตพระโขนง เขตบางนา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เขตสวนหลวง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สำนักงานพัฒนาฝีมือแรงงานกรุงเทพมหานคร พื้นที่ 1</a:t>
                      </a: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</a:p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ชั้น 2 อาคารลูกกวาด กรมพัฒนาฝีมือแรงงาน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ดินแดง กรุงเทพฯ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เขตดินแดง เขตวังทองหลาง เขตห้วยขวาง เขตราชเทวี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เขตพญาไท เขตดุสิต เขตป้อมปราบศัตรูพ่าย เขตพระนคร เขตสัมพันธวงศ์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สำนักงานพัฒนาฝีมือแรงงานกรุงเทพมหานคร พื้นที่ 2</a:t>
                      </a: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</a:p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ชั้น 3 ศูนย์การค้าไอทีแสควร์ 333/103 ม.4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อาคารหลักสี่พลาซ่า ถ.แจ้งวัฒนะ แขวงตลาดบางเขน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เขตหลักสี่ กรุงเทพฯ 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เขตหลักสี่ เขตบางเขน เขตจตุจักร เขตบางซื่อ เขตลาดพร้าว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เขตสายไหม เขตดอนเมือง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621011" y="549474"/>
            <a:ext cx="11233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กรุงเทพมหานคร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ประกอบกิจการสามารถยื่นคำขอได้ที่สถาบันพัฒนาฝีมือแรงงาน 13 กรุงเทพมหานคร 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หรือสำนักงานฯ พื้นที่ 1-5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6222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238106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126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695510"/>
              </p:ext>
            </p:extLst>
          </p:nvPr>
        </p:nvGraphicFramePr>
        <p:xfrm>
          <a:off x="693016" y="1629594"/>
          <a:ext cx="1065718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71"/>
                <a:gridCol w="554461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2400" b="1" kern="1200" dirty="0" smtClean="0">
                          <a:solidFill>
                            <a:schemeClr val="lt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ผู้ประกอบกิจการที่มีสำนักงานตั้งอยู่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สำนักงานพัฒนาฝีมือแรงงานกรุงเทพมหานคร พื้นที่ 3</a:t>
                      </a: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</a:p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ชั้น 2 ศูนย์การค้าเสียงสมบูรณ์ ถ.สีหบุรานุกิจ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แขวงมีนบุรี เขตมีนบุรี กรุงเทพฯ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เขตมีนบุรี เขตบึงกุ่ม เขตบางกะปิ เขตประเวศ เขตสะพานสูง เขตคันนายาว เขตคลองสามวา เขตลาดกระบัง เขตหนองจอก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สำนักงานพัฒนาฝีมือแรงงานกรุงเทพมหานคร พื้นที่ 4</a:t>
                      </a: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</a:p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ชั้น 3 ศูนย์การค้าซีคอน บางแค 607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ถ.เพชรเกษมสายเก่า แขวงบางหว้า เขตภาษีเจริญ กรุงเทพฯ 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เขตตลิ่งชัน เขตบางแค เขตบางกอกน้อย เขตบางกอกใหญ่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เขตบางพลัด เขตภาษีเจริญ เขตหนองแขม เขตทวีวัฒนา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24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สำนักงานพัฒนาฝีมือแรงงานกรุงเทพมหานคร พื้นที่ 5</a:t>
                      </a: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</a:p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ชั้น 1 อาคารเหล่าธงสิงห์ พลาซ่า ซ.ราษฎร์บูรณะ 32/2 แขวง/เขตราษฎร์บูรณะ กรุงเทพฯ 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เขตจอมทอง เขตบางขุนเทียน เขตธนบุรี เขตราษฎร์บูรณะ </a:t>
                      </a:r>
                      <a:b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4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เขตทุ่งครุ เขตบางบอน เขตคลองสาน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93019" y="45418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</a:rPr>
              <a:t>(ต่อ)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1011" y="621482"/>
            <a:ext cx="11305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กรุงเทพมหานคร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ประกอบกิจการสามารถยื่นคำขอได้ที่สถาบันพัฒนาฝีมือแรงงาน 13 กรุงเทพมหานคร 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หรือสำนักงานฯ พื้นที่ 1-5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1113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33979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278195" y="6238106"/>
            <a:ext cx="864096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127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187451"/>
              </p:ext>
            </p:extLst>
          </p:nvPr>
        </p:nvGraphicFramePr>
        <p:xfrm>
          <a:off x="721936" y="2424290"/>
          <a:ext cx="10628267" cy="3957832"/>
        </p:xfrm>
        <a:graphic>
          <a:graphicData uri="http://schemas.openxmlformats.org/drawingml/2006/table">
            <a:tbl>
              <a:tblPr/>
              <a:tblGrid>
                <a:gridCol w="14468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930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21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438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4234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26606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1-2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3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(ประเภทเอกสาร)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4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(ประเภทการให้เงินช่วยเหลือ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หรืออุดหนุน)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5 - 8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(การออกเลขที่แบบคำขอ)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9 - 12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78349"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รหัสจังหวัด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คำขอรับเงินช่วยเหลือ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หรืออุดหนุน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sng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แทนด้วยเลข 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- ผู้ดำเนินการทดสอบมาตรฐานฯ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ตามมาตรา </a:t>
                      </a:r>
                      <a:r>
                        <a:rPr lang="th-TH" sz="2200" b="1" i="0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24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(ประกาศข้อ 4 ข้อ 5 </a:t>
                      </a:r>
                      <a:b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ข้อ 11)</a:t>
                      </a:r>
                      <a:r>
                        <a:rPr kumimoji="0" lang="th-TH" sz="220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lang="th-TH" sz="2200" b="1" i="1" u="sng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แทนด้วยเลข 1</a:t>
                      </a:r>
                    </a:p>
                    <a:p>
                      <a:pPr algn="l" fontAlgn="t"/>
                      <a:r>
                        <a:rPr lang="th-TH" sz="22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-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ผู้ประกอบกิจการ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(ประกาศข้อ 6 ข้อ 7</a:t>
                      </a:r>
                      <a:b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ข้อ 8 ข้อ 9 และข้อ 10) </a:t>
                      </a:r>
                      <a:r>
                        <a:rPr lang="th-TH" sz="2200" b="1" i="1" u="sng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แทนด้วยเลข 2</a:t>
                      </a:r>
                    </a:p>
                    <a:p>
                      <a:pPr algn="l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- </a:t>
                      </a: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ศูนย์ประเมินความรู้ความสามารถ</a:t>
                      </a:r>
                      <a:b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ตามมาตรา 26/4 (2) (ประกาศข้อ 11) </a:t>
                      </a:r>
                    </a:p>
                    <a:p>
                      <a:pPr algn="l" fontAlgn="t"/>
                      <a:r>
                        <a:rPr kumimoji="0" lang="th-TH" sz="2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200" b="1" i="1" u="sng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แทนด้วยเลข 3</a:t>
                      </a:r>
                      <a:endParaRPr lang="th-TH" sz="2200" b="1" i="1" u="sng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ตั้งแต่ 0001 - </a:t>
                      </a: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XXXX </a:t>
                      </a:r>
                      <a:b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en-US" sz="2200" b="1" i="0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เมื่อเริ่มปีงบประมาณใหม่ </a:t>
                      </a:r>
                      <a:br>
                        <a:rPr lang="th-TH" sz="2200" b="1" i="0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ให้กำหนดเลขที่ใหม่)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ปีงบประมาณ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ที่รับคำขอ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สี่เหลี่ยมมุมมน 7"/>
          <p:cNvSpPr/>
          <p:nvPr/>
        </p:nvSpPr>
        <p:spPr>
          <a:xfrm>
            <a:off x="2133179" y="189434"/>
            <a:ext cx="7776864" cy="72008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ปุ่มปฏิบัติการ: ไปข้างหน้าหรือถัดไป 2">
            <a:hlinkClick r:id="rId2" action="ppaction://hlinkfile" highlightClick="1"/>
          </p:cNvPr>
          <p:cNvSpPr/>
          <p:nvPr/>
        </p:nvSpPr>
        <p:spPr>
          <a:xfrm>
            <a:off x="1629123" y="5518026"/>
            <a:ext cx="504056" cy="360040"/>
          </a:xfrm>
          <a:prstGeom prst="actionButtonForwardNex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621011" y="1035527"/>
            <a:ext cx="110172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การออกเลขที่คำรับเงินช่วยเหลือหรืออุดหนุนจากกองทุนพัฒนาฝีมือแรงงาน ให้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เรียงลำดับตาม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รับ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คำ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ขอ </a:t>
            </a:r>
            <a:r>
              <a:rPr lang="th-TH" sz="2800" b="1" u="sng" dirty="0">
                <a:latin typeface="FreesiaUPC" pitchFamily="34" charset="-34"/>
                <a:cs typeface="FreesiaUPC" pitchFamily="34" charset="-34"/>
              </a:rPr>
              <a:t>โดยให้ใช้ปีงบประมาณ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เมื่อเริ่มปีงบประมาณให้กำหนดเลขที่ใหม่ แล้วตามด้วย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พ.ศ.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ของ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ปีงบประมาณนั้น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584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33979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46147" y="6055501"/>
            <a:ext cx="720080" cy="614653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6590"/>
            <a:ext cx="12187236" cy="6238106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solidFill>
              <a:schemeClr val="accent1"/>
            </a:soli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19350" y="2853730"/>
            <a:ext cx="2874869" cy="1802642"/>
          </a:xfrm>
          <a:prstGeom prst="rect">
            <a:avLst/>
          </a:prstGeom>
          <a:solidFill>
            <a:srgbClr val="FFCCFF"/>
          </a:solidFill>
        </p:spPr>
        <p:txBody>
          <a:bodyPr wrap="square" lIns="108808" tIns="54404" rIns="108808" bIns="54404" rtlCol="0">
            <a:spAutoFit/>
          </a:bodyPr>
          <a:lstStyle/>
          <a:p>
            <a:pPr>
              <a:tabLst>
                <a:tab pos="2244725" algn="l"/>
              </a:tabLst>
            </a:pPr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    (เลข 1)</a:t>
            </a:r>
          </a:p>
          <a:p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        (เลข 2)</a:t>
            </a:r>
          </a:p>
          <a:p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    (เลข 3)</a:t>
            </a:r>
          </a:p>
          <a:p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ความสามารถตาม</a:t>
            </a:r>
            <a:b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มาตรา 26/4 (2) 	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8469883" y="3717826"/>
            <a:ext cx="149467" cy="216024"/>
          </a:xfrm>
          <a:prstGeom prst="rightArrow">
            <a:avLst/>
          </a:prstGeom>
          <a:solidFill>
            <a:srgbClr val="F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83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845147" y="189434"/>
            <a:ext cx="8712968" cy="720076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การออกเลขที่คำขอรับเงินช่วยเหลือหรืออุดหนุน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476995" y="1053530"/>
            <a:ext cx="11233248" cy="517021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53975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ตัวอย่างที่ 1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กรณีผู้ดำเนินการทดสอบมาตรฐานฝีมือแรงงานตามมาตรา 24</a:t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endParaRPr lang="th-TH" sz="16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0" lvl="0" indent="539750" algn="thaiDi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บริษัท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B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เป็นผู้ดำเนินการทดสอบมาตรฐานฝีมือแรงงานที่ได้รับอนุญาตตามมาตรา 24 ดำเนินการทดสอบมาตรฐานฝีมือแรงงานและมีผู้ผ่านการทดสอบในปีพ.ศ.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2560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จำนวน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176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คน ยื่นคำขอรับเงินช่วยเหลือหรืออุดหนุน ที่ สพร. 7 อุบลราชธานี เป็นรายที่ 5 ในวันที่ 25 มกราคม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2561</a:t>
            </a: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รหัสจังหวัด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อุบลราชธานี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34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ประเภทเอกสารคำขอรับเงินช่วยเหลือหรืออุดหนุน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ประเภทการให้เงินอุดหนุน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ผู้ดำเนินการทดสอบฯ ตามประกาศข้อ 4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ยื่นคำขอรายที่ 5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0005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ยื่นคำขอวันที่ 25 มกราคม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ปีงบประมาณ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808038" indent="-273050"/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 เลขที่คำขอ คือ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34-31-0005-2561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0" lvl="0" indent="539750" algn="thaiDi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0" lvl="0" indent="539750" algn="thaiDi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520968"/>
            <a:ext cx="2249017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34179" y="6310114"/>
            <a:ext cx="792088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129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045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21011" y="1111890"/>
            <a:ext cx="10945216" cy="5414248"/>
          </a:xfrm>
          <a:prstGeom prst="flowChartAlternateProcess">
            <a:avLst/>
          </a:prstGeom>
          <a:solidFill>
            <a:schemeClr val="tx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ตัวอย่างที่ 2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กรณีผู้ประกอบกิจการ</a:t>
            </a:r>
          </a:p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C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ผู้ประกอบกิจการส่งเงินสมทบเข้ากองทุนพัฒนาฝีมือแรงงาน ประจำปี พ.ศ.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2559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เมื่อวันที่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มีนาคม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2560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และในปี พ.ศ.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2560 ดำเนินการ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พัฒนาฝีมือแรงงานครบตาม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สัดส่วน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กฎหมายกำหนด ยื่นคำขอรับเงินช่วยเหลือหรือ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อุดหนุนที่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สนพ. นนทบุรี เป็นรายที่ 18 ในวันที่ 20 พฤษภาคม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รหัสจังหวัดนนทบุรี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12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ประเภทเอกสารคำขอรับเงินช่วยเหลือหรืออุดหนุน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3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ประเภทการให้เงินอุดหนุน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ผู้ประกอบกิจการตามประกาศ ข้อ 6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ยื่นคำขอรายที่ 5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0018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ยื่นคำขอวันที่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 พฤษภาคม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ปีงบประมาณ 2561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 เลขที่คำขอ คือ 12-32-00</a:t>
            </a:r>
            <a:r>
              <a:rPr lang="en-US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18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-25</a:t>
            </a:r>
            <a:r>
              <a:rPr lang="en-US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</a:t>
            </a:r>
            <a:endParaRPr kumimoji="0" lang="th-TH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1845147" y="189434"/>
            <a:ext cx="8712968" cy="79208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การออกเลขที่คำ</a:t>
            </a: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ขอรับเงิน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77995" y="6448960"/>
            <a:ext cx="2393033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310114"/>
            <a:ext cx="792088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073911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197075" y="261447"/>
            <a:ext cx="10009112" cy="720076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การกำหนดเลขที่แบบขอรับความเห็นชอบหลักสูตรการฝึกอบรมฝีมือแรงงงาน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5067" y="3501802"/>
            <a:ext cx="1000911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909043" y="1269554"/>
            <a:ext cx="103691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การออกเลขที่แบบขอรับความเห็นชอบหลักสูตรการฝึกอบรมฝีมือแรงงานเพื่อพัฒนาทักษะ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ความรู้ให้แก่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ลูกจ้างเพื่อเป็นการสร้างสรรค์นวัตกรรมหรือนำเทคโนโลยีมาใช้ในการผลิตสินค้าหรือบริการ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(แบบ ขร.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1)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ประกาศข้อ 10 ให้เรียงลำดับตามการรับแบบขอรับความเห็นชอบฯ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 ขร.1) </a:t>
            </a:r>
            <a:r>
              <a:rPr lang="th-TH" sz="2800" b="1" u="sng" dirty="0">
                <a:latin typeface="FreesiaUPC" pitchFamily="34" charset="-34"/>
                <a:cs typeface="FreesiaUPC" pitchFamily="34" charset="-34"/>
              </a:rPr>
              <a:t>โดยให้ใช้</a:t>
            </a:r>
            <a:r>
              <a:rPr lang="th-TH" sz="2800" b="1" u="sng" dirty="0" smtClean="0">
                <a:latin typeface="FreesiaUPC" pitchFamily="34" charset="-34"/>
                <a:cs typeface="FreesiaUPC" pitchFamily="34" charset="-34"/>
              </a:rPr>
              <a:t>ปีงบประมาณ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เมื่อ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เริ่มปีงบประมาณให้กำหนดเลขที่ใหม่ แล้วตามด้วย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พ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.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ศ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ของปีงบประมาณนั้น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61226" y="6448960"/>
            <a:ext cx="2321025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34179" y="6238106"/>
            <a:ext cx="100811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40922146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197075" y="261447"/>
            <a:ext cx="10009112" cy="720076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การยื่นขอรับความเห็นชอบหลักสูตรการฝึกอบรมฝีมือแรงงงาน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1011" y="1341562"/>
            <a:ext cx="109452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ผู้ประกอบกิจการที่ประสงค์จะขอรับเงินช่วยเหลือหรืออุดหนุนเป็นค่าใช้จ่ายใน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ต้องยื่นหลักสูตรการฝึกอบรมที่จะขอรับเงินอุดหนุน ให้สพร.หรือ สนพ. พิจารณาให้ความเห็นชอบ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ก่อนการฝึกอบรมไม่น้อยกว่า 30 วัน ตามแบบ ขร.1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ณ ท้องที่ที่สถานประกอบกิจการ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ตั้งอยู่</a:t>
            </a:r>
            <a:r>
              <a:rPr lang="th-TH" sz="2800" b="1" i="1" dirty="0" smtClean="0"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341090" y="3729210"/>
            <a:ext cx="4608512" cy="1428776"/>
            <a:chOff x="0" y="864088"/>
            <a:chExt cx="5072949" cy="2048335"/>
          </a:xfrm>
          <a:scene3d>
            <a:camera prst="orthographicFront"/>
            <a:lightRig rig="flat" dir="t"/>
          </a:scene3d>
        </p:grpSpPr>
        <p:sp>
          <p:nvSpPr>
            <p:cNvPr id="9" name="Rectangle 8"/>
            <p:cNvSpPr/>
            <p:nvPr/>
          </p:nvSpPr>
          <p:spPr>
            <a:xfrm>
              <a:off x="0" y="864088"/>
              <a:ext cx="5072949" cy="2048335"/>
            </a:xfrm>
            <a:prstGeom prst="rect">
              <a:avLst/>
            </a:prstGeom>
            <a:solidFill>
              <a:srgbClr val="92D050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1" y="864088"/>
              <a:ext cx="4031754" cy="204833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t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กรุงเทพมหานคร</a:t>
              </a:r>
            </a:p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  13 กรุงเทพมหานคร </a:t>
              </a:r>
              <a:endParaRPr lang="th-TH" sz="2800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80615" y="3717826"/>
            <a:ext cx="4209548" cy="1440160"/>
            <a:chOff x="5582846" y="852704"/>
            <a:chExt cx="5252651" cy="2059719"/>
          </a:xfrm>
          <a:scene3d>
            <a:camera prst="orthographicFront"/>
            <a:lightRig rig="flat" dir="t"/>
          </a:scene3d>
        </p:grpSpPr>
        <p:sp>
          <p:nvSpPr>
            <p:cNvPr id="7" name="Rectangle 6"/>
            <p:cNvSpPr/>
            <p:nvPr/>
          </p:nvSpPr>
          <p:spPr>
            <a:xfrm>
              <a:off x="5582846" y="852704"/>
              <a:ext cx="5072949" cy="2059719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582846" y="852704"/>
              <a:ext cx="5252651" cy="20597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0" tIns="152400" rIns="152400" bIns="152400" numCol="1" spcCol="1270" anchor="t" anchorCtr="0">
              <a:noAutofit/>
            </a:bodyPr>
            <a:lstStyle/>
            <a:p>
              <a:pPr lvl="0" algn="l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จังหวัดอื่น </a:t>
              </a:r>
            </a:p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</a:t>
              </a:r>
              <a:b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หรือสำนักงานพัฒนาฝีมือแรงงาน</a:t>
              </a:r>
              <a:endParaRPr lang="th-TH" sz="2800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50003" y="6454130"/>
            <a:ext cx="2321025" cy="365210"/>
          </a:xfrm>
        </p:spPr>
        <p:txBody>
          <a:bodyPr/>
          <a:lstStyle/>
          <a:p>
            <a:pPr algn="r"/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238106"/>
            <a:ext cx="726317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ผืนผ้า 5"/>
          <p:cNvSpPr/>
          <p:nvPr/>
        </p:nvSpPr>
        <p:spPr>
          <a:xfrm>
            <a:off x="909043" y="5328592"/>
            <a:ext cx="10297144" cy="9095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วงเงินที่กำหนด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 100,000 บาทต่อปี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6498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125067" y="117430"/>
            <a:ext cx="10009112" cy="720076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การยื่นขอรับความเห็นชอบหลักสูตรการฝึกอบรมฝีมือแรงงงาน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50003" y="6454130"/>
            <a:ext cx="2321025" cy="365210"/>
          </a:xfrm>
        </p:spPr>
        <p:txBody>
          <a:bodyPr/>
          <a:lstStyle/>
          <a:p>
            <a:pPr algn="r"/>
            <a:r>
              <a:rPr lang="th-TH" sz="1600" b="1" dirty="0"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238106"/>
            <a:ext cx="726317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25067" y="2811914"/>
            <a:ext cx="1008112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600" b="1" dirty="0" smtClean="0">
                <a:latin typeface="DilleniaUPC" pitchFamily="18" charset="-34"/>
                <a:cs typeface="DilleniaUPC" pitchFamily="18" charset="-34"/>
              </a:rPr>
              <a:t>1</a:t>
            </a:r>
            <a:r>
              <a:rPr lang="th-TH" sz="3600" b="1" dirty="0">
                <a:latin typeface="DilleniaUPC" pitchFamily="18" charset="-34"/>
                <a:cs typeface="DilleniaUPC" pitchFamily="18" charset="-34"/>
              </a:rPr>
              <a:t>. หลักสูตรการฝึกอบรมเพื่อสร้างสรรค์นวัตกรรม 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algn="thaiDist"/>
            <a:r>
              <a:rPr lang="th-TH" sz="3600" dirty="0">
                <a:latin typeface="DilleniaUPC" pitchFamily="18" charset="-34"/>
                <a:cs typeface="DilleniaUPC" pitchFamily="18" charset="-34"/>
              </a:rPr>
              <a:t>    </a:t>
            </a:r>
            <a:r>
              <a:rPr lang="th-TH" sz="3600" dirty="0" smtClean="0">
                <a:latin typeface="DilleniaUPC" pitchFamily="18" charset="-34"/>
                <a:cs typeface="DilleniaUPC" pitchFamily="18" charset="-34"/>
              </a:rPr>
              <a:t>ต้อง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เป็นหลักสูตรตามแนบท้ายประกาศ จำนวน 5 หลักสูตร (ผู้ประกอบกิจการไม่ต้องจัดทำหลักสูตรใหม่ ต้องใช้หลักสูตรตามประกาศ)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algn="thaiDist">
              <a:spcBef>
                <a:spcPts val="1200"/>
              </a:spcBef>
            </a:pPr>
            <a:r>
              <a:rPr lang="th-TH" sz="3600" b="1" dirty="0" smtClean="0">
                <a:latin typeface="DilleniaUPC" pitchFamily="18" charset="-34"/>
                <a:cs typeface="DilleniaUPC" pitchFamily="18" charset="-34"/>
              </a:rPr>
              <a:t>2</a:t>
            </a:r>
            <a:r>
              <a:rPr lang="th-TH" sz="3600" b="1" dirty="0">
                <a:latin typeface="DilleniaUPC" pitchFamily="18" charset="-34"/>
                <a:cs typeface="DilleniaUPC" pitchFamily="18" charset="-34"/>
              </a:rPr>
              <a:t>. หลักสูตรการฝึกอบรมเพื่อนำเทคโนโลยีมาใช้ในการผลิตสินค้าหรือบริการ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  <a:p>
            <a:pPr algn="thaiDist"/>
            <a:r>
              <a:rPr lang="th-TH" sz="3600" dirty="0">
                <a:latin typeface="DilleniaUPC" pitchFamily="18" charset="-34"/>
                <a:cs typeface="DilleniaUPC" pitchFamily="18" charset="-34"/>
              </a:rPr>
              <a:t>    </a:t>
            </a:r>
            <a:r>
              <a:rPr lang="th-TH" sz="3600" dirty="0" smtClean="0">
                <a:latin typeface="DilleniaUPC" pitchFamily="18" charset="-34"/>
                <a:cs typeface="DilleniaUPC" pitchFamily="18" charset="-34"/>
              </a:rPr>
              <a:t>ผู้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ประกอบกิจการต้องจัดทำหลักสูตร </a:t>
            </a:r>
            <a:r>
              <a:rPr lang="th-TH" sz="3600" u="sng" dirty="0" smtClean="0">
                <a:latin typeface="DilleniaUPC" pitchFamily="18" charset="-34"/>
                <a:cs typeface="DilleniaUPC" pitchFamily="18" charset="-34"/>
              </a:rPr>
              <a:t>ตามหลักเกณฑ์และรูปแบบ</a:t>
            </a:r>
            <a:r>
              <a:rPr lang="th-TH" sz="3600" u="sng" dirty="0">
                <a:latin typeface="DilleniaUPC" pitchFamily="18" charset="-34"/>
                <a:cs typeface="DilleniaUPC" pitchFamily="18" charset="-34"/>
              </a:rPr>
              <a:t>ที่กำหนด</a:t>
            </a:r>
            <a:r>
              <a:rPr lang="th-TH" sz="3600" dirty="0">
                <a:latin typeface="DilleniaUPC" pitchFamily="18" charset="-34"/>
                <a:cs typeface="DilleniaUPC" pitchFamily="18" charset="-34"/>
              </a:rPr>
              <a:t> เสนอสพร./สนพ. พิจารณาให้ความเห็นชอบ และเป็นเอกสารหลักฐานประกอบการยื่นแบบ ขร.1 </a:t>
            </a:r>
            <a:endParaRPr lang="en-US" sz="3600" dirty="0"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25067" y="1027396"/>
            <a:ext cx="10009112" cy="175432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600" b="1" dirty="0" smtClean="0">
                <a:solidFill>
                  <a:schemeClr val="bg1"/>
                </a:solidFill>
                <a:latin typeface="DilleniaUPC" pitchFamily="18" charset="-34"/>
                <a:cs typeface="DilleniaUPC" pitchFamily="18" charset="-34"/>
              </a:rPr>
              <a:t>ผู้ประกอบกิจการยื่นแบบ</a:t>
            </a:r>
            <a:r>
              <a:rPr lang="th-TH" sz="3600" b="1" dirty="0">
                <a:solidFill>
                  <a:schemeClr val="bg1"/>
                </a:solidFill>
                <a:latin typeface="DilleniaUPC" pitchFamily="18" charset="-34"/>
                <a:cs typeface="DilleniaUPC" pitchFamily="18" charset="-34"/>
              </a:rPr>
              <a:t>ขอรับความเห็นชอบหลักสูตรการฝึกอบรมฝีมือ</a:t>
            </a:r>
            <a:r>
              <a:rPr lang="th-TH" sz="3600" b="1" dirty="0" smtClean="0">
                <a:solidFill>
                  <a:schemeClr val="bg1"/>
                </a:solidFill>
                <a:latin typeface="DilleniaUPC" pitchFamily="18" charset="-34"/>
                <a:cs typeface="DilleniaUPC" pitchFamily="18" charset="-34"/>
              </a:rPr>
              <a:t>แรงงาน</a:t>
            </a:r>
            <a:br>
              <a:rPr lang="th-TH" sz="3600" b="1" dirty="0" smtClean="0">
                <a:solidFill>
                  <a:schemeClr val="bg1"/>
                </a:solidFill>
                <a:latin typeface="DilleniaUPC" pitchFamily="18" charset="-34"/>
                <a:cs typeface="DilleniaUPC" pitchFamily="18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DilleniaUPC" pitchFamily="18" charset="-34"/>
                <a:cs typeface="DilleniaUPC" pitchFamily="18" charset="-34"/>
              </a:rPr>
              <a:t>เพื่อ</a:t>
            </a:r>
            <a:r>
              <a:rPr lang="th-TH" sz="3600" b="1" dirty="0">
                <a:solidFill>
                  <a:schemeClr val="bg1"/>
                </a:solidFill>
                <a:latin typeface="DilleniaUPC" pitchFamily="18" charset="-34"/>
                <a:cs typeface="DilleniaUPC" pitchFamily="18" charset="-34"/>
              </a:rPr>
              <a:t>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3600" b="1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(แบบ ขร.1) </a:t>
            </a:r>
            <a:endParaRPr lang="en-US" sz="3600" b="1" dirty="0">
              <a:solidFill>
                <a:srgbClr val="FF0000"/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8" name="ปุ่มปฏิบัติการ: ไปข้างหน้าหรือถัดไป 15">
            <a:hlinkClick r:id="rId2" action="ppaction://hlinkfile" highlightClick="1"/>
          </p:cNvPr>
          <p:cNvSpPr/>
          <p:nvPr/>
        </p:nvSpPr>
        <p:spPr>
          <a:xfrm>
            <a:off x="8901931" y="6382122"/>
            <a:ext cx="504056" cy="362288"/>
          </a:xfrm>
          <a:prstGeom prst="actionButtonForwardNext">
            <a:avLst/>
          </a:prstGeom>
          <a:solidFill>
            <a:srgbClr val="FECCF3"/>
          </a:solidFill>
          <a:ln>
            <a:solidFill>
              <a:srgbClr val="FF66FF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354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197075" y="261446"/>
            <a:ext cx="10009112" cy="93609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362707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62171" y="6166098"/>
            <a:ext cx="720080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เนื้อหา 1"/>
          <p:cNvSpPr txBox="1">
            <a:spLocks/>
          </p:cNvSpPr>
          <p:nvPr/>
        </p:nvSpPr>
        <p:spPr>
          <a:xfrm>
            <a:off x="1053059" y="1629594"/>
            <a:ext cx="10297144" cy="3024336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กรมพัฒนาฝีมือแรงงานได้มีคำสั่งที่ 1841/2560 ลงวันที่ 12 ตุลาคม 2560 เรื่อง มอบอำนาจเกี่ยวกับการดำเนิน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อธิบดีกรมพัฒนาฝีมือแรงงานมอบอำนาจให้ผู้อำนวยการสพร. หรือ สนพ. ปฏิบัติราชการแทนอธิบดีกรมพัฒนาฝีมือแรงงาน ในการพิจารณาให้ความเห็นชอบหลักสูตรการฝึกอบรม เพื่อนำเทคโนโลยีมาใช้ในการผลิตสินค้าหรือบริการ และพิจารณาให้ความเห็นชอบหลักสูตรการฝึกอบรมที่จะขอรับเงินอุดหนุน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527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21011" y="1503576"/>
            <a:ext cx="10801200" cy="2062103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ประกอบกิจการยื่นแบบขอรับความเห็นชอบหลักสูตรการฝึกอบรมฝีมือแรงงานเพื่อพัฒนาทักษะ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ความรู้ให้แก่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ลูกจ้าง เพื่อเป็นการสร้างสรรค์นวัตกรรมหรือนำเทคโนโลยีมาใช้ในการผลิตสินค้าหรือ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บริการ 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 ขร.1)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ให้สพร. หรือ สนพ. (ที่สถานประกอบกิจการตั้งอยู่) พิจารณาให้ความ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เห็นชอบ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การฝึกอบรมไม่น้อยกว่า 30 วัน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7"/>
          <p:cNvSpPr/>
          <p:nvPr/>
        </p:nvSpPr>
        <p:spPr>
          <a:xfrm>
            <a:off x="1053059" y="333454"/>
            <a:ext cx="10009112" cy="64806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185792" y="6166098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529608" y="645413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1011" y="3861842"/>
            <a:ext cx="1080119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หลักสูตรการฝึกอบรมที่ได้รับความเห็นชอบแล้ว ให้ผู้ประกอบกิจการนำไปใช้ในการฝึกอบรมฝีมือแรงงานได้ หากจำเป็นต้องเปลี่ยนแปลงกำหนดการฝึกอบรม สถานที่ฝึกอบรม หรือผู้เข้ารับการฝึกอบรม ให้แจ้งกรมพัฒนาฝีมือแรงงานทราบเป็นหนังสือก่อนดำเนินการฝึกอบรมไม่น้อย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กว่า 7 วัน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6418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270083" y="6166098"/>
            <a:ext cx="720080" cy="365210"/>
          </a:xfrm>
        </p:spPr>
        <p:txBody>
          <a:bodyPr/>
          <a:lstStyle/>
          <a:p>
            <a:fld id="{E343B473-D533-461D-A761-DB0447F08C08}" type="slidenum">
              <a:rPr lang="en-US" sz="28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136</a:t>
            </a:fld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1011" y="900803"/>
            <a:ext cx="8424936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1.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กรณีผู้ประกอบกิจการฝึกอบรมหลักสูตรเพื่อสร้างสรรค์นวัตกรรม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8654" y="1467575"/>
            <a:ext cx="108012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   1.1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เจ้า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หน้าที่สพร.หรือ สนพ. ตรวจสอบ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ขร.1 พร้อมเอกสารหลักฐาน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ประกอบ</a:t>
            </a:r>
            <a:endParaRPr lang="en-US" sz="2600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1011" y="2061642"/>
            <a:ext cx="1080120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thaiDist"/>
            <a:r>
              <a:rPr lang="en-US" sz="2600" dirty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      1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) กรณีเอกสารหลักฐาน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ครบถ้วนและ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เป็นไปตามหลักเกณฑ์ที่กำหนด 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ให้ออกเลขที่แบบ ขร.1</a:t>
            </a:r>
            <a:endParaRPr lang="en-US" sz="28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และให้ความเห็นท้าย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แบบ ขร.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1</a:t>
            </a:r>
          </a:p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  <a:sym typeface="Wingdings"/>
              </a:rPr>
              <a:t>                </a:t>
            </a:r>
            <a:r>
              <a:rPr lang="en-US" sz="2600" dirty="0" smtClean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เห็นควรให้ความเห็นชอบ หรือ </a:t>
            </a:r>
            <a:endParaRPr lang="th-TH" sz="2600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  <a:sym typeface="Wingdings"/>
              </a:rPr>
              <a:t>                </a:t>
            </a:r>
            <a:r>
              <a:rPr lang="en-US" sz="2600" dirty="0" smtClean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เห็นควรไม่ให้ความเห็นชอบ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ระบุ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เหตุผล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............... </a:t>
            </a:r>
          </a:p>
          <a:p>
            <a:pPr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                     พร้อม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ลงลายมือชื่อในส่วนที่เป็น “สำหรับเจ้าหน้าที่” ก่อนเสนอผู้อำนวยการพิจารณา</a:t>
            </a:r>
            <a:endParaRPr lang="en-US" sz="26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           2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) กรณีเอกสารหลักฐานไม่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ครบถ้วน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ให้แจ้งผู้ประกอบกิจการนำเอกสารไปจัดทำให้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ครบถ้วนและ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เป็นไปตามหลักเกณฑ์ที่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กำหนด ก่อน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นำมายื่น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ใหม่ </a:t>
            </a:r>
            <a:r>
              <a:rPr lang="th-TH" sz="2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(ไม่ออกเลขที่แบบ ขร.1)</a:t>
            </a:r>
            <a:endParaRPr lang="en-US" sz="2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1011" y="4869954"/>
            <a:ext cx="10801200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/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1.2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ผู้อำนวยการพิจารณา </a:t>
            </a:r>
            <a:endParaRPr lang="th-TH" sz="280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  <a:sym typeface="Wingdings"/>
              </a:rPr>
              <a:t>          </a:t>
            </a:r>
            <a:r>
              <a:rPr lang="en-US" sz="2800" dirty="0" smtClean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เห็นชอบ หรือ </a:t>
            </a:r>
            <a:endParaRPr lang="th-TH" sz="280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  <a:sym typeface="Wingdings"/>
              </a:rPr>
              <a:t>          </a:t>
            </a:r>
            <a:r>
              <a:rPr lang="en-US" sz="2800" dirty="0" smtClean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ไม่เห็นชอบ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ระบุ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เหตุผล........... </a:t>
            </a:r>
            <a:endParaRPr lang="th-TH" sz="280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               พร้อม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ลงลายมือ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ชื่อใน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ส่วนที่เป็น “สำหรับเจ้าหน้าที่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”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		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278195" y="59713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9794755" y="6310114"/>
            <a:ext cx="2203520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r" defTabSz="1218297" rtl="0" eaLnBrk="1" latinLnBrk="0" hangingPunct="1">
              <a:defRPr kumimoji="0"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6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สี่เหลี่ยมมุมมน 7"/>
          <p:cNvSpPr/>
          <p:nvPr/>
        </p:nvSpPr>
        <p:spPr>
          <a:xfrm>
            <a:off x="1053059" y="45418"/>
            <a:ext cx="10009112" cy="648068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371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01931" y="6454130"/>
            <a:ext cx="256356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7"/>
          <p:cNvSpPr/>
          <p:nvPr/>
        </p:nvSpPr>
        <p:spPr>
          <a:xfrm>
            <a:off x="1053059" y="261447"/>
            <a:ext cx="10009112" cy="648067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3019" y="1053530"/>
            <a:ext cx="10729192" cy="13849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2. กรณีผู้ประกอบ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กิจการฝึกอบรมหลักสูตรเพื่อนำ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เทคโนโลยีมาใช้ในการผลิตสินค้าหรือบริการ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(เอกสารแนบ แบบ ขร.1)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ต้องจัดทำหลักสูตรเสนอ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ให้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สพร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หรือ สนพ. พิจารณาให้ความเห็นชอบ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ก่อนการฝึกอบรมไม่น้อยกว่า 30 วัน    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2796" y="2421682"/>
            <a:ext cx="10751772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1) เจ้าหน้าที่สพร.หรือ สนพ. พิจารณาหลักสูตรการฝึกอบรมเพื่อนำเทคโนโลยีมาใช้ในการผลิตสินค้าหรือบริการ หากเป็นไปตามหลักเกณฑ์ที่กำหนด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ให้ความเห็นพร้อมลงลายมือชื่อ ในส่วนที่เป็น </a:t>
            </a:r>
            <a:r>
              <a:rPr lang="th-TH" sz="2800" i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“สำหรับเจ้าหน้าที่”</a:t>
            </a:r>
            <a:endParaRPr lang="en-US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เห็นควรให้ความเห็นชอบหลักสูตร หรือ </a:t>
            </a:r>
          </a:p>
          <a:p>
            <a:pPr algn="thaiDist"/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 </a:t>
            </a:r>
            <a:r>
              <a:rPr lang="en-US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เห็นควรไม่ให้ความเห็นชอบหลักสูตร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ระบุ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เหตุผล............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3019" y="4653930"/>
            <a:ext cx="10729192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2) ผู้อำนวยการพิจารณา </a:t>
            </a:r>
            <a:endPara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</a:t>
            </a:r>
            <a:r>
              <a:rPr lang="en-US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เห็นชอบหลักสูตร หรือ </a:t>
            </a:r>
            <a:endPara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        </a:t>
            </a:r>
            <a:r>
              <a:rPr lang="en-US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ไม่เห็นชอบหลักสูตร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ระบุ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เหตุผล....</a:t>
            </a:r>
            <a:r>
              <a:rPr lang="en-US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.....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 </a:t>
            </a:r>
            <a:endParaRPr lang="th-TH" sz="2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   พร้อม</a:t>
            </a:r>
            <a:r>
              <a:rPr lang="th-TH" sz="28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ลงลายมือ ในส่วนที่เป็น </a:t>
            </a:r>
            <a:r>
              <a:rPr lang="th-TH" sz="2800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“สำหรับเจ้าหน้าที่”</a:t>
            </a:r>
            <a:endParaRPr lang="en-US" sz="2800" i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822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17955" y="6448960"/>
            <a:ext cx="241954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18155" y="6166098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138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เนื้อหา 1"/>
          <p:cNvSpPr txBox="1">
            <a:spLocks/>
          </p:cNvSpPr>
          <p:nvPr/>
        </p:nvSpPr>
        <p:spPr>
          <a:xfrm>
            <a:off x="909043" y="1485578"/>
            <a:ext cx="10297144" cy="187220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กรมพัฒนาฝีมือแรงงานได้มีคำสั่งที่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1155/2560 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ลงวันที่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7 กรกฎาคม 2560 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อธิบดีกรมพัฒนาฝีมือแรงงานมอบอำนาจให้ผู้อำนวยการ สพร. หรือผู้อำนวยการ สนพ. ปฏิบัติราชการแทนอธิบดีกรมพัฒนาฝีมือแรงงานในการพิจารณาอนุมัติคำขอรับเงินช่วยเหลือหรืออุดหนุน และจ่ายเงินช่วยเหลือหรืออุดหนุนให้แก่ผู้ยื่นคำขอ </a:t>
            </a:r>
            <a:endParaRPr lang="en-US" sz="28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7"/>
          <p:cNvSpPr/>
          <p:nvPr/>
        </p:nvSpPr>
        <p:spPr>
          <a:xfrm>
            <a:off x="1773139" y="189434"/>
            <a:ext cx="8712968" cy="792088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การพิจารณาอนุมัติคำขอรับเงินช่วยเหลือหรืออุดหนุน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เนื้อหา 1"/>
          <p:cNvSpPr txBox="1">
            <a:spLocks/>
          </p:cNvSpPr>
          <p:nvPr/>
        </p:nvSpPr>
        <p:spPr>
          <a:xfrm>
            <a:off x="909043" y="3588174"/>
            <a:ext cx="10297144" cy="1497804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หรือ สนพ.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รับคำขอรับเงินช่วยเหลือหรืออุดหนุนจากกองทุนพัฒนาฝีมือแรงงาน </a:t>
            </a:r>
            <a:b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ให้พิจารณาคำขอพร้อมเอกสารหลักฐาน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ประกอบ หากเห็นว่าเป็นไปตามหลักเกณฑ์ที่กำหนด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อนุมัติคำขอและ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จ่ายเงินช่วยเหลือ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หรืออุดหนุนแก่ผู้ยื่นคำขอ (ประกาศข้อ 15)</a:t>
            </a:r>
            <a:endParaRPr lang="en-US" sz="28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8799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8654" y="1269554"/>
            <a:ext cx="108012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เจ้า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หน้าที่สพร.หรือ สนพ. ตรวจสอบ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แบบคำขอ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พร้อมเอกสารหลักฐาน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ประกอบ </a:t>
            </a:r>
            <a:endParaRPr lang="en-US" sz="2600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1011" y="1843291"/>
            <a:ext cx="10801200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thaiDist"/>
            <a:r>
              <a:rPr lang="en-US" sz="2600" dirty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      1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) กรณีเอกสารหลักฐาน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ครบถ้วนและ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เป็นไปตามหลักเกณฑ์ที่กำหนด </a:t>
            </a:r>
            <a:r>
              <a:rPr lang="th-TH" sz="28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ให้ออกเลขที่คำ</a:t>
            </a:r>
            <a:r>
              <a:rPr lang="th-TH" sz="2800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ให้ความเห็นท้ายแบบคำขอ</a:t>
            </a:r>
          </a:p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  <a:sym typeface="Wingdings"/>
              </a:rPr>
              <a:t>                </a:t>
            </a:r>
            <a:r>
              <a:rPr lang="en-US" sz="2600" dirty="0" smtClean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เห็น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ควรอนุมัติ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หรือ </a:t>
            </a:r>
            <a:endParaRPr lang="th-TH" sz="2600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600" dirty="0"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  <a:sym typeface="Wingdings"/>
              </a:rPr>
              <a:t>                </a:t>
            </a:r>
            <a:r>
              <a:rPr lang="en-US" sz="2600" dirty="0" smtClean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เห็นควร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ไม่อนุมัติ ระบุ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เหตุผล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............... </a:t>
            </a:r>
          </a:p>
          <a:p>
            <a:pPr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                     พร้อม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ลงลายมือชื่อในส่วนที่เป็น “สำหรับเจ้าหน้าที่” ก่อนเสนอผู้อำนวยการพิจารณา</a:t>
            </a:r>
            <a:endParaRPr lang="en-US" sz="26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            2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) กรณีเอกสารหลักฐานไม่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ครบถ้วน 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ให้แจ้งผู้ประกอบกิจการนำเอกสารไปจัดทำให้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ครบถ้วนและ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เป็นไปตามหลักเกณฑ์ที่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กำหนด ก่อน</a:t>
            </a:r>
            <a:r>
              <a:rPr lang="th-TH" sz="2600" dirty="0">
                <a:latin typeface="FreesiaUPC" pitchFamily="34" charset="-34"/>
                <a:cs typeface="FreesiaUPC" pitchFamily="34" charset="-34"/>
              </a:rPr>
              <a:t>นำมายื่น</a:t>
            </a:r>
            <a:r>
              <a:rPr lang="th-TH" sz="2600" dirty="0" smtClean="0">
                <a:latin typeface="FreesiaUPC" pitchFamily="34" charset="-34"/>
                <a:cs typeface="FreesiaUPC" pitchFamily="34" charset="-34"/>
              </a:rPr>
              <a:t>ใหม่ </a:t>
            </a:r>
            <a:r>
              <a:rPr lang="th-TH" sz="2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(ไม่ออกเลขที่คำขอ)</a:t>
            </a:r>
            <a:endParaRPr lang="en-US" sz="2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1011" y="4869954"/>
            <a:ext cx="10801200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ผู้อำนวยการพิจารณา </a:t>
            </a:r>
            <a:endParaRPr lang="th-TH" sz="280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  <a:sym typeface="Wingdings"/>
              </a:rPr>
              <a:t>          </a:t>
            </a:r>
            <a:r>
              <a:rPr lang="en-US" sz="2800" dirty="0" smtClean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 อนุมัติ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หรือ </a:t>
            </a:r>
            <a:endParaRPr lang="th-TH" sz="280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>
                <a:latin typeface="FreesiaUPC" pitchFamily="34" charset="-34"/>
                <a:cs typeface="FreesiaUPC" pitchFamily="34" charset="-34"/>
                <a:sym typeface="Wingdings"/>
              </a:rPr>
              <a:t>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  <a:sym typeface="Wingdings"/>
              </a:rPr>
              <a:t>          </a:t>
            </a:r>
            <a:r>
              <a:rPr lang="en-US" sz="2800" dirty="0" smtClean="0"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 ไม่อนุมัติ ระบุ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เหตุผล........... </a:t>
            </a:r>
            <a:endParaRPr lang="th-TH" sz="280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               พร้อม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ลงลายมือ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ชื่อใน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ส่วนที่เป็น “สำหรับเจ้าหน้าที่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”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		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1773139" y="189434"/>
            <a:ext cx="8712968" cy="648072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การพิจารณาอนุมัติคำขอรับเงินช่วยเหลือหรืออุดหนุน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02667" y="6310114"/>
            <a:ext cx="2419544" cy="365210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74139" y="6094090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pPr/>
              <a:t>139</a:t>
            </a:fld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05801340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701131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ข้อควรระวังการอนุมัติให้เงินอุดหนุน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1197075" y="1845618"/>
            <a:ext cx="9865096" cy="331236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 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ยื่นคำขอหลังวันที่ 31 มีนาคม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ให้ตรวจสอบด้วย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ว่าสิทธิขอรับเงินช่วยเหลือหรืออุดหนุนเกิดขึ้นใน</a:t>
            </a:r>
            <a:r>
              <a:rPr lang="th-TH" sz="3200" b="1" i="1" dirty="0" smtClean="0">
                <a:latin typeface="FreesiaUPC" pitchFamily="34" charset="-34"/>
                <a:cs typeface="FreesiaUPC" pitchFamily="34" charset="-34"/>
              </a:rPr>
              <a:t>ปีใด </a:t>
            </a:r>
            <a:endParaRPr lang="th-TH" sz="3200" b="1" i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      เช่น ผู้ดำเนินการทดสอบฯ ยื่นคำขอ แบบ ชอ.1 ในวันที่ 1 เมษายน 2561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แต่เป็นผลการทดสอบฯ ของปี พ.ศ. 2559 กรณีนี้ไม่สามารถอนุมัติให้เงินช่วยเหลือหรืออุดหนุนได้ เนื่องจากเกินเวลาที่กำหนด (ทดสอบฯ ปี พ.ศ. 2559 ต้องยื่นคำขอฯ ในปี พ.ศ. 2560 ทั้งนี้ ไม่เกินวันที่ 31 มีนาคม 2561)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73939" y="6376952"/>
            <a:ext cx="249155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46147" y="6166098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91259450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การจ่ายเงินช่วยเหลือหรืออุดหนุน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เนื้อหา 1"/>
          <p:cNvSpPr txBox="1">
            <a:spLocks/>
          </p:cNvSpPr>
          <p:nvPr/>
        </p:nvSpPr>
        <p:spPr>
          <a:xfrm>
            <a:off x="1053059" y="1715966"/>
            <a:ext cx="10297144" cy="337001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การจ่ายเงินช่วยเหลือหรืออุดหนุน ให้เป็นไปตามระเบียบคณะกรรมการส่งเสริมการพัฒนา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ฝีมือแรงงาน ว่าด้วยการรับเงิน การจ่ายเงิน การเก็บรักษาเงิน และการบริหารกองทุนพัฒนาฝีมือแรงงาน ทั้งนี้ การจ่ายเงินช่วยเหลือหรืออุดหนุน ให้จ่ายเป็นเช็คขีดคร่อมสั่งจ่ายชื่อผู้รับเงินช่วยเหลือหรืออุดหนุน และขีดฆ่าคำว่า “หรือผู้ถือ” ออก (ประกาศข้อ 16)</a:t>
            </a:r>
          </a:p>
          <a:p>
            <a:pPr marL="81623" indent="0" algn="thaiDist">
              <a:buNone/>
            </a:pPr>
            <a:r>
              <a:rPr lang="th-TH" sz="2800" b="1" i="1" dirty="0">
                <a:latin typeface="FreesiaUPC" pitchFamily="34" charset="-34"/>
                <a:cs typeface="FreesiaUPC" pitchFamily="34" charset="-34"/>
              </a:rPr>
              <a:t>        (ให้จ่ายเงินอุดหนุนให้เสร็จสิ้นภายในเดือนกันยายน เพื่อให้การเบิกจ่ายเงินเป็นไปตามงบประมาณรายจ่ายประจำปีที่ได้รับการจัดสรร และเป็นไปตามเกณฑ์ชี้วัดการประเมินผล</a:t>
            </a:r>
            <a:br>
              <a:rPr lang="th-TH" sz="2800" b="1" i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i="1" dirty="0">
                <a:latin typeface="FreesiaUPC" pitchFamily="34" charset="-34"/>
                <a:cs typeface="FreesiaUPC" pitchFamily="34" charset="-34"/>
              </a:rPr>
              <a:t>การดำเนินงานกองทุนพัฒนาฝีมือแรงงาน)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”</a:t>
            </a:r>
            <a:r>
              <a:rPr lang="th-TH" sz="2800" b="1" i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17955" y="6382122"/>
            <a:ext cx="241954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18155" y="6166098"/>
            <a:ext cx="951499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57650977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การรายงานผลการพิจารณาอนุมัติ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981051" y="1845618"/>
            <a:ext cx="10441160" cy="252028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สพร. หรือ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สนพ. จ่ายเงินช่วยเหลือหรืออุดหนุนให้แก่ผู้ที่ได้รับอนุมัติแล้ว ให้รายงานผลการพิจารณาอนุมัติ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การให้เงินช่วยเหลือหรืออุดหนุนจากกองทุนพัฒนาฝีมือแรงงาน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ส่งให้กองส่งเสริมการพัฒนาฝีมือแรงงาน </a:t>
            </a:r>
            <a:r>
              <a:rPr lang="th-TH" sz="3200" b="1" u="sng" dirty="0">
                <a:latin typeface="FreesiaUPC" pitchFamily="34" charset="-34"/>
                <a:cs typeface="FreesiaUPC" pitchFamily="34" charset="-34"/>
              </a:rPr>
              <a:t>ภายในวันที่ 10 ของเดือนถัดไป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เพื่อสรุปรายงานผลการพิจารณาต่อคณะกรรมการส่งเสริมการพัฒนาฝีมือแรงงาน (ประกาศ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ข้อ 19)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”</a:t>
            </a:r>
            <a:r>
              <a:rPr lang="th-TH" sz="3200" b="1" i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17955" y="6448960"/>
            <a:ext cx="2419544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18155" y="6238106"/>
            <a:ext cx="951499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64157417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การรายงานผลการดำเนินการพัฒนาฝีมือแรงงาน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1125067" y="1845618"/>
            <a:ext cx="10297144" cy="1656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1. ผู้ได้รับเงินช่วยเหลือหรืออุดหนุน รายงานผลการดำเนินงานการพัฒนาฝีมือแรงงาน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ให้สพร. หรือ สนพ. ทราบภายใน 30 วันนับแต่วันที่ดำเนินการแล้วเสร็จ ตามแบบที่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กรมพัฒนาฝีมือแรงงานกำหนด (ประกาศข้อ 18 (1))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17955" y="6448960"/>
            <a:ext cx="24195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18155" y="6238106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เนื้อหา 1"/>
          <p:cNvSpPr txBox="1">
            <a:spLocks/>
          </p:cNvSpPr>
          <p:nvPr/>
        </p:nvSpPr>
        <p:spPr>
          <a:xfrm>
            <a:off x="1125067" y="3645818"/>
            <a:ext cx="10297144" cy="187220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2. สพร. หรือ </a:t>
            </a:r>
            <a:r>
              <a:rPr lang="th-TH" sz="2800" b="1" dirty="0" err="1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ส่งรายงานผลการดำเนินงานการพัฒนาฝีมือแรงงานของผู้ที่ได้รับเงิน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ช่วยเหลือหรืออุดหนุน ให้กองส่งเสริมการพัฒนาฝีมือแรงงาน ภายใน 7 วันนับแต่วันที่ได้รับ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รายงานจากผู้ที่ได้รับเงินช่วยเหลือหรืออุดหนุน เพื่อรายงานเสนอคณะกรรมการส่งเสริม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การพัฒนาฝีมือแรงงาน (ประกาศข้อ 19)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2979848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ทะเบียนคุม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1197075" y="1845618"/>
            <a:ext cx="9865096" cy="165618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สพร. หรือ สนพ. ให้จัดทำทะเบียนคุมผู้ที่ได้รับเงินช่วยเหลือหรืออุดหนุน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เพื่อติดตามและประเมินผลการใช้จ่ายเงินกองทุนเพื่อช่วยเหลือหรืออุดหนุน (ประกาศข้อ 20)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045947" y="6382122"/>
            <a:ext cx="249155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18155" y="6166098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4925615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247298"/>
              </p:ext>
            </p:extLst>
          </p:nvPr>
        </p:nvGraphicFramePr>
        <p:xfrm>
          <a:off x="332980" y="1283297"/>
          <a:ext cx="11665295" cy="5242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0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2899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2413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96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แบบคำขอ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18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</a:t>
                      </a:r>
                      <a:r>
                        <a:rPr lang="th-TH" sz="24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ครบ 100 คน อุดหนุน 10,000 บาท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ค่าทดสอบกรณีกรมฯ ส่งผู้เข้ารับการทดสอบไปทดสอบกับศูนย์ทดสอบฯ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</a:t>
                      </a:r>
                      <a:r>
                        <a:rPr lang="th-TH" sz="24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.1-1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ของเงินสมทบที่นำส่ง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5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ผู้ประกอบกิจการพัฒนาฝีมือแรงงานให้แก่ลูกจ้างในปีที่ผ่านมา ส่วนที่เกินกว่าร้อยละ 70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ผู้ประกอบกิจการได้รับการรับรองมาตรฐานฯ ของตนตามมาตรา 26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592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ผู้ประกอบกิจการส่งลูกจ้างเข้ารับการทดสอบและผ่านการทดสอบฯ และจ่ายค่าจ้างตามมาตรฐานฝีมือ อุดหนุนคนละ 1,000 บาท ไม่เกินปีละ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999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ผู้ประกอบกิจการฝึกอบรมเพื่อสร้างสรรค์นวัตกรรมหรือนำเทคโนโลยีมาใช้ผลิตสินค้าหรือบริการ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5067" y="117426"/>
            <a:ext cx="98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75390" y="646261"/>
            <a:ext cx="88786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แบบคำขอรับเงินช่วยเหลือหรืออุดหนุนจากกองทุนพัฒนาฝีมือแรงงาน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7 แบบ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285" y="405458"/>
            <a:ext cx="749872" cy="7501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</p:pic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73939" y="6448960"/>
            <a:ext cx="2131512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520968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ปุ่มปฏิบัติการ: ไปข้างหน้าหรือถัดไป 1">
            <a:hlinkClick r:id="rId3" action="ppaction://hlinkfile" highlightClick="1"/>
          </p:cNvPr>
          <p:cNvSpPr/>
          <p:nvPr/>
        </p:nvSpPr>
        <p:spPr>
          <a:xfrm>
            <a:off x="11638235" y="1773610"/>
            <a:ext cx="285752" cy="288032"/>
          </a:xfrm>
          <a:prstGeom prst="actionButtonForwardNex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ปุ่มปฏิบัติการ: ไปข้างหน้าหรือถัดไป 15">
            <a:hlinkClick r:id="rId4" action="ppaction://hlinkfile" highlightClick="1"/>
          </p:cNvPr>
          <p:cNvSpPr/>
          <p:nvPr/>
        </p:nvSpPr>
        <p:spPr>
          <a:xfrm>
            <a:off x="11638235" y="3231316"/>
            <a:ext cx="308216" cy="303768"/>
          </a:xfrm>
          <a:prstGeom prst="actionButtonForwardNex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ปุ่มปฏิบัติการ: ไปข้างหน้าหรือถัดไป 16">
            <a:hlinkClick r:id="rId5" action="ppaction://hlinkfile" highlightClick="1"/>
          </p:cNvPr>
          <p:cNvSpPr/>
          <p:nvPr/>
        </p:nvSpPr>
        <p:spPr>
          <a:xfrm>
            <a:off x="11638235" y="3700322"/>
            <a:ext cx="308217" cy="288032"/>
          </a:xfrm>
          <a:prstGeom prst="actionButtonForwardNex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ปุ่มปฏิบัติการ: ไปข้างหน้าหรือถัดไป 17">
            <a:hlinkClick r:id="rId6" action="ppaction://hlinkfile" highlightClick="1"/>
          </p:cNvPr>
          <p:cNvSpPr/>
          <p:nvPr/>
        </p:nvSpPr>
        <p:spPr>
          <a:xfrm>
            <a:off x="11638235" y="4221882"/>
            <a:ext cx="285752" cy="288032"/>
          </a:xfrm>
          <a:prstGeom prst="actionButtonForwardNex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ปุ่มปฏิบัติการ: ไปข้างหน้าหรือถัดไป 18">
            <a:hlinkClick r:id="rId7" action="ppaction://hlinkfile" highlightClick="1"/>
          </p:cNvPr>
          <p:cNvSpPr/>
          <p:nvPr/>
        </p:nvSpPr>
        <p:spPr>
          <a:xfrm>
            <a:off x="11638235" y="4653930"/>
            <a:ext cx="308216" cy="288032"/>
          </a:xfrm>
          <a:prstGeom prst="actionButtonForwardNex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ปุ่มปฏิบัติการ: ไปข้างหน้าหรือถัดไป 19">
            <a:hlinkClick r:id="rId8" action="ppaction://hlinkfile" highlightClick="1"/>
          </p:cNvPr>
          <p:cNvSpPr/>
          <p:nvPr/>
        </p:nvSpPr>
        <p:spPr>
          <a:xfrm>
            <a:off x="11638235" y="5117450"/>
            <a:ext cx="308217" cy="288032"/>
          </a:xfrm>
          <a:prstGeom prst="actionButtonForwardNex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ปุ่มปฏิบัติการ: ไปข้างหน้าหรือถัดไป 20">
            <a:hlinkClick r:id="rId9" action="ppaction://hlinkfile" highlightClick="1"/>
          </p:cNvPr>
          <p:cNvSpPr/>
          <p:nvPr/>
        </p:nvSpPr>
        <p:spPr>
          <a:xfrm>
            <a:off x="11654499" y="5878066"/>
            <a:ext cx="289172" cy="288032"/>
          </a:xfrm>
          <a:prstGeom prst="actionButtonForwardNex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5350083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940644"/>
              </p:ext>
            </p:extLst>
          </p:nvPr>
        </p:nvGraphicFramePr>
        <p:xfrm>
          <a:off x="260972" y="1547019"/>
          <a:ext cx="11809311" cy="48981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0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1648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73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031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85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70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 ทดสอบ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ครบ 100 คน อุดหนุน 10,000 บาท ส่วนที่เกิน 100 คน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ค่าทดสอบกรณีกรมฯ ส่งผู้เข้ารับการทดสอบไปทดสอบกับศูนย์ทดสอบฯ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55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เงินสมทบเข้ากองทุน อุดหนุนร้อยละ 10 ของเงินสมทบที่นำส่งเข้ากองทุน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ดำเนินการ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พัฒนาฝีมือแรงงานลูกจ้างในปีที่ผ่านมา ส่วนที่เกินกว่าร้อยละ 70 อุดหนุน 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(3) ได้รับ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การรับรองมาตรฐานฯ ของตนตามมาตรา 26 อุดหนุนสาขาระดับละ 10,000 บาท 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(4) ส่ง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ลูกจ้างเข้ารับการทดสอบและผ่านการทดสอบฯ และจ่ายค่าจ้างตามมาตรฐานฝีมือ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TH SarabunIT๙"/>
                        <a:buNone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(5) ฝึกอบรม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ฝีมือแรงงานเพื่อสร้างสรรค์นวัตกรรมหรือนำเทคโนโลยีมาใช้ผลิตสินค้าหรือบริการ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89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ชอ.3-2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5067" y="67222"/>
            <a:ext cx="98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25067" y="706138"/>
            <a:ext cx="99372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แบบรายงานผลการดำเนินงานการพัฒนาฝีมือแรงงานของผู้ได้รับเงินช่วยเหลือหรืออุดหนุน</a:t>
            </a:r>
          </a:p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จากกองทุน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ฯ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 3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971" y="706137"/>
            <a:ext cx="720079" cy="705598"/>
          </a:xfrm>
          <a:prstGeom prst="rect">
            <a:avLst/>
          </a:prstGeom>
          <a:solidFill>
            <a:srgbClr val="88ECFA"/>
          </a:solidFill>
        </p:spPr>
      </p:pic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89963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50203" y="6520968"/>
            <a:ext cx="735475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ปุ่มปฏิบัติการ: ไปข้างหน้าหรือถัดไป 1">
            <a:hlinkClick r:id="rId3" action="ppaction://hlinkfile" highlightClick="1"/>
          </p:cNvPr>
          <p:cNvSpPr/>
          <p:nvPr/>
        </p:nvSpPr>
        <p:spPr>
          <a:xfrm>
            <a:off x="11732352" y="3357786"/>
            <a:ext cx="285752" cy="288032"/>
          </a:xfrm>
          <a:prstGeom prst="actionButtonForwardNex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ปุ่มปฏิบัติการ: ไปข้างหน้าหรือถัดไป 11">
            <a:hlinkClick r:id="rId4" action="ppaction://hlinkfile" highlightClick="1"/>
          </p:cNvPr>
          <p:cNvSpPr/>
          <p:nvPr/>
        </p:nvSpPr>
        <p:spPr>
          <a:xfrm>
            <a:off x="11732352" y="5518026"/>
            <a:ext cx="285752" cy="288032"/>
          </a:xfrm>
          <a:prstGeom prst="actionButtonForwardNex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ปุ่มปฏิบัติการ: ไปข้างหน้าหรือถัดไป 12">
            <a:hlinkClick r:id="rId5" action="ppaction://hlinkfile" highlightClick="1"/>
          </p:cNvPr>
          <p:cNvSpPr/>
          <p:nvPr/>
        </p:nvSpPr>
        <p:spPr>
          <a:xfrm>
            <a:off x="11732352" y="6094090"/>
            <a:ext cx="285752" cy="263232"/>
          </a:xfrm>
          <a:prstGeom prst="actionButtonForwardNex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9100675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067" y="252596"/>
            <a:ext cx="98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698142"/>
              </p:ext>
            </p:extLst>
          </p:nvPr>
        </p:nvGraphicFramePr>
        <p:xfrm>
          <a:off x="260971" y="1621522"/>
          <a:ext cx="11710243" cy="46885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99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810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130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78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73050" lvl="0" indent="-273050">
                        <a:spcAft>
                          <a:spcPts val="0"/>
                        </a:spcAft>
                        <a:buFont typeface="TH SarabunIT๙"/>
                        <a:buChar char="-"/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ทดสอบครบ 100 คน อุดหนุน 10,000 บาท ส่วนที่เกิน 100 คน ถ้ามีจำนวนตั้งแต่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75 คนขึ้นไป ให้ปัดเป็น 100 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6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ดำเนินการทดสอบมาตรฐานฯ ให้แก่ผู้เข้ารับการทดสอบที่กรมฯ ส่งไปทดสอบ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6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ของเงินสมทบที่นำส่งเข้ากองทุน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ผู้ประกอบกิจการดำเนินการพัฒนาฝีมือแรงงานให้แก่ลูกจ้างในปีที่ผ่านมา ส่วนที่เกินกว่าร้อยละ 70 อุดหนุนคนละ 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ผู้ประกอบกิจการได้รับการรับรองมาตรฐานฝีมือแรงงานของตน ตามมาตรา 26 อุดหนุนสาขาระดับละ 10,000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 5"/>
          <p:cNvSpPr/>
          <p:nvPr/>
        </p:nvSpPr>
        <p:spPr>
          <a:xfrm>
            <a:off x="1287296" y="1053563"/>
            <a:ext cx="102789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ฯ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9 แบบ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ผลการค้นหารูปภาพสำหรับ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971" y="837372"/>
            <a:ext cx="720079" cy="6674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29923" y="6448960"/>
            <a:ext cx="2347536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418161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ปุ่มปฏิบัติการ: ไปข้างหน้าหรือถัดไป 14">
            <a:hlinkClick r:id="rId3" action="ppaction://hlinkfile" highlightClick="1"/>
          </p:cNvPr>
          <p:cNvSpPr/>
          <p:nvPr/>
        </p:nvSpPr>
        <p:spPr>
          <a:xfrm>
            <a:off x="11566227" y="3429794"/>
            <a:ext cx="360040" cy="288032"/>
          </a:xfrm>
          <a:prstGeom prst="actionButtonForwardNext">
            <a:avLst/>
          </a:prstGeom>
          <a:solidFill>
            <a:srgbClr val="00B050"/>
          </a:solidFill>
          <a:effectLst>
            <a:glow rad="1397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6812685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067" y="36571"/>
            <a:ext cx="98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4" name="สี่เหลี่ยมผืนผ้า 5"/>
          <p:cNvSpPr/>
          <p:nvPr/>
        </p:nvSpPr>
        <p:spPr>
          <a:xfrm>
            <a:off x="1124964" y="837538"/>
            <a:ext cx="8550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แบบรายงานผลการพิจารณาอนุมัติการให้เงินช่วยเหลือหรืออุดหนุนจากกองทุนฯ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ผลการค้นหารูปภาพสำหรับ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963" y="621481"/>
            <a:ext cx="648072" cy="6672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640284"/>
              </p:ext>
            </p:extLst>
          </p:nvPr>
        </p:nvGraphicFramePr>
        <p:xfrm>
          <a:off x="188963" y="1413569"/>
          <a:ext cx="11665297" cy="731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4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7049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11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87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53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974450"/>
              </p:ext>
            </p:extLst>
          </p:nvPr>
        </p:nvGraphicFramePr>
        <p:xfrm>
          <a:off x="188963" y="2133649"/>
          <a:ext cx="11665296" cy="4320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4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7049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11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877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 อุดหนุนคนละ 1,000 บาท ไม่เกินปีละ 100,000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ผู้ประกอบกิจการดำเนินการฝึกอบรมให้แก่ลูกจ้างเพื่อเป็นการสร้างสรรค์นวัตกรรม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หรือนำเทคโนโลยีมาใช้ในการผลิตสินค้าหรือบริการ อุดหนุนเท่าที่จ่ายจริง ไม่เกินปีละ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783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ตามมาตรา 24 ส่งเงินค่าทดสอบเข้ากองทุน หรือศูนย์ประเมิน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ความรู้ความสามารถตามมาตรา 26/4 (2) ที่เป็นหน่วยงานของรัฐ ส่งเงินค่าธรรมเนียมเข้ากองทุน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.4-7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ศูนย์ประเมินความรู้ความสามารถกลาง อุดหนุนเป็นค่าตอบแทนและค่าใช้จ่ายอื่นของผู้ประเมิน </a:t>
                      </a:r>
                    </a:p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และค่าใช้จ่ายในการดำเนินการรับรองความรู้ความสามารถ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กรมพัฒนาฝีมือแรงงาน อุดหนุนเป็นค่าใช้จ่ายในการดำเนินการทดสอบมาตรฐานฝีมือแรงงานแห่งชาติ ในกรณีที่งบประมาณมีจำนวนไม่เพียงพอ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0" name="Right Brace 9"/>
          <p:cNvSpPr/>
          <p:nvPr/>
        </p:nvSpPr>
        <p:spPr>
          <a:xfrm>
            <a:off x="10717604" y="4941962"/>
            <a:ext cx="216024" cy="13681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73939" y="6448960"/>
            <a:ext cx="2275528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520968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79211518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5"/>
          <p:cNvSpPr/>
          <p:nvPr/>
        </p:nvSpPr>
        <p:spPr>
          <a:xfrm>
            <a:off x="1302727" y="2978582"/>
            <a:ext cx="5843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แบบการยื่นขอรับความเห็นชอบหลักสูตรการฝึกอบรม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737818"/>
              </p:ext>
            </p:extLst>
          </p:nvPr>
        </p:nvGraphicFramePr>
        <p:xfrm>
          <a:off x="510640" y="3717826"/>
          <a:ext cx="11377263" cy="2592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70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652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05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443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690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139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82550" indent="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ขอรับความเห็นชอบ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ใช้ใน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ขร.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93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-37465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แบบหลักสูตรการฝึกอบรมเพื่อนำเทคโนโลยีมาใช้ในการผลิตสินค้าหรือบริการ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76995" y="2801473"/>
            <a:ext cx="720080" cy="7003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4</a:t>
            </a: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757915" y="6448960"/>
            <a:ext cx="256356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418161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ปุ่มปฏิบัติการ: ไปข้างหน้าหรือถัดไป 1">
            <a:hlinkClick r:id="rId2" action="ppaction://hlinkfile" highlightClick="1"/>
          </p:cNvPr>
          <p:cNvSpPr/>
          <p:nvPr/>
        </p:nvSpPr>
        <p:spPr>
          <a:xfrm>
            <a:off x="11494219" y="5085978"/>
            <a:ext cx="288032" cy="288032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ปุ่มปฏิบัติการ: ไปข้างหน้าหรือถัดไป 3">
            <a:hlinkClick r:id="rId3" action="ppaction://hlinkfile" highlightClick="1"/>
          </p:cNvPr>
          <p:cNvSpPr/>
          <p:nvPr/>
        </p:nvSpPr>
        <p:spPr>
          <a:xfrm>
            <a:off x="11494219" y="5878066"/>
            <a:ext cx="288032" cy="288032"/>
          </a:xfrm>
          <a:prstGeom prst="actionButtonForwardNex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1125067" y="36571"/>
            <a:ext cx="98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Rectangle 4"/>
          <p:cNvSpPr/>
          <p:nvPr/>
        </p:nvSpPr>
        <p:spPr>
          <a:xfrm>
            <a:off x="332979" y="693490"/>
            <a:ext cx="114492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</a:t>
            </a:r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หลักสูตรการ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>
                <a:latin typeface="FreesiaUPC" pitchFamily="34" charset="-34"/>
                <a:cs typeface="FreesiaUPC" pitchFamily="34" charset="-34"/>
              </a:rPr>
              <a:t>	- หลักสูตรการฝึกอบรมเพื่อสร้างสรรค์นวัตกรรม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>
                <a:latin typeface="FreesiaUPC" pitchFamily="34" charset="-34"/>
                <a:cs typeface="FreesiaUPC" pitchFamily="34" charset="-34"/>
              </a:rPr>
              <a:t>	- </a:t>
            </a:r>
            <a:r>
              <a:rPr lang="th-TH" sz="2800" dirty="0">
                <a:latin typeface="FreesiaUPC" pitchFamily="34" charset="-34"/>
                <a:cs typeface="FreesiaUPC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14725846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125565"/>
              </p:ext>
            </p:extLst>
          </p:nvPr>
        </p:nvGraphicFramePr>
        <p:xfrm>
          <a:off x="0" y="736201"/>
          <a:ext cx="12187238" cy="5573913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621011"/>
                <a:gridCol w="3769240"/>
                <a:gridCol w="1623850"/>
                <a:gridCol w="786813"/>
                <a:gridCol w="1088146"/>
                <a:gridCol w="1079775"/>
                <a:gridCol w="1171851"/>
                <a:gridCol w="1167665"/>
                <a:gridCol w="878887"/>
              </a:tblGrid>
              <a:tr h="444190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h-TH" sz="24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สรุปการอนุมัติให้เงินช่วยเหลือหรืออุดหนุนกองทุนพัฒนาฝีมือแรงงาน ปีงบประมาณ พ.ศ. 2561 (ตุลาคม 2560 - มีนาคม 2561)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419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ลำดับ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งบประมาณ ปี 2561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อนุมัติเงินอุดหนุน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งบประมาณคงเหลือ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419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(แห่ง)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(คน)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(บาท)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44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ตามมาตรา 24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1,000,000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12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4,493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410,000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41.00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590,000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59.00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49178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370,000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5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1,043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48,492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13.11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321,508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86.89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640231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ผู้ประกอบกิจการที่ดำเนินการพัฒนาฝีมือ</a:t>
                      </a:r>
                      <a:r>
                        <a:rPr lang="th-TH" sz="18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แรงงาน</a:t>
                      </a:r>
                      <a:endParaRPr lang="en-US" sz="1800" u="none" strike="noStrike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l" fontAlgn="ctr"/>
                      <a:r>
                        <a:rPr lang="th-TH" sz="18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ส่วน</a:t>
                      </a:r>
                      <a:r>
                        <a:rPr lang="th-TH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ที่เกินกว่าร้อยละ 70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2,150,000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3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180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36,000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1.67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2,114,000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98.33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444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ผู้ประกอบกิจการจ่ายค่าจ้างตาม</a:t>
                      </a:r>
                      <a:r>
                        <a:rPr lang="th-TH" sz="18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มาตรฐานฝีมือ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600,000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3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91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91,000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15.17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509,000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84.83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444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ส่งเงินค่าทดสอบเข้ากองทุน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 rowSpan="2"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770,000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3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236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23,600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 rowSpan="2"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9.17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699,400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90.83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444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ศูนย์ประเมินฯ ส่งเงินค่าธรรมเนียมเข้ากองทุน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1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47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47,000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 -  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4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ศูนย์ประเมินความรู้ความสามารถกลาง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7,650,000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76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12,680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2,401,545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31.39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5,248,455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68.61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444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อุดหนุนกรณีอื่น ๆ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2,460,000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-  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-  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   -  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-  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2,460,000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100.00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44419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รวมทั้งสิ้น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    15,000,000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103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18,770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3,057,637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20.38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11,942,363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79.62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1601565" y="6424870"/>
            <a:ext cx="6078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E343B473-D533-461D-A761-DB0447F08C08}" type="slidenum">
              <a:rPr lang="en-US" b="1">
                <a:latin typeface="FreesiaUPC" pitchFamily="34" charset="-34"/>
                <a:cs typeface="FreesiaUPC" pitchFamily="34" charset="-34"/>
              </a:rPr>
              <a:pPr/>
              <a:t>150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825154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933440"/>
              </p:ext>
            </p:extLst>
          </p:nvPr>
        </p:nvGraphicFramePr>
        <p:xfrm>
          <a:off x="144018" y="1209822"/>
          <a:ext cx="11854257" cy="4452220"/>
        </p:xfrm>
        <a:graphic>
          <a:graphicData uri="http://schemas.openxmlformats.org/drawingml/2006/table">
            <a:tbl>
              <a:tblPr/>
              <a:tblGrid>
                <a:gridCol w="15033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01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769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8106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6629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1025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0182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2051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09340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2419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6921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107100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45943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1080117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</a:tblGrid>
              <a:tr h="494744">
                <a:tc gridSpan="14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สรุปการให้เงินช่วยเหลือหรืออุดหนุนกองทุนพัฒนาฝีมือแรงงาน ปีงบประมาณ 2559 - </a:t>
                      </a:r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2560 </a:t>
                      </a: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(ตุลาคม 2558 - </a:t>
                      </a:r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กันยายน </a:t>
                      </a:r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2560)</a:t>
                      </a:r>
                    </a:p>
                  </a:txBody>
                  <a:tcPr marL="6387" marR="6387" marT="63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318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จำนวนเงินงบประมาณ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อนุมัติเงินอุดหนุน</a:t>
                      </a:r>
                    </a:p>
                  </a:txBody>
                  <a:tcPr marL="6387" marR="6387" marT="638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งบประมาณคงเหลือ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6725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ผู้ดำเนินการทดสอบฯ ตามมาตรา 24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ผู้ประกอบกิจการที่ส่งเงินสมทบ</a:t>
                      </a:r>
                    </a:p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เข้ากองทุนฯ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ศูนย์ประเมินความรู้ความสามารถกลาง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AF1D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31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(แห่ง)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(แห่ง)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(แห่ง)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40404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 2559 (ต.ค.58-ก.ย.59)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841,969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10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2,246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100,000.00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136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26,456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741,969.00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146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28,702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841,969.00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100.00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0346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 2560 (ต.ค.59-ก.ย.60)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7,153,500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39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11,290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1,050,000.00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74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12,433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373,500.00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5,072,800.47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113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23,723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6,496,300.47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90.81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657,199.53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121019065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35" y="765498"/>
            <a:ext cx="10369152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 txBox="1">
            <a:spLocks/>
          </p:cNvSpPr>
          <p:nvPr/>
        </p:nvSpPr>
        <p:spPr>
          <a:xfrm>
            <a:off x="10923566" y="6032176"/>
            <a:ext cx="812483" cy="521329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 algn="ctr"/>
              <a:t>152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434715" y="6448960"/>
            <a:ext cx="2203520" cy="365210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55866554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50203" y="6418161"/>
            <a:ext cx="792088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153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4293419" y="3883451"/>
            <a:ext cx="6840760" cy="842487"/>
          </a:xfrm>
        </p:spPr>
        <p:txBody>
          <a:bodyPr>
            <a:normAutofit/>
          </a:bodyPr>
          <a:lstStyle/>
          <a:p>
            <a:pPr algn="ctr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9203" y="189434"/>
            <a:ext cx="5182551" cy="2015505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FFC00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01131" y="4581922"/>
            <a:ext cx="9117451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4300" b="1" dirty="0">
                <a:latin typeface="FreesiaUPC" pitchFamily="34" charset="-34"/>
                <a:cs typeface="FreesiaUPC" pitchFamily="34" charset="-34"/>
              </a:rPr>
              <a:t>: www.dsd.go.th/sdpaa</a:t>
            </a:r>
          </a:p>
        </p:txBody>
      </p:sp>
      <p:pic>
        <p:nvPicPr>
          <p:cNvPr id="86018" name="Picture 2" descr="ผลการค้นหารูปภาพสำหรับ customer ico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035" y="1413570"/>
            <a:ext cx="2945283" cy="221033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077395" y="2277666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กลุ่มงานบริหารกองทุน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2288299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18591</TotalTime>
  <Words>12812</Words>
  <Application>Microsoft Office PowerPoint</Application>
  <PresentationFormat>Custom</PresentationFormat>
  <Paragraphs>2100</Paragraphs>
  <Slides>153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153</vt:i4>
      </vt:variant>
    </vt:vector>
  </HeadingPairs>
  <TitlesOfParts>
    <vt:vector size="154" baseType="lpstr">
      <vt:lpstr>Metro</vt:lpstr>
      <vt:lpstr>PowerPoint Presentation</vt:lpstr>
      <vt:lpstr>PowerPoint Presentation</vt:lpstr>
      <vt:lpstr>พระราชบัญญัติส่งเสริมการพัฒนาฝีมือแรงงาน พ.ศ. 2545</vt:lpstr>
      <vt:lpstr>กองทุนพัฒนาฝีมือแรงงาน</vt:lpstr>
      <vt:lpstr>กองทุนพัฒนาฝีมือแรงงาน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ผลการดำเนินการการให้เงินกู้ยืมเงิน และ การให้เงินช่วยเหลือหรืออุดหนุน กองทุนพัฒนาฝีมือแรงงาน</dc:title>
  <dc:creator>DS</dc:creator>
  <cp:lastModifiedBy>Com</cp:lastModifiedBy>
  <cp:revision>2133</cp:revision>
  <cp:lastPrinted>2017-11-22T07:03:44Z</cp:lastPrinted>
  <dcterms:created xsi:type="dcterms:W3CDTF">2016-11-14T02:21:37Z</dcterms:created>
  <dcterms:modified xsi:type="dcterms:W3CDTF">2018-08-13T16:13:39Z</dcterms:modified>
</cp:coreProperties>
</file>