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rawing7.xml" ContentType="application/vnd.ms-office.drawingml.diagramDrawing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drawing3.xml" ContentType="application/vnd.ms-office.drawingml.diagramDrawing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Default Extension="vml" ContentType="application/vnd.openxmlformats-officedocument.vmlDrawing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notesSlides/notesSlide6.xml" ContentType="application/vnd.openxmlformats-officedocument.presentationml.notesSlid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rawing9.xml" ContentType="application/vnd.ms-office.drawingml.diagramDrawing+xml"/>
  <Override PartName="/ppt/slides/slide79.xml" ContentType="application/vnd.openxmlformats-officedocument.presentationml.slide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drawing5.xml" ContentType="application/vnd.ms-office.drawingml.diagramDrawing+xml"/>
  <Override PartName="/ppt/notesSlides/notesSlide5.xml" ContentType="application/vnd.openxmlformats-officedocument.presentationml.notesSlide+xml"/>
  <Override PartName="/ppt/diagrams/layout11.xml" ContentType="application/vnd.openxmlformats-officedocument.drawingml.diagram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colors10.xml" ContentType="application/vnd.openxmlformats-officedocument.drawingml.diagramColors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data9.xml" ContentType="application/vnd.openxmlformats-officedocument.drawingml.diagramData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28" r:id="rId1"/>
  </p:sldMasterIdLst>
  <p:notesMasterIdLst>
    <p:notesMasterId r:id="rId82"/>
  </p:notesMasterIdLst>
  <p:handoutMasterIdLst>
    <p:handoutMasterId r:id="rId83"/>
  </p:handoutMasterIdLst>
  <p:sldIdLst>
    <p:sldId id="654" r:id="rId2"/>
    <p:sldId id="590" r:id="rId3"/>
    <p:sldId id="591" r:id="rId4"/>
    <p:sldId id="592" r:id="rId5"/>
    <p:sldId id="593" r:id="rId6"/>
    <p:sldId id="673" r:id="rId7"/>
    <p:sldId id="594" r:id="rId8"/>
    <p:sldId id="677" r:id="rId9"/>
    <p:sldId id="675" r:id="rId10"/>
    <p:sldId id="595" r:id="rId11"/>
    <p:sldId id="596" r:id="rId12"/>
    <p:sldId id="597" r:id="rId13"/>
    <p:sldId id="598" r:id="rId14"/>
    <p:sldId id="599" r:id="rId15"/>
    <p:sldId id="600" r:id="rId16"/>
    <p:sldId id="601" r:id="rId17"/>
    <p:sldId id="602" r:id="rId18"/>
    <p:sldId id="603" r:id="rId19"/>
    <p:sldId id="604" r:id="rId20"/>
    <p:sldId id="605" r:id="rId21"/>
    <p:sldId id="606" r:id="rId22"/>
    <p:sldId id="607" r:id="rId23"/>
    <p:sldId id="608" r:id="rId24"/>
    <p:sldId id="609" r:id="rId25"/>
    <p:sldId id="622" r:id="rId26"/>
    <p:sldId id="680" r:id="rId27"/>
    <p:sldId id="681" r:id="rId28"/>
    <p:sldId id="683" r:id="rId29"/>
    <p:sldId id="684" r:id="rId30"/>
    <p:sldId id="685" r:id="rId31"/>
    <p:sldId id="641" r:id="rId32"/>
    <p:sldId id="642" r:id="rId33"/>
    <p:sldId id="678" r:id="rId34"/>
    <p:sldId id="610" r:id="rId35"/>
    <p:sldId id="611" r:id="rId36"/>
    <p:sldId id="656" r:id="rId37"/>
    <p:sldId id="658" r:id="rId38"/>
    <p:sldId id="614" r:id="rId39"/>
    <p:sldId id="643" r:id="rId40"/>
    <p:sldId id="644" r:id="rId41"/>
    <p:sldId id="645" r:id="rId42"/>
    <p:sldId id="646" r:id="rId43"/>
    <p:sldId id="615" r:id="rId44"/>
    <p:sldId id="659" r:id="rId45"/>
    <p:sldId id="661" r:id="rId46"/>
    <p:sldId id="617" r:id="rId47"/>
    <p:sldId id="618" r:id="rId48"/>
    <p:sldId id="619" r:id="rId49"/>
    <p:sldId id="620" r:id="rId50"/>
    <p:sldId id="621" r:id="rId51"/>
    <p:sldId id="662" r:id="rId52"/>
    <p:sldId id="664" r:id="rId53"/>
    <p:sldId id="665" r:id="rId54"/>
    <p:sldId id="666" r:id="rId55"/>
    <p:sldId id="667" r:id="rId56"/>
    <p:sldId id="668" r:id="rId57"/>
    <p:sldId id="670" r:id="rId58"/>
    <p:sldId id="669" r:id="rId59"/>
    <p:sldId id="686" r:id="rId60"/>
    <p:sldId id="688" r:id="rId61"/>
    <p:sldId id="689" r:id="rId62"/>
    <p:sldId id="690" r:id="rId63"/>
    <p:sldId id="691" r:id="rId64"/>
    <p:sldId id="692" r:id="rId65"/>
    <p:sldId id="693" r:id="rId66"/>
    <p:sldId id="694" r:id="rId67"/>
    <p:sldId id="695" r:id="rId68"/>
    <p:sldId id="696" r:id="rId69"/>
    <p:sldId id="697" r:id="rId70"/>
    <p:sldId id="698" r:id="rId71"/>
    <p:sldId id="700" r:id="rId72"/>
    <p:sldId id="701" r:id="rId73"/>
    <p:sldId id="702" r:id="rId74"/>
    <p:sldId id="704" r:id="rId75"/>
    <p:sldId id="705" r:id="rId76"/>
    <p:sldId id="706" r:id="rId77"/>
    <p:sldId id="707" r:id="rId78"/>
    <p:sldId id="708" r:id="rId79"/>
    <p:sldId id="709" r:id="rId80"/>
    <p:sldId id="711" r:id="rId81"/>
  </p:sldIdLst>
  <p:sldSz cx="12187238" cy="6859588"/>
  <p:notesSz cx="6807200" cy="9939338"/>
  <p:defaultTextStyle>
    <a:defPPr>
      <a:defRPr lang="en-US"/>
    </a:defPPr>
    <a:lvl1pPr marL="0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148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297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7445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6594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5747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4895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4043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3192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1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FF99FF"/>
    <a:srgbClr val="88ECFA"/>
    <a:srgbClr val="B5E7B5"/>
    <a:srgbClr val="CCFFCC"/>
    <a:srgbClr val="FFFF66"/>
    <a:srgbClr val="F9A7F3"/>
    <a:srgbClr val="FF9900"/>
    <a:srgbClr val="FFCCFF"/>
    <a:srgbClr val="FECCF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ลักษณะสีปานกลาง 4 - เน้น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5758FB7-9AC5-4552-8A53-C91805E547FA}" styleName="ลักษณะชุดรูปแบบ 1 - เน้น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ลักษณะชุดรูปแบบ 1 - เน้น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ลักษณะชุดรูปแบบ 1 - เน้น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4" autoAdjust="0"/>
    <p:restoredTop sz="99283" autoAdjust="0"/>
  </p:normalViewPr>
  <p:slideViewPr>
    <p:cSldViewPr>
      <p:cViewPr>
        <p:scale>
          <a:sx n="80" d="100"/>
          <a:sy n="80" d="100"/>
        </p:scale>
        <p:origin x="-288" y="42"/>
      </p:cViewPr>
      <p:guideLst>
        <p:guide orient="horz" pos="2161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628"/>
    </p:cViewPr>
  </p:sorterViewPr>
  <p:notesViewPr>
    <p:cSldViewPr>
      <p:cViewPr varScale="1">
        <p:scale>
          <a:sx n="73" d="100"/>
          <a:sy n="73" d="100"/>
        </p:scale>
        <p:origin x="-2148" y="-108"/>
      </p:cViewPr>
      <p:guideLst>
        <p:guide orient="horz" pos="3130"/>
        <p:guide pos="214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viewProps" Target="viewProps.xml"/><Relationship Id="rId206" Type="http://schemas.microsoft.com/office/2015/10/relationships/revisionInfo" Target="revisionInfo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2" loCatId="hierarchy" qsTypeId="urn:microsoft.com/office/officeart/2005/8/quickstyle/3d4" qsCatId="3D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/>
      <dgm:t>
        <a:bodyPr/>
        <a:lstStyle/>
        <a:p>
          <a:pPr algn="ctr"/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ผู้มีสิทธิ</a:t>
          </a:r>
          <a:b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กู้ยืมเงิน</a:t>
          </a: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E26F7EBB-9CAD-4CA9-BE09-1DE007EDD3A3}">
      <dgm:prSet phldrT="[ข้อความ]" custT="1"/>
      <dgm:spPr>
        <a:solidFill>
          <a:srgbClr val="FFFF00">
            <a:alpha val="70000"/>
          </a:srgbClr>
        </a:solidFill>
      </dgm:spPr>
      <dgm:t>
        <a:bodyPr/>
        <a:lstStyle/>
        <a:p>
          <a:pPr algn="ctr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ผู้ดำเนินการฝึก</a:t>
          </a:r>
        </a:p>
      </dgm:t>
    </dgm:pt>
    <dgm:pt modelId="{7E19F599-6EBD-42D2-BD49-4E8795729A59}" type="parTrans" cxnId="{C68677A8-09FA-4580-A4FC-A9F7926EE35D}">
      <dgm:prSet custT="1"/>
      <dgm:spPr>
        <a:ln>
          <a:solidFill>
            <a:schemeClr val="tx1"/>
          </a:solidFill>
        </a:ln>
      </dgm:spPr>
      <dgm:t>
        <a:bodyPr/>
        <a:lstStyle/>
        <a:p>
          <a:endParaRPr lang="en-US" sz="500"/>
        </a:p>
      </dgm:t>
    </dgm:pt>
    <dgm:pt modelId="{749D5492-B064-4C7A-B7DD-FDC1E046EC7F}" type="sibTrans" cxnId="{C68677A8-09FA-4580-A4FC-A9F7926EE35D}">
      <dgm:prSet/>
      <dgm:spPr/>
      <dgm:t>
        <a:bodyPr/>
        <a:lstStyle/>
        <a:p>
          <a:endParaRPr lang="en-US"/>
        </a:p>
      </dgm:t>
    </dgm:pt>
    <dgm:pt modelId="{D9365D36-EEFC-4FC5-BF60-0FAA097948C7}">
      <dgm:prSet phldrT="[ข้อความ]" custT="1"/>
      <dgm:spPr>
        <a:solidFill>
          <a:srgbClr val="FFFF99">
            <a:alpha val="70000"/>
          </a:srgbClr>
        </a:solidFill>
      </dgm:spPr>
      <dgm:t>
        <a:bodyPr/>
        <a:lstStyle/>
        <a:p>
          <a:pPr algn="ctr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</a:p>
      </dgm:t>
    </dgm:pt>
    <dgm:pt modelId="{40BFAF0B-909A-4385-A1BB-00A9698C31DE}" type="parTrans" cxnId="{F35DFED6-E17E-4456-9B98-899645F1E7A9}">
      <dgm:prSet custT="1"/>
      <dgm:spPr>
        <a:ln>
          <a:solidFill>
            <a:schemeClr val="tx1">
              <a:lumMod val="95000"/>
            </a:schemeClr>
          </a:solidFill>
        </a:ln>
      </dgm:spPr>
      <dgm:t>
        <a:bodyPr/>
        <a:lstStyle/>
        <a:p>
          <a:endParaRPr lang="en-US" sz="500"/>
        </a:p>
      </dgm:t>
    </dgm:pt>
    <dgm:pt modelId="{4BB9DDE6-0C4D-49B9-850A-BC800F777E23}" type="sibTrans" cxnId="{F35DFED6-E17E-4456-9B98-899645F1E7A9}">
      <dgm:prSet/>
      <dgm:spPr/>
      <dgm:t>
        <a:bodyPr/>
        <a:lstStyle/>
        <a:p>
          <a:endParaRPr lang="en-US"/>
        </a:p>
      </dgm:t>
    </dgm:pt>
    <dgm:pt modelId="{80F14E8C-A827-47D5-99A1-54979D17CF86}">
      <dgm:prSet phldrT="[ข้อความ]" custT="1"/>
      <dgm:spPr>
        <a:solidFill>
          <a:srgbClr val="FFD1D2">
            <a:alpha val="70000"/>
          </a:srgbClr>
        </a:solidFill>
      </dgm:spPr>
      <dgm:t>
        <a:bodyPr/>
        <a:lstStyle/>
        <a:p>
          <a:pPr algn="ctr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</a:p>
      </dgm:t>
    </dgm:pt>
    <dgm:pt modelId="{1CD9555B-DABD-47A0-B7DB-487FF0C91804}" type="parTrans" cxnId="{0768A749-1D2B-47B7-91D5-EC72BDDC651A}">
      <dgm:prSet custT="1"/>
      <dgm:spPr>
        <a:ln>
          <a:solidFill>
            <a:schemeClr val="tx1"/>
          </a:solidFill>
        </a:ln>
      </dgm:spPr>
      <dgm:t>
        <a:bodyPr/>
        <a:lstStyle/>
        <a:p>
          <a:endParaRPr lang="en-US" sz="700"/>
        </a:p>
      </dgm:t>
    </dgm:pt>
    <dgm:pt modelId="{5B94099B-6DA5-440A-B6E2-0C6E466FE70C}" type="sibTrans" cxnId="{0768A749-1D2B-47B7-91D5-EC72BDDC651A}">
      <dgm:prSet/>
      <dgm:spPr/>
      <dgm:t>
        <a:bodyPr/>
        <a:lstStyle/>
        <a:p>
          <a:endParaRPr lang="en-US"/>
        </a:p>
      </dgm:t>
    </dgm:pt>
    <dgm:pt modelId="{194CD2B7-F737-46FD-BEDA-49CE620B2271}" type="pres">
      <dgm:prSet presAssocID="{88F4C5CB-231C-478C-87C0-144EB6D0735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A96C856-857D-48B7-BB13-4C94F007B35B}" type="pres">
      <dgm:prSet presAssocID="{AE243DB2-1B34-4683-808F-F31382478296}" presName="root1" presStyleCnt="0"/>
      <dgm:spPr/>
    </dgm:pt>
    <dgm:pt modelId="{15A83DBB-CBBD-430D-9E45-3035B63A7B85}" type="pres">
      <dgm:prSet presAssocID="{AE243DB2-1B34-4683-808F-F31382478296}" presName="LevelOneTextNode" presStyleLbl="node0" presStyleIdx="0" presStyleCnt="1" custScaleX="72036" custLinFactNeighborX="-25371" custLinFactNeighborY="-257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1FE0EDF-ABD8-449F-92BD-ED4A1D7C4BB0}" type="pres">
      <dgm:prSet presAssocID="{AE243DB2-1B34-4683-808F-F31382478296}" presName="level2hierChild" presStyleCnt="0"/>
      <dgm:spPr/>
    </dgm:pt>
    <dgm:pt modelId="{5288EB78-0929-4F54-8FAE-5B7D0E0840F5}" type="pres">
      <dgm:prSet presAssocID="{7E19F599-6EBD-42D2-BD49-4E8795729A59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E4A8216F-BBFB-410A-B9D2-8DB3804FA9F9}" type="pres">
      <dgm:prSet presAssocID="{7E19F599-6EBD-42D2-BD49-4E8795729A59}" presName="connTx" presStyleLbl="parChTrans1D2" presStyleIdx="0" presStyleCnt="3"/>
      <dgm:spPr/>
      <dgm:t>
        <a:bodyPr/>
        <a:lstStyle/>
        <a:p>
          <a:endParaRPr lang="en-US"/>
        </a:p>
      </dgm:t>
    </dgm:pt>
    <dgm:pt modelId="{7CF43B58-1AE5-4E84-902E-BF7E087EC448}" type="pres">
      <dgm:prSet presAssocID="{E26F7EBB-9CAD-4CA9-BE09-1DE007EDD3A3}" presName="root2" presStyleCnt="0"/>
      <dgm:spPr/>
    </dgm:pt>
    <dgm:pt modelId="{31A12315-732A-42FD-87D9-52C97D636F22}" type="pres">
      <dgm:prSet presAssocID="{E26F7EBB-9CAD-4CA9-BE09-1DE007EDD3A3}" presName="LevelTwoTextNode" presStyleLbl="node2" presStyleIdx="0" presStyleCnt="3" custScaleX="75132" custLinFactNeighborX="-44013" custLinFactNeighborY="178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E32016A-4DAD-4F50-AB09-105ACABF792D}" type="pres">
      <dgm:prSet presAssocID="{E26F7EBB-9CAD-4CA9-BE09-1DE007EDD3A3}" presName="level3hierChild" presStyleCnt="0"/>
      <dgm:spPr/>
    </dgm:pt>
    <dgm:pt modelId="{5C551FC1-9301-4BAA-8DDE-E19774B8A1EE}" type="pres">
      <dgm:prSet presAssocID="{40BFAF0B-909A-4385-A1BB-00A9698C31DE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7CC274F9-B1E6-48DF-8012-86177ACDE0E6}" type="pres">
      <dgm:prSet presAssocID="{40BFAF0B-909A-4385-A1BB-00A9698C31DE}" presName="connTx" presStyleLbl="parChTrans1D2" presStyleIdx="1" presStyleCnt="3"/>
      <dgm:spPr/>
      <dgm:t>
        <a:bodyPr/>
        <a:lstStyle/>
        <a:p>
          <a:endParaRPr lang="en-US"/>
        </a:p>
      </dgm:t>
    </dgm:pt>
    <dgm:pt modelId="{1F6E7763-19A4-42A3-B76F-715BD365D74D}" type="pres">
      <dgm:prSet presAssocID="{D9365D36-EEFC-4FC5-BF60-0FAA097948C7}" presName="root2" presStyleCnt="0"/>
      <dgm:spPr/>
    </dgm:pt>
    <dgm:pt modelId="{3399F6BD-B571-40AF-899C-021C15D753E5}" type="pres">
      <dgm:prSet presAssocID="{D9365D36-EEFC-4FC5-BF60-0FAA097948C7}" presName="LevelTwoTextNode" presStyleLbl="node2" presStyleIdx="1" presStyleCnt="3" custScaleX="75132" custLinFactNeighborX="-44429" custLinFactNeighborY="924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8AF719F-C8D0-466E-A454-D200A40041DE}" type="pres">
      <dgm:prSet presAssocID="{D9365D36-EEFC-4FC5-BF60-0FAA097948C7}" presName="level3hierChild" presStyleCnt="0"/>
      <dgm:spPr/>
    </dgm:pt>
    <dgm:pt modelId="{7014344C-E580-44E2-ABA6-FC36797442EC}" type="pres">
      <dgm:prSet presAssocID="{1CD9555B-DABD-47A0-B7DB-487FF0C91804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B7523621-B154-4939-83C6-AE0A633CECCF}" type="pres">
      <dgm:prSet presAssocID="{1CD9555B-DABD-47A0-B7DB-487FF0C91804}" presName="connTx" presStyleLbl="parChTrans1D2" presStyleIdx="2" presStyleCnt="3"/>
      <dgm:spPr/>
      <dgm:t>
        <a:bodyPr/>
        <a:lstStyle/>
        <a:p>
          <a:endParaRPr lang="en-US"/>
        </a:p>
      </dgm:t>
    </dgm:pt>
    <dgm:pt modelId="{9FBC56CE-A557-4DDB-B893-C2EC78570474}" type="pres">
      <dgm:prSet presAssocID="{80F14E8C-A827-47D5-99A1-54979D17CF86}" presName="root2" presStyleCnt="0"/>
      <dgm:spPr/>
    </dgm:pt>
    <dgm:pt modelId="{84967A7B-B05F-4409-8F17-DE9129246B8D}" type="pres">
      <dgm:prSet presAssocID="{80F14E8C-A827-47D5-99A1-54979D17CF86}" presName="LevelTwoTextNode" presStyleLbl="node2" presStyleIdx="2" presStyleCnt="3" custScaleX="75132" custLinFactNeighborX="-44429" custLinFactNeighborY="16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B92C24D-E1B7-480E-931A-FF4FAF7A53F6}" type="pres">
      <dgm:prSet presAssocID="{80F14E8C-A827-47D5-99A1-54979D17CF86}" presName="level3hierChild" presStyleCnt="0"/>
      <dgm:spPr/>
    </dgm:pt>
  </dgm:ptLst>
  <dgm:cxnLst>
    <dgm:cxn modelId="{E9721FE2-69AF-41DC-8F6B-BE2CCFE597C5}" type="presOf" srcId="{E26F7EBB-9CAD-4CA9-BE09-1DE007EDD3A3}" destId="{31A12315-732A-42FD-87D9-52C97D636F22}" srcOrd="0" destOrd="0" presId="urn:microsoft.com/office/officeart/2005/8/layout/hierarchy2"/>
    <dgm:cxn modelId="{C68677A8-09FA-4580-A4FC-A9F7926EE35D}" srcId="{AE243DB2-1B34-4683-808F-F31382478296}" destId="{E26F7EBB-9CAD-4CA9-BE09-1DE007EDD3A3}" srcOrd="0" destOrd="0" parTransId="{7E19F599-6EBD-42D2-BD49-4E8795729A59}" sibTransId="{749D5492-B064-4C7A-B7DD-FDC1E046EC7F}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75198A7A-6A1B-413C-B99C-80B683D1AE4D}" type="presOf" srcId="{7E19F599-6EBD-42D2-BD49-4E8795729A59}" destId="{E4A8216F-BBFB-410A-B9D2-8DB3804FA9F9}" srcOrd="1" destOrd="0" presId="urn:microsoft.com/office/officeart/2005/8/layout/hierarchy2"/>
    <dgm:cxn modelId="{C9EFFE00-FE2B-42BB-BE51-2606ED46B817}" type="presOf" srcId="{AE243DB2-1B34-4683-808F-F31382478296}" destId="{15A83DBB-CBBD-430D-9E45-3035B63A7B85}" srcOrd="0" destOrd="0" presId="urn:microsoft.com/office/officeart/2005/8/layout/hierarchy2"/>
    <dgm:cxn modelId="{23C862F6-5CD8-499F-A3E7-68BF81D39069}" type="presOf" srcId="{D9365D36-EEFC-4FC5-BF60-0FAA097948C7}" destId="{3399F6BD-B571-40AF-899C-021C15D753E5}" srcOrd="0" destOrd="0" presId="urn:microsoft.com/office/officeart/2005/8/layout/hierarchy2"/>
    <dgm:cxn modelId="{3E3688DA-1F0D-4CFE-9B86-0E41953684D9}" type="presOf" srcId="{88F4C5CB-231C-478C-87C0-144EB6D0735D}" destId="{194CD2B7-F737-46FD-BEDA-49CE620B2271}" srcOrd="0" destOrd="0" presId="urn:microsoft.com/office/officeart/2005/8/layout/hierarchy2"/>
    <dgm:cxn modelId="{3F631093-5407-4BC9-907B-EEDDCC49154F}" type="presOf" srcId="{7E19F599-6EBD-42D2-BD49-4E8795729A59}" destId="{5288EB78-0929-4F54-8FAE-5B7D0E0840F5}" srcOrd="0" destOrd="0" presId="urn:microsoft.com/office/officeart/2005/8/layout/hierarchy2"/>
    <dgm:cxn modelId="{D9AD0265-5E57-46D6-821B-92F984F1933A}" type="presOf" srcId="{1CD9555B-DABD-47A0-B7DB-487FF0C91804}" destId="{7014344C-E580-44E2-ABA6-FC36797442EC}" srcOrd="0" destOrd="0" presId="urn:microsoft.com/office/officeart/2005/8/layout/hierarchy2"/>
    <dgm:cxn modelId="{6C803A57-0AC3-4CD3-882A-E5A12BD04154}" type="presOf" srcId="{40BFAF0B-909A-4385-A1BB-00A9698C31DE}" destId="{5C551FC1-9301-4BAA-8DDE-E19774B8A1EE}" srcOrd="0" destOrd="0" presId="urn:microsoft.com/office/officeart/2005/8/layout/hierarchy2"/>
    <dgm:cxn modelId="{2B5DB9C8-D676-4FCE-8E09-270BCEE340CC}" type="presOf" srcId="{1CD9555B-DABD-47A0-B7DB-487FF0C91804}" destId="{B7523621-B154-4939-83C6-AE0A633CECCF}" srcOrd="1" destOrd="0" presId="urn:microsoft.com/office/officeart/2005/8/layout/hierarchy2"/>
    <dgm:cxn modelId="{97FFDDA1-317B-4D4F-8C48-9CD645F5EF28}" type="presOf" srcId="{80F14E8C-A827-47D5-99A1-54979D17CF86}" destId="{84967A7B-B05F-4409-8F17-DE9129246B8D}" srcOrd="0" destOrd="0" presId="urn:microsoft.com/office/officeart/2005/8/layout/hierarchy2"/>
    <dgm:cxn modelId="{F35DFED6-E17E-4456-9B98-899645F1E7A9}" srcId="{AE243DB2-1B34-4683-808F-F31382478296}" destId="{D9365D36-EEFC-4FC5-BF60-0FAA097948C7}" srcOrd="1" destOrd="0" parTransId="{40BFAF0B-909A-4385-A1BB-00A9698C31DE}" sibTransId="{4BB9DDE6-0C4D-49B9-850A-BC800F777E23}"/>
    <dgm:cxn modelId="{ACCDD0A4-3749-4498-BA96-A30B1504B8C1}" type="presOf" srcId="{40BFAF0B-909A-4385-A1BB-00A9698C31DE}" destId="{7CC274F9-B1E6-48DF-8012-86177ACDE0E6}" srcOrd="1" destOrd="0" presId="urn:microsoft.com/office/officeart/2005/8/layout/hierarchy2"/>
    <dgm:cxn modelId="{0768A749-1D2B-47B7-91D5-EC72BDDC651A}" srcId="{AE243DB2-1B34-4683-808F-F31382478296}" destId="{80F14E8C-A827-47D5-99A1-54979D17CF86}" srcOrd="2" destOrd="0" parTransId="{1CD9555B-DABD-47A0-B7DB-487FF0C91804}" sibTransId="{5B94099B-6DA5-440A-B6E2-0C6E466FE70C}"/>
    <dgm:cxn modelId="{B271C507-40CD-40AD-8E30-7E32CDC542E5}" type="presParOf" srcId="{194CD2B7-F737-46FD-BEDA-49CE620B2271}" destId="{BA96C856-857D-48B7-BB13-4C94F007B35B}" srcOrd="0" destOrd="0" presId="urn:microsoft.com/office/officeart/2005/8/layout/hierarchy2"/>
    <dgm:cxn modelId="{76294443-0435-4E30-94E1-3A98B323BC62}" type="presParOf" srcId="{BA96C856-857D-48B7-BB13-4C94F007B35B}" destId="{15A83DBB-CBBD-430D-9E45-3035B63A7B85}" srcOrd="0" destOrd="0" presId="urn:microsoft.com/office/officeart/2005/8/layout/hierarchy2"/>
    <dgm:cxn modelId="{6E4C6C01-A3CC-4CC0-A16F-C53B7353FC01}" type="presParOf" srcId="{BA96C856-857D-48B7-BB13-4C94F007B35B}" destId="{41FE0EDF-ABD8-449F-92BD-ED4A1D7C4BB0}" srcOrd="1" destOrd="0" presId="urn:microsoft.com/office/officeart/2005/8/layout/hierarchy2"/>
    <dgm:cxn modelId="{C61F0D37-0C0A-47F4-A7C8-EA0FFD03C14B}" type="presParOf" srcId="{41FE0EDF-ABD8-449F-92BD-ED4A1D7C4BB0}" destId="{5288EB78-0929-4F54-8FAE-5B7D0E0840F5}" srcOrd="0" destOrd="0" presId="urn:microsoft.com/office/officeart/2005/8/layout/hierarchy2"/>
    <dgm:cxn modelId="{9ABA0286-C855-4AA9-B533-522B4327F05B}" type="presParOf" srcId="{5288EB78-0929-4F54-8FAE-5B7D0E0840F5}" destId="{E4A8216F-BBFB-410A-B9D2-8DB3804FA9F9}" srcOrd="0" destOrd="0" presId="urn:microsoft.com/office/officeart/2005/8/layout/hierarchy2"/>
    <dgm:cxn modelId="{7A46E74E-3AD1-4FA9-BAA2-0CDDB2BE01B4}" type="presParOf" srcId="{41FE0EDF-ABD8-449F-92BD-ED4A1D7C4BB0}" destId="{7CF43B58-1AE5-4E84-902E-BF7E087EC448}" srcOrd="1" destOrd="0" presId="urn:microsoft.com/office/officeart/2005/8/layout/hierarchy2"/>
    <dgm:cxn modelId="{F3E4E1DD-59BD-4734-BE78-5EEC98DA4FDD}" type="presParOf" srcId="{7CF43B58-1AE5-4E84-902E-BF7E087EC448}" destId="{31A12315-732A-42FD-87D9-52C97D636F22}" srcOrd="0" destOrd="0" presId="urn:microsoft.com/office/officeart/2005/8/layout/hierarchy2"/>
    <dgm:cxn modelId="{E6D87A6B-0B90-4C24-87B7-1079C5289B27}" type="presParOf" srcId="{7CF43B58-1AE5-4E84-902E-BF7E087EC448}" destId="{9E32016A-4DAD-4F50-AB09-105ACABF792D}" srcOrd="1" destOrd="0" presId="urn:microsoft.com/office/officeart/2005/8/layout/hierarchy2"/>
    <dgm:cxn modelId="{B343E04F-C2A9-40D3-AD35-1304114C3AF7}" type="presParOf" srcId="{41FE0EDF-ABD8-449F-92BD-ED4A1D7C4BB0}" destId="{5C551FC1-9301-4BAA-8DDE-E19774B8A1EE}" srcOrd="2" destOrd="0" presId="urn:microsoft.com/office/officeart/2005/8/layout/hierarchy2"/>
    <dgm:cxn modelId="{EE8FC24B-0314-4214-B2F6-B458C6F99888}" type="presParOf" srcId="{5C551FC1-9301-4BAA-8DDE-E19774B8A1EE}" destId="{7CC274F9-B1E6-48DF-8012-86177ACDE0E6}" srcOrd="0" destOrd="0" presId="urn:microsoft.com/office/officeart/2005/8/layout/hierarchy2"/>
    <dgm:cxn modelId="{CEC35227-EC4F-4A01-AF51-EF92C486A863}" type="presParOf" srcId="{41FE0EDF-ABD8-449F-92BD-ED4A1D7C4BB0}" destId="{1F6E7763-19A4-42A3-B76F-715BD365D74D}" srcOrd="3" destOrd="0" presId="urn:microsoft.com/office/officeart/2005/8/layout/hierarchy2"/>
    <dgm:cxn modelId="{7C67F2E0-4BFD-44D4-8241-3326987E4C63}" type="presParOf" srcId="{1F6E7763-19A4-42A3-B76F-715BD365D74D}" destId="{3399F6BD-B571-40AF-899C-021C15D753E5}" srcOrd="0" destOrd="0" presId="urn:microsoft.com/office/officeart/2005/8/layout/hierarchy2"/>
    <dgm:cxn modelId="{5CC3594E-93A2-49BA-900B-55E77C529A5F}" type="presParOf" srcId="{1F6E7763-19A4-42A3-B76F-715BD365D74D}" destId="{58AF719F-C8D0-466E-A454-D200A40041DE}" srcOrd="1" destOrd="0" presId="urn:microsoft.com/office/officeart/2005/8/layout/hierarchy2"/>
    <dgm:cxn modelId="{11FB5B56-059A-4662-B53E-447C5C9127E3}" type="presParOf" srcId="{41FE0EDF-ABD8-449F-92BD-ED4A1D7C4BB0}" destId="{7014344C-E580-44E2-ABA6-FC36797442EC}" srcOrd="4" destOrd="0" presId="urn:microsoft.com/office/officeart/2005/8/layout/hierarchy2"/>
    <dgm:cxn modelId="{F8A3DCBF-E666-4E8F-A05F-3051EA220F1C}" type="presParOf" srcId="{7014344C-E580-44E2-ABA6-FC36797442EC}" destId="{B7523621-B154-4939-83C6-AE0A633CECCF}" srcOrd="0" destOrd="0" presId="urn:microsoft.com/office/officeart/2005/8/layout/hierarchy2"/>
    <dgm:cxn modelId="{3C301666-AAED-4D83-9210-2D0D4DCE0B33}" type="presParOf" srcId="{41FE0EDF-ABD8-449F-92BD-ED4A1D7C4BB0}" destId="{9FBC56CE-A557-4DDB-B893-C2EC78570474}" srcOrd="5" destOrd="0" presId="urn:microsoft.com/office/officeart/2005/8/layout/hierarchy2"/>
    <dgm:cxn modelId="{314FBD54-B8F0-4852-85F7-DBB4AB151C23}" type="presParOf" srcId="{9FBC56CE-A557-4DDB-B893-C2EC78570474}" destId="{84967A7B-B05F-4409-8F17-DE9129246B8D}" srcOrd="0" destOrd="0" presId="urn:microsoft.com/office/officeart/2005/8/layout/hierarchy2"/>
    <dgm:cxn modelId="{E717E02D-98B3-4EF5-AE79-232AE376BF6B}" type="presParOf" srcId="{9FBC56CE-A557-4DDB-B893-C2EC78570474}" destId="{1B92C24D-E1B7-480E-931A-FF4FAF7A53F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Process7#1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FECCF3"/>
        </a:solidFill>
      </dgm:spPr>
      <dgm:t>
        <a:bodyPr/>
        <a:lstStyle/>
        <a:p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66FC0136-BB4A-4DD6-A2C9-FB78171293FA}">
      <dgm:prSet phldrT="[ข้อความ]" custT="1"/>
      <dgm:spPr/>
      <dgm:t>
        <a:bodyPr/>
        <a:lstStyle/>
        <a:p>
          <a:endParaRPr lang="en-US" sz="32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เป็นบุคคลธรรมดา หรือ</a:t>
          </a:r>
          <a:br>
            <a: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นิติบุคคลที่มีสัญชาติไทย	</a:t>
          </a:r>
          <a:endParaRPr lang="en-US" sz="32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E96882D-BF42-427B-B6E4-02CC86DD026B}" type="parTrans" cxnId="{80321C62-B3A2-43D0-8AA3-550FE189D44B}">
      <dgm:prSet/>
      <dgm:spPr/>
      <dgm:t>
        <a:bodyPr/>
        <a:lstStyle/>
        <a:p>
          <a:endParaRPr lang="en-US"/>
        </a:p>
      </dgm:t>
    </dgm:pt>
    <dgm:pt modelId="{779B786C-86F6-4A2E-9491-5A1DF34FC224}" type="sibTrans" cxnId="{80321C62-B3A2-43D0-8AA3-550FE189D44B}">
      <dgm:prSet/>
      <dgm:spPr/>
      <dgm:t>
        <a:bodyPr/>
        <a:lstStyle/>
        <a:p>
          <a:endParaRPr lang="en-US"/>
        </a:p>
      </dgm:t>
    </dgm:pt>
    <dgm:pt modelId="{5B3DEE10-87F0-4522-86B9-53A6FD839C2C}">
      <dgm:prSet phldrT="[ข้อความ]" custT="1"/>
      <dgm:spPr>
        <a:solidFill>
          <a:srgbClr val="FFC000"/>
        </a:solidFill>
      </dgm:spPr>
      <dgm:t>
        <a:bodyPr/>
        <a:lstStyle/>
        <a:p>
          <a:endParaRPr lang="en-US" sz="2400" b="1" dirty="0">
            <a:solidFill>
              <a:schemeClr val="bg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/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/>
        </a:p>
      </dgm:t>
    </dgm:pt>
    <dgm:pt modelId="{B853A7DC-0B90-4636-A0F5-CBDA545C641F}">
      <dgm:prSet phldrT="[ข้อความ]" custT="1"/>
      <dgm:spPr/>
      <dgm:t>
        <a:bodyPr/>
        <a:lstStyle/>
        <a:p>
          <a:endParaRPr lang="th-TH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ไม่เป็นลูกหนี้กองทุน</a:t>
          </a:r>
          <a:endParaRPr lang="en-US" sz="32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D686DD99-E5CD-4195-9088-6DC3B87429FB}" type="parTrans" cxnId="{6B521E4D-FCC4-4960-8442-329DE678FEFE}">
      <dgm:prSet/>
      <dgm:spPr/>
      <dgm:t>
        <a:bodyPr/>
        <a:lstStyle/>
        <a:p>
          <a:endParaRPr lang="en-US"/>
        </a:p>
      </dgm:t>
    </dgm:pt>
    <dgm:pt modelId="{422EBACF-A3A1-420E-B9B8-037B1A9B63EB}" type="sibTrans" cxnId="{6B521E4D-FCC4-4960-8442-329DE678FEFE}">
      <dgm:prSet/>
      <dgm:spPr/>
      <dgm:t>
        <a:bodyPr/>
        <a:lstStyle/>
        <a:p>
          <a:endParaRPr lang="en-US"/>
        </a:p>
      </dgm:t>
    </dgm:pt>
    <dgm:pt modelId="{2E5E234E-D4EF-490B-9A16-4D17BCA54B22}">
      <dgm:prSet phldrT="[ข้อความ]" custT="1"/>
      <dgm:spPr>
        <a:solidFill>
          <a:srgbClr val="92D050"/>
        </a:solidFill>
      </dgm:spPr>
      <dgm:t>
        <a:bodyPr/>
        <a:lstStyle/>
        <a:p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7FD7983-5360-4A71-97DD-3BFD2BF1CDF1}" type="parTrans" cxnId="{45275605-E92A-41B7-9FE9-49B7DB147A63}">
      <dgm:prSet/>
      <dgm:spPr/>
      <dgm:t>
        <a:bodyPr/>
        <a:lstStyle/>
        <a:p>
          <a:endParaRPr lang="en-US"/>
        </a:p>
      </dgm:t>
    </dgm:pt>
    <dgm:pt modelId="{5F9BCA42-2709-4CDA-8AD8-4312253D7A5C}" type="sibTrans" cxnId="{45275605-E92A-41B7-9FE9-49B7DB147A63}">
      <dgm:prSet/>
      <dgm:spPr/>
      <dgm:t>
        <a:bodyPr/>
        <a:lstStyle/>
        <a:p>
          <a:endParaRPr lang="en-US"/>
        </a:p>
      </dgm:t>
    </dgm:pt>
    <dgm:pt modelId="{4D1825CB-5740-4700-BDB6-3A61B311E4D3}">
      <dgm:prSet phldrT="[ข้อความ]" custT="1"/>
      <dgm:spPr/>
      <dgm:t>
        <a:bodyPr/>
        <a:lstStyle/>
        <a:p>
          <a:endParaRPr lang="th-TH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ไม่เป็นบุคคลล้มละลาย</a:t>
          </a:r>
          <a:endParaRPr lang="en-US" sz="32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D48C1CD3-8E94-4E07-B8A3-11C764364FCE}" type="sibTrans" cxnId="{37314155-22D9-4262-8945-89771BE4FA03}">
      <dgm:prSet/>
      <dgm:spPr/>
      <dgm:t>
        <a:bodyPr/>
        <a:lstStyle/>
        <a:p>
          <a:endParaRPr lang="en-US"/>
        </a:p>
      </dgm:t>
    </dgm:pt>
    <dgm:pt modelId="{A983EC5A-ACCF-46B1-89CF-6557018ECCAA}" type="parTrans" cxnId="{37314155-22D9-4262-8945-89771BE4FA03}">
      <dgm:prSet/>
      <dgm:spPr/>
      <dgm:t>
        <a:bodyPr/>
        <a:lstStyle/>
        <a:p>
          <a:endParaRPr lang="en-US"/>
        </a:p>
      </dgm:t>
    </dgm:pt>
    <dgm:pt modelId="{A7A5B73A-3CCD-4141-98AF-633C8A196D4C}" type="pres">
      <dgm:prSet presAssocID="{88F4C5CB-231C-478C-87C0-144EB6D0735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B839E29-6C81-4131-A646-D862AA4A67E6}" type="pres">
      <dgm:prSet presAssocID="{AE243DB2-1B34-4683-808F-F31382478296}" presName="compositeNode" presStyleCnt="0">
        <dgm:presLayoutVars>
          <dgm:bulletEnabled val="1"/>
        </dgm:presLayoutVars>
      </dgm:prSet>
      <dgm:spPr/>
    </dgm:pt>
    <dgm:pt modelId="{9C7BA86B-6915-44D0-BB10-447977816A89}" type="pres">
      <dgm:prSet presAssocID="{AE243DB2-1B34-4683-808F-F31382478296}" presName="bgRect" presStyleLbl="node1" presStyleIdx="0" presStyleCnt="3" custScaleX="42134" custScaleY="97758" custLinFactNeighborX="-1320"/>
      <dgm:spPr/>
      <dgm:t>
        <a:bodyPr/>
        <a:lstStyle/>
        <a:p>
          <a:endParaRPr lang="en-US"/>
        </a:p>
      </dgm:t>
    </dgm:pt>
    <dgm:pt modelId="{D1B14D60-87BB-4367-9C8E-8E51B9D1537A}" type="pres">
      <dgm:prSet presAssocID="{AE243DB2-1B34-4683-808F-F31382478296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00D8E7-2D84-4444-88C5-1E44BF76A750}" type="pres">
      <dgm:prSet presAssocID="{AE243DB2-1B34-4683-808F-F31382478296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829EE9-B106-4B06-A47E-8BA6C408DAF8}" type="pres">
      <dgm:prSet presAssocID="{69A8B9A0-3D6C-467A-BECC-2FEA88BE35D6}" presName="hSp" presStyleCnt="0"/>
      <dgm:spPr/>
    </dgm:pt>
    <dgm:pt modelId="{FA0E612B-CD2A-47E4-A67F-5AA9FB09EE6D}" type="pres">
      <dgm:prSet presAssocID="{69A8B9A0-3D6C-467A-BECC-2FEA88BE35D6}" presName="vProcSp" presStyleCnt="0"/>
      <dgm:spPr/>
    </dgm:pt>
    <dgm:pt modelId="{AB1868DE-A6B8-4BD7-8EEA-FA53B955E497}" type="pres">
      <dgm:prSet presAssocID="{69A8B9A0-3D6C-467A-BECC-2FEA88BE35D6}" presName="vSp1" presStyleCnt="0"/>
      <dgm:spPr/>
    </dgm:pt>
    <dgm:pt modelId="{FE33D50C-5B90-4029-AA82-64645E17BA4D}" type="pres">
      <dgm:prSet presAssocID="{69A8B9A0-3D6C-467A-BECC-2FEA88BE35D6}" presName="simulatedConn" presStyleLbl="solidFgAcc1" presStyleIdx="0" presStyleCnt="2" custFlipVert="1" custScaleX="34756" custLinFactY="-187437" custLinFactNeighborX="-23319" custLinFactNeighborY="-200000"/>
      <dgm:spPr>
        <a:solidFill>
          <a:schemeClr val="accent6">
            <a:lumMod val="60000"/>
            <a:lumOff val="40000"/>
          </a:schemeClr>
        </a:solidFill>
      </dgm:spPr>
    </dgm:pt>
    <dgm:pt modelId="{21B1AABF-C749-4C5B-B9F7-17609B04961D}" type="pres">
      <dgm:prSet presAssocID="{69A8B9A0-3D6C-467A-BECC-2FEA88BE35D6}" presName="vSp2" presStyleCnt="0"/>
      <dgm:spPr/>
    </dgm:pt>
    <dgm:pt modelId="{4B636B0C-50BD-48D8-860C-F77D034B3847}" type="pres">
      <dgm:prSet presAssocID="{69A8B9A0-3D6C-467A-BECC-2FEA88BE35D6}" presName="sibTrans" presStyleCnt="0"/>
      <dgm:spPr/>
    </dgm:pt>
    <dgm:pt modelId="{F18C10A3-5D7A-4540-9C70-E9DEA7368E2F}" type="pres">
      <dgm:prSet presAssocID="{5B3DEE10-87F0-4522-86B9-53A6FD839C2C}" presName="compositeNode" presStyleCnt="0">
        <dgm:presLayoutVars>
          <dgm:bulletEnabled val="1"/>
        </dgm:presLayoutVars>
      </dgm:prSet>
      <dgm:spPr/>
    </dgm:pt>
    <dgm:pt modelId="{8EC98005-D844-45C2-9EC5-8C8C4DD738E9}" type="pres">
      <dgm:prSet presAssocID="{5B3DEE10-87F0-4522-86B9-53A6FD839C2C}" presName="bgRect" presStyleLbl="node1" presStyleIdx="1" presStyleCnt="3" custScaleX="44326" custScaleY="97171" custLinFactNeighborX="-941"/>
      <dgm:spPr/>
      <dgm:t>
        <a:bodyPr/>
        <a:lstStyle/>
        <a:p>
          <a:endParaRPr lang="en-US"/>
        </a:p>
      </dgm:t>
    </dgm:pt>
    <dgm:pt modelId="{71BC65EC-F89B-4212-8B8F-2B24433B79CC}" type="pres">
      <dgm:prSet presAssocID="{5B3DEE10-87F0-4522-86B9-53A6FD839C2C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24DB23-95D9-4062-B6CF-67125A1E6FDA}" type="pres">
      <dgm:prSet presAssocID="{5B3DEE10-87F0-4522-86B9-53A6FD839C2C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896ACD-077D-4A32-9D85-E3EF81650CD6}" type="pres">
      <dgm:prSet presAssocID="{F78BC5F8-F5BA-4B66-875F-4BFD5A0E7676}" presName="hSp" presStyleCnt="0"/>
      <dgm:spPr/>
    </dgm:pt>
    <dgm:pt modelId="{7F8F3227-556B-4E67-BD60-7129C7212916}" type="pres">
      <dgm:prSet presAssocID="{F78BC5F8-F5BA-4B66-875F-4BFD5A0E7676}" presName="vProcSp" presStyleCnt="0"/>
      <dgm:spPr/>
    </dgm:pt>
    <dgm:pt modelId="{8F805DC6-66D2-4EEA-BA64-780EE754A9D3}" type="pres">
      <dgm:prSet presAssocID="{F78BC5F8-F5BA-4B66-875F-4BFD5A0E7676}" presName="vSp1" presStyleCnt="0"/>
      <dgm:spPr/>
    </dgm:pt>
    <dgm:pt modelId="{D2BE5F59-243B-407F-A563-CE56005E2D0D}" type="pres">
      <dgm:prSet presAssocID="{F78BC5F8-F5BA-4B66-875F-4BFD5A0E7676}" presName="simulatedConn" presStyleLbl="solidFgAcc1" presStyleIdx="1" presStyleCnt="2" custScaleX="36943" custScaleY="94391" custLinFactY="-190831" custLinFactNeighborX="-25243" custLinFactNeighborY="-200000"/>
      <dgm:spPr>
        <a:solidFill>
          <a:schemeClr val="accent6">
            <a:lumMod val="60000"/>
            <a:lumOff val="40000"/>
          </a:schemeClr>
        </a:solidFill>
      </dgm:spPr>
    </dgm:pt>
    <dgm:pt modelId="{9D882568-5157-4BBC-A7FA-B1DF67C5B016}" type="pres">
      <dgm:prSet presAssocID="{F78BC5F8-F5BA-4B66-875F-4BFD5A0E7676}" presName="vSp2" presStyleCnt="0"/>
      <dgm:spPr/>
    </dgm:pt>
    <dgm:pt modelId="{A09FDB7E-5101-4925-99A3-30FD701891A3}" type="pres">
      <dgm:prSet presAssocID="{F78BC5F8-F5BA-4B66-875F-4BFD5A0E7676}" presName="sibTrans" presStyleCnt="0"/>
      <dgm:spPr/>
    </dgm:pt>
    <dgm:pt modelId="{BC975E61-44D5-4CD7-A0EF-D0823B57BD5A}" type="pres">
      <dgm:prSet presAssocID="{2E5E234E-D4EF-490B-9A16-4D17BCA54B22}" presName="compositeNode" presStyleCnt="0">
        <dgm:presLayoutVars>
          <dgm:bulletEnabled val="1"/>
        </dgm:presLayoutVars>
      </dgm:prSet>
      <dgm:spPr/>
    </dgm:pt>
    <dgm:pt modelId="{943585EB-7461-4B5F-9226-91279ADE96E5}" type="pres">
      <dgm:prSet presAssocID="{2E5E234E-D4EF-490B-9A16-4D17BCA54B22}" presName="bgRect" presStyleLbl="node1" presStyleIdx="2" presStyleCnt="3" custScaleX="44807" custScaleY="97171" custLinFactNeighborX="-726"/>
      <dgm:spPr/>
      <dgm:t>
        <a:bodyPr/>
        <a:lstStyle/>
        <a:p>
          <a:endParaRPr lang="en-US"/>
        </a:p>
      </dgm:t>
    </dgm:pt>
    <dgm:pt modelId="{AA009523-53AD-46BB-AB0F-189902322619}" type="pres">
      <dgm:prSet presAssocID="{2E5E234E-D4EF-490B-9A16-4D17BCA54B22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1097FF-4308-4F55-B51E-7A8E10738005}" type="pres">
      <dgm:prSet presAssocID="{2E5E234E-D4EF-490B-9A16-4D17BCA54B22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5426584-4672-4E68-9595-EEB81E4CE68C}" type="presOf" srcId="{2E5E234E-D4EF-490B-9A16-4D17BCA54B22}" destId="{AA009523-53AD-46BB-AB0F-189902322619}" srcOrd="1" destOrd="0" presId="urn:microsoft.com/office/officeart/2005/8/layout/hProcess7#1"/>
    <dgm:cxn modelId="{2EDECC26-342B-428A-8B9A-C779ECB8CD4A}" type="presOf" srcId="{5B3DEE10-87F0-4522-86B9-53A6FD839C2C}" destId="{71BC65EC-F89B-4212-8B8F-2B24433B79CC}" srcOrd="1" destOrd="0" presId="urn:microsoft.com/office/officeart/2005/8/layout/hProcess7#1"/>
    <dgm:cxn modelId="{80321C62-B3A2-43D0-8AA3-550FE189D44B}" srcId="{AE243DB2-1B34-4683-808F-F31382478296}" destId="{66FC0136-BB4A-4DD6-A2C9-FB78171293FA}" srcOrd="0" destOrd="0" parTransId="{AE96882D-BF42-427B-B6E4-02CC86DD026B}" sibTransId="{779B786C-86F6-4A2E-9491-5A1DF34FC224}"/>
    <dgm:cxn modelId="{45275605-E92A-41B7-9FE9-49B7DB147A63}" srcId="{88F4C5CB-231C-478C-87C0-144EB6D0735D}" destId="{2E5E234E-D4EF-490B-9A16-4D17BCA54B22}" srcOrd="2" destOrd="0" parTransId="{77FD7983-5360-4A71-97DD-3BFD2BF1CDF1}" sibTransId="{5F9BCA42-2709-4CDA-8AD8-4312253D7A5C}"/>
    <dgm:cxn modelId="{4C4B3DEA-43DC-459C-BCBD-BAA7B4A0F36C}" type="presOf" srcId="{88F4C5CB-231C-478C-87C0-144EB6D0735D}" destId="{A7A5B73A-3CCD-4141-98AF-633C8A196D4C}" srcOrd="0" destOrd="0" presId="urn:microsoft.com/office/officeart/2005/8/layout/hProcess7#1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7F9D9096-9AE2-4B4F-9D70-1CDC1818B575}" type="presOf" srcId="{AE243DB2-1B34-4683-808F-F31382478296}" destId="{9C7BA86B-6915-44D0-BB10-447977816A89}" srcOrd="0" destOrd="0" presId="urn:microsoft.com/office/officeart/2005/8/layout/hProcess7#1"/>
    <dgm:cxn modelId="{9C6C1836-BC84-438D-A84E-2951788C54C7}" type="presOf" srcId="{4D1825CB-5740-4700-BDB6-3A61B311E4D3}" destId="{CE24DB23-95D9-4062-B6CF-67125A1E6FDA}" srcOrd="0" destOrd="0" presId="urn:microsoft.com/office/officeart/2005/8/layout/hProcess7#1"/>
    <dgm:cxn modelId="{C736D2C9-2FDB-4ED8-9EF9-14AD03B0D026}" type="presOf" srcId="{2E5E234E-D4EF-490B-9A16-4D17BCA54B22}" destId="{943585EB-7461-4B5F-9226-91279ADE96E5}" srcOrd="0" destOrd="0" presId="urn:microsoft.com/office/officeart/2005/8/layout/hProcess7#1"/>
    <dgm:cxn modelId="{840D644F-FBC2-479E-904C-7D1D3F39A152}" type="presOf" srcId="{B853A7DC-0B90-4636-A0F5-CBDA545C641F}" destId="{CE1097FF-4308-4F55-B51E-7A8E10738005}" srcOrd="0" destOrd="0" presId="urn:microsoft.com/office/officeart/2005/8/layout/hProcess7#1"/>
    <dgm:cxn modelId="{8688039D-E6E0-475C-AE45-3936F12A36CB}" type="presOf" srcId="{66FC0136-BB4A-4DD6-A2C9-FB78171293FA}" destId="{0500D8E7-2D84-4444-88C5-1E44BF76A750}" srcOrd="0" destOrd="0" presId="urn:microsoft.com/office/officeart/2005/8/layout/hProcess7#1"/>
    <dgm:cxn modelId="{25B24C69-0C43-4F5B-ADF7-3D0B75EFB058}" type="presOf" srcId="{5B3DEE10-87F0-4522-86B9-53A6FD839C2C}" destId="{8EC98005-D844-45C2-9EC5-8C8C4DD738E9}" srcOrd="0" destOrd="0" presId="urn:microsoft.com/office/officeart/2005/8/layout/hProcess7#1"/>
    <dgm:cxn modelId="{E97325DA-39BA-4FFB-9B38-48AE620B2AD1}" type="presOf" srcId="{AE243DB2-1B34-4683-808F-F31382478296}" destId="{D1B14D60-87BB-4367-9C8E-8E51B9D1537A}" srcOrd="1" destOrd="0" presId="urn:microsoft.com/office/officeart/2005/8/layout/hProcess7#1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37314155-22D9-4262-8945-89771BE4FA03}" srcId="{5B3DEE10-87F0-4522-86B9-53A6FD839C2C}" destId="{4D1825CB-5740-4700-BDB6-3A61B311E4D3}" srcOrd="0" destOrd="0" parTransId="{A983EC5A-ACCF-46B1-89CF-6557018ECCAA}" sibTransId="{D48C1CD3-8E94-4E07-B8A3-11C764364FCE}"/>
    <dgm:cxn modelId="{6B521E4D-FCC4-4960-8442-329DE678FEFE}" srcId="{2E5E234E-D4EF-490B-9A16-4D17BCA54B22}" destId="{B853A7DC-0B90-4636-A0F5-CBDA545C641F}" srcOrd="0" destOrd="0" parTransId="{D686DD99-E5CD-4195-9088-6DC3B87429FB}" sibTransId="{422EBACF-A3A1-420E-B9B8-037B1A9B63EB}"/>
    <dgm:cxn modelId="{ACEDBD03-E0FE-456C-B9F8-FB2BB9059444}" type="presParOf" srcId="{A7A5B73A-3CCD-4141-98AF-633C8A196D4C}" destId="{9B839E29-6C81-4131-A646-D862AA4A67E6}" srcOrd="0" destOrd="0" presId="urn:microsoft.com/office/officeart/2005/8/layout/hProcess7#1"/>
    <dgm:cxn modelId="{E85B8AB0-0A3E-4B75-9AB2-A522943DFA37}" type="presParOf" srcId="{9B839E29-6C81-4131-A646-D862AA4A67E6}" destId="{9C7BA86B-6915-44D0-BB10-447977816A89}" srcOrd="0" destOrd="0" presId="urn:microsoft.com/office/officeart/2005/8/layout/hProcess7#1"/>
    <dgm:cxn modelId="{B57F3B6B-6193-4205-91E2-996BF72719F9}" type="presParOf" srcId="{9B839E29-6C81-4131-A646-D862AA4A67E6}" destId="{D1B14D60-87BB-4367-9C8E-8E51B9D1537A}" srcOrd="1" destOrd="0" presId="urn:microsoft.com/office/officeart/2005/8/layout/hProcess7#1"/>
    <dgm:cxn modelId="{6533E013-E021-46FF-BFC0-D08DC51D9FA9}" type="presParOf" srcId="{9B839E29-6C81-4131-A646-D862AA4A67E6}" destId="{0500D8E7-2D84-4444-88C5-1E44BF76A750}" srcOrd="2" destOrd="0" presId="urn:microsoft.com/office/officeart/2005/8/layout/hProcess7#1"/>
    <dgm:cxn modelId="{A0A656F4-7B35-4B40-8B06-EA2BDBAC0BD9}" type="presParOf" srcId="{A7A5B73A-3CCD-4141-98AF-633C8A196D4C}" destId="{24829EE9-B106-4B06-A47E-8BA6C408DAF8}" srcOrd="1" destOrd="0" presId="urn:microsoft.com/office/officeart/2005/8/layout/hProcess7#1"/>
    <dgm:cxn modelId="{03B06371-17A0-4C6C-ACDB-CF5B5613A50F}" type="presParOf" srcId="{A7A5B73A-3CCD-4141-98AF-633C8A196D4C}" destId="{FA0E612B-CD2A-47E4-A67F-5AA9FB09EE6D}" srcOrd="2" destOrd="0" presId="urn:microsoft.com/office/officeart/2005/8/layout/hProcess7#1"/>
    <dgm:cxn modelId="{7D4AB6FD-3A37-45A0-A92C-FFCC4797AD36}" type="presParOf" srcId="{FA0E612B-CD2A-47E4-A67F-5AA9FB09EE6D}" destId="{AB1868DE-A6B8-4BD7-8EEA-FA53B955E497}" srcOrd="0" destOrd="0" presId="urn:microsoft.com/office/officeart/2005/8/layout/hProcess7#1"/>
    <dgm:cxn modelId="{68BF368F-13D4-4E08-B853-B9F34220526C}" type="presParOf" srcId="{FA0E612B-CD2A-47E4-A67F-5AA9FB09EE6D}" destId="{FE33D50C-5B90-4029-AA82-64645E17BA4D}" srcOrd="1" destOrd="0" presId="urn:microsoft.com/office/officeart/2005/8/layout/hProcess7#1"/>
    <dgm:cxn modelId="{99CCC775-24EE-4582-B08D-D1D1E5998952}" type="presParOf" srcId="{FA0E612B-CD2A-47E4-A67F-5AA9FB09EE6D}" destId="{21B1AABF-C749-4C5B-B9F7-17609B04961D}" srcOrd="2" destOrd="0" presId="urn:microsoft.com/office/officeart/2005/8/layout/hProcess7#1"/>
    <dgm:cxn modelId="{F8FEC7E9-6FE9-49B5-9E20-1ED18AE6536B}" type="presParOf" srcId="{A7A5B73A-3CCD-4141-98AF-633C8A196D4C}" destId="{4B636B0C-50BD-48D8-860C-F77D034B3847}" srcOrd="3" destOrd="0" presId="urn:microsoft.com/office/officeart/2005/8/layout/hProcess7#1"/>
    <dgm:cxn modelId="{F2EC7673-EFA0-4931-BDD2-B9F5A0ED7822}" type="presParOf" srcId="{A7A5B73A-3CCD-4141-98AF-633C8A196D4C}" destId="{F18C10A3-5D7A-4540-9C70-E9DEA7368E2F}" srcOrd="4" destOrd="0" presId="urn:microsoft.com/office/officeart/2005/8/layout/hProcess7#1"/>
    <dgm:cxn modelId="{2B50801B-FEC6-460D-A1C1-663BC6962435}" type="presParOf" srcId="{F18C10A3-5D7A-4540-9C70-E9DEA7368E2F}" destId="{8EC98005-D844-45C2-9EC5-8C8C4DD738E9}" srcOrd="0" destOrd="0" presId="urn:microsoft.com/office/officeart/2005/8/layout/hProcess7#1"/>
    <dgm:cxn modelId="{3C0E4D1E-7314-4CDF-BC55-40C263A42E2E}" type="presParOf" srcId="{F18C10A3-5D7A-4540-9C70-E9DEA7368E2F}" destId="{71BC65EC-F89B-4212-8B8F-2B24433B79CC}" srcOrd="1" destOrd="0" presId="urn:microsoft.com/office/officeart/2005/8/layout/hProcess7#1"/>
    <dgm:cxn modelId="{66580DE9-4C5E-47D2-8FD8-ED4278FCDF7F}" type="presParOf" srcId="{F18C10A3-5D7A-4540-9C70-E9DEA7368E2F}" destId="{CE24DB23-95D9-4062-B6CF-67125A1E6FDA}" srcOrd="2" destOrd="0" presId="urn:microsoft.com/office/officeart/2005/8/layout/hProcess7#1"/>
    <dgm:cxn modelId="{BDA56E8C-3798-4417-AC82-2C3BE3100E75}" type="presParOf" srcId="{A7A5B73A-3CCD-4141-98AF-633C8A196D4C}" destId="{70896ACD-077D-4A32-9D85-E3EF81650CD6}" srcOrd="5" destOrd="0" presId="urn:microsoft.com/office/officeart/2005/8/layout/hProcess7#1"/>
    <dgm:cxn modelId="{7291A8B9-3C3D-4E0F-AE9A-21E3EBB922EC}" type="presParOf" srcId="{A7A5B73A-3CCD-4141-98AF-633C8A196D4C}" destId="{7F8F3227-556B-4E67-BD60-7129C7212916}" srcOrd="6" destOrd="0" presId="urn:microsoft.com/office/officeart/2005/8/layout/hProcess7#1"/>
    <dgm:cxn modelId="{19BA32DB-249C-4A47-A76E-6E83092585F4}" type="presParOf" srcId="{7F8F3227-556B-4E67-BD60-7129C7212916}" destId="{8F805DC6-66D2-4EEA-BA64-780EE754A9D3}" srcOrd="0" destOrd="0" presId="urn:microsoft.com/office/officeart/2005/8/layout/hProcess7#1"/>
    <dgm:cxn modelId="{0F30B741-1A5D-44DF-94E9-405C2F9AF4F0}" type="presParOf" srcId="{7F8F3227-556B-4E67-BD60-7129C7212916}" destId="{D2BE5F59-243B-407F-A563-CE56005E2D0D}" srcOrd="1" destOrd="0" presId="urn:microsoft.com/office/officeart/2005/8/layout/hProcess7#1"/>
    <dgm:cxn modelId="{B4D5E79A-6316-495E-83B4-22557933C248}" type="presParOf" srcId="{7F8F3227-556B-4E67-BD60-7129C7212916}" destId="{9D882568-5157-4BBC-A7FA-B1DF67C5B016}" srcOrd="2" destOrd="0" presId="urn:microsoft.com/office/officeart/2005/8/layout/hProcess7#1"/>
    <dgm:cxn modelId="{CCED6D4E-DAF6-477F-9852-19AFDF7C602F}" type="presParOf" srcId="{A7A5B73A-3CCD-4141-98AF-633C8A196D4C}" destId="{A09FDB7E-5101-4925-99A3-30FD701891A3}" srcOrd="7" destOrd="0" presId="urn:microsoft.com/office/officeart/2005/8/layout/hProcess7#1"/>
    <dgm:cxn modelId="{8A4964EE-D9B0-4864-96B2-4DCD0F3ABAA5}" type="presParOf" srcId="{A7A5B73A-3CCD-4141-98AF-633C8A196D4C}" destId="{BC975E61-44D5-4CD7-A0EF-D0823B57BD5A}" srcOrd="8" destOrd="0" presId="urn:microsoft.com/office/officeart/2005/8/layout/hProcess7#1"/>
    <dgm:cxn modelId="{EB014748-BAFE-4369-BABA-AE0F8871A461}" type="presParOf" srcId="{BC975E61-44D5-4CD7-A0EF-D0823B57BD5A}" destId="{943585EB-7461-4B5F-9226-91279ADE96E5}" srcOrd="0" destOrd="0" presId="urn:microsoft.com/office/officeart/2005/8/layout/hProcess7#1"/>
    <dgm:cxn modelId="{6BFD67A9-C0A2-4132-85F0-C372F870B13E}" type="presParOf" srcId="{BC975E61-44D5-4CD7-A0EF-D0823B57BD5A}" destId="{AA009523-53AD-46BB-AB0F-189902322619}" srcOrd="1" destOrd="0" presId="urn:microsoft.com/office/officeart/2005/8/layout/hProcess7#1"/>
    <dgm:cxn modelId="{0B2CE1FE-EAF2-4047-B0CE-FF5A71D8F340}" type="presParOf" srcId="{BC975E61-44D5-4CD7-A0EF-D0823B57BD5A}" destId="{CE1097FF-4308-4F55-B51E-7A8E10738005}" srcOrd="2" destOrd="0" presId="urn:microsoft.com/office/officeart/2005/8/layout/hProcess7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hierarchy4" loCatId="hierarchy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pPr algn="l"/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AAA59179-C6F0-451A-81A9-93325587F89C}">
      <dgm:prSet phldrT="[ข้อความ]" custT="1"/>
      <dgm:spPr>
        <a:solidFill>
          <a:schemeClr val="accent6"/>
        </a:solidFill>
      </dgm:spPr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1.พันธบัตรรัฐบาลไทย </a:t>
          </a:r>
        </a:p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8709C82C-2576-4468-920C-6BB0FCF18BC5}" type="parTrans" cxnId="{7B475372-2E1C-47F6-9C39-AD08CAD9AFE0}">
      <dgm:prSet custT="1"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C42309BA-C432-4670-9EF1-DF202083BC14}" type="sibTrans" cxnId="{7B475372-2E1C-47F6-9C39-AD08CAD9AFE0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3CAEECFA-5007-45DB-8905-580A54C1F787}">
      <dgm:prSet custT="1"/>
      <dgm:spPr>
        <a:solidFill>
          <a:srgbClr val="92D050"/>
        </a:solidFill>
      </dgm:spPr>
      <dgm:t>
        <a:bodyPr/>
        <a:lstStyle/>
        <a:p>
          <a:pPr algn="thaiDist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 ต้องมีจำนวนเงิน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ค้ำประกันไม่น้อยกว่าวงเงินกู้ยืม และต้องมี</a:t>
          </a: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ระยะเวลาค้ำประกัน</a:t>
          </a:r>
          <a:b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เกิน</a:t>
          </a: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กว่าระยะเวลาสิ้นสุดสัญญาไม่น้อยกว่าหนึ่งปี หรือ</a:t>
          </a:r>
          <a:r>
            <a:rPr lang="th-TH" sz="2800" b="1" dirty="0">
              <a:solidFill>
                <a:schemeClr val="bg1"/>
              </a:solidFill>
              <a:latin typeface="TH Chakra Petch" pitchFamily="2" charset="-34"/>
              <a:cs typeface="TH Chakra Petch" pitchFamily="2" charset="-34"/>
            </a:rPr>
            <a:t>	</a:t>
          </a:r>
          <a:endParaRPr lang="en-US" sz="2800" b="1" dirty="0">
            <a:solidFill>
              <a:schemeClr val="bg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F8B6E08-42E5-4EF0-9311-888C85DBF354}" type="parTrans" cxnId="{30FBBFBF-604A-4311-8CC9-3D05B547398D}">
      <dgm:prSet custT="1"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A2E4633F-92EA-48FC-B698-5FE338C80462}" type="sibTrans" cxnId="{30FBBFBF-604A-4311-8CC9-3D05B547398D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8DB7E8FF-31B4-43CD-93CA-9D75942DD0F7}">
      <dgm:prSet custT="1"/>
      <dgm:spPr>
        <a:solidFill>
          <a:srgbClr val="C9F5DA"/>
        </a:solidFill>
      </dgm:spPr>
      <dgm:t>
        <a:bodyPr/>
        <a:lstStyle/>
        <a:p>
          <a:pPr algn="thaiDist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กรณีผู้กู้ยืมจดทะเบียน</a:t>
          </a:r>
          <a:br>
            <a:rPr lang="th-TH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เป็นนิติบุคคล</a:t>
          </a: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ให้บุคคลใดบุคคลหนึ่งเป็นผู้ค้ำประกันได้แก่ กรรมการบริหารหุ้นส่วนผู้จัดการ หรือผู้แทนอื่น</a:t>
          </a: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ของนิติ</a:t>
          </a: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บุคคล แล้วแต่กรณี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770D813-73ED-48B8-851F-12DC226F6E4D}" type="parTrans" cxnId="{1D7E3DEF-CCDC-4B85-AC46-880F0756D783}">
      <dgm:prSet custT="1"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3E9B1802-B24F-4B71-B490-87CB208CFAA7}" type="sibTrans" cxnId="{1D7E3DEF-CCDC-4B85-AC46-880F0756D783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BE01277A-7A2E-40D1-8031-C8AE22F4FFA0}">
      <dgm:prSet custT="1"/>
      <dgm:spPr>
        <a:solidFill>
          <a:srgbClr val="EDFCA0"/>
        </a:solidFill>
      </dgm:spPr>
      <dgm:t>
        <a:bodyPr/>
        <a:lstStyle/>
        <a:p>
          <a:pPr algn="thaiDist"/>
          <a:r>
            <a:rPr lang="th-TH" sz="25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กรณีผู้ค้ำประกัน</a:t>
          </a:r>
          <a:br>
            <a:rPr lang="th-TH" sz="25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5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มีคู่สมรสต้องได้รับความยินยอมจาก</a:t>
          </a:r>
          <a:br>
            <a:rPr lang="th-TH" sz="25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5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คู่สมรส โดย</a:t>
          </a:r>
          <a:r>
            <a:rPr lang="th-TH" sz="25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</a:t>
          </a:r>
          <a:br>
            <a:rPr lang="th-TH" sz="25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5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คู่</a:t>
          </a:r>
          <a:r>
            <a:rPr lang="th-TH" sz="25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สมรสลง</a:t>
          </a:r>
          <a:r>
            <a:rPr lang="th-TH" sz="25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นาม</a:t>
          </a:r>
          <a:br>
            <a:rPr lang="th-TH" sz="25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5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</a:t>
          </a:r>
          <a:r>
            <a:rPr lang="th-TH" sz="25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ความ</a:t>
          </a:r>
          <a:r>
            <a:rPr lang="th-TH" sz="25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ยินยอม</a:t>
          </a:r>
          <a:br>
            <a:rPr lang="th-TH" sz="25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5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ในสัญญาค้ำ</a:t>
          </a:r>
          <a:r>
            <a:rPr lang="th-TH" sz="25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ประกัน </a:t>
          </a:r>
          <a:endParaRPr lang="en-US" sz="25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3304D6F1-AF70-4083-8BEC-F77F223FBFFC}" type="parTrans" cxnId="{220FA41B-8097-4832-8445-2417241574E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5BAA1F4A-7FD2-48A8-87BC-1D026AB74403}" type="sibTrans" cxnId="{220FA41B-8097-4832-8445-2417241574E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D7ED0A45-B1CB-4729-BC2F-7EAE0ADF0AE8}" type="pres">
      <dgm:prSet presAssocID="{941E6736-D5EB-4A0B-819A-A31C8052DBB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AEBC48A-889F-473D-8DD8-3DD190241BA2}" type="pres">
      <dgm:prSet presAssocID="{EC8972F6-8075-4F25-92EA-CEE33F8DDE2E}" presName="vertOne" presStyleCnt="0"/>
      <dgm:spPr/>
    </dgm:pt>
    <dgm:pt modelId="{A4DD09D2-DDE8-4113-B639-1F9C0C2A5368}" type="pres">
      <dgm:prSet presAssocID="{EC8972F6-8075-4F25-92EA-CEE33F8DDE2E}" presName="txOne" presStyleLbl="node0" presStyleIdx="0" presStyleCnt="1" custScaleY="2385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7DDE450-F073-49EA-A2EB-3C9CB492FF09}" type="pres">
      <dgm:prSet presAssocID="{EC8972F6-8075-4F25-92EA-CEE33F8DDE2E}" presName="parTransOne" presStyleCnt="0"/>
      <dgm:spPr/>
    </dgm:pt>
    <dgm:pt modelId="{995191BB-E19A-4F5A-82C3-79451EABC329}" type="pres">
      <dgm:prSet presAssocID="{EC8972F6-8075-4F25-92EA-CEE33F8DDE2E}" presName="horzOne" presStyleCnt="0"/>
      <dgm:spPr/>
    </dgm:pt>
    <dgm:pt modelId="{9575E8C9-31FA-4269-BD1D-C40A3667B0BE}" type="pres">
      <dgm:prSet presAssocID="{AAA59179-C6F0-451A-81A9-93325587F89C}" presName="vertTwo" presStyleCnt="0"/>
      <dgm:spPr/>
    </dgm:pt>
    <dgm:pt modelId="{2360D4D4-750F-48AB-A669-C2375AE9899D}" type="pres">
      <dgm:prSet presAssocID="{AAA59179-C6F0-451A-81A9-93325587F89C}" presName="txTwo" presStyleLbl="node2" presStyleIdx="0" presStyleCnt="4" custScaleX="67409" custScaleY="142697" custLinFactNeighborX="-110" custLinFactNeighborY="-7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0803CC-153C-4B81-99E1-D0A024207860}" type="pres">
      <dgm:prSet presAssocID="{AAA59179-C6F0-451A-81A9-93325587F89C}" presName="horzTwo" presStyleCnt="0"/>
      <dgm:spPr/>
    </dgm:pt>
    <dgm:pt modelId="{C022A451-8F1A-4D7C-AF97-E9CAFFEB1DD2}" type="pres">
      <dgm:prSet presAssocID="{C42309BA-C432-4670-9EF1-DF202083BC14}" presName="sibSpaceTwo" presStyleCnt="0"/>
      <dgm:spPr/>
    </dgm:pt>
    <dgm:pt modelId="{BA8953AC-05A8-4886-8C7D-0D188A25A059}" type="pres">
      <dgm:prSet presAssocID="{3CAEECFA-5007-45DB-8905-580A54C1F787}" presName="vertTwo" presStyleCnt="0"/>
      <dgm:spPr/>
    </dgm:pt>
    <dgm:pt modelId="{F9387761-1E99-4890-AC9E-DCB9C43D0998}" type="pres">
      <dgm:prSet presAssocID="{3CAEECFA-5007-45DB-8905-580A54C1F787}" presName="txTwo" presStyleLbl="node2" presStyleIdx="1" presStyleCnt="4" custScaleX="114664" custScaleY="144274" custLinFactNeighborX="798" custLinFactNeighborY="-744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1E0991-9B8A-4602-B128-781CAD2D8024}" type="pres">
      <dgm:prSet presAssocID="{3CAEECFA-5007-45DB-8905-580A54C1F787}" presName="horzTwo" presStyleCnt="0"/>
      <dgm:spPr/>
    </dgm:pt>
    <dgm:pt modelId="{8325E9C3-CC1B-4DB1-A4CD-8C3C0DF95866}" type="pres">
      <dgm:prSet presAssocID="{A2E4633F-92EA-48FC-B698-5FE338C80462}" presName="sibSpaceTwo" presStyleCnt="0"/>
      <dgm:spPr/>
    </dgm:pt>
    <dgm:pt modelId="{D56D7C3F-C217-406D-80A6-F0B293DD89F3}" type="pres">
      <dgm:prSet presAssocID="{8DB7E8FF-31B4-43CD-93CA-9D75942DD0F7}" presName="vertTwo" presStyleCnt="0"/>
      <dgm:spPr/>
    </dgm:pt>
    <dgm:pt modelId="{6D50754A-19BF-4FE9-A0F8-4D03C369B18F}" type="pres">
      <dgm:prSet presAssocID="{8DB7E8FF-31B4-43CD-93CA-9D75942DD0F7}" presName="txTwo" presStyleLbl="node2" presStyleIdx="2" presStyleCnt="4" custScaleX="121472" custScaleY="135607" custLinFactNeighborX="-685" custLinFactNeighborY="-453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419D7A-01A8-4761-BFC6-588C347D0E0F}" type="pres">
      <dgm:prSet presAssocID="{8DB7E8FF-31B4-43CD-93CA-9D75942DD0F7}" presName="horzTwo" presStyleCnt="0"/>
      <dgm:spPr/>
    </dgm:pt>
    <dgm:pt modelId="{45E623CC-D071-4553-BC49-36EA176D7EDE}" type="pres">
      <dgm:prSet presAssocID="{3E9B1802-B24F-4B71-B490-87CB208CFAA7}" presName="sibSpaceTwo" presStyleCnt="0"/>
      <dgm:spPr/>
    </dgm:pt>
    <dgm:pt modelId="{D89BC40F-EC1D-4C7C-A858-1F7983DF8EDD}" type="pres">
      <dgm:prSet presAssocID="{BE01277A-7A2E-40D1-8031-C8AE22F4FFA0}" presName="vertTwo" presStyleCnt="0"/>
      <dgm:spPr/>
    </dgm:pt>
    <dgm:pt modelId="{5ED79D52-5B75-4506-8C02-1EA6B30B3EAF}" type="pres">
      <dgm:prSet presAssocID="{BE01277A-7A2E-40D1-8031-C8AE22F4FFA0}" presName="txTwo" presStyleLbl="node2" presStyleIdx="3" presStyleCnt="4" custScaleX="87804" custScaleY="136279" custLinFactNeighborX="475" custLinFactNeighborY="-287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B507925-5D5F-4C8A-A361-50F979CB495F}" type="pres">
      <dgm:prSet presAssocID="{BE01277A-7A2E-40D1-8031-C8AE22F4FFA0}" presName="horzTwo" presStyleCnt="0"/>
      <dgm:spPr/>
    </dgm:pt>
  </dgm:ptLst>
  <dgm:cxnLst>
    <dgm:cxn modelId="{3513E6F8-A99D-4935-B044-AAE849AC576E}" type="presOf" srcId="{8DB7E8FF-31B4-43CD-93CA-9D75942DD0F7}" destId="{6D50754A-19BF-4FE9-A0F8-4D03C369B18F}" srcOrd="0" destOrd="0" presId="urn:microsoft.com/office/officeart/2005/8/layout/hierarchy4"/>
    <dgm:cxn modelId="{30FBBFBF-604A-4311-8CC9-3D05B547398D}" srcId="{EC8972F6-8075-4F25-92EA-CEE33F8DDE2E}" destId="{3CAEECFA-5007-45DB-8905-580A54C1F787}" srcOrd="1" destOrd="0" parTransId="{5F8B6E08-42E5-4EF0-9311-888C85DBF354}" sibTransId="{A2E4633F-92EA-48FC-B698-5FE338C80462}"/>
    <dgm:cxn modelId="{B0979D4E-E506-4277-8CC4-8A4601CFF8E3}" type="presOf" srcId="{AAA59179-C6F0-451A-81A9-93325587F89C}" destId="{2360D4D4-750F-48AB-A669-C2375AE9899D}" srcOrd="0" destOrd="0" presId="urn:microsoft.com/office/officeart/2005/8/layout/hierarchy4"/>
    <dgm:cxn modelId="{7B475372-2E1C-47F6-9C39-AD08CAD9AFE0}" srcId="{EC8972F6-8075-4F25-92EA-CEE33F8DDE2E}" destId="{AAA59179-C6F0-451A-81A9-93325587F89C}" srcOrd="0" destOrd="0" parTransId="{8709C82C-2576-4468-920C-6BB0FCF18BC5}" sibTransId="{C42309BA-C432-4670-9EF1-DF202083BC14}"/>
    <dgm:cxn modelId="{48BA2B00-440C-4D05-A70E-86F4A354BBE1}" type="presOf" srcId="{BE01277A-7A2E-40D1-8031-C8AE22F4FFA0}" destId="{5ED79D52-5B75-4506-8C02-1EA6B30B3EAF}" srcOrd="0" destOrd="0" presId="urn:microsoft.com/office/officeart/2005/8/layout/hierarchy4"/>
    <dgm:cxn modelId="{1D7E3DEF-CCDC-4B85-AC46-880F0756D783}" srcId="{EC8972F6-8075-4F25-92EA-CEE33F8DDE2E}" destId="{8DB7E8FF-31B4-43CD-93CA-9D75942DD0F7}" srcOrd="2" destOrd="0" parTransId="{A770D813-73ED-48B8-851F-12DC226F6E4D}" sibTransId="{3E9B1802-B24F-4B71-B490-87CB208CFAA7}"/>
    <dgm:cxn modelId="{D6867168-7DF0-42EB-8C31-4335DB8381F7}" type="presOf" srcId="{941E6736-D5EB-4A0B-819A-A31C8052DBB5}" destId="{D7ED0A45-B1CB-4729-BC2F-7EAE0ADF0AE8}" srcOrd="0" destOrd="0" presId="urn:microsoft.com/office/officeart/2005/8/layout/hierarchy4"/>
    <dgm:cxn modelId="{C5C689D8-A544-4EFD-944E-96571A1521A1}" type="presOf" srcId="{3CAEECFA-5007-45DB-8905-580A54C1F787}" destId="{F9387761-1E99-4890-AC9E-DCB9C43D0998}" srcOrd="0" destOrd="0" presId="urn:microsoft.com/office/officeart/2005/8/layout/hierarchy4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220FA41B-8097-4832-8445-2417241574EF}" srcId="{EC8972F6-8075-4F25-92EA-CEE33F8DDE2E}" destId="{BE01277A-7A2E-40D1-8031-C8AE22F4FFA0}" srcOrd="3" destOrd="0" parTransId="{3304D6F1-AF70-4083-8BEC-F77F223FBFFC}" sibTransId="{5BAA1F4A-7FD2-48A8-87BC-1D026AB74403}"/>
    <dgm:cxn modelId="{76AC0A40-2DD6-4941-B6E3-CC9759B78FAE}" type="presOf" srcId="{EC8972F6-8075-4F25-92EA-CEE33F8DDE2E}" destId="{A4DD09D2-DDE8-4113-B639-1F9C0C2A5368}" srcOrd="0" destOrd="0" presId="urn:microsoft.com/office/officeart/2005/8/layout/hierarchy4"/>
    <dgm:cxn modelId="{94B9CD77-EBBC-4136-A7E5-34113454C5F6}" type="presParOf" srcId="{D7ED0A45-B1CB-4729-BC2F-7EAE0ADF0AE8}" destId="{2AEBC48A-889F-473D-8DD8-3DD190241BA2}" srcOrd="0" destOrd="0" presId="urn:microsoft.com/office/officeart/2005/8/layout/hierarchy4"/>
    <dgm:cxn modelId="{5F533C61-4CBE-4C36-B5CE-19D34B5EF0B0}" type="presParOf" srcId="{2AEBC48A-889F-473D-8DD8-3DD190241BA2}" destId="{A4DD09D2-DDE8-4113-B639-1F9C0C2A5368}" srcOrd="0" destOrd="0" presId="urn:microsoft.com/office/officeart/2005/8/layout/hierarchy4"/>
    <dgm:cxn modelId="{6A2D7874-F1BA-40B8-900D-CB4798C56111}" type="presParOf" srcId="{2AEBC48A-889F-473D-8DD8-3DD190241BA2}" destId="{97DDE450-F073-49EA-A2EB-3C9CB492FF09}" srcOrd="1" destOrd="0" presId="urn:microsoft.com/office/officeart/2005/8/layout/hierarchy4"/>
    <dgm:cxn modelId="{478073A1-409C-4A45-B9DB-71EE2A6EBB61}" type="presParOf" srcId="{2AEBC48A-889F-473D-8DD8-3DD190241BA2}" destId="{995191BB-E19A-4F5A-82C3-79451EABC329}" srcOrd="2" destOrd="0" presId="urn:microsoft.com/office/officeart/2005/8/layout/hierarchy4"/>
    <dgm:cxn modelId="{19CFE56D-B27F-4B5A-AE66-AB5555623D4D}" type="presParOf" srcId="{995191BB-E19A-4F5A-82C3-79451EABC329}" destId="{9575E8C9-31FA-4269-BD1D-C40A3667B0BE}" srcOrd="0" destOrd="0" presId="urn:microsoft.com/office/officeart/2005/8/layout/hierarchy4"/>
    <dgm:cxn modelId="{1134B3A0-660F-401A-AD9A-21B253437EF3}" type="presParOf" srcId="{9575E8C9-31FA-4269-BD1D-C40A3667B0BE}" destId="{2360D4D4-750F-48AB-A669-C2375AE9899D}" srcOrd="0" destOrd="0" presId="urn:microsoft.com/office/officeart/2005/8/layout/hierarchy4"/>
    <dgm:cxn modelId="{41C52574-A9BF-4AA0-B915-871AAFCA2FB4}" type="presParOf" srcId="{9575E8C9-31FA-4269-BD1D-C40A3667B0BE}" destId="{6A0803CC-153C-4B81-99E1-D0A024207860}" srcOrd="1" destOrd="0" presId="urn:microsoft.com/office/officeart/2005/8/layout/hierarchy4"/>
    <dgm:cxn modelId="{5074E521-3C73-4E4D-ABC6-5DE8FA6E1E5F}" type="presParOf" srcId="{995191BB-E19A-4F5A-82C3-79451EABC329}" destId="{C022A451-8F1A-4D7C-AF97-E9CAFFEB1DD2}" srcOrd="1" destOrd="0" presId="urn:microsoft.com/office/officeart/2005/8/layout/hierarchy4"/>
    <dgm:cxn modelId="{D18609CB-F1B5-460D-92B3-03DB43CE1384}" type="presParOf" srcId="{995191BB-E19A-4F5A-82C3-79451EABC329}" destId="{BA8953AC-05A8-4886-8C7D-0D188A25A059}" srcOrd="2" destOrd="0" presId="urn:microsoft.com/office/officeart/2005/8/layout/hierarchy4"/>
    <dgm:cxn modelId="{7325FB08-FD2F-4034-9BFE-4577405CB6A1}" type="presParOf" srcId="{BA8953AC-05A8-4886-8C7D-0D188A25A059}" destId="{F9387761-1E99-4890-AC9E-DCB9C43D0998}" srcOrd="0" destOrd="0" presId="urn:microsoft.com/office/officeart/2005/8/layout/hierarchy4"/>
    <dgm:cxn modelId="{FFC28B4D-9105-4E2F-BD45-EDF53DF867D8}" type="presParOf" srcId="{BA8953AC-05A8-4886-8C7D-0D188A25A059}" destId="{FD1E0991-9B8A-4602-B128-781CAD2D8024}" srcOrd="1" destOrd="0" presId="urn:microsoft.com/office/officeart/2005/8/layout/hierarchy4"/>
    <dgm:cxn modelId="{DD16B89B-0A60-4514-9BDC-B7A2013E4A2D}" type="presParOf" srcId="{995191BB-E19A-4F5A-82C3-79451EABC329}" destId="{8325E9C3-CC1B-4DB1-A4CD-8C3C0DF95866}" srcOrd="3" destOrd="0" presId="urn:microsoft.com/office/officeart/2005/8/layout/hierarchy4"/>
    <dgm:cxn modelId="{BA3EE886-F592-419D-B4D8-78E6CE8BCBAD}" type="presParOf" srcId="{995191BB-E19A-4F5A-82C3-79451EABC329}" destId="{D56D7C3F-C217-406D-80A6-F0B293DD89F3}" srcOrd="4" destOrd="0" presId="urn:microsoft.com/office/officeart/2005/8/layout/hierarchy4"/>
    <dgm:cxn modelId="{CCC4E663-5609-41A2-A924-5188CF49FDF8}" type="presParOf" srcId="{D56D7C3F-C217-406D-80A6-F0B293DD89F3}" destId="{6D50754A-19BF-4FE9-A0F8-4D03C369B18F}" srcOrd="0" destOrd="0" presId="urn:microsoft.com/office/officeart/2005/8/layout/hierarchy4"/>
    <dgm:cxn modelId="{DEA84769-4CB5-465D-B1D0-5BB56689F278}" type="presParOf" srcId="{D56D7C3F-C217-406D-80A6-F0B293DD89F3}" destId="{14419D7A-01A8-4761-BFC6-588C347D0E0F}" srcOrd="1" destOrd="0" presId="urn:microsoft.com/office/officeart/2005/8/layout/hierarchy4"/>
    <dgm:cxn modelId="{C1CC3775-C490-47F3-9C7A-30714CA5F0A5}" type="presParOf" srcId="{995191BB-E19A-4F5A-82C3-79451EABC329}" destId="{45E623CC-D071-4553-BC49-36EA176D7EDE}" srcOrd="5" destOrd="0" presId="urn:microsoft.com/office/officeart/2005/8/layout/hierarchy4"/>
    <dgm:cxn modelId="{C3FB4092-AB85-4F8B-8204-DA7C40147783}" type="presParOf" srcId="{995191BB-E19A-4F5A-82C3-79451EABC329}" destId="{D89BC40F-EC1D-4C7C-A858-1F7983DF8EDD}" srcOrd="6" destOrd="0" presId="urn:microsoft.com/office/officeart/2005/8/layout/hierarchy4"/>
    <dgm:cxn modelId="{2494EF0C-0075-4B9D-B434-34E6BE3E4CB9}" type="presParOf" srcId="{D89BC40F-EC1D-4C7C-A858-1F7983DF8EDD}" destId="{5ED79D52-5B75-4506-8C02-1EA6B30B3EAF}" srcOrd="0" destOrd="0" presId="urn:microsoft.com/office/officeart/2005/8/layout/hierarchy4"/>
    <dgm:cxn modelId="{791E0BE3-3B05-4C3A-B3D1-2FC80B9A3C85}" type="presParOf" srcId="{D89BC40F-EC1D-4C7C-A858-1F7983DF8EDD}" destId="{3B507925-5D5F-4C8A-A361-50F979CB495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A4C1917-10BB-4871-ABDF-472F1856C109}" type="doc">
      <dgm:prSet loTypeId="urn:microsoft.com/office/officeart/2005/8/layout/hierarchy2" loCatId="hierarchy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40C5A1F-F96B-4262-B74E-4A54A4E6FB3E}">
      <dgm:prSet phldrT="[ข้อความ]" custT="1"/>
      <dgm:spPr>
        <a:solidFill>
          <a:srgbClr val="FFD1D2"/>
        </a:solidFill>
      </dgm:spPr>
      <dgm:t>
        <a:bodyPr/>
        <a:lstStyle/>
        <a:p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หลักฐาน</a:t>
          </a:r>
        </a:p>
        <a:p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กรณี</a:t>
          </a:r>
          <a:r>
            <a:rPr lang="th-TH" sz="3000" b="1" u="none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หลักประกัน</a:t>
          </a:r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เป็น</a:t>
          </a:r>
        </a:p>
        <a:p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บุคคลค้ำประกัน</a:t>
          </a:r>
        </a:p>
        <a:p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(หลักประกันข้อ 3)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FADBBC11-ED41-4980-9340-178CAFCF8DAC}" type="parTrans" cxnId="{C2CE57D6-ECEE-4171-83F1-39AD65367D59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C084544A-2ECF-4BE1-8711-D1D93022A458}" type="sibTrans" cxnId="{C2CE57D6-ECEE-4171-83F1-39AD65367D59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1CB51C2A-8F05-4E0E-B97A-1938731AEA9C}">
      <dgm:prSet phldrT="[ข้อความ]" custT="1"/>
      <dgm:spPr>
        <a:solidFill>
          <a:srgbClr val="74CFFC"/>
        </a:solidFill>
      </dgm:spPr>
      <dgm:t>
        <a:bodyPr>
          <a:scene3d>
            <a:camera prst="orthographicFront"/>
            <a:lightRig rig="balanced" dir="t">
              <a:rot lat="0" lon="0" rev="2100000"/>
            </a:lightRig>
          </a:scene3d>
          <a:sp3d extrusionH="57150" prstMaterial="metal">
            <a:bevelT w="38100" h="25400"/>
            <a:contourClr>
              <a:schemeClr val="bg2"/>
            </a:contourClr>
          </a:sp3d>
        </a:bodyPr>
        <a:lstStyle/>
        <a:p>
          <a:pPr algn="l"/>
          <a:r>
            <a:rPr lang="th-TH" sz="3000" b="1" u="sng" cap="none" spc="0" dirty="0" smtClean="0">
              <a:ln w="50800"/>
              <a:solidFill>
                <a:srgbClr val="FF66FF"/>
              </a:solidFill>
              <a:effectLst/>
              <a:latin typeface="FreesiaUPC" pitchFamily="34" charset="-34"/>
              <a:cs typeface="FreesiaUPC" pitchFamily="34" charset="-34"/>
            </a:rPr>
            <a:t>กรณีผู้ค้ำประกันเป็นผู้มีอำนาจลงนาม</a:t>
          </a:r>
        </a:p>
        <a:p>
          <a:pPr algn="thaiDist"/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สำเนาบัตรประจำตัวประชาชนของผู้มีอำนาจลงนาม (กรรมการบริหาร หุ้นส่วนผู้จัดการ หรือผู้แทนอื่น</a:t>
          </a:r>
          <a:b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ของนิติบุคคล)</a:t>
          </a:r>
          <a:endParaRPr lang="en-US" sz="30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FEE2D2C8-CAF0-42C2-B364-563932CE803B}" type="parTrans" cxnId="{5BCA1787-D003-4FDE-A6C5-3DB37085D527}">
      <dgm:prSet custT="1"/>
      <dgm:spPr>
        <a:ln>
          <a:solidFill>
            <a:srgbClr val="DE5408"/>
          </a:solidFill>
        </a:ln>
      </dgm:spPr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310C3214-EA6F-452F-8CDD-2314211C43B3}" type="sibTrans" cxnId="{5BCA1787-D003-4FDE-A6C5-3DB37085D527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1E278010-470C-4F0F-8057-7AD31AA7D5FC}">
      <dgm:prSet custT="1"/>
      <dgm:spPr>
        <a:solidFill>
          <a:srgbClr val="BDF2FF"/>
        </a:solidFill>
      </dgm:spPr>
      <dgm:t>
        <a:bodyPr/>
        <a:lstStyle/>
        <a:p>
          <a:pPr algn="l">
            <a:spcAft>
              <a:spcPct val="35000"/>
            </a:spcAft>
          </a:pPr>
          <a:r>
            <a:rPr lang="th-TH" sz="3000" b="1" u="sng" dirty="0" smtClean="0">
              <a:solidFill>
                <a:srgbClr val="FF66FF"/>
              </a:solidFill>
              <a:latin typeface="FreesiaUPC" pitchFamily="34" charset="-34"/>
              <a:cs typeface="FreesiaUPC" pitchFamily="34" charset="-34"/>
            </a:rPr>
            <a:t>ผู้ค้ำประกันมีคู่สมรส</a:t>
          </a:r>
          <a:r>
            <a:rPr lang="th-TH" sz="3000" b="1" u="none" dirty="0" smtClean="0">
              <a:solidFill>
                <a:srgbClr val="FF66FF"/>
              </a:solidFill>
              <a:latin typeface="FreesiaUPC" pitchFamily="34" charset="-34"/>
              <a:cs typeface="FreesiaUPC" pitchFamily="34" charset="-34"/>
            </a:rPr>
            <a:t> </a:t>
          </a:r>
        </a:p>
        <a:p>
          <a:pPr algn="thaiDist">
            <a:spcAft>
              <a:spcPts val="0"/>
            </a:spcAft>
          </a:pPr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สำเนาบัตรประจำตัวประชาชนคู่สมรส/สำเนาบัตร</a:t>
          </a:r>
          <a:b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ประจำตัวข้าราชการ</a:t>
          </a:r>
        </a:p>
        <a:p>
          <a:pPr algn="thaiDist">
            <a:spcAft>
              <a:spcPts val="0"/>
            </a:spcAft>
          </a:pPr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สำเนาทะเบียนสมรส</a:t>
          </a:r>
          <a:endParaRPr lang="en-US" sz="30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D2872C34-3E9D-4B69-ABCC-4A5F4E8103A4}" type="parTrans" cxnId="{8A85EBD8-32E7-4136-AFFA-7934955EFF8F}">
      <dgm:prSet custT="1"/>
      <dgm:spPr>
        <a:ln>
          <a:solidFill>
            <a:srgbClr val="DE5408"/>
          </a:solidFill>
        </a:ln>
      </dgm:spPr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B9B1D4DF-8D7A-4E02-A9B8-35C5854F8645}" type="sibTrans" cxnId="{8A85EBD8-32E7-4136-AFFA-7934955EFF8F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057471C8-93AF-418F-AE38-23E0E7A9393B}" type="pres">
      <dgm:prSet presAssocID="{7A4C1917-10BB-4871-ABDF-472F1856C109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4B9BF82-F57C-4695-B3B5-BAFEBD330B53}" type="pres">
      <dgm:prSet presAssocID="{840C5A1F-F96B-4262-B74E-4A54A4E6FB3E}" presName="root1" presStyleCnt="0"/>
      <dgm:spPr/>
      <dgm:t>
        <a:bodyPr/>
        <a:lstStyle/>
        <a:p>
          <a:endParaRPr lang="en-US"/>
        </a:p>
      </dgm:t>
    </dgm:pt>
    <dgm:pt modelId="{FAEABB81-363B-4AED-9152-704D9BD72B04}" type="pres">
      <dgm:prSet presAssocID="{840C5A1F-F96B-4262-B74E-4A54A4E6FB3E}" presName="LevelOneTextNode" presStyleLbl="node0" presStyleIdx="0" presStyleCnt="1" custScaleX="53470" custScaleY="182309" custLinFactNeighborY="386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39D469A-CEF9-4EF4-BCDE-50C9616B0D00}" type="pres">
      <dgm:prSet presAssocID="{840C5A1F-F96B-4262-B74E-4A54A4E6FB3E}" presName="level2hierChild" presStyleCnt="0"/>
      <dgm:spPr/>
      <dgm:t>
        <a:bodyPr/>
        <a:lstStyle/>
        <a:p>
          <a:endParaRPr lang="en-US"/>
        </a:p>
      </dgm:t>
    </dgm:pt>
    <dgm:pt modelId="{53EDD8A5-4C2A-46AA-ABE7-E038A3DA10DE}" type="pres">
      <dgm:prSet presAssocID="{FEE2D2C8-CAF0-42C2-B364-563932CE803B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FD1186AB-F703-49E9-B706-A4410896626A}" type="pres">
      <dgm:prSet presAssocID="{FEE2D2C8-CAF0-42C2-B364-563932CE803B}" presName="connTx" presStyleLbl="parChTrans1D2" presStyleIdx="0" presStyleCnt="2"/>
      <dgm:spPr/>
      <dgm:t>
        <a:bodyPr/>
        <a:lstStyle/>
        <a:p>
          <a:endParaRPr lang="en-US"/>
        </a:p>
      </dgm:t>
    </dgm:pt>
    <dgm:pt modelId="{4D1B6B6C-A897-441D-914E-1A238468AF48}" type="pres">
      <dgm:prSet presAssocID="{1CB51C2A-8F05-4E0E-B97A-1938731AEA9C}" presName="root2" presStyleCnt="0"/>
      <dgm:spPr/>
      <dgm:t>
        <a:bodyPr/>
        <a:lstStyle/>
        <a:p>
          <a:endParaRPr lang="en-US"/>
        </a:p>
      </dgm:t>
    </dgm:pt>
    <dgm:pt modelId="{8D92CDB7-9728-4BC9-B353-A01A0470E322}" type="pres">
      <dgm:prSet presAssocID="{1CB51C2A-8F05-4E0E-B97A-1938731AEA9C}" presName="LevelTwoTextNode" presStyleLbl="node2" presStyleIdx="0" presStyleCnt="2" custScaleX="133582" custScaleY="92705" custLinFactNeighborX="-1070" custLinFactNeighborY="1113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02AC54F-F627-4C9E-AD38-3E836FB9AB67}" type="pres">
      <dgm:prSet presAssocID="{1CB51C2A-8F05-4E0E-B97A-1938731AEA9C}" presName="level3hierChild" presStyleCnt="0"/>
      <dgm:spPr/>
      <dgm:t>
        <a:bodyPr/>
        <a:lstStyle/>
        <a:p>
          <a:endParaRPr lang="en-US"/>
        </a:p>
      </dgm:t>
    </dgm:pt>
    <dgm:pt modelId="{85ED94E9-27C3-45DD-A065-0F01FF460A03}" type="pres">
      <dgm:prSet presAssocID="{D2872C34-3E9D-4B69-ABCC-4A5F4E8103A4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6877B102-7E4B-42E1-A043-26AC932D4DBA}" type="pres">
      <dgm:prSet presAssocID="{D2872C34-3E9D-4B69-ABCC-4A5F4E8103A4}" presName="connTx" presStyleLbl="parChTrans1D2" presStyleIdx="1" presStyleCnt="2"/>
      <dgm:spPr/>
      <dgm:t>
        <a:bodyPr/>
        <a:lstStyle/>
        <a:p>
          <a:endParaRPr lang="en-US"/>
        </a:p>
      </dgm:t>
    </dgm:pt>
    <dgm:pt modelId="{98960F85-58E0-4392-8046-4B0A134C4CB8}" type="pres">
      <dgm:prSet presAssocID="{1E278010-470C-4F0F-8057-7AD31AA7D5FC}" presName="root2" presStyleCnt="0"/>
      <dgm:spPr/>
      <dgm:t>
        <a:bodyPr/>
        <a:lstStyle/>
        <a:p>
          <a:endParaRPr lang="en-US"/>
        </a:p>
      </dgm:t>
    </dgm:pt>
    <dgm:pt modelId="{C55E4C21-D3AD-4CBA-B216-66BE28482DE7}" type="pres">
      <dgm:prSet presAssocID="{1E278010-470C-4F0F-8057-7AD31AA7D5FC}" presName="LevelTwoTextNode" presStyleLbl="node2" presStyleIdx="1" presStyleCnt="2" custScaleX="133582" custScaleY="91009" custLinFactNeighborY="386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B3AEACA-E073-4CEE-9030-765EBC02B4BA}" type="pres">
      <dgm:prSet presAssocID="{1E278010-470C-4F0F-8057-7AD31AA7D5FC}" presName="level3hierChild" presStyleCnt="0"/>
      <dgm:spPr/>
      <dgm:t>
        <a:bodyPr/>
        <a:lstStyle/>
        <a:p>
          <a:endParaRPr lang="en-US"/>
        </a:p>
      </dgm:t>
    </dgm:pt>
  </dgm:ptLst>
  <dgm:cxnLst>
    <dgm:cxn modelId="{8840FF1D-3BCB-403D-B7C6-8B3741A7DD49}" type="presOf" srcId="{1E278010-470C-4F0F-8057-7AD31AA7D5FC}" destId="{C55E4C21-D3AD-4CBA-B216-66BE28482DE7}" srcOrd="0" destOrd="0" presId="urn:microsoft.com/office/officeart/2005/8/layout/hierarchy2"/>
    <dgm:cxn modelId="{5BCA1787-D003-4FDE-A6C5-3DB37085D527}" srcId="{840C5A1F-F96B-4262-B74E-4A54A4E6FB3E}" destId="{1CB51C2A-8F05-4E0E-B97A-1938731AEA9C}" srcOrd="0" destOrd="0" parTransId="{FEE2D2C8-CAF0-42C2-B364-563932CE803B}" sibTransId="{310C3214-EA6F-452F-8CDD-2314211C43B3}"/>
    <dgm:cxn modelId="{D4ADD9BD-E413-461B-A406-25AC305492BA}" type="presOf" srcId="{1CB51C2A-8F05-4E0E-B97A-1938731AEA9C}" destId="{8D92CDB7-9728-4BC9-B353-A01A0470E322}" srcOrd="0" destOrd="0" presId="urn:microsoft.com/office/officeart/2005/8/layout/hierarchy2"/>
    <dgm:cxn modelId="{C43E55F1-0DB0-452C-8C5B-DAA398326C57}" type="presOf" srcId="{7A4C1917-10BB-4871-ABDF-472F1856C109}" destId="{057471C8-93AF-418F-AE38-23E0E7A9393B}" srcOrd="0" destOrd="0" presId="urn:microsoft.com/office/officeart/2005/8/layout/hierarchy2"/>
    <dgm:cxn modelId="{1FA226F6-709A-46B9-BB02-E57538899526}" type="presOf" srcId="{D2872C34-3E9D-4B69-ABCC-4A5F4E8103A4}" destId="{6877B102-7E4B-42E1-A043-26AC932D4DBA}" srcOrd="1" destOrd="0" presId="urn:microsoft.com/office/officeart/2005/8/layout/hierarchy2"/>
    <dgm:cxn modelId="{C2CE57D6-ECEE-4171-83F1-39AD65367D59}" srcId="{7A4C1917-10BB-4871-ABDF-472F1856C109}" destId="{840C5A1F-F96B-4262-B74E-4A54A4E6FB3E}" srcOrd="0" destOrd="0" parTransId="{FADBBC11-ED41-4980-9340-178CAFCF8DAC}" sibTransId="{C084544A-2ECF-4BE1-8711-D1D93022A458}"/>
    <dgm:cxn modelId="{41DBA058-97C9-4AEF-8EC6-97E4110CC6CA}" type="presOf" srcId="{FEE2D2C8-CAF0-42C2-B364-563932CE803B}" destId="{53EDD8A5-4C2A-46AA-ABE7-E038A3DA10DE}" srcOrd="0" destOrd="0" presId="urn:microsoft.com/office/officeart/2005/8/layout/hierarchy2"/>
    <dgm:cxn modelId="{A4C055C3-BE85-4C7F-9775-354590BEEBA0}" type="presOf" srcId="{840C5A1F-F96B-4262-B74E-4A54A4E6FB3E}" destId="{FAEABB81-363B-4AED-9152-704D9BD72B04}" srcOrd="0" destOrd="0" presId="urn:microsoft.com/office/officeart/2005/8/layout/hierarchy2"/>
    <dgm:cxn modelId="{8A85EBD8-32E7-4136-AFFA-7934955EFF8F}" srcId="{840C5A1F-F96B-4262-B74E-4A54A4E6FB3E}" destId="{1E278010-470C-4F0F-8057-7AD31AA7D5FC}" srcOrd="1" destOrd="0" parTransId="{D2872C34-3E9D-4B69-ABCC-4A5F4E8103A4}" sibTransId="{B9B1D4DF-8D7A-4E02-A9B8-35C5854F8645}"/>
    <dgm:cxn modelId="{71ADEF91-E6DC-406E-9769-C06C45A6E8B5}" type="presOf" srcId="{D2872C34-3E9D-4B69-ABCC-4A5F4E8103A4}" destId="{85ED94E9-27C3-45DD-A065-0F01FF460A03}" srcOrd="0" destOrd="0" presId="urn:microsoft.com/office/officeart/2005/8/layout/hierarchy2"/>
    <dgm:cxn modelId="{3552ACB1-4A76-430A-812B-DD0BB822D9E9}" type="presOf" srcId="{FEE2D2C8-CAF0-42C2-B364-563932CE803B}" destId="{FD1186AB-F703-49E9-B706-A4410896626A}" srcOrd="1" destOrd="0" presId="urn:microsoft.com/office/officeart/2005/8/layout/hierarchy2"/>
    <dgm:cxn modelId="{1D090F86-34C6-4D17-9915-0F995F4AE262}" type="presParOf" srcId="{057471C8-93AF-418F-AE38-23E0E7A9393B}" destId="{14B9BF82-F57C-4695-B3B5-BAFEBD330B53}" srcOrd="0" destOrd="0" presId="urn:microsoft.com/office/officeart/2005/8/layout/hierarchy2"/>
    <dgm:cxn modelId="{E25B2BB7-C7D6-4456-8653-6955718C3590}" type="presParOf" srcId="{14B9BF82-F57C-4695-B3B5-BAFEBD330B53}" destId="{FAEABB81-363B-4AED-9152-704D9BD72B04}" srcOrd="0" destOrd="0" presId="urn:microsoft.com/office/officeart/2005/8/layout/hierarchy2"/>
    <dgm:cxn modelId="{1252C164-8F13-4F96-A740-430825D90BF2}" type="presParOf" srcId="{14B9BF82-F57C-4695-B3B5-BAFEBD330B53}" destId="{239D469A-CEF9-4EF4-BCDE-50C9616B0D00}" srcOrd="1" destOrd="0" presId="urn:microsoft.com/office/officeart/2005/8/layout/hierarchy2"/>
    <dgm:cxn modelId="{821B8CBE-FF28-4D5A-9CD6-872A58C97D51}" type="presParOf" srcId="{239D469A-CEF9-4EF4-BCDE-50C9616B0D00}" destId="{53EDD8A5-4C2A-46AA-ABE7-E038A3DA10DE}" srcOrd="0" destOrd="0" presId="urn:microsoft.com/office/officeart/2005/8/layout/hierarchy2"/>
    <dgm:cxn modelId="{2B36FFB9-2971-40AA-BD77-433FA0422E48}" type="presParOf" srcId="{53EDD8A5-4C2A-46AA-ABE7-E038A3DA10DE}" destId="{FD1186AB-F703-49E9-B706-A4410896626A}" srcOrd="0" destOrd="0" presId="urn:microsoft.com/office/officeart/2005/8/layout/hierarchy2"/>
    <dgm:cxn modelId="{E4CFDC01-BA5B-493D-BD9A-3616DC3825DC}" type="presParOf" srcId="{239D469A-CEF9-4EF4-BCDE-50C9616B0D00}" destId="{4D1B6B6C-A897-441D-914E-1A238468AF48}" srcOrd="1" destOrd="0" presId="urn:microsoft.com/office/officeart/2005/8/layout/hierarchy2"/>
    <dgm:cxn modelId="{D85CB431-904B-4E03-9CCE-0F999D0E5B64}" type="presParOf" srcId="{4D1B6B6C-A897-441D-914E-1A238468AF48}" destId="{8D92CDB7-9728-4BC9-B353-A01A0470E322}" srcOrd="0" destOrd="0" presId="urn:microsoft.com/office/officeart/2005/8/layout/hierarchy2"/>
    <dgm:cxn modelId="{9ECCE1E9-F385-4112-9529-EE7A5DA697BD}" type="presParOf" srcId="{4D1B6B6C-A897-441D-914E-1A238468AF48}" destId="{502AC54F-F627-4C9E-AD38-3E836FB9AB67}" srcOrd="1" destOrd="0" presId="urn:microsoft.com/office/officeart/2005/8/layout/hierarchy2"/>
    <dgm:cxn modelId="{6F117026-59B2-49E6-9ACE-AB1189AE2A32}" type="presParOf" srcId="{239D469A-CEF9-4EF4-BCDE-50C9616B0D00}" destId="{85ED94E9-27C3-45DD-A065-0F01FF460A03}" srcOrd="2" destOrd="0" presId="urn:microsoft.com/office/officeart/2005/8/layout/hierarchy2"/>
    <dgm:cxn modelId="{38BAFFFB-2D7C-4FF6-95E1-D74BECFD4BB2}" type="presParOf" srcId="{85ED94E9-27C3-45DD-A065-0F01FF460A03}" destId="{6877B102-7E4B-42E1-A043-26AC932D4DBA}" srcOrd="0" destOrd="0" presId="urn:microsoft.com/office/officeart/2005/8/layout/hierarchy2"/>
    <dgm:cxn modelId="{1BB95AAF-4E04-4A02-BD6E-A129E3A2BE4F}" type="presParOf" srcId="{239D469A-CEF9-4EF4-BCDE-50C9616B0D00}" destId="{98960F85-58E0-4392-8046-4B0A134C4CB8}" srcOrd="3" destOrd="0" presId="urn:microsoft.com/office/officeart/2005/8/layout/hierarchy2"/>
    <dgm:cxn modelId="{5CA94210-D48F-4DF2-8060-0706F893EA91}" type="presParOf" srcId="{98960F85-58E0-4392-8046-4B0A134C4CB8}" destId="{C55E4C21-D3AD-4CBA-B216-66BE28482DE7}" srcOrd="0" destOrd="0" presId="urn:microsoft.com/office/officeart/2005/8/layout/hierarchy2"/>
    <dgm:cxn modelId="{3AD9B40C-B84C-4B04-89C2-24B407A87780}" type="presParOf" srcId="{98960F85-58E0-4392-8046-4B0A134C4CB8}" destId="{3B3AEACA-E073-4CEE-9030-765EBC02B4B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hierarchy4" loCatId="hierarchy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rgbClr val="AA71D5"/>
        </a:solidFill>
      </dgm:spPr>
      <dgm:t>
        <a:bodyPr/>
        <a:lstStyle/>
        <a:p>
          <a:pPr algn="l"/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 </a:t>
          </a:r>
          <a:r>
            <a:rPr lang="en-US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: </a:t>
          </a:r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AAA59179-C6F0-451A-81A9-93325587F89C}">
      <dgm:prSet phldrT="[ข้อความ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th-TH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</a:t>
          </a:r>
          <a:r>
            <a:rPr lang="th-TH" sz="4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. </a:t>
          </a:r>
          <a: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พันธบัตร</a:t>
          </a:r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รัฐบาลไทย </a:t>
          </a:r>
        </a:p>
        <a:p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36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8709C82C-2576-4468-920C-6BB0FCF18BC5}" type="parTrans" cxnId="{7B475372-2E1C-47F6-9C39-AD08CAD9AFE0}">
      <dgm:prSet custT="1"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C42309BA-C432-4670-9EF1-DF202083BC14}" type="sibTrans" cxnId="{7B475372-2E1C-47F6-9C39-AD08CAD9AFE0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3CAEECFA-5007-45DB-8905-580A54C1F787}">
      <dgm:prSet custT="1"/>
      <dgm:spPr>
        <a:solidFill>
          <a:srgbClr val="00B0F0"/>
        </a:solidFill>
      </dgm:spPr>
      <dgm:t>
        <a:bodyPr/>
        <a:lstStyle/>
        <a:p>
          <a:pPr algn="l">
            <a:spcAft>
              <a:spcPts val="0"/>
            </a:spcAft>
          </a:pPr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</a:t>
          </a:r>
          <a: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ธนาคาร</a:t>
          </a:r>
        </a:p>
        <a:p>
          <a:pPr algn="thaiDist">
            <a:spcAft>
              <a:spcPct val="35000"/>
            </a:spcAft>
          </a:pPr>
          <a:r>
            <a:rPr lang="en-US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</a:t>
          </a:r>
          <a:endParaRPr lang="en-US" sz="3200" b="1" dirty="0">
            <a:solidFill>
              <a:schemeClr val="bg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F8B6E08-42E5-4EF0-9311-888C85DBF354}" type="parTrans" cxnId="{30FBBFBF-604A-4311-8CC9-3D05B547398D}">
      <dgm:prSet custT="1"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A2E4633F-92EA-48FC-B698-5FE338C80462}" type="sibTrans" cxnId="{30FBBFBF-604A-4311-8CC9-3D05B547398D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D7ED0A45-B1CB-4729-BC2F-7EAE0ADF0AE8}" type="pres">
      <dgm:prSet presAssocID="{941E6736-D5EB-4A0B-819A-A31C8052DBB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AEBC48A-889F-473D-8DD8-3DD190241BA2}" type="pres">
      <dgm:prSet presAssocID="{EC8972F6-8075-4F25-92EA-CEE33F8DDE2E}" presName="vertOne" presStyleCnt="0"/>
      <dgm:spPr/>
    </dgm:pt>
    <dgm:pt modelId="{A4DD09D2-DDE8-4113-B639-1F9C0C2A5368}" type="pres">
      <dgm:prSet presAssocID="{EC8972F6-8075-4F25-92EA-CEE33F8DDE2E}" presName="txOne" presStyleLbl="node0" presStyleIdx="0" presStyleCnt="1" custScaleY="2385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7DDE450-F073-49EA-A2EB-3C9CB492FF09}" type="pres">
      <dgm:prSet presAssocID="{EC8972F6-8075-4F25-92EA-CEE33F8DDE2E}" presName="parTransOne" presStyleCnt="0"/>
      <dgm:spPr/>
    </dgm:pt>
    <dgm:pt modelId="{995191BB-E19A-4F5A-82C3-79451EABC329}" type="pres">
      <dgm:prSet presAssocID="{EC8972F6-8075-4F25-92EA-CEE33F8DDE2E}" presName="horzOne" presStyleCnt="0"/>
      <dgm:spPr/>
    </dgm:pt>
    <dgm:pt modelId="{9575E8C9-31FA-4269-BD1D-C40A3667B0BE}" type="pres">
      <dgm:prSet presAssocID="{AAA59179-C6F0-451A-81A9-93325587F89C}" presName="vertTwo" presStyleCnt="0"/>
      <dgm:spPr/>
    </dgm:pt>
    <dgm:pt modelId="{2360D4D4-750F-48AB-A669-C2375AE9899D}" type="pres">
      <dgm:prSet presAssocID="{AAA59179-C6F0-451A-81A9-93325587F89C}" presName="txTwo" presStyleLbl="node2" presStyleIdx="0" presStyleCnt="2" custScaleX="69225" custScaleY="142697" custLinFactNeighborX="-110" custLinFactNeighborY="-7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0803CC-153C-4B81-99E1-D0A024207860}" type="pres">
      <dgm:prSet presAssocID="{AAA59179-C6F0-451A-81A9-93325587F89C}" presName="horzTwo" presStyleCnt="0"/>
      <dgm:spPr/>
    </dgm:pt>
    <dgm:pt modelId="{C022A451-8F1A-4D7C-AF97-E9CAFFEB1DD2}" type="pres">
      <dgm:prSet presAssocID="{C42309BA-C432-4670-9EF1-DF202083BC14}" presName="sibSpaceTwo" presStyleCnt="0"/>
      <dgm:spPr/>
    </dgm:pt>
    <dgm:pt modelId="{BA8953AC-05A8-4886-8C7D-0D188A25A059}" type="pres">
      <dgm:prSet presAssocID="{3CAEECFA-5007-45DB-8905-580A54C1F787}" presName="vertTwo" presStyleCnt="0"/>
      <dgm:spPr/>
    </dgm:pt>
    <dgm:pt modelId="{F9387761-1E99-4890-AC9E-DCB9C43D0998}" type="pres">
      <dgm:prSet presAssocID="{3CAEECFA-5007-45DB-8905-580A54C1F787}" presName="txTwo" presStyleLbl="node2" presStyleIdx="1" presStyleCnt="2" custScaleX="114664" custScaleY="144274" custLinFactNeighborX="798" custLinFactNeighborY="-744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1E0991-9B8A-4602-B128-781CAD2D8024}" type="pres">
      <dgm:prSet presAssocID="{3CAEECFA-5007-45DB-8905-580A54C1F787}" presName="horzTwo" presStyleCnt="0"/>
      <dgm:spPr/>
    </dgm:pt>
  </dgm:ptLst>
  <dgm:cxnLst>
    <dgm:cxn modelId="{BB0DC682-36AD-4CE8-9B34-0FEDF48DC6F7}" type="presOf" srcId="{3CAEECFA-5007-45DB-8905-580A54C1F787}" destId="{F9387761-1E99-4890-AC9E-DCB9C43D0998}" srcOrd="0" destOrd="0" presId="urn:microsoft.com/office/officeart/2005/8/layout/hierarchy4"/>
    <dgm:cxn modelId="{64395D91-916B-4748-8AC8-005A94D7203B}" type="presOf" srcId="{AAA59179-C6F0-451A-81A9-93325587F89C}" destId="{2360D4D4-750F-48AB-A669-C2375AE9899D}" srcOrd="0" destOrd="0" presId="urn:microsoft.com/office/officeart/2005/8/layout/hierarchy4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E2BB2E47-E67C-40F4-BE19-CD02DA42FDC8}" type="presOf" srcId="{EC8972F6-8075-4F25-92EA-CEE33F8DDE2E}" destId="{A4DD09D2-DDE8-4113-B639-1F9C0C2A5368}" srcOrd="0" destOrd="0" presId="urn:microsoft.com/office/officeart/2005/8/layout/hierarchy4"/>
    <dgm:cxn modelId="{74AE4817-97B6-4BBF-AEC3-506CC492FEA5}" type="presOf" srcId="{941E6736-D5EB-4A0B-819A-A31C8052DBB5}" destId="{D7ED0A45-B1CB-4729-BC2F-7EAE0ADF0AE8}" srcOrd="0" destOrd="0" presId="urn:microsoft.com/office/officeart/2005/8/layout/hierarchy4"/>
    <dgm:cxn modelId="{30FBBFBF-604A-4311-8CC9-3D05B547398D}" srcId="{EC8972F6-8075-4F25-92EA-CEE33F8DDE2E}" destId="{3CAEECFA-5007-45DB-8905-580A54C1F787}" srcOrd="1" destOrd="0" parTransId="{5F8B6E08-42E5-4EF0-9311-888C85DBF354}" sibTransId="{A2E4633F-92EA-48FC-B698-5FE338C80462}"/>
    <dgm:cxn modelId="{7B475372-2E1C-47F6-9C39-AD08CAD9AFE0}" srcId="{EC8972F6-8075-4F25-92EA-CEE33F8DDE2E}" destId="{AAA59179-C6F0-451A-81A9-93325587F89C}" srcOrd="0" destOrd="0" parTransId="{8709C82C-2576-4468-920C-6BB0FCF18BC5}" sibTransId="{C42309BA-C432-4670-9EF1-DF202083BC14}"/>
    <dgm:cxn modelId="{94DAB49B-C083-4600-AFBB-7B7A6767D1ED}" type="presParOf" srcId="{D7ED0A45-B1CB-4729-BC2F-7EAE0ADF0AE8}" destId="{2AEBC48A-889F-473D-8DD8-3DD190241BA2}" srcOrd="0" destOrd="0" presId="urn:microsoft.com/office/officeart/2005/8/layout/hierarchy4"/>
    <dgm:cxn modelId="{AB9B861F-CC96-4367-8698-2FA885856D6B}" type="presParOf" srcId="{2AEBC48A-889F-473D-8DD8-3DD190241BA2}" destId="{A4DD09D2-DDE8-4113-B639-1F9C0C2A5368}" srcOrd="0" destOrd="0" presId="urn:microsoft.com/office/officeart/2005/8/layout/hierarchy4"/>
    <dgm:cxn modelId="{1EEC19AF-C3EE-44A6-A89F-5145DA1A256D}" type="presParOf" srcId="{2AEBC48A-889F-473D-8DD8-3DD190241BA2}" destId="{97DDE450-F073-49EA-A2EB-3C9CB492FF09}" srcOrd="1" destOrd="0" presId="urn:microsoft.com/office/officeart/2005/8/layout/hierarchy4"/>
    <dgm:cxn modelId="{A29E383F-5B68-4329-9D88-13BEBD1209BF}" type="presParOf" srcId="{2AEBC48A-889F-473D-8DD8-3DD190241BA2}" destId="{995191BB-E19A-4F5A-82C3-79451EABC329}" srcOrd="2" destOrd="0" presId="urn:microsoft.com/office/officeart/2005/8/layout/hierarchy4"/>
    <dgm:cxn modelId="{30652BA3-B977-4C3C-A385-DAA0C21D8935}" type="presParOf" srcId="{995191BB-E19A-4F5A-82C3-79451EABC329}" destId="{9575E8C9-31FA-4269-BD1D-C40A3667B0BE}" srcOrd="0" destOrd="0" presId="urn:microsoft.com/office/officeart/2005/8/layout/hierarchy4"/>
    <dgm:cxn modelId="{3C11DE5C-6ED4-4F68-BAD6-23E8415B795E}" type="presParOf" srcId="{9575E8C9-31FA-4269-BD1D-C40A3667B0BE}" destId="{2360D4D4-750F-48AB-A669-C2375AE9899D}" srcOrd="0" destOrd="0" presId="urn:microsoft.com/office/officeart/2005/8/layout/hierarchy4"/>
    <dgm:cxn modelId="{9068AE5B-16E9-4691-A08F-5D755673B76F}" type="presParOf" srcId="{9575E8C9-31FA-4269-BD1D-C40A3667B0BE}" destId="{6A0803CC-153C-4B81-99E1-D0A024207860}" srcOrd="1" destOrd="0" presId="urn:microsoft.com/office/officeart/2005/8/layout/hierarchy4"/>
    <dgm:cxn modelId="{A09D939A-B339-4545-A286-30AA819AFEF7}" type="presParOf" srcId="{995191BB-E19A-4F5A-82C3-79451EABC329}" destId="{C022A451-8F1A-4D7C-AF97-E9CAFFEB1DD2}" srcOrd="1" destOrd="0" presId="urn:microsoft.com/office/officeart/2005/8/layout/hierarchy4"/>
    <dgm:cxn modelId="{6EAFBBB2-AB8C-4FA9-8DEA-429ED80E2F48}" type="presParOf" srcId="{995191BB-E19A-4F5A-82C3-79451EABC329}" destId="{BA8953AC-05A8-4886-8C7D-0D188A25A059}" srcOrd="2" destOrd="0" presId="urn:microsoft.com/office/officeart/2005/8/layout/hierarchy4"/>
    <dgm:cxn modelId="{5C836427-7A80-43CF-A703-FA8FB01FA670}" type="presParOf" srcId="{BA8953AC-05A8-4886-8C7D-0D188A25A059}" destId="{F9387761-1E99-4890-AC9E-DCB9C43D0998}" srcOrd="0" destOrd="0" presId="urn:microsoft.com/office/officeart/2005/8/layout/hierarchy4"/>
    <dgm:cxn modelId="{0182824D-1278-4D6E-98E1-CFD4ACB886B0}" type="presParOf" srcId="{BA8953AC-05A8-4886-8C7D-0D188A25A059}" destId="{FD1E0991-9B8A-4602-B128-781CAD2D8024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6574C2E-1118-47EE-8A0C-D37A91EDB819}" type="doc">
      <dgm:prSet loTypeId="urn:microsoft.com/office/officeart/2005/8/layout/bProcess4" loCatId="process" qsTypeId="urn:microsoft.com/office/officeart/2005/8/quickstyle/simple1" qsCatId="simple" csTypeId="urn:microsoft.com/office/officeart/2005/8/colors/colorful5" csCatId="colorful" phldr="1"/>
      <dgm:spPr/>
    </dgm:pt>
    <dgm:pt modelId="{2132EA17-EFEF-40F0-9E49-1B7048737BFA}">
      <dgm:prSet phldrT="[ข้อความ]" custT="1"/>
      <dgm:spPr>
        <a:solidFill>
          <a:srgbClr val="BDF2FF"/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สพร./สนพ.</a:t>
          </a:r>
          <a:b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ตรวจสอบคุณสมบัติผู้กู้ยืมและหลักฐานให้ถูกต้องตามหลักเกณฑ์</a:t>
          </a:r>
          <a:endParaRPr lang="en-US" sz="32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68D99BA0-78A2-41EA-8551-047B93A0717D}" type="parTrans" cxnId="{4525049A-50B4-47CC-BC49-0D50C7EEEE26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94F0C92-1CF4-479D-8421-69C7714CD338}" type="sibTrans" cxnId="{4525049A-50B4-47CC-BC49-0D50C7EEEE26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ABB879CB-2217-498C-88A4-7AC1B7E4A8EA}">
      <dgm:prSet phldrT="[ข้อความ]" custT="1"/>
      <dgm:spPr>
        <a:solidFill>
          <a:srgbClr val="FFC000"/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ส่งสำเนาคำขอกู้และเอกสารประกอบ ให้กองส่งเสริมฯ ภายในวันที่ 10 ของเดือน</a:t>
          </a:r>
          <a:endParaRPr lang="en-US" sz="32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1796AA16-3F93-47E1-A4D9-7EFD9B71F5CB}" type="parTrans" cxnId="{EF252192-5041-4ED0-A477-C14B46EB8865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7C7EE38-CDD5-403B-ADD4-CF0012B4C036}" type="sibTrans" cxnId="{EF252192-5041-4ED0-A477-C14B46EB8865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301B6D19-8996-4EC0-B8A2-B4B7D02F3501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thaiDist">
            <a:spcAft>
              <a:spcPct val="35000"/>
            </a:spcAft>
          </a:pPr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กองส่งเสริมฯ เสนอ</a:t>
          </a:r>
        </a:p>
        <a:p>
          <a:pPr algn="thaiDist">
            <a:spcAft>
              <a:spcPts val="500"/>
            </a:spcAft>
          </a:pPr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คณะอนุกรรมการพิจารณาการให้กู้ยืมเงินกองทุนพัฒนาฝีมือแรงงาน </a:t>
          </a:r>
          <a:b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เพื่อพิจารณาอนุมัติการให้กู้ยืมเงิน</a:t>
          </a:r>
          <a:b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(วันที่ 15 ของเดือน)</a:t>
          </a:r>
        </a:p>
        <a:p>
          <a:pPr algn="thaiDist">
            <a:spcAft>
              <a:spcPts val="0"/>
            </a:spcAft>
          </a:pPr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คณะกรรมการส่งเสริมการพัฒนาฝีมือแรงงาน เพื่อพิจารณาให้ความเห็นชอบการจ่ายเงินกู้ยืม </a:t>
          </a:r>
        </a:p>
        <a:p>
          <a:pPr algn="thaiDist">
            <a:spcAft>
              <a:spcPts val="0"/>
            </a:spcAft>
          </a:pPr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(วันที่ 20 ของเดือน)</a:t>
          </a:r>
          <a:endParaRPr lang="en-US" sz="30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F8BCC81C-5DEA-4D43-B6BC-4791AB450283}" type="parTrans" cxnId="{E444F3EB-6282-40AD-828C-781407B8A4CB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EFA99800-53B5-4331-91DD-D716BC84DCD2}" type="sibTrans" cxnId="{E444F3EB-6282-40AD-828C-781407B8A4CB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FD1B33DA-CC17-47B6-9EEE-654F49465F66}" type="pres">
      <dgm:prSet presAssocID="{E6574C2E-1118-47EE-8A0C-D37A91EDB819}" presName="Name0" presStyleCnt="0">
        <dgm:presLayoutVars>
          <dgm:dir/>
          <dgm:resizeHandles/>
        </dgm:presLayoutVars>
      </dgm:prSet>
      <dgm:spPr/>
    </dgm:pt>
    <dgm:pt modelId="{453E3AB2-84DC-4E3D-A112-81759EF8B80E}" type="pres">
      <dgm:prSet presAssocID="{2132EA17-EFEF-40F0-9E49-1B7048737BFA}" presName="compNode" presStyleCnt="0"/>
      <dgm:spPr/>
    </dgm:pt>
    <dgm:pt modelId="{D5A98E51-8664-41CC-BD11-B30493CCC8E3}" type="pres">
      <dgm:prSet presAssocID="{2132EA17-EFEF-40F0-9E49-1B7048737BFA}" presName="dummyConnPt" presStyleCnt="0"/>
      <dgm:spPr/>
    </dgm:pt>
    <dgm:pt modelId="{F2228E9C-70D6-4214-A42A-546C73CE89E9}" type="pres">
      <dgm:prSet presAssocID="{2132EA17-EFEF-40F0-9E49-1B7048737BF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9893E4-1D79-4115-9CDB-115B5603FAA1}" type="pres">
      <dgm:prSet presAssocID="{294F0C92-1CF4-479D-8421-69C7714CD338}" presName="sibTrans" presStyleLbl="bgSibTrans2D1" presStyleIdx="0" presStyleCnt="2" custLinFactNeighborX="27405" custLinFactNeighborY="32344"/>
      <dgm:spPr/>
      <dgm:t>
        <a:bodyPr/>
        <a:lstStyle/>
        <a:p>
          <a:endParaRPr lang="en-US"/>
        </a:p>
      </dgm:t>
    </dgm:pt>
    <dgm:pt modelId="{32E84B33-2BD0-4C35-BECB-665891CBFC66}" type="pres">
      <dgm:prSet presAssocID="{ABB879CB-2217-498C-88A4-7AC1B7E4A8EA}" presName="compNode" presStyleCnt="0"/>
      <dgm:spPr/>
    </dgm:pt>
    <dgm:pt modelId="{7723402A-7C99-4337-AEAD-DDDB22B9241E}" type="pres">
      <dgm:prSet presAssocID="{ABB879CB-2217-498C-88A4-7AC1B7E4A8EA}" presName="dummyConnPt" presStyleCnt="0"/>
      <dgm:spPr/>
    </dgm:pt>
    <dgm:pt modelId="{64521388-C356-494A-85A4-F1982092034C}" type="pres">
      <dgm:prSet presAssocID="{ABB879CB-2217-498C-88A4-7AC1B7E4A8E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9EA6FA-E8CF-47DA-B328-BE14691B5F37}" type="pres">
      <dgm:prSet presAssocID="{B7C7EE38-CDD5-403B-ADD4-CF0012B4C036}" presName="sibTrans" presStyleLbl="bgSibTrans2D1" presStyleIdx="1" presStyleCnt="2" custAng="762821" custLinFactY="100000" custLinFactNeighborX="5274" custLinFactNeighborY="118483"/>
      <dgm:spPr/>
      <dgm:t>
        <a:bodyPr/>
        <a:lstStyle/>
        <a:p>
          <a:endParaRPr lang="en-US"/>
        </a:p>
      </dgm:t>
    </dgm:pt>
    <dgm:pt modelId="{77342475-EE6D-4C67-9282-A2F61428CD50}" type="pres">
      <dgm:prSet presAssocID="{301B6D19-8996-4EC0-B8A2-B4B7D02F3501}" presName="compNode" presStyleCnt="0"/>
      <dgm:spPr/>
    </dgm:pt>
    <dgm:pt modelId="{1BB79276-E99F-49C4-AD3D-B0BFE3D9C260}" type="pres">
      <dgm:prSet presAssocID="{301B6D19-8996-4EC0-B8A2-B4B7D02F3501}" presName="dummyConnPt" presStyleCnt="0"/>
      <dgm:spPr/>
    </dgm:pt>
    <dgm:pt modelId="{335D39A1-CADC-47C5-9D95-F73C93BB31F9}" type="pres">
      <dgm:prSet presAssocID="{301B6D19-8996-4EC0-B8A2-B4B7D02F3501}" presName="node" presStyleLbl="node1" presStyleIdx="2" presStyleCnt="3" custScaleX="128980" custScaleY="207486" custLinFactNeighborX="-6309" custLinFactNeighborY="49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F9688C3-BCEE-4944-B1E6-8538601788CB}" type="presOf" srcId="{2132EA17-EFEF-40F0-9E49-1B7048737BFA}" destId="{F2228E9C-70D6-4214-A42A-546C73CE89E9}" srcOrd="0" destOrd="0" presId="urn:microsoft.com/office/officeart/2005/8/layout/bProcess4"/>
    <dgm:cxn modelId="{E444F3EB-6282-40AD-828C-781407B8A4CB}" srcId="{E6574C2E-1118-47EE-8A0C-D37A91EDB819}" destId="{301B6D19-8996-4EC0-B8A2-B4B7D02F3501}" srcOrd="2" destOrd="0" parTransId="{F8BCC81C-5DEA-4D43-B6BC-4791AB450283}" sibTransId="{EFA99800-53B5-4331-91DD-D716BC84DCD2}"/>
    <dgm:cxn modelId="{B7520A8C-5754-47E8-9932-6288A6DAF305}" type="presOf" srcId="{B7C7EE38-CDD5-403B-ADD4-CF0012B4C036}" destId="{529EA6FA-E8CF-47DA-B328-BE14691B5F37}" srcOrd="0" destOrd="0" presId="urn:microsoft.com/office/officeart/2005/8/layout/bProcess4"/>
    <dgm:cxn modelId="{49F81417-0316-4B52-B9FE-E6E4968A4A1D}" type="presOf" srcId="{ABB879CB-2217-498C-88A4-7AC1B7E4A8EA}" destId="{64521388-C356-494A-85A4-F1982092034C}" srcOrd="0" destOrd="0" presId="urn:microsoft.com/office/officeart/2005/8/layout/bProcess4"/>
    <dgm:cxn modelId="{90DC73DA-0113-4BB1-BC37-6444B27946F6}" type="presOf" srcId="{301B6D19-8996-4EC0-B8A2-B4B7D02F3501}" destId="{335D39A1-CADC-47C5-9D95-F73C93BB31F9}" srcOrd="0" destOrd="0" presId="urn:microsoft.com/office/officeart/2005/8/layout/bProcess4"/>
    <dgm:cxn modelId="{1D7EDC0D-28E4-4B7B-A2B4-3409E1CF14A4}" type="presOf" srcId="{294F0C92-1CF4-479D-8421-69C7714CD338}" destId="{9E9893E4-1D79-4115-9CDB-115B5603FAA1}" srcOrd="0" destOrd="0" presId="urn:microsoft.com/office/officeart/2005/8/layout/bProcess4"/>
    <dgm:cxn modelId="{EF252192-5041-4ED0-A477-C14B46EB8865}" srcId="{E6574C2E-1118-47EE-8A0C-D37A91EDB819}" destId="{ABB879CB-2217-498C-88A4-7AC1B7E4A8EA}" srcOrd="1" destOrd="0" parTransId="{1796AA16-3F93-47E1-A4D9-7EFD9B71F5CB}" sibTransId="{B7C7EE38-CDD5-403B-ADD4-CF0012B4C036}"/>
    <dgm:cxn modelId="{4525049A-50B4-47CC-BC49-0D50C7EEEE26}" srcId="{E6574C2E-1118-47EE-8A0C-D37A91EDB819}" destId="{2132EA17-EFEF-40F0-9E49-1B7048737BFA}" srcOrd="0" destOrd="0" parTransId="{68D99BA0-78A2-41EA-8551-047B93A0717D}" sibTransId="{294F0C92-1CF4-479D-8421-69C7714CD338}"/>
    <dgm:cxn modelId="{6BAC85AC-542F-4A0B-BC1E-AB15CED4FD97}" type="presOf" srcId="{E6574C2E-1118-47EE-8A0C-D37A91EDB819}" destId="{FD1B33DA-CC17-47B6-9EEE-654F49465F66}" srcOrd="0" destOrd="0" presId="urn:microsoft.com/office/officeart/2005/8/layout/bProcess4"/>
    <dgm:cxn modelId="{3AE145A9-40FA-47D3-8AC0-D70B5315135A}" type="presParOf" srcId="{FD1B33DA-CC17-47B6-9EEE-654F49465F66}" destId="{453E3AB2-84DC-4E3D-A112-81759EF8B80E}" srcOrd="0" destOrd="0" presId="urn:microsoft.com/office/officeart/2005/8/layout/bProcess4"/>
    <dgm:cxn modelId="{79155DB4-467C-4069-A42C-34D2D02B81C0}" type="presParOf" srcId="{453E3AB2-84DC-4E3D-A112-81759EF8B80E}" destId="{D5A98E51-8664-41CC-BD11-B30493CCC8E3}" srcOrd="0" destOrd="0" presId="urn:microsoft.com/office/officeart/2005/8/layout/bProcess4"/>
    <dgm:cxn modelId="{51784F6D-DBDF-4D42-8B52-134D20C502DB}" type="presParOf" srcId="{453E3AB2-84DC-4E3D-A112-81759EF8B80E}" destId="{F2228E9C-70D6-4214-A42A-546C73CE89E9}" srcOrd="1" destOrd="0" presId="urn:microsoft.com/office/officeart/2005/8/layout/bProcess4"/>
    <dgm:cxn modelId="{0D25ADBD-33ED-4DFC-94EB-8D6F70B74D8E}" type="presParOf" srcId="{FD1B33DA-CC17-47B6-9EEE-654F49465F66}" destId="{9E9893E4-1D79-4115-9CDB-115B5603FAA1}" srcOrd="1" destOrd="0" presId="urn:microsoft.com/office/officeart/2005/8/layout/bProcess4"/>
    <dgm:cxn modelId="{1C6BD853-CE73-47A6-9573-2403FAB2D6B7}" type="presParOf" srcId="{FD1B33DA-CC17-47B6-9EEE-654F49465F66}" destId="{32E84B33-2BD0-4C35-BECB-665891CBFC66}" srcOrd="2" destOrd="0" presId="urn:microsoft.com/office/officeart/2005/8/layout/bProcess4"/>
    <dgm:cxn modelId="{2F47A90F-CEDD-4BFD-8827-D064BFD94CA9}" type="presParOf" srcId="{32E84B33-2BD0-4C35-BECB-665891CBFC66}" destId="{7723402A-7C99-4337-AEAD-DDDB22B9241E}" srcOrd="0" destOrd="0" presId="urn:microsoft.com/office/officeart/2005/8/layout/bProcess4"/>
    <dgm:cxn modelId="{3B5490F3-DFE3-461E-9B29-15AFE50CB389}" type="presParOf" srcId="{32E84B33-2BD0-4C35-BECB-665891CBFC66}" destId="{64521388-C356-494A-85A4-F1982092034C}" srcOrd="1" destOrd="0" presId="urn:microsoft.com/office/officeart/2005/8/layout/bProcess4"/>
    <dgm:cxn modelId="{3322E0CE-902D-47EA-926D-9F3F0A035057}" type="presParOf" srcId="{FD1B33DA-CC17-47B6-9EEE-654F49465F66}" destId="{529EA6FA-E8CF-47DA-B328-BE14691B5F37}" srcOrd="3" destOrd="0" presId="urn:microsoft.com/office/officeart/2005/8/layout/bProcess4"/>
    <dgm:cxn modelId="{1CEC2475-766E-4B30-BBA8-8302BABE392C}" type="presParOf" srcId="{FD1B33DA-CC17-47B6-9EEE-654F49465F66}" destId="{77342475-EE6D-4C67-9282-A2F61428CD50}" srcOrd="4" destOrd="0" presId="urn:microsoft.com/office/officeart/2005/8/layout/bProcess4"/>
    <dgm:cxn modelId="{EA314CBA-31E4-430E-8AEA-0E94235A6B24}" type="presParOf" srcId="{77342475-EE6D-4C67-9282-A2F61428CD50}" destId="{1BB79276-E99F-49C4-AD3D-B0BFE3D9C260}" srcOrd="0" destOrd="0" presId="urn:microsoft.com/office/officeart/2005/8/layout/bProcess4"/>
    <dgm:cxn modelId="{45138EAF-BF5E-400B-9F24-9DE84869BF77}" type="presParOf" srcId="{77342475-EE6D-4C67-9282-A2F61428CD50}" destId="{335D39A1-CADC-47C5-9D95-F73C93BB31F9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6574C2E-1118-47EE-8A0C-D37A91EDB819}" type="doc">
      <dgm:prSet loTypeId="urn:microsoft.com/office/officeart/2005/8/layout/process3" loCatId="process" qsTypeId="urn:microsoft.com/office/officeart/2005/8/quickstyle/simple1" qsCatId="simple" csTypeId="urn:microsoft.com/office/officeart/2005/8/colors/colorful5" csCatId="colorful" phldr="1"/>
      <dgm:spPr/>
    </dgm:pt>
    <dgm:pt modelId="{2132EA17-EFEF-40F0-9E49-1B7048737BFA}">
      <dgm:prSet phldrT="[ข้อความ]" custT="1"/>
      <dgm:spPr>
        <a:solidFill>
          <a:srgbClr val="0070C0"/>
        </a:solidFill>
      </dgm:spPr>
      <dgm:t>
        <a:bodyPr/>
        <a:lstStyle/>
        <a:p>
          <a:r>
            <a:rPr lang="th-TH" sz="32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กองส่งเสริมฯ</a:t>
          </a:r>
          <a:endParaRPr lang="en-US" sz="3200" b="1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gm:t>
    </dgm:pt>
    <dgm:pt modelId="{68D99BA0-78A2-41EA-8551-047B93A0717D}" type="parTrans" cxnId="{4525049A-50B4-47CC-BC49-0D50C7EEEE26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94F0C92-1CF4-479D-8421-69C7714CD338}" type="sibTrans" cxnId="{4525049A-50B4-47CC-BC49-0D50C7EEEE26}">
      <dgm:prSet/>
      <dgm:spPr>
        <a:solidFill>
          <a:srgbClr val="92D050">
            <a:alpha val="80000"/>
          </a:srgbClr>
        </a:solidFill>
        <a:ln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47000">
                <a:srgbClr val="92D05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</dgm:spPr>
      <dgm:t>
        <a:bodyPr/>
        <a:lstStyle/>
        <a:p>
          <a:endParaRPr lang="en-US" sz="2800" b="1">
            <a:solidFill>
              <a:srgbClr val="F9A7F3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ABB879CB-2217-498C-88A4-7AC1B7E4A8EA}">
      <dgm:prSet phldrT="[ข้อความ]" custT="1"/>
      <dgm:spPr>
        <a:solidFill>
          <a:srgbClr val="C00000"/>
        </a:solidFill>
      </dgm:spPr>
      <dgm:t>
        <a:bodyPr/>
        <a:lstStyle/>
        <a:p>
          <a:r>
            <a:rPr lang="th-TH" sz="32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สพร./สนพ.</a:t>
          </a:r>
          <a:endParaRPr lang="en-US" sz="3200" b="1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gm:t>
    </dgm:pt>
    <dgm:pt modelId="{1796AA16-3F93-47E1-A4D9-7EFD9B71F5CB}" type="parTrans" cxnId="{EF252192-5041-4ED0-A477-C14B46EB8865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7C7EE38-CDD5-403B-ADD4-CF0012B4C036}" type="sibTrans" cxnId="{EF252192-5041-4ED0-A477-C14B46EB8865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0B4AEEB2-6529-4DEE-AF83-AD2532238C58}">
      <dgm:prSet custT="1"/>
      <dgm:spPr>
        <a:ln>
          <a:solidFill>
            <a:srgbClr val="C00000"/>
          </a:solidFill>
        </a:ln>
      </dgm:spPr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แจ้งผลการพิจารณาแก่ผู้ได้รับอนุมัติและผู้ไม่ได้รับอนุมัติเงินกู้ยืม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4918E0E2-E336-4856-8AD1-B55C7FFE1B15}" type="parTrans" cxnId="{DF6A3A47-6B6D-4916-BABE-712B263C8D5B}">
      <dgm:prSet/>
      <dgm:spPr/>
      <dgm:t>
        <a:bodyPr/>
        <a:lstStyle/>
        <a:p>
          <a:endParaRPr lang="en-US"/>
        </a:p>
      </dgm:t>
    </dgm:pt>
    <dgm:pt modelId="{5C8DC593-5CF4-4355-830C-54A22E406063}" type="sibTrans" cxnId="{DF6A3A47-6B6D-4916-BABE-712B263C8D5B}">
      <dgm:prSet/>
      <dgm:spPr/>
      <dgm:t>
        <a:bodyPr/>
        <a:lstStyle/>
        <a:p>
          <a:endParaRPr lang="en-US"/>
        </a:p>
      </dgm:t>
    </dgm:pt>
    <dgm:pt modelId="{35B1E1B1-49AD-4212-9E22-747EA587C16F}">
      <dgm:prSet custT="1"/>
      <dgm:spPr>
        <a:ln>
          <a:solidFill>
            <a:srgbClr val="0070C0"/>
          </a:solidFill>
        </a:ln>
      </dgm:spPr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แจ้งผลการพิจารณาอนุมัติ</a:t>
          </a:r>
          <a:br>
            <a:rPr lang="th-TH" sz="2800" b="1" dirty="0" smtClean="0"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การให้กู้ยืมเงินแก่สพร./สนพ.ภายใน 3 วันทำการ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8AED20C1-7952-4E34-ADF3-2961ABA3A0D0}" type="parTrans" cxnId="{EC9E46AA-61D8-4EDF-83A7-8F49937C4C52}">
      <dgm:prSet/>
      <dgm:spPr/>
      <dgm:t>
        <a:bodyPr/>
        <a:lstStyle/>
        <a:p>
          <a:endParaRPr lang="en-US"/>
        </a:p>
      </dgm:t>
    </dgm:pt>
    <dgm:pt modelId="{B9810D8A-2345-48AE-82D4-3FAB74FA8540}" type="sibTrans" cxnId="{EC9E46AA-61D8-4EDF-83A7-8F49937C4C52}">
      <dgm:prSet/>
      <dgm:spPr/>
      <dgm:t>
        <a:bodyPr/>
        <a:lstStyle/>
        <a:p>
          <a:endParaRPr lang="en-US"/>
        </a:p>
      </dgm:t>
    </dgm:pt>
    <dgm:pt modelId="{E8DC894F-F079-4B40-90B6-5C81E3AF98BA}">
      <dgm:prSet custT="1"/>
      <dgm:spPr>
        <a:ln>
          <a:solidFill>
            <a:srgbClr val="C00000"/>
          </a:solidFill>
        </a:ln>
      </dgm:spPr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ให้ผู้ที่ได้รับอนุมัติทำสัญญาตามแบบที่กรมฯ กำหนด ภายใน 30 วัน นับแต่วันที่ได้รับแจ้งผลการพิจารณาอนุมัติ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971D3052-A7C2-44FD-8F7C-501C4F5569D4}" type="parTrans" cxnId="{FBB264C9-15DE-4706-A7FC-0803C562A560}">
      <dgm:prSet/>
      <dgm:spPr/>
      <dgm:t>
        <a:bodyPr/>
        <a:lstStyle/>
        <a:p>
          <a:endParaRPr lang="en-US"/>
        </a:p>
      </dgm:t>
    </dgm:pt>
    <dgm:pt modelId="{6B164786-0AA4-45E5-ABB3-7915664BF0E3}" type="sibTrans" cxnId="{FBB264C9-15DE-4706-A7FC-0803C562A560}">
      <dgm:prSet/>
      <dgm:spPr/>
      <dgm:t>
        <a:bodyPr/>
        <a:lstStyle/>
        <a:p>
          <a:endParaRPr lang="en-US"/>
        </a:p>
      </dgm:t>
    </dgm:pt>
    <dgm:pt modelId="{86684BB5-3512-4E15-9150-2E3447AC327F}" type="pres">
      <dgm:prSet presAssocID="{E6574C2E-1118-47EE-8A0C-D37A91EDB819}" presName="linearFlow" presStyleCnt="0">
        <dgm:presLayoutVars>
          <dgm:dir/>
          <dgm:animLvl val="lvl"/>
          <dgm:resizeHandles val="exact"/>
        </dgm:presLayoutVars>
      </dgm:prSet>
      <dgm:spPr/>
    </dgm:pt>
    <dgm:pt modelId="{F456804F-6D70-4A92-92F8-B0AF1790632F}" type="pres">
      <dgm:prSet presAssocID="{2132EA17-EFEF-40F0-9E49-1B7048737BFA}" presName="composite" presStyleCnt="0"/>
      <dgm:spPr/>
    </dgm:pt>
    <dgm:pt modelId="{F0CC4404-65A9-4579-9CFC-8B39804D3F95}" type="pres">
      <dgm:prSet presAssocID="{2132EA17-EFEF-40F0-9E49-1B7048737BFA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56F694-829A-4DCD-8A64-A0BC6F2DE1B4}" type="pres">
      <dgm:prSet presAssocID="{2132EA17-EFEF-40F0-9E49-1B7048737BFA}" presName="parSh" presStyleLbl="node1" presStyleIdx="0" presStyleCnt="2" custScaleY="100000" custLinFactNeighborX="8378" custLinFactNeighborY="8078"/>
      <dgm:spPr/>
      <dgm:t>
        <a:bodyPr/>
        <a:lstStyle/>
        <a:p>
          <a:endParaRPr lang="en-US"/>
        </a:p>
      </dgm:t>
    </dgm:pt>
    <dgm:pt modelId="{84581573-7F9F-4154-8972-EBB50EAA02D1}" type="pres">
      <dgm:prSet presAssocID="{2132EA17-EFEF-40F0-9E49-1B7048737BFA}" presName="desTx" presStyleLbl="fgAcc1" presStyleIdx="0" presStyleCnt="2" custScaleX="139789" custScaleY="95456" custLinFactNeighborY="-3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815848-D24D-4F7F-8BB5-FDC5C10D24D0}" type="pres">
      <dgm:prSet presAssocID="{294F0C92-1CF4-479D-8421-69C7714CD338}" presName="sibTrans" presStyleLbl="sibTrans2D1" presStyleIdx="0" presStyleCnt="1" custScaleX="69592" custLinFactNeighborX="16003"/>
      <dgm:spPr/>
      <dgm:t>
        <a:bodyPr/>
        <a:lstStyle/>
        <a:p>
          <a:endParaRPr lang="en-US"/>
        </a:p>
      </dgm:t>
    </dgm:pt>
    <dgm:pt modelId="{1ABEB1AB-19F1-4230-A315-6127E9467F69}" type="pres">
      <dgm:prSet presAssocID="{294F0C92-1CF4-479D-8421-69C7714CD338}" presName="connTx" presStyleLbl="sibTrans2D1" presStyleIdx="0" presStyleCnt="1"/>
      <dgm:spPr/>
      <dgm:t>
        <a:bodyPr/>
        <a:lstStyle/>
        <a:p>
          <a:endParaRPr lang="en-US"/>
        </a:p>
      </dgm:t>
    </dgm:pt>
    <dgm:pt modelId="{E3CB74D8-F099-4BB4-AEB6-F344BCAFC01C}" type="pres">
      <dgm:prSet presAssocID="{ABB879CB-2217-498C-88A4-7AC1B7E4A8EA}" presName="composite" presStyleCnt="0"/>
      <dgm:spPr/>
    </dgm:pt>
    <dgm:pt modelId="{DA4F446B-8589-46AC-8ED4-9A1C5B704799}" type="pres">
      <dgm:prSet presAssocID="{ABB879CB-2217-498C-88A4-7AC1B7E4A8EA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8F3A47-6297-4537-8B86-0357FD2755BD}" type="pres">
      <dgm:prSet presAssocID="{ABB879CB-2217-498C-88A4-7AC1B7E4A8EA}" presName="parSh" presStyleLbl="node1" presStyleIdx="1" presStyleCnt="2" custLinFactNeighborY="5740"/>
      <dgm:spPr/>
      <dgm:t>
        <a:bodyPr/>
        <a:lstStyle/>
        <a:p>
          <a:endParaRPr lang="en-US"/>
        </a:p>
      </dgm:t>
    </dgm:pt>
    <dgm:pt modelId="{29FA6AF4-113C-4ECA-B11A-5D24BD4C1335}" type="pres">
      <dgm:prSet presAssocID="{ABB879CB-2217-498C-88A4-7AC1B7E4A8EA}" presName="desTx" presStyleLbl="fgAcc1" presStyleIdx="1" presStyleCnt="2" custScaleX="152820" custScaleY="98155" custLinFactNeighborY="-40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57AA2BA-FC71-4695-A339-4CC2002E8163}" type="presOf" srcId="{35B1E1B1-49AD-4212-9E22-747EA587C16F}" destId="{84581573-7F9F-4154-8972-EBB50EAA02D1}" srcOrd="0" destOrd="0" presId="urn:microsoft.com/office/officeart/2005/8/layout/process3"/>
    <dgm:cxn modelId="{8C922626-EA4B-41E1-AA00-D36D46BDFB35}" type="presOf" srcId="{ABB879CB-2217-498C-88A4-7AC1B7E4A8EA}" destId="{648F3A47-6297-4537-8B86-0357FD2755BD}" srcOrd="1" destOrd="0" presId="urn:microsoft.com/office/officeart/2005/8/layout/process3"/>
    <dgm:cxn modelId="{637CA894-4D46-4093-BE51-203F2AA1042C}" type="presOf" srcId="{E8DC894F-F079-4B40-90B6-5C81E3AF98BA}" destId="{29FA6AF4-113C-4ECA-B11A-5D24BD4C1335}" srcOrd="0" destOrd="1" presId="urn:microsoft.com/office/officeart/2005/8/layout/process3"/>
    <dgm:cxn modelId="{FBB264C9-15DE-4706-A7FC-0803C562A560}" srcId="{ABB879CB-2217-498C-88A4-7AC1B7E4A8EA}" destId="{E8DC894F-F079-4B40-90B6-5C81E3AF98BA}" srcOrd="1" destOrd="0" parTransId="{971D3052-A7C2-44FD-8F7C-501C4F5569D4}" sibTransId="{6B164786-0AA4-45E5-ABB3-7915664BF0E3}"/>
    <dgm:cxn modelId="{0A28C6E7-09B7-466E-9334-7B8FDAE15872}" type="presOf" srcId="{294F0C92-1CF4-479D-8421-69C7714CD338}" destId="{1ABEB1AB-19F1-4230-A315-6127E9467F69}" srcOrd="1" destOrd="0" presId="urn:microsoft.com/office/officeart/2005/8/layout/process3"/>
    <dgm:cxn modelId="{72689D92-B29B-4877-85B4-75E31A44AC56}" type="presOf" srcId="{294F0C92-1CF4-479D-8421-69C7714CD338}" destId="{0C815848-D24D-4F7F-8BB5-FDC5C10D24D0}" srcOrd="0" destOrd="0" presId="urn:microsoft.com/office/officeart/2005/8/layout/process3"/>
    <dgm:cxn modelId="{EC9E46AA-61D8-4EDF-83A7-8F49937C4C52}" srcId="{2132EA17-EFEF-40F0-9E49-1B7048737BFA}" destId="{35B1E1B1-49AD-4212-9E22-747EA587C16F}" srcOrd="0" destOrd="0" parTransId="{8AED20C1-7952-4E34-ADF3-2961ABA3A0D0}" sibTransId="{B9810D8A-2345-48AE-82D4-3FAB74FA8540}"/>
    <dgm:cxn modelId="{0423B258-12AE-48CB-8FEC-9F9E69A8ECAB}" type="presOf" srcId="{2132EA17-EFEF-40F0-9E49-1B7048737BFA}" destId="{F0CC4404-65A9-4579-9CFC-8B39804D3F95}" srcOrd="0" destOrd="0" presId="urn:microsoft.com/office/officeart/2005/8/layout/process3"/>
    <dgm:cxn modelId="{4ED5DDB5-974E-40D2-8F01-F3361B7F3BA9}" type="presOf" srcId="{E6574C2E-1118-47EE-8A0C-D37A91EDB819}" destId="{86684BB5-3512-4E15-9150-2E3447AC327F}" srcOrd="0" destOrd="0" presId="urn:microsoft.com/office/officeart/2005/8/layout/process3"/>
    <dgm:cxn modelId="{21B884B0-B2D2-45C6-9977-62F8DD96D18B}" type="presOf" srcId="{ABB879CB-2217-498C-88A4-7AC1B7E4A8EA}" destId="{DA4F446B-8589-46AC-8ED4-9A1C5B704799}" srcOrd="0" destOrd="0" presId="urn:microsoft.com/office/officeart/2005/8/layout/process3"/>
    <dgm:cxn modelId="{4525049A-50B4-47CC-BC49-0D50C7EEEE26}" srcId="{E6574C2E-1118-47EE-8A0C-D37A91EDB819}" destId="{2132EA17-EFEF-40F0-9E49-1B7048737BFA}" srcOrd="0" destOrd="0" parTransId="{68D99BA0-78A2-41EA-8551-047B93A0717D}" sibTransId="{294F0C92-1CF4-479D-8421-69C7714CD338}"/>
    <dgm:cxn modelId="{EF252192-5041-4ED0-A477-C14B46EB8865}" srcId="{E6574C2E-1118-47EE-8A0C-D37A91EDB819}" destId="{ABB879CB-2217-498C-88A4-7AC1B7E4A8EA}" srcOrd="1" destOrd="0" parTransId="{1796AA16-3F93-47E1-A4D9-7EFD9B71F5CB}" sibTransId="{B7C7EE38-CDD5-403B-ADD4-CF0012B4C036}"/>
    <dgm:cxn modelId="{1F46E7E3-C606-4758-8065-AF028EF3360D}" type="presOf" srcId="{2132EA17-EFEF-40F0-9E49-1B7048737BFA}" destId="{3E56F694-829A-4DCD-8A64-A0BC6F2DE1B4}" srcOrd="1" destOrd="0" presId="urn:microsoft.com/office/officeart/2005/8/layout/process3"/>
    <dgm:cxn modelId="{DF6A3A47-6B6D-4916-BABE-712B263C8D5B}" srcId="{ABB879CB-2217-498C-88A4-7AC1B7E4A8EA}" destId="{0B4AEEB2-6529-4DEE-AF83-AD2532238C58}" srcOrd="0" destOrd="0" parTransId="{4918E0E2-E336-4856-8AD1-B55C7FFE1B15}" sibTransId="{5C8DC593-5CF4-4355-830C-54A22E406063}"/>
    <dgm:cxn modelId="{D2FFB4A5-CABE-43DF-B7F6-3D1E2B680FDC}" type="presOf" srcId="{0B4AEEB2-6529-4DEE-AF83-AD2532238C58}" destId="{29FA6AF4-113C-4ECA-B11A-5D24BD4C1335}" srcOrd="0" destOrd="0" presId="urn:microsoft.com/office/officeart/2005/8/layout/process3"/>
    <dgm:cxn modelId="{B93D5012-DED9-4D9F-A9AD-C54CD18AC1EA}" type="presParOf" srcId="{86684BB5-3512-4E15-9150-2E3447AC327F}" destId="{F456804F-6D70-4A92-92F8-B0AF1790632F}" srcOrd="0" destOrd="0" presId="urn:microsoft.com/office/officeart/2005/8/layout/process3"/>
    <dgm:cxn modelId="{05B2CD40-178F-4B5B-ABCC-070D9499F7E3}" type="presParOf" srcId="{F456804F-6D70-4A92-92F8-B0AF1790632F}" destId="{F0CC4404-65A9-4579-9CFC-8B39804D3F95}" srcOrd="0" destOrd="0" presId="urn:microsoft.com/office/officeart/2005/8/layout/process3"/>
    <dgm:cxn modelId="{E5CF00CB-EE64-4EC7-A5E9-180EDB5B994E}" type="presParOf" srcId="{F456804F-6D70-4A92-92F8-B0AF1790632F}" destId="{3E56F694-829A-4DCD-8A64-A0BC6F2DE1B4}" srcOrd="1" destOrd="0" presId="urn:microsoft.com/office/officeart/2005/8/layout/process3"/>
    <dgm:cxn modelId="{DCB697C9-4AB1-4C55-A6F6-8B1E1EBB0B0B}" type="presParOf" srcId="{F456804F-6D70-4A92-92F8-B0AF1790632F}" destId="{84581573-7F9F-4154-8972-EBB50EAA02D1}" srcOrd="2" destOrd="0" presId="urn:microsoft.com/office/officeart/2005/8/layout/process3"/>
    <dgm:cxn modelId="{5BECBDCD-502B-48BC-A430-D47956138F58}" type="presParOf" srcId="{86684BB5-3512-4E15-9150-2E3447AC327F}" destId="{0C815848-D24D-4F7F-8BB5-FDC5C10D24D0}" srcOrd="1" destOrd="0" presId="urn:microsoft.com/office/officeart/2005/8/layout/process3"/>
    <dgm:cxn modelId="{70F5604C-65CF-4B69-B4A4-DCE51FA7B729}" type="presParOf" srcId="{0C815848-D24D-4F7F-8BB5-FDC5C10D24D0}" destId="{1ABEB1AB-19F1-4230-A315-6127E9467F69}" srcOrd="0" destOrd="0" presId="urn:microsoft.com/office/officeart/2005/8/layout/process3"/>
    <dgm:cxn modelId="{B06716FA-1F8C-47D9-9AA2-402810EA387D}" type="presParOf" srcId="{86684BB5-3512-4E15-9150-2E3447AC327F}" destId="{E3CB74D8-F099-4BB4-AEB6-F344BCAFC01C}" srcOrd="2" destOrd="0" presId="urn:microsoft.com/office/officeart/2005/8/layout/process3"/>
    <dgm:cxn modelId="{2B32193E-BD3D-47FF-ACAA-6136863A4E71}" type="presParOf" srcId="{E3CB74D8-F099-4BB4-AEB6-F344BCAFC01C}" destId="{DA4F446B-8589-46AC-8ED4-9A1C5B704799}" srcOrd="0" destOrd="0" presId="urn:microsoft.com/office/officeart/2005/8/layout/process3"/>
    <dgm:cxn modelId="{18061749-7C74-4A67-AE06-66C5C9C60087}" type="presParOf" srcId="{E3CB74D8-F099-4BB4-AEB6-F344BCAFC01C}" destId="{648F3A47-6297-4537-8B86-0357FD2755BD}" srcOrd="1" destOrd="0" presId="urn:microsoft.com/office/officeart/2005/8/layout/process3"/>
    <dgm:cxn modelId="{74E97D91-18DD-4628-A8DE-A460353DA003}" type="presParOf" srcId="{E3CB74D8-F099-4BB4-AEB6-F344BCAFC01C}" destId="{29FA6AF4-113C-4ECA-B11A-5D24BD4C1335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3F598A7-F834-4E80-9C35-AAB9C4ED5061}" type="doc">
      <dgm:prSet loTypeId="urn:microsoft.com/office/officeart/2005/8/layout/default#2" loCatId="list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0FEC282-D859-4669-A13C-58C4D63A6DC8}">
      <dgm:prSet phldrT="[ข้อความ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การติดอากร</a:t>
          </a:r>
          <a: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แสตมป์</a:t>
          </a:r>
          <a:b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สัญญา</a:t>
          </a:r>
          <a:r>
            <a: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กู้ยืมเงิน</a:t>
          </a:r>
          <a:endParaRPr lang="en-US" sz="32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6FDA4B9B-336C-4808-A3D0-7DCC2F4C951D}" type="par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D1DC1F4-FAD9-4A8E-A82D-6FAA2E64675A}" type="sib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DC9746B-4DF9-4B2C-A88D-BFDF685F4372}">
      <dgm:prSet phldrT="[ข้อความ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thaiDist"/>
          <a:r>
            <a:rPr lang="th-TH" sz="2800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ผู้ให้กู้</a:t>
          </a:r>
          <a:r>
            <a:rPr lang="th-TH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เป็นผู้ติดอากรแสตมป์</a:t>
          </a: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ลงบนสัญญากู้ยืมเงิน </a:t>
          </a:r>
          <a:r>
            <a:rPr lang="th-TH" sz="2800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ผู้กู้</a:t>
          </a:r>
          <a:r>
            <a:rPr lang="th-TH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ขีดฆ่าแสตมป์</a:t>
          </a: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และลงวันที่กำกับ </a:t>
          </a:r>
          <a:r>
            <a:rPr lang="th-TH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โดยติดเฉพาะต้นฉบับ</a:t>
          </a:r>
          <a:endParaRPr lang="en-US" sz="2800" b="1" dirty="0">
            <a:solidFill>
              <a:srgbClr val="FF0000"/>
            </a:solidFill>
            <a:latin typeface="FreesiaUPC" pitchFamily="34" charset="-34"/>
            <a:cs typeface="FreesiaUPC" pitchFamily="34" charset="-34"/>
          </a:endParaRPr>
        </a:p>
      </dgm:t>
    </dgm:pt>
    <dgm:pt modelId="{74B9F32B-7F07-4BB7-848A-E40B5AAFA5F3}" type="par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4E6B6540-9EA9-4A22-B0FF-91E78A6F8045}" type="sib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DABDAB4-D9D7-4DC2-8C22-9978B4CFEEC8}">
      <dgm:prSet phldrT="[ข้อความ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การติดอากร</a:t>
          </a:r>
          <a: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แสตมป์</a:t>
          </a:r>
          <a:b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สัญญาค้ำ</a:t>
          </a:r>
          <a:r>
            <a: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ประกัน</a:t>
          </a:r>
          <a:endParaRPr lang="en-US" sz="32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13A07456-D682-4860-996F-8104CB3A8338}" type="parTrans" cxnId="{616DE1B5-B071-46AB-A279-8BB5299E0A1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D0516516-3B54-4C49-8B74-6A8D4E675AEA}" type="sibTrans" cxnId="{616DE1B5-B071-46AB-A279-8BB5299E0A1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4E498E0-AA2E-44FA-A19E-012B82D39DB3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thaiDist"/>
          <a:r>
            <a:rPr lang="th-TH" sz="2800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ผู้ค้ำประกัน</a:t>
          </a:r>
          <a:r>
            <a:rPr lang="th-TH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เป็นผู้ติดอากรแสตมป์ลงบนสัญญาค้ำประกันพร้อม</a:t>
          </a:r>
          <a:br>
            <a:rPr lang="th-TH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ขีดฆ่าแสตมป์</a:t>
          </a: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และลงวันที่กำกับ 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โดยติดเฉพาะต้นฉบับ</a:t>
          </a:r>
          <a:endParaRPr lang="en-US" sz="2800" b="1" dirty="0">
            <a:solidFill>
              <a:srgbClr val="FF0000"/>
            </a:solidFill>
            <a:latin typeface="FreesiaUPC" pitchFamily="34" charset="-34"/>
            <a:cs typeface="FreesiaUPC" pitchFamily="34" charset="-34"/>
          </a:endParaRPr>
        </a:p>
      </dgm:t>
    </dgm:pt>
    <dgm:pt modelId="{9E163188-8AA6-4D66-96BD-F3C2FE2A895E}" type="parTrans" cxnId="{4904A8F3-F13B-424F-8CDC-CE0977F2A9C6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7514BD60-3906-477E-B967-8711BF62F151}" type="sibTrans" cxnId="{4904A8F3-F13B-424F-8CDC-CE0977F2A9C6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605552C9-8535-4EB0-B0D9-A07EF8063EBA}" type="pres">
      <dgm:prSet presAssocID="{63F598A7-F834-4E80-9C35-AAB9C4ED506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10ABB5A-D5D6-4A7B-B49D-06F929D6F2D2}" type="pres">
      <dgm:prSet presAssocID="{00FEC282-D859-4669-A13C-58C4D63A6DC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74BB28-8AAE-4677-8A15-D5A02151BC12}" type="pres">
      <dgm:prSet presAssocID="{2D1DC1F4-FAD9-4A8E-A82D-6FAA2E64675A}" presName="sibTrans" presStyleCnt="0"/>
      <dgm:spPr/>
    </dgm:pt>
    <dgm:pt modelId="{808FD6AE-FE39-49AA-B851-FD4A662DCDE5}" type="pres">
      <dgm:prSet presAssocID="{BDC9746B-4DF9-4B2C-A88D-BFDF685F437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DC8B07-8D3B-46A6-9108-11AA6A367B8A}" type="pres">
      <dgm:prSet presAssocID="{4E6B6540-9EA9-4A22-B0FF-91E78A6F8045}" presName="sibTrans" presStyleCnt="0"/>
      <dgm:spPr/>
    </dgm:pt>
    <dgm:pt modelId="{9E6F0BC4-D668-47CA-87D3-2A53067F9947}" type="pres">
      <dgm:prSet presAssocID="{2DABDAB4-D9D7-4DC2-8C22-9978B4CFEEC8}" presName="node" presStyleLbl="node1" presStyleIdx="2" presStyleCnt="4" custLinFactNeighborY="-84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4719EE-8991-455C-9375-6819677B8C95}" type="pres">
      <dgm:prSet presAssocID="{D0516516-3B54-4C49-8B74-6A8D4E675AEA}" presName="sibTrans" presStyleCnt="0"/>
      <dgm:spPr/>
    </dgm:pt>
    <dgm:pt modelId="{9067BCDD-473E-43A2-BAD9-B534299626FD}" type="pres">
      <dgm:prSet presAssocID="{54E498E0-AA2E-44FA-A19E-012B82D39DB3}" presName="node" presStyleLbl="node1" presStyleIdx="3" presStyleCnt="4" custLinFactNeighborY="-84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D738F00-3FEA-48BA-ACC2-4696C866E314}" type="presOf" srcId="{63F598A7-F834-4E80-9C35-AAB9C4ED5061}" destId="{605552C9-8535-4EB0-B0D9-A07EF8063EBA}" srcOrd="0" destOrd="0" presId="urn:microsoft.com/office/officeart/2005/8/layout/default#2"/>
    <dgm:cxn modelId="{84B9EC2E-A47A-40C6-AA47-984E177B860D}" type="presOf" srcId="{54E498E0-AA2E-44FA-A19E-012B82D39DB3}" destId="{9067BCDD-473E-43A2-BAD9-B534299626FD}" srcOrd="0" destOrd="0" presId="urn:microsoft.com/office/officeart/2005/8/layout/default#2"/>
    <dgm:cxn modelId="{E2F26FB1-4C8A-442A-B683-3F2DEEC2B46C}" type="presOf" srcId="{BDC9746B-4DF9-4B2C-A88D-BFDF685F4372}" destId="{808FD6AE-FE39-49AA-B851-FD4A662DCDE5}" srcOrd="0" destOrd="0" presId="urn:microsoft.com/office/officeart/2005/8/layout/default#2"/>
    <dgm:cxn modelId="{22369652-C12D-42FB-AAB4-38439292876A}" srcId="{63F598A7-F834-4E80-9C35-AAB9C4ED5061}" destId="{BDC9746B-4DF9-4B2C-A88D-BFDF685F4372}" srcOrd="1" destOrd="0" parTransId="{74B9F32B-7F07-4BB7-848A-E40B5AAFA5F3}" sibTransId="{4E6B6540-9EA9-4A22-B0FF-91E78A6F8045}"/>
    <dgm:cxn modelId="{2A2C1181-D802-49AB-99D2-85F1ECBFEE5E}" srcId="{63F598A7-F834-4E80-9C35-AAB9C4ED5061}" destId="{00FEC282-D859-4669-A13C-58C4D63A6DC8}" srcOrd="0" destOrd="0" parTransId="{6FDA4B9B-336C-4808-A3D0-7DCC2F4C951D}" sibTransId="{2D1DC1F4-FAD9-4A8E-A82D-6FAA2E64675A}"/>
    <dgm:cxn modelId="{4904A8F3-F13B-424F-8CDC-CE0977F2A9C6}" srcId="{63F598A7-F834-4E80-9C35-AAB9C4ED5061}" destId="{54E498E0-AA2E-44FA-A19E-012B82D39DB3}" srcOrd="3" destOrd="0" parTransId="{9E163188-8AA6-4D66-96BD-F3C2FE2A895E}" sibTransId="{7514BD60-3906-477E-B967-8711BF62F151}"/>
    <dgm:cxn modelId="{616DE1B5-B071-46AB-A279-8BB5299E0A1E}" srcId="{63F598A7-F834-4E80-9C35-AAB9C4ED5061}" destId="{2DABDAB4-D9D7-4DC2-8C22-9978B4CFEEC8}" srcOrd="2" destOrd="0" parTransId="{13A07456-D682-4860-996F-8104CB3A8338}" sibTransId="{D0516516-3B54-4C49-8B74-6A8D4E675AEA}"/>
    <dgm:cxn modelId="{B21404AF-1B5E-4C53-9214-FB43FB4A068E}" type="presOf" srcId="{00FEC282-D859-4669-A13C-58C4D63A6DC8}" destId="{810ABB5A-D5D6-4A7B-B49D-06F929D6F2D2}" srcOrd="0" destOrd="0" presId="urn:microsoft.com/office/officeart/2005/8/layout/default#2"/>
    <dgm:cxn modelId="{036006E8-0E6D-4A54-8DF4-9AB857653018}" type="presOf" srcId="{2DABDAB4-D9D7-4DC2-8C22-9978B4CFEEC8}" destId="{9E6F0BC4-D668-47CA-87D3-2A53067F9947}" srcOrd="0" destOrd="0" presId="urn:microsoft.com/office/officeart/2005/8/layout/default#2"/>
    <dgm:cxn modelId="{52D1D71C-117C-4CBB-8A21-36D5F35D08B7}" type="presParOf" srcId="{605552C9-8535-4EB0-B0D9-A07EF8063EBA}" destId="{810ABB5A-D5D6-4A7B-B49D-06F929D6F2D2}" srcOrd="0" destOrd="0" presId="urn:microsoft.com/office/officeart/2005/8/layout/default#2"/>
    <dgm:cxn modelId="{69DB3020-139F-4D43-A1A9-99EB8DFF4312}" type="presParOf" srcId="{605552C9-8535-4EB0-B0D9-A07EF8063EBA}" destId="{0174BB28-8AAE-4677-8A15-D5A02151BC12}" srcOrd="1" destOrd="0" presId="urn:microsoft.com/office/officeart/2005/8/layout/default#2"/>
    <dgm:cxn modelId="{C2C13E1C-4CCB-4695-98D3-F783223F5218}" type="presParOf" srcId="{605552C9-8535-4EB0-B0D9-A07EF8063EBA}" destId="{808FD6AE-FE39-49AA-B851-FD4A662DCDE5}" srcOrd="2" destOrd="0" presId="urn:microsoft.com/office/officeart/2005/8/layout/default#2"/>
    <dgm:cxn modelId="{F6A45B59-18FA-4C9A-97F1-5D0C5AFF6A92}" type="presParOf" srcId="{605552C9-8535-4EB0-B0D9-A07EF8063EBA}" destId="{42DC8B07-8D3B-46A6-9108-11AA6A367B8A}" srcOrd="3" destOrd="0" presId="urn:microsoft.com/office/officeart/2005/8/layout/default#2"/>
    <dgm:cxn modelId="{F2DD0742-DB3A-4684-AD37-A288DB47BAE3}" type="presParOf" srcId="{605552C9-8535-4EB0-B0D9-A07EF8063EBA}" destId="{9E6F0BC4-D668-47CA-87D3-2A53067F9947}" srcOrd="4" destOrd="0" presId="urn:microsoft.com/office/officeart/2005/8/layout/default#2"/>
    <dgm:cxn modelId="{76B295B9-0C44-412E-981E-9A73CB49BEA4}" type="presParOf" srcId="{605552C9-8535-4EB0-B0D9-A07EF8063EBA}" destId="{DA4719EE-8991-455C-9375-6819677B8C95}" srcOrd="5" destOrd="0" presId="urn:microsoft.com/office/officeart/2005/8/layout/default#2"/>
    <dgm:cxn modelId="{41AC2BA0-9875-4EF9-8D39-D9B033AFCB4F}" type="presParOf" srcId="{605552C9-8535-4EB0-B0D9-A07EF8063EBA}" destId="{9067BCDD-473E-43A2-BAD9-B534299626FD}" srcOrd="6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lProcess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72D8CC"/>
        </a:solidFill>
      </dgm:spPr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0BC1337C-5ECE-4290-8BD2-DF92BA61785B}">
      <dgm:prSet phldrT="[ข้อความ]" custT="1"/>
      <dgm:spPr>
        <a:solidFill>
          <a:srgbClr val="B4E1EA">
            <a:alpha val="90000"/>
          </a:srgbClr>
        </a:solidFill>
      </dgm:spPr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สถาบันพัฒนาฝีมือแรงงาน 13 กรุงเทพมหานคร</a:t>
          </a:r>
        </a:p>
      </dgm:t>
    </dgm:pt>
    <dgm:pt modelId="{3D4D3DB5-2DB6-49A8-A3D4-737E5FD326AA}" type="parTrans" cxnId="{A4148B7C-91D1-4A3B-9D88-26BF57BD35CE}">
      <dgm:prSet/>
      <dgm:spPr/>
      <dgm:t>
        <a:bodyPr/>
        <a:lstStyle/>
        <a:p>
          <a:endParaRPr lang="en-US"/>
        </a:p>
      </dgm:t>
    </dgm:pt>
    <dgm:pt modelId="{FF845669-7646-4C40-BCA0-109BD198E794}" type="sibTrans" cxnId="{A4148B7C-91D1-4A3B-9D88-26BF57BD35CE}">
      <dgm:prSet/>
      <dgm:spPr/>
      <dgm:t>
        <a:bodyPr/>
        <a:lstStyle/>
        <a:p>
          <a:endParaRPr lang="en-US"/>
        </a:p>
      </dgm:t>
    </dgm:pt>
    <dgm:pt modelId="{126096BA-D460-4565-80B9-BFA5C8FE2F2B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จังหวัดอื่น</a:t>
          </a:r>
        </a:p>
      </dgm:t>
    </dgm:pt>
    <dgm:pt modelId="{0A737715-FAA2-4DFE-93A0-0280FAEEE0B4}" type="parTrans" cxnId="{EDEAA476-77D2-41B4-B684-26768E947A37}">
      <dgm:prSet/>
      <dgm:spPr/>
      <dgm:t>
        <a:bodyPr/>
        <a:lstStyle/>
        <a:p>
          <a:endParaRPr lang="en-US"/>
        </a:p>
      </dgm:t>
    </dgm:pt>
    <dgm:pt modelId="{12195ED9-C654-4FA0-86E9-3907F6AFB175}" type="sibTrans" cxnId="{EDEAA476-77D2-41B4-B684-26768E947A37}">
      <dgm:prSet/>
      <dgm:spPr/>
      <dgm:t>
        <a:bodyPr/>
        <a:lstStyle/>
        <a:p>
          <a:endParaRPr lang="en-US"/>
        </a:p>
      </dgm:t>
    </dgm:pt>
    <dgm:pt modelId="{A56BB8EB-9F0B-4114-84F4-B837B502654A}">
      <dgm:prSet phldrT="[ข้อความ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sz="3200" b="1" dirty="0">
              <a:latin typeface="FreesiaUPC" pitchFamily="34" charset="-34"/>
              <a:cs typeface="FreesiaUPC" pitchFamily="34" charset="-34"/>
            </a:rPr>
            <a:t>สถาบันพัฒนาฝีมือแรงงาน หรือสำนักงานพัฒนาฝีมือแรงงาน</a:t>
          </a:r>
        </a:p>
      </dgm:t>
    </dgm:pt>
    <dgm:pt modelId="{B83EABC7-140A-48C2-817B-C11B73766017}" type="parTrans" cxnId="{DFDE654B-719F-47B9-A576-3C7157F04DA2}">
      <dgm:prSet/>
      <dgm:spPr/>
      <dgm:t>
        <a:bodyPr/>
        <a:lstStyle/>
        <a:p>
          <a:endParaRPr lang="en-US"/>
        </a:p>
      </dgm:t>
    </dgm:pt>
    <dgm:pt modelId="{17FF1EC0-E43A-40EC-ABC4-4C7A8EC0EF9B}" type="sibTrans" cxnId="{DFDE654B-719F-47B9-A576-3C7157F04DA2}">
      <dgm:prSet/>
      <dgm:spPr/>
      <dgm:t>
        <a:bodyPr/>
        <a:lstStyle/>
        <a:p>
          <a:endParaRPr lang="en-US"/>
        </a:p>
      </dgm:t>
    </dgm:pt>
    <dgm:pt modelId="{39B89DAE-B3CF-4D4A-97E3-74B8E1F08C33}" type="pres">
      <dgm:prSet presAssocID="{88F4C5CB-231C-478C-87C0-144EB6D0735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F68D127-BB4C-4546-98F0-E0829EFB43E1}" type="pres">
      <dgm:prSet presAssocID="{AE243DB2-1B34-4683-808F-F31382478296}" presName="compNode" presStyleCnt="0"/>
      <dgm:spPr/>
    </dgm:pt>
    <dgm:pt modelId="{5B35BA02-5E23-4407-9B32-56DBB0FF60B3}" type="pres">
      <dgm:prSet presAssocID="{AE243DB2-1B34-4683-808F-F31382478296}" presName="aNode" presStyleLbl="bgShp" presStyleIdx="0" presStyleCnt="2"/>
      <dgm:spPr/>
      <dgm:t>
        <a:bodyPr/>
        <a:lstStyle/>
        <a:p>
          <a:endParaRPr lang="en-US"/>
        </a:p>
      </dgm:t>
    </dgm:pt>
    <dgm:pt modelId="{7BA58DB8-54E2-44E4-9A16-487FEE8EEC62}" type="pres">
      <dgm:prSet presAssocID="{AE243DB2-1B34-4683-808F-F31382478296}" presName="textNode" presStyleLbl="bgShp" presStyleIdx="0" presStyleCnt="2"/>
      <dgm:spPr/>
      <dgm:t>
        <a:bodyPr/>
        <a:lstStyle/>
        <a:p>
          <a:endParaRPr lang="en-US"/>
        </a:p>
      </dgm:t>
    </dgm:pt>
    <dgm:pt modelId="{C049CAAA-BA23-4DD0-9B28-F11B9E488857}" type="pres">
      <dgm:prSet presAssocID="{AE243DB2-1B34-4683-808F-F31382478296}" presName="compChildNode" presStyleCnt="0"/>
      <dgm:spPr/>
    </dgm:pt>
    <dgm:pt modelId="{FD4739B5-A422-4768-9443-A226E6424B00}" type="pres">
      <dgm:prSet presAssocID="{AE243DB2-1B34-4683-808F-F31382478296}" presName="theInnerList" presStyleCnt="0"/>
      <dgm:spPr/>
    </dgm:pt>
    <dgm:pt modelId="{6FEF5A7A-DF43-4A03-83F7-A7AB0ED921C4}" type="pres">
      <dgm:prSet presAssocID="{0BC1337C-5ECE-4290-8BD2-DF92BA61785B}" presName="child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270587-D61D-4402-ACAF-370C92512FBC}" type="pres">
      <dgm:prSet presAssocID="{AE243DB2-1B34-4683-808F-F31382478296}" presName="aSpace" presStyleCnt="0"/>
      <dgm:spPr/>
    </dgm:pt>
    <dgm:pt modelId="{10DACFFF-2CED-4DB2-9BDA-982E0DD70A03}" type="pres">
      <dgm:prSet presAssocID="{126096BA-D460-4565-80B9-BFA5C8FE2F2B}" presName="compNode" presStyleCnt="0"/>
      <dgm:spPr/>
    </dgm:pt>
    <dgm:pt modelId="{D4AEF2EF-EC3C-41F3-92EC-1D19AAB53E33}" type="pres">
      <dgm:prSet presAssocID="{126096BA-D460-4565-80B9-BFA5C8FE2F2B}" presName="aNode" presStyleLbl="bgShp" presStyleIdx="1" presStyleCnt="2"/>
      <dgm:spPr/>
      <dgm:t>
        <a:bodyPr/>
        <a:lstStyle/>
        <a:p>
          <a:endParaRPr lang="en-US"/>
        </a:p>
      </dgm:t>
    </dgm:pt>
    <dgm:pt modelId="{20BAEDAD-CFAF-4A9B-9B6A-37CA41B00FE5}" type="pres">
      <dgm:prSet presAssocID="{126096BA-D460-4565-80B9-BFA5C8FE2F2B}" presName="textNode" presStyleLbl="bgShp" presStyleIdx="1" presStyleCnt="2"/>
      <dgm:spPr/>
      <dgm:t>
        <a:bodyPr/>
        <a:lstStyle/>
        <a:p>
          <a:endParaRPr lang="en-US"/>
        </a:p>
      </dgm:t>
    </dgm:pt>
    <dgm:pt modelId="{E4B2C860-96AF-4F4D-B9C7-2A79CC395C17}" type="pres">
      <dgm:prSet presAssocID="{126096BA-D460-4565-80B9-BFA5C8FE2F2B}" presName="compChildNode" presStyleCnt="0"/>
      <dgm:spPr/>
    </dgm:pt>
    <dgm:pt modelId="{DB22E85D-AFEE-4CEF-B6BF-0F7B7AD4315B}" type="pres">
      <dgm:prSet presAssocID="{126096BA-D460-4565-80B9-BFA5C8FE2F2B}" presName="theInnerList" presStyleCnt="0"/>
      <dgm:spPr/>
    </dgm:pt>
    <dgm:pt modelId="{143CFF9A-4772-4EB4-A2AA-2516A5D6A150}" type="pres">
      <dgm:prSet presAssocID="{A56BB8EB-9F0B-4114-84F4-B837B502654A}" presName="child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DEAA476-77D2-41B4-B684-26768E947A37}" srcId="{88F4C5CB-231C-478C-87C0-144EB6D0735D}" destId="{126096BA-D460-4565-80B9-BFA5C8FE2F2B}" srcOrd="1" destOrd="0" parTransId="{0A737715-FAA2-4DFE-93A0-0280FAEEE0B4}" sibTransId="{12195ED9-C654-4FA0-86E9-3907F6AFB175}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3F2EA284-E3C6-4CCE-B507-E36AEEBE5B0A}" type="presOf" srcId="{AE243DB2-1B34-4683-808F-F31382478296}" destId="{7BA58DB8-54E2-44E4-9A16-487FEE8EEC62}" srcOrd="1" destOrd="0" presId="urn:microsoft.com/office/officeart/2005/8/layout/lProcess2"/>
    <dgm:cxn modelId="{7F50D4D5-9973-414B-B8CD-AB5E41A6AE28}" type="presOf" srcId="{0BC1337C-5ECE-4290-8BD2-DF92BA61785B}" destId="{6FEF5A7A-DF43-4A03-83F7-A7AB0ED921C4}" srcOrd="0" destOrd="0" presId="urn:microsoft.com/office/officeart/2005/8/layout/lProcess2"/>
    <dgm:cxn modelId="{A4148B7C-91D1-4A3B-9D88-26BF57BD35CE}" srcId="{AE243DB2-1B34-4683-808F-F31382478296}" destId="{0BC1337C-5ECE-4290-8BD2-DF92BA61785B}" srcOrd="0" destOrd="0" parTransId="{3D4D3DB5-2DB6-49A8-A3D4-737E5FD326AA}" sibTransId="{FF845669-7646-4C40-BCA0-109BD198E794}"/>
    <dgm:cxn modelId="{965474AB-20AC-412D-AAAD-0CCBEA56EF63}" type="presOf" srcId="{126096BA-D460-4565-80B9-BFA5C8FE2F2B}" destId="{D4AEF2EF-EC3C-41F3-92EC-1D19AAB53E33}" srcOrd="0" destOrd="0" presId="urn:microsoft.com/office/officeart/2005/8/layout/lProcess2"/>
    <dgm:cxn modelId="{0A5952CB-1620-4404-9C14-3465FE0C83D4}" type="presOf" srcId="{A56BB8EB-9F0B-4114-84F4-B837B502654A}" destId="{143CFF9A-4772-4EB4-A2AA-2516A5D6A150}" srcOrd="0" destOrd="0" presId="urn:microsoft.com/office/officeart/2005/8/layout/lProcess2"/>
    <dgm:cxn modelId="{7CE99D50-5895-46A0-A95F-E496D12A54FA}" type="presOf" srcId="{AE243DB2-1B34-4683-808F-F31382478296}" destId="{5B35BA02-5E23-4407-9B32-56DBB0FF60B3}" srcOrd="0" destOrd="0" presId="urn:microsoft.com/office/officeart/2005/8/layout/lProcess2"/>
    <dgm:cxn modelId="{DFDE654B-719F-47B9-A576-3C7157F04DA2}" srcId="{126096BA-D460-4565-80B9-BFA5C8FE2F2B}" destId="{A56BB8EB-9F0B-4114-84F4-B837B502654A}" srcOrd="0" destOrd="0" parTransId="{B83EABC7-140A-48C2-817B-C11B73766017}" sibTransId="{17FF1EC0-E43A-40EC-ABC4-4C7A8EC0EF9B}"/>
    <dgm:cxn modelId="{7B66C906-A4D4-48AA-A5AF-3CADFEA22956}" type="presOf" srcId="{88F4C5CB-231C-478C-87C0-144EB6D0735D}" destId="{39B89DAE-B3CF-4D4A-97E3-74B8E1F08C33}" srcOrd="0" destOrd="0" presId="urn:microsoft.com/office/officeart/2005/8/layout/lProcess2"/>
    <dgm:cxn modelId="{71D73FFB-E7DC-479E-A03B-288AD189D6BE}" type="presOf" srcId="{126096BA-D460-4565-80B9-BFA5C8FE2F2B}" destId="{20BAEDAD-CFAF-4A9B-9B6A-37CA41B00FE5}" srcOrd="1" destOrd="0" presId="urn:microsoft.com/office/officeart/2005/8/layout/lProcess2"/>
    <dgm:cxn modelId="{A99662D9-7056-472B-A514-998F591BF3E5}" type="presParOf" srcId="{39B89DAE-B3CF-4D4A-97E3-74B8E1F08C33}" destId="{0F68D127-BB4C-4546-98F0-E0829EFB43E1}" srcOrd="0" destOrd="0" presId="urn:microsoft.com/office/officeart/2005/8/layout/lProcess2"/>
    <dgm:cxn modelId="{220C4B70-3358-402E-80D4-D3192F7AA9EB}" type="presParOf" srcId="{0F68D127-BB4C-4546-98F0-E0829EFB43E1}" destId="{5B35BA02-5E23-4407-9B32-56DBB0FF60B3}" srcOrd="0" destOrd="0" presId="urn:microsoft.com/office/officeart/2005/8/layout/lProcess2"/>
    <dgm:cxn modelId="{8AF67A23-6633-44DC-AAEA-4495A68FA821}" type="presParOf" srcId="{0F68D127-BB4C-4546-98F0-E0829EFB43E1}" destId="{7BA58DB8-54E2-44E4-9A16-487FEE8EEC62}" srcOrd="1" destOrd="0" presId="urn:microsoft.com/office/officeart/2005/8/layout/lProcess2"/>
    <dgm:cxn modelId="{93141394-3FCE-43B9-8195-1B65DA5D62BA}" type="presParOf" srcId="{0F68D127-BB4C-4546-98F0-E0829EFB43E1}" destId="{C049CAAA-BA23-4DD0-9B28-F11B9E488857}" srcOrd="2" destOrd="0" presId="urn:microsoft.com/office/officeart/2005/8/layout/lProcess2"/>
    <dgm:cxn modelId="{42B89251-82CE-4E91-94E0-258BC00D9FE3}" type="presParOf" srcId="{C049CAAA-BA23-4DD0-9B28-F11B9E488857}" destId="{FD4739B5-A422-4768-9443-A226E6424B00}" srcOrd="0" destOrd="0" presId="urn:microsoft.com/office/officeart/2005/8/layout/lProcess2"/>
    <dgm:cxn modelId="{FCA4CD50-FA6F-4AB5-BE54-33425E45192F}" type="presParOf" srcId="{FD4739B5-A422-4768-9443-A226E6424B00}" destId="{6FEF5A7A-DF43-4A03-83F7-A7AB0ED921C4}" srcOrd="0" destOrd="0" presId="urn:microsoft.com/office/officeart/2005/8/layout/lProcess2"/>
    <dgm:cxn modelId="{DAAEE4DD-E55D-4731-B0BA-1E4AAFBA67D0}" type="presParOf" srcId="{39B89DAE-B3CF-4D4A-97E3-74B8E1F08C33}" destId="{B7270587-D61D-4402-ACAF-370C92512FBC}" srcOrd="1" destOrd="0" presId="urn:microsoft.com/office/officeart/2005/8/layout/lProcess2"/>
    <dgm:cxn modelId="{D10E486A-660A-414C-B666-68A56D53A8FF}" type="presParOf" srcId="{39B89DAE-B3CF-4D4A-97E3-74B8E1F08C33}" destId="{10DACFFF-2CED-4DB2-9BDA-982E0DD70A03}" srcOrd="2" destOrd="0" presId="urn:microsoft.com/office/officeart/2005/8/layout/lProcess2"/>
    <dgm:cxn modelId="{6C401D07-81DC-49C4-B596-F42BA0A259F4}" type="presParOf" srcId="{10DACFFF-2CED-4DB2-9BDA-982E0DD70A03}" destId="{D4AEF2EF-EC3C-41F3-92EC-1D19AAB53E33}" srcOrd="0" destOrd="0" presId="urn:microsoft.com/office/officeart/2005/8/layout/lProcess2"/>
    <dgm:cxn modelId="{97BBE655-7251-4E1E-AFC8-5EB8454683AF}" type="presParOf" srcId="{10DACFFF-2CED-4DB2-9BDA-982E0DD70A03}" destId="{20BAEDAD-CFAF-4A9B-9B6A-37CA41B00FE5}" srcOrd="1" destOrd="0" presId="urn:microsoft.com/office/officeart/2005/8/layout/lProcess2"/>
    <dgm:cxn modelId="{7289803B-EC32-4956-862D-8A4C61CEFA90}" type="presParOf" srcId="{10DACFFF-2CED-4DB2-9BDA-982E0DD70A03}" destId="{E4B2C860-96AF-4F4D-B9C7-2A79CC395C17}" srcOrd="2" destOrd="0" presId="urn:microsoft.com/office/officeart/2005/8/layout/lProcess2"/>
    <dgm:cxn modelId="{218F8CCE-1F3B-4A2B-8315-EA57A1974E4C}" type="presParOf" srcId="{E4B2C860-96AF-4F4D-B9C7-2A79CC395C17}" destId="{DB22E85D-AFEE-4CEF-B6BF-0F7B7AD4315B}" srcOrd="0" destOrd="0" presId="urn:microsoft.com/office/officeart/2005/8/layout/lProcess2"/>
    <dgm:cxn modelId="{6A1FAAD3-DFE8-4A78-8806-93F2356DE38E}" type="presParOf" srcId="{DB22E85D-AFEE-4CEF-B6BF-0F7B7AD4315B}" destId="{143CFF9A-4772-4EB4-A2AA-2516A5D6A150}" srcOrd="0" destOrd="0" presId="urn:microsoft.com/office/officeart/2005/8/layout/lProcess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CD7D0AC-A143-45F6-9FCB-85F448C8108D}" type="doc">
      <dgm:prSet loTypeId="urn:microsoft.com/office/officeart/2005/8/layout/vList5" loCatId="list" qsTypeId="urn:microsoft.com/office/officeart/2005/8/quickstyle/3d2#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3639C73E-FF83-4C8B-B1D6-3165D9B3B883}">
      <dgm:prSet phldrT="[ข้อความ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l"/>
          <a:r>
            <a:rPr lang="th-TH" sz="3200" b="0" i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FreesiaUPC" pitchFamily="34" charset="-34"/>
              <a:cs typeface="FreesiaUPC" pitchFamily="34" charset="-34"/>
            </a:rPr>
            <a:t>1. ดำเนินการแจ้งหนี้</a:t>
          </a:r>
          <a:br>
            <a:rPr lang="th-TH" sz="3200" b="0" i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FreesiaUPC" pitchFamily="34" charset="-34"/>
              <a:cs typeface="FreesiaUPC" pitchFamily="34" charset="-34"/>
            </a:rPr>
          </a:br>
          <a:r>
            <a:rPr lang="th-TH" sz="3200" b="0" i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FreesiaUPC" pitchFamily="34" charset="-34"/>
              <a:cs typeface="FreesiaUPC" pitchFamily="34" charset="-34"/>
            </a:rPr>
            <a:t>   เมื่อลูกหนี้ผิดนัด</a:t>
          </a:r>
          <a:br>
            <a:rPr lang="th-TH" sz="3200" b="0" i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FreesiaUPC" pitchFamily="34" charset="-34"/>
              <a:cs typeface="FreesiaUPC" pitchFamily="34" charset="-34"/>
            </a:rPr>
          </a:br>
          <a:r>
            <a:rPr lang="th-TH" sz="3200" b="0" i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FreesiaUPC" pitchFamily="34" charset="-34"/>
              <a:cs typeface="FreesiaUPC" pitchFamily="34" charset="-34"/>
            </a:rPr>
            <a:t>   ชำระหนี้</a:t>
          </a:r>
          <a:endParaRPr lang="en-US" sz="3200" b="0" i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FreesiaUPC" pitchFamily="34" charset="-34"/>
            <a:cs typeface="FreesiaUPC" pitchFamily="34" charset="-34"/>
          </a:endParaRPr>
        </a:p>
      </dgm:t>
    </dgm:pt>
    <dgm:pt modelId="{C74A1934-A831-4F59-AE47-54BBC7B70880}" type="parTrans" cxnId="{D375A3D8-21D8-4D35-A05A-E58924BFB483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4D4F465D-1D43-4F55-9A63-80AED572F532}" type="sibTrans" cxnId="{D375A3D8-21D8-4D35-A05A-E58924BFB483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E4E7360D-77EE-4912-9843-0F84D726682B}">
      <dgm:prSet phldrT="[ข้อความ]"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>
          <a:scene3d>
            <a:camera prst="orthographicFront"/>
            <a:lightRig rig="balanced" dir="t">
              <a:rot lat="0" lon="0" rev="2100000"/>
            </a:lightRig>
          </a:scene3d>
          <a:sp3d extrusionH="57150" prstMaterial="metal">
            <a:bevelT w="38100" h="25400"/>
            <a:contourClr>
              <a:schemeClr val="bg2"/>
            </a:contourClr>
          </a:sp3d>
        </a:bodyPr>
        <a:lstStyle/>
        <a:p>
          <a:pPr algn="l"/>
          <a:r>
            <a:rPr lang="th-TH" sz="3200" b="1" i="0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FreesiaUPC" pitchFamily="34" charset="-34"/>
              <a:cs typeface="FreesiaUPC" pitchFamily="34" charset="-34"/>
            </a:rPr>
            <a:t>2. การทำหนังสือ</a:t>
          </a:r>
          <a:br>
            <a:rPr lang="th-TH" sz="3200" b="1" i="0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3200" b="1" i="0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FreesiaUPC" pitchFamily="34" charset="-34"/>
              <a:cs typeface="FreesiaUPC" pitchFamily="34" charset="-34"/>
            </a:rPr>
            <a:t>    แจ้งไปยังผู้ค้ำ</a:t>
          </a:r>
          <a:br>
            <a:rPr lang="th-TH" sz="3200" b="1" i="0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3200" b="1" i="0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FreesiaUPC" pitchFamily="34" charset="-34"/>
              <a:cs typeface="FreesiaUPC" pitchFamily="34" charset="-34"/>
            </a:rPr>
            <a:t>    ประกัน</a:t>
          </a:r>
          <a:endParaRPr lang="en-US" sz="3200" b="1" i="0" cap="none" spc="0" dirty="0">
            <a:ln w="50800"/>
            <a:solidFill>
              <a:schemeClr val="bg1">
                <a:shade val="50000"/>
              </a:schemeClr>
            </a:solidFill>
            <a:effectLst/>
            <a:latin typeface="FreesiaUPC" pitchFamily="34" charset="-34"/>
            <a:cs typeface="FreesiaUPC" pitchFamily="34" charset="-34"/>
          </a:endParaRPr>
        </a:p>
      </dgm:t>
    </dgm:pt>
    <dgm:pt modelId="{8A537E3B-9C84-4EF1-B452-FC2787C31293}" type="parTrans" cxnId="{332BF622-7510-4607-A52B-1DE9154AA861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868F550F-A57D-4D95-8A81-909D23D3C306}" type="sibTrans" cxnId="{332BF622-7510-4607-A52B-1DE9154AA861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5FFDCFF5-4BE3-45A8-A3EE-A20112E8F6B4}">
      <dgm:prSet phldrT="[ข้อความ]" custT="1"/>
      <dgm:spPr/>
      <dgm:t>
        <a:bodyPr/>
        <a:lstStyle/>
        <a:p>
          <a:pPr algn="l"/>
          <a:r>
            <a:rPr lang="th-TH" sz="3200" b="1" i="0" dirty="0">
              <a:latin typeface="FreesiaUPC" pitchFamily="34" charset="-34"/>
              <a:cs typeface="FreesiaUPC" pitchFamily="34" charset="-34"/>
            </a:rPr>
            <a:t>กำหนดให้ชำระหนี้ภายใน 30 วัน</a:t>
          </a:r>
          <a:endParaRPr lang="en-US" sz="3200" b="1" i="0" dirty="0">
            <a:latin typeface="FreesiaUPC" pitchFamily="34" charset="-34"/>
            <a:cs typeface="FreesiaUPC" pitchFamily="34" charset="-34"/>
          </a:endParaRPr>
        </a:p>
      </dgm:t>
    </dgm:pt>
    <dgm:pt modelId="{E33FC286-D428-43DA-8F2A-DB9E4D5FA21A}" type="parTrans" cxnId="{7DF017F8-C648-403E-BB60-D41E93450BAF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390F8543-01A9-4F44-92D9-7D6D7B5DFF86}" type="sibTrans" cxnId="{7DF017F8-C648-403E-BB60-D41E93450BAF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B0BD638A-5994-4DC2-BC1F-4D8F61843691}">
      <dgm:prSet phldrT="[ข้อความ]" custT="1"/>
      <dgm:spPr/>
      <dgm:t>
        <a:bodyPr/>
        <a:lstStyle/>
        <a:p>
          <a:pPr algn="l"/>
          <a:r>
            <a:rPr lang="th-TH" sz="2800" b="1" i="0" dirty="0">
              <a:solidFill>
                <a:srgbClr val="FF0000"/>
              </a:solidFill>
              <a:effectLst/>
              <a:latin typeface="FreesiaUPC" pitchFamily="34" charset="-34"/>
              <a:cs typeface="FreesiaUPC" pitchFamily="34" charset="-34"/>
            </a:rPr>
            <a:t>ทำหนังสือแจ้งยังผู้ค้ำประกันภายใน 60 วัน </a:t>
          </a:r>
          <a:br>
            <a:rPr lang="th-TH" sz="2800" b="1" i="0" dirty="0">
              <a:solidFill>
                <a:srgbClr val="FF0000"/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2800" b="1" i="0" dirty="0">
              <a:effectLst/>
              <a:latin typeface="FreesiaUPC" pitchFamily="34" charset="-34"/>
              <a:cs typeface="FreesiaUPC" pitchFamily="34" charset="-34"/>
            </a:rPr>
            <a:t>(ตามพระราชบัญญัติแก้ไขเพิ่มเติมประมวลกฎหมายแพ่งและพาณิชย์ (ฉบับที่ 20) </a:t>
          </a:r>
          <a:r>
            <a:rPr lang="en-US" sz="2800" b="1" i="0" dirty="0">
              <a:effectLst/>
              <a:latin typeface="FreesiaUPC" pitchFamily="34" charset="-34"/>
              <a:cs typeface="FreesiaUPC" pitchFamily="34" charset="-34"/>
            </a:rPr>
            <a:t/>
          </a:r>
          <a:br>
            <a:rPr lang="en-US" sz="2800" b="1" i="0" dirty="0">
              <a:effectLst/>
              <a:latin typeface="FreesiaUPC" pitchFamily="34" charset="-34"/>
              <a:cs typeface="FreesiaUPC" pitchFamily="34" charset="-34"/>
            </a:rPr>
          </a:br>
          <a:r>
            <a:rPr lang="th-TH" sz="2800" b="1" i="0" dirty="0">
              <a:effectLst/>
              <a:latin typeface="FreesiaUPC" pitchFamily="34" charset="-34"/>
              <a:cs typeface="FreesiaUPC" pitchFamily="34" charset="-34"/>
            </a:rPr>
            <a:t>พ.ศ. 2557 มาตรา 686</a:t>
          </a:r>
          <a:endParaRPr lang="en-US" sz="2800" b="1" i="0" dirty="0">
            <a:effectLst/>
            <a:latin typeface="FreesiaUPC" pitchFamily="34" charset="-34"/>
            <a:cs typeface="FreesiaUPC" pitchFamily="34" charset="-34"/>
          </a:endParaRPr>
        </a:p>
      </dgm:t>
    </dgm:pt>
    <dgm:pt modelId="{6213B9AE-C836-4FAA-8279-BC343329E1D0}" type="parTrans" cxnId="{6EFB8898-58EA-4161-B791-87EE96826E41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4CE334E0-98AA-4085-B32F-B344B50D3AB0}" type="sibTrans" cxnId="{6EFB8898-58EA-4161-B791-87EE96826E41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A748E500-45A6-4B86-AF27-6F2BF170575F}">
      <dgm:prSet phldrT="[ข้อความ]" custT="1"/>
      <dgm:spPr/>
      <dgm:t>
        <a:bodyPr/>
        <a:lstStyle/>
        <a:p>
          <a:pPr algn="l"/>
          <a:r>
            <a:rPr lang="th-TH" sz="3200" b="1" i="0" dirty="0">
              <a:latin typeface="FreesiaUPC" pitchFamily="34" charset="-34"/>
              <a:cs typeface="FreesiaUPC" pitchFamily="34" charset="-34"/>
            </a:rPr>
            <a:t>แจ้งให้ลูกหนี้ชำระเงินที่ค้างชำระพร้อมดอกเบี้ยอัตราร้อยละ 15 ต่อปี</a:t>
          </a:r>
          <a:endParaRPr lang="en-US" sz="3200" b="1" i="0" dirty="0">
            <a:latin typeface="FreesiaUPC" pitchFamily="34" charset="-34"/>
            <a:cs typeface="FreesiaUPC" pitchFamily="34" charset="-34"/>
          </a:endParaRPr>
        </a:p>
      </dgm:t>
    </dgm:pt>
    <dgm:pt modelId="{531BDFE0-70CB-45DD-889E-87DFECDC2EE4}" type="parTrans" cxnId="{EDC9EE92-FF73-4E50-9F35-6B2F0324A888}">
      <dgm:prSet/>
      <dgm:spPr/>
      <dgm:t>
        <a:bodyPr/>
        <a:lstStyle/>
        <a:p>
          <a:endParaRPr lang="en-US"/>
        </a:p>
      </dgm:t>
    </dgm:pt>
    <dgm:pt modelId="{7ECF22E9-BB3E-48AD-A747-E597D78491E4}" type="sibTrans" cxnId="{EDC9EE92-FF73-4E50-9F35-6B2F0324A888}">
      <dgm:prSet/>
      <dgm:spPr/>
      <dgm:t>
        <a:bodyPr/>
        <a:lstStyle/>
        <a:p>
          <a:endParaRPr lang="en-US"/>
        </a:p>
      </dgm:t>
    </dgm:pt>
    <dgm:pt modelId="{FE5749B6-BC48-4E73-B657-BEB59265A7D1}" type="pres">
      <dgm:prSet presAssocID="{2CD7D0AC-A143-45F6-9FCB-85F448C8108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7DA8EC0-EE5A-4617-A084-C9AC99726C9C}" type="pres">
      <dgm:prSet presAssocID="{3639C73E-FF83-4C8B-B1D6-3165D9B3B883}" presName="linNode" presStyleCnt="0"/>
      <dgm:spPr/>
    </dgm:pt>
    <dgm:pt modelId="{F4DFA5F2-175B-4F5A-8FBD-455A7E2AEA52}" type="pres">
      <dgm:prSet presAssocID="{3639C73E-FF83-4C8B-B1D6-3165D9B3B883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8E8C44-35CB-4F03-970C-44CBD8798631}" type="pres">
      <dgm:prSet presAssocID="{3639C73E-FF83-4C8B-B1D6-3165D9B3B883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1E8F2A-F176-4081-979A-59AB1FFDD282}" type="pres">
      <dgm:prSet presAssocID="{4D4F465D-1D43-4F55-9A63-80AED572F532}" presName="sp" presStyleCnt="0"/>
      <dgm:spPr/>
    </dgm:pt>
    <dgm:pt modelId="{3D8EF598-E065-477C-B725-B9458B5896CB}" type="pres">
      <dgm:prSet presAssocID="{E4E7360D-77EE-4912-9843-0F84D726682B}" presName="linNode" presStyleCnt="0"/>
      <dgm:spPr/>
    </dgm:pt>
    <dgm:pt modelId="{771D4A76-8587-4450-B209-AA1698A03F4B}" type="pres">
      <dgm:prSet presAssocID="{E4E7360D-77EE-4912-9843-0F84D726682B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614E7E-48CD-4BA1-8FBF-AE1E30635FD4}" type="pres">
      <dgm:prSet presAssocID="{E4E7360D-77EE-4912-9843-0F84D726682B}" presName="descendantText" presStyleLbl="alignAccFollowNode1" presStyleIdx="1" presStyleCnt="2" custScaleY="1131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7E88777-AD74-44C0-9780-93C33229F364}" type="presOf" srcId="{A748E500-45A6-4B86-AF27-6F2BF170575F}" destId="{818E8C44-35CB-4F03-970C-44CBD8798631}" srcOrd="0" destOrd="1" presId="urn:microsoft.com/office/officeart/2005/8/layout/vList5"/>
    <dgm:cxn modelId="{D375A3D8-21D8-4D35-A05A-E58924BFB483}" srcId="{2CD7D0AC-A143-45F6-9FCB-85F448C8108D}" destId="{3639C73E-FF83-4C8B-B1D6-3165D9B3B883}" srcOrd="0" destOrd="0" parTransId="{C74A1934-A831-4F59-AE47-54BBC7B70880}" sibTransId="{4D4F465D-1D43-4F55-9A63-80AED572F532}"/>
    <dgm:cxn modelId="{332BF622-7510-4607-A52B-1DE9154AA861}" srcId="{2CD7D0AC-A143-45F6-9FCB-85F448C8108D}" destId="{E4E7360D-77EE-4912-9843-0F84D726682B}" srcOrd="1" destOrd="0" parTransId="{8A537E3B-9C84-4EF1-B452-FC2787C31293}" sibTransId="{868F550F-A57D-4D95-8A81-909D23D3C306}"/>
    <dgm:cxn modelId="{EDC9EE92-FF73-4E50-9F35-6B2F0324A888}" srcId="{3639C73E-FF83-4C8B-B1D6-3165D9B3B883}" destId="{A748E500-45A6-4B86-AF27-6F2BF170575F}" srcOrd="1" destOrd="0" parTransId="{531BDFE0-70CB-45DD-889E-87DFECDC2EE4}" sibTransId="{7ECF22E9-BB3E-48AD-A747-E597D78491E4}"/>
    <dgm:cxn modelId="{B9DF044D-98DE-495F-AFAC-9FE1EE092630}" type="presOf" srcId="{E4E7360D-77EE-4912-9843-0F84D726682B}" destId="{771D4A76-8587-4450-B209-AA1698A03F4B}" srcOrd="0" destOrd="0" presId="urn:microsoft.com/office/officeart/2005/8/layout/vList5"/>
    <dgm:cxn modelId="{BC746DFE-A0A3-43DD-B035-A1E70EA995B4}" type="presOf" srcId="{2CD7D0AC-A143-45F6-9FCB-85F448C8108D}" destId="{FE5749B6-BC48-4E73-B657-BEB59265A7D1}" srcOrd="0" destOrd="0" presId="urn:microsoft.com/office/officeart/2005/8/layout/vList5"/>
    <dgm:cxn modelId="{2DC24149-1349-4091-8E5D-59734AB218E4}" type="presOf" srcId="{3639C73E-FF83-4C8B-B1D6-3165D9B3B883}" destId="{F4DFA5F2-175B-4F5A-8FBD-455A7E2AEA52}" srcOrd="0" destOrd="0" presId="urn:microsoft.com/office/officeart/2005/8/layout/vList5"/>
    <dgm:cxn modelId="{7DF017F8-C648-403E-BB60-D41E93450BAF}" srcId="{3639C73E-FF83-4C8B-B1D6-3165D9B3B883}" destId="{5FFDCFF5-4BE3-45A8-A3EE-A20112E8F6B4}" srcOrd="0" destOrd="0" parTransId="{E33FC286-D428-43DA-8F2A-DB9E4D5FA21A}" sibTransId="{390F8543-01A9-4F44-92D9-7D6D7B5DFF86}"/>
    <dgm:cxn modelId="{2059FC37-65B6-4FFD-8576-D61AED426885}" type="presOf" srcId="{5FFDCFF5-4BE3-45A8-A3EE-A20112E8F6B4}" destId="{818E8C44-35CB-4F03-970C-44CBD8798631}" srcOrd="0" destOrd="0" presId="urn:microsoft.com/office/officeart/2005/8/layout/vList5"/>
    <dgm:cxn modelId="{6EFB8898-58EA-4161-B791-87EE96826E41}" srcId="{E4E7360D-77EE-4912-9843-0F84D726682B}" destId="{B0BD638A-5994-4DC2-BC1F-4D8F61843691}" srcOrd="0" destOrd="0" parTransId="{6213B9AE-C836-4FAA-8279-BC343329E1D0}" sibTransId="{4CE334E0-98AA-4085-B32F-B344B50D3AB0}"/>
    <dgm:cxn modelId="{C5E7E2CB-6EBC-41B6-A3BE-CF2CE6F42850}" type="presOf" srcId="{B0BD638A-5994-4DC2-BC1F-4D8F61843691}" destId="{4C614E7E-48CD-4BA1-8FBF-AE1E30635FD4}" srcOrd="0" destOrd="0" presId="urn:microsoft.com/office/officeart/2005/8/layout/vList5"/>
    <dgm:cxn modelId="{AF6885B3-EDC8-4C81-870F-6F6C03411EFD}" type="presParOf" srcId="{FE5749B6-BC48-4E73-B657-BEB59265A7D1}" destId="{17DA8EC0-EE5A-4617-A084-C9AC99726C9C}" srcOrd="0" destOrd="0" presId="urn:microsoft.com/office/officeart/2005/8/layout/vList5"/>
    <dgm:cxn modelId="{94DC905B-5F0D-4C5C-9231-9005D0A386B9}" type="presParOf" srcId="{17DA8EC0-EE5A-4617-A084-C9AC99726C9C}" destId="{F4DFA5F2-175B-4F5A-8FBD-455A7E2AEA52}" srcOrd="0" destOrd="0" presId="urn:microsoft.com/office/officeart/2005/8/layout/vList5"/>
    <dgm:cxn modelId="{160AD5DE-6E1A-4D59-AACE-7F64F07469D3}" type="presParOf" srcId="{17DA8EC0-EE5A-4617-A084-C9AC99726C9C}" destId="{818E8C44-35CB-4F03-970C-44CBD8798631}" srcOrd="1" destOrd="0" presId="urn:microsoft.com/office/officeart/2005/8/layout/vList5"/>
    <dgm:cxn modelId="{2DF7E34E-EE5B-4B2A-BDAD-E11C8A762F18}" type="presParOf" srcId="{FE5749B6-BC48-4E73-B657-BEB59265A7D1}" destId="{371E8F2A-F176-4081-979A-59AB1FFDD282}" srcOrd="1" destOrd="0" presId="urn:microsoft.com/office/officeart/2005/8/layout/vList5"/>
    <dgm:cxn modelId="{AB6CD957-7F05-4630-B2E8-4590EC2D0290}" type="presParOf" srcId="{FE5749B6-BC48-4E73-B657-BEB59265A7D1}" destId="{3D8EF598-E065-477C-B725-B9458B5896CB}" srcOrd="2" destOrd="0" presId="urn:microsoft.com/office/officeart/2005/8/layout/vList5"/>
    <dgm:cxn modelId="{DD2C9022-D413-41DE-BA0C-CF5F2402DC8D}" type="presParOf" srcId="{3D8EF598-E065-477C-B725-B9458B5896CB}" destId="{771D4A76-8587-4450-B209-AA1698A03F4B}" srcOrd="0" destOrd="0" presId="urn:microsoft.com/office/officeart/2005/8/layout/vList5"/>
    <dgm:cxn modelId="{231B1282-331B-4D10-9B4E-297090638897}" type="presParOf" srcId="{3D8EF598-E065-477C-B725-B9458B5896CB}" destId="{4C614E7E-48CD-4BA1-8FBF-AE1E30635FD4}" srcOrd="1" destOrd="0" presId="urn:microsoft.com/office/officeart/2005/8/layout/vList5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CD7D0AC-A143-45F6-9FCB-85F448C8108D}" type="doc">
      <dgm:prSet loTypeId="urn:microsoft.com/office/officeart/2005/8/layout/vList5" loCatId="list" qsTypeId="urn:microsoft.com/office/officeart/2005/8/quickstyle/3d2#2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3639C73E-FF83-4C8B-B1D6-3165D9B3B883}">
      <dgm:prSet phldrT="[ข้อความ]" custT="1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l"/>
          <a:r>
            <a:rPr lang="th-TH" sz="3200" b="1" i="0" cap="none" spc="0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FreesiaUPC" pitchFamily="34" charset="-34"/>
              <a:cs typeface="FreesiaUPC" pitchFamily="34" charset="-34"/>
            </a:rPr>
            <a:t>3. แจ้งบอกเลิก</a:t>
          </a:r>
          <a:br>
            <a:rPr lang="th-TH" sz="3200" b="1" i="0" cap="none" spc="0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FreesiaUPC" pitchFamily="34" charset="-34"/>
              <a:cs typeface="FreesiaUPC" pitchFamily="34" charset="-34"/>
            </a:rPr>
          </a:br>
          <a:r>
            <a:rPr lang="th-TH" sz="3200" b="1" i="0" cap="none" spc="0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FreesiaUPC" pitchFamily="34" charset="-34"/>
              <a:cs typeface="FreesiaUPC" pitchFamily="34" charset="-34"/>
            </a:rPr>
            <a:t>    สัญญา</a:t>
          </a:r>
          <a:endParaRPr lang="en-US" sz="3200" b="1" i="0" cap="none" spc="0" dirty="0">
            <a:ln w="1905"/>
            <a:solidFill>
              <a:schemeClr val="accent6">
                <a:lumMod val="75000"/>
              </a:schemeClr>
            </a:solidFill>
            <a:effectLst>
              <a:innerShdw blurRad="69850" dist="43180" dir="5400000">
                <a:srgbClr val="000000">
                  <a:alpha val="65000"/>
                </a:srgbClr>
              </a:innerShdw>
            </a:effectLst>
            <a:latin typeface="FreesiaUPC" pitchFamily="34" charset="-34"/>
            <a:cs typeface="FreesiaUPC" pitchFamily="34" charset="-34"/>
          </a:endParaRPr>
        </a:p>
      </dgm:t>
    </dgm:pt>
    <dgm:pt modelId="{C74A1934-A831-4F59-AE47-54BBC7B70880}" type="parTrans" cxnId="{D375A3D8-21D8-4D35-A05A-E58924BFB483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4D4F465D-1D43-4F55-9A63-80AED572F532}" type="sibTrans" cxnId="{D375A3D8-21D8-4D35-A05A-E58924BFB483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E4E7360D-77EE-4912-9843-0F84D726682B}">
      <dgm:prSet phldrT="[ข้อความ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pPr algn="l"/>
          <a:r>
            <a:rPr lang="th-TH" sz="3200" b="1" i="0" dirty="0">
              <a:ln>
                <a:solidFill>
                  <a:srgbClr val="FF66FF"/>
                </a:solidFill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rPr>
            <a:t>4. ส่งฟ้องคดี</a:t>
          </a:r>
          <a:endParaRPr lang="en-US" sz="3200" b="1" i="0" dirty="0">
            <a:ln>
              <a:solidFill>
                <a:srgbClr val="FF66FF"/>
              </a:solidFill>
            </a:ln>
            <a:solidFill>
              <a:schemeClr val="bg1"/>
            </a:solidFill>
            <a:effectLst/>
            <a:latin typeface="FreesiaUPC" pitchFamily="34" charset="-34"/>
            <a:cs typeface="FreesiaUPC" pitchFamily="34" charset="-34"/>
          </a:endParaRPr>
        </a:p>
      </dgm:t>
    </dgm:pt>
    <dgm:pt modelId="{8A537E3B-9C84-4EF1-B452-FC2787C31293}" type="parTrans" cxnId="{332BF622-7510-4607-A52B-1DE9154AA861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868F550F-A57D-4D95-8A81-909D23D3C306}" type="sibTrans" cxnId="{332BF622-7510-4607-A52B-1DE9154AA861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5FFDCFF5-4BE3-45A8-A3EE-A20112E8F6B4}">
      <dgm:prSet phldrT="[ข้อความ]" custT="1"/>
      <dgm:spPr/>
      <dgm:t>
        <a:bodyPr/>
        <a:lstStyle/>
        <a:p>
          <a:pPr algn="thaiDist"/>
          <a:r>
            <a:rPr lang="th-TH" sz="2800" b="1" i="0" dirty="0">
              <a:effectLst/>
              <a:latin typeface="FreesiaUPC" pitchFamily="34" charset="-34"/>
              <a:cs typeface="FreesiaUPC" pitchFamily="34" charset="-34"/>
            </a:rPr>
            <a:t>เมื่อตรวจสอบพบว่าลูกหนี้ไม่ชำระหนี้</a:t>
          </a:r>
          <a:r>
            <a:rPr lang="th-TH" sz="2800" b="1" i="0" u="sng" dirty="0">
              <a:solidFill>
                <a:srgbClr val="FF0000"/>
              </a:solidFill>
              <a:effectLst/>
              <a:latin typeface="FreesiaUPC" pitchFamily="34" charset="-34"/>
              <a:cs typeface="FreesiaUPC" pitchFamily="34" charset="-34"/>
            </a:rPr>
            <a:t>เป็นเวลา </a:t>
          </a:r>
          <a:br>
            <a:rPr lang="th-TH" sz="2800" b="1" i="0" u="sng" dirty="0">
              <a:solidFill>
                <a:srgbClr val="FF0000"/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2800" b="1" i="0" u="sng" dirty="0" smtClean="0">
              <a:solidFill>
                <a:srgbClr val="FF0000"/>
              </a:solidFill>
              <a:effectLst/>
              <a:latin typeface="FreesiaUPC" pitchFamily="34" charset="-34"/>
              <a:cs typeface="FreesiaUPC" pitchFamily="34" charset="-34"/>
            </a:rPr>
            <a:t>ติดต่อกันเกิน 3 เดือน</a:t>
          </a:r>
          <a:r>
            <a:rPr lang="th-TH" sz="2800" b="1" i="0" dirty="0" smtClean="0">
              <a:effectLst/>
              <a:latin typeface="FreesiaUPC" pitchFamily="34" charset="-34"/>
              <a:cs typeface="FreesiaUPC" pitchFamily="34" charset="-34"/>
            </a:rPr>
            <a:t> </a:t>
          </a:r>
          <a:r>
            <a:rPr lang="th-TH" sz="2800" b="1" i="0" dirty="0">
              <a:effectLst/>
              <a:latin typeface="FreesiaUPC" pitchFamily="34" charset="-34"/>
              <a:cs typeface="FreesiaUPC" pitchFamily="34" charset="-34"/>
            </a:rPr>
            <a:t>โดย</a:t>
          </a:r>
          <a:r>
            <a:rPr lang="th-TH" sz="2800" b="1" i="0" dirty="0">
              <a:latin typeface="FreesiaUPC" pitchFamily="34" charset="-34"/>
              <a:cs typeface="FreesiaUPC" pitchFamily="34" charset="-34"/>
            </a:rPr>
            <a:t>แจ้งให้ลูกหนี้ชำระเงินที่ค้างชำระพร้อมดอกเบี้ยอัตราร้อยละ 15 ต่อปี</a:t>
          </a:r>
          <a:endParaRPr lang="en-US" sz="2800" b="1" i="0" dirty="0">
            <a:latin typeface="FreesiaUPC" pitchFamily="34" charset="-34"/>
            <a:cs typeface="FreesiaUPC" pitchFamily="34" charset="-34"/>
          </a:endParaRPr>
        </a:p>
      </dgm:t>
    </dgm:pt>
    <dgm:pt modelId="{E33FC286-D428-43DA-8F2A-DB9E4D5FA21A}" type="parTrans" cxnId="{7DF017F8-C648-403E-BB60-D41E93450BAF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390F8543-01A9-4F44-92D9-7D6D7B5DFF86}" type="sibTrans" cxnId="{7DF017F8-C648-403E-BB60-D41E93450BAF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B0BD638A-5994-4DC2-BC1F-4D8F61843691}">
      <dgm:prSet phldrT="[ข้อความ]" custT="1"/>
      <dgm:spPr/>
      <dgm:t>
        <a:bodyPr/>
        <a:lstStyle/>
        <a:p>
          <a:pPr algn="thaiDist"/>
          <a:r>
            <a:rPr lang="th-TH" sz="2800" b="1" i="0" dirty="0" smtClean="0">
              <a:effectLst/>
              <a:latin typeface="FreesiaUPC" pitchFamily="34" charset="-34"/>
              <a:cs typeface="FreesiaUPC" pitchFamily="34" charset="-34"/>
            </a:rPr>
            <a:t>หากไม่ชำระหนี้ตามหนังสือบอกเลิกสัญญา</a:t>
          </a:r>
          <a:br>
            <a:rPr lang="th-TH" sz="2800" b="1" i="0" dirty="0" smtClean="0">
              <a:effectLst/>
              <a:latin typeface="FreesiaUPC" pitchFamily="34" charset="-34"/>
              <a:cs typeface="FreesiaUPC" pitchFamily="34" charset="-34"/>
            </a:rPr>
          </a:br>
          <a:r>
            <a:rPr lang="th-TH" sz="2800" b="1" i="0" dirty="0" smtClean="0">
              <a:effectLst/>
              <a:latin typeface="FreesiaUPC" pitchFamily="34" charset="-34"/>
              <a:cs typeface="FreesiaUPC" pitchFamily="34" charset="-34"/>
            </a:rPr>
            <a:t>ให้ส่งฟ้องคดีตามกฎหมาย </a:t>
          </a:r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เพื่อบังคับชำระหนี้ต่อไป</a:t>
          </a:r>
          <a:endParaRPr lang="en-US" sz="2800" b="1" i="0" dirty="0">
            <a:effectLst/>
            <a:latin typeface="FreesiaUPC" pitchFamily="34" charset="-34"/>
            <a:cs typeface="FreesiaUPC" pitchFamily="34" charset="-34"/>
          </a:endParaRPr>
        </a:p>
      </dgm:t>
    </dgm:pt>
    <dgm:pt modelId="{6213B9AE-C836-4FAA-8279-BC343329E1D0}" type="parTrans" cxnId="{6EFB8898-58EA-4161-B791-87EE96826E41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4CE334E0-98AA-4085-B32F-B344B50D3AB0}" type="sibTrans" cxnId="{6EFB8898-58EA-4161-B791-87EE96826E41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FE5749B6-BC48-4E73-B657-BEB59265A7D1}" type="pres">
      <dgm:prSet presAssocID="{2CD7D0AC-A143-45F6-9FCB-85F448C8108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7DA8EC0-EE5A-4617-A084-C9AC99726C9C}" type="pres">
      <dgm:prSet presAssocID="{3639C73E-FF83-4C8B-B1D6-3165D9B3B883}" presName="linNode" presStyleCnt="0"/>
      <dgm:spPr/>
    </dgm:pt>
    <dgm:pt modelId="{F4DFA5F2-175B-4F5A-8FBD-455A7E2AEA52}" type="pres">
      <dgm:prSet presAssocID="{3639C73E-FF83-4C8B-B1D6-3165D9B3B883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8E8C44-35CB-4F03-970C-44CBD8798631}" type="pres">
      <dgm:prSet presAssocID="{3639C73E-FF83-4C8B-B1D6-3165D9B3B883}" presName="descendantText" presStyleLbl="alignAccFollowNode1" presStyleIdx="0" presStyleCnt="2" custScaleY="11133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1E8F2A-F176-4081-979A-59AB1FFDD282}" type="pres">
      <dgm:prSet presAssocID="{4D4F465D-1D43-4F55-9A63-80AED572F532}" presName="sp" presStyleCnt="0"/>
      <dgm:spPr/>
    </dgm:pt>
    <dgm:pt modelId="{3D8EF598-E065-477C-B725-B9458B5896CB}" type="pres">
      <dgm:prSet presAssocID="{E4E7360D-77EE-4912-9843-0F84D726682B}" presName="linNode" presStyleCnt="0"/>
      <dgm:spPr/>
    </dgm:pt>
    <dgm:pt modelId="{771D4A76-8587-4450-B209-AA1698A03F4B}" type="pres">
      <dgm:prSet presAssocID="{E4E7360D-77EE-4912-9843-0F84D726682B}" presName="parentText" presStyleLbl="node1" presStyleIdx="1" presStyleCnt="2" custLinFactNeighborY="79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614E7E-48CD-4BA1-8FBF-AE1E30635FD4}" type="pres">
      <dgm:prSet presAssocID="{E4E7360D-77EE-4912-9843-0F84D726682B}" presName="descendantText" presStyleLbl="alignAccFollowNode1" presStyleIdx="1" presStyleCnt="2" custScaleY="115319" custLinFactNeighborY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375A3D8-21D8-4D35-A05A-E58924BFB483}" srcId="{2CD7D0AC-A143-45F6-9FCB-85F448C8108D}" destId="{3639C73E-FF83-4C8B-B1D6-3165D9B3B883}" srcOrd="0" destOrd="0" parTransId="{C74A1934-A831-4F59-AE47-54BBC7B70880}" sibTransId="{4D4F465D-1D43-4F55-9A63-80AED572F532}"/>
    <dgm:cxn modelId="{396F2A37-1D90-4A48-B890-5527A6101DD5}" type="presOf" srcId="{3639C73E-FF83-4C8B-B1D6-3165D9B3B883}" destId="{F4DFA5F2-175B-4F5A-8FBD-455A7E2AEA52}" srcOrd="0" destOrd="0" presId="urn:microsoft.com/office/officeart/2005/8/layout/vList5"/>
    <dgm:cxn modelId="{332BF622-7510-4607-A52B-1DE9154AA861}" srcId="{2CD7D0AC-A143-45F6-9FCB-85F448C8108D}" destId="{E4E7360D-77EE-4912-9843-0F84D726682B}" srcOrd="1" destOrd="0" parTransId="{8A537E3B-9C84-4EF1-B452-FC2787C31293}" sibTransId="{868F550F-A57D-4D95-8A81-909D23D3C306}"/>
    <dgm:cxn modelId="{A52BB6E9-9A4C-4EFA-8AA1-DB248B530410}" type="presOf" srcId="{B0BD638A-5994-4DC2-BC1F-4D8F61843691}" destId="{4C614E7E-48CD-4BA1-8FBF-AE1E30635FD4}" srcOrd="0" destOrd="0" presId="urn:microsoft.com/office/officeart/2005/8/layout/vList5"/>
    <dgm:cxn modelId="{7DF017F8-C648-403E-BB60-D41E93450BAF}" srcId="{3639C73E-FF83-4C8B-B1D6-3165D9B3B883}" destId="{5FFDCFF5-4BE3-45A8-A3EE-A20112E8F6B4}" srcOrd="0" destOrd="0" parTransId="{E33FC286-D428-43DA-8F2A-DB9E4D5FA21A}" sibTransId="{390F8543-01A9-4F44-92D9-7D6D7B5DFF86}"/>
    <dgm:cxn modelId="{F093E563-5069-4F90-B04D-A8504B25502C}" type="presOf" srcId="{2CD7D0AC-A143-45F6-9FCB-85F448C8108D}" destId="{FE5749B6-BC48-4E73-B657-BEB59265A7D1}" srcOrd="0" destOrd="0" presId="urn:microsoft.com/office/officeart/2005/8/layout/vList5"/>
    <dgm:cxn modelId="{307BE82A-375D-48E9-B9DD-3D0B366C8ABE}" type="presOf" srcId="{E4E7360D-77EE-4912-9843-0F84D726682B}" destId="{771D4A76-8587-4450-B209-AA1698A03F4B}" srcOrd="0" destOrd="0" presId="urn:microsoft.com/office/officeart/2005/8/layout/vList5"/>
    <dgm:cxn modelId="{6EFB8898-58EA-4161-B791-87EE96826E41}" srcId="{E4E7360D-77EE-4912-9843-0F84D726682B}" destId="{B0BD638A-5994-4DC2-BC1F-4D8F61843691}" srcOrd="0" destOrd="0" parTransId="{6213B9AE-C836-4FAA-8279-BC343329E1D0}" sibTransId="{4CE334E0-98AA-4085-B32F-B344B50D3AB0}"/>
    <dgm:cxn modelId="{0A6AB5E6-045A-4F4B-8045-1187A8902ACF}" type="presOf" srcId="{5FFDCFF5-4BE3-45A8-A3EE-A20112E8F6B4}" destId="{818E8C44-35CB-4F03-970C-44CBD8798631}" srcOrd="0" destOrd="0" presId="urn:microsoft.com/office/officeart/2005/8/layout/vList5"/>
    <dgm:cxn modelId="{FC7679C1-6408-49E0-8883-3172BF2597E2}" type="presParOf" srcId="{FE5749B6-BC48-4E73-B657-BEB59265A7D1}" destId="{17DA8EC0-EE5A-4617-A084-C9AC99726C9C}" srcOrd="0" destOrd="0" presId="urn:microsoft.com/office/officeart/2005/8/layout/vList5"/>
    <dgm:cxn modelId="{B91D7EC3-D3CC-4578-971B-369E6188B5F1}" type="presParOf" srcId="{17DA8EC0-EE5A-4617-A084-C9AC99726C9C}" destId="{F4DFA5F2-175B-4F5A-8FBD-455A7E2AEA52}" srcOrd="0" destOrd="0" presId="urn:microsoft.com/office/officeart/2005/8/layout/vList5"/>
    <dgm:cxn modelId="{24F55DF9-BED4-42DA-9F98-CDC50CAE0CE6}" type="presParOf" srcId="{17DA8EC0-EE5A-4617-A084-C9AC99726C9C}" destId="{818E8C44-35CB-4F03-970C-44CBD8798631}" srcOrd="1" destOrd="0" presId="urn:microsoft.com/office/officeart/2005/8/layout/vList5"/>
    <dgm:cxn modelId="{A6DA3E17-FF6E-4115-8597-0AB732F5D789}" type="presParOf" srcId="{FE5749B6-BC48-4E73-B657-BEB59265A7D1}" destId="{371E8F2A-F176-4081-979A-59AB1FFDD282}" srcOrd="1" destOrd="0" presId="urn:microsoft.com/office/officeart/2005/8/layout/vList5"/>
    <dgm:cxn modelId="{02EF8013-2D71-4459-B6D2-9777ADF6109C}" type="presParOf" srcId="{FE5749B6-BC48-4E73-B657-BEB59265A7D1}" destId="{3D8EF598-E065-477C-B725-B9458B5896CB}" srcOrd="2" destOrd="0" presId="urn:microsoft.com/office/officeart/2005/8/layout/vList5"/>
    <dgm:cxn modelId="{6FE1C67C-6D74-429C-AA4B-612EDBB177D5}" type="presParOf" srcId="{3D8EF598-E065-477C-B725-B9458B5896CB}" destId="{771D4A76-8587-4450-B209-AA1698A03F4B}" srcOrd="0" destOrd="0" presId="urn:microsoft.com/office/officeart/2005/8/layout/vList5"/>
    <dgm:cxn modelId="{FECA4734-FFF2-4133-809B-6DEBDEB75B5D}" type="presParOf" srcId="{3D8EF598-E065-477C-B725-B9458B5896CB}" destId="{4C614E7E-48CD-4BA1-8FBF-AE1E30635FD4}" srcOrd="1" destOrd="0" presId="urn:microsoft.com/office/officeart/2005/8/layout/vList5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A83DBB-CBBD-430D-9E45-3035B63A7B85}">
      <dsp:nvSpPr>
        <dsp:cNvPr id="0" name=""/>
        <dsp:cNvSpPr/>
      </dsp:nvSpPr>
      <dsp:spPr>
        <a:xfrm>
          <a:off x="72024" y="2061540"/>
          <a:ext cx="2638161" cy="1831140"/>
        </a:xfrm>
        <a:prstGeom prst="roundRect">
          <a:avLst>
            <a:gd name="adj" fmla="val 10000"/>
          </a:avLst>
        </a:prstGeom>
        <a:solidFill>
          <a:schemeClr val="accent1">
            <a:alpha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ผู้มีสิทธิ</a:t>
          </a:r>
          <a:br>
            <a:rPr lang="th-TH" sz="32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กู้ยืมเงิน</a:t>
          </a:r>
        </a:p>
      </dsp:txBody>
      <dsp:txXfrm>
        <a:off x="72024" y="2061540"/>
        <a:ext cx="2638161" cy="1831140"/>
      </dsp:txXfrm>
    </dsp:sp>
    <dsp:sp modelId="{5288EB78-0929-4F54-8FAE-5B7D0E0840F5}">
      <dsp:nvSpPr>
        <dsp:cNvPr id="0" name=""/>
        <dsp:cNvSpPr/>
      </dsp:nvSpPr>
      <dsp:spPr>
        <a:xfrm rot="17657938">
          <a:off x="2150862" y="2083643"/>
          <a:ext cx="1900836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900836" y="27246"/>
              </a:lnTo>
            </a:path>
          </a:pathLst>
        </a:custGeom>
        <a:noFill/>
        <a:ln w="38100" cap="flat" cmpd="sng" algn="ctr">
          <a:solidFill>
            <a:schemeClr val="tx1"/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7657938">
        <a:off x="3053760" y="2063368"/>
        <a:ext cx="95041" cy="95041"/>
      </dsp:txXfrm>
    </dsp:sp>
    <dsp:sp modelId="{31A12315-732A-42FD-87D9-52C97D636F22}">
      <dsp:nvSpPr>
        <dsp:cNvPr id="0" name=""/>
        <dsp:cNvSpPr/>
      </dsp:nvSpPr>
      <dsp:spPr>
        <a:xfrm>
          <a:off x="3492376" y="329097"/>
          <a:ext cx="2751545" cy="1831140"/>
        </a:xfrm>
        <a:prstGeom prst="roundRect">
          <a:avLst>
            <a:gd name="adj" fmla="val 10000"/>
          </a:avLst>
        </a:prstGeom>
        <a:solidFill>
          <a:srgbClr val="FFFF00">
            <a:alpha val="7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ผู้ดำเนินการฝึก</a:t>
          </a:r>
        </a:p>
      </dsp:txBody>
      <dsp:txXfrm>
        <a:off x="3492376" y="329097"/>
        <a:ext cx="2751545" cy="1831140"/>
      </dsp:txXfrm>
    </dsp:sp>
    <dsp:sp modelId="{5C551FC1-9301-4BAA-8DDE-E19774B8A1EE}">
      <dsp:nvSpPr>
        <dsp:cNvPr id="0" name=""/>
        <dsp:cNvSpPr/>
      </dsp:nvSpPr>
      <dsp:spPr>
        <a:xfrm rot="945493">
          <a:off x="2695210" y="3058076"/>
          <a:ext cx="796905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796905" y="27246"/>
              </a:lnTo>
            </a:path>
          </a:pathLst>
        </a:custGeom>
        <a:noFill/>
        <a:ln w="38100" cap="flat" cmpd="sng" algn="ctr">
          <a:solidFill>
            <a:schemeClr val="tx1">
              <a:lumMod val="9500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945493">
        <a:off x="3073740" y="3065399"/>
        <a:ext cx="39845" cy="39845"/>
      </dsp:txXfrm>
    </dsp:sp>
    <dsp:sp modelId="{3399F6BD-B571-40AF-899C-021C15D753E5}">
      <dsp:nvSpPr>
        <dsp:cNvPr id="0" name=""/>
        <dsp:cNvSpPr/>
      </dsp:nvSpPr>
      <dsp:spPr>
        <a:xfrm>
          <a:off x="3477141" y="2277962"/>
          <a:ext cx="2751545" cy="1831140"/>
        </a:xfrm>
        <a:prstGeom prst="roundRect">
          <a:avLst>
            <a:gd name="adj" fmla="val 10000"/>
          </a:avLst>
        </a:prstGeom>
        <a:solidFill>
          <a:srgbClr val="FFFF99">
            <a:alpha val="7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</a:p>
      </dsp:txBody>
      <dsp:txXfrm>
        <a:off x="3477141" y="2277962"/>
        <a:ext cx="2751545" cy="1831140"/>
      </dsp:txXfrm>
    </dsp:sp>
    <dsp:sp modelId="{7014344C-E580-44E2-ABA6-FC36797442EC}">
      <dsp:nvSpPr>
        <dsp:cNvPr id="0" name=""/>
        <dsp:cNvSpPr/>
      </dsp:nvSpPr>
      <dsp:spPr>
        <a:xfrm rot="4225071">
          <a:off x="1949494" y="4027857"/>
          <a:ext cx="2288338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2288338" y="27246"/>
              </a:lnTo>
            </a:path>
          </a:pathLst>
        </a:custGeom>
        <a:noFill/>
        <a:ln w="38100" cap="flat" cmpd="sng" algn="ctr">
          <a:solidFill>
            <a:schemeClr val="tx1"/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 rot="4225071">
        <a:off x="3036455" y="3997895"/>
        <a:ext cx="114416" cy="114416"/>
      </dsp:txXfrm>
    </dsp:sp>
    <dsp:sp modelId="{84967A7B-B05F-4409-8F17-DE9129246B8D}">
      <dsp:nvSpPr>
        <dsp:cNvPr id="0" name=""/>
        <dsp:cNvSpPr/>
      </dsp:nvSpPr>
      <dsp:spPr>
        <a:xfrm>
          <a:off x="3477141" y="4217525"/>
          <a:ext cx="2751545" cy="1831140"/>
        </a:xfrm>
        <a:prstGeom prst="roundRect">
          <a:avLst>
            <a:gd name="adj" fmla="val 10000"/>
          </a:avLst>
        </a:prstGeom>
        <a:solidFill>
          <a:srgbClr val="FFD1D2">
            <a:alpha val="7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</a:p>
      </dsp:txBody>
      <dsp:txXfrm>
        <a:off x="3477141" y="4217525"/>
        <a:ext cx="2751545" cy="183114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C7BA86B-6915-44D0-BB10-447977816A89}">
      <dsp:nvSpPr>
        <dsp:cNvPr id="0" name=""/>
        <dsp:cNvSpPr/>
      </dsp:nvSpPr>
      <dsp:spPr>
        <a:xfrm>
          <a:off x="0" y="1677"/>
          <a:ext cx="2602057" cy="3026923"/>
        </a:xfrm>
        <a:prstGeom prst="roundRect">
          <a:avLst>
            <a:gd name="adj" fmla="val 5000"/>
          </a:avLst>
        </a:prstGeom>
        <a:solidFill>
          <a:srgbClr val="FECCF3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 rot="16200000">
        <a:off x="-980833" y="982510"/>
        <a:ext cx="2482077" cy="520411"/>
      </dsp:txXfrm>
    </dsp:sp>
    <dsp:sp modelId="{0500D8E7-2D84-4444-88C5-1E44BF76A750}">
      <dsp:nvSpPr>
        <dsp:cNvPr id="0" name=""/>
        <dsp:cNvSpPr/>
      </dsp:nvSpPr>
      <dsp:spPr>
        <a:xfrm>
          <a:off x="779498" y="1677"/>
          <a:ext cx="1938532" cy="3026923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เป็นบุคคลธรรมดา หรือ</a:t>
          </a:r>
          <a:br>
            <a:rPr lang="th-TH" sz="32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นิติบุคคลที่มีสัญชาติไทย	</a:t>
          </a:r>
          <a:endParaRPr lang="en-US" sz="32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779498" y="1677"/>
        <a:ext cx="1938532" cy="3026923"/>
      </dsp:txXfrm>
    </dsp:sp>
    <dsp:sp modelId="{8EC98005-D844-45C2-9EC5-8C8C4DD738E9}">
      <dsp:nvSpPr>
        <dsp:cNvPr id="0" name=""/>
        <dsp:cNvSpPr/>
      </dsp:nvSpPr>
      <dsp:spPr>
        <a:xfrm>
          <a:off x="2880293" y="1677"/>
          <a:ext cx="2737427" cy="3008748"/>
        </a:xfrm>
        <a:prstGeom prst="roundRect">
          <a:avLst>
            <a:gd name="adj" fmla="val 5000"/>
          </a:avLst>
        </a:prstGeom>
        <a:solidFill>
          <a:srgbClr val="FFC00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bg1"/>
            </a:solidFill>
            <a:latin typeface="TH Chakra Petch" pitchFamily="2" charset="-34"/>
            <a:cs typeface="TH Chakra Petch" pitchFamily="2" charset="-34"/>
          </a:endParaRPr>
        </a:p>
      </dsp:txBody>
      <dsp:txXfrm rot="16200000">
        <a:off x="1920449" y="961521"/>
        <a:ext cx="2467173" cy="547485"/>
      </dsp:txXfrm>
    </dsp:sp>
    <dsp:sp modelId="{FE33D50C-5B90-4029-AA82-64645E17BA4D}">
      <dsp:nvSpPr>
        <dsp:cNvPr id="0" name=""/>
        <dsp:cNvSpPr/>
      </dsp:nvSpPr>
      <dsp:spPr>
        <a:xfrm rot="16200000" flipV="1">
          <a:off x="2525898" y="1216577"/>
          <a:ext cx="454742" cy="321962"/>
        </a:xfrm>
        <a:prstGeom prst="flowChartExtract">
          <a:avLst/>
        </a:prstGeom>
        <a:solidFill>
          <a:schemeClr val="accent6">
            <a:lumMod val="60000"/>
            <a:lumOff val="4000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24DB23-95D9-4062-B6CF-67125A1E6FDA}">
      <dsp:nvSpPr>
        <dsp:cNvPr id="0" name=""/>
        <dsp:cNvSpPr/>
      </dsp:nvSpPr>
      <dsp:spPr>
        <a:xfrm>
          <a:off x="3677051" y="1677"/>
          <a:ext cx="2039383" cy="3008748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ไม่เป็นบุคคลล้มละลาย</a:t>
          </a:r>
          <a:endParaRPr lang="en-US" sz="32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677051" y="1677"/>
        <a:ext cx="2039383" cy="3008748"/>
      </dsp:txXfrm>
    </dsp:sp>
    <dsp:sp modelId="{943585EB-7461-4B5F-9226-91279ADE96E5}">
      <dsp:nvSpPr>
        <dsp:cNvPr id="0" name=""/>
        <dsp:cNvSpPr/>
      </dsp:nvSpPr>
      <dsp:spPr>
        <a:xfrm>
          <a:off x="5945861" y="1677"/>
          <a:ext cx="2767132" cy="3008748"/>
        </a:xfrm>
        <a:prstGeom prst="roundRect">
          <a:avLst>
            <a:gd name="adj" fmla="val 5000"/>
          </a:avLst>
        </a:prstGeom>
        <a:solidFill>
          <a:srgbClr val="92D05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 rot="16200000">
        <a:off x="4988988" y="958551"/>
        <a:ext cx="2467173" cy="553426"/>
      </dsp:txXfrm>
    </dsp:sp>
    <dsp:sp modelId="{D2BE5F59-243B-407F-A563-CE56005E2D0D}">
      <dsp:nvSpPr>
        <dsp:cNvPr id="0" name=""/>
        <dsp:cNvSpPr/>
      </dsp:nvSpPr>
      <dsp:spPr>
        <a:xfrm rot="5400000">
          <a:off x="5571281" y="1189796"/>
          <a:ext cx="432909" cy="342221"/>
        </a:xfrm>
        <a:prstGeom prst="flowChartExtract">
          <a:avLst/>
        </a:prstGeom>
        <a:solidFill>
          <a:schemeClr val="accent6">
            <a:lumMod val="60000"/>
            <a:lumOff val="40000"/>
          </a:schemeClr>
        </a:solidFill>
        <a:ln w="9525" cap="flat" cmpd="sng" algn="ctr">
          <a:solidFill>
            <a:schemeClr val="accent4">
              <a:hueOff val="-165535"/>
              <a:satOff val="24059"/>
              <a:lumOff val="-1961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1097FF-4308-4F55-B51E-7A8E10738005}">
      <dsp:nvSpPr>
        <dsp:cNvPr id="0" name=""/>
        <dsp:cNvSpPr/>
      </dsp:nvSpPr>
      <dsp:spPr>
        <a:xfrm>
          <a:off x="6746407" y="1677"/>
          <a:ext cx="2061513" cy="3008748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ไม่เป็นลูกหนี้กองทุน</a:t>
          </a:r>
          <a:endParaRPr lang="en-US" sz="32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746407" y="1677"/>
        <a:ext cx="2061513" cy="3008748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4DD09D2-DDE8-4113-B639-1F9C0C2A5368}">
      <dsp:nvSpPr>
        <dsp:cNvPr id="0" name=""/>
        <dsp:cNvSpPr/>
      </dsp:nvSpPr>
      <dsp:spPr>
        <a:xfrm>
          <a:off x="1795" y="1472"/>
          <a:ext cx="11112205" cy="630027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1795" y="1472"/>
        <a:ext cx="11112205" cy="630027"/>
      </dsp:txXfrm>
    </dsp:sp>
    <dsp:sp modelId="{2360D4D4-750F-48AB-A669-C2375AE9899D}">
      <dsp:nvSpPr>
        <dsp:cNvPr id="0" name=""/>
        <dsp:cNvSpPr/>
      </dsp:nvSpPr>
      <dsp:spPr>
        <a:xfrm>
          <a:off x="9713" y="779938"/>
          <a:ext cx="1794747" cy="3769362"/>
        </a:xfrm>
        <a:prstGeom prst="roundRect">
          <a:avLst>
            <a:gd name="adj" fmla="val 10000"/>
          </a:avLst>
        </a:prstGeom>
        <a:solidFill>
          <a:schemeClr val="accent6"/>
        </a:soli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1.พันธบัตรรัฐบาลไทย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9713" y="779938"/>
        <a:ext cx="1794747" cy="3769362"/>
      </dsp:txXfrm>
    </dsp:sp>
    <dsp:sp modelId="{F9387761-1E99-4890-AC9E-DCB9C43D0998}">
      <dsp:nvSpPr>
        <dsp:cNvPr id="0" name=""/>
        <dsp:cNvSpPr/>
      </dsp:nvSpPr>
      <dsp:spPr>
        <a:xfrm>
          <a:off x="2052284" y="778353"/>
          <a:ext cx="3052900" cy="3811019"/>
        </a:xfrm>
        <a:prstGeom prst="roundRect">
          <a:avLst>
            <a:gd name="adj" fmla="val 10000"/>
          </a:avLst>
        </a:prstGeom>
        <a:solidFill>
          <a:srgbClr val="92D050"/>
        </a:soli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thaiDi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 ต้องมีจำนวนเงิน</a:t>
          </a:r>
          <a:b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ค้ำประกันไม่น้อยกว่าวงเงินกู้ยืม และต้องมี</a:t>
          </a: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ระยะเวลาค้ำประกัน</a:t>
          </a:r>
          <a:b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เกิน</a:t>
          </a: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กว่าระยะเวลาสิ้นสุดสัญญาไม่น้อยกว่าหนึ่งปี หรือ</a:t>
          </a:r>
          <a:r>
            <a:rPr lang="th-TH" sz="2800" b="1" kern="1200" dirty="0">
              <a:solidFill>
                <a:schemeClr val="bg1"/>
              </a:solidFill>
              <a:latin typeface="TH Chakra Petch" pitchFamily="2" charset="-34"/>
              <a:cs typeface="TH Chakra Petch" pitchFamily="2" charset="-34"/>
            </a:rPr>
            <a:t>	</a:t>
          </a:r>
          <a:endParaRPr lang="en-US" sz="2800" b="1" kern="1200" dirty="0">
            <a:solidFill>
              <a:schemeClr val="bg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2052284" y="778353"/>
        <a:ext cx="3052900" cy="3811019"/>
      </dsp:txXfrm>
    </dsp:sp>
    <dsp:sp modelId="{6D50754A-19BF-4FE9-A0F8-4D03C369B18F}">
      <dsp:nvSpPr>
        <dsp:cNvPr id="0" name=""/>
        <dsp:cNvSpPr/>
      </dsp:nvSpPr>
      <dsp:spPr>
        <a:xfrm>
          <a:off x="5289347" y="855089"/>
          <a:ext cx="3234161" cy="3582079"/>
        </a:xfrm>
        <a:prstGeom prst="roundRect">
          <a:avLst>
            <a:gd name="adj" fmla="val 10000"/>
          </a:avLst>
        </a:prstGeom>
        <a:solidFill>
          <a:srgbClr val="C9F5DA"/>
        </a:soli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thaiDi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800" b="1" u="sng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กรณีผู้กู้ยืมจดทะเบียน</a:t>
          </a:r>
          <a:br>
            <a:rPr lang="th-TH" sz="2800" b="1" u="sng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u="sng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เป็นนิติบุคคล</a:t>
          </a: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ให้บุคคลใดบุคคลหนึ่งเป็นผู้ค้ำประกันได้แก่ กรรมการบริหารหุ้นส่วนผู้จัดการ หรือผู้แทนอื่น</a:t>
          </a: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ของนิติ</a:t>
          </a: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บุคคล แล้วแต่กรณี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289347" y="855089"/>
        <a:ext cx="3234161" cy="3582079"/>
      </dsp:txXfrm>
    </dsp:sp>
    <dsp:sp modelId="{5ED79D52-5B75-4506-8C02-1EA6B30B3EAF}">
      <dsp:nvSpPr>
        <dsp:cNvPr id="0" name=""/>
        <dsp:cNvSpPr/>
      </dsp:nvSpPr>
      <dsp:spPr>
        <a:xfrm>
          <a:off x="8778037" y="899017"/>
          <a:ext cx="2337759" cy="3599830"/>
        </a:xfrm>
        <a:prstGeom prst="roundRect">
          <a:avLst>
            <a:gd name="adj" fmla="val 10000"/>
          </a:avLst>
        </a:prstGeom>
        <a:solidFill>
          <a:srgbClr val="EDFCA0"/>
        </a:soli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thaiDist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5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กรณีผู้ค้ำประกัน</a:t>
          </a:r>
          <a:br>
            <a:rPr lang="th-TH" sz="25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5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มีคู่สมรสต้องได้รับความยินยอมจาก</a:t>
          </a:r>
          <a:br>
            <a:rPr lang="th-TH" sz="25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5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คู่สมรส โดย</a:t>
          </a:r>
          <a:r>
            <a:rPr lang="th-TH" sz="25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</a:t>
          </a:r>
          <a:br>
            <a:rPr lang="th-TH" sz="25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5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คู่</a:t>
          </a:r>
          <a:r>
            <a:rPr lang="th-TH" sz="25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สมรสลง</a:t>
          </a:r>
          <a:r>
            <a:rPr lang="th-TH" sz="25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นาม</a:t>
          </a:r>
          <a:br>
            <a:rPr lang="th-TH" sz="25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5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</a:t>
          </a:r>
          <a:r>
            <a:rPr lang="th-TH" sz="25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ความ</a:t>
          </a:r>
          <a:r>
            <a:rPr lang="th-TH" sz="25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ยินยอม</a:t>
          </a:r>
          <a:br>
            <a:rPr lang="th-TH" sz="25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5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ในสัญญาค้ำ</a:t>
          </a:r>
          <a:r>
            <a:rPr lang="th-TH" sz="25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ประกัน </a:t>
          </a:r>
          <a:endParaRPr lang="en-US" sz="25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778037" y="899017"/>
        <a:ext cx="2337759" cy="359983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AEABB81-363B-4AED-9152-704D9BD72B04}">
      <dsp:nvSpPr>
        <dsp:cNvPr id="0" name=""/>
        <dsp:cNvSpPr/>
      </dsp:nvSpPr>
      <dsp:spPr>
        <a:xfrm>
          <a:off x="9736" y="668379"/>
          <a:ext cx="2551574" cy="4349869"/>
        </a:xfrm>
        <a:prstGeom prst="roundRect">
          <a:avLst>
            <a:gd name="adj" fmla="val 10000"/>
          </a:avLst>
        </a:prstGeom>
        <a:solidFill>
          <a:srgbClr val="FFD1D2"/>
        </a:soli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หลักฐาน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กรณี</a:t>
          </a:r>
          <a:r>
            <a:rPr lang="th-TH" sz="3000" b="1" u="none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หลักประกัน</a:t>
          </a:r>
          <a:r>
            <a:rPr lang="th-TH" sz="30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เป็น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บุคคลค้ำประกัน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(หลักประกันข้อ 3)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9736" y="668379"/>
        <a:ext cx="2551574" cy="4349869"/>
      </dsp:txXfrm>
    </dsp:sp>
    <dsp:sp modelId="{53EDD8A5-4C2A-46AA-ABE7-E038A3DA10DE}">
      <dsp:nvSpPr>
        <dsp:cNvPr id="0" name=""/>
        <dsp:cNvSpPr/>
      </dsp:nvSpPr>
      <dsp:spPr>
        <a:xfrm rot="19774151">
          <a:off x="2412907" y="2258651"/>
          <a:ext cx="2154535" cy="78058"/>
        </a:xfrm>
        <a:custGeom>
          <a:avLst/>
          <a:gdLst/>
          <a:ahLst/>
          <a:cxnLst/>
          <a:rect l="0" t="0" r="0" b="0"/>
          <a:pathLst>
            <a:path>
              <a:moveTo>
                <a:pt x="0" y="39029"/>
              </a:moveTo>
              <a:lnTo>
                <a:pt x="2154535" y="39029"/>
              </a:lnTo>
            </a:path>
          </a:pathLst>
        </a:custGeom>
        <a:noFill/>
        <a:ln w="38100" cap="flat" cmpd="sng" algn="ctr">
          <a:solidFill>
            <a:srgbClr val="DE5408"/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>
            <a:solidFill>
              <a:schemeClr val="tx1"/>
            </a:solidFill>
          </a:endParaRPr>
        </a:p>
      </dsp:txBody>
      <dsp:txXfrm rot="19774151">
        <a:off x="3436312" y="2243816"/>
        <a:ext cx="107726" cy="107726"/>
      </dsp:txXfrm>
    </dsp:sp>
    <dsp:sp modelId="{8D92CDB7-9728-4BC9-B353-A01A0470E322}">
      <dsp:nvSpPr>
        <dsp:cNvPr id="0" name=""/>
        <dsp:cNvSpPr/>
      </dsp:nvSpPr>
      <dsp:spPr>
        <a:xfrm>
          <a:off x="4419040" y="646082"/>
          <a:ext cx="6374498" cy="2211929"/>
        </a:xfrm>
        <a:prstGeom prst="roundRect">
          <a:avLst>
            <a:gd name="adj" fmla="val 10000"/>
          </a:avLst>
        </a:prstGeom>
        <a:solidFill>
          <a:srgbClr val="74CFFC"/>
        </a:soli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  <a:scene3d>
            <a:camera prst="orthographicFront"/>
            <a:lightRig rig="balanced" dir="t">
              <a:rot lat="0" lon="0" rev="2100000"/>
            </a:lightRig>
          </a:scene3d>
          <a:sp3d extrusionH="57150" prstMaterial="metal">
            <a:bevelT w="38100" h="25400"/>
            <a:contourClr>
              <a:schemeClr val="bg2"/>
            </a:contourClr>
          </a:sp3d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u="sng" kern="1200" cap="none" spc="0" dirty="0" smtClean="0">
              <a:ln w="50800"/>
              <a:solidFill>
                <a:srgbClr val="FF66FF"/>
              </a:solidFill>
              <a:effectLst/>
              <a:latin typeface="FreesiaUPC" pitchFamily="34" charset="-34"/>
              <a:cs typeface="FreesiaUPC" pitchFamily="34" charset="-34"/>
            </a:rPr>
            <a:t>กรณีผู้ค้ำประกันเป็นผู้มีอำนาจลงนาม</a:t>
          </a:r>
        </a:p>
        <a:p>
          <a:pPr lvl="0" algn="thaiDist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สำเนาบัตรประจำตัวประชาชนของผู้มีอำนาจลงนาม (กรรมการบริหาร หุ้นส่วนผู้จัดการ หรือผู้แทนอื่น</a:t>
          </a:r>
          <a:br>
            <a:rPr lang="th-TH" sz="30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0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ของนิติบุคคล)</a:t>
          </a:r>
          <a:endParaRPr lang="en-US" sz="30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419040" y="646082"/>
        <a:ext cx="6374498" cy="2211929"/>
      </dsp:txXfrm>
    </dsp:sp>
    <dsp:sp modelId="{85ED94E9-27C3-45DD-A065-0F01FF460A03}">
      <dsp:nvSpPr>
        <dsp:cNvPr id="0" name=""/>
        <dsp:cNvSpPr/>
      </dsp:nvSpPr>
      <dsp:spPr>
        <a:xfrm rot="2036803">
          <a:off x="2365218" y="3446741"/>
          <a:ext cx="2300973" cy="78058"/>
        </a:xfrm>
        <a:custGeom>
          <a:avLst/>
          <a:gdLst/>
          <a:ahLst/>
          <a:cxnLst/>
          <a:rect l="0" t="0" r="0" b="0"/>
          <a:pathLst>
            <a:path>
              <a:moveTo>
                <a:pt x="0" y="39029"/>
              </a:moveTo>
              <a:lnTo>
                <a:pt x="2300973" y="39029"/>
              </a:lnTo>
            </a:path>
          </a:pathLst>
        </a:custGeom>
        <a:noFill/>
        <a:ln w="38100" cap="flat" cmpd="sng" algn="ctr">
          <a:solidFill>
            <a:srgbClr val="DE5408"/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>
            <a:solidFill>
              <a:schemeClr val="tx1"/>
            </a:solidFill>
          </a:endParaRPr>
        </a:p>
      </dsp:txBody>
      <dsp:txXfrm rot="2036803">
        <a:off x="3458181" y="3428246"/>
        <a:ext cx="115048" cy="115048"/>
      </dsp:txXfrm>
    </dsp:sp>
    <dsp:sp modelId="{C55E4C21-D3AD-4CBA-B216-66BE28482DE7}">
      <dsp:nvSpPr>
        <dsp:cNvPr id="0" name=""/>
        <dsp:cNvSpPr/>
      </dsp:nvSpPr>
      <dsp:spPr>
        <a:xfrm>
          <a:off x="4470100" y="3042496"/>
          <a:ext cx="6374498" cy="2171462"/>
        </a:xfrm>
        <a:prstGeom prst="roundRect">
          <a:avLst>
            <a:gd name="adj" fmla="val 10000"/>
          </a:avLst>
        </a:prstGeom>
        <a:solidFill>
          <a:srgbClr val="BDF2FF"/>
        </a:soli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u="sng" kern="1200" dirty="0" smtClean="0">
              <a:solidFill>
                <a:srgbClr val="FF66FF"/>
              </a:solidFill>
              <a:latin typeface="FreesiaUPC" pitchFamily="34" charset="-34"/>
              <a:cs typeface="FreesiaUPC" pitchFamily="34" charset="-34"/>
            </a:rPr>
            <a:t>ผู้ค้ำประกันมีคู่สมรส</a:t>
          </a:r>
          <a:r>
            <a:rPr lang="th-TH" sz="3000" b="1" u="none" kern="1200" dirty="0" smtClean="0">
              <a:solidFill>
                <a:srgbClr val="FF66FF"/>
              </a:solidFill>
              <a:latin typeface="FreesiaUPC" pitchFamily="34" charset="-34"/>
              <a:cs typeface="FreesiaUPC" pitchFamily="34" charset="-34"/>
            </a:rPr>
            <a:t> </a:t>
          </a:r>
        </a:p>
        <a:p>
          <a:pPr lvl="0" algn="thaiDist" defTabSz="13335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30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สำเนาบัตรประจำตัวประชาชนคู่สมรส/สำเนาบัตร</a:t>
          </a:r>
          <a:br>
            <a:rPr lang="th-TH" sz="30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0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ประจำตัวข้าราชการ</a:t>
          </a:r>
        </a:p>
        <a:p>
          <a:pPr lvl="0" algn="thaiDist" defTabSz="13335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30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สำเนาทะเบียนสมรส</a:t>
          </a:r>
          <a:endParaRPr lang="en-US" sz="30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470100" y="3042496"/>
        <a:ext cx="6374498" cy="2171462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#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2949786" cy="496967"/>
          </a:xfrm>
          <a:prstGeom prst="rect">
            <a:avLst/>
          </a:prstGeom>
        </p:spPr>
        <p:txBody>
          <a:bodyPr vert="horz" lIns="91839" tIns="45919" rIns="91839" bIns="4591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5842" y="5"/>
            <a:ext cx="2949786" cy="496967"/>
          </a:xfrm>
          <a:prstGeom prst="rect">
            <a:avLst/>
          </a:prstGeom>
        </p:spPr>
        <p:txBody>
          <a:bodyPr vert="horz" lIns="91839" tIns="45919" rIns="91839" bIns="45919" rtlCol="0"/>
          <a:lstStyle>
            <a:lvl1pPr algn="r">
              <a:defRPr sz="1200"/>
            </a:lvl1pPr>
          </a:lstStyle>
          <a:p>
            <a:fld id="{274219BB-C8BA-4E05-AB61-568CF87E8C0A}" type="datetime1">
              <a:rPr lang="th-TH" smtClean="0"/>
              <a:pPr/>
              <a:t>02/05/61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5" y="9440649"/>
            <a:ext cx="2949786" cy="496967"/>
          </a:xfrm>
          <a:prstGeom prst="rect">
            <a:avLst/>
          </a:prstGeom>
        </p:spPr>
        <p:txBody>
          <a:bodyPr vert="horz" lIns="91839" tIns="45919" rIns="91839" bIns="4591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5842" y="9440649"/>
            <a:ext cx="2949786" cy="496967"/>
          </a:xfrm>
          <a:prstGeom prst="rect">
            <a:avLst/>
          </a:prstGeom>
        </p:spPr>
        <p:txBody>
          <a:bodyPr vert="horz" lIns="91839" tIns="45919" rIns="91839" bIns="45919" rtlCol="0" anchor="b"/>
          <a:lstStyle>
            <a:lvl1pPr algn="r">
              <a:defRPr sz="1200"/>
            </a:lvl1pPr>
          </a:lstStyle>
          <a:p>
            <a:fld id="{814EE047-8FD5-4148-89AE-BFEAD17766A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80173479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2949786" cy="496967"/>
          </a:xfrm>
          <a:prstGeom prst="rect">
            <a:avLst/>
          </a:prstGeom>
        </p:spPr>
        <p:txBody>
          <a:bodyPr vert="horz" lIns="91839" tIns="45919" rIns="91839" bIns="4591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5842" y="5"/>
            <a:ext cx="2949786" cy="496967"/>
          </a:xfrm>
          <a:prstGeom prst="rect">
            <a:avLst/>
          </a:prstGeom>
        </p:spPr>
        <p:txBody>
          <a:bodyPr vert="horz" lIns="91839" tIns="45919" rIns="91839" bIns="45919" rtlCol="0"/>
          <a:lstStyle>
            <a:lvl1pPr algn="r">
              <a:defRPr sz="1200"/>
            </a:lvl1pPr>
          </a:lstStyle>
          <a:p>
            <a:fld id="{254255FF-0A66-44D8-A798-8E4DBC032155}" type="datetime1">
              <a:rPr lang="th-TH" smtClean="0"/>
              <a:pPr/>
              <a:t>02/05/61</a:t>
            </a:fld>
            <a:endParaRPr lang="en-US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7713"/>
            <a:ext cx="6619875" cy="3725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39" tIns="45919" rIns="91839" bIns="45919" rtlCol="0" anchor="ctr"/>
          <a:lstStyle/>
          <a:p>
            <a:endParaRPr lang="en-US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0720" y="4721193"/>
            <a:ext cx="5445760" cy="4472702"/>
          </a:xfrm>
          <a:prstGeom prst="rect">
            <a:avLst/>
          </a:prstGeom>
        </p:spPr>
        <p:txBody>
          <a:bodyPr vert="horz" lIns="91839" tIns="45919" rIns="91839" bIns="4591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5" y="9440649"/>
            <a:ext cx="2949786" cy="496967"/>
          </a:xfrm>
          <a:prstGeom prst="rect">
            <a:avLst/>
          </a:prstGeom>
        </p:spPr>
        <p:txBody>
          <a:bodyPr vert="horz" lIns="91839" tIns="45919" rIns="91839" bIns="4591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5842" y="9440649"/>
            <a:ext cx="2949786" cy="496967"/>
          </a:xfrm>
          <a:prstGeom prst="rect">
            <a:avLst/>
          </a:prstGeom>
        </p:spPr>
        <p:txBody>
          <a:bodyPr vert="horz" lIns="91839" tIns="45919" rIns="91839" bIns="45919" rtlCol="0" anchor="b"/>
          <a:lstStyle>
            <a:lvl1pPr algn="r">
              <a:defRPr sz="1200"/>
            </a:lvl1pPr>
          </a:lstStyle>
          <a:p>
            <a:fld id="{DDABFA7C-D9B5-4F9B-8E89-1FB066B9CA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11041463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609148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1218297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827445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2436594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3045747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3654895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4264043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4873192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3663" y="747713"/>
            <a:ext cx="6619875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02/05/61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1317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3663" y="747713"/>
            <a:ext cx="6619875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02/05/61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74385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" y="746125"/>
            <a:ext cx="6623050" cy="37274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02/05/61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83774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" y="746125"/>
            <a:ext cx="6623050" cy="37274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02/05/61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468941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02/05/61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754830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02/05/61</a:t>
            </a:fld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47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219371" y="146338"/>
            <a:ext cx="11748497" cy="250603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18737" y="381089"/>
            <a:ext cx="10968514" cy="2210312"/>
          </a:xfrm>
        </p:spPr>
        <p:txBody>
          <a:bodyPr lIns="54416" rIns="272080" anchor="b">
            <a:normAutofit/>
          </a:bodyPr>
          <a:lstStyle>
            <a:lvl1pPr marL="0" algn="r">
              <a:defRPr sz="57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843689" y="2820053"/>
            <a:ext cx="8743562" cy="1753006"/>
          </a:xfrm>
        </p:spPr>
        <p:txBody>
          <a:bodyPr lIns="54416" rIns="293846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544159" indent="0" algn="ctr">
              <a:buNone/>
            </a:lvl2pPr>
            <a:lvl3pPr marL="1088319" indent="0" algn="ctr">
              <a:buNone/>
            </a:lvl3pPr>
            <a:lvl4pPr marL="1632478" indent="0" algn="ctr">
              <a:buNone/>
            </a:lvl4pPr>
            <a:lvl5pPr marL="2176638" indent="0" algn="ctr">
              <a:buNone/>
            </a:lvl5pPr>
            <a:lvl6pPr marL="2720797" indent="0" algn="ctr">
              <a:buNone/>
            </a:lvl6pPr>
            <a:lvl7pPr marL="3264957" indent="0" algn="ctr">
              <a:buNone/>
            </a:lvl7pPr>
            <a:lvl8pPr marL="3809116" indent="0" algn="ctr">
              <a:buNone/>
            </a:lvl8pPr>
            <a:lvl9pPr marL="4353276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7413903" y="6510511"/>
            <a:ext cx="4001476" cy="274384"/>
          </a:xfrm>
        </p:spPr>
        <p:txBody>
          <a:bodyPr vert="horz" rtlCol="0"/>
          <a:lstStyle>
            <a:extLst/>
          </a:lstStyle>
          <a:p>
            <a:fld id="{45511860-6ED5-4714-A643-7AF1950C1934}" type="datetime1">
              <a:rPr lang="en-US" smtClean="0"/>
              <a:pPr/>
              <a:t>5/2/2018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11514104" y="6510511"/>
            <a:ext cx="618809" cy="274384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2132767" y="6510511"/>
            <a:ext cx="5207917" cy="274384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84216" y="1424918"/>
            <a:ext cx="10663833" cy="9146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511860-6ED5-4714-A643-7AF1950C1934}" type="datetime1">
              <a:rPr lang="en-US" smtClean="0"/>
              <a:pPr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32983" y="3268213"/>
            <a:ext cx="9871663" cy="9146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792" y="498346"/>
            <a:ext cx="10359152" cy="2731640"/>
          </a:xfrm>
        </p:spPr>
        <p:txBody>
          <a:bodyPr rIns="119715"/>
          <a:lstStyle>
            <a:lvl1pPr algn="r">
              <a:buNone/>
              <a:defRPr sz="48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708" y="3288474"/>
            <a:ext cx="10359152" cy="1510062"/>
          </a:xfrm>
        </p:spPr>
        <p:txBody>
          <a:bodyPr rIns="152365" anchor="t"/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7413903" y="6515178"/>
            <a:ext cx="4001476" cy="274384"/>
          </a:xfrm>
        </p:spPr>
        <p:txBody>
          <a:bodyPr vert="horz" rtlCol="0"/>
          <a:lstStyle>
            <a:extLst/>
          </a:lstStyle>
          <a:p>
            <a:fld id="{45511860-6ED5-4714-A643-7AF1950C1934}" type="datetime1">
              <a:rPr lang="en-US" smtClean="0"/>
              <a:pPr/>
              <a:t>5/2/2018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11514104" y="6515178"/>
            <a:ext cx="618809" cy="274384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2132767" y="6515178"/>
            <a:ext cx="5207917" cy="274384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362" y="1646301"/>
            <a:ext cx="5382697" cy="4527328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5179" y="1646301"/>
            <a:ext cx="5382697" cy="4527328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511860-6ED5-4714-A643-7AF1950C1934}" type="datetime1">
              <a:rPr lang="en-US" smtClean="0"/>
              <a:pPr/>
              <a:t>5/2/2018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516940" y="6516076"/>
            <a:ext cx="618809" cy="274384"/>
          </a:xfrm>
        </p:spPr>
        <p:txBody>
          <a:bodyPr/>
          <a:lstStyle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84216" y="1424918"/>
            <a:ext cx="10663833" cy="9146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22004" y="2165717"/>
            <a:ext cx="4996768" cy="9146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398300" y="2165717"/>
            <a:ext cx="4996768" cy="9146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362" y="252006"/>
            <a:ext cx="10968514" cy="1143265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362" y="1535469"/>
            <a:ext cx="5384813" cy="639910"/>
          </a:xfrm>
        </p:spPr>
        <p:txBody>
          <a:bodyPr anchor="b">
            <a:noAutofit/>
          </a:bodyPr>
          <a:lstStyle>
            <a:lvl1pPr marL="108832" indent="0" algn="l">
              <a:spcBef>
                <a:spcPts val="0"/>
              </a:spcBef>
              <a:buNone/>
              <a:defRPr sz="2600" b="0" cap="all" baseline="0"/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0949" y="1535469"/>
            <a:ext cx="5386928" cy="639910"/>
          </a:xfrm>
        </p:spPr>
        <p:txBody>
          <a:bodyPr anchor="b">
            <a:noAutofit/>
          </a:bodyPr>
          <a:lstStyle>
            <a:lvl1pPr marL="108832" indent="0" algn="l">
              <a:spcBef>
                <a:spcPts val="0"/>
              </a:spcBef>
              <a:buNone/>
              <a:defRPr sz="2600" b="0" cap="all" baseline="0"/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362" y="2362747"/>
            <a:ext cx="5384813" cy="3942676"/>
          </a:xfrm>
        </p:spPr>
        <p:txBody>
          <a:bodyPr lIns="108832"/>
          <a:lstStyle>
            <a:lvl1pPr>
              <a:defRPr sz="26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0949" y="2362747"/>
            <a:ext cx="5386928" cy="3942676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511860-6ED5-4714-A643-7AF1950C1934}" type="datetime1">
              <a:rPr lang="en-US" smtClean="0"/>
              <a:pPr/>
              <a:t>5/2/2018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1516940" y="6516076"/>
            <a:ext cx="618809" cy="274384"/>
          </a:xfrm>
        </p:spPr>
        <p:txBody>
          <a:bodyPr/>
          <a:lstStyle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362" y="253276"/>
            <a:ext cx="10968514" cy="1143265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511860-6ED5-4714-A643-7AF1950C1934}" type="datetime1">
              <a:rPr lang="en-US" smtClean="0"/>
              <a:pPr/>
              <a:t>5/2/2018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84216" y="1424918"/>
            <a:ext cx="10663833" cy="9146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511860-6ED5-4714-A643-7AF1950C1934}" type="datetime1">
              <a:rPr lang="en-US" smtClean="0"/>
              <a:pPr/>
              <a:t>5/2/2018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740769" y="1057901"/>
            <a:ext cx="4996768" cy="9146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4930" y="304871"/>
            <a:ext cx="5240512" cy="762176"/>
          </a:xfrm>
        </p:spPr>
        <p:txBody>
          <a:bodyPr anchor="b"/>
          <a:lstStyle>
            <a:lvl1pPr marL="0" algn="r">
              <a:buNone/>
              <a:defRPr sz="24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614930" y="1107816"/>
            <a:ext cx="5240512" cy="1067047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7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04681" y="2210312"/>
            <a:ext cx="11550761" cy="3978561"/>
          </a:xfrm>
        </p:spPr>
        <p:txBody>
          <a:bodyPr/>
          <a:lstStyle>
            <a:lvl1pPr marL="348262">
              <a:defRPr sz="3800"/>
            </a:lvl1pPr>
            <a:lvl2pPr marL="707407">
              <a:defRPr sz="3300"/>
            </a:lvl2pPr>
            <a:lvl3pPr marL="979487">
              <a:defRPr sz="2900"/>
            </a:lvl3pPr>
            <a:lvl4pPr marL="1251567">
              <a:defRPr sz="2400"/>
            </a:lvl4pPr>
            <a:lvl5pPr marL="1501880">
              <a:defRPr sz="24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7413903" y="6515178"/>
            <a:ext cx="4001476" cy="274384"/>
          </a:xfrm>
        </p:spPr>
        <p:txBody>
          <a:bodyPr vert="horz" rtlCol="0"/>
          <a:lstStyle>
            <a:extLst/>
          </a:lstStyle>
          <a:p>
            <a:fld id="{45511860-6ED5-4714-A643-7AF1950C1934}" type="datetime1">
              <a:rPr lang="en-US" smtClean="0"/>
              <a:pPr/>
              <a:t>5/2/2018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11514104" y="6515178"/>
            <a:ext cx="618809" cy="274384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2132767" y="6515178"/>
            <a:ext cx="5207917" cy="274384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52341" y="4725494"/>
            <a:ext cx="7312343" cy="664690"/>
          </a:xfrm>
        </p:spPr>
        <p:txBody>
          <a:bodyPr anchor="b"/>
          <a:lstStyle>
            <a:lvl1pPr marL="0" algn="r">
              <a:buNone/>
              <a:defRPr sz="24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52341" y="5390184"/>
            <a:ext cx="7312343" cy="912466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406242" y="249922"/>
            <a:ext cx="11374755" cy="4344406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marL="0" indent="0" algn="l" rtl="0" eaLnBrk="1" latinLnBrk="0" hangingPunct="1">
              <a:buNone/>
              <a:defRPr sz="38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7413903" y="6510511"/>
            <a:ext cx="4001476" cy="274384"/>
          </a:xfrm>
        </p:spPr>
        <p:txBody>
          <a:bodyPr vert="horz" rtlCol="0"/>
          <a:lstStyle>
            <a:extLst/>
          </a:lstStyle>
          <a:p>
            <a:fld id="{45511860-6ED5-4714-A643-7AF1950C1934}" type="datetime1">
              <a:rPr lang="en-US" smtClean="0"/>
              <a:pPr/>
              <a:t>5/2/2018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11514104" y="6510511"/>
            <a:ext cx="618809" cy="274384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2132767" y="6510511"/>
            <a:ext cx="5207917" cy="274384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511860-6ED5-4714-A643-7AF1950C1934}" type="datetime1">
              <a:rPr lang="en-US" smtClean="0"/>
              <a:pPr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5747" y="274702"/>
            <a:ext cx="2742129" cy="5852880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362" y="274702"/>
            <a:ext cx="8023265" cy="585288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511860-6ED5-4714-A643-7AF1950C1934}" type="datetime1">
              <a:rPr lang="en-US" smtClean="0"/>
              <a:pPr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219370" y="147119"/>
            <a:ext cx="11743206" cy="656691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726526" y="6402282"/>
            <a:ext cx="5614158" cy="274384"/>
          </a:xfrm>
          <a:prstGeom prst="rect">
            <a:avLst/>
          </a:prstGeom>
        </p:spPr>
        <p:txBody>
          <a:bodyPr lIns="108832" tIns="54416" rIns="108832" bIns="54416"/>
          <a:lstStyle>
            <a:lvl1pPr algn="r" eaLnBrk="1" latinLnBrk="0" hangingPunct="1">
              <a:defRPr kumimoji="0" sz="15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7413903" y="6402282"/>
            <a:ext cx="4001476" cy="274384"/>
          </a:xfrm>
          <a:prstGeom prst="rect">
            <a:avLst/>
          </a:prstGeom>
        </p:spPr>
        <p:txBody>
          <a:bodyPr lIns="108832" tIns="54416" rIns="108832" bIns="54416"/>
          <a:lstStyle>
            <a:lvl1pPr algn="l" eaLnBrk="1" latinLnBrk="0" hangingPunct="1">
              <a:defRPr kumimoji="0" sz="15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45511860-6ED5-4714-A643-7AF1950C1934}" type="datetime1">
              <a:rPr lang="en-US" smtClean="0"/>
              <a:pPr/>
              <a:t>5/2/2018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1514104" y="6516076"/>
            <a:ext cx="618809" cy="274384"/>
          </a:xfrm>
          <a:prstGeom prst="rect">
            <a:avLst/>
          </a:prstGeom>
        </p:spPr>
        <p:txBody>
          <a:bodyPr lIns="108832" tIns="54416" rIns="108832" bIns="54416" anchor="ctr"/>
          <a:lstStyle>
            <a:lvl1pPr algn="r" eaLnBrk="1" latinLnBrk="0" hangingPunct="1">
              <a:defRPr kumimoji="0" sz="19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362" y="253595"/>
            <a:ext cx="10968514" cy="1143265"/>
          </a:xfrm>
          <a:prstGeom prst="rect">
            <a:avLst/>
          </a:prstGeom>
        </p:spPr>
        <p:txBody>
          <a:bodyPr lIns="108832" tIns="54416" rIns="108832" bIns="54416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09362" y="1646618"/>
            <a:ext cx="10968514" cy="4527328"/>
          </a:xfrm>
          <a:prstGeom prst="rect">
            <a:avLst/>
          </a:prstGeom>
        </p:spPr>
        <p:txBody>
          <a:bodyPr lIns="108832" tIns="54416" rIns="108832" bIns="54416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29" r:id="rId1"/>
    <p:sldLayoutId id="2147484130" r:id="rId2"/>
    <p:sldLayoutId id="2147484131" r:id="rId3"/>
    <p:sldLayoutId id="2147484132" r:id="rId4"/>
    <p:sldLayoutId id="2147484133" r:id="rId5"/>
    <p:sldLayoutId id="2147484134" r:id="rId6"/>
    <p:sldLayoutId id="2147484135" r:id="rId7"/>
    <p:sldLayoutId id="2147484136" r:id="rId8"/>
    <p:sldLayoutId id="2147484137" r:id="rId9"/>
    <p:sldLayoutId id="2147484138" r:id="rId10"/>
    <p:sldLayoutId id="2147484139" r:id="rId11"/>
  </p:sldLayoutIdLst>
  <p:hf hdr="0" ftr="0" dt="0"/>
  <p:txStyles>
    <p:titleStyle>
      <a:lvl1pPr marL="65299" algn="r" rtl="0" eaLnBrk="1" latinLnBrk="0" hangingPunct="1">
        <a:spcBef>
          <a:spcPct val="0"/>
        </a:spcBef>
        <a:buNone/>
        <a:defRPr kumimoji="0" sz="55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47657" indent="-347657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761823" indent="-272080" algn="l" rtl="0" eaLnBrk="1" latinLnBrk="0" hangingPunct="1">
        <a:spcBef>
          <a:spcPts val="476"/>
        </a:spcBef>
        <a:buClr>
          <a:schemeClr val="accent2"/>
        </a:buClr>
        <a:buSzPct val="90000"/>
        <a:buFontTx/>
        <a:buChar char="•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979487" indent="-228547" algn="l" rtl="0" eaLnBrk="1" latinLnBrk="0" hangingPunct="1">
        <a:spcBef>
          <a:spcPts val="476"/>
        </a:spcBef>
        <a:buClr>
          <a:schemeClr val="accent3"/>
        </a:buClr>
        <a:buSzPct val="100000"/>
        <a:buFont typeface="Wingdings 2"/>
        <a:buChar char="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197151" indent="-217664" algn="l" rtl="0" eaLnBrk="1" latinLnBrk="0" hangingPunct="1">
        <a:spcBef>
          <a:spcPts val="476"/>
        </a:spcBef>
        <a:buClr>
          <a:schemeClr val="accent3"/>
        </a:buClr>
        <a:buSzPct val="100000"/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414815" indent="-217664" algn="l" rtl="0" eaLnBrk="1" latinLnBrk="0" hangingPunct="1">
        <a:spcBef>
          <a:spcPts val="476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1632478" indent="-206781" algn="l" rtl="0" eaLnBrk="1" latinLnBrk="0" hangingPunct="1">
        <a:spcBef>
          <a:spcPts val="476"/>
        </a:spcBef>
        <a:buClr>
          <a:schemeClr val="accent4"/>
        </a:buClr>
        <a:buFont typeface="Wingdings 2"/>
        <a:buChar char=""/>
        <a:defRPr kumimoji="0" sz="21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850142" indent="-206781" algn="l" rtl="0" eaLnBrk="1" latinLnBrk="0" hangingPunct="1">
        <a:spcBef>
          <a:spcPts val="476"/>
        </a:spcBef>
        <a:buClr>
          <a:schemeClr val="accent4"/>
        </a:buClr>
        <a:buFont typeface="Wingdings 2"/>
        <a:buChar char="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067806" indent="-206781" algn="l" rtl="0" eaLnBrk="1" latinLnBrk="0" hangingPunct="1">
        <a:spcBef>
          <a:spcPts val="476"/>
        </a:spcBef>
        <a:buClr>
          <a:schemeClr val="accent4"/>
        </a:buClr>
        <a:buFont typeface="Wingdings 2"/>
        <a:buChar char="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285470" indent="-206781" algn="l" rtl="0" eaLnBrk="1" latinLnBrk="0" hangingPunct="1">
        <a:spcBef>
          <a:spcPts val="476"/>
        </a:spcBef>
        <a:buClr>
          <a:schemeClr val="accent4"/>
        </a:buClr>
        <a:buFont typeface="Wingdings 2"/>
        <a:buChar char="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15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831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24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663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079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49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091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327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6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94225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310114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ชื่อเรื่องรอง 2"/>
          <p:cNvSpPr txBox="1">
            <a:spLocks/>
          </p:cNvSpPr>
          <p:nvPr/>
        </p:nvSpPr>
        <p:spPr>
          <a:xfrm>
            <a:off x="981051" y="765498"/>
            <a:ext cx="10369152" cy="5112568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th-TH" sz="4800" b="1" u="none" strike="noStrike" kern="1200" cap="none" spc="10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SimSun" pitchFamily="2" charset="-122"/>
                <a:ea typeface="SimSun" pitchFamily="2" charset="-122"/>
                <a:cs typeface="FreesiaUPC" pitchFamily="34" charset="-34"/>
              </a:rPr>
              <a:t>โครง</a:t>
            </a:r>
            <a:r>
              <a:rPr kumimoji="0" lang="th-TH" sz="4800" b="1" u="none" strike="noStrike" kern="1200" cap="none" spc="10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SimSun" pitchFamily="2" charset="-122"/>
                <a:ea typeface="SimSun" pitchFamily="2" charset="-122"/>
                <a:cs typeface="FreesiaUPC" pitchFamily="34" charset="-34"/>
              </a:rPr>
              <a:t>การสัมมนา</a:t>
            </a:r>
            <a:endParaRPr kumimoji="0" lang="th-TH" sz="4800" b="1" u="none" strike="noStrike" kern="1200" cap="none" spc="10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SimSun" pitchFamily="2" charset="-122"/>
              <a:ea typeface="SimSun" pitchFamily="2" charset="-122"/>
              <a:cs typeface="FreesiaUPC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th-TH" sz="4800" b="1" u="none" strike="noStrike" kern="1200" cap="none" spc="10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SimSun" pitchFamily="2" charset="-122"/>
                <a:ea typeface="SimSun" pitchFamily="2" charset="-122"/>
                <a:cs typeface="FreesiaUPC" pitchFamily="34" charset="-34"/>
              </a:rPr>
              <a:t>การดำเนินงานกองทุนพัฒนาฝีมือแรงงาน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th-TH" sz="4800" b="1" u="none" strike="noStrike" kern="1200" cap="none" spc="10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SimSun" pitchFamily="2" charset="-122"/>
                <a:ea typeface="SimSun" pitchFamily="2" charset="-122"/>
                <a:cs typeface="FreesiaUPC" pitchFamily="34" charset="-34"/>
              </a:rPr>
              <a:t>ประจำปีงบประมาณ พ.ศ. 2561</a:t>
            </a:r>
            <a:r>
              <a:rPr kumimoji="0" lang="th-TH" sz="4800" b="1" u="none" strike="noStrike" kern="1200" cap="none" spc="100" normalizeH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SimSun" pitchFamily="2" charset="-122"/>
                <a:ea typeface="SimSun" pitchFamily="2" charset="-122"/>
                <a:cs typeface="FreesiaUPC" pitchFamily="34" charset="-34"/>
              </a:rPr>
              <a:t/>
            </a:r>
            <a:br>
              <a:rPr kumimoji="0" lang="th-TH" sz="4800" b="1" u="none" strike="noStrike" kern="1200" cap="none" spc="100" normalizeH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SimSun" pitchFamily="2" charset="-122"/>
                <a:ea typeface="SimSun" pitchFamily="2" charset="-122"/>
                <a:cs typeface="FreesiaUPC" pitchFamily="34" charset="-34"/>
              </a:rPr>
            </a:br>
            <a:r>
              <a:rPr lang="th-TH" sz="4800" b="1" spc="100" dirty="0">
                <a:solidFill>
                  <a:srgbClr val="FFFF00"/>
                </a:solidFill>
                <a:latin typeface="SimSun" pitchFamily="2" charset="-122"/>
                <a:ea typeface="SimSun" pitchFamily="2" charset="-122"/>
                <a:cs typeface="FreesiaUPC" pitchFamily="34" charset="-34"/>
              </a:rPr>
              <a:t>ระหว่างวันที่ </a:t>
            </a:r>
            <a:r>
              <a:rPr lang="en-US" sz="4800" b="1" spc="100" dirty="0" smtClean="0">
                <a:solidFill>
                  <a:srgbClr val="FFFF00"/>
                </a:solidFill>
                <a:latin typeface="SimSun" pitchFamily="2" charset="-122"/>
                <a:ea typeface="SimSun" pitchFamily="2" charset="-122"/>
                <a:cs typeface="FreesiaUPC" pitchFamily="34" charset="-34"/>
              </a:rPr>
              <a:t>8</a:t>
            </a:r>
            <a:r>
              <a:rPr lang="th-TH" sz="4800" b="1" spc="100" dirty="0" smtClean="0">
                <a:solidFill>
                  <a:srgbClr val="FFFF00"/>
                </a:solidFill>
                <a:latin typeface="SimSun" pitchFamily="2" charset="-122"/>
                <a:ea typeface="SimSun" pitchFamily="2" charset="-122"/>
                <a:cs typeface="FreesiaUPC" pitchFamily="34" charset="-34"/>
              </a:rPr>
              <a:t>-</a:t>
            </a:r>
            <a:r>
              <a:rPr lang="en-US" sz="4800" b="1" spc="100" dirty="0" smtClean="0">
                <a:solidFill>
                  <a:srgbClr val="FFFF00"/>
                </a:solidFill>
                <a:latin typeface="SimSun" pitchFamily="2" charset="-122"/>
                <a:ea typeface="SimSun" pitchFamily="2" charset="-122"/>
                <a:cs typeface="FreesiaUPC" pitchFamily="34" charset="-34"/>
              </a:rPr>
              <a:t>9</a:t>
            </a:r>
            <a:r>
              <a:rPr lang="th-TH" sz="4800" b="1" spc="100" dirty="0" smtClean="0">
                <a:solidFill>
                  <a:srgbClr val="FFFF00"/>
                </a:solidFill>
                <a:latin typeface="SimSun" pitchFamily="2" charset="-122"/>
                <a:ea typeface="SimSun" pitchFamily="2" charset="-122"/>
                <a:cs typeface="FreesiaUPC" pitchFamily="34" charset="-34"/>
              </a:rPr>
              <a:t> พฤษภาคม </a:t>
            </a:r>
            <a:r>
              <a:rPr lang="th-TH" sz="4800" b="1" spc="100" dirty="0">
                <a:solidFill>
                  <a:srgbClr val="FFFF00"/>
                </a:solidFill>
                <a:latin typeface="SimSun" pitchFamily="2" charset="-122"/>
                <a:ea typeface="SimSun" pitchFamily="2" charset="-122"/>
                <a:cs typeface="FreesiaUPC" pitchFamily="34" charset="-34"/>
              </a:rPr>
              <a:t>2561 </a:t>
            </a:r>
            <a:br>
              <a:rPr lang="th-TH" sz="4800" b="1" spc="100" dirty="0">
                <a:solidFill>
                  <a:srgbClr val="FFFF00"/>
                </a:solidFill>
                <a:latin typeface="SimSun" pitchFamily="2" charset="-122"/>
                <a:ea typeface="SimSun" pitchFamily="2" charset="-122"/>
                <a:cs typeface="FreesiaUPC" pitchFamily="34" charset="-34"/>
              </a:rPr>
            </a:br>
            <a:r>
              <a:rPr lang="th-TH" sz="4800" b="1" spc="100" baseline="0" dirty="0">
                <a:solidFill>
                  <a:srgbClr val="FFFF00"/>
                </a:solidFill>
                <a:latin typeface="SimSun" pitchFamily="2" charset="-122"/>
                <a:ea typeface="SimSun" pitchFamily="2" charset="-122"/>
                <a:cs typeface="FreesiaUPC" pitchFamily="34" charset="-34"/>
              </a:rPr>
              <a:t>ณ</a:t>
            </a:r>
            <a:r>
              <a:rPr lang="th-TH" sz="4800" b="1" spc="100" dirty="0">
                <a:solidFill>
                  <a:srgbClr val="FFFF00"/>
                </a:solidFill>
                <a:latin typeface="SimSun" pitchFamily="2" charset="-122"/>
                <a:ea typeface="SimSun" pitchFamily="2" charset="-122"/>
                <a:cs typeface="FreesiaUPC" pitchFamily="34" charset="-34"/>
              </a:rPr>
              <a:t> </a:t>
            </a:r>
            <a:r>
              <a:rPr lang="th-TH" sz="4800" b="1" spc="100" dirty="0" smtClean="0">
                <a:solidFill>
                  <a:srgbClr val="FFFF00"/>
                </a:solidFill>
                <a:latin typeface="SimSun" pitchFamily="2" charset="-122"/>
                <a:ea typeface="SimSun" pitchFamily="2" charset="-122"/>
                <a:cs typeface="FreesiaUPC" pitchFamily="34" charset="-34"/>
              </a:rPr>
              <a:t>โรงแรม</a:t>
            </a:r>
            <a:r>
              <a:rPr lang="th-TH" sz="4800" b="1" spc="100" dirty="0" err="1" smtClean="0">
                <a:solidFill>
                  <a:srgbClr val="FFFF00"/>
                </a:solidFill>
                <a:latin typeface="SimSun" pitchFamily="2" charset="-122"/>
                <a:ea typeface="SimSun" pitchFamily="2" charset="-122"/>
                <a:cs typeface="FreesiaUPC" pitchFamily="34" charset="-34"/>
              </a:rPr>
              <a:t>แอมบาส</a:t>
            </a:r>
            <a:r>
              <a:rPr lang="th-TH" sz="4800" b="1" spc="100" dirty="0" smtClean="0">
                <a:solidFill>
                  <a:srgbClr val="FFFF00"/>
                </a:solidFill>
                <a:latin typeface="SimSun" pitchFamily="2" charset="-122"/>
                <a:ea typeface="SimSun" pitchFamily="2" charset="-122"/>
                <a:cs typeface="FreesiaUPC" pitchFamily="34" charset="-34"/>
              </a:rPr>
              <a:t>ซา</a:t>
            </a:r>
            <a:r>
              <a:rPr lang="th-TH" sz="4800" b="1" spc="100" dirty="0" err="1" smtClean="0">
                <a:solidFill>
                  <a:srgbClr val="FFFF00"/>
                </a:solidFill>
                <a:latin typeface="SimSun" pitchFamily="2" charset="-122"/>
                <a:ea typeface="SimSun" pitchFamily="2" charset="-122"/>
                <a:cs typeface="FreesiaUPC" pitchFamily="34" charset="-34"/>
              </a:rPr>
              <a:t>เดอร์</a:t>
            </a:r>
            <a:r>
              <a:rPr lang="th-TH" sz="4800" b="1" spc="100" dirty="0" smtClean="0">
                <a:solidFill>
                  <a:srgbClr val="FFFF00"/>
                </a:solidFill>
                <a:latin typeface="SimSun" pitchFamily="2" charset="-122"/>
                <a:ea typeface="SimSun" pitchFamily="2" charset="-122"/>
                <a:cs typeface="FreesiaUPC" pitchFamily="34" charset="-34"/>
              </a:rPr>
              <a:t> กรุงเทพมหานคร</a:t>
            </a:r>
            <a:endParaRPr kumimoji="0" lang="en-US" sz="4800" b="1" u="none" strike="noStrike" kern="1200" cap="none" spc="10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SimSun" pitchFamily="2" charset="-122"/>
              <a:ea typeface="SimSun" pitchFamily="2" charset="-122"/>
              <a:cs typeface="FreesiaUPC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endParaRPr kumimoji="0" lang="en-US" sz="4800" b="1" u="none" strike="noStrike" kern="1200" cap="none" spc="10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SimSun" pitchFamily="2" charset="-122"/>
              <a:ea typeface="SimSun" pitchFamily="2" charset="-122"/>
              <a:cs typeface="FreesiaUPC" pitchFamily="34" charset="-34"/>
            </a:endParaRPr>
          </a:p>
        </p:txBody>
      </p:sp>
      <p:pic>
        <p:nvPicPr>
          <p:cNvPr id="5" name="รูปภาพ 11" descr="vGHxh6l.png"/>
          <p:cNvPicPr>
            <a:picLocks noChangeAspect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611151">
            <a:off x="7226257" y="4647482"/>
            <a:ext cx="4445174" cy="10993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676084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รอง 2"/>
          <p:cNvSpPr txBox="1">
            <a:spLocks/>
          </p:cNvSpPr>
          <p:nvPr/>
        </p:nvSpPr>
        <p:spPr>
          <a:xfrm>
            <a:off x="1197075" y="1481812"/>
            <a:ext cx="10081120" cy="3244126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60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การให้กู้ยืมเงินกองทุนพัฒนาฝีมือแรงงาน</a:t>
            </a:r>
            <a:endParaRPr lang="en-US" sz="60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ตามพระราชบัญญัติส่งเสริมการพัฒนาฝีมือแรงงาน </a:t>
            </a:r>
          </a:p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พ.ศ. 2545</a:t>
            </a: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</p:txBody>
      </p:sp>
      <p:pic>
        <p:nvPicPr>
          <p:cNvPr id="3" name="Picture 8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7" y="45418"/>
            <a:ext cx="1728192" cy="1682356"/>
          </a:xfrm>
          <a:prstGeom prst="rect">
            <a:avLst/>
          </a:prstGeom>
        </p:spPr>
      </p:pic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98543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4" descr="nlyl_reading_man_with_glasse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45947" y="178146"/>
            <a:ext cx="1512168" cy="1008112"/>
          </a:xfrm>
          <a:prstGeom prst="rect">
            <a:avLst/>
          </a:prstGeom>
        </p:spPr>
      </p:pic>
      <p:sp>
        <p:nvSpPr>
          <p:cNvPr id="5" name="ชื่อเรื่องรอง 2"/>
          <p:cNvSpPr txBox="1">
            <a:spLocks/>
          </p:cNvSpPr>
          <p:nvPr/>
        </p:nvSpPr>
        <p:spPr>
          <a:xfrm>
            <a:off x="693020" y="1425540"/>
            <a:ext cx="10636790" cy="5127970"/>
          </a:xfrm>
          <a:prstGeom prst="rect">
            <a:avLst/>
          </a:prstGeom>
        </p:spPr>
        <p:txBody>
          <a:bodyPr vert="horz" lIns="108808" tIns="54404" rIns="108808" bIns="54404" rtlCol="0">
            <a:noAutofit/>
          </a:bodyPr>
          <a:lstStyle>
            <a:lvl1pPr marL="326496" indent="-326496" algn="l" defTabSz="1088319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68" indent="-326496" algn="l" defTabSz="1088319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18410" indent="-272080" algn="l" defTabSz="1088319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60399" indent="-272080" algn="l" defTabSz="1088319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741310" indent="-272080" algn="l" defTabSz="1088319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122222" indent="-272080" algn="l" defTabSz="1088319" rtl="0" eaLnBrk="1" latinLnBrk="0" hangingPunct="1">
              <a:spcBef>
                <a:spcPts val="457"/>
              </a:spcBef>
              <a:buClr>
                <a:schemeClr val="accent1"/>
              </a:buClr>
              <a:buFont typeface="Symbol" pitchFamily="18" charset="2"/>
              <a:buChar char="*"/>
              <a:defRPr sz="17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503133" indent="-272080" algn="l" defTabSz="1088319" rtl="0" eaLnBrk="1" latinLnBrk="0" hangingPunct="1">
              <a:spcBef>
                <a:spcPts val="457"/>
              </a:spcBef>
              <a:buClr>
                <a:schemeClr val="accent1"/>
              </a:buClr>
              <a:buFont typeface="Symbol" pitchFamily="18" charset="2"/>
              <a:buChar char="*"/>
              <a:defRPr sz="17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884045" indent="-272080" algn="l" defTabSz="1088319" rtl="0" eaLnBrk="1" latinLnBrk="0" hangingPunct="1">
              <a:spcBef>
                <a:spcPts val="457"/>
              </a:spcBef>
              <a:buClr>
                <a:schemeClr val="accent1"/>
              </a:buClr>
              <a:buFont typeface="Symbol" pitchFamily="18" charset="2"/>
              <a:buChar char="*"/>
              <a:defRPr sz="17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264957" indent="-272080" algn="l" defTabSz="1088319" rtl="0" eaLnBrk="1" latinLnBrk="0" hangingPunct="1">
              <a:spcBef>
                <a:spcPts val="457"/>
              </a:spcBef>
              <a:buClr>
                <a:schemeClr val="accent1"/>
              </a:buClr>
              <a:buFont typeface="Symbol" pitchFamily="18" charset="2"/>
              <a:buChar char="*"/>
              <a:defRPr sz="17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thaiDist">
              <a:buNone/>
            </a:pP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มาตรา 28 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บัญญัติ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ให้ใช้จ่ายเงินกองทุนพัฒนาฝีมือแรงงานเพื่อให้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กู้ยืม ดังนี้</a:t>
            </a:r>
            <a:endParaRPr lang="en-US" sz="3600" b="1" dirty="0" smtClean="0">
              <a:latin typeface="FreesiaUPC" pitchFamily="34" charset="-34"/>
              <a:cs typeface="FreesiaUPC" pitchFamily="34" charset="-34"/>
            </a:endParaRPr>
          </a:p>
          <a:p>
            <a:pPr marL="0" indent="0" algn="thaiDist">
              <a:buNone/>
              <a:tabLst>
                <a:tab pos="358775" algn="l"/>
              </a:tabLst>
            </a:pP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	(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1) 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ผู้รับการฝึก </a:t>
            </a:r>
          </a:p>
          <a:p>
            <a:pPr marL="901700" indent="0" algn="thaiDist">
              <a:buFont typeface="Wingdings" pitchFamily="2" charset="2"/>
              <a:buChar char="§"/>
              <a:tabLst>
                <a:tab pos="1162050" algn="l"/>
              </a:tabLst>
            </a:pP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 เพื่อใช้จ่ายเกี่ยวกับการเข้ารับการฝึกอบรมฝีมือแรงงาน </a:t>
            </a:r>
          </a:p>
          <a:p>
            <a:pPr marL="0" indent="358775" algn="thaiDist">
              <a:buNone/>
            </a:pP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) ผู้ดำเนินการฝึก ผู้ดำเนินการทดสอบมาตรฐานฝีมือแรงงาน</a:t>
            </a:r>
          </a:p>
          <a:p>
            <a:pPr marL="0" indent="0" algn="thaiDist">
              <a:buNone/>
            </a:pP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        และผู้ประกอบกิจการ </a:t>
            </a:r>
          </a:p>
          <a:p>
            <a:pPr marL="901700" indent="0" algn="thaiDist">
              <a:buFont typeface="Wingdings" pitchFamily="2" charset="2"/>
              <a:buChar char="§"/>
            </a:pP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 เพื่อใช้จ่ายเกี่ยวกับการดำเนินการฝึกอบรมฝีมือแรงงานหรือ</a:t>
            </a:r>
          </a:p>
          <a:p>
            <a:pPr marL="901700" indent="0" algn="thaiDist">
              <a:buNone/>
            </a:pP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   การทดสอบมาตรฐานฝีมือแรงาน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500034" y="261442"/>
            <a:ext cx="8183880" cy="841520"/>
          </a:xfrm>
          <a:prstGeom prst="rect">
            <a:avLst/>
          </a:prstGeom>
        </p:spPr>
        <p:txBody>
          <a:bodyPr lIns="91419" tIns="45708" rIns="91419" bIns="45708">
            <a:normAutofit fontScale="92500"/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sz="52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th-TH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การให้กู้ยืมเงินกองทุนพัฒนาฝีมือแรงงาน</a:t>
            </a:r>
            <a:endParaRPr lang="en-US" b="1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4150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="" xmlns:p14="http://schemas.microsoft.com/office/powerpoint/2010/main" val="766227633"/>
              </p:ext>
            </p:extLst>
          </p:nvPr>
        </p:nvGraphicFramePr>
        <p:xfrm>
          <a:off x="549003" y="333450"/>
          <a:ext cx="8856984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สี่เหลี่ยมมุมมน 4"/>
          <p:cNvSpPr/>
          <p:nvPr/>
        </p:nvSpPr>
        <p:spPr>
          <a:xfrm>
            <a:off x="7605787" y="1485578"/>
            <a:ext cx="3600400" cy="417646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chilly" dir="t"/>
          </a:scene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0" vert="horz" wrap="square" lIns="21157" tIns="21157" rIns="21157" bIns="21157" numCol="1" spcCol="1512" anchor="ctr" anchorCtr="0">
            <a:noAutofit/>
          </a:bodyPr>
          <a:lstStyle/>
          <a:p>
            <a:pPr algn="ctr" defTabSz="1480987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29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1480987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เพี่อเป็นค่าใช้จ่าย</a:t>
            </a:r>
            <a:b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ในการ</a:t>
            </a:r>
            <a:r>
              <a:rPr lang="th-TH" sz="29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ฝึกอบรมฝีมือแรงงานหรือทดสอบมาตรฐานฝีมือแรงงาน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ตามพระราชบัญญัติส่งเสริมการพัฒนาฝีมือแรงงาน พ.ศ. 2545</a:t>
            </a:r>
          </a:p>
          <a:p>
            <a:pPr algn="ctr" defTabSz="1480987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29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4987" y="117426"/>
            <a:ext cx="3071141" cy="861724"/>
          </a:xfrm>
          <a:prstGeom prst="rect">
            <a:avLst/>
          </a:prstGeom>
          <a:noFill/>
        </p:spPr>
        <p:txBody>
          <a:bodyPr wrap="square" lIns="121872" tIns="60935" rIns="121872" bIns="60935" rtlCol="0">
            <a:spAutoFit/>
          </a:bodyPr>
          <a:lstStyle/>
          <a:p>
            <a:r>
              <a:rPr lang="th-TH" sz="48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การให้กู้ยืมเงิน</a:t>
            </a:r>
            <a:endParaRPr lang="en-US" sz="4800" b="1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7" name="ตัวเชื่อมต่อตรง 10"/>
          <p:cNvCxnSpPr/>
          <p:nvPr/>
        </p:nvCxnSpPr>
        <p:spPr>
          <a:xfrm>
            <a:off x="6741691" y="1629594"/>
            <a:ext cx="792088" cy="7920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ตัวเชื่อมต่อตรง 14"/>
          <p:cNvCxnSpPr/>
          <p:nvPr/>
        </p:nvCxnSpPr>
        <p:spPr>
          <a:xfrm flipH="1">
            <a:off x="6741691" y="4581922"/>
            <a:ext cx="864096" cy="8640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ตัวเชื่อมต่อตรง 19"/>
          <p:cNvCxnSpPr/>
          <p:nvPr/>
        </p:nvCxnSpPr>
        <p:spPr>
          <a:xfrm flipH="1">
            <a:off x="6741691" y="3573810"/>
            <a:ext cx="864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</a:t>
            </a:r>
            <a:r>
              <a:rPr lang="th-TH" sz="1600" b="1" dirty="0" smtClean="0"/>
              <a:t>ฝีมือ</a:t>
            </a:r>
            <a:r>
              <a:rPr lang="th-TH" sz="1600" b="1" dirty="0"/>
              <a:t>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681267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/>
          <p:cNvSpPr txBox="1">
            <a:spLocks/>
          </p:cNvSpPr>
          <p:nvPr/>
        </p:nvSpPr>
        <p:spPr>
          <a:xfrm>
            <a:off x="716061" y="333450"/>
            <a:ext cx="10778161" cy="1051560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sz="52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th-TH" sz="40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คุณสมบัติผู้มีสิทธิกู้ยืมเงิน</a:t>
            </a:r>
            <a:r>
              <a:rPr lang="en-US" sz="40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th-TH" sz="4000" b="1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en-US" sz="36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ผู้ดำเนินการฝึก ผู้ดำเนินการทดสอบมาตรฐานฝีมือแรงงาน ผู้ประกอบกิจการ</a:t>
            </a:r>
            <a:endParaRPr lang="en-US" sz="3600" b="1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4" name="ไดอะแกรม 5"/>
          <p:cNvGraphicFramePr/>
          <p:nvPr>
            <p:extLst>
              <p:ext uri="{D42A27DB-BD31-4B8C-83A1-F6EECF244321}">
                <p14:modId xmlns="" xmlns:p14="http://schemas.microsoft.com/office/powerpoint/2010/main" val="1235975003"/>
              </p:ext>
            </p:extLst>
          </p:nvPr>
        </p:nvGraphicFramePr>
        <p:xfrm>
          <a:off x="1629123" y="2205658"/>
          <a:ext cx="8856984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125067" y="5546586"/>
            <a:ext cx="9577064" cy="547504"/>
          </a:xfrm>
          <a:prstGeom prst="rect">
            <a:avLst/>
          </a:prstGeom>
          <a:solidFill>
            <a:srgbClr val="FFC000"/>
          </a:solidFill>
        </p:spPr>
        <p:txBody>
          <a:bodyPr lIns="91419" tIns="45708" rIns="91419" bIns="45708">
            <a:noAutofit/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sz="52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>
              <a:buFont typeface="Wingdings" pitchFamily="2" charset="2"/>
              <a:buChar char="v"/>
            </a:pP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เคยกู้แล้ว ถ้าจะกู้ใหม่ต้องดำเนินการฝึกอบรมให้เสร็จสิ้น และปิดบัญชีสัญญาเดิมก่อน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38800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285080" y="2040336"/>
            <a:ext cx="7902675" cy="433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832" tIns="54416" rIns="108832" bIns="54416" numCol="1" anchor="ctr" anchorCtr="0" compatLnSpc="1">
            <a:prstTxWarp prst="textNoShape">
              <a:avLst/>
            </a:prstTxWarp>
            <a:spAutoFit/>
          </a:bodyPr>
          <a:lstStyle/>
          <a:p>
            <a:pPr indent="205950" defTabSz="1088319" fontAlgn="base">
              <a:spcBef>
                <a:spcPct val="0"/>
              </a:spcBef>
              <a:spcAft>
                <a:spcPct val="0"/>
              </a:spcAft>
              <a:tabLst>
                <a:tab pos="1179012" algn="l"/>
              </a:tabLst>
            </a:pPr>
            <a:endParaRPr lang="en-US" sz="2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10467" y="1197546"/>
            <a:ext cx="10323712" cy="531131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08832" tIns="54416" rIns="108832" bIns="54416" rtlCol="0">
            <a:spAutoFit/>
          </a:bodyPr>
          <a:lstStyle/>
          <a:p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1. หนังสือรับรองการจดทะเบียนนิติบุคคลพร้อมวัตถุประสงค์ (ไม่เกิน 3 เดือน 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ใน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วันที่ยื่นขอกู้)</a:t>
            </a:r>
            <a:endParaRPr lang="en-US" sz="26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2. หนังสือมอบ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อำนาจ พร้อม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ติดอากรแสตมป์ </a:t>
            </a:r>
            <a:endParaRPr lang="en-US" sz="26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3. สำเนาบัตรประจำตัวประชาชนของกรรมการผู้มีอำนาจลงนาม </a:t>
            </a:r>
          </a:p>
          <a:p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4. สำเนาบัตรประจำตัวประชาชนของผู้รับมอบอำนาจ</a:t>
            </a:r>
            <a:endParaRPr lang="en-US" sz="26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5. รายละเอียดประกอบการขอกู้ยืมเงินกองทุนพัฒนาฝีมือแรงงานเพื่อดำเนินการ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ฝึกอบรม/</a:t>
            </a:r>
            <a:r>
              <a:rPr lang="th-TH" sz="26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 เพื่อ</a:t>
            </a:r>
            <a:r>
              <a:rPr lang="th-TH" sz="26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ทดสอบ</a:t>
            </a:r>
            <a:br>
              <a:rPr lang="th-TH" sz="26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</a:br>
            <a:r>
              <a:rPr lang="th-TH" sz="26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    มาตรฐาน</a:t>
            </a:r>
            <a:r>
              <a:rPr lang="th-TH" sz="26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ฝีมือแรงงาน</a:t>
            </a:r>
            <a:endParaRPr lang="th-TH" sz="26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6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6. </a:t>
            </a:r>
            <a:r>
              <a:rPr lang="th-TH" sz="26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ประมาณการรายการค่าใช้จ่ายในการดำเนินการฝึกอบรม/ทดสอบมาตรฐานฝีมือแรงงาน</a:t>
            </a:r>
            <a:endParaRPr lang="en-US" sz="2600" b="1" dirty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6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7. สำเนาใบอนุญาตดำเนินการทดสอบมาตรฐานฝีมือแรงงาน (เฉพาะผู้ดำเนินการทดสอบ)</a:t>
            </a:r>
            <a:endParaRPr lang="en-US" sz="2600" b="1" dirty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6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8. </a:t>
            </a:r>
            <a:r>
              <a:rPr lang="th-TH" sz="26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รายงานข้อมูลเครดิตบูโร</a:t>
            </a:r>
            <a:r>
              <a:rPr lang="th-TH" sz="2600" b="1" u="sng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ของนิติบุคคลที่กู้ยืม</a:t>
            </a:r>
            <a:r>
              <a:rPr lang="en-US" sz="2600" b="1" u="sng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 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(ไม่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เกิน 30 วัน 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ในวันที่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ยื่นคำ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ขอกู้)</a:t>
            </a:r>
            <a:endParaRPr lang="en-US" sz="3300" dirty="0">
              <a:solidFill>
                <a:schemeClr val="bg1"/>
              </a:solidFill>
            </a:endParaRPr>
          </a:p>
          <a:p>
            <a:r>
              <a:rPr lang="th-TH" sz="26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9. รายงานงบแสดงฐานะการเงิน ซึ่งผ่านการตรวจสอบจากผู้สอบบัญชีเรียบร้อยแล้ว ย้อนหลัง 2 ปี</a:t>
            </a:r>
          </a:p>
          <a:p>
            <a:r>
              <a:rPr lang="th-TH" sz="26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10. แผน</a:t>
            </a:r>
            <a:r>
              <a:rPr lang="th-TH" sz="26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ที่ตั้งสถานที่ประกอบกิจการ/ที่อยู่ตามทะเบียนบ้า</a:t>
            </a:r>
            <a:r>
              <a:rPr lang="th-TH" sz="26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นของกรรมการผู้มีอำนาจลงนาม</a:t>
            </a:r>
            <a:endParaRPr lang="en-US" sz="2600" b="1" dirty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6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11. </a:t>
            </a:r>
            <a:r>
              <a:rPr lang="th-TH" sz="26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แผนที่ตั้งสถานที่ดำเนินการ</a:t>
            </a:r>
            <a:r>
              <a:rPr lang="th-TH" sz="26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ฝึก/ดำเนินการ</a:t>
            </a:r>
            <a:r>
              <a:rPr lang="th-TH" sz="26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ทดสอบมาตรฐานฝีมือ</a:t>
            </a:r>
            <a:r>
              <a:rPr lang="th-TH" sz="26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แรงงาน</a:t>
            </a:r>
          </a:p>
          <a:p>
            <a:r>
              <a:rPr lang="th-TH" sz="26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12. เอกสารอื่นๆ  ตำแหน่งและจำนวนลูกจ้างที่เข้ารับการฝึกอบรมในแต่ละหลักสูตร</a:t>
            </a:r>
            <a:endParaRPr lang="en-US" sz="2600" b="1" dirty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>
          <a:xfrm>
            <a:off x="666452" y="189434"/>
            <a:ext cx="10907578" cy="714545"/>
          </a:xfrm>
          <a:prstGeom prst="rect">
            <a:avLst/>
          </a:prstGeom>
        </p:spPr>
        <p:txBody>
          <a:bodyPr vert="horz" lIns="108832" tIns="54416" rIns="108832" bIns="54416" anchor="b">
            <a:noAutofit/>
          </a:bodyPr>
          <a:lstStyle/>
          <a:p>
            <a:pPr defTabSz="1088319">
              <a:spcBef>
                <a:spcPct val="0"/>
              </a:spcBef>
              <a:defRPr/>
            </a:pPr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หลักฐานการยื่นขอกู้ </a:t>
            </a:r>
            <a:r>
              <a:rPr lang="en-US" sz="4300" b="1" dirty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:</a:t>
            </a:r>
            <a:r>
              <a:rPr lang="th-TH" sz="4300" b="1" dirty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 </a:t>
            </a:r>
            <a:r>
              <a:rPr lang="th-TH" sz="4300" b="1" dirty="0">
                <a:solidFill>
                  <a:srgbClr val="88ECFA"/>
                </a:solidFill>
                <a:latin typeface="FreesiaUPC" pitchFamily="34" charset="-34"/>
                <a:ea typeface="+mj-ea"/>
                <a:cs typeface="FreesiaUPC" pitchFamily="34" charset="-34"/>
              </a:rPr>
              <a:t>กรณีนิติบุคคล</a:t>
            </a:r>
            <a:endParaRPr lang="en-US" sz="4300" b="1" dirty="0">
              <a:solidFill>
                <a:srgbClr val="88ECFA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8" name="ชื่อเรื่อง 1"/>
          <p:cNvSpPr txBox="1">
            <a:spLocks/>
          </p:cNvSpPr>
          <p:nvPr/>
        </p:nvSpPr>
        <p:spPr>
          <a:xfrm>
            <a:off x="6669683" y="765498"/>
            <a:ext cx="5112568" cy="625496"/>
          </a:xfrm>
          <a:prstGeom prst="rect">
            <a:avLst/>
          </a:prstGeom>
          <a:noFill/>
        </p:spPr>
        <p:txBody>
          <a:bodyPr lIns="91419" tIns="45708" rIns="91419" bIns="45708">
            <a:normAutofit/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sz="52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th-TH" sz="2800" b="1" dirty="0" smtClean="0">
                <a:solidFill>
                  <a:srgbClr val="FF66FF"/>
                </a:solidFill>
                <a:latin typeface="FreesiaUPC" pitchFamily="34" charset="-34"/>
                <a:cs typeface="FreesiaUPC" pitchFamily="34" charset="-34"/>
              </a:rPr>
              <a:t>รับรองสำเนาถูกต้องเอกสารทุกฉบับ</a:t>
            </a:r>
            <a:endParaRPr lang="en-US" sz="2800" b="1" dirty="0">
              <a:solidFill>
                <a:srgbClr val="FF66FF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9705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>
            <p:extLst>
              <p:ext uri="{D42A27DB-BD31-4B8C-83A1-F6EECF244321}">
                <p14:modId xmlns="" xmlns:p14="http://schemas.microsoft.com/office/powerpoint/2010/main" val="578441785"/>
              </p:ext>
            </p:extLst>
          </p:nvPr>
        </p:nvGraphicFramePr>
        <p:xfrm>
          <a:off x="666454" y="1666676"/>
          <a:ext cx="11115797" cy="4787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สามเหลี่ยมหน้าจั่ว 8"/>
          <p:cNvSpPr/>
          <p:nvPr/>
        </p:nvSpPr>
        <p:spPr>
          <a:xfrm rot="5400000">
            <a:off x="9191070" y="4220776"/>
            <a:ext cx="285818" cy="288031"/>
          </a:xfrm>
          <a:prstGeom prst="triangle">
            <a:avLst/>
          </a:prstGeom>
          <a:solidFill>
            <a:schemeClr val="accent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23150" y="1002020"/>
            <a:ext cx="3390481" cy="771590"/>
          </a:xfrm>
          <a:prstGeom prst="rect">
            <a:avLst/>
          </a:prstGeom>
        </p:spPr>
        <p:txBody>
          <a:bodyPr wrap="none" lIns="108808" tIns="54404" rIns="108808" bIns="54404">
            <a:spAutoFit/>
          </a:bodyPr>
          <a:lstStyle/>
          <a:p>
            <a:pPr lvl="0"/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ผู้กู้ยืมเป็นนิติบุคคล</a:t>
            </a:r>
            <a:endParaRPr lang="en-US" sz="43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97475" y="191806"/>
            <a:ext cx="3071141" cy="861724"/>
          </a:xfrm>
          <a:prstGeom prst="rect">
            <a:avLst/>
          </a:prstGeom>
          <a:noFill/>
        </p:spPr>
        <p:txBody>
          <a:bodyPr wrap="square" lIns="121872" tIns="60935" rIns="121872" bIns="60935" rtlCol="0">
            <a:spAutoFit/>
          </a:bodyPr>
          <a:lstStyle/>
          <a:p>
            <a:pPr algn="ctr"/>
            <a:r>
              <a:rPr lang="th-TH" sz="48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การค้ำประกัน</a:t>
            </a:r>
            <a:endParaRPr lang="en-US" sz="4800" b="1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679154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ไดอะแกรม 4"/>
          <p:cNvGraphicFramePr/>
          <p:nvPr>
            <p:extLst>
              <p:ext uri="{D42A27DB-BD31-4B8C-83A1-F6EECF244321}">
                <p14:modId xmlns="" xmlns:p14="http://schemas.microsoft.com/office/powerpoint/2010/main" val="724281730"/>
              </p:ext>
            </p:extLst>
          </p:nvPr>
        </p:nvGraphicFramePr>
        <p:xfrm>
          <a:off x="666452" y="880122"/>
          <a:ext cx="10854335" cy="550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797475" y="191806"/>
            <a:ext cx="3071141" cy="861724"/>
          </a:xfrm>
          <a:prstGeom prst="rect">
            <a:avLst/>
          </a:prstGeom>
          <a:noFill/>
        </p:spPr>
        <p:txBody>
          <a:bodyPr wrap="square" lIns="121872" tIns="60935" rIns="121872" bIns="60935" rtlCol="0">
            <a:spAutoFit/>
          </a:bodyPr>
          <a:lstStyle/>
          <a:p>
            <a:pPr algn="ctr"/>
            <a:r>
              <a:rPr lang="th-TH" sz="48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การค้ำประกัน</a:t>
            </a:r>
            <a:endParaRPr lang="en-US" sz="4800" b="1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115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 idx="4294967295"/>
          </p:nvPr>
        </p:nvSpPr>
        <p:spPr>
          <a:xfrm>
            <a:off x="390448" y="474263"/>
            <a:ext cx="3745386" cy="1083323"/>
          </a:xfrm>
        </p:spPr>
        <p:txBody>
          <a:bodyPr>
            <a:noAutofit/>
          </a:bodyPr>
          <a:lstStyle/>
          <a:p>
            <a:pPr algn="l"/>
            <a:r>
              <a:rPr lang="th-TH" sz="3600" b="1" dirty="0">
                <a:solidFill>
                  <a:srgbClr val="FFFF66"/>
                </a:solidFill>
                <a:effectLst/>
                <a:latin typeface="FreesiaUPC" pitchFamily="34" charset="-34"/>
                <a:cs typeface="FreesiaUPC" pitchFamily="34" charset="-34"/>
              </a:rPr>
              <a:t>ตัวอย่างหนังสือ</a:t>
            </a:r>
            <a:r>
              <a:rPr lang="th-TH" sz="3600" b="1" dirty="0" smtClean="0">
                <a:solidFill>
                  <a:srgbClr val="FFFF66"/>
                </a:solidFill>
                <a:effectLst/>
                <a:latin typeface="FreesiaUPC" pitchFamily="34" charset="-34"/>
                <a:cs typeface="FreesiaUPC" pitchFamily="34" charset="-34"/>
              </a:rPr>
              <a:t>รับรอง</a:t>
            </a:r>
            <a:br>
              <a:rPr lang="th-TH" sz="3600" b="1" dirty="0" smtClean="0">
                <a:solidFill>
                  <a:srgbClr val="FFFF66"/>
                </a:solidFill>
                <a:effectLst/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solidFill>
                  <a:srgbClr val="FFFF66"/>
                </a:solidFill>
                <a:effectLst/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3600" b="1" dirty="0">
                <a:solidFill>
                  <a:srgbClr val="FFFF66"/>
                </a:solidFill>
                <a:effectLst/>
                <a:latin typeface="FreesiaUPC" pitchFamily="34" charset="-34"/>
                <a:cs typeface="FreesiaUPC" pitchFamily="34" charset="-34"/>
              </a:rPr>
              <a:t>จดทะเบียนนิติบุคคล</a:t>
            </a:r>
            <a:endParaRPr lang="en-US" sz="3600" b="1" dirty="0">
              <a:solidFill>
                <a:srgbClr val="FFFF66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4136" y="333450"/>
            <a:ext cx="7400083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845147" y="3429794"/>
            <a:ext cx="2248989" cy="951965"/>
          </a:xfrm>
          <a:prstGeom prst="rightArrow">
            <a:avLst/>
          </a:prstGeom>
          <a:solidFill>
            <a:srgbClr val="FF7C80"/>
          </a:solidFill>
        </p:spPr>
        <p:txBody>
          <a:bodyPr wrap="square" lIns="108832" tIns="54416" rIns="108832" bIns="54416" rtlCol="0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ชื่อผู้มีอำนาจลงนาม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815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>
            <p:extLst>
              <p:ext uri="{D42A27DB-BD31-4B8C-83A1-F6EECF244321}">
                <p14:modId xmlns="" xmlns:p14="http://schemas.microsoft.com/office/powerpoint/2010/main" val="1067374374"/>
              </p:ext>
            </p:extLst>
          </p:nvPr>
        </p:nvGraphicFramePr>
        <p:xfrm>
          <a:off x="623148" y="1485742"/>
          <a:ext cx="10854335" cy="4787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สี่เหลี่ยมผืนผ้า 6"/>
          <p:cNvSpPr/>
          <p:nvPr/>
        </p:nvSpPr>
        <p:spPr>
          <a:xfrm>
            <a:off x="719122" y="765498"/>
            <a:ext cx="4220836" cy="771590"/>
          </a:xfrm>
          <a:prstGeom prst="rect">
            <a:avLst/>
          </a:prstGeom>
        </p:spPr>
        <p:txBody>
          <a:bodyPr wrap="none" lIns="108808" tIns="54404" rIns="108808" bIns="54404">
            <a:spAutoFit/>
          </a:bodyPr>
          <a:lstStyle/>
          <a:p>
            <a:pPr lvl="0"/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ผู้กู้ยืมเป็นบุคคลธรรมดา</a:t>
            </a:r>
            <a:endParaRPr lang="en-US" sz="43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" name="รูปภาพ 7" descr="l_04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927747" y="917392"/>
            <a:ext cx="1118202" cy="928909"/>
          </a:xfrm>
          <a:prstGeom prst="ellipse">
            <a:avLst/>
          </a:prstGeom>
          <a:ln w="190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797475" y="191806"/>
            <a:ext cx="3071141" cy="861724"/>
          </a:xfrm>
          <a:prstGeom prst="rect">
            <a:avLst/>
          </a:prstGeom>
          <a:noFill/>
        </p:spPr>
        <p:txBody>
          <a:bodyPr wrap="square" lIns="121872" tIns="60935" rIns="121872" bIns="60935" rtlCol="0">
            <a:spAutoFit/>
          </a:bodyPr>
          <a:lstStyle/>
          <a:p>
            <a:pPr algn="ctr"/>
            <a:r>
              <a:rPr lang="th-TH" sz="48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การค้ำประกัน</a:t>
            </a:r>
            <a:endParaRPr lang="en-US" sz="4800" b="1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8366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4349761"/>
              </p:ext>
            </p:extLst>
          </p:nvPr>
        </p:nvGraphicFramePr>
        <p:xfrm>
          <a:off x="1142519" y="1582322"/>
          <a:ext cx="9997413" cy="443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896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99844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5121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b="1" dirty="0">
                          <a:solidFill>
                            <a:schemeClr val="bg1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วงเงินกู้ยืม</a:t>
                      </a:r>
                      <a:endParaRPr lang="en-US" sz="3600" b="1" dirty="0">
                        <a:solidFill>
                          <a:schemeClr val="bg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600" b="1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ไม่เกิน 1,000,000 บาท ต่อครั้ง </a:t>
                      </a:r>
                      <a:endParaRPr lang="en-US" sz="3600" b="1" dirty="0">
                        <a:solidFill>
                          <a:schemeClr val="bg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8001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b="1" dirty="0">
                          <a:latin typeface="FreesiaUPC" pitchFamily="34" charset="-34"/>
                          <a:cs typeface="FreesiaUPC" pitchFamily="34" charset="-34"/>
                        </a:rPr>
                        <a:t>ระยะเวลาผ่อนชำระคืน</a:t>
                      </a:r>
                      <a:endParaRPr lang="en-US" sz="3600" b="1" dirty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36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b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b="1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ไม่เกิน 12 เดือน</a:t>
                      </a:r>
                      <a:endParaRPr lang="en-US" sz="36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1273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b="1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อัตราดอกเบี้ย</a:t>
                      </a:r>
                      <a:endParaRPr lang="en-US" sz="36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b="1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ร้อยละ</a:t>
                      </a:r>
                      <a:r>
                        <a:rPr lang="th-TH" sz="3600" b="1" baseline="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3 ต่อปี</a:t>
                      </a:r>
                      <a:endParaRPr lang="en-US" sz="36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ชื่อเรื่อง 1"/>
          <p:cNvSpPr txBox="1">
            <a:spLocks/>
          </p:cNvSpPr>
          <p:nvPr/>
        </p:nvSpPr>
        <p:spPr>
          <a:xfrm>
            <a:off x="2014195" y="284018"/>
            <a:ext cx="8183880" cy="841520"/>
          </a:xfrm>
          <a:prstGeom prst="rect">
            <a:avLst/>
          </a:prstGeom>
          <a:noFill/>
        </p:spPr>
        <p:txBody>
          <a:bodyPr lIns="91419" tIns="45708" rIns="91419" bIns="45708">
            <a:normAutofit fontScale="92500"/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sz="52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th-TH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การให้กู้ยืมเงินกองทุนพัฒนาฝีมือแรงงาน</a:t>
            </a:r>
            <a:endParaRPr lang="en-US" b="1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842014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893818" y="500158"/>
            <a:ext cx="3680211" cy="623076"/>
          </a:xfrm>
        </p:spPr>
        <p:txBody>
          <a:bodyPr>
            <a:noAutofit/>
          </a:bodyPr>
          <a:lstStyle/>
          <a:p>
            <a:r>
              <a:rPr lang="th-TH" b="1" dirty="0">
                <a:solidFill>
                  <a:srgbClr val="88ECFA"/>
                </a:solidFill>
                <a:effectLst/>
                <a:latin typeface="FreesiaUPC" pitchFamily="34" charset="-34"/>
                <a:cs typeface="FreesiaUPC" pitchFamily="34" charset="-34"/>
              </a:rPr>
              <a:t>อัตราดอกเบี้ย</a:t>
            </a:r>
            <a:endParaRPr lang="en-US" b="1" dirty="0">
              <a:solidFill>
                <a:srgbClr val="88ECFA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89013312"/>
              </p:ext>
            </p:extLst>
          </p:nvPr>
        </p:nvGraphicFramePr>
        <p:xfrm>
          <a:off x="909043" y="1271799"/>
          <a:ext cx="10378268" cy="4966307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386858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95232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55735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903301">
                <a:tc>
                  <a:txBody>
                    <a:bodyPr/>
                    <a:lstStyle/>
                    <a:p>
                      <a:pPr algn="thaiDist"/>
                      <a: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  <a:t>ประกาศคณะกรรมการส่งเสริม</a:t>
                      </a:r>
                      <a:b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  <a:t>การพัฒนาฝีมือแรงงาน</a:t>
                      </a:r>
                      <a:r>
                        <a:rPr lang="th-TH" sz="2800" b="1" baseline="0" dirty="0">
                          <a:latin typeface="FreesiaUPC" pitchFamily="34" charset="-34"/>
                          <a:cs typeface="FreesiaUPC" pitchFamily="34" charset="-34"/>
                        </a:rPr>
                        <a:t> เรื่อง กำหนดวงเงินกู้ยืมและการชำระเงินคืนกองทุนพัฒนาฝีมือแรงงาน ลงวันที่ 13 กรกฎาคม  2559 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tc rowSpan="2">
                  <a:txBody>
                    <a:bodyPr/>
                    <a:lstStyle/>
                    <a:p>
                      <a: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  <a:t>1.ผู้ดำเนินการฝึก</a:t>
                      </a:r>
                    </a:p>
                    <a:p>
                      <a:r>
                        <a:rPr kumimoji="0" lang="th-TH" sz="2800" b="1" kern="1200" dirty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ผู้ดำเนินการทดสอบ</a:t>
                      </a:r>
                      <a:br>
                        <a:rPr kumimoji="0" lang="th-TH" sz="2800" b="1" kern="1200" dirty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b="1" kern="1200" dirty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มาตรฐานฝีมือแรงงาน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kern="1200" dirty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3. ผู้ประกอบกิจการ</a:t>
                      </a:r>
                      <a:endParaRPr kumimoji="0" lang="en-US" sz="2800" b="1" kern="1200" dirty="0">
                        <a:solidFill>
                          <a:schemeClr val="dk1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  <a:t>อัตราดอกเบี้ย</a:t>
                      </a:r>
                      <a:b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  <a:t>ร้อยละ</a:t>
                      </a:r>
                      <a:r>
                        <a:rPr lang="th-TH" sz="2800" b="1" baseline="0" dirty="0">
                          <a:latin typeface="FreesiaUPC" pitchFamily="34" charset="-34"/>
                          <a:cs typeface="FreesiaUPC" pitchFamily="34" charset="-34"/>
                        </a:rPr>
                        <a:t> 3 ต่อปี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41245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kern="1200" dirty="0">
                          <a:solidFill>
                            <a:srgbClr val="FFFF00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ประกาศคณะกรรมการส่งเสริม</a:t>
                      </a:r>
                      <a:br>
                        <a:rPr kumimoji="0" lang="th-TH" sz="2800" b="1" kern="1200" dirty="0">
                          <a:solidFill>
                            <a:srgbClr val="FFFF00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b="1" kern="1200" dirty="0">
                          <a:solidFill>
                            <a:srgbClr val="FFFF00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การพัฒนาฝีมือแรงงาน</a:t>
                      </a:r>
                      <a:r>
                        <a:rPr kumimoji="0" lang="th-TH" sz="2800" b="1" kern="1200" baseline="0" dirty="0">
                          <a:solidFill>
                            <a:srgbClr val="FFFF00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เรื่อง กำหนดวงเงินกู้ยืมและการชำระเงินคืนกองทุนพัฒนาฝีมือแรงงาน (ฉบับที่ 3) ลงวันที่ 8 มิถุนายน  2560</a:t>
                      </a:r>
                      <a:endParaRPr lang="en-US" sz="2800" b="1" dirty="0">
                        <a:solidFill>
                          <a:srgbClr val="FFFF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sz="2800" b="1" dirty="0">
                        <a:latin typeface="FreesiaUPC" pitchFamily="34" charset="-34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b="1" dirty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อัตราดอกเบี้ยร้อยละ 0</a:t>
                      </a:r>
                      <a:r>
                        <a:rPr lang="th-TH" sz="2800" b="1" baseline="0" dirty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ต่อปี เป็นเวลา 1 ปี </a:t>
                      </a:r>
                      <a:r>
                        <a:rPr lang="th-TH" sz="2600" b="1" baseline="0" dirty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(ตั้งแต่ 8 มิ.ย. 60 – 7 มิ.ย. 61</a:t>
                      </a:r>
                      <a:r>
                        <a:rPr lang="th-TH" sz="2600" b="1" baseline="0" dirty="0" smtClean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)</a:t>
                      </a:r>
                    </a:p>
                  </a:txBody>
                  <a:tcPr marL="121872" marR="121872" marT="45731" marB="45731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Left-Right Arrow 7"/>
          <p:cNvSpPr/>
          <p:nvPr/>
        </p:nvSpPr>
        <p:spPr>
          <a:xfrm>
            <a:off x="4797475" y="5374010"/>
            <a:ext cx="2952328" cy="14401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Left-Right Arrow 8"/>
          <p:cNvSpPr/>
          <p:nvPr/>
        </p:nvSpPr>
        <p:spPr>
          <a:xfrm>
            <a:off x="4807698" y="2421682"/>
            <a:ext cx="2952328" cy="14401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6630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ผลการค้นหารูปภาพสำหรับ 0%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1941" y="2133267"/>
            <a:ext cx="2627837" cy="1656567"/>
          </a:xfrm>
          <a:prstGeom prst="rect">
            <a:avLst/>
          </a:prstGeom>
          <a:noFill/>
        </p:spPr>
      </p:pic>
      <p:sp>
        <p:nvSpPr>
          <p:cNvPr id="6" name="สี่เหลี่ยมผืนผ้า 5"/>
          <p:cNvSpPr/>
          <p:nvPr/>
        </p:nvSpPr>
        <p:spPr>
          <a:xfrm>
            <a:off x="1198988" y="5157986"/>
            <a:ext cx="7054871" cy="1217866"/>
          </a:xfrm>
          <a:prstGeom prst="rect">
            <a:avLst/>
          </a:prstGeom>
        </p:spPr>
        <p:txBody>
          <a:bodyPr wrap="square" lIns="108808" tIns="54404" rIns="108808" bIns="54404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ที่มา</a:t>
            </a:r>
            <a:r>
              <a:rPr lang="en-US" b="1" dirty="0"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cs typeface="FreesiaUPC" pitchFamily="34" charset="-34"/>
              </a:rPr>
              <a:t>เรื่อง กำหนดวงเงินกู้ยืมและการชำระเงินคืนกองทุนพัฒนาฝีมือแรงงาน 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cs typeface="FreesiaUPC" pitchFamily="34" charset="-34"/>
              </a:rPr>
              <a:t>(ฉบับที่ 3) ลงวันที่ 8 มิถุนายน 2560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2" name="กลุ่ม 27"/>
          <p:cNvGrpSpPr/>
          <p:nvPr/>
        </p:nvGrpSpPr>
        <p:grpSpPr>
          <a:xfrm>
            <a:off x="1007045" y="3852993"/>
            <a:ext cx="10100185" cy="1088969"/>
            <a:chOff x="642910" y="3496820"/>
            <a:chExt cx="7578099" cy="1088717"/>
          </a:xfrm>
        </p:grpSpPr>
        <p:sp>
          <p:nvSpPr>
            <p:cNvPr id="8" name="TextBox 7"/>
            <p:cNvSpPr txBox="1"/>
            <p:nvPr/>
          </p:nvSpPr>
          <p:spPr>
            <a:xfrm>
              <a:off x="642910" y="4079582"/>
              <a:ext cx="1571636" cy="492329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6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เริ่ม </a:t>
              </a:r>
              <a:r>
                <a:rPr lang="th-TH" sz="2600" b="1" dirty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8 มิ.ย.60</a:t>
              </a:r>
              <a:endParaRPr lang="en-US" sz="2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435059" y="4093208"/>
              <a:ext cx="1785950" cy="492329"/>
            </a:xfrm>
            <a:prstGeom prst="rect">
              <a:avLst/>
            </a:prstGeom>
            <a:blipFill>
              <a:blip r:embed="rId4" cstate="print"/>
              <a:tile tx="0" ty="0" sx="100000" sy="100000" flip="none" algn="tl"/>
            </a:blip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6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สิ้นสุด</a:t>
              </a:r>
              <a:r>
                <a:rPr lang="th-TH" sz="2600" b="1" dirty="0">
                  <a:latin typeface="FreesiaUPC" pitchFamily="34" charset="-34"/>
                  <a:cs typeface="FreesiaUPC" pitchFamily="34" charset="-34"/>
                </a:rPr>
                <a:t> </a:t>
              </a:r>
              <a:r>
                <a:rPr lang="th-TH" sz="2600" b="1" dirty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7 มิ.ย. 61</a:t>
              </a:r>
              <a:endParaRPr lang="en-US" sz="2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148779" y="3496820"/>
              <a:ext cx="4506265" cy="600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300" b="1" dirty="0">
                  <a:solidFill>
                    <a:srgbClr val="FF66FF"/>
                  </a:solidFill>
                  <a:latin typeface="FreesiaUPC" pitchFamily="34" charset="-34"/>
                  <a:cs typeface="FreesiaUPC" pitchFamily="34" charset="-34"/>
                </a:rPr>
                <a:t>อัตราดอกเบี้ยร้อยละ 0 ตลอดอายุสัญญา</a:t>
              </a:r>
              <a:endParaRPr lang="en-US" sz="3300" b="1" dirty="0">
                <a:solidFill>
                  <a:srgbClr val="FF66FF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cxnSp>
          <p:nvCxnSpPr>
            <p:cNvPr id="11" name="ตัวเชื่อมต่อตรง 10"/>
            <p:cNvCxnSpPr/>
            <p:nvPr/>
          </p:nvCxnSpPr>
          <p:spPr>
            <a:xfrm>
              <a:off x="1285058" y="3929860"/>
              <a:ext cx="614366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ตัวเชื่อมต่อตรง 11"/>
            <p:cNvCxnSpPr/>
            <p:nvPr/>
          </p:nvCxnSpPr>
          <p:spPr>
            <a:xfrm rot="5400000" flipH="1" flipV="1">
              <a:off x="1142976" y="3929066"/>
              <a:ext cx="284958" cy="79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ตัวเชื่อมต่อตรง 12"/>
            <p:cNvCxnSpPr/>
            <p:nvPr/>
          </p:nvCxnSpPr>
          <p:spPr>
            <a:xfrm rot="5400000" flipH="1" flipV="1">
              <a:off x="7286644" y="3929066"/>
              <a:ext cx="284958" cy="79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กลุ่ม 14"/>
          <p:cNvGrpSpPr/>
          <p:nvPr/>
        </p:nvGrpSpPr>
        <p:grpSpPr>
          <a:xfrm>
            <a:off x="116955" y="117427"/>
            <a:ext cx="11809312" cy="2630037"/>
            <a:chOff x="159759" y="3357757"/>
            <a:chExt cx="8860444" cy="2629427"/>
          </a:xfrm>
        </p:grpSpPr>
        <p:pic>
          <p:nvPicPr>
            <p:cNvPr id="5" name="รูปภาพ 4" descr="ผลการค้นหารูปภาพสำหรับ พิเศษ"/>
            <p:cNvPicPr/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59759" y="3357757"/>
              <a:ext cx="1656184" cy="15841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TextBox 13"/>
            <p:cNvSpPr txBox="1"/>
            <p:nvPr/>
          </p:nvSpPr>
          <p:spPr>
            <a:xfrm>
              <a:off x="1447775" y="4725591"/>
              <a:ext cx="7572428" cy="12615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800" b="1" dirty="0">
                  <a:latin typeface="FreesiaUPC" pitchFamily="34" charset="-34"/>
                  <a:cs typeface="FreesiaUPC" pitchFamily="34" charset="-34"/>
                </a:rPr>
                <a:t>       ผู้กู้ยืมที่ทำสัญญาตั้งแต่ </a:t>
              </a:r>
              <a:r>
                <a:rPr lang="th-TH" sz="3800" b="1" dirty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8 มิ.ย. 60 – 7 มิ.ย. 61</a:t>
              </a:r>
            </a:p>
            <a:p>
              <a:r>
                <a:rPr lang="th-TH" sz="3800" b="1" dirty="0">
                  <a:latin typeface="FreesiaUPC" pitchFamily="34" charset="-34"/>
                  <a:cs typeface="FreesiaUPC" pitchFamily="34" charset="-34"/>
                </a:rPr>
                <a:t> 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2638585" y="2061243"/>
            <a:ext cx="2783222" cy="1648753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จะได้รับอัตรา</a:t>
            </a:r>
            <a:br>
              <a:rPr lang="th-TH" sz="3800" b="1" dirty="0">
                <a:latin typeface="FreesiaUPC" pitchFamily="34" charset="-34"/>
                <a:cs typeface="FreesiaUPC" pitchFamily="34" charset="-34"/>
              </a:rPr>
            </a:br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      ดอกเบี้ย</a:t>
            </a:r>
            <a:endParaRPr lang="en-US" sz="3800" b="1" dirty="0">
              <a:latin typeface="FreesiaUPC" pitchFamily="34" charset="-34"/>
              <a:cs typeface="FreesiaUPC" pitchFamily="34" charset="-34"/>
            </a:endParaRPr>
          </a:p>
          <a:p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7533217" y="2061245"/>
            <a:ext cx="2975168" cy="1713336"/>
          </a:xfrm>
          <a:prstGeom prst="cloudCallout">
            <a:avLst>
              <a:gd name="adj1" fmla="val -46630"/>
              <a:gd name="adj2" fmla="val 17395"/>
            </a:avLst>
          </a:prstGeo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ตลอดอายุสัญญา</a:t>
            </a:r>
            <a:endParaRPr lang="en-US" sz="33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65227" y="333450"/>
            <a:ext cx="936104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0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ผู้ดำเนินการฝึก ผู้ดำเนินการทดสอบมาตรฐานฝีมือแรงงาน และผู้ประกอบกิจการ</a:t>
            </a:r>
            <a:endParaRPr lang="en-US" sz="3000" b="1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527525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 descr="7043763939_fc0ac31da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8928" y="2072158"/>
            <a:ext cx="5374241" cy="4033190"/>
          </a:xfrm>
          <a:prstGeom prst="rect">
            <a:avLst/>
          </a:prstGeom>
        </p:spPr>
      </p:pic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5478319" y="500160"/>
            <a:ext cx="5727868" cy="3433690"/>
          </a:xfrm>
          <a:prstGeom prst="cloudCallout">
            <a:avLst>
              <a:gd name="adj1" fmla="val -45914"/>
              <a:gd name="adj2" fmla="val 40762"/>
            </a:avLst>
          </a:prstGeom>
          <a:solidFill>
            <a:srgbClr val="FFD1D2"/>
          </a:solidFill>
        </p:spPr>
        <p:txBody>
          <a:bodyPr lIns="108808" tIns="54404" rIns="108808" bIns="54404">
            <a:noAutofit/>
          </a:bodyPr>
          <a:lstStyle/>
          <a:p>
            <a:pPr algn="ctr" defTabSz="1088073">
              <a:spcBef>
                <a:spcPct val="0"/>
              </a:spcBef>
              <a:defRPr/>
            </a:pPr>
            <a:r>
              <a:rPr lang="th-TH" sz="4400" b="1" i="1" dirty="0">
                <a:ln w="31550" cmpd="sng">
                  <a:solidFill>
                    <a:srgbClr val="FF66FF"/>
                  </a:solidFill>
                  <a:prstDash val="solid"/>
                </a:ln>
                <a:solidFill>
                  <a:srgbClr val="FF99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ขอข้อมูล</a:t>
            </a:r>
            <a:r>
              <a:rPr lang="th-TH" sz="4400" b="1" i="1" dirty="0" err="1">
                <a:ln w="31550" cmpd="sng">
                  <a:solidFill>
                    <a:srgbClr val="FF66FF"/>
                  </a:solidFill>
                  <a:prstDash val="solid"/>
                </a:ln>
                <a:solidFill>
                  <a:srgbClr val="FF99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เครดิตบู</a:t>
            </a:r>
            <a:r>
              <a:rPr lang="th-TH" sz="4400" b="1" i="1" dirty="0">
                <a:ln w="31550" cmpd="sng">
                  <a:solidFill>
                    <a:srgbClr val="FF66FF"/>
                  </a:solidFill>
                  <a:prstDash val="solid"/>
                </a:ln>
                <a:solidFill>
                  <a:srgbClr val="FF99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โร</a:t>
            </a:r>
            <a:r>
              <a:rPr lang="en-US" sz="4400" b="1" i="1" dirty="0">
                <a:ln w="31550" cmpd="sng">
                  <a:solidFill>
                    <a:srgbClr val="FF66FF"/>
                  </a:solidFill>
                  <a:prstDash val="solid"/>
                </a:ln>
                <a:solidFill>
                  <a:srgbClr val="FF99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/>
            </a:r>
            <a:br>
              <a:rPr lang="en-US" sz="4400" b="1" i="1" dirty="0">
                <a:ln w="31550" cmpd="sng">
                  <a:solidFill>
                    <a:srgbClr val="FF66FF"/>
                  </a:solidFill>
                  <a:prstDash val="solid"/>
                </a:ln>
                <a:solidFill>
                  <a:srgbClr val="FF99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</a:br>
            <a:r>
              <a:rPr lang="th-TH" sz="4400" b="1" i="1" dirty="0">
                <a:ln w="31550" cmpd="sng">
                  <a:solidFill>
                    <a:srgbClr val="FF66FF"/>
                  </a:solidFill>
                  <a:prstDash val="solid"/>
                </a:ln>
                <a:solidFill>
                  <a:srgbClr val="FF99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ได้ที่ไหน</a:t>
            </a:r>
            <a:endParaRPr lang="en-US" sz="4400" b="1" i="1" dirty="0">
              <a:ln w="31550" cmpd="sng">
                <a:solidFill>
                  <a:srgbClr val="FF66FF"/>
                </a:solidFill>
                <a:prstDash val="solid"/>
              </a:ln>
              <a:solidFill>
                <a:srgbClr val="FF99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BoonTook Mon Ultra" pitchFamily="50" charset="-34"/>
              <a:ea typeface="BoonTook Mon Ultra" pitchFamily="50" charset="-34"/>
              <a:cs typeface="BoonTook Mon Ultra" pitchFamily="50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493902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5229523" y="3933967"/>
            <a:ext cx="5256583" cy="2486379"/>
          </a:xfrm>
          <a:prstGeom prst="cloud">
            <a:avLst/>
          </a:prstGeom>
          <a:solidFill>
            <a:srgbClr val="FECCF3"/>
          </a:solidFill>
        </p:spPr>
        <p:txBody>
          <a:bodyPr wrap="square" lIns="108808" tIns="54404" rIns="108808" bIns="54404" rtlCol="0">
            <a:spAutoFit/>
          </a:bodyPr>
          <a:lstStyle/>
          <a:p>
            <a:pPr algn="r"/>
            <a:r>
              <a:rPr lang="th-TH" sz="33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ค่าบริการ  220  บาท </a:t>
            </a:r>
            <a: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(รวมค่าจัดส่งไปรษณีย์</a:t>
            </a:r>
            <a:b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 20 บาท แล้ว)</a:t>
            </a:r>
            <a:endParaRPr lang="en-US" sz="33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3148" y="189434"/>
            <a:ext cx="10844968" cy="853674"/>
          </a:xfrm>
          <a:prstGeom prst="round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pPr algn="ctr"/>
            <a:r>
              <a:rPr lang="th-TH" sz="43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สถานที่ขอข้อมูล</a:t>
            </a:r>
            <a:r>
              <a:rPr lang="th-TH" sz="4300" b="1" dirty="0" err="1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43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โร </a:t>
            </a:r>
            <a:r>
              <a:rPr lang="en-US" sz="43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กรณีนิติบุคคล  </a:t>
            </a:r>
            <a:endParaRPr lang="en-US" sz="43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1506" name="Picture 2" descr="ผลการค้นหารูปภาพสำหรับ post office clip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5095" y="3896722"/>
            <a:ext cx="2975168" cy="1626730"/>
          </a:xfrm>
          <a:prstGeom prst="rect">
            <a:avLst/>
          </a:prstGeom>
          <a:noFill/>
        </p:spPr>
      </p:pic>
      <p:pic>
        <p:nvPicPr>
          <p:cNvPr id="21510" name="Picture 6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10397" y="3429794"/>
            <a:ext cx="1247651" cy="936321"/>
          </a:xfrm>
          <a:prstGeom prst="rect">
            <a:avLst/>
          </a:prstGeom>
          <a:noFill/>
        </p:spPr>
      </p:pic>
      <p:grpSp>
        <p:nvGrpSpPr>
          <p:cNvPr id="15" name="กลุ่ม 14"/>
          <p:cNvGrpSpPr/>
          <p:nvPr/>
        </p:nvGrpSpPr>
        <p:grpSpPr>
          <a:xfrm>
            <a:off x="911068" y="1197546"/>
            <a:ext cx="10653021" cy="2023446"/>
            <a:chOff x="1043608" y="739951"/>
            <a:chExt cx="7992888" cy="2022978"/>
          </a:xfrm>
        </p:grpSpPr>
        <p:pic>
          <p:nvPicPr>
            <p:cNvPr id="50178" name="Picture 2" descr="ผลการค้นหารูปภาพสำหรับ company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804247" y="739951"/>
              <a:ext cx="2232249" cy="2022978"/>
            </a:xfrm>
            <a:prstGeom prst="rect">
              <a:avLst/>
            </a:prstGeom>
            <a:noFill/>
          </p:spPr>
        </p:pic>
        <p:pic>
          <p:nvPicPr>
            <p:cNvPr id="21508" name="Picture 4" descr="ผลการค้นหารูปภาพสำหรับ 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043608" y="845423"/>
              <a:ext cx="1008112" cy="1008112"/>
            </a:xfrm>
            <a:prstGeom prst="rect">
              <a:avLst/>
            </a:prstGeom>
            <a:noFill/>
          </p:spPr>
        </p:pic>
        <p:sp>
          <p:nvSpPr>
            <p:cNvPr id="11" name="TextBox 10"/>
            <p:cNvSpPr txBox="1"/>
            <p:nvPr/>
          </p:nvSpPr>
          <p:spPr>
            <a:xfrm>
              <a:off x="2195736" y="989439"/>
              <a:ext cx="5472608" cy="753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4300" b="1" dirty="0">
                  <a:solidFill>
                    <a:srgbClr val="CCFFCC"/>
                  </a:solidFill>
                  <a:latin typeface="FreesiaUPC" pitchFamily="34" charset="-34"/>
                  <a:cs typeface="FreesiaUPC" pitchFamily="34" charset="-34"/>
                </a:rPr>
                <a:t>ณ ที่ทำการศูนย์ตรวจ</a:t>
              </a:r>
              <a:r>
                <a:rPr lang="th-TH" sz="4300" b="1" dirty="0" err="1">
                  <a:solidFill>
                    <a:srgbClr val="CCFFCC"/>
                  </a:solidFill>
                  <a:latin typeface="FreesiaUPC" pitchFamily="34" charset="-34"/>
                  <a:cs typeface="FreesiaUPC" pitchFamily="34" charset="-34"/>
                </a:rPr>
                <a:t>เครดิตบู</a:t>
              </a:r>
              <a:r>
                <a:rPr lang="th-TH" sz="4300" b="1" dirty="0">
                  <a:solidFill>
                    <a:srgbClr val="CCFFCC"/>
                  </a:solidFill>
                  <a:latin typeface="FreesiaUPC" pitchFamily="34" charset="-34"/>
                  <a:cs typeface="FreesiaUPC" pitchFamily="34" charset="-34"/>
                </a:rPr>
                <a:t>โร  </a:t>
              </a:r>
              <a:endParaRPr lang="en-US" sz="4300" dirty="0">
                <a:solidFill>
                  <a:srgbClr val="CCFFCC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491880" y="1997551"/>
              <a:ext cx="3024336" cy="714924"/>
            </a:xfrm>
            <a:prstGeom prst="round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36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ค่าบริการ 100 บาท</a:t>
              </a:r>
              <a:endPara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979712" y="1484784"/>
              <a:ext cx="5976664" cy="676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800" b="1" dirty="0">
                  <a:solidFill>
                    <a:srgbClr val="CCFFCC"/>
                  </a:solidFill>
                  <a:latin typeface="FreesiaUPC" pitchFamily="34" charset="-34"/>
                  <a:cs typeface="FreesiaUPC" pitchFamily="34" charset="-34"/>
                </a:rPr>
                <a:t>(ธนาคารอาคารสงเคราะห์ สำนักงานใหญ่)</a:t>
              </a:r>
              <a:endParaRPr lang="en-US" sz="3800" b="1" dirty="0">
                <a:solidFill>
                  <a:srgbClr val="CCFFCC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4581451" y="3501802"/>
            <a:ext cx="2879195" cy="771590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ทางไปรษณีย์</a:t>
            </a:r>
            <a:endParaRPr lang="en-US" sz="4300" dirty="0"/>
          </a:p>
        </p:txBody>
      </p:sp>
      <p:sp>
        <p:nvSpPr>
          <p:cNvPr id="1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Footer Placeholder 3"/>
          <p:cNvSpPr>
            <a:spLocks noGrp="1"/>
          </p:cNvSpPr>
          <p:nvPr>
            <p:ph type="ftr" sz="quarter" idx="12"/>
          </p:nvPr>
        </p:nvSpPr>
        <p:spPr>
          <a:xfrm>
            <a:off x="3717355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944574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15095" y="261442"/>
            <a:ext cx="10653021" cy="771590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pPr algn="ctr"/>
            <a:r>
              <a:rPr lang="th-TH" sz="43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สถานที่ขอข้อมูล</a:t>
            </a:r>
            <a:r>
              <a:rPr lang="th-TH" sz="4300" b="1" dirty="0" err="1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43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โร </a:t>
            </a:r>
            <a:r>
              <a:rPr lang="en-US" sz="43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กรณีบุคคลธรรมดา</a:t>
            </a:r>
            <a:endParaRPr lang="en-US" sz="43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202" y="1557155"/>
            <a:ext cx="1823490" cy="1901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สี่เหลี่ยมผืนผ้า 5"/>
          <p:cNvSpPr/>
          <p:nvPr/>
        </p:nvSpPr>
        <p:spPr>
          <a:xfrm>
            <a:off x="2231092" y="2277666"/>
            <a:ext cx="4294575" cy="617702"/>
          </a:xfrm>
          <a:prstGeom prst="rect">
            <a:avLst/>
          </a:prstGeom>
        </p:spPr>
        <p:txBody>
          <a:bodyPr wrap="none" lIns="108808" tIns="54404" rIns="108808" bIns="54404">
            <a:spAutoFit/>
          </a:bodyPr>
          <a:lstStyle/>
          <a:p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ณ ที่ทำการศูนย์ตรวจ</a:t>
            </a:r>
            <a:r>
              <a:rPr lang="th-TH" sz="3300" b="1" dirty="0" err="1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โร </a:t>
            </a:r>
            <a:endParaRPr lang="en-US" sz="3300" dirty="0"/>
          </a:p>
        </p:txBody>
      </p:sp>
      <p:sp>
        <p:nvSpPr>
          <p:cNvPr id="7" name="TextBox 6"/>
          <p:cNvSpPr txBox="1"/>
          <p:nvPr/>
        </p:nvSpPr>
        <p:spPr>
          <a:xfrm>
            <a:off x="6734964" y="1137810"/>
            <a:ext cx="4327207" cy="3084072"/>
          </a:xfrm>
          <a:prstGeom prst="roundRect">
            <a:avLst/>
          </a:prstGeom>
          <a:solidFill>
            <a:srgbClr val="FF99FF"/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- ธนาคารอาคารสงเคราะห์</a:t>
            </a:r>
            <a:b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สำนักงานใหญ่</a:t>
            </a:r>
          </a:p>
          <a:p>
            <a:pPr>
              <a:buFontTx/>
              <a:buChar char="-"/>
            </a:pP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ปากซอยสุขุมวิท 25 </a:t>
            </a:r>
            <a:b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อาคาร  </a:t>
            </a:r>
            <a:r>
              <a:rPr lang="th-TH" sz="29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กลาสเฮ้าส์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(ชั้นใต้ดิน)</a:t>
            </a:r>
          </a:p>
          <a:p>
            <a:pPr>
              <a:buFontTx/>
              <a:buChar char="-"/>
            </a:pP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สถานีรถไฟฟ้า </a:t>
            </a:r>
            <a:r>
              <a:rPr lang="en-US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BTS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ศาลาแดง</a:t>
            </a:r>
          </a:p>
          <a:p>
            <a:pPr>
              <a:buFontTx/>
              <a:buChar char="-"/>
            </a:pP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ห้างเจ-</a:t>
            </a:r>
            <a:r>
              <a:rPr lang="th-TH" sz="29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เวนิว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(</a:t>
            </a:r>
            <a:r>
              <a:rPr lang="th-TH" sz="29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นวนคร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ชั้น 4</a:t>
            </a:r>
          </a:p>
        </p:txBody>
      </p:sp>
      <p:pic>
        <p:nvPicPr>
          <p:cNvPr id="1026" name="Picture 2" descr="ผลการค้นหารูปภาพสำหรับ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18451" y="1413570"/>
            <a:ext cx="1151678" cy="86429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118451" y="2906453"/>
            <a:ext cx="3455034" cy="617702"/>
          </a:xfrm>
          <a:prstGeom prst="homePlate">
            <a:avLst/>
          </a:prstGeom>
          <a:solidFill>
            <a:srgbClr val="92D050"/>
          </a:solidFill>
        </p:spPr>
        <p:txBody>
          <a:bodyPr wrap="square" lIns="108808" tIns="54404" rIns="108808" bIns="54404" rtlCol="0">
            <a:spAutoFit/>
          </a:bodyPr>
          <a:lstStyle/>
          <a:p>
            <a:pPr algn="ctr"/>
            <a: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ค่าบริการ 100 บาท</a:t>
            </a:r>
            <a:endParaRPr lang="en-US" sz="33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1966773" y="3912778"/>
            <a:ext cx="1582294" cy="617702"/>
          </a:xfrm>
          <a:prstGeom prst="rect">
            <a:avLst/>
          </a:prstGeom>
        </p:spPr>
        <p:txBody>
          <a:bodyPr wrap="none" lIns="108808" tIns="54404" rIns="108808" bIns="54404">
            <a:spAutoFit/>
          </a:bodyPr>
          <a:lstStyle/>
          <a:p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ณ ธนาคาร</a:t>
            </a:r>
            <a:endParaRPr lang="en-US" sz="3300" dirty="0"/>
          </a:p>
        </p:txBody>
      </p:sp>
      <p:pic>
        <p:nvPicPr>
          <p:cNvPr id="1028" name="Picture 4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9123" y="3933967"/>
            <a:ext cx="1247651" cy="86429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3982209" y="4798265"/>
            <a:ext cx="3359061" cy="1448699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txBody>
          <a:bodyPr wrap="square" lIns="108808" tIns="54404" rIns="108808" bIns="54404" rtlCol="0">
            <a:spAutoFit/>
          </a:bodyPr>
          <a:lstStyle/>
          <a:p>
            <a:pPr>
              <a:buFontTx/>
              <a:buChar char="-"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ธนาคารธนชาติ</a:t>
            </a:r>
          </a:p>
          <a:p>
            <a:pPr>
              <a:buFontTx/>
              <a:buChar char="-"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ธนาคารกรุงไทย</a:t>
            </a:r>
          </a:p>
          <a:p>
            <a:pPr>
              <a:buFontTx/>
              <a:buChar char="-"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ธนาคารไอซีบีซี (ไทย)</a:t>
            </a: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7533217" y="4942313"/>
            <a:ext cx="4102514" cy="1448699"/>
          </a:xfrm>
          <a:prstGeom prst="rect">
            <a:avLst/>
          </a:prstGeom>
          <a:ln>
            <a:solidFill>
              <a:srgbClr val="DE5408"/>
            </a:solidFill>
            <a:prstDash val="dash"/>
          </a:ln>
        </p:spPr>
        <p:txBody>
          <a:bodyPr wrap="square" lIns="108808" tIns="54404" rIns="108808" bIns="54404">
            <a:spAutoFit/>
          </a:bodyPr>
          <a:lstStyle/>
          <a:p>
            <a:pPr>
              <a:buFontTx/>
              <a:buChar char="-"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ธนาคารอาคารสงเคราะห์</a:t>
            </a:r>
          </a:p>
          <a:p>
            <a:pPr>
              <a:buFontTx/>
              <a:buChar char="-"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ธนาคารแลนด์ </a:t>
            </a:r>
            <a:r>
              <a:rPr lang="th-TH" sz="2900" b="1" dirty="0" err="1">
                <a:latin typeface="FreesiaUPC" pitchFamily="34" charset="-34"/>
                <a:cs typeface="FreesiaUPC" pitchFamily="34" charset="-34"/>
              </a:rPr>
              <a:t>แอนด์</a:t>
            </a: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900" b="1" dirty="0" err="1">
                <a:latin typeface="FreesiaUPC" pitchFamily="34" charset="-34"/>
                <a:cs typeface="FreesiaUPC" pitchFamily="34" charset="-34"/>
              </a:rPr>
              <a:t>เฮ้าส์</a:t>
            </a:r>
            <a:endParaRPr lang="th-TH" sz="2900" b="1" dirty="0">
              <a:latin typeface="FreesiaUPC" pitchFamily="34" charset="-34"/>
              <a:cs typeface="FreesiaUPC" pitchFamily="34" charset="-34"/>
            </a:endParaRPr>
          </a:p>
          <a:p>
            <a:pPr>
              <a:buFontTx/>
              <a:buChar char="-"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ธนาคารกรุงศรีอยุธยา</a:t>
            </a:r>
            <a:endParaRPr lang="en-US" sz="29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62746" y="4366117"/>
            <a:ext cx="1727517" cy="1917703"/>
          </a:xfrm>
          <a:prstGeom prst="foldedCorner">
            <a:avLst/>
          </a:prstGeom>
          <a:solidFill>
            <a:srgbClr val="FF7C80"/>
          </a:solidFill>
        </p:spPr>
        <p:txBody>
          <a:bodyPr wrap="square" lIns="108808" tIns="54404" rIns="108808" bIns="54404" rtlCol="0">
            <a:spAutoFit/>
          </a:bodyPr>
          <a:lstStyle/>
          <a:p>
            <a:pPr algn="ctr"/>
            <a:endParaRPr lang="th-TH" sz="3300" b="1" dirty="0"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ค่าบริการ </a:t>
            </a:r>
          </a:p>
          <a:p>
            <a:pPr algn="ctr"/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150 บาท</a:t>
            </a:r>
            <a:endParaRPr lang="en-US" sz="33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8" name="ตัวเชื่อมต่อหักมุม 17"/>
          <p:cNvCxnSpPr/>
          <p:nvPr/>
        </p:nvCxnSpPr>
        <p:spPr>
          <a:xfrm>
            <a:off x="431202" y="3861742"/>
            <a:ext cx="11324834" cy="432148"/>
          </a:xfrm>
          <a:prstGeom prst="bentConnector3">
            <a:avLst>
              <a:gd name="adj1" fmla="val 52570"/>
            </a:avLst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ลูกศรขวาท้ายขีด 22"/>
          <p:cNvSpPr/>
          <p:nvPr/>
        </p:nvSpPr>
        <p:spPr>
          <a:xfrm rot="1884637">
            <a:off x="4489836" y="4126488"/>
            <a:ext cx="767785" cy="504173"/>
          </a:xfrm>
          <a:prstGeom prst="stripedRightArrow">
            <a:avLst>
              <a:gd name="adj1" fmla="val 60831"/>
              <a:gd name="adj2" fmla="val 50000"/>
            </a:avLst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en-US"/>
          </a:p>
        </p:txBody>
      </p:sp>
      <p:sp>
        <p:nvSpPr>
          <p:cNvPr id="24" name="ลูกศรขวาท้ายขีด 23"/>
          <p:cNvSpPr/>
          <p:nvPr/>
        </p:nvSpPr>
        <p:spPr>
          <a:xfrm rot="1941076">
            <a:off x="7316352" y="4285398"/>
            <a:ext cx="767785" cy="504173"/>
          </a:xfrm>
          <a:prstGeom prst="stripedRightArrow">
            <a:avLst>
              <a:gd name="adj1" fmla="val 60831"/>
              <a:gd name="adj2" fmla="val 50000"/>
            </a:avLst>
          </a:prstGeom>
          <a:solidFill>
            <a:srgbClr val="FFD1D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en-US"/>
          </a:p>
        </p:txBody>
      </p:sp>
      <p:sp>
        <p:nvSpPr>
          <p:cNvPr id="1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245408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 descr="orange_line_sf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FF66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926895" y="2505877"/>
            <a:ext cx="10844968" cy="1571989"/>
          </a:xfrm>
          <a:prstGeom prst="rect">
            <a:avLst/>
          </a:prstGeom>
        </p:spPr>
      </p:pic>
      <p:sp>
        <p:nvSpPr>
          <p:cNvPr id="6" name="ชื่อเรื่องรอง 2"/>
          <p:cNvSpPr txBox="1">
            <a:spLocks/>
          </p:cNvSpPr>
          <p:nvPr/>
        </p:nvSpPr>
        <p:spPr>
          <a:xfrm>
            <a:off x="1125067" y="1854039"/>
            <a:ext cx="10081120" cy="867862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แนวปฏิบัติการให้กู้ยืมเงินกองทุนพัฒนาฝีมือแรงงาน</a:t>
            </a: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82840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23148" y="1060785"/>
            <a:ext cx="10748995" cy="2656650"/>
          </a:xfrm>
          <a:prstGeom prst="round2Diag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lIns="108808" tIns="54404" rIns="108808" bIns="54404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1. อายุข้อมูลเครดิตบูโรในการยื่นคำขอกู้ยืมเงิน</a:t>
            </a:r>
          </a:p>
          <a:p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- ต้องมีอายุไม่เกิน 30 วัน ณ วันที่ยื่นคำขอกู้ยืมเงิน</a:t>
            </a:r>
          </a:p>
          <a:p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- กรณีผู้กู้ยืมเงินรายเดิมประสงค์จะขอกู้ยืมเงินใหม่ (ปิดบัญชีแล้ว 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ก่อนจะขอกู้ยืมใหม่) ให้ยื่นข้อมูลเครดิตบูโรใหม่ด้วยทุกครั้ง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4485" y="3861842"/>
            <a:ext cx="10797658" cy="2368983"/>
          </a:xfrm>
          <a:prstGeom prst="round2Diag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lIns="108808" tIns="54404" rIns="108808" bIns="54404" rtlCol="0">
            <a:spAutoFit/>
          </a:bodyPr>
          <a:lstStyle/>
          <a:p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2. กำหนดเวลาการทำสัญญาเมื่อได้รับอนุมัติให้กู้ยืมเงิน</a:t>
            </a:r>
          </a:p>
          <a:p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- 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ให้ทำสัญญาภายใน 30 วัน นับแต่วันได้รับแจ้งผลการพิจารณาอนุมัติ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แต่หากมีเหตุจำเป็นสามารถเลื่อนระยะเวลาได้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แต่ไม่เกิน 30 วัน</a:t>
            </a:r>
            <a:endParaRPr lang="th-TH" sz="3600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ชื่อเรื่องรอง 2"/>
          <p:cNvSpPr txBox="1">
            <a:spLocks/>
          </p:cNvSpPr>
          <p:nvPr/>
        </p:nvSpPr>
        <p:spPr>
          <a:xfrm>
            <a:off x="932754" y="31734"/>
            <a:ext cx="10081120" cy="867862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แนวปฏิบัติการให้กู้ยืมเงินกองทุนพัฒนาฝีมือแรงงาน</a:t>
            </a: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28729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622138" y="1098982"/>
            <a:ext cx="10844968" cy="5211132"/>
          </a:xfrm>
          <a:prstGeom prst="round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r>
              <a:rPr lang="th-TH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3.</a:t>
            </a:r>
            <a:r>
              <a:rPr lang="en-US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การเลื่อนเวลาการฝึกอบรมหรือทดสอบมาตรฐานฯ ออกไปจากที่แจ้งไว้</a:t>
            </a:r>
            <a:br>
              <a:rPr lang="th-TH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spc="-6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ใน</a:t>
            </a:r>
            <a:r>
              <a:rPr lang="th-TH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คำขอกู้ยืมเงิน</a:t>
            </a:r>
          </a:p>
          <a:p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- ให้ผู้กู้ยืมเงินแจ้งเหตุผล พร้อมระบุวันเริ่ม- จบฝึกอบรม 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หรือทดสอบมาตรฐานฯ แนบไว้กับสัญญา เพื่อเป็นหลักฐาน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ในการบอกเลิกสัญญา กรณีผู้กู้ยืมเงินผิดสัญญาหรือนำเงินไปใช้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ผิดวัตถุประสงค์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buFont typeface="Wingdings" pitchFamily="2" charset="2"/>
              <a:buChar char="Ø"/>
            </a:pPr>
            <a:r>
              <a:rPr lang="th-TH" sz="3600" b="1" dirty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การเลื่อนเวลาการฝึกอบรมต้องไม่กระทบกับวงเงินกู้ยืมที่ได้รับอนุมัติ</a:t>
            </a:r>
            <a:b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   และสัญญากู้ยืมเงิน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ชื่อเรื่องรอง 2"/>
          <p:cNvSpPr txBox="1">
            <a:spLocks/>
          </p:cNvSpPr>
          <p:nvPr/>
        </p:nvSpPr>
        <p:spPr>
          <a:xfrm>
            <a:off x="1004062" y="151672"/>
            <a:ext cx="10081120" cy="867862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แนวปฏิบัติการให้กู้ยืมเงินกองทุนพัฒนาฝีมือแรงงาน</a:t>
            </a: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98148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906206" y="1385773"/>
            <a:ext cx="10461075" cy="3799161"/>
          </a:xfrm>
          <a:prstGeom prst="round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r>
              <a:rPr lang="en-US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4</a:t>
            </a:r>
            <a:r>
              <a:rPr lang="th-TH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เอกสารประกอบการพิจารณาการให้กู้ยืมเ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งิน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- รายงานรายงาน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งบแสดงฐานะการเงิน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งบกำไรขาดทุน และงบแสดง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การเปลี่ยนแปลงส่วนของผู้ถือหุ้น สำหรับปีสิ้นสุดวันเดียวกัน รวมถึง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หมายเหตุสรุปนโยบายการบัญชีที่สำคัญ และหมายเหตุ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เรื่องอื่นๆ   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ซึ่งผ่านการตรวจสอบจากผู้สอบบัญชีเรียบร้อยแล้วย้อนหลัง 2 ปี</a:t>
            </a:r>
          </a:p>
          <a:p>
            <a:endPara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9" name="Picture 6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671647">
            <a:off x="9943976" y="4321394"/>
            <a:ext cx="1756207" cy="1933515"/>
          </a:xfrm>
          <a:prstGeom prst="rect">
            <a:avLst/>
          </a:prstGeom>
          <a:noFill/>
        </p:spPr>
      </p:pic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ชื่อเรื่องรอง 2"/>
          <p:cNvSpPr txBox="1">
            <a:spLocks/>
          </p:cNvSpPr>
          <p:nvPr/>
        </p:nvSpPr>
        <p:spPr>
          <a:xfrm>
            <a:off x="1125067" y="261442"/>
            <a:ext cx="10081120" cy="867862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แนวปฏิบัติการให้กู้ยืมเงินกองทุนพัฒนาฝีมือแรงงาน</a:t>
            </a: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246913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63556" y="1321928"/>
            <a:ext cx="11036914" cy="4412095"/>
          </a:xfrm>
          <a:prstGeom prst="round2Diag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r>
              <a:rPr lang="th-TH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5.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จดทะเบียนนิติบุคคลใหม่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และดำเนินการ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ไม่ถึง 1 ปี</a:t>
            </a:r>
          </a:p>
          <a:p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- ให้ใช้หลักประกันเป็นหนังสือค้ำประกันธนาคาร</a:t>
            </a:r>
          </a:p>
          <a:p>
            <a:endParaRPr lang="th-TH" sz="3600" b="1" dirty="0">
              <a:latin typeface="FreesiaUPC" pitchFamily="34" charset="-34"/>
              <a:cs typeface="FreesiaUPC" pitchFamily="34" charset="-34"/>
            </a:endParaRPr>
          </a:p>
          <a:p>
            <a:pPr algn="thaiDist">
              <a:buFont typeface="Wingdings" pitchFamily="2" charset="2"/>
              <a:buChar char="Ø"/>
            </a:pPr>
            <a:r>
              <a:rPr lang="th-TH" sz="36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  เนื่องจากรายงาน</a:t>
            </a:r>
            <a:r>
              <a:rPr lang="th-TH" sz="3600" b="1" u="sng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เครดิตบูโรไม่ปรากฏข้อมูลการดำเนินธุรกรรมทางการเงิน </a:t>
            </a:r>
            <a:r>
              <a:rPr lang="th-TH" sz="36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และยังไม่มีงบแสดงฐานะทางการเงิน ซึ่งเป็นข้อมูลสำคัญในการพิจารณาสถานะทางการเงินของสถานประกอบกิจการว่ามีความมั่นคงทางการเงินมากน้อยเพียงใด เพื่อป้องกันหนี้เสีย</a:t>
            </a:r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ชื่อเรื่องรอง 2"/>
          <p:cNvSpPr txBox="1">
            <a:spLocks/>
          </p:cNvSpPr>
          <p:nvPr/>
        </p:nvSpPr>
        <p:spPr>
          <a:xfrm>
            <a:off x="1125067" y="261442"/>
            <a:ext cx="10081120" cy="867862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แนวปฏิบัติการให้กู้ยืมเงินกองทุนพัฒนาฝีมือแรงงาน</a:t>
            </a: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59436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63556" y="1269554"/>
            <a:ext cx="11036914" cy="5025029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r>
              <a:rPr lang="en-US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6</a:t>
            </a:r>
            <a:r>
              <a:rPr lang="th-TH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การตรวจสอบข้อมูลกับสำนักงานประกันสังคม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>
              <a:buFont typeface="Wingdings" pitchFamily="2" charset="2"/>
              <a:buChar char="q"/>
            </a:pPr>
            <a:r>
              <a:rPr lang="th-TH" sz="36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ตรวจสอบข้อมูลกับสำนักงานประกันสังคมว่า สถานประกอบกิจการที่ยื่น</a:t>
            </a:r>
            <a:br>
              <a:rPr lang="th-TH" sz="36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 คำขอกู้ยืมเงินกองทุนพัฒนาฝีมือแรงงาน </a:t>
            </a:r>
            <a:r>
              <a:rPr lang="th-TH" sz="3600" b="1" u="sng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ค้างชำระการนำส่งเงิน</a:t>
            </a:r>
            <a:br>
              <a:rPr lang="th-TH" sz="3600" b="1" u="sng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3600" b="1" u="sng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ประกันสังคมหรือไม่</a:t>
            </a:r>
            <a:endParaRPr lang="en-US" sz="3600" b="1" u="sng" dirty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>
              <a:buFont typeface="Wingdings" pitchFamily="2" charset="2"/>
              <a:buChar char="q"/>
            </a:pP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ตรวจสอบ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จำนวนลูกจ้างที่ระบุในคำขอกู้ยืมเงิน</a:t>
            </a:r>
            <a:r>
              <a:rPr lang="th-TH" sz="36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ตรงกับ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จำนวนลูกจ้าง</a:t>
            </a:r>
            <a:b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ที่นำส่งเงินสมทบเข้ากองทุนประกันสังคมหรือไม่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เนื่องจากจำนวนลูกจ้าง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เป็นข้อมูลสำคัญในการพิจารณาอนุมัติวงเงินกู้ยืม เพื่อ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ป้องกันการนำ</a:t>
            </a:r>
            <a:b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จำนวนลูกจ้างที่ไม่ตรงกับข้อเท็จจริงมาใช้ในการเพิ่มวงเงินกู้ยืม</a:t>
            </a:r>
            <a:endParaRPr lang="en-US" sz="36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ชื่อเรื่องรอง 2"/>
          <p:cNvSpPr txBox="1">
            <a:spLocks/>
          </p:cNvSpPr>
          <p:nvPr/>
        </p:nvSpPr>
        <p:spPr>
          <a:xfrm>
            <a:off x="1125067" y="185668"/>
            <a:ext cx="10081120" cy="867862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แนวปฏิบัติการให้กู้ยืมเงินกองทุนพัฒนาฝีมือแรงงาน</a:t>
            </a: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035668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63556" y="1141069"/>
            <a:ext cx="11036914" cy="5025029"/>
          </a:xfrm>
          <a:prstGeom prst="round2DiagRect">
            <a:avLst/>
          </a:prstGeom>
          <a:gradFill>
            <a:gsLst>
              <a:gs pos="0">
                <a:schemeClr val="accent3">
                  <a:shade val="58000"/>
                  <a:satMod val="150000"/>
                </a:schemeClr>
              </a:gs>
              <a:gs pos="56000">
                <a:schemeClr val="accent3">
                  <a:tint val="90000"/>
                  <a:satMod val="135000"/>
                </a:schemeClr>
              </a:gs>
              <a:gs pos="100000">
                <a:schemeClr val="accent3">
                  <a:tint val="80000"/>
                  <a:satMod val="155000"/>
                </a:schemeClr>
              </a:gs>
            </a:gsLst>
          </a:gradFill>
          <a:ln>
            <a:solidFill>
              <a:schemeClr val="accent3">
                <a:shade val="80000"/>
                <a:alpha val="55000"/>
              </a:schemeClr>
            </a:solidFill>
          </a:ln>
          <a:effectLst>
            <a:outerShdw blurRad="50800" dist="38100" dir="5400000" rotWithShape="0">
              <a:schemeClr val="accent2">
                <a:lumMod val="75000"/>
                <a:alpha val="43000"/>
              </a:scheme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lIns="108808" tIns="54404" rIns="108808" bIns="54404" rtlCol="0">
            <a:spAutoFit/>
          </a:bodyPr>
          <a:lstStyle/>
          <a:p>
            <a:r>
              <a:rPr lang="en-US" sz="32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7</a:t>
            </a:r>
            <a:r>
              <a:rPr lang="th-TH" sz="32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การติดตามสถานประกอบกิจการที่ได้รับอนุมัติ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>
              <a:buFont typeface="Wingdings" pitchFamily="2" charset="2"/>
              <a:buChar char="q"/>
            </a:pPr>
            <a: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ตรวจเยี่ยมและติดตามการฝึกอบรมของสถานประกอบกิจการให้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นำเงิน</a:t>
            </a:r>
            <a:b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กู้ยืมไปใช้ให้เป็นไปตามที่ได้รับอนุมัติ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และ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ส่งภาพถ่ายหรือวีดีโอกิจกรรม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การฝึกอบรม ให้กองส่งเสริมฯ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เพื่อรายงานที่ประชุมคณะกรรมการส่งเสริม</a:t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การพัฒนาฝีมือแรงงาน และประชาสัมพันธ์การให้กู้ยืมเงินกองทุนเกิดประโยชน์</a:t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ต่อการเพิ่มผลิตภาพแรงงาน</a:t>
            </a:r>
            <a:endParaRPr lang="en-US" sz="32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>
              <a:buFont typeface="Wingdings" pitchFamily="2" charset="2"/>
              <a:buChar char="q"/>
            </a:pP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ติดตามผลการให้กู้ยืม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เงินกองทุนพัฒนาฝีมือแรงงาน 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ตามแบบ กย.6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ส่งให้</a:t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กองส่งเสริมฯ เพื่อรายงานต่อคณะกรรมการส่งเสริมการพัฒนาฝีมือแรงงาน </a:t>
            </a:r>
          </a:p>
          <a:p>
            <a:pPr algn="thaiDist"/>
            <a:r>
              <a:rPr lang="th-TH" sz="3200" b="1" i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32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(สปก.ที่ไม่ส่งรายงานแบบ กย.6 จะมีผลในการพิจารณาอนุมัติเงินกู้ครั้งต่อไป)</a:t>
            </a:r>
            <a:endParaRPr lang="en-US" sz="3200" b="1" i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ชื่อเรื่องรอง 2"/>
          <p:cNvSpPr txBox="1">
            <a:spLocks/>
          </p:cNvSpPr>
          <p:nvPr/>
        </p:nvSpPr>
        <p:spPr>
          <a:xfrm>
            <a:off x="1125067" y="189434"/>
            <a:ext cx="10081120" cy="867862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แนวปฏิบัติการให้กู้ยืมเงินกองทุนพัฒนาฝีมือแรงงาน</a:t>
            </a: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549324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815095" y="1115006"/>
            <a:ext cx="10797658" cy="2300879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8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การขอเอกสารเพิ่มเติม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- 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หากคณะอนุกรรมการพิจารณาการให้กู้ยืมเงินกองทุนพัฒนาฝีมือแรงงานพิจารณา</a:t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แล้วเห็นว่าสถานประกอบกิจการรายใด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เอกสารประกอบคำขอกู้ยืมเงินไม่เพียงพอ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สามารถ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ขอเอกสารเพิ่มเติม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เพื่อประกอบการพิจารณาเป็นกรณีไป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91882" y="3717942"/>
            <a:ext cx="10748995" cy="2300879"/>
          </a:xfrm>
          <a:prstGeom prst="round2Diag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9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การยกเลิกอนุมัติเงินกู้ยืม</a:t>
            </a:r>
          </a:p>
          <a:p>
            <a:pPr algn="thaiDist"/>
            <a: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- 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หากตรวจสอบในภายหลังพบว่าผู้กู้ยืม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เงินระบุข้อมูลไม่ตรงกับความเป็นจริง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คณะอนุกรรมการพิจารณาการให้กู้ยืมเงินกองทุนพัฒนาฝีมือแรงงานสามารถ</a:t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พิจารณา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ยกเลิกการอนุมัติ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ให้กู้ยืมเงินกองทุนพัฒนาฝีมือแรงงาน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ชื่อเรื่องรอง 2"/>
          <p:cNvSpPr txBox="1">
            <a:spLocks/>
          </p:cNvSpPr>
          <p:nvPr/>
        </p:nvSpPr>
        <p:spPr>
          <a:xfrm>
            <a:off x="1125067" y="185668"/>
            <a:ext cx="10081120" cy="867862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แนวปฏิบัติการให้กู้ยืมเงินกองทุนพัฒนาฝีมือแรงงาน</a:t>
            </a: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37357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 txBox="1">
            <a:spLocks/>
          </p:cNvSpPr>
          <p:nvPr/>
        </p:nvSpPr>
        <p:spPr>
          <a:xfrm>
            <a:off x="1125067" y="261442"/>
            <a:ext cx="10081120" cy="867862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แนวปฏิบัติการให้กู้ยืมเงินกองทุนพัฒนาฝีมือแรงงาน</a:t>
            </a: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91882" y="1701718"/>
            <a:ext cx="10748995" cy="2300879"/>
          </a:xfrm>
          <a:prstGeom prst="round2Diag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10. ข้อมูลตำแหน่งงานลูกจ้างที่เข้ารับการฝึกอบรม</a:t>
            </a:r>
          </a:p>
          <a:p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- แจ้งสถานประกอบกิจการที่ยื่นคำขอกู้ยืมเงินกองทุนพัฒนาฝีมือแรงงาน </a:t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  จัดทำข้อมูลตำแหน่ง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งานและจำนวนลูกจ้าง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ที่เข้ารับการฝึกอบรมในแต่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ละ</a:t>
            </a:r>
            <a:b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  หลักสูตร 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เพื่อเป็นเอกสารประกอบคำขอกู้ยืมเงินกองทุนพัฒนาฝีมือแรงงาน 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135846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66452" y="500158"/>
            <a:ext cx="10907578" cy="679481"/>
          </a:xfrm>
        </p:spPr>
        <p:txBody>
          <a:bodyPr>
            <a:normAutofit fontScale="90000"/>
          </a:bodyPr>
          <a:lstStyle/>
          <a:p>
            <a:pPr algn="ctr"/>
            <a:r>
              <a:rPr lang="th-TH" b="1" dirty="0" smtClean="0">
                <a:solidFill>
                  <a:srgbClr val="F9A7F3"/>
                </a:solidFill>
                <a:effectLst/>
                <a:latin typeface="FreesiaUPC" pitchFamily="34" charset="-34"/>
                <a:cs typeface="FreesiaUPC" pitchFamily="34" charset="-34"/>
              </a:rPr>
              <a:t>การพิจารณาคำขอกู้ยืมเงินและการอนุมัติให้กู้ยืมเงิน</a:t>
            </a:r>
            <a:endParaRPr lang="en-US" b="1" dirty="0">
              <a:solidFill>
                <a:srgbClr val="F9A7F3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>
            <p:extLst>
              <p:ext uri="{D42A27DB-BD31-4B8C-83A1-F6EECF244321}">
                <p14:modId xmlns="" xmlns:p14="http://schemas.microsoft.com/office/powerpoint/2010/main" val="1198044169"/>
              </p:ext>
            </p:extLst>
          </p:nvPr>
        </p:nvGraphicFramePr>
        <p:xfrm>
          <a:off x="837035" y="1269554"/>
          <a:ext cx="1044116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748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66452" y="500158"/>
            <a:ext cx="10907578" cy="679481"/>
          </a:xfrm>
        </p:spPr>
        <p:txBody>
          <a:bodyPr>
            <a:noAutofit/>
          </a:bodyPr>
          <a:lstStyle/>
          <a:p>
            <a:r>
              <a:rPr lang="th-TH" sz="4800" b="1" dirty="0">
                <a:solidFill>
                  <a:srgbClr val="F9A7F3"/>
                </a:solidFill>
                <a:effectLst/>
                <a:latin typeface="FreesiaUPC" pitchFamily="34" charset="-34"/>
                <a:cs typeface="FreesiaUPC" pitchFamily="34" charset="-34"/>
              </a:rPr>
              <a:t>การแจ้งผลการพิจารณาคำขอกู้ยืมเงิน</a:t>
            </a:r>
            <a:endParaRPr lang="en-US" sz="4800" b="1" dirty="0">
              <a:solidFill>
                <a:srgbClr val="F9A7F3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>
            <p:extLst>
              <p:ext uri="{D42A27DB-BD31-4B8C-83A1-F6EECF244321}">
                <p14:modId xmlns="" xmlns:p14="http://schemas.microsoft.com/office/powerpoint/2010/main" val="991928140"/>
              </p:ext>
            </p:extLst>
          </p:nvPr>
        </p:nvGraphicFramePr>
        <p:xfrm>
          <a:off x="856879" y="1286158"/>
          <a:ext cx="10568694" cy="49519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91826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86641" y="500158"/>
            <a:ext cx="10907578" cy="857455"/>
          </a:xfrm>
        </p:spPr>
        <p:txBody>
          <a:bodyPr>
            <a:noAutofit/>
          </a:bodyPr>
          <a:lstStyle/>
          <a:p>
            <a:r>
              <a:rPr lang="th-TH" sz="5400" b="1" dirty="0"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rPr>
              <a:t>การทำสัญญา</a:t>
            </a:r>
            <a:endParaRPr lang="en-US" sz="5400" b="1" dirty="0"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6452" y="1624221"/>
            <a:ext cx="10854335" cy="45418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08832" tIns="54416" rIns="108832" bIns="54416" rtlCol="0">
            <a:spAutoFit/>
          </a:bodyPr>
          <a:lstStyle/>
          <a:p>
            <a:pPr algn="thaiDist"/>
            <a:r>
              <a:rPr lang="th-TH" sz="36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1. ผู้กู้ยืมเงินจะต้อง</a:t>
            </a:r>
            <a:r>
              <a:rPr lang="th-TH" sz="36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ไม่เป็น</a:t>
            </a:r>
            <a:r>
              <a:rPr lang="th-TH" sz="36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ลูกหนี้ของกองทุนพัฒนาฝีมือแรงงาน</a:t>
            </a:r>
          </a:p>
          <a:p>
            <a:pPr algn="thaiDist"/>
            <a:r>
              <a:rPr lang="th-TH" sz="36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   </a:t>
            </a:r>
            <a:r>
              <a:rPr lang="th-TH" sz="36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 (</a:t>
            </a:r>
            <a:r>
              <a:rPr lang="th-TH" sz="36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ต้องชำระหนี้ให้เสร็จสิ้นก่อนจึงจะทำสัญญากู้ยืมเงินใหม่ได้)</a:t>
            </a:r>
            <a:endParaRPr lang="en-US" sz="3600" b="1" dirty="0">
              <a:ln>
                <a:solidFill>
                  <a:srgbClr val="00B050"/>
                </a:solidFill>
              </a:ln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6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2. </a:t>
            </a:r>
            <a:r>
              <a:rPr lang="th-TH" sz="36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ผู้กู้ยืม ผู้ค้ำประกัน และผู้ให้ความยินยอม </a:t>
            </a:r>
            <a:r>
              <a:rPr lang="th-TH" sz="36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ต้องลง</a:t>
            </a:r>
            <a:r>
              <a:rPr lang="th-TH" sz="36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นามต่อ</a:t>
            </a:r>
            <a:r>
              <a:rPr lang="th-TH" sz="36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หน้าเจ้าหน้าที่</a:t>
            </a:r>
            <a:br>
              <a:rPr lang="th-TH" sz="36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    ใน</a:t>
            </a:r>
            <a:r>
              <a:rPr lang="th-TH" sz="36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วันทำ</a:t>
            </a:r>
            <a:r>
              <a:rPr lang="th-TH" sz="36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สัญญา</a:t>
            </a:r>
          </a:p>
          <a:p>
            <a:pPr algn="thaiDist"/>
            <a:r>
              <a:rPr lang="th-TH" sz="36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3. ตรวจสอบ</a:t>
            </a:r>
            <a:r>
              <a:rPr lang="th-TH" sz="36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เอกสารหลักฐานประกอบการทำสัญญากู้ยืมเงิน</a:t>
            </a:r>
            <a:r>
              <a:rPr lang="th-TH" sz="36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และสัญญา</a:t>
            </a:r>
            <a:br>
              <a:rPr lang="th-TH" sz="36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    ค้ำประกัน</a:t>
            </a:r>
            <a:r>
              <a:rPr lang="th-TH" sz="36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ให้ถูกต้องครบถ้วน</a:t>
            </a:r>
            <a:endParaRPr lang="en-US" sz="3600" b="1" dirty="0">
              <a:ln>
                <a:solidFill>
                  <a:srgbClr val="00B050"/>
                </a:solidFill>
              </a:ln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6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4. “ผู้ให้</a:t>
            </a:r>
            <a:r>
              <a:rPr lang="th-TH" sz="36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กู้ยืม</a:t>
            </a:r>
            <a:r>
              <a:rPr lang="th-TH" sz="36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เงิน </a:t>
            </a:r>
            <a:r>
              <a:rPr lang="th-TH" sz="36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ลงนามในสัญญาโดยผู้อำนวยการ</a:t>
            </a:r>
            <a:r>
              <a:rPr lang="th-TH" sz="36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สพร./สนพ. ที่</a:t>
            </a:r>
            <a:r>
              <a:rPr lang="th-TH" sz="36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ได้รับ</a:t>
            </a:r>
            <a:r>
              <a:rPr lang="th-TH" sz="36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มอบ</a:t>
            </a:r>
            <a:br>
              <a:rPr lang="th-TH" sz="36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36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อำนาจจากอธิบดีกรมพัฒนาฝีมือ</a:t>
            </a:r>
            <a:r>
              <a:rPr lang="th-TH" sz="36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แรงงาน</a:t>
            </a:r>
            <a:r>
              <a:rPr lang="th-TH" sz="36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				</a:t>
            </a:r>
            <a:endParaRPr lang="en-US" sz="3600" b="1" dirty="0">
              <a:ln>
                <a:solidFill>
                  <a:srgbClr val="00B050"/>
                </a:solidFill>
              </a:ln>
              <a:solidFill>
                <a:schemeClr val="accent1">
                  <a:lumMod val="7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04326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61665" y="1652096"/>
            <a:ext cx="10854335" cy="343388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8832" tIns="54416" rIns="108832" bIns="54416" rtlCol="0">
            <a:spAutoFit/>
          </a:bodyPr>
          <a:lstStyle/>
          <a:p>
            <a:pPr algn="thaiDist"/>
            <a:r>
              <a:rPr lang="th-TH" sz="36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5</a:t>
            </a:r>
            <a:r>
              <a:rPr lang="th-TH" sz="3600" b="1" dirty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. </a:t>
            </a:r>
            <a:r>
              <a:rPr lang="th-TH" sz="36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กรณี</a:t>
            </a:r>
            <a:r>
              <a:rPr lang="th-TH" sz="3600" b="1" dirty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ผู้กู้ยืมจดทะเบียนนิติบุคคล บุคคลค้ำประกันจะต้องเป็น</a:t>
            </a:r>
            <a:r>
              <a:rPr lang="th-TH" sz="36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กรรมการ</a:t>
            </a:r>
            <a:br>
              <a:rPr lang="th-TH" sz="36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    ที่มีรายชื่อ</a:t>
            </a:r>
            <a:r>
              <a:rPr lang="th-TH" sz="3600" b="1" dirty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อยู่ในหนังสือรับรองการจดทะเบียนนิติบุคคล หรือผู้แทนอื่น</a:t>
            </a:r>
            <a:r>
              <a:rPr lang="th-TH" sz="36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ของ</a:t>
            </a:r>
            <a:br>
              <a:rPr lang="th-TH" sz="36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3600" b="1" dirty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นิติบุคคลเป็นผู้ค้ำ</a:t>
            </a:r>
            <a:r>
              <a:rPr lang="th-TH" sz="36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ประกัน จะต้อง</a:t>
            </a:r>
            <a:r>
              <a:rPr lang="th-TH" sz="3600" b="1" dirty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เป็นผู้มีรายชื่ออยู่ในหนังสือ</a:t>
            </a:r>
            <a:r>
              <a:rPr lang="th-TH" sz="36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รับรอง</a:t>
            </a:r>
            <a:br>
              <a:rPr lang="th-TH" sz="36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    การจด</a:t>
            </a:r>
            <a:r>
              <a:rPr lang="th-TH" sz="3600" b="1" dirty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ทะเบียนนิติ</a:t>
            </a:r>
            <a:r>
              <a:rPr lang="th-TH" sz="36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บุคคล</a:t>
            </a:r>
          </a:p>
          <a:p>
            <a:pPr algn="thaiDist"/>
            <a:r>
              <a:rPr lang="th-TH" sz="36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6. </a:t>
            </a:r>
            <a:r>
              <a:rPr lang="th-TH" sz="3600" b="1" dirty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จัดทำสัญญากู้ยืมเงินและสัญญาค้ำประกัน จำนวน 2 </a:t>
            </a:r>
            <a:r>
              <a:rPr lang="th-TH" sz="36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ฉบับ </a:t>
            </a:r>
            <a:r>
              <a:rPr lang="th-TH" sz="3600" b="1" dirty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ให้ผู้กู้ยืม</a:t>
            </a:r>
            <a:r>
              <a:rPr lang="th-TH" sz="36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เงิน</a:t>
            </a:r>
            <a:br>
              <a:rPr lang="th-TH" sz="36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    เก็บ</a:t>
            </a:r>
            <a:r>
              <a:rPr lang="th-TH" sz="3600" b="1" dirty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ไว้ 1 ฉบับ และ</a:t>
            </a:r>
            <a:r>
              <a:rPr lang="th-TH" sz="36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หน่วยงานสพร./สนพ. เก็บ</a:t>
            </a:r>
            <a:r>
              <a:rPr lang="th-TH" sz="3600" b="1" dirty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ไว้ 1 </a:t>
            </a:r>
            <a:r>
              <a:rPr lang="th-TH" sz="36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ฉบับ</a:t>
            </a:r>
            <a:r>
              <a:rPr lang="th-TH" sz="3600" b="1" dirty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	</a:t>
            </a:r>
            <a:endParaRPr lang="en-US" sz="3600" b="1" dirty="0">
              <a:ln>
                <a:solidFill>
                  <a:srgbClr val="FF99FF"/>
                </a:solidFill>
              </a:ln>
              <a:solidFill>
                <a:schemeClr val="accent1">
                  <a:lumMod val="7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ชื่อเรื่อง 1"/>
          <p:cNvSpPr>
            <a:spLocks noGrp="1"/>
          </p:cNvSpPr>
          <p:nvPr>
            <p:ph type="title"/>
          </p:nvPr>
        </p:nvSpPr>
        <p:spPr>
          <a:xfrm>
            <a:off x="761665" y="500158"/>
            <a:ext cx="10907578" cy="857455"/>
          </a:xfrm>
        </p:spPr>
        <p:txBody>
          <a:bodyPr>
            <a:noAutofit/>
          </a:bodyPr>
          <a:lstStyle/>
          <a:p>
            <a:r>
              <a:rPr lang="th-TH" sz="5400" b="1" dirty="0"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rPr>
              <a:t>การทำสัญญา</a:t>
            </a:r>
            <a:endParaRPr lang="en-US" sz="5400" b="1" dirty="0"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468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66452" y="1643431"/>
            <a:ext cx="10854335" cy="1217890"/>
          </a:xfrm>
          <a:prstGeom prst="rect">
            <a:avLst/>
          </a:prstGeom>
          <a:noFill/>
        </p:spPr>
        <p:txBody>
          <a:bodyPr wrap="square" lIns="108832" tIns="54416" rIns="108832" bIns="54416" rtlCol="0">
            <a:spAutoFit/>
          </a:bodyPr>
          <a:lstStyle/>
          <a:p>
            <a:endParaRPr lang="en-US" sz="36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						</a:t>
            </a:r>
            <a:endParaRPr lang="en-US" sz="3600" b="1" dirty="0">
              <a:solidFill>
                <a:schemeClr val="accent1">
                  <a:lumMod val="7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09043" y="1569775"/>
            <a:ext cx="10225136" cy="397031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thaiDist"/>
            <a:r>
              <a:rPr lang="th-TH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7. การ</a:t>
            </a:r>
            <a:r>
              <a:rPr lang="th-TH" sz="36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เลื่อนเวลาการฝึกอบรมหรือทดสอบมาตรฐานฯ ออกไปจากที่แจ้ง</a:t>
            </a:r>
            <a:r>
              <a:rPr lang="th-TH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ไว้ </a:t>
            </a:r>
            <a:br>
              <a:rPr lang="th-TH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    ใน</a:t>
            </a:r>
            <a:r>
              <a:rPr lang="th-TH" sz="36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คำขอกู้ยืมเงิน</a:t>
            </a:r>
          </a:p>
          <a:p>
            <a:pPr algn="thaiDist"/>
            <a:r>
              <a:rPr lang="th-TH" sz="36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     - ให้ผู้กู้ยืมเงินแจ้งเหตุผล พร้อมระบุวัน</a:t>
            </a:r>
            <a:r>
              <a:rPr lang="th-TH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เริ่ม – </a:t>
            </a:r>
            <a:r>
              <a:rPr lang="th-TH" sz="36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จบ</a:t>
            </a:r>
            <a:r>
              <a:rPr lang="th-TH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ฝึกอบรมหรือทดสอบ</a:t>
            </a:r>
            <a:br>
              <a:rPr lang="th-TH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    มาตรฐาน</a:t>
            </a:r>
            <a:r>
              <a:rPr lang="th-TH" sz="36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ฯ แนบไว้กับสัญญา เพื่อเป็น</a:t>
            </a:r>
            <a:r>
              <a:rPr lang="th-TH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หลักฐานใน</a:t>
            </a:r>
            <a:r>
              <a:rPr lang="th-TH" sz="36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การบอกเลิก</a:t>
            </a:r>
            <a:r>
              <a:rPr lang="th-TH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สัญญา</a:t>
            </a:r>
            <a:br>
              <a:rPr lang="th-TH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    กรณี</a:t>
            </a:r>
            <a:r>
              <a:rPr lang="th-TH" sz="36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ผู้กู้ยืมเงินผิดสัญญาหรือนำเงินไป</a:t>
            </a:r>
            <a:r>
              <a:rPr lang="th-TH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ใช้ผิด</a:t>
            </a:r>
            <a:r>
              <a:rPr lang="th-TH" sz="36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วัตถุประสงค์</a:t>
            </a:r>
            <a:endParaRPr lang="en-US" sz="3600" b="1" dirty="0">
              <a:ln w="50800"/>
              <a:solidFill>
                <a:schemeClr val="bg1">
                  <a:shade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algn="thaiDist">
              <a:buFont typeface="Wingdings" pitchFamily="2" charset="2"/>
              <a:buChar char="Ø"/>
            </a:pPr>
            <a:r>
              <a:rPr lang="th-TH" sz="36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  การเลื่อนเวลาการฝึกอบรมต้องไม่กระทบกับวงเงินกู้ยืมที่ได้รับ</a:t>
            </a:r>
            <a:r>
              <a:rPr lang="th-TH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อนุมัติและ</a:t>
            </a:r>
            <a:r>
              <a:rPr lang="th-TH" sz="36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สัญญากู้ยืมเงิน</a:t>
            </a:r>
            <a:endParaRPr lang="en-US" sz="3600" b="1" dirty="0">
              <a:ln w="50800"/>
              <a:solidFill>
                <a:schemeClr val="bg1">
                  <a:shade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ชื่อเรื่อง 1"/>
          <p:cNvSpPr>
            <a:spLocks noGrp="1"/>
          </p:cNvSpPr>
          <p:nvPr>
            <p:ph type="title"/>
          </p:nvPr>
        </p:nvSpPr>
        <p:spPr>
          <a:xfrm>
            <a:off x="332979" y="500158"/>
            <a:ext cx="10907578" cy="857455"/>
          </a:xfrm>
        </p:spPr>
        <p:txBody>
          <a:bodyPr>
            <a:noAutofit/>
          </a:bodyPr>
          <a:lstStyle/>
          <a:p>
            <a:r>
              <a:rPr lang="th-TH" sz="5400" b="1" dirty="0"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rPr>
              <a:t>การทำสัญญา</a:t>
            </a:r>
            <a:endParaRPr lang="en-US" sz="5400" b="1" dirty="0"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9243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ChangeArrowheads="1"/>
          </p:cNvSpPr>
          <p:nvPr/>
        </p:nvSpPr>
        <p:spPr bwMode="auto">
          <a:xfrm>
            <a:off x="0" y="-239599"/>
            <a:ext cx="219806" cy="479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108808" tIns="54404" rIns="108808" bIns="54404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535612358"/>
              </p:ext>
            </p:extLst>
          </p:nvPr>
        </p:nvGraphicFramePr>
        <p:xfrm>
          <a:off x="549003" y="2925738"/>
          <a:ext cx="11089231" cy="3240429"/>
        </p:xfrm>
        <a:graphic>
          <a:graphicData uri="http://schemas.openxmlformats.org/presentationml/2006/ole">
            <p:oleObj spid="_x0000_s4433" name="Worksheet" r:id="rId3" imgW="6114971" imgH="2095494" progId="">
              <p:embed/>
            </p:oleObj>
          </a:graphicData>
        </a:graphic>
      </p:graphicFrame>
      <p:sp>
        <p:nvSpPr>
          <p:cNvPr id="12" name="สี่เหลี่ยมผืนผ้า 11"/>
          <p:cNvSpPr/>
          <p:nvPr/>
        </p:nvSpPr>
        <p:spPr>
          <a:xfrm>
            <a:off x="549003" y="1267670"/>
            <a:ext cx="11089231" cy="15410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108808" tIns="54404" rIns="108808" bIns="54404">
            <a:spAutoFit/>
          </a:bodyPr>
          <a:lstStyle/>
          <a:p>
            <a:pPr algn="thaiDist"/>
            <a:r>
              <a:rPr lang="th-TH" sz="31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การออกเลขที่คำขอกู้ยืมเงิน เลขที่สัญญากู้/สัญญาค้ำ ให้เรียงเลขที่ตามลำดับ </a:t>
            </a:r>
            <a:r>
              <a:rPr lang="th-TH" sz="31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โดยให้ใช้ปีงบประมาณ</a:t>
            </a:r>
            <a:r>
              <a:rPr lang="th-TH" sz="31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เมื่อเริ่มปีงบประมาณให้กำหนดเลขที่ใหม่ แล้วตาม</a:t>
            </a:r>
            <a:r>
              <a:rPr lang="th-TH" sz="31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ด้วย พ.ศ. </a:t>
            </a:r>
            <a:r>
              <a:rPr lang="th-TH" sz="31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ของปีงบประมาณนั้น</a:t>
            </a:r>
            <a:endParaRPr lang="en-US" sz="31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1660903" y="261442"/>
            <a:ext cx="882805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การออกเลขที่คำขอกู้ยืมเงิน เลขที่สัญญากู้/สัญญาค้ำ</a:t>
            </a:r>
          </a:p>
        </p:txBody>
      </p:sp>
    </p:spTree>
    <p:extLst>
      <p:ext uri="{BB962C8B-B14F-4D97-AF65-F5344CB8AC3E}">
        <p14:creationId xmlns="" xmlns:p14="http://schemas.microsoft.com/office/powerpoint/2010/main" val="67453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/>
          <p:cNvSpPr txBox="1"/>
          <p:nvPr/>
        </p:nvSpPr>
        <p:spPr>
          <a:xfrm>
            <a:off x="5522340" y="4349605"/>
            <a:ext cx="3379593" cy="848534"/>
          </a:xfrm>
          <a:prstGeom prst="rect">
            <a:avLst/>
          </a:prstGeom>
          <a:solidFill>
            <a:srgbClr val="72D8CC"/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ประเภทเอกสาร </a:t>
            </a:r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คำขอกู้ (เลข 1) สัญญา (เลข 2)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idx="1"/>
          </p:nvPr>
        </p:nvSpPr>
        <p:spPr>
          <a:xfrm>
            <a:off x="623149" y="261442"/>
            <a:ext cx="11231110" cy="5761240"/>
          </a:xfrm>
          <a:noFill/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th-TH" b="1" dirty="0" smtClean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 เลขที่</a:t>
            </a:r>
            <a:r>
              <a:rPr lang="th-TH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คำขอกู้ยืม</a:t>
            </a:r>
            <a:r>
              <a:rPr lang="en-US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เลขที่สัญญากู้/สัญญาค้ำ</a:t>
            </a:r>
            <a:r>
              <a:rPr lang="en-US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มีจำนวน 12 หลัก ประกอบด้วย</a:t>
            </a:r>
            <a:endParaRPr lang="en-US" b="1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100" b="1" dirty="0">
              <a:latin typeface="TH Chakra Petch" pitchFamily="2" charset="-34"/>
              <a:cs typeface="TH Chakra Petch" pitchFamily="2" charset="-34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900" b="1" dirty="0">
                <a:solidFill>
                  <a:srgbClr val="FFFF00"/>
                </a:solidFill>
                <a:latin typeface="TH Chakra Petch" pitchFamily="2" charset="-34"/>
                <a:cs typeface="TH Chakra Petch" pitchFamily="2" charset="-34"/>
              </a:rPr>
              <a:t>1  2       3  4    </a:t>
            </a:r>
            <a:r>
              <a:rPr lang="en-US" sz="2900" b="1" dirty="0" smtClean="0">
                <a:solidFill>
                  <a:srgbClr val="FFFF00"/>
                </a:solidFill>
                <a:latin typeface="TH Chakra Petch" pitchFamily="2" charset="-34"/>
                <a:cs typeface="TH Chakra Petch" pitchFamily="2" charset="-34"/>
              </a:rPr>
              <a:t> </a:t>
            </a:r>
            <a:r>
              <a:rPr lang="en-US" sz="2900" b="1" dirty="0">
                <a:solidFill>
                  <a:srgbClr val="FFFF00"/>
                </a:solidFill>
                <a:latin typeface="TH Chakra Petch" pitchFamily="2" charset="-34"/>
                <a:cs typeface="TH Chakra Petch" pitchFamily="2" charset="-34"/>
              </a:rPr>
              <a:t>5  6  7  8   9  </a:t>
            </a:r>
            <a:r>
              <a:rPr lang="th-TH" sz="2900" b="1" dirty="0" smtClean="0">
                <a:solidFill>
                  <a:srgbClr val="FFFF00"/>
                </a:solidFill>
                <a:latin typeface="TH Chakra Petch" pitchFamily="2" charset="-34"/>
                <a:cs typeface="TH Chakra Petch" pitchFamily="2" charset="-34"/>
              </a:rPr>
              <a:t> </a:t>
            </a:r>
            <a:r>
              <a:rPr lang="en-US" sz="2900" b="1" dirty="0" smtClean="0">
                <a:solidFill>
                  <a:srgbClr val="FFFF00"/>
                </a:solidFill>
                <a:latin typeface="TH Chakra Petch" pitchFamily="2" charset="-34"/>
                <a:cs typeface="TH Chakra Petch" pitchFamily="2" charset="-34"/>
              </a:rPr>
              <a:t>10  11 </a:t>
            </a:r>
            <a:r>
              <a:rPr lang="th-TH" sz="2900" b="1" dirty="0" smtClean="0">
                <a:solidFill>
                  <a:srgbClr val="FFFF00"/>
                </a:solidFill>
                <a:latin typeface="TH Chakra Petch" pitchFamily="2" charset="-34"/>
                <a:cs typeface="TH Chakra Petch" pitchFamily="2" charset="-34"/>
              </a:rPr>
              <a:t> </a:t>
            </a:r>
            <a:r>
              <a:rPr lang="en-US" sz="2900" b="1" dirty="0" smtClean="0">
                <a:solidFill>
                  <a:srgbClr val="FFFF00"/>
                </a:solidFill>
                <a:latin typeface="TH Chakra Petch" pitchFamily="2" charset="-34"/>
                <a:cs typeface="TH Chakra Petch" pitchFamily="2" charset="-34"/>
              </a:rPr>
              <a:t>12</a:t>
            </a:r>
            <a:endParaRPr lang="en-US" sz="2900" b="1" dirty="0">
              <a:solidFill>
                <a:srgbClr val="FFFF00"/>
              </a:solidFill>
              <a:latin typeface="TH Chakra Petch" pitchFamily="2" charset="-34"/>
              <a:cs typeface="TH Chakra Petch" pitchFamily="2" charset="-34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b="1" u="sng" dirty="0">
                <a:latin typeface="Arial Narrow" pitchFamily="34" charset="0"/>
                <a:cs typeface="TH Chakra Petch" pitchFamily="2" charset="-34"/>
              </a:rPr>
              <a:t>XX</a:t>
            </a:r>
            <a:r>
              <a:rPr lang="en-US" b="1" dirty="0">
                <a:latin typeface="Arial Narrow" pitchFamily="34" charset="0"/>
                <a:cs typeface="TH Chakra Petch" pitchFamily="2" charset="-34"/>
              </a:rPr>
              <a:t> – </a:t>
            </a:r>
            <a:r>
              <a:rPr lang="en-US" b="1" u="sng" dirty="0">
                <a:solidFill>
                  <a:srgbClr val="0070C0"/>
                </a:solidFill>
                <a:latin typeface="Arial Narrow" pitchFamily="34" charset="0"/>
                <a:cs typeface="TH Chakra Petch" pitchFamily="2" charset="-34"/>
              </a:rPr>
              <a:t>X</a:t>
            </a:r>
            <a:r>
              <a:rPr lang="en-US" b="1" u="sng" dirty="0">
                <a:latin typeface="Arial Narrow" pitchFamily="34" charset="0"/>
                <a:cs typeface="TH Chakra Petch" pitchFamily="2" charset="-34"/>
              </a:rPr>
              <a:t>X</a:t>
            </a:r>
            <a:r>
              <a:rPr lang="en-US" b="1" dirty="0">
                <a:latin typeface="Arial Narrow" pitchFamily="34" charset="0"/>
                <a:cs typeface="TH Chakra Petch" pitchFamily="2" charset="-34"/>
              </a:rPr>
              <a:t> – </a:t>
            </a:r>
            <a:r>
              <a:rPr lang="en-US" b="1" u="sng" dirty="0">
                <a:latin typeface="Arial Narrow" pitchFamily="34" charset="0"/>
                <a:cs typeface="TH Chakra Petch" pitchFamily="2" charset="-34"/>
              </a:rPr>
              <a:t>XXXX</a:t>
            </a:r>
            <a:r>
              <a:rPr lang="en-US" b="1" dirty="0">
                <a:latin typeface="Arial Narrow" pitchFamily="34" charset="0"/>
                <a:cs typeface="TH Chakra Petch" pitchFamily="2" charset="-34"/>
              </a:rPr>
              <a:t>- </a:t>
            </a:r>
            <a:r>
              <a:rPr lang="en-US" b="1" u="sng" dirty="0">
                <a:latin typeface="Arial Narrow" pitchFamily="34" charset="0"/>
                <a:cs typeface="TH Chakra Petch" pitchFamily="2" charset="-34"/>
              </a:rPr>
              <a:t>X </a:t>
            </a:r>
            <a:r>
              <a:rPr lang="en-US" b="1" u="sng" dirty="0" err="1">
                <a:latin typeface="Arial Narrow" pitchFamily="34" charset="0"/>
                <a:cs typeface="TH Chakra Petch" pitchFamily="2" charset="-34"/>
              </a:rPr>
              <a:t>X</a:t>
            </a:r>
            <a:r>
              <a:rPr lang="en-US" b="1" u="sng" dirty="0">
                <a:latin typeface="Arial Narrow" pitchFamily="34" charset="0"/>
                <a:cs typeface="TH Chakra Petch" pitchFamily="2" charset="-34"/>
              </a:rPr>
              <a:t> </a:t>
            </a:r>
            <a:r>
              <a:rPr lang="en-US" b="1" u="sng" dirty="0" err="1">
                <a:latin typeface="Arial Narrow" pitchFamily="34" charset="0"/>
                <a:cs typeface="TH Chakra Petch" pitchFamily="2" charset="-34"/>
              </a:rPr>
              <a:t>X</a:t>
            </a:r>
            <a:r>
              <a:rPr lang="en-US" b="1" u="sng" dirty="0">
                <a:latin typeface="Arial Narrow" pitchFamily="34" charset="0"/>
                <a:cs typeface="TH Chakra Petch" pitchFamily="2" charset="-34"/>
              </a:rPr>
              <a:t> </a:t>
            </a:r>
            <a:r>
              <a:rPr lang="en-US" b="1" u="sng" dirty="0" err="1">
                <a:latin typeface="Arial Narrow" pitchFamily="34" charset="0"/>
                <a:cs typeface="TH Chakra Petch" pitchFamily="2" charset="-34"/>
              </a:rPr>
              <a:t>X</a:t>
            </a:r>
            <a:r>
              <a:rPr lang="th-TH" b="1" u="sng" dirty="0">
                <a:latin typeface="Arial Narrow" pitchFamily="34" charset="0"/>
                <a:cs typeface="TH Chakra Petch" pitchFamily="2" charset="-34"/>
              </a:rPr>
              <a:t> </a:t>
            </a:r>
            <a:endParaRPr lang="en-US" b="1" u="sng" dirty="0">
              <a:latin typeface="Arial Narrow" pitchFamily="34" charset="0"/>
              <a:cs typeface="TH Chakra Petch" pitchFamily="2" charset="-34"/>
            </a:endParaRPr>
          </a:p>
        </p:txBody>
      </p:sp>
      <p:sp>
        <p:nvSpPr>
          <p:cNvPr id="2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grpSp>
        <p:nvGrpSpPr>
          <p:cNvPr id="2" name="กลุ่ม 15"/>
          <p:cNvGrpSpPr/>
          <p:nvPr/>
        </p:nvGrpSpPr>
        <p:grpSpPr>
          <a:xfrm>
            <a:off x="3573340" y="2070571"/>
            <a:ext cx="1948998" cy="351112"/>
            <a:chOff x="3428198" y="2001034"/>
            <a:chExt cx="715174" cy="286546"/>
          </a:xfrm>
        </p:grpSpPr>
        <p:cxnSp>
          <p:nvCxnSpPr>
            <p:cNvPr id="7" name="ตัวเชื่อมต่อตรง 6"/>
            <p:cNvCxnSpPr/>
            <p:nvPr/>
          </p:nvCxnSpPr>
          <p:spPr>
            <a:xfrm rot="5400000">
              <a:off x="3286116" y="2143116"/>
              <a:ext cx="28575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ลูกศรเชื่อมต่อแบบตรง 10"/>
            <p:cNvCxnSpPr/>
            <p:nvPr/>
          </p:nvCxnSpPr>
          <p:spPr>
            <a:xfrm>
              <a:off x="3428992" y="2285992"/>
              <a:ext cx="714380" cy="1588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5522338" y="1714886"/>
            <a:ext cx="3066583" cy="848534"/>
          </a:xfrm>
          <a:prstGeom prst="rect">
            <a:avLst/>
          </a:prstGeom>
          <a:solidFill>
            <a:srgbClr val="FFFF99"/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ปีงบประมาณ</a:t>
            </a:r>
            <a:b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ที่ยื่นคำขอกู้/ทำสัญญา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8" name="ตัวเชื่อมต่อตรง 17"/>
          <p:cNvCxnSpPr/>
          <p:nvPr/>
        </p:nvCxnSpPr>
        <p:spPr>
          <a:xfrm rot="5400000">
            <a:off x="2065574" y="2570222"/>
            <a:ext cx="1000364" cy="105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ลูกศรเชื่อมต่อแบบตรง 19"/>
          <p:cNvCxnSpPr/>
          <p:nvPr/>
        </p:nvCxnSpPr>
        <p:spPr>
          <a:xfrm>
            <a:off x="2566285" y="3072521"/>
            <a:ext cx="2956053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522338" y="2653244"/>
            <a:ext cx="2659513" cy="848534"/>
          </a:xfrm>
          <a:prstGeom prst="rect">
            <a:avLst/>
          </a:prstGeom>
          <a:solidFill>
            <a:srgbClr val="FFCC66"/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การเรียงลำดับ</a:t>
            </a:r>
          </a:p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เลขที่คำขอกู้/เลขที่สัญญา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4" name="ตัวเชื่อมต่อตรง 23"/>
          <p:cNvCxnSpPr/>
          <p:nvPr/>
        </p:nvCxnSpPr>
        <p:spPr>
          <a:xfrm rot="5400000">
            <a:off x="1131576" y="2927892"/>
            <a:ext cx="1714115" cy="105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ลูกศรเชื่อมต่อแบบตรง 25"/>
          <p:cNvCxnSpPr/>
          <p:nvPr/>
        </p:nvCxnSpPr>
        <p:spPr>
          <a:xfrm>
            <a:off x="1989163" y="3785478"/>
            <a:ext cx="3533177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522340" y="3598639"/>
            <a:ext cx="2736972" cy="479202"/>
          </a:xfrm>
          <a:prstGeom prst="rect">
            <a:avLst/>
          </a:prstGeom>
          <a:solidFill>
            <a:srgbClr val="FFCCFF"/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ประเภทผู้กู้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259310" y="2709714"/>
            <a:ext cx="3522941" cy="1587198"/>
          </a:xfrm>
          <a:prstGeom prst="rect">
            <a:avLst/>
          </a:prstGeom>
          <a:solidFill>
            <a:srgbClr val="FFCCFF"/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ผู้ดำเนินการฝึก   	(เลข 1)</a:t>
            </a:r>
          </a:p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ผู้ดำเนินการทดสอบฯ 	(เลข 2)</a:t>
            </a:r>
          </a:p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ผู้ประกอบกิจการ     	(เลข 3)</a:t>
            </a:r>
          </a:p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ผู้รับการฝึก		(เลข 4)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33" name="ตัวเชื่อมต่อตรง 32"/>
          <p:cNvCxnSpPr/>
          <p:nvPr/>
        </p:nvCxnSpPr>
        <p:spPr>
          <a:xfrm>
            <a:off x="1773139" y="2071366"/>
            <a:ext cx="0" cy="272689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ลูกศรเชื่อมต่อแบบตรง 34"/>
          <p:cNvCxnSpPr/>
          <p:nvPr/>
        </p:nvCxnSpPr>
        <p:spPr>
          <a:xfrm flipV="1">
            <a:off x="1773139" y="4787055"/>
            <a:ext cx="3749201" cy="1059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ตัวเชื่อมต่อตรง 39"/>
          <p:cNvCxnSpPr/>
          <p:nvPr/>
        </p:nvCxnSpPr>
        <p:spPr>
          <a:xfrm>
            <a:off x="909043" y="2071364"/>
            <a:ext cx="0" cy="344714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ลูกศรเชื่อมต่อแบบตรง 41"/>
          <p:cNvCxnSpPr/>
          <p:nvPr/>
        </p:nvCxnSpPr>
        <p:spPr>
          <a:xfrm>
            <a:off x="909045" y="5518512"/>
            <a:ext cx="4613295" cy="684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522338" y="5302083"/>
            <a:ext cx="3237258" cy="479202"/>
          </a:xfrm>
          <a:prstGeom prst="rect">
            <a:avLst/>
          </a:prstGeom>
          <a:solidFill>
            <a:srgbClr val="B4E1EA"/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รหัสจังหวัด </a:t>
            </a:r>
            <a:r>
              <a:rPr lang="th-TH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สพร.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/</a:t>
            </a:r>
            <a:r>
              <a:rPr lang="th-TH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สนพ.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3549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37035" y="1557586"/>
            <a:ext cx="10513168" cy="206210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srgbClr val="FF66FF"/>
                </a:solidFill>
                <a:latin typeface="FreesiaUPC" pitchFamily="34" charset="-34"/>
                <a:cs typeface="FreesiaUPC" pitchFamily="34" charset="-34"/>
              </a:rPr>
              <a:t>กรณี</a:t>
            </a:r>
            <a:r>
              <a:rPr lang="th-TH" sz="3200" b="1" dirty="0">
                <a:solidFill>
                  <a:srgbClr val="FF66FF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200" b="1" dirty="0">
              <a:solidFill>
                <a:srgbClr val="FF66FF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บริษัท ค ยื่นคำขอกู้ยืมเงินเพื่อส่งลูกจ้างเข้ารับการทดสอบมาตรฐานฝีมือแรงงาน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ที่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สนพ.นนทบุรี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เป็น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รายที่ 4 ในปีงบประมาณ 2561 (1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ต.ค.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2560– 30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ก.ย.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2561)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ดังนั้น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เลขที่คำขอกู้ยืมเงิน </a:t>
            </a:r>
            <a:r>
              <a:rPr lang="th-TH" sz="32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คือ 12-1</a:t>
            </a:r>
            <a:r>
              <a:rPr lang="en-US" sz="32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3</a:t>
            </a:r>
            <a:r>
              <a:rPr lang="th-TH" sz="32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-0004-2561</a:t>
            </a:r>
            <a:endParaRPr lang="en-US" sz="3200" b="1" dirty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27825" y="189434"/>
            <a:ext cx="91743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ตัวอย่างการออกเลขที่คำขอ</a:t>
            </a:r>
            <a:r>
              <a:rPr lang="th-TH" sz="4400" b="1" dirty="0" smtClean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กู้ </a:t>
            </a:r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เลขที่สัญญากู้/สัญญาค้ำ</a:t>
            </a:r>
            <a:r>
              <a:rPr lang="en-US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th-TH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37035" y="981522"/>
            <a:ext cx="59314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6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ตัวอย่างการออกเลขที่คำขอ</a:t>
            </a:r>
            <a:r>
              <a:rPr lang="th-TH" sz="3600" b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กู้ (แบบ กย.1)</a:t>
            </a:r>
            <a:endParaRPr lang="th-TH" sz="36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7035" y="4320019"/>
            <a:ext cx="10513168" cy="206210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srgbClr val="FF66FF"/>
                </a:solidFill>
                <a:latin typeface="FreesiaUPC" pitchFamily="34" charset="-34"/>
                <a:cs typeface="FreesiaUPC" pitchFamily="34" charset="-34"/>
              </a:rPr>
              <a:t>กรณี</a:t>
            </a:r>
            <a:r>
              <a:rPr lang="th-TH" sz="3200" b="1" dirty="0">
                <a:solidFill>
                  <a:srgbClr val="FF66FF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200" b="1" dirty="0">
              <a:solidFill>
                <a:srgbClr val="FF66FF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บริษัท ค ทำสัญญากู้ยืมเงินเพื่อส่งลูกจ้างเข้ารับการทดสอบมาตรฐานฝีมือแรงงาน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ที่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สนพ.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นนทบุรี เป็น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รายที่ 4 ในปีงบประมาณ 2561  (1 ต.ค. 2560– 30 ก.ย. 2561)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ดังนั้น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 เลขที่สัญญากู้ยืมเงินและสัญญาค้ำประกัน 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คือ </a:t>
            </a:r>
            <a:r>
              <a:rPr lang="th-TH" sz="3200" b="1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12-23-0004-2561</a:t>
            </a:r>
            <a:endParaRPr lang="en-US" sz="3200" b="1" dirty="0">
              <a:ln>
                <a:solidFill>
                  <a:srgbClr val="0070C0"/>
                </a:solidFill>
              </a:ln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07744" y="3717826"/>
            <a:ext cx="56541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6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ตัวอย่างการออกเลขที่สัญญากู้/สัญญาค้ำ</a:t>
            </a:r>
            <a:endParaRPr lang="th-TH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810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11068" y="333450"/>
            <a:ext cx="7045796" cy="848534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48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การติดอากรแสตมป์</a:t>
            </a:r>
            <a:endParaRPr lang="en-US" sz="4800" b="1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815095" y="1551865"/>
            <a:ext cx="10365102" cy="4412095"/>
          </a:xfrm>
          <a:prstGeom prst="round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108808" tIns="54404" rIns="108808" bIns="54404" numCol="1" anchor="ctr" anchorCtr="0" compatLnSpc="1">
            <a:prstTxWarp prst="textNoShape">
              <a:avLst/>
            </a:prstTxWarp>
            <a:spAutoFit/>
          </a:bodyPr>
          <a:lstStyle/>
          <a:p>
            <a:pPr defTabSz="1088073" fontAlgn="base">
              <a:spcBef>
                <a:spcPct val="0"/>
              </a:spcBef>
              <a:spcAft>
                <a:spcPct val="0"/>
              </a:spcAft>
            </a:pPr>
            <a:endParaRPr lang="th-TH" sz="3800" b="1" dirty="0">
              <a:solidFill>
                <a:schemeClr val="bg1"/>
              </a:solidFill>
              <a:latin typeface="FreesiaUPC" pitchFamily="34" charset="-34"/>
              <a:ea typeface="Calibri" pitchFamily="34" charset="0"/>
              <a:cs typeface="FreesiaUPC" pitchFamily="34" charset="-34"/>
            </a:endParaRPr>
          </a:p>
          <a:p>
            <a:pPr defTabSz="1088073" fontAlgn="base">
              <a:spcBef>
                <a:spcPct val="0"/>
              </a:spcBef>
              <a:spcAft>
                <a:spcPct val="0"/>
              </a:spcAft>
            </a:pPr>
            <a:r>
              <a:rPr lang="th-TH" sz="3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ตามประมวลรัษฎากร หมวด 6 ส่วนที่ 1 การเสียอากร </a:t>
            </a:r>
            <a:endParaRPr lang="en-US" sz="3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 defTabSz="108807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 มาตรา 104 บัญญัติว่า “ตราสารที่ระบุไว้ในบัญชีท้ายหมวดนี้</a:t>
            </a:r>
            <a:br>
              <a:rPr lang="th-TH" sz="3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sz="3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ต้องปิดแสตมป์บริบูรณ์ตามอัตราที่กำหนดไว้ในบัญชีนั้น</a:t>
            </a:r>
            <a:r>
              <a:rPr lang="en-US" sz="3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lang="th-TH" sz="3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ซึ่งบัญชีท้ายประมวลรัษฎากรกำหนดว่าการกู้ยืมเงินผู้ให้กู้เป็นผู้ที่ต้องเสียค่าอากร และการค้ำประกันผู้ค้ำประกันเป็นผู้ที่ต้องเสียค่าอากร</a:t>
            </a:r>
            <a:endParaRPr lang="en-US" sz="3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6085" name="Picture 5" descr="ผลการค้นหารูปภาพสำหรับ อากรแสตมป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9564" y="620834"/>
            <a:ext cx="3191305" cy="1540927"/>
          </a:xfrm>
          <a:prstGeom prst="rect">
            <a:avLst/>
          </a:prstGeom>
          <a:noFill/>
        </p:spPr>
      </p:pic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0668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ไดอะแกรม 20"/>
          <p:cNvGraphicFramePr/>
          <p:nvPr>
            <p:extLst>
              <p:ext uri="{D42A27DB-BD31-4B8C-83A1-F6EECF244321}">
                <p14:modId xmlns="" xmlns:p14="http://schemas.microsoft.com/office/powerpoint/2010/main" val="2733002844"/>
              </p:ext>
            </p:extLst>
          </p:nvPr>
        </p:nvGraphicFramePr>
        <p:xfrm>
          <a:off x="666454" y="1347454"/>
          <a:ext cx="10854335" cy="48906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ลูกศรขวา 3"/>
          <p:cNvSpPr/>
          <p:nvPr/>
        </p:nvSpPr>
        <p:spPr>
          <a:xfrm>
            <a:off x="5949602" y="2267859"/>
            <a:ext cx="360041" cy="51386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en-US"/>
          </a:p>
        </p:txBody>
      </p:sp>
      <p:sp>
        <p:nvSpPr>
          <p:cNvPr id="6" name="ลูกศรขวา 5"/>
          <p:cNvSpPr/>
          <p:nvPr/>
        </p:nvSpPr>
        <p:spPr>
          <a:xfrm>
            <a:off x="5949602" y="4798115"/>
            <a:ext cx="360041" cy="503889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952092" y="405545"/>
            <a:ext cx="4565463" cy="848534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48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การติดอากรแสตมป์</a:t>
            </a:r>
            <a:endParaRPr lang="en-US" sz="4800" b="1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234469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0947061"/>
              </p:ext>
            </p:extLst>
          </p:nvPr>
        </p:nvGraphicFramePr>
        <p:xfrm>
          <a:off x="404987" y="1773611"/>
          <a:ext cx="5472608" cy="3888434"/>
        </p:xfrm>
        <a:graphic>
          <a:graphicData uri="http://schemas.openxmlformats.org/drawingml/2006/table">
            <a:tbl>
              <a:tblPr firstRow="1" bandRow="1">
                <a:tableStyleId>{D03447BB-5D67-496B-8E87-E561075AD55C}</a:tableStyleId>
              </a:tblPr>
              <a:tblGrid>
                <a:gridCol w="2869782"/>
                <a:gridCol w="2602826"/>
              </a:tblGrid>
              <a:tr h="80056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สัญญา</a:t>
                      </a:r>
                      <a:r>
                        <a:rPr lang="th-TH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กู้ยืมเงิน</a:t>
                      </a:r>
                      <a:endParaRPr lang="th-TH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00560"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i="0" u="none" strike="noStrike" dirty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จำนวนเงินกู้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i="0" u="none" strike="noStrike" dirty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อากรแสตมป์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0560"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ทุก 2,000 บาท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 บาท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0560"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เศษของ 2,000 บาท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 บาท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6194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ติดอากร</a:t>
                      </a:r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แสตมป์สูงสุดไม่เกิน 10,000 บาท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120444" y="277004"/>
            <a:ext cx="4565463" cy="848534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48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การติดอากรแสตมป์</a:t>
            </a:r>
            <a:endParaRPr lang="en-US" sz="4800" b="1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65036973"/>
              </p:ext>
            </p:extLst>
          </p:nvPr>
        </p:nvGraphicFramePr>
        <p:xfrm>
          <a:off x="6165627" y="1773610"/>
          <a:ext cx="5616624" cy="3901209"/>
        </p:xfrm>
        <a:graphic>
          <a:graphicData uri="http://schemas.openxmlformats.org/drawingml/2006/table">
            <a:tbl>
              <a:tblPr firstRow="1" bandRow="1">
                <a:tableStyleId>{AF606853-7671-496A-8E4F-DF71F8EC918B}</a:tableStyleId>
              </a:tblPr>
              <a:tblGrid>
                <a:gridCol w="2945303"/>
                <a:gridCol w="2671321"/>
              </a:tblGrid>
              <a:tr h="756084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สัญญาค้ำประกัน</a:t>
                      </a:r>
                      <a:endParaRPr lang="th-TH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จำนวนเงินกู้</a:t>
                      </a:r>
                      <a:endParaRPr lang="th-TH" sz="3200" b="1" i="0" u="none" strike="noStrike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อากรแสตมป์</a:t>
                      </a:r>
                      <a:endParaRPr lang="th-TH" sz="3200" b="1" i="0" u="none" strike="noStrike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ไม่เกิน 1,000 บาท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 บาท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1,000 บาท แต่ไม่เกิน 10,000 บาท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 บาท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เกิน 10,000 </a:t>
                      </a:r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บาทขึ้นไป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10 บาท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7772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95614832"/>
              </p:ext>
            </p:extLst>
          </p:nvPr>
        </p:nvGraphicFramePr>
        <p:xfrm>
          <a:off x="404987" y="2061643"/>
          <a:ext cx="5472608" cy="4187125"/>
        </p:xfrm>
        <a:graphic>
          <a:graphicData uri="http://schemas.openxmlformats.org/drawingml/2006/table">
            <a:tbl>
              <a:tblPr firstRow="1" bandRow="1">
                <a:tableStyleId>{37CE84F3-28C3-443E-9E96-99CF82512B78}</a:tableStyleId>
              </a:tblPr>
              <a:tblGrid>
                <a:gridCol w="2869782"/>
                <a:gridCol w="2602826"/>
              </a:tblGrid>
              <a:tr h="80056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สัญญา</a:t>
                      </a:r>
                      <a:r>
                        <a:rPr lang="th-TH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กู้ยืมเงิน</a:t>
                      </a:r>
                      <a:endParaRPr lang="th-TH" sz="32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00560"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จำนวนเงินกู้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อากรแสตมป์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0560"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700,000 บาท 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350 บาท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0560"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เศษ 500 บาท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 บาท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6194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สพร./สนพ. ผู้ให้กู้ยืม เป็นผู้ติดอากรแสตมป์ จำนวน 351 บาท</a:t>
                      </a:r>
                      <a:endParaRPr lang="th-TH" sz="3200" b="1" i="0" u="none" strike="noStrike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alpha val="57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65027" y="277004"/>
            <a:ext cx="5501567" cy="848534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4800" b="1" dirty="0" smtClean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ตัวอย่างการ</a:t>
            </a:r>
            <a:r>
              <a:rPr lang="th-TH" sz="48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ติดอากรแสตมป์</a:t>
            </a:r>
            <a:endParaRPr lang="en-US" sz="4800" b="1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07711649"/>
              </p:ext>
            </p:extLst>
          </p:nvPr>
        </p:nvGraphicFramePr>
        <p:xfrm>
          <a:off x="6165627" y="2061642"/>
          <a:ext cx="5616624" cy="4238022"/>
        </p:xfrm>
        <a:graphic>
          <a:graphicData uri="http://schemas.openxmlformats.org/drawingml/2006/table">
            <a:tbl>
              <a:tblPr firstRow="1" bandRow="1">
                <a:tableStyleId>{8FD4443E-F989-4FC4-A0C8-D5A2AF1F390B}</a:tableStyleId>
              </a:tblPr>
              <a:tblGrid>
                <a:gridCol w="2945303"/>
                <a:gridCol w="2671321"/>
              </a:tblGrid>
              <a:tr h="756084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3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สัญญาค้ำประกัน</a:t>
                      </a:r>
                      <a:endParaRPr lang="th-TH" sz="32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จำนวนเงินกู้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อากรแสตมป์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700,500 บาท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10 บาท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จำนวนเงินกู้เกิน 10,000 บาทขึ้นไป </a:t>
                      </a:r>
                      <a:r>
                        <a:rPr lang="th-TH" sz="3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th-TH" sz="3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ติด</a:t>
                      </a:r>
                      <a:r>
                        <a:rPr lang="th-TH" sz="32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อากรแสตมป์ 10 บาท</a:t>
                      </a:r>
                      <a:endParaRPr lang="th-TH" sz="32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3200" b="1" u="none" strike="noStrike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นาย ข ผู้ค้ำประกัน เป็นผู้ติดอากรแสตมป์ </a:t>
                      </a:r>
                      <a:r>
                        <a:rPr lang="th-TH" sz="32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th-TH" sz="32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 </a:t>
                      </a:r>
                      <a:r>
                        <a:rPr lang="th-TH" sz="3200" b="1" u="none" strike="noStrike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10 บาท</a:t>
                      </a:r>
                      <a:endParaRPr lang="th-TH" sz="3200" b="1" i="0" u="none" strike="noStrike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65027" y="1251237"/>
            <a:ext cx="10663908" cy="666389"/>
          </a:xfrm>
          <a:prstGeom prst="flowChartAlternateProcess">
            <a:avLst/>
          </a:prstGeom>
          <a:solidFill>
            <a:srgbClr val="FF9900"/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บริษัท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ก กู้ยืมเงินกองทุนจำนวน 700,500 บาท โดยให้ นาย ข เป็นผู้ค้ำประกัน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7985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66452" y="357229"/>
            <a:ext cx="10907578" cy="696301"/>
          </a:xfrm>
        </p:spPr>
        <p:txBody>
          <a:bodyPr>
            <a:normAutofit fontScale="90000"/>
          </a:bodyPr>
          <a:lstStyle/>
          <a:p>
            <a:pPr algn="ctr"/>
            <a:r>
              <a:rPr lang="th-TH" b="1" dirty="0">
                <a:solidFill>
                  <a:srgbClr val="88ECFA"/>
                </a:solidFill>
                <a:effectLst/>
                <a:latin typeface="FreesiaUPC" pitchFamily="34" charset="-34"/>
                <a:cs typeface="FreesiaUPC" pitchFamily="34" charset="-34"/>
              </a:rPr>
              <a:t>วันเริ่มชำระหนี้ </a:t>
            </a:r>
            <a:endParaRPr lang="en-US" b="1" dirty="0">
              <a:solidFill>
                <a:srgbClr val="88ECFA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83900" y="1197546"/>
            <a:ext cx="10854335" cy="1807127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pPr algn="thaiDist"/>
            <a:r>
              <a:rPr lang="th-TH" sz="33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ผู้ดำเนินการ</a:t>
            </a:r>
            <a:r>
              <a:rPr lang="th-TH" sz="33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ฝึก ผู้ดำเนินการทดสอบมาตรฐานฝีมือแรงงาน ผู้ประกอบกิจการ</a:t>
            </a:r>
            <a: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ให้ชำระหนี้เงินกู้ยืมคืนกองทุนหลังจากลงนามในสัญญาและได้รับเช็คแล้ว โดยชำระเป็นรายเดือน </a:t>
            </a:r>
            <a:r>
              <a:rPr lang="th-TH" sz="33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ภายในวันที่ 5 ของเดือนถัดไป</a:t>
            </a:r>
            <a:endParaRPr lang="en-US" sz="33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7035" y="3069754"/>
            <a:ext cx="10759121" cy="1541032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lIns="108808" tIns="54404" rIns="108808" bIns="54404" rtlCol="0">
            <a:spAutoFit/>
          </a:bodyPr>
          <a:lstStyle/>
          <a:p>
            <a:pPr algn="thaiDist"/>
            <a:r>
              <a:rPr lang="th-TH" sz="31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 </a:t>
            </a:r>
            <a:r>
              <a:rPr lang="th-TH" sz="31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บริษัท ก จำกัด กู้ยืม</a:t>
            </a:r>
            <a:r>
              <a:rPr lang="th-TH" sz="31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เงินกองทุนฯ จำนวน 700,500 บาท เพื่อ</a:t>
            </a:r>
            <a:r>
              <a:rPr lang="th-TH" sz="31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ดำเนินการฝึกอบรมให้แก่ลูกจ้าง โดยทำสัญญากู้ยืมเงินและได้รับเช็ควันที่ 8 </a:t>
            </a:r>
            <a:r>
              <a:rPr lang="th-TH" sz="31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พฤษภาคม 2561 </a:t>
            </a:r>
            <a:r>
              <a:rPr lang="th-TH" sz="31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ดังนั้น บริษัท ก จำกัด จะต้องเริ่มชำระหนี้งวดแรก วันที่ 1 </a:t>
            </a:r>
            <a:r>
              <a:rPr lang="th-TH" sz="31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มิถุนายน 2561</a:t>
            </a:r>
            <a:endParaRPr lang="en-US" sz="31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10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73015728"/>
              </p:ext>
            </p:extLst>
          </p:nvPr>
        </p:nvGraphicFramePr>
        <p:xfrm>
          <a:off x="2783385" y="4747430"/>
          <a:ext cx="7331436" cy="127465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66571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66571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48767"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8 </a:t>
                      </a:r>
                      <a:r>
                        <a:rPr lang="th-TH" sz="3000" b="1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พ.ค.</a:t>
                      </a:r>
                      <a:r>
                        <a:rPr lang="th-TH" sz="3000" b="1" baseline="0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61</a:t>
                      </a:r>
                      <a:endParaRPr lang="th-TH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 </a:t>
                      </a:r>
                      <a:r>
                        <a:rPr lang="th-TH" sz="3000" b="1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มิ.ย. 61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25885"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ทำสัญญากู้ยืมและรับเช็ค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เริ่มชำระงวดแรก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2967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02665" y="300934"/>
            <a:ext cx="10907578" cy="536572"/>
          </a:xfrm>
        </p:spPr>
        <p:txBody>
          <a:bodyPr>
            <a:noAutofit/>
          </a:bodyPr>
          <a:lstStyle/>
          <a:p>
            <a:pPr algn="ctr"/>
            <a:r>
              <a:rPr lang="th-TH" sz="3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การระบุจำนวนเงินที่ต้องผ่อนชำระต่อเดือน (สัญญากู้ยืมหน้า 1)</a:t>
            </a:r>
            <a:endParaRPr lang="en-US" sz="3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547511" y="986888"/>
            <a:ext cx="11136880" cy="1177167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lIns="108808" tIns="54404" rIns="108808" bIns="54404">
            <a:spAutoFit/>
          </a:bodyPr>
          <a:lstStyle/>
          <a:p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1. ให้เข้าระบบสารสนเทศกองทุนพัฒนาฝีมือแรงงาน โดยเข้าหน้าจองานเงิน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กู้ยืม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(คู่มือหน้า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)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9003" y="1602227"/>
            <a:ext cx="11161240" cy="4851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สี่เหลี่ยมผืนผ้า 6"/>
          <p:cNvSpPr/>
          <p:nvPr/>
        </p:nvSpPr>
        <p:spPr>
          <a:xfrm>
            <a:off x="1053059" y="3776099"/>
            <a:ext cx="1631544" cy="15775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en-US"/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5389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46681" y="300934"/>
            <a:ext cx="10907578" cy="536572"/>
          </a:xfrm>
        </p:spPr>
        <p:txBody>
          <a:bodyPr>
            <a:noAutofit/>
          </a:bodyPr>
          <a:lstStyle/>
          <a:p>
            <a:pPr algn="ctr"/>
            <a:r>
              <a:rPr lang="th-TH" sz="3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การระบุจำนวนเงินที่ต้องผ่อนชำระต่อเดือน (สัญญากู้ยืมหน้า 1)</a:t>
            </a:r>
            <a:endParaRPr lang="en-US" sz="3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01331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549004" y="909514"/>
            <a:ext cx="11017223" cy="1177167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lIns="108808" tIns="54404" rIns="108808" bIns="54404">
            <a:spAutoFit/>
          </a:bodyPr>
          <a:lstStyle/>
          <a:p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2. บันทึกข้อมูลคำขอ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กู้ยืมเงินลงระบบ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(คู่มือหน้า 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)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19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9004" y="1492834"/>
            <a:ext cx="11017224" cy="489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134180" y="6364849"/>
            <a:ext cx="812483" cy="521329"/>
          </a:xfrm>
          <a:prstGeom prst="rect">
            <a:avLst/>
          </a:prstGeom>
        </p:spPr>
        <p:txBody>
          <a:bodyPr vert="horz" lIns="121872" tIns="60935" rIns="121872" bIns="60935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11288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02665" y="333450"/>
            <a:ext cx="10907578" cy="536572"/>
          </a:xfrm>
        </p:spPr>
        <p:txBody>
          <a:bodyPr>
            <a:noAutofit/>
          </a:bodyPr>
          <a:lstStyle/>
          <a:p>
            <a:pPr algn="ctr"/>
            <a:r>
              <a:rPr lang="th-TH" sz="3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การระบุจำนวนเงินที่ต้องผ่อนชำระต่อเดือน (สัญญากู้ยืมหน้า 1)</a:t>
            </a:r>
            <a:endParaRPr lang="en-US" sz="3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429323" y="645413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621011" y="981522"/>
            <a:ext cx="11017224" cy="56423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lIns="108808" tIns="54404" rIns="108808" bIns="54404">
            <a:spAutoFit/>
          </a:bodyPr>
          <a:lstStyle/>
          <a:p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3. บันทึกข้อมูลสัญญา เช่น วันที่ทำสัญญา วันที่จ่ายเช็ค อัตราดอกเบี้ย งวดที่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ผ่อน 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วันที่เริ่ม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ชำระ </a:t>
            </a:r>
            <a:r>
              <a:rPr lang="th-TH" sz="26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(คู่มือหน้า    )</a:t>
            </a:r>
            <a:endParaRPr lang="en-US" sz="2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011" y="1545755"/>
            <a:ext cx="11017224" cy="4851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134180" y="6310114"/>
            <a:ext cx="812483" cy="521329"/>
          </a:xfrm>
          <a:prstGeom prst="rect">
            <a:avLst/>
          </a:prstGeom>
        </p:spPr>
        <p:txBody>
          <a:bodyPr vert="horz" lIns="121872" tIns="60935" rIns="121872" bIns="60935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0244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46681" y="300934"/>
            <a:ext cx="10907578" cy="536572"/>
          </a:xfrm>
        </p:spPr>
        <p:txBody>
          <a:bodyPr>
            <a:noAutofit/>
          </a:bodyPr>
          <a:lstStyle/>
          <a:p>
            <a:pPr algn="ctr"/>
            <a:r>
              <a:rPr lang="th-TH" sz="3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การระบุจำนวนเงินที่ต้องผ่อนชำระต่อเดือน (สัญญากู้ยืมหน้า 1)</a:t>
            </a:r>
            <a:endParaRPr lang="en-US" sz="3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01331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621011" y="942580"/>
            <a:ext cx="10935388" cy="683415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lIns="108808" tIns="54404" rIns="108808" bIns="54404">
            <a:spAutoFit/>
          </a:bodyPr>
          <a:lstStyle/>
          <a:p>
            <a: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เมื่อทำตามขั้นตอนแล้ว ระบบจะแสดงจำนวนเงินที่ต้องผ่อนชำระคืน </a:t>
            </a:r>
            <a:endParaRPr lang="en-US" sz="33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7" name="รูปภาพ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011" y="1590651"/>
            <a:ext cx="10935388" cy="4774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134180" y="6310114"/>
            <a:ext cx="812483" cy="521329"/>
          </a:xfrm>
          <a:prstGeom prst="rect">
            <a:avLst/>
          </a:prstGeom>
        </p:spPr>
        <p:txBody>
          <a:bodyPr vert="horz" lIns="121872" tIns="60935" rIns="121872" bIns="60935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23740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727449" y="2040348"/>
            <a:ext cx="7902675" cy="433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808" tIns="54404" rIns="108808" bIns="54404" numCol="1" anchor="ctr" anchorCtr="0" compatLnSpc="1">
            <a:prstTxWarp prst="textNoShape">
              <a:avLst/>
            </a:prstTxWarp>
            <a:spAutoFit/>
          </a:bodyPr>
          <a:lstStyle/>
          <a:p>
            <a:pPr indent="205903" defTabSz="1088073" fontAlgn="base">
              <a:spcBef>
                <a:spcPct val="0"/>
              </a:spcBef>
              <a:spcAft>
                <a:spcPct val="0"/>
              </a:spcAft>
              <a:tabLst>
                <a:tab pos="1178746" algn="l"/>
              </a:tabLst>
            </a:pPr>
            <a:endParaRPr lang="en-US" sz="2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1297199" y="1573575"/>
            <a:ext cx="5397560" cy="364418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08808" tIns="54404" rIns="108808" bIns="54404" rtlCol="0" anchor="ctr"/>
          <a:lstStyle/>
          <a:p>
            <a:pPr algn="ctr"/>
            <a:r>
              <a:rPr lang="th-TH" sz="5400" b="1" i="1" u="sng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เริ่มชำระหนี้คืน </a:t>
            </a:r>
          </a:p>
          <a:p>
            <a:pPr algn="ctr"/>
            <a:r>
              <a:rPr lang="th-TH" sz="4800" b="1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หลังจากลงนามในสัญญา</a:t>
            </a:r>
          </a:p>
          <a:p>
            <a:pPr algn="ctr"/>
            <a:r>
              <a:rPr lang="th-TH" sz="4800" b="1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และได้รับเช็คแล้ว </a:t>
            </a:r>
          </a:p>
          <a:p>
            <a:pPr algn="ctr"/>
            <a:r>
              <a:rPr lang="th-TH" sz="36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ไม่เกินวันที่ 5 ของเดือนถัดไป</a:t>
            </a:r>
            <a:endParaRPr lang="th-TH" sz="3600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มนมุมสี่เหลี่ยมด้านเดียวกัน 4"/>
          <p:cNvSpPr/>
          <p:nvPr/>
        </p:nvSpPr>
        <p:spPr>
          <a:xfrm>
            <a:off x="7204874" y="1519339"/>
            <a:ext cx="3569265" cy="4358727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spcFirstLastPara="0" vert="horz" wrap="square" lIns="66493" tIns="199480" rIns="66493" bIns="66493" numCol="1" spcCol="1512" anchor="t" anchorCtr="0">
            <a:noAutofit/>
          </a:bodyPr>
          <a:lstStyle/>
          <a:p>
            <a:pPr marL="340023" lvl="1" indent="-340023" defTabSz="2327267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th-TH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วิธีการชำระเงิน</a:t>
            </a:r>
          </a:p>
          <a:p>
            <a:pPr marL="340023" lvl="1" indent="-340023" defTabSz="2327267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Arial" pitchFamily="34" charset="0"/>
              <a:buChar char="•"/>
            </a:pPr>
            <a:r>
              <a:rPr lang="th-TH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เงินสด</a:t>
            </a:r>
          </a:p>
          <a:p>
            <a:pPr marL="340023" lvl="1" indent="-340023" defTabSz="2327267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เช็ค</a:t>
            </a:r>
          </a:p>
          <a:p>
            <a:pPr marL="340023" lvl="1" indent="-340023" defTabSz="2327267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ตั๋วแลกเงิน หรือธนาณัติ</a:t>
            </a:r>
          </a:p>
          <a:p>
            <a:pPr marL="340023" lvl="1" indent="-340023" defTabSz="2327267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ชำระผ่านธนาคาร</a:t>
            </a:r>
          </a:p>
        </p:txBody>
      </p:sp>
      <p:sp>
        <p:nvSpPr>
          <p:cNvPr id="16" name="ลูกศรขวา 15"/>
          <p:cNvSpPr/>
          <p:nvPr/>
        </p:nvSpPr>
        <p:spPr>
          <a:xfrm>
            <a:off x="6694758" y="3175523"/>
            <a:ext cx="507723" cy="500182"/>
          </a:xfrm>
          <a:prstGeom prst="rightArrow">
            <a:avLst/>
          </a:prstGeom>
          <a:solidFill>
            <a:srgbClr val="BAE1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th-TH"/>
          </a:p>
        </p:txBody>
      </p:sp>
      <p:sp>
        <p:nvSpPr>
          <p:cNvPr id="10" name="ชื่อเรื่อง 1"/>
          <p:cNvSpPr txBox="1">
            <a:spLocks/>
          </p:cNvSpPr>
          <p:nvPr/>
        </p:nvSpPr>
        <p:spPr>
          <a:xfrm>
            <a:off x="623149" y="117426"/>
            <a:ext cx="10907578" cy="878549"/>
          </a:xfrm>
          <a:prstGeom prst="rect">
            <a:avLst/>
          </a:prstGeom>
        </p:spPr>
        <p:txBody>
          <a:bodyPr vert="horz" lIns="108808" tIns="54404" rIns="108808" bIns="54404" anchor="b">
            <a:noAutofit/>
          </a:bodyPr>
          <a:lstStyle/>
          <a:p>
            <a:pPr algn="ctr" defTabSz="1088073">
              <a:spcBef>
                <a:spcPct val="0"/>
              </a:spcBef>
              <a:defRPr/>
            </a:pPr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การชำระหนี้เงินกู้ยืม</a:t>
            </a:r>
            <a:endParaRPr lang="en-US" sz="4300" b="1" dirty="0">
              <a:solidFill>
                <a:srgbClr val="FFFF00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>
          <a:xfrm>
            <a:off x="1270769" y="5575631"/>
            <a:ext cx="6623049" cy="662475"/>
          </a:xfrm>
          <a:prstGeom prst="rect">
            <a:avLst/>
          </a:prstGeom>
        </p:spPr>
        <p:txBody>
          <a:bodyPr vert="horz" lIns="108808" tIns="54404" rIns="108808" bIns="54404" anchor="b">
            <a:noAutofit/>
          </a:bodyPr>
          <a:lstStyle/>
          <a:p>
            <a:pPr defTabSz="1088073">
              <a:spcBef>
                <a:spcPct val="0"/>
              </a:spcBef>
              <a:defRPr/>
            </a:pPr>
            <a:r>
              <a:rPr lang="th-TH" sz="4300" b="1" dirty="0">
                <a:solidFill>
                  <a:srgbClr val="FF66FF"/>
                </a:solidFill>
                <a:latin typeface="FreesiaUPC" pitchFamily="34" charset="-34"/>
                <a:ea typeface="+mj-ea"/>
                <a:cs typeface="FreesiaUPC" pitchFamily="34" charset="-34"/>
              </a:rPr>
              <a:t>ระยะเวลาผ่อนชำระไม่เกิน 12 เดือน</a:t>
            </a:r>
            <a:endParaRPr lang="en-US" sz="4300" b="1" dirty="0">
              <a:solidFill>
                <a:srgbClr val="FF66FF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26626" name="Picture 2" descr="Free Empty Butt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011" y="5575632"/>
            <a:ext cx="689500" cy="662474"/>
          </a:xfrm>
          <a:prstGeom prst="rect">
            <a:avLst/>
          </a:prstGeom>
          <a:noFill/>
        </p:spPr>
      </p:pic>
      <p:sp>
        <p:nvSpPr>
          <p:cNvPr id="12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15857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05387" y="261442"/>
            <a:ext cx="450475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กรณีชำระเงินผ่านธนาคาร</a:t>
            </a:r>
            <a:endParaRPr lang="en-US" sz="44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5027" y="1053530"/>
            <a:ext cx="10657184" cy="480131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thaiDist"/>
            <a:r>
              <a:rPr lang="th-TH" sz="3400" dirty="0">
                <a:latin typeface="FreesiaUPC" pitchFamily="34" charset="-34"/>
                <a:cs typeface="FreesiaUPC" pitchFamily="34" charset="-34"/>
              </a:rPr>
              <a:t>1. นำใบแจ้งการชำระเงินผ่านธนาคารกรุงไทยที่กรมพัฒนาฝีมือแรงงานออก</a:t>
            </a:r>
            <a:r>
              <a:rPr lang="th-TH" sz="3400" dirty="0" smtClean="0">
                <a:latin typeface="FreesiaUPC" pitchFamily="34" charset="-34"/>
                <a:cs typeface="FreesiaUPC" pitchFamily="34" charset="-34"/>
              </a:rPr>
              <a:t>ให้</a:t>
            </a:r>
            <a:br>
              <a:rPr lang="th-TH" sz="34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400" dirty="0" smtClean="0">
                <a:latin typeface="FreesiaUPC" pitchFamily="34" charset="-34"/>
                <a:cs typeface="FreesiaUPC" pitchFamily="34" charset="-34"/>
              </a:rPr>
              <a:t>    ชำระ </a:t>
            </a:r>
            <a:r>
              <a:rPr lang="th-TH" sz="3400" dirty="0">
                <a:latin typeface="FreesiaUPC" pitchFamily="34" charset="-34"/>
                <a:cs typeface="FreesiaUPC" pitchFamily="34" charset="-34"/>
              </a:rPr>
              <a:t>ณ ที่ทำการธนาคารกรุงไทย ทุกสาขา โดยใช้รหัสการชำระ</a:t>
            </a:r>
            <a:r>
              <a:rPr lang="th-TH" sz="3400" dirty="0" smtClean="0">
                <a:latin typeface="FreesiaUPC" pitchFamily="34" charset="-34"/>
                <a:cs typeface="FreesiaUPC" pitchFamily="34" charset="-34"/>
              </a:rPr>
              <a:t>เงิน</a:t>
            </a:r>
            <a:br>
              <a:rPr lang="th-TH" sz="34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400" dirty="0" smtClean="0">
                <a:latin typeface="FreesiaUPC" pitchFamily="34" charset="-34"/>
                <a:cs typeface="FreesiaUPC" pitchFamily="34" charset="-34"/>
              </a:rPr>
              <a:t>    </a:t>
            </a:r>
            <a:r>
              <a:rPr lang="en-US" sz="3400" dirty="0">
                <a:latin typeface="FreesiaUPC" pitchFamily="34" charset="-34"/>
                <a:cs typeface="FreesiaUPC" pitchFamily="34" charset="-34"/>
              </a:rPr>
              <a:t>(COMPANY CODE)</a:t>
            </a:r>
            <a:r>
              <a:rPr lang="th-TH" sz="3400" dirty="0">
                <a:latin typeface="FreesiaUPC" pitchFamily="34" charset="-34"/>
                <a:cs typeface="FreesiaUPC" pitchFamily="34" charset="-34"/>
              </a:rPr>
              <a:t> ที่ระบุในใบแจ้งการชำระเงิน </a:t>
            </a:r>
            <a:endParaRPr lang="en-US" sz="3400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400" dirty="0" smtClean="0"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3400" dirty="0">
                <a:latin typeface="FreesiaUPC" pitchFamily="34" charset="-34"/>
                <a:cs typeface="FreesiaUPC" pitchFamily="34" charset="-34"/>
              </a:rPr>
              <a:t>. ชำระผ่านตู้ </a:t>
            </a:r>
            <a:r>
              <a:rPr lang="en-US" sz="3400" dirty="0">
                <a:latin typeface="FreesiaUPC" pitchFamily="34" charset="-34"/>
                <a:cs typeface="FreesiaUPC" pitchFamily="34" charset="-34"/>
              </a:rPr>
              <a:t>ATM </a:t>
            </a:r>
            <a:r>
              <a:rPr lang="th-TH" sz="3400" dirty="0">
                <a:latin typeface="FreesiaUPC" pitchFamily="34" charset="-34"/>
                <a:cs typeface="FreesiaUPC" pitchFamily="34" charset="-34"/>
              </a:rPr>
              <a:t>ของธนาคารกรุงไทย ทุกสาขา โดยผู้กู้ยืมเงินจะต้องมีบัตร </a:t>
            </a:r>
            <a:r>
              <a:rPr lang="en-US" sz="3400" dirty="0" smtClean="0">
                <a:latin typeface="FreesiaUPC" pitchFamily="34" charset="-34"/>
                <a:cs typeface="FreesiaUPC" pitchFamily="34" charset="-34"/>
              </a:rPr>
              <a:t>ATM</a:t>
            </a:r>
            <a:r>
              <a:rPr lang="th-TH" sz="3400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4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400" dirty="0" smtClean="0">
                <a:latin typeface="FreesiaUPC" pitchFamily="34" charset="-34"/>
                <a:cs typeface="FreesiaUPC" pitchFamily="34" charset="-34"/>
              </a:rPr>
              <a:t>    ของ</a:t>
            </a:r>
            <a:r>
              <a:rPr lang="th-TH" sz="3400" dirty="0">
                <a:latin typeface="FreesiaUPC" pitchFamily="34" charset="-34"/>
                <a:cs typeface="FreesiaUPC" pitchFamily="34" charset="-34"/>
              </a:rPr>
              <a:t>ธนาคารกรุงไทย โดยใช้รหัสการชำระเงิน </a:t>
            </a:r>
            <a:r>
              <a:rPr lang="en-US" sz="3400" dirty="0">
                <a:latin typeface="FreesiaUPC" pitchFamily="34" charset="-34"/>
                <a:cs typeface="FreesiaUPC" pitchFamily="34" charset="-34"/>
              </a:rPr>
              <a:t>(COMPANY CODE)</a:t>
            </a:r>
            <a:r>
              <a:rPr lang="th-TH" sz="3400" dirty="0">
                <a:latin typeface="FreesiaUPC" pitchFamily="34" charset="-34"/>
                <a:cs typeface="FreesiaUPC" pitchFamily="34" charset="-34"/>
              </a:rPr>
              <a:t> ที่</a:t>
            </a:r>
            <a:r>
              <a:rPr lang="th-TH" sz="3400" dirty="0" smtClean="0">
                <a:latin typeface="FreesiaUPC" pitchFamily="34" charset="-34"/>
                <a:cs typeface="FreesiaUPC" pitchFamily="34" charset="-34"/>
              </a:rPr>
              <a:t>ระบุ</a:t>
            </a:r>
            <a:br>
              <a:rPr lang="th-TH" sz="34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400" dirty="0" smtClean="0">
                <a:latin typeface="FreesiaUPC" pitchFamily="34" charset="-34"/>
                <a:cs typeface="FreesiaUPC" pitchFamily="34" charset="-34"/>
              </a:rPr>
              <a:t>    ในใบ</a:t>
            </a:r>
            <a:r>
              <a:rPr lang="th-TH" sz="3400" dirty="0">
                <a:latin typeface="FreesiaUPC" pitchFamily="34" charset="-34"/>
                <a:cs typeface="FreesiaUPC" pitchFamily="34" charset="-34"/>
              </a:rPr>
              <a:t>แจ้งการชำระ</a:t>
            </a:r>
            <a:r>
              <a:rPr lang="th-TH" sz="3400" dirty="0" smtClean="0">
                <a:latin typeface="FreesiaUPC" pitchFamily="34" charset="-34"/>
                <a:cs typeface="FreesiaUPC" pitchFamily="34" charset="-34"/>
              </a:rPr>
              <a:t>เงิน</a:t>
            </a:r>
          </a:p>
          <a:p>
            <a:pPr algn="thaiDist"/>
            <a:r>
              <a:rPr lang="th-TH" sz="3400" dirty="0" smtClean="0">
                <a:latin typeface="FreesiaUPC" pitchFamily="34" charset="-34"/>
                <a:cs typeface="FreesiaUPC" pitchFamily="34" charset="-34"/>
              </a:rPr>
              <a:t>3</a:t>
            </a:r>
            <a:r>
              <a:rPr lang="th-TH" sz="3400" dirty="0">
                <a:latin typeface="FreesiaUPC" pitchFamily="34" charset="-34"/>
                <a:cs typeface="FreesiaUPC" pitchFamily="34" charset="-34"/>
              </a:rPr>
              <a:t>. ชำระผ่านระบบ </a:t>
            </a:r>
            <a:r>
              <a:rPr lang="en-US" sz="3400" dirty="0">
                <a:latin typeface="FreesiaUPC" pitchFamily="34" charset="-34"/>
                <a:cs typeface="FreesiaUPC" pitchFamily="34" charset="-34"/>
              </a:rPr>
              <a:t>KTB </a:t>
            </a:r>
            <a:r>
              <a:rPr lang="en-US" sz="3400" dirty="0" err="1">
                <a:latin typeface="FreesiaUPC" pitchFamily="34" charset="-34"/>
                <a:cs typeface="FreesiaUPC" pitchFamily="34" charset="-34"/>
              </a:rPr>
              <a:t>Netbank</a:t>
            </a:r>
            <a:r>
              <a:rPr lang="en-US" sz="3400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400" dirty="0">
                <a:latin typeface="FreesiaUPC" pitchFamily="34" charset="-34"/>
                <a:cs typeface="FreesiaUPC" pitchFamily="34" charset="-34"/>
              </a:rPr>
              <a:t>ของธนาคารกรุงไทย โดยผู้กู้ยืมเงินจะต้องมี</a:t>
            </a:r>
            <a:r>
              <a:rPr lang="th-TH" sz="3400" dirty="0" smtClean="0">
                <a:latin typeface="FreesiaUPC" pitchFamily="34" charset="-34"/>
                <a:cs typeface="FreesiaUPC" pitchFamily="34" charset="-34"/>
              </a:rPr>
              <a:t>บัญชี</a:t>
            </a:r>
            <a:br>
              <a:rPr lang="th-TH" sz="34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400" dirty="0" smtClean="0">
                <a:latin typeface="FreesiaUPC" pitchFamily="34" charset="-34"/>
                <a:cs typeface="FreesiaUPC" pitchFamily="34" charset="-34"/>
              </a:rPr>
              <a:t>    ธนาคารกรุงไทย </a:t>
            </a:r>
            <a:r>
              <a:rPr lang="th-TH" sz="3400" dirty="0">
                <a:latin typeface="FreesiaUPC" pitchFamily="34" charset="-34"/>
                <a:cs typeface="FreesiaUPC" pitchFamily="34" charset="-34"/>
              </a:rPr>
              <a:t>และสมัครใช้บริการ </a:t>
            </a:r>
            <a:r>
              <a:rPr lang="en-US" sz="3400" dirty="0">
                <a:latin typeface="FreesiaUPC" pitchFamily="34" charset="-34"/>
                <a:cs typeface="FreesiaUPC" pitchFamily="34" charset="-34"/>
              </a:rPr>
              <a:t>KTB </a:t>
            </a:r>
            <a:r>
              <a:rPr lang="en-US" sz="3400" dirty="0" err="1">
                <a:latin typeface="FreesiaUPC" pitchFamily="34" charset="-34"/>
                <a:cs typeface="FreesiaUPC" pitchFamily="34" charset="-34"/>
              </a:rPr>
              <a:t>Netbank</a:t>
            </a:r>
            <a:r>
              <a:rPr lang="th-TH" sz="3400" dirty="0">
                <a:latin typeface="FreesiaUPC" pitchFamily="34" charset="-34"/>
                <a:cs typeface="FreesiaUPC" pitchFamily="34" charset="-34"/>
              </a:rPr>
              <a:t> โดยใช้รหัสการชำระ</a:t>
            </a:r>
            <a:r>
              <a:rPr lang="th-TH" sz="3400" dirty="0" smtClean="0">
                <a:latin typeface="FreesiaUPC" pitchFamily="34" charset="-34"/>
                <a:cs typeface="FreesiaUPC" pitchFamily="34" charset="-34"/>
              </a:rPr>
              <a:t>เงิน</a:t>
            </a:r>
            <a:br>
              <a:rPr lang="th-TH" sz="34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400" dirty="0" smtClean="0">
                <a:latin typeface="FreesiaUPC" pitchFamily="34" charset="-34"/>
                <a:cs typeface="FreesiaUPC" pitchFamily="34" charset="-34"/>
              </a:rPr>
              <a:t>    </a:t>
            </a:r>
            <a:r>
              <a:rPr lang="en-US" sz="3400" dirty="0" smtClean="0">
                <a:latin typeface="FreesiaUPC" pitchFamily="34" charset="-34"/>
                <a:cs typeface="FreesiaUPC" pitchFamily="34" charset="-34"/>
              </a:rPr>
              <a:t>(</a:t>
            </a:r>
            <a:r>
              <a:rPr lang="en-US" sz="3400" dirty="0">
                <a:latin typeface="FreesiaUPC" pitchFamily="34" charset="-34"/>
                <a:cs typeface="FreesiaUPC" pitchFamily="34" charset="-34"/>
              </a:rPr>
              <a:t>COMPANY CODE)</a:t>
            </a:r>
            <a:r>
              <a:rPr lang="th-TH" sz="3400" dirty="0">
                <a:latin typeface="FreesiaUPC" pitchFamily="34" charset="-34"/>
                <a:cs typeface="FreesiaUPC" pitchFamily="34" charset="-34"/>
              </a:rPr>
              <a:t> ที่ระบุในใบแจ้งการชำระเงิน</a:t>
            </a:r>
            <a:endParaRPr lang="en-US" sz="34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5027" y="6022082"/>
            <a:ext cx="9001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th-TH" sz="2800" b="1" dirty="0">
                <a:solidFill>
                  <a:srgbClr val="FF99FF"/>
                </a:solidFill>
                <a:latin typeface="FreesiaUPC" pitchFamily="34" charset="-34"/>
                <a:cs typeface="FreesiaUPC" pitchFamily="34" charset="-34"/>
              </a:rPr>
              <a:t>เอกสารผนวก </a:t>
            </a:r>
            <a:r>
              <a:rPr lang="th-TH" sz="2800" b="1" dirty="0" smtClean="0">
                <a:solidFill>
                  <a:srgbClr val="FF99FF"/>
                </a:solidFill>
                <a:latin typeface="FreesiaUPC" pitchFamily="34" charset="-34"/>
                <a:cs typeface="FreesiaUPC" pitchFamily="34" charset="-34"/>
              </a:rPr>
              <a:t>2 รายละเอียด</a:t>
            </a:r>
            <a:r>
              <a:rPr lang="th-TH" sz="2800" b="1" dirty="0">
                <a:solidFill>
                  <a:srgbClr val="FF99FF"/>
                </a:solidFill>
                <a:latin typeface="FreesiaUPC" pitchFamily="34" charset="-34"/>
                <a:cs typeface="FreesiaUPC" pitchFamily="34" charset="-34"/>
              </a:rPr>
              <a:t>แนบท้ายสัญญากู้ยืมเงินกองทุนพัฒนาฝีมือ</a:t>
            </a:r>
            <a:r>
              <a:rPr lang="th-TH" sz="2800" b="1" dirty="0" smtClean="0">
                <a:solidFill>
                  <a:srgbClr val="FF99FF"/>
                </a:solidFill>
                <a:latin typeface="FreesiaUPC" pitchFamily="34" charset="-34"/>
                <a:cs typeface="FreesiaUPC" pitchFamily="34" charset="-34"/>
              </a:rPr>
              <a:t>แรงงาน</a:t>
            </a:r>
            <a:endParaRPr lang="en-US" sz="2800" dirty="0">
              <a:solidFill>
                <a:srgbClr val="FF99FF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352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ชื่อเรื่อง 2"/>
          <p:cNvSpPr txBox="1">
            <a:spLocks/>
          </p:cNvSpPr>
          <p:nvPr/>
        </p:nvSpPr>
        <p:spPr>
          <a:xfrm>
            <a:off x="670298" y="142422"/>
            <a:ext cx="10907578" cy="623076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th-TH" b="1" i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ประโยชน์ที่ได้รับจากการกู้ยืมเงินกองทุนพัฒนาฝีมือแรงงาน</a:t>
            </a:r>
            <a:endParaRPr lang="en-US" b="1" i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grpSp>
        <p:nvGrpSpPr>
          <p:cNvPr id="22" name="Group 21"/>
          <p:cNvGrpSpPr/>
          <p:nvPr/>
        </p:nvGrpSpPr>
        <p:grpSpPr>
          <a:xfrm>
            <a:off x="1053059" y="1053531"/>
            <a:ext cx="2110953" cy="1152127"/>
            <a:chOff x="504851" y="1219482"/>
            <a:chExt cx="3997254" cy="2642211"/>
          </a:xfrm>
          <a:scene3d>
            <a:camera prst="orthographicFront"/>
            <a:lightRig rig="flat" dir="t"/>
          </a:scene3d>
        </p:grpSpPr>
        <p:sp>
          <p:nvSpPr>
            <p:cNvPr id="23" name="Rounded Rectangle 22"/>
            <p:cNvSpPr/>
            <p:nvPr/>
          </p:nvSpPr>
          <p:spPr>
            <a:xfrm>
              <a:off x="504851" y="1219482"/>
              <a:ext cx="3997254" cy="2642211"/>
            </a:xfrm>
            <a:prstGeom prst="roundRect">
              <a:avLst>
                <a:gd name="adj" fmla="val 10000"/>
              </a:avLst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24" name="Rounded Rectangle 4"/>
            <p:cNvSpPr/>
            <p:nvPr/>
          </p:nvSpPr>
          <p:spPr>
            <a:xfrm>
              <a:off x="582239" y="1296869"/>
              <a:ext cx="3842478" cy="2564824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91440" tIns="68580" rIns="91440" bIns="68580" numCol="1" spcCol="1270" anchor="ctr" anchorCtr="0">
              <a:noAutofit/>
            </a:bodyPr>
            <a:lstStyle/>
            <a:p>
              <a:pPr algn="ctr"/>
              <a:r>
                <a:rPr lang="th-TH" sz="3600" b="1" i="1" dirty="0">
                  <a:ln>
                    <a:solidFill>
                      <a:srgbClr val="FF66FF"/>
                    </a:solidFill>
                  </a:ln>
                  <a:solidFill>
                    <a:srgbClr val="7030A0"/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ยกเว้นภาษี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053059" y="2421683"/>
            <a:ext cx="2110953" cy="1152127"/>
            <a:chOff x="504851" y="1219482"/>
            <a:chExt cx="3997254" cy="2642211"/>
          </a:xfrm>
          <a:scene3d>
            <a:camera prst="orthographicFront"/>
            <a:lightRig rig="flat" dir="t"/>
          </a:scene3d>
        </p:grpSpPr>
        <p:sp>
          <p:nvSpPr>
            <p:cNvPr id="26" name="Rounded Rectangle 25"/>
            <p:cNvSpPr/>
            <p:nvPr/>
          </p:nvSpPr>
          <p:spPr>
            <a:xfrm>
              <a:off x="504851" y="1219482"/>
              <a:ext cx="3997254" cy="2642211"/>
            </a:xfrm>
            <a:prstGeom prst="roundRect">
              <a:avLst>
                <a:gd name="adj" fmla="val 10000"/>
              </a:avLst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27" name="Rounded Rectangle 4"/>
            <p:cNvSpPr/>
            <p:nvPr/>
          </p:nvSpPr>
          <p:spPr>
            <a:xfrm>
              <a:off x="582240" y="1296869"/>
              <a:ext cx="3842479" cy="256482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91440" tIns="68580" rIns="91440" bIns="68580" numCol="1" spcCol="1270" anchor="ctr" anchorCtr="0">
              <a:noAutofit/>
            </a:bodyPr>
            <a:lstStyle/>
            <a:p>
              <a:pPr algn="ctr"/>
              <a:r>
                <a:rPr lang="th-TH" sz="3600" i="1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ประเมินเงินสมทบกองทุน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1093928" y="3789835"/>
            <a:ext cx="2110953" cy="1152127"/>
            <a:chOff x="504851" y="1219482"/>
            <a:chExt cx="3997254" cy="2642211"/>
          </a:xfrm>
          <a:scene3d>
            <a:camera prst="orthographicFront"/>
            <a:lightRig rig="flat" dir="t"/>
          </a:scene3d>
        </p:grpSpPr>
        <p:sp>
          <p:nvSpPr>
            <p:cNvPr id="30" name="Rounded Rectangle 29"/>
            <p:cNvSpPr/>
            <p:nvPr/>
          </p:nvSpPr>
          <p:spPr>
            <a:xfrm>
              <a:off x="504851" y="1219482"/>
              <a:ext cx="3997254" cy="2642211"/>
            </a:xfrm>
            <a:prstGeom prst="roundRect">
              <a:avLst>
                <a:gd name="adj" fmla="val 10000"/>
              </a:avLst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sp>
        <p:sp>
          <p:nvSpPr>
            <p:cNvPr id="31" name="Rounded Rectangle 4"/>
            <p:cNvSpPr/>
            <p:nvPr/>
          </p:nvSpPr>
          <p:spPr>
            <a:xfrm>
              <a:off x="582239" y="1296869"/>
              <a:ext cx="3842478" cy="256482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91440" tIns="68580" rIns="91440" bIns="68580" numCol="1" spcCol="1270" anchor="ctr" anchorCtr="0">
              <a:noAutofit/>
            </a:bodyPr>
            <a:lstStyle/>
            <a:p>
              <a:pPr algn="ctr"/>
              <a:r>
                <a:rPr lang="th-TH" sz="3600" b="1" i="1" dirty="0">
                  <a:solidFill>
                    <a:srgbClr val="FF3399"/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ลดต้นทุน</a:t>
              </a:r>
              <a:endParaRPr lang="th-TH" sz="3600" b="1" i="1" dirty="0">
                <a:solidFill>
                  <a:srgbClr val="7030A0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1141575" y="5157987"/>
            <a:ext cx="2110953" cy="1152127"/>
            <a:chOff x="504851" y="1549762"/>
            <a:chExt cx="3997254" cy="2642211"/>
          </a:xfrm>
          <a:scene3d>
            <a:camera prst="orthographicFront"/>
            <a:lightRig rig="flat" dir="t"/>
          </a:scene3d>
        </p:grpSpPr>
        <p:sp>
          <p:nvSpPr>
            <p:cNvPr id="33" name="Rounded Rectangle 32"/>
            <p:cNvSpPr/>
            <p:nvPr/>
          </p:nvSpPr>
          <p:spPr>
            <a:xfrm>
              <a:off x="504851" y="1549762"/>
              <a:ext cx="3997254" cy="2642211"/>
            </a:xfrm>
            <a:prstGeom prst="roundRect">
              <a:avLst>
                <a:gd name="adj" fmla="val 10000"/>
              </a:avLst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</p:sp>
        <p:sp>
          <p:nvSpPr>
            <p:cNvPr id="34" name="Rounded Rectangle 4"/>
            <p:cNvSpPr/>
            <p:nvPr/>
          </p:nvSpPr>
          <p:spPr>
            <a:xfrm>
              <a:off x="582240" y="1627148"/>
              <a:ext cx="3842479" cy="2525223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91440" tIns="68580" rIns="91440" bIns="68580" numCol="1" spcCol="1270" anchor="ctr" anchorCtr="0">
              <a:noAutofit/>
            </a:bodyPr>
            <a:lstStyle/>
            <a:p>
              <a:pPr algn="ctr"/>
              <a:r>
                <a:rPr lang="th-TH" sz="3600" b="1" i="1" dirty="0">
                  <a:ln>
                    <a:solidFill>
                      <a:srgbClr val="0070C0"/>
                    </a:solidFill>
                  </a:ln>
                  <a:solidFill>
                    <a:srgbClr val="FF3399"/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กู้ใหม่</a:t>
              </a:r>
              <a:endParaRPr lang="th-TH" sz="4000" b="1" i="1" dirty="0">
                <a:ln>
                  <a:solidFill>
                    <a:srgbClr val="0070C0"/>
                  </a:solidFill>
                </a:ln>
                <a:solidFill>
                  <a:srgbClr val="FF3399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endParaRPr>
            </a:p>
          </p:txBody>
        </p:sp>
      </p:grpSp>
      <p:sp>
        <p:nvSpPr>
          <p:cNvPr id="20" name="Rectangle 19"/>
          <p:cNvSpPr/>
          <p:nvPr/>
        </p:nvSpPr>
        <p:spPr>
          <a:xfrm>
            <a:off x="3308029" y="1197546"/>
            <a:ext cx="81369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ค่าใช้จ่ายที่ใช้ในการฝึกอบรมสามารถนำไปยกเว้นภาษีเงิน</a:t>
            </a:r>
            <a: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ได้</a:t>
            </a:r>
            <a:b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ea typeface="BoonTook Ultra" pitchFamily="50" charset="-34"/>
                <a:cs typeface="FreesiaUPC" pitchFamily="34" charset="-34"/>
              </a:rPr>
            </a:br>
            <a: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ร้อย</a:t>
            </a:r>
            <a:r>
              <a:rPr lang="th-TH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ละร้อย</a:t>
            </a:r>
          </a:p>
        </p:txBody>
      </p:sp>
      <p:sp>
        <p:nvSpPr>
          <p:cNvPr id="2" name="Rectangle 1"/>
          <p:cNvSpPr/>
          <p:nvPr/>
        </p:nvSpPr>
        <p:spPr>
          <a:xfrm>
            <a:off x="3380036" y="2493690"/>
            <a:ext cx="85314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พัฒนาฝีมือแรงงานให้แก่ลูกจ้างครบตามสัดส่วนที่กฎหมายกำหนด</a:t>
            </a:r>
          </a:p>
          <a:p>
            <a: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ไม่</a:t>
            </a:r>
            <a:r>
              <a:rPr lang="th-TH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ต้องส่งเงินสมทบเข้า</a:t>
            </a:r>
            <a: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กองทุน</a:t>
            </a:r>
            <a:endParaRPr 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FreesiaUPC" pitchFamily="34" charset="-34"/>
              <a:ea typeface="BoonTook Ultra" pitchFamily="50" charset="-34"/>
              <a:cs typeface="FreesiaUPC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429174" y="3861842"/>
            <a:ext cx="85314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ลูกจ้างได้รับการพัฒนาทักษะฝีมือ เพิ่มผลิตภาพแรงงาน ลด</a:t>
            </a:r>
            <a: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ต้นทุน</a:t>
            </a:r>
            <a:b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ea typeface="BoonTook Ultra" pitchFamily="50" charset="-34"/>
                <a:cs typeface="FreesiaUPC" pitchFamily="34" charset="-34"/>
              </a:rPr>
            </a:br>
            <a: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การ</a:t>
            </a:r>
            <a:r>
              <a:rPr lang="th-TH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ผลิต</a:t>
            </a:r>
            <a:endParaRPr 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52044" y="5474240"/>
            <a:ext cx="7695026" cy="547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ชำระ</a:t>
            </a:r>
            <a: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คืนครบตามสัญญา </a:t>
            </a:r>
            <a:r>
              <a:rPr lang="th-TH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ขอกู้ใหม่ได้</a:t>
            </a:r>
            <a:endParaRPr 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516950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66452" y="357249"/>
            <a:ext cx="10907578" cy="837440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สถานที่ยื่นคำขอกู้ยืมเงินและทำสัญญา</a:t>
            </a:r>
            <a:endParaRPr lang="en-US" sz="4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01331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graphicFrame>
        <p:nvGraphicFramePr>
          <p:cNvPr id="6" name="ไดอะแกรม 5"/>
          <p:cNvGraphicFramePr/>
          <p:nvPr>
            <p:extLst>
              <p:ext uri="{D42A27DB-BD31-4B8C-83A1-F6EECF244321}">
                <p14:modId xmlns="" xmlns:p14="http://schemas.microsoft.com/office/powerpoint/2010/main" val="3177577721"/>
              </p:ext>
            </p:extLst>
          </p:nvPr>
        </p:nvGraphicFramePr>
        <p:xfrm>
          <a:off x="856880" y="1557588"/>
          <a:ext cx="10378267" cy="4064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2979" y="5734050"/>
            <a:ext cx="64807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th-TH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สำนักงานพัฒนาฝีมือแรงงานกรุงเทพมหานคร พื้นที่ </a:t>
            </a:r>
            <a:r>
              <a:rPr lang="th-TH" b="1" dirty="0" smtClean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1- พื้นที่ 5</a:t>
            </a:r>
            <a:endParaRPr lang="en-US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63928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670298" y="573953"/>
            <a:ext cx="10907578" cy="623076"/>
          </a:xfrm>
        </p:spPr>
        <p:txBody>
          <a:bodyPr>
            <a:noAutofit/>
          </a:bodyPr>
          <a:lstStyle/>
          <a:p>
            <a:pPr algn="ctr"/>
            <a:r>
              <a:rPr lang="th-TH" sz="4400" b="1" dirty="0"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4400" b="1" dirty="0" smtClean="0"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rPr>
              <a:t>รายงานติดตามประเมินผลการให้กู้ยืม</a:t>
            </a:r>
            <a:r>
              <a:rPr lang="th-TH" sz="4400" b="1" dirty="0"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rPr>
              <a:t>เงิน</a:t>
            </a:r>
            <a:endParaRPr lang="en-US" sz="4400" b="1" dirty="0"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73339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graphicFrame>
        <p:nvGraphicFramePr>
          <p:cNvPr id="11" name="ตาราง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30066642"/>
              </p:ext>
            </p:extLst>
          </p:nvPr>
        </p:nvGraphicFramePr>
        <p:xfrm>
          <a:off x="713413" y="1701602"/>
          <a:ext cx="10636790" cy="4298323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063679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793101">
                <a:tc>
                  <a:txBody>
                    <a:bodyPr/>
                    <a:lstStyle/>
                    <a:p>
                      <a:pPr algn="ctr"/>
                      <a:r>
                        <a:rPr lang="th-TH" sz="3600" dirty="0">
                          <a:latin typeface="FreesiaUPC" pitchFamily="34" charset="-34"/>
                          <a:cs typeface="FreesiaUPC" pitchFamily="34" charset="-34"/>
                        </a:rPr>
                        <a:t>แบบ</a:t>
                      </a:r>
                      <a:r>
                        <a:rPr lang="th-TH" sz="3600" baseline="0" dirty="0"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3600" baseline="0" dirty="0" err="1">
                          <a:latin typeface="FreesiaUPC" pitchFamily="34" charset="-34"/>
                          <a:cs typeface="FreesiaUPC" pitchFamily="34" charset="-34"/>
                        </a:rPr>
                        <a:t>กย.</a:t>
                      </a:r>
                      <a:r>
                        <a:rPr lang="th-TH" sz="3600" baseline="0" dirty="0"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endParaRPr lang="en-US" sz="36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519267">
                <a:tc>
                  <a:txBody>
                    <a:bodyPr/>
                    <a:lstStyle/>
                    <a:p>
                      <a:pPr algn="l"/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ผู้ดำเนินการฝึก ผู้ดำเนินการทดสอบมาตรฐานฝีมือแรงงาน หรือผู้ประกอบกิจการ</a:t>
                      </a:r>
                    </a:p>
                    <a:p>
                      <a:pPr marL="514350" marR="0" lvl="0" indent="-5143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ส่งแบบติดตามประเมินผลการให้กู้ยืมเงินกองทุนพัฒนาฝีมือแรงงาน </a:t>
                      </a:r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ให้สพร./สนพ.</a:t>
                      </a:r>
                      <a:r>
                        <a:rPr lang="th-TH" sz="32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ภายใน 30 วัน นับแต่วันที่ดำเนินการพัฒนาฝีมือแรงงานแล้วเสร็จ</a:t>
                      </a:r>
                    </a:p>
                    <a:p>
                      <a:pPr marL="514350" marR="0" lvl="0" indent="-5143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สพร./สนพ. ส่งแบบ กย.6 ให้กองส่งเสริมการพัฒนาฝีมือแรงงาน เพื่อสรุปรายงานคณะอนุกรรมการพิจารณาการให้กู้ยืมเงินกองทุนพัฒนาฝีมือแรงงาน และคณะกรรมการส่งเสริมการพัฒนาฝีมือแรงงาน</a:t>
                      </a:r>
                      <a:endParaRPr lang="en-US" sz="3200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/>
                      <a:endParaRPr lang="en-US" sz="32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22230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5" name="ชื่อเรื่อง 4"/>
          <p:cNvSpPr>
            <a:spLocks noGrp="1"/>
          </p:cNvSpPr>
          <p:nvPr>
            <p:ph type="title" idx="4294967295"/>
          </p:nvPr>
        </p:nvSpPr>
        <p:spPr>
          <a:xfrm>
            <a:off x="693019" y="2349674"/>
            <a:ext cx="10937875" cy="1052513"/>
          </a:xfr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th-TH" sz="5700" b="1" dirty="0">
                <a:solidFill>
                  <a:srgbClr val="FF99FF"/>
                </a:solidFill>
                <a:latin typeface="FreesiaUPC" pitchFamily="34" charset="-34"/>
                <a:cs typeface="FreesiaUPC" pitchFamily="34" charset="-34"/>
              </a:rPr>
              <a:t>การติดตามหนี้</a:t>
            </a:r>
            <a:endParaRPr lang="en-US" sz="5700" b="1" dirty="0">
              <a:solidFill>
                <a:srgbClr val="FF99FF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4" name="รูปภาพ 3" descr="orange_line_sf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26895" y="2925738"/>
            <a:ext cx="10844968" cy="1571989"/>
          </a:xfrm>
          <a:prstGeom prst="rect">
            <a:avLst/>
          </a:prstGeom>
        </p:spPr>
      </p:pic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3956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>
            <p:extLst>
              <p:ext uri="{D42A27DB-BD31-4B8C-83A1-F6EECF244321}">
                <p14:modId xmlns="" xmlns:p14="http://schemas.microsoft.com/office/powerpoint/2010/main" val="1748144273"/>
              </p:ext>
            </p:extLst>
          </p:nvPr>
        </p:nvGraphicFramePr>
        <p:xfrm>
          <a:off x="1142520" y="1593007"/>
          <a:ext cx="9055556" cy="45730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670298" y="501928"/>
            <a:ext cx="10907578" cy="623076"/>
          </a:xfrm>
        </p:spPr>
        <p:txBody>
          <a:bodyPr>
            <a:noAutofit/>
          </a:bodyPr>
          <a:lstStyle/>
          <a:p>
            <a:r>
              <a:rPr lang="th-TH" b="1" dirty="0">
                <a:solidFill>
                  <a:srgbClr val="FF99FF"/>
                </a:solidFill>
                <a:effectLst/>
                <a:latin typeface="FreesiaUPC" pitchFamily="34" charset="-34"/>
                <a:cs typeface="FreesiaUPC" pitchFamily="34" charset="-34"/>
              </a:rPr>
              <a:t>การแจ้งชำระหนี้เงินกู้ยืม</a:t>
            </a:r>
            <a:endParaRPr lang="en-US" b="1" dirty="0">
              <a:solidFill>
                <a:srgbClr val="FF99FF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73339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51393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>
            <p:extLst>
              <p:ext uri="{D42A27DB-BD31-4B8C-83A1-F6EECF244321}">
                <p14:modId xmlns="" xmlns:p14="http://schemas.microsoft.com/office/powerpoint/2010/main" val="474381542"/>
              </p:ext>
            </p:extLst>
          </p:nvPr>
        </p:nvGraphicFramePr>
        <p:xfrm>
          <a:off x="1142519" y="1647308"/>
          <a:ext cx="9711773" cy="47348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670298" y="501928"/>
            <a:ext cx="10907578" cy="623076"/>
          </a:xfrm>
        </p:spPr>
        <p:txBody>
          <a:bodyPr>
            <a:noAutofit/>
          </a:bodyPr>
          <a:lstStyle/>
          <a:p>
            <a:r>
              <a:rPr lang="th-TH" b="1" dirty="0">
                <a:solidFill>
                  <a:srgbClr val="FF99FF"/>
                </a:solidFill>
                <a:effectLst/>
                <a:latin typeface="FreesiaUPC" pitchFamily="34" charset="-34"/>
                <a:cs typeface="FreesiaUPC" pitchFamily="34" charset="-34"/>
              </a:rPr>
              <a:t>การแจ้งชำระหนี้เงินกู้ยืม</a:t>
            </a:r>
            <a:endParaRPr lang="en-US" b="1" dirty="0">
              <a:solidFill>
                <a:srgbClr val="FF99FF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6894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952581" y="405458"/>
            <a:ext cx="453842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h-TH" sz="4400" b="1" dirty="0">
                <a:solidFill>
                  <a:srgbClr val="FF99FF"/>
                </a:solidFill>
                <a:latin typeface="FreesiaUPC" pitchFamily="34" charset="-34"/>
                <a:cs typeface="FreesiaUPC" pitchFamily="34" charset="-34"/>
              </a:rPr>
              <a:t>การออกหนังสือติดตามหนี้</a:t>
            </a:r>
            <a:endParaRPr lang="en-US" sz="4400" dirty="0">
              <a:solidFill>
                <a:srgbClr val="FF99FF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53059" y="1781155"/>
            <a:ext cx="10081120" cy="415498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thaiDist"/>
            <a:r>
              <a:rPr lang="th-TH" sz="4400" dirty="0">
                <a:latin typeface="FreesiaUPC" pitchFamily="34" charset="-34"/>
                <a:cs typeface="FreesiaUPC" pitchFamily="34" charset="-34"/>
              </a:rPr>
              <a:t>เมื่อตรวจสอบพบว่าผู้กู้ยืมเงินไม่ชำระหนี้เงินกู้ยืม</a:t>
            </a:r>
            <a:r>
              <a:rPr lang="th-TH" sz="4400" dirty="0" smtClean="0">
                <a:latin typeface="FreesiaUPC" pitchFamily="34" charset="-34"/>
                <a:cs typeface="FreesiaUPC" pitchFamily="34" charset="-34"/>
              </a:rPr>
              <a:t>ภายในกำหนดเวลา </a:t>
            </a:r>
            <a:r>
              <a:rPr lang="th-TH" sz="4400" dirty="0">
                <a:latin typeface="FreesiaUPC" pitchFamily="34" charset="-34"/>
                <a:cs typeface="FreesiaUPC" pitchFamily="34" charset="-34"/>
              </a:rPr>
              <a:t>หรือพบว่ามีเงินค้างชำระหรือต้องชำระเพิ่ม </a:t>
            </a:r>
            <a:r>
              <a:rPr lang="th-TH" sz="4400" u="sng" dirty="0">
                <a:latin typeface="FreesiaUPC" pitchFamily="34" charset="-34"/>
                <a:cs typeface="FreesiaUPC" pitchFamily="34" charset="-34"/>
              </a:rPr>
              <a:t>ให้ออกหนังสือแจ้ง</a:t>
            </a:r>
            <a:r>
              <a:rPr lang="th-TH" sz="4400" u="sng" dirty="0" smtClean="0">
                <a:latin typeface="FreesiaUPC" pitchFamily="34" charset="-34"/>
                <a:cs typeface="FreesiaUPC" pitchFamily="34" charset="-34"/>
              </a:rPr>
              <a:t>หนี้ผู้</a:t>
            </a:r>
            <a:r>
              <a:rPr lang="th-TH" sz="4400" u="sng" dirty="0">
                <a:latin typeface="FreesiaUPC" pitchFamily="34" charset="-34"/>
                <a:cs typeface="FreesiaUPC" pitchFamily="34" charset="-34"/>
              </a:rPr>
              <a:t>กู้ยืมและผู้ค้ำประกันทันที</a:t>
            </a:r>
            <a:r>
              <a:rPr lang="th-TH" sz="4400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44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ให้ชำระหนี้ที่ค้างชำระพร้อมดอกเบี้ยในอัตราร้อยละ 15 ต่อปี</a:t>
            </a:r>
            <a:r>
              <a:rPr lang="th-TH" sz="4400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4400" dirty="0" smtClean="0">
                <a:latin typeface="FreesiaUPC" pitchFamily="34" charset="-34"/>
                <a:cs typeface="FreesiaUPC" pitchFamily="34" charset="-34"/>
              </a:rPr>
              <a:t>นับ</a:t>
            </a:r>
            <a:r>
              <a:rPr lang="th-TH" sz="4400" dirty="0">
                <a:latin typeface="FreesiaUPC" pitchFamily="34" charset="-34"/>
                <a:cs typeface="FreesiaUPC" pitchFamily="34" charset="-34"/>
              </a:rPr>
              <a:t>แต่</a:t>
            </a:r>
            <a:r>
              <a:rPr lang="th-TH" sz="4400" dirty="0" smtClean="0">
                <a:latin typeface="FreesiaUPC" pitchFamily="34" charset="-34"/>
                <a:cs typeface="FreesiaUPC" pitchFamily="34" charset="-34"/>
              </a:rPr>
              <a:t>วันที่</a:t>
            </a:r>
            <a:br>
              <a:rPr lang="th-TH" sz="44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4400" dirty="0" smtClean="0">
                <a:latin typeface="FreesiaUPC" pitchFamily="34" charset="-34"/>
                <a:cs typeface="FreesiaUPC" pitchFamily="34" charset="-34"/>
              </a:rPr>
              <a:t>ผิด</a:t>
            </a:r>
            <a:r>
              <a:rPr lang="th-TH" sz="4400" dirty="0">
                <a:latin typeface="FreesiaUPC" pitchFamily="34" charset="-34"/>
                <a:cs typeface="FreesiaUPC" pitchFamily="34" charset="-34"/>
              </a:rPr>
              <a:t>นัดชำระหนี้เงินกู้ยืมจนถึงวันที่ผู้กู้ยืมเงินชำระหนี้เงิน</a:t>
            </a:r>
            <a:r>
              <a:rPr lang="th-TH" sz="4400" dirty="0" smtClean="0">
                <a:latin typeface="FreesiaUPC" pitchFamily="34" charset="-34"/>
                <a:cs typeface="FreesiaUPC" pitchFamily="34" charset="-34"/>
              </a:rPr>
              <a:t>กู้ยืม</a:t>
            </a:r>
            <a:br>
              <a:rPr lang="th-TH" sz="44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4400" dirty="0" smtClean="0">
                <a:latin typeface="FreesiaUPC" pitchFamily="34" charset="-34"/>
                <a:cs typeface="FreesiaUPC" pitchFamily="34" charset="-34"/>
              </a:rPr>
              <a:t>เสร็จสิ้น โดยกำหนดให้</a:t>
            </a:r>
            <a:r>
              <a:rPr lang="th-TH" sz="4400" dirty="0">
                <a:latin typeface="FreesiaUPC" pitchFamily="34" charset="-34"/>
                <a:cs typeface="FreesiaUPC" pitchFamily="34" charset="-34"/>
              </a:rPr>
              <a:t>ชำระหนี้ภายใน 30 วัน</a:t>
            </a:r>
            <a:endParaRPr lang="en-US" sz="44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87790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952581" y="405458"/>
            <a:ext cx="453842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h-TH" sz="4400" b="1" dirty="0">
                <a:solidFill>
                  <a:srgbClr val="FF99FF"/>
                </a:solidFill>
                <a:latin typeface="FreesiaUPC" pitchFamily="34" charset="-34"/>
                <a:cs typeface="FreesiaUPC" pitchFamily="34" charset="-34"/>
              </a:rPr>
              <a:t>การออกหนังสือติดตามหนี้</a:t>
            </a:r>
            <a:endParaRPr lang="en-US" sz="4400" dirty="0">
              <a:solidFill>
                <a:srgbClr val="FF99FF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35011670"/>
              </p:ext>
            </p:extLst>
          </p:nvPr>
        </p:nvGraphicFramePr>
        <p:xfrm>
          <a:off x="693019" y="1557586"/>
          <a:ext cx="10797984" cy="4644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/>
                <a:gridCol w="5616624"/>
                <a:gridCol w="3885216"/>
              </a:tblGrid>
              <a:tr h="472553"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ฉบับที่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รายละเอียด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หนังสือ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047728">
                <a:tc>
                  <a:txBody>
                    <a:bodyPr/>
                    <a:lstStyle/>
                    <a:p>
                      <a:r>
                        <a:rPr lang="th-TH" sz="3000" b="1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ฉบับที่ 1</a:t>
                      </a:r>
                      <a:r>
                        <a:rPr lang="th-TH" sz="300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ไม่ชำระหนี้เงินกู้ยืมงวดใดงวดหนึ่ง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แจ้งให้ชำระหนี้ที่ค้างชำระ พร้อมดอกเบี้ยในอัตราร้อยละ 15 ต่อปี (จำนวนหนี้ค้างชำระ ให้ระบุเฉพาะงวดที่ค้างชำระ) 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3000" dirty="0" smtClean="0">
                          <a:solidFill>
                            <a:srgbClr val="0070C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ผู้กู้ยืม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แจ้งให้ชำระหนี้</a:t>
                      </a:r>
                    </a:p>
                    <a:p>
                      <a:r>
                        <a:rPr lang="th-TH" sz="3000" dirty="0" smtClean="0">
                          <a:solidFill>
                            <a:srgbClr val="0070C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ผู้ค้ำประกัน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แจ้งให้ชำระหนี้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047728">
                <a:tc>
                  <a:txBody>
                    <a:bodyPr/>
                    <a:lstStyle/>
                    <a:p>
                      <a:r>
                        <a:rPr lang="th-TH" sz="3000" b="1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ฉบับที่ 2 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3000" b="0" dirty="0" smtClean="0">
                          <a:latin typeface="FreesiaUPC" pitchFamily="34" charset="-34"/>
                          <a:cs typeface="FreesiaUPC" pitchFamily="34" charset="-34"/>
                        </a:rPr>
                        <a:t>ไม่ชำระหนี้เงินกู้ยืมเป็นเวลา 2 งวดติดต่อกัน </a:t>
                      </a:r>
                    </a:p>
                    <a:p>
                      <a:pPr algn="thaiDist"/>
                      <a:r>
                        <a:rPr lang="th-TH" sz="3000" b="0" dirty="0" smtClean="0">
                          <a:latin typeface="FreesiaUPC" pitchFamily="34" charset="-34"/>
                          <a:cs typeface="FreesiaUPC" pitchFamily="34" charset="-34"/>
                        </a:rPr>
                        <a:t>แจ้งให้ชำระหนี้ที่ค้างชำระ พร้อมดอกเบี้ยในอัตราร้อยละ 15 ต่อปี (จำนวนหนี้ค้างชำระ ให้ระบุเฉพาะงวดที่ค้างชำระ)</a:t>
                      </a:r>
                      <a:endParaRPr lang="en-US" sz="30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3000" b="0" dirty="0" smtClean="0">
                          <a:solidFill>
                            <a:srgbClr val="0070C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ผู้กู้ยืม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3000" b="0" dirty="0" smtClean="0">
                          <a:latin typeface="FreesiaUPC" pitchFamily="34" charset="-34"/>
                          <a:cs typeface="FreesiaUPC" pitchFamily="34" charset="-34"/>
                        </a:rPr>
                        <a:t>แจ้งให้ชำระหนี้</a:t>
                      </a:r>
                    </a:p>
                    <a:p>
                      <a:r>
                        <a:rPr lang="th-TH" sz="3000" b="0" dirty="0" smtClean="0">
                          <a:solidFill>
                            <a:srgbClr val="0070C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ผู้ค้ำประกัน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3000" b="0" dirty="0" smtClean="0">
                          <a:latin typeface="FreesiaUPC" pitchFamily="34" charset="-34"/>
                          <a:cs typeface="FreesiaUPC" pitchFamily="34" charset="-34"/>
                        </a:rPr>
                        <a:t>แจ้งให้ชำระหนี้</a:t>
                      </a:r>
                      <a:endParaRPr lang="en-US" sz="30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8406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952581" y="405458"/>
            <a:ext cx="453842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h-TH" sz="4400" b="1" dirty="0">
                <a:solidFill>
                  <a:srgbClr val="FF99FF"/>
                </a:solidFill>
                <a:latin typeface="FreesiaUPC" pitchFamily="34" charset="-34"/>
                <a:cs typeface="FreesiaUPC" pitchFamily="34" charset="-34"/>
              </a:rPr>
              <a:t>การออกหนังสือติดตามหนี้</a:t>
            </a:r>
            <a:endParaRPr lang="en-US" sz="4400" dirty="0">
              <a:solidFill>
                <a:srgbClr val="FF99FF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82506156"/>
              </p:ext>
            </p:extLst>
          </p:nvPr>
        </p:nvGraphicFramePr>
        <p:xfrm>
          <a:off x="693019" y="1557586"/>
          <a:ext cx="10797984" cy="484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/>
                <a:gridCol w="5760640"/>
                <a:gridCol w="3741200"/>
              </a:tblGrid>
              <a:tr h="496572"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ฉบับที่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รายละเอียด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หนังสือ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744104">
                <a:tc>
                  <a:txBody>
                    <a:bodyPr/>
                    <a:lstStyle/>
                    <a:p>
                      <a:r>
                        <a:rPr lang="th-TH" sz="3000" b="1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ฉบับที่ 3</a:t>
                      </a:r>
                      <a:r>
                        <a:rPr lang="th-TH" sz="300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ไม่ชำระหนี้เงินกู้ยืมเป็นเวลา 3 งวดติดต่อกัน </a:t>
                      </a:r>
                    </a:p>
                    <a:p>
                      <a:pPr algn="thaiDist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แจ้งให้ชำระหนี้ที่ค้างชำระ พร้อมดอกเบี้ยในอัตราร้อยละ 15 ต่อปี (จำนวนหนี้ค้างชำระ ให้ระบุเฉพาะงวดที่ค้างชำระ)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3000" dirty="0" smtClean="0">
                          <a:solidFill>
                            <a:srgbClr val="0070C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ผู้กู้ยืม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แจ้งให้ชำระหนี้</a:t>
                      </a:r>
                    </a:p>
                    <a:p>
                      <a:r>
                        <a:rPr lang="th-TH" sz="3000" dirty="0" smtClean="0">
                          <a:solidFill>
                            <a:srgbClr val="0070C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ผู้ค้ำประกัน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แจ้งให้ชำระหนี้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151812">
                <a:tc>
                  <a:txBody>
                    <a:bodyPr/>
                    <a:lstStyle/>
                    <a:p>
                      <a:r>
                        <a:rPr lang="th-TH" sz="3000" b="1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ฉบับที่ 4 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ไม่ชำระหนี้เป็นเวลา 4 งวดติดต่อกัน </a:t>
                      </a:r>
                    </a:p>
                    <a:p>
                      <a:pPr algn="thaiDist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แจ้งให้ชำระหนี้ที่ค้างชำระ  พร้อมดอกเบี้ยในอัตราร้อยละ 15 ต่อปี</a:t>
                      </a:r>
                      <a:r>
                        <a:rPr lang="th-TH" sz="300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(จำนวนหนี้ค้างชำระ ให้ระบุทั้งจำนวนตามสัญญากู้ยืม)</a:t>
                      </a:r>
                      <a:endParaRPr lang="en-US" sz="3000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3000" b="0" dirty="0" smtClean="0">
                          <a:solidFill>
                            <a:srgbClr val="0070C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ผู้กู้ยืม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3000" b="0" dirty="0" smtClean="0">
                          <a:latin typeface="FreesiaUPC" pitchFamily="34" charset="-34"/>
                          <a:cs typeface="FreesiaUPC" pitchFamily="34" charset="-34"/>
                        </a:rPr>
                        <a:t>ขอใช้สิทธิบอกเลิกสัญญาและแจ้งให้ชำระหนี้</a:t>
                      </a:r>
                    </a:p>
                    <a:p>
                      <a:r>
                        <a:rPr lang="th-TH" sz="3000" b="0" dirty="0" smtClean="0">
                          <a:solidFill>
                            <a:srgbClr val="0070C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ผู้ค้ำประกัน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3000" b="0" dirty="0" smtClean="0">
                          <a:latin typeface="FreesiaUPC" pitchFamily="34" charset="-34"/>
                          <a:cs typeface="FreesiaUPC" pitchFamily="34" charset="-34"/>
                        </a:rPr>
                        <a:t>แจ้งให้ชำระหนี้</a:t>
                      </a:r>
                      <a:endParaRPr lang="en-US" sz="30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5397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57515" y="405458"/>
            <a:ext cx="626806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h-TH" sz="4400" b="1" dirty="0">
                <a:solidFill>
                  <a:srgbClr val="FF99FF"/>
                </a:solidFill>
                <a:latin typeface="FreesiaUPC" pitchFamily="34" charset="-34"/>
                <a:cs typeface="FreesiaUPC" pitchFamily="34" charset="-34"/>
              </a:rPr>
              <a:t>ข้อปฏิบัติในการส่งหนังสือติดตามหนี้</a:t>
            </a:r>
            <a:endParaRPr lang="en-US" sz="4400" dirty="0">
              <a:solidFill>
                <a:srgbClr val="FF99FF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7035" y="1672639"/>
            <a:ext cx="10441160" cy="286232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thaiDist"/>
            <a:r>
              <a:rPr lang="th-TH" sz="30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1. ส่งหนังสือแจ้งหนี้ทางไปรษณีย์แบบลงทะเบียนตอบรับ และให้เก็บใบตอบรับไปรษณีย์</a:t>
            </a:r>
            <a:r>
              <a:rPr lang="th-TH" sz="30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หรือ</a:t>
            </a:r>
            <a:br>
              <a:rPr lang="th-TH" sz="30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0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จดหมาย</a:t>
            </a:r>
            <a:r>
              <a:rPr lang="th-TH" sz="30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ตีกลับไว้กับสำเนาหนังสือแจ้งหนี้ทุกครั้ง (กรณีจดหมายตีกลับ </a:t>
            </a:r>
            <a:r>
              <a:rPr lang="th-TH" sz="30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ให้ตรวจสอบ</a:t>
            </a:r>
            <a:r>
              <a:rPr lang="th-TH" sz="30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</a:t>
            </a:r>
            <a:r>
              <a:rPr lang="th-TH" sz="30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อยู่</a:t>
            </a:r>
            <a:br>
              <a:rPr lang="th-TH" sz="30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0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และส่ง</a:t>
            </a:r>
            <a:r>
              <a:rPr lang="th-TH" sz="30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หนังสือแจ้งหนี้ใหม่) หากนำส่งโดยเจ้าหน้าที่ให้ผู้รับลงชื่อรับไว้ด้วย</a:t>
            </a:r>
            <a:endParaRPr lang="en-US" sz="3000" dirty="0">
              <a:ln>
                <a:solidFill>
                  <a:srgbClr val="0070C0"/>
                </a:solidFill>
              </a:ln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defTabSz="1246188">
              <a:tabLst>
                <a:tab pos="273050" algn="l"/>
              </a:tabLst>
            </a:pPr>
            <a:r>
              <a:rPr lang="th-TH" sz="30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</a:t>
            </a:r>
            <a:r>
              <a:rPr lang="th-TH" sz="30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 หาก</a:t>
            </a:r>
            <a:r>
              <a:rPr lang="th-TH" sz="30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ไม่ได้รับใบตอบรับ</a:t>
            </a:r>
            <a:r>
              <a:rPr lang="th-TH" sz="30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ไปรษณีย์ ให้</a:t>
            </a:r>
            <a:r>
              <a:rPr lang="th-TH" sz="30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ตรวจสอบจากระบบค้นหาสิ่งของฝากส่งทาง</a:t>
            </a:r>
            <a:r>
              <a:rPr lang="th-TH" sz="30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ไปรษณีย์</a:t>
            </a:r>
            <a:br>
              <a:rPr lang="th-TH" sz="30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0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en-US" sz="30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Track</a:t>
            </a:r>
            <a:r>
              <a:rPr lang="th-TH" sz="30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0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and </a:t>
            </a:r>
            <a:r>
              <a:rPr lang="en-US" sz="30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Trace : Result </a:t>
            </a:r>
            <a:r>
              <a:rPr lang="th-TH" sz="30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 </a:t>
            </a:r>
            <a:r>
              <a:rPr lang="en-US" sz="30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Track and Trace : Signature</a:t>
            </a:r>
            <a:r>
              <a:rPr lang="th-TH" sz="30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ที่</a:t>
            </a:r>
            <a:r>
              <a:rPr lang="th-TH" sz="30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เว็บไซต์</a:t>
            </a:r>
            <a:br>
              <a:rPr lang="th-TH" sz="30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0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</a:t>
            </a:r>
            <a:r>
              <a:rPr lang="en-US" sz="30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http://track.thailand.post.co.th</a:t>
            </a:r>
            <a:r>
              <a:rPr lang="th-TH" sz="30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และเก็บ</a:t>
            </a:r>
            <a:r>
              <a:rPr lang="th-TH" sz="30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ผลการตรวจสอบไว้กับหนังสือแจ้งหนี้</a:t>
            </a:r>
            <a:endParaRPr lang="en-US" sz="3000" dirty="0">
              <a:ln>
                <a:solidFill>
                  <a:srgbClr val="0070C0"/>
                </a:solidFill>
              </a:ln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7035" y="4725938"/>
            <a:ext cx="10441160" cy="1015663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thaiDist"/>
            <a:r>
              <a:rPr lang="th-TH" sz="3000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2. การติดตามเร่งรัดหนี้ ต้องกระทำอย่างต่อเนื่องตามขั้นตอนที่กำหนด และไม่ทิ้ง</a:t>
            </a:r>
            <a:r>
              <a:rPr lang="th-TH" sz="3000" dirty="0" smtClean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ช่วงเวลา</a:t>
            </a:r>
            <a:br>
              <a:rPr lang="th-TH" sz="3000" dirty="0" smtClean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000" dirty="0" smtClean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ใน</a:t>
            </a:r>
            <a:r>
              <a:rPr lang="th-TH" sz="3000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แต่ละ</a:t>
            </a:r>
            <a:r>
              <a:rPr lang="th-TH" sz="3000" dirty="0" smtClean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ขั้นตอนนาน</a:t>
            </a:r>
            <a:r>
              <a:rPr lang="th-TH" sz="3000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เกิน 30 วัน เพราะจะยากแก่การติดตามและเกิดความ</a:t>
            </a:r>
            <a:r>
              <a:rPr lang="th-TH" sz="3000" dirty="0" smtClean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เสียหาย</a:t>
            </a:r>
            <a:endParaRPr lang="en-US" sz="3000" dirty="0">
              <a:ln>
                <a:solidFill>
                  <a:srgbClr val="00B0F0"/>
                </a:solidFill>
              </a:ln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41725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41891" y="405458"/>
            <a:ext cx="28360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reesiaUPC" pitchFamily="34" charset="-34"/>
                <a:cs typeface="FreesiaUPC" pitchFamily="34" charset="-34"/>
              </a:rPr>
              <a:t>การประนอมหนี้</a:t>
            </a:r>
            <a:endParaRPr lang="en-US" sz="4400" dirty="0"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7035" y="1557586"/>
            <a:ext cx="10540889" cy="206210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lvl="0" indent="-457200">
              <a:buFont typeface="Wingdings" pitchFamily="2" charset="2"/>
              <a:buChar char="v"/>
            </a:pPr>
            <a:r>
              <a:rPr lang="th-TH" sz="3200" b="1" dirty="0">
                <a:ln>
                  <a:solidFill>
                    <a:srgbClr val="00B0F0"/>
                  </a:solidFill>
                </a:ln>
                <a:solidFill>
                  <a:srgbClr val="FF66FF"/>
                </a:solidFill>
                <a:latin typeface="FreesiaUPC" pitchFamily="34" charset="-34"/>
                <a:cs typeface="FreesiaUPC" pitchFamily="34" charset="-34"/>
              </a:rPr>
              <a:t>กรณียังไม่ส่งดำเนินคดี</a:t>
            </a:r>
            <a:endParaRPr lang="en-US" sz="3200" dirty="0">
              <a:ln>
                <a:solidFill>
                  <a:srgbClr val="00B0F0"/>
                </a:solidFill>
              </a:ln>
              <a:solidFill>
                <a:srgbClr val="FF66FF"/>
              </a:solidFill>
              <a:latin typeface="FreesiaUPC" pitchFamily="34" charset="-34"/>
              <a:cs typeface="FreesiaUPC" pitchFamily="34" charset="-34"/>
            </a:endParaRPr>
          </a:p>
          <a:p>
            <a:pPr marL="450850"/>
            <a:r>
              <a:rPr lang="th-TH" sz="3200" dirty="0">
                <a:ln>
                  <a:solidFill>
                    <a:srgbClr val="00B0F0"/>
                  </a:solidFill>
                </a:ln>
                <a:latin typeface="FreesiaUPC" pitchFamily="34" charset="-34"/>
                <a:cs typeface="FreesiaUPC" pitchFamily="34" charset="-34"/>
              </a:rPr>
              <a:t>เมื่อผู้ให้กู้ยืมเงินบอกเลิกสัญญาแล้ว และยังไม่ได้ส่งเรื่องให้พนักงานอัยการดำเนินการ หากผู้</a:t>
            </a:r>
            <a:r>
              <a:rPr lang="th-TH" sz="3200" dirty="0" smtClean="0">
                <a:ln>
                  <a:solidFill>
                    <a:srgbClr val="00B0F0"/>
                  </a:solidFill>
                </a:ln>
                <a:latin typeface="FreesiaUPC" pitchFamily="34" charset="-34"/>
                <a:cs typeface="FreesiaUPC" pitchFamily="34" charset="-34"/>
              </a:rPr>
              <a:t>กู้ยืมมี</a:t>
            </a:r>
            <a:r>
              <a:rPr lang="th-TH" sz="3200" dirty="0">
                <a:ln>
                  <a:solidFill>
                    <a:srgbClr val="00B0F0"/>
                  </a:solidFill>
                </a:ln>
                <a:latin typeface="FreesiaUPC" pitchFamily="34" charset="-34"/>
                <a:cs typeface="FreesiaUPC" pitchFamily="34" charset="-34"/>
              </a:rPr>
              <a:t>คำขอประนอมหนี้ ให้อธิบดีหรือผู้ซึ่งอธิบดีมอบหมายมีอำนาจประนอมหนี้กับผู้กู้ยืมเงินได้</a:t>
            </a:r>
            <a:endParaRPr lang="en-US" sz="3200" dirty="0">
              <a:ln>
                <a:solidFill>
                  <a:srgbClr val="00B0F0"/>
                </a:solidFill>
              </a:ln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7035" y="3861842"/>
            <a:ext cx="10540889" cy="255454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lvl="0" indent="-457200">
              <a:buFont typeface="Wingdings" pitchFamily="2" charset="2"/>
              <a:buChar char="v"/>
            </a:pPr>
            <a:r>
              <a:rPr lang="th-TH" sz="3200" b="1" dirty="0">
                <a:ln>
                  <a:solidFill>
                    <a:srgbClr val="00B0F0"/>
                  </a:solidFill>
                </a:ln>
                <a:solidFill>
                  <a:srgbClr val="FF66FF"/>
                </a:solidFill>
                <a:latin typeface="FreesiaUPC" pitchFamily="34" charset="-34"/>
                <a:cs typeface="FreesiaUPC" pitchFamily="34" charset="-34"/>
              </a:rPr>
              <a:t>กรณีส่งดำเนินคดีแล้วและศาลยังไม่พิพากษา</a:t>
            </a:r>
            <a:endParaRPr lang="en-US" sz="3200" dirty="0">
              <a:ln>
                <a:solidFill>
                  <a:srgbClr val="00B0F0"/>
                </a:solidFill>
              </a:ln>
              <a:solidFill>
                <a:srgbClr val="FF66FF"/>
              </a:solidFill>
              <a:latin typeface="FreesiaUPC" pitchFamily="34" charset="-34"/>
              <a:cs typeface="FreesiaUPC" pitchFamily="34" charset="-34"/>
            </a:endParaRPr>
          </a:p>
          <a:p>
            <a:pPr marL="450850" algn="thaiDist"/>
            <a:r>
              <a:rPr lang="th-TH" sz="3200" dirty="0">
                <a:ln>
                  <a:solidFill>
                    <a:srgbClr val="FF66FF"/>
                  </a:solidFill>
                </a:ln>
                <a:latin typeface="FreesiaUPC" pitchFamily="34" charset="-34"/>
                <a:cs typeface="FreesiaUPC" pitchFamily="34" charset="-34"/>
              </a:rPr>
              <a:t>เมื่อได้ส่งเรื่องให้พนักงานอัยการดำเนินคดีและผู้กู้ยืมเงินประสงค์จะประนอม</a:t>
            </a:r>
            <a:r>
              <a:rPr lang="th-TH" sz="3200" dirty="0" smtClean="0">
                <a:ln>
                  <a:solidFill>
                    <a:srgbClr val="FF66FF"/>
                  </a:solidFill>
                </a:ln>
                <a:latin typeface="FreesiaUPC" pitchFamily="34" charset="-34"/>
                <a:cs typeface="FreesiaUPC" pitchFamily="34" charset="-34"/>
              </a:rPr>
              <a:t>หนี้</a:t>
            </a:r>
            <a:br>
              <a:rPr lang="th-TH" sz="3200" dirty="0" smtClean="0">
                <a:ln>
                  <a:solidFill>
                    <a:srgbClr val="FF66FF"/>
                  </a:solidFill>
                </a:ln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n>
                  <a:solidFill>
                    <a:srgbClr val="FF66FF"/>
                  </a:solidFill>
                </a:ln>
                <a:latin typeface="FreesiaUPC" pitchFamily="34" charset="-34"/>
                <a:cs typeface="FreesiaUPC" pitchFamily="34" charset="-34"/>
              </a:rPr>
              <a:t>ในระหว่างการ</a:t>
            </a:r>
            <a:r>
              <a:rPr lang="th-TH" sz="3200" dirty="0">
                <a:ln>
                  <a:solidFill>
                    <a:srgbClr val="FF66FF"/>
                  </a:solidFill>
                </a:ln>
                <a:latin typeface="FreesiaUPC" pitchFamily="34" charset="-34"/>
                <a:cs typeface="FreesiaUPC" pitchFamily="34" charset="-34"/>
              </a:rPr>
              <a:t>ดำเนินการในชั้นพนักงานอัยการ หรือประนีประนอมยอมความในระหว่างการพิจารณาคดีในชั้นศาล ให้อธิบดีหรือผู้ซึ่งอธิบดีมอบหมายสามารถพิจารณาให้มีการประนอมหนี้หรือประนีประนอมยอมความได้ โดยให้พิจารณาร่วมกับพนักงานอัยการ</a:t>
            </a:r>
            <a:endParaRPr lang="en-US" sz="3200" dirty="0">
              <a:ln>
                <a:solidFill>
                  <a:srgbClr val="FF66FF"/>
                </a:solidFill>
              </a:ln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672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957715" y="405458"/>
            <a:ext cx="43973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การทำสัญญาประนอม</a:t>
            </a:r>
            <a:r>
              <a:rPr lang="th-TH" sz="44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หนี้</a:t>
            </a:r>
            <a:endParaRPr lang="en-US" sz="44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7035" y="1557586"/>
            <a:ext cx="10518038" cy="206210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55600" indent="-355600" algn="thaiDist"/>
            <a:r>
              <a:rPr lang="th-TH" sz="3200" dirty="0">
                <a:ln>
                  <a:solidFill>
                    <a:srgbClr val="0070C0"/>
                  </a:solidFill>
                </a:ln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1. ให้คำนวณจำนวนหนี้ที่จะประนอมหนี้หรือประนีประนอมยอมความ เต็มจำนวนที่ค้าง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ชำระทั้ง</a:t>
            </a:r>
            <a:r>
              <a:rPr lang="th-TH" sz="3200" dirty="0">
                <a:ln>
                  <a:solidFill>
                    <a:srgbClr val="0070C0"/>
                  </a:solidFill>
                </a:ln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เงินต้นคงเหลือและดอกเบี้ยที่ค้างชำระ นับจนถึงวันที่ทำสัญญาประนอมหนี้หรือประนีประนอมยอมความ 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โดย</a:t>
            </a:r>
            <a:r>
              <a:rPr lang="th-TH" sz="3200" dirty="0">
                <a:ln>
                  <a:solidFill>
                    <a:srgbClr val="0070C0"/>
                  </a:solidFill>
                </a:ln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คำนึงถึงความสามารถในการชำระหนี้ของลูกหนี้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และ</a:t>
            </a:r>
            <a:br>
              <a:rPr lang="th-TH" sz="3200" dirty="0" smtClean="0">
                <a:ln>
                  <a:solidFill>
                    <a:srgbClr val="0070C0"/>
                  </a:solidFill>
                </a:ln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n>
                  <a:solidFill>
                    <a:srgbClr val="0070C0"/>
                  </a:solidFill>
                </a:ln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3200" dirty="0">
                <a:ln>
                  <a:solidFill>
                    <a:srgbClr val="0070C0"/>
                  </a:solidFill>
                </a:ln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บริหารจัดการของกองทุนประกอบกันด้วย ดังนี้</a:t>
            </a:r>
            <a:endParaRPr lang="en-US" sz="3200" dirty="0">
              <a:ln>
                <a:solidFill>
                  <a:srgbClr val="0070C0"/>
                </a:solidFill>
              </a:ln>
              <a:solidFill>
                <a:srgbClr val="00B05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57472616"/>
              </p:ext>
            </p:extLst>
          </p:nvPr>
        </p:nvGraphicFramePr>
        <p:xfrm>
          <a:off x="1269083" y="3861842"/>
          <a:ext cx="9721080" cy="2111112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5472608"/>
                <a:gridCol w="4248472"/>
              </a:tblGrid>
              <a:tr h="6480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3200" dirty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เงินต้นคงเหลือและดอกเบี้ยค้างชำระ</a:t>
                      </a:r>
                      <a:endParaRPr lang="en-US" sz="3200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3200" dirty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ระยะเวลาการชำระคืน</a:t>
                      </a:r>
                      <a:endParaRPr lang="en-US" sz="3200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92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3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ไม่เกิน 50,000 บาท</a:t>
                      </a:r>
                      <a:endParaRPr lang="en-US" sz="3200" b="1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3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ไม่เกิน 12 เดือน</a:t>
                      </a:r>
                      <a:endParaRPr lang="en-US" sz="3200" b="1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3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เกิน 50,000 บาท แต่ไม่เกิน 100,000 บาท</a:t>
                      </a:r>
                      <a:endParaRPr lang="en-US" sz="3200" b="1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3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ไม่เกิน 24 เดือน</a:t>
                      </a:r>
                      <a:endParaRPr lang="en-US" sz="3200" b="1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32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เกิน 100,000 บาท</a:t>
                      </a:r>
                      <a:endParaRPr lang="en-US" sz="3200" b="1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3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ไม่เกิน 36 เดือน</a:t>
                      </a:r>
                      <a:endParaRPr lang="en-US" sz="3200" b="1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464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957715" y="405458"/>
            <a:ext cx="43973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การทำสัญญาประนอม</a:t>
            </a:r>
            <a:r>
              <a:rPr lang="th-TH" sz="44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หนี้</a:t>
            </a:r>
            <a:endParaRPr lang="en-US" sz="44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7035" y="1773610"/>
            <a:ext cx="10518038" cy="255454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3200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2. ให้ผู้กู้ยืมเงินจัดทำสัญญาค้ำประกัน หรือจัดหาหลักประกันให้ไว้แก่</a:t>
            </a:r>
            <a:r>
              <a:rPr lang="th-TH" sz="3200" dirty="0" smtClean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ผู้ให้กู้ยืมเงิน</a:t>
            </a:r>
          </a:p>
          <a:p>
            <a:pPr marL="903288" indent="-547688"/>
            <a:r>
              <a:rPr lang="th-TH" sz="3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(1) พันธบัตรรัฐบาลไทย หรือ</a:t>
            </a:r>
            <a:endParaRPr lang="en-US" sz="3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marL="903288" indent="-547688"/>
            <a:r>
              <a:rPr lang="th-TH" sz="3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(2</a:t>
            </a:r>
            <a:r>
              <a:rPr lang="th-TH" sz="32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หนังสือ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ค้ำประกันของ</a:t>
            </a:r>
            <a:r>
              <a:rPr lang="th-TH" sz="32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ธนาคาร</a:t>
            </a:r>
            <a:endParaRPr lang="en-US" sz="3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marL="903288" indent="-547688"/>
            <a:r>
              <a:rPr lang="th-TH" sz="3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(3) กรณีผู้กู้ยืมจดทะเบียนเป็นนิติบุคคล ให้บุคคลใดบุคคลหนึ่งเป็นผู้ค้ำประกัน ได้แก่ กรรมการบริหาร หุ้นส่วนผู้จัดการ หรือผู้แทนอื่นของนิติ</a:t>
            </a:r>
            <a:r>
              <a:rPr lang="th-TH" sz="32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บุคคลแล้วแต่กรณี</a:t>
            </a:r>
            <a:endParaRPr lang="en-US" sz="3200" dirty="0">
              <a:ln>
                <a:solidFill>
                  <a:srgbClr val="88ECFA"/>
                </a:solidFill>
              </a:ln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64890" y="4509914"/>
            <a:ext cx="10490183" cy="156966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thaiDist"/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3. กรณีผู้กู้ยืมเงินไม่ปฏิบัติตามสัญญาประนอมหนี้หรือประนีประนอมยอมความ 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    ให้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คิด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ดอกเบี้ยใน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อัตราร้อยละ 15 ต่อปี นับแต่วันที่ไม่ปฏิบัติตามสัญญาประนอมหนี้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หรือ</a:t>
            </a:r>
            <a:b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    ประนีประนอม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ยอมความ</a:t>
            </a:r>
            <a:endParaRPr lang="en-US" sz="3200" dirty="0">
              <a:ln>
                <a:solidFill>
                  <a:srgbClr val="0070C0"/>
                </a:solidFill>
              </a:ln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237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85307" y="477466"/>
            <a:ext cx="805541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การติดตาม</a:t>
            </a:r>
            <a:r>
              <a:rPr lang="th-TH" sz="44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หนี้ผู้</a:t>
            </a:r>
            <a:r>
              <a:rPr lang="th-TH" sz="4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กู้ยืม</a:t>
            </a:r>
            <a:r>
              <a:rPr lang="th-TH" sz="44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เงินที่ทำ</a:t>
            </a:r>
            <a:r>
              <a:rPr lang="th-TH" sz="4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สัญญาประนอมหนี้</a:t>
            </a:r>
            <a:endParaRPr lang="en-US" sz="44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81051" y="1536174"/>
            <a:ext cx="10297144" cy="390876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534988" algn="thaiDist"/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ตรวจสอบ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พบว่าลูกหนี้ไม่ชำระหนี้ตามสัญญาประนอม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หนี้ภายใน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กำหนดเวลา หรือพบว่ามีเงินค้างชำระหรือต้องชำระเพิ่ม ให้ออก</a:t>
            </a:r>
            <a:r>
              <a:rPr lang="th-TH" sz="3200" b="1" dirty="0">
                <a:ln>
                  <a:solidFill>
                    <a:srgbClr val="0070C0"/>
                  </a:solidFill>
                </a:ln>
                <a:solidFill>
                  <a:srgbClr val="FF66FF"/>
                </a:solidFill>
                <a:latin typeface="FreesiaUPC" pitchFamily="34" charset="-34"/>
                <a:cs typeface="FreesiaUPC" pitchFamily="34" charset="-34"/>
              </a:rPr>
              <a:t>หนังสือ</a:t>
            </a:r>
            <a:r>
              <a:rPr lang="th-TH" sz="3200" b="1" dirty="0" smtClean="0">
                <a:ln>
                  <a:solidFill>
                    <a:srgbClr val="0070C0"/>
                  </a:solidFill>
                </a:ln>
                <a:solidFill>
                  <a:srgbClr val="FF66FF"/>
                </a:solidFill>
                <a:latin typeface="FreesiaUPC" pitchFamily="34" charset="-34"/>
                <a:cs typeface="FreesiaUPC" pitchFamily="34" charset="-34"/>
              </a:rPr>
              <a:t>แจ้งให้ชำระหนี้ 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ทั้งผู้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กู้ยืม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และ</a:t>
            </a:r>
            <a:b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ผู้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ค้ำ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ประกัน ให้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ชำระหนี้ตามสัญญาประนอม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หนี้ทันที 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โดยกำหนดให้ชำระหนี้ภายใน 30 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วัน</a:t>
            </a:r>
          </a:p>
          <a:p>
            <a:pPr indent="534988" algn="thaiDist"/>
            <a:endParaRPr lang="en-US" sz="1200" dirty="0">
              <a:ln>
                <a:solidFill>
                  <a:srgbClr val="0070C0"/>
                </a:solidFill>
              </a:ln>
              <a:latin typeface="FreesiaUPC" pitchFamily="34" charset="-34"/>
              <a:cs typeface="FreesiaUPC" pitchFamily="34" charset="-34"/>
            </a:endParaRPr>
          </a:p>
          <a:p>
            <a:pPr indent="534988" algn="thaiDist"/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ให้ระบุ</a:t>
            </a:r>
            <a:r>
              <a:rPr lang="th-TH" sz="3200" b="1" dirty="0">
                <a:ln>
                  <a:solidFill>
                    <a:srgbClr val="0070C0"/>
                  </a:solidFill>
                </a:ln>
                <a:solidFill>
                  <a:srgbClr val="FF66FF"/>
                </a:solidFill>
                <a:latin typeface="FreesiaUPC" pitchFamily="34" charset="-34"/>
                <a:cs typeface="FreesiaUPC" pitchFamily="34" charset="-34"/>
              </a:rPr>
              <a:t>จำนวนหนี้ค้างชำระทั้งจำนวนตามสัญญาประนอมหนี้ 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และให้คิด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ดอกเบี้ย</a:t>
            </a:r>
            <a:b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ร้อย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ละ 15 ต่อปี  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ของ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จำนวนเงินต้นที่ค้างชำระนับแต่วันที่ค้าง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ชำระ</a:t>
            </a:r>
          </a:p>
          <a:p>
            <a:pPr indent="534988" algn="thaiDist"/>
            <a:endParaRPr lang="en-US" sz="1200" dirty="0">
              <a:ln>
                <a:solidFill>
                  <a:srgbClr val="0070C0"/>
                </a:solidFill>
              </a:ln>
              <a:latin typeface="FreesiaUPC" pitchFamily="34" charset="-34"/>
              <a:cs typeface="FreesiaUPC" pitchFamily="34" charset="-34"/>
            </a:endParaRPr>
          </a:p>
          <a:p>
            <a:pPr indent="534988" algn="thaiDist"/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หากพบว่าลูกหนี้ยังไม่ชำระหนี้</a:t>
            </a:r>
            <a:r>
              <a:rPr lang="th-TH" sz="3200" b="1" dirty="0">
                <a:ln w="12700">
                  <a:solidFill>
                    <a:srgbClr val="FF66FF"/>
                  </a:solidFill>
                  <a:prstDash val="solid"/>
                </a:ln>
                <a:solidFill>
                  <a:srgbClr val="FF66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ให้ส่งเรื่องให้พนักงานอัยการดำเนินคดี 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เพื่อบังคับหนี้คืนกองทุนพัฒนาฝีมือแรงงานต่อไป</a:t>
            </a:r>
            <a:endParaRPr lang="en-US" sz="3200" dirty="0">
              <a:ln>
                <a:solidFill>
                  <a:srgbClr val="0070C0"/>
                </a:solidFill>
              </a:ln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636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52456356"/>
              </p:ext>
            </p:extLst>
          </p:nvPr>
        </p:nvGraphicFramePr>
        <p:xfrm>
          <a:off x="549004" y="1557586"/>
          <a:ext cx="11161240" cy="42067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08"/>
                <a:gridCol w="5004491"/>
                <a:gridCol w="3960441"/>
              </a:tblGrid>
              <a:tr h="5602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5680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1. คำขอกู้ยืม</a:t>
                      </a: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เงิน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ระบุเลขที่คำขอกู้ไม่ถูกต้อง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การกำหนดเลขที่คำขอกู้ คู่มือหน้า 12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68036">
                <a:tc>
                  <a:txBody>
                    <a:bodyPr/>
                    <a:lstStyle/>
                    <a:p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คำขอกู้หน้า 1 เรียน...... ไม่ถูกต้อง </a:t>
                      </a:r>
                      <a:endParaRPr lang="en-US" sz="2800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ต้องระบุ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ผู้อำนวยการสถาบันพัฒนาฝีมือแรงงาน......... หรือ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ผู้อำนวยการสำนักงานพัฒนาฝีมือแรงงาน....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68036">
                <a:tc>
                  <a:txBody>
                    <a:bodyPr/>
                    <a:lstStyle/>
                    <a:p>
                      <a:endParaRPr lang="en-US" sz="280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3. คำขอกู้ข้อ 1 ไม่ระบุจำนวนลูกจ้าง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ให้ระบุ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จำนวนลูกจ้างที่นำส่งเงินสมทบประกันสังคม ณ เดือนที่ยื่นคำขอ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กู้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3"/>
          <p:cNvSpPr/>
          <p:nvPr/>
        </p:nvSpPr>
        <p:spPr>
          <a:xfrm>
            <a:off x="1341091" y="356097"/>
            <a:ext cx="96039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5487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617396"/>
              </p:ext>
            </p:extLst>
          </p:nvPr>
        </p:nvGraphicFramePr>
        <p:xfrm>
          <a:off x="549004" y="1557586"/>
          <a:ext cx="11161240" cy="44007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08"/>
                <a:gridCol w="5004491"/>
                <a:gridCol w="3960441"/>
              </a:tblGrid>
              <a:tr h="5602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5680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1. คำ</a:t>
                      </a: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ขอกู้ยืม</a:t>
                      </a: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เงิน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    (ต่อ)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4. คำขอกู้ข้อ 3 ไม่ระบุชื่อผู้ค้ำประกันและตำแหน่ง 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กรณีสถานประกอบกิจการใช้บุคคล</a:t>
                      </a:r>
                      <a:b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ค้ำประกัน ผู้ค้ำประกันต้องเป็นกรรมการที่มีชื่อปรากฏตามรายชื่อกรรมการในหนังสือรับรองการจดทะเบียนนิติบุคคลพร้อมระบุ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ตำแหน่ง</a:t>
                      </a: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568036">
                <a:tc>
                  <a:txBody>
                    <a:bodyPr/>
                    <a:lstStyle/>
                    <a:p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5. คำขอกู้ข้อ 3 ระบุชื่อผู้ค้ำประกันหลายคน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บุคคลค้ำประกัน ให้ระบุชื่อ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กรรมการ</a:t>
                      </a:r>
                      <a:b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 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คน ตามรายชื่อ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กรรมการใน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หนังสือรับรองการจด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ทะเบียนนิติบุคคล พร้อม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ระบุ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ตำแหน่ง</a:t>
                      </a: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3"/>
          <p:cNvSpPr/>
          <p:nvPr/>
        </p:nvSpPr>
        <p:spPr>
          <a:xfrm>
            <a:off x="1341091" y="356097"/>
            <a:ext cx="96039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246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58784674"/>
              </p:ext>
            </p:extLst>
          </p:nvPr>
        </p:nvGraphicFramePr>
        <p:xfrm>
          <a:off x="549004" y="1557586"/>
          <a:ext cx="11161240" cy="48274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08"/>
                <a:gridCol w="5004491"/>
                <a:gridCol w="3960441"/>
              </a:tblGrid>
              <a:tr h="5602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5680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1. คำ</a:t>
                      </a: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ขอกู้ยืม</a:t>
                      </a: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เงิน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    (ต่อ)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6. คำขอกู้ข้อ 3 ระบุชื่อบุคคลผู้ค้ำประกันที่ไม่ใช่กรรมการบริษัท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ชื่อผู้ค้ำประกันต้องเป็นกรรมการที่มีชื่อ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ปรากฏใน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หนังสือรับรองการจดทะเบียนนิติบุคคล พร้อมระบุ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ตำแหน่ง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568036">
                <a:tc>
                  <a:txBody>
                    <a:bodyPr/>
                    <a:lstStyle/>
                    <a:p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7. กรณีสถานประกอบกิจการไม่ใช่นิติบุคคล ระบุ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ชื่อผู้ค้ำ เป็น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หลักประกัน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การค้ำประกันด้วยบุคคล ใช้ได้เฉพาะ</a:t>
                      </a:r>
                      <a:r>
                        <a:rPr lang="th-TH" sz="2800" u="sng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กรณีผู้กู้ยืมเป็นนิติบุคคลเท่านั้น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และต้องมีชื่อเป็นกรรมการ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568036">
                <a:tc>
                  <a:txBody>
                    <a:bodyPr/>
                    <a:lstStyle/>
                    <a:p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8. ผู้ยื่นคำขอกู้ระบุข้อมูลไม่ครบ เช่น ไม่ระบุเลขที่บัญชีผู้ประกอบกิจการ (10 หลัก) จำนวนลูกจ้าง/</a:t>
                      </a:r>
                      <a:r>
                        <a:rPr lang="th-TH" sz="2800" spc="-3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จำนวนเอกสารแนบเพื่อประกอบการ</a:t>
                      </a:r>
                      <a:r>
                        <a:rPr lang="th-TH" sz="2800" spc="-3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พิจารณา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ระบุข้อมูลผู้ยื่นคำขอกู้ให้ครบถ้วน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3"/>
          <p:cNvSpPr/>
          <p:nvPr/>
        </p:nvSpPr>
        <p:spPr>
          <a:xfrm>
            <a:off x="1341091" y="356097"/>
            <a:ext cx="96039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8544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91594105"/>
              </p:ext>
            </p:extLst>
          </p:nvPr>
        </p:nvGraphicFramePr>
        <p:xfrm>
          <a:off x="549004" y="1557586"/>
          <a:ext cx="11161240" cy="48965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08"/>
                <a:gridCol w="5004491"/>
                <a:gridCol w="3960441"/>
              </a:tblGrid>
              <a:tr h="5602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5680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1. คำ</a:t>
                      </a: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ขอกู้ยืม</a:t>
                      </a: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เงิน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    (ต่อ)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9. ผู้ยื่นคำขอกู้ระบุเลขที่บัญชีผู้ประกอบ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กิจการ</a:t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ไม่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ถูกต้อง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ให้ระบุ</a:t>
                      </a:r>
                      <a:r>
                        <a:rPr lang="th-TH" sz="2800" u="sng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เลขที่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บัญชี</a:t>
                      </a:r>
                      <a:r>
                        <a:rPr lang="th-TH" sz="2800" u="sng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ที่ขึ้นทะเบียนกองทุนประกันสังคม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(10 หลัก) ไม่ใช่เลขทะเบียนรับรองการจดทะเบียน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นิติ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บุคคล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2629410">
                <a:tc>
                  <a:txBody>
                    <a:bodyPr/>
                    <a:lstStyle/>
                    <a:p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10. คำขอกู้หน้า 2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ไม่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ลงลายมือ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ชื่อผู้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ยื่นคำ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ขอ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และ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ผู้ให้ความยินยอม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ให้ลงชื่อผู้ยื่นคำขอและผู้ให้ความยินยอมให้ครบถ้วน กรณีเป็นนิติ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บุคคล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/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ให้ประทับตราบริษัททุกที่ที่มีการลงชื่อกรรมการ เนื่องจากเป็นข้อกำหนด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ในหนังสือรับรองการจดทะเบียน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นิติ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บุคคล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3"/>
          <p:cNvSpPr/>
          <p:nvPr/>
        </p:nvSpPr>
        <p:spPr>
          <a:xfrm>
            <a:off x="1341091" y="356097"/>
            <a:ext cx="96039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403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57714003"/>
              </p:ext>
            </p:extLst>
          </p:nvPr>
        </p:nvGraphicFramePr>
        <p:xfrm>
          <a:off x="549004" y="1557586"/>
          <a:ext cx="11161240" cy="44921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08"/>
                <a:gridCol w="5004491"/>
                <a:gridCol w="3960441"/>
              </a:tblGrid>
              <a:tr h="5602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5680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1. คำ</a:t>
                      </a: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ขอกู้ยืม</a:t>
                      </a: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เงิน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    (ต่อ)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11</a:t>
                      </a:r>
                      <a:r>
                        <a:rPr lang="en-US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.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หน่วยงานที่รับคำขอกู้ยืมเงิน ส่งต้นฉบับ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คำขอกู้ยืมเงินและเอกสาร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ประกอบ</a:t>
                      </a:r>
                      <a:r>
                        <a:rPr lang="en-US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กองส่งเสริม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ฯ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จัดเก็บต้นฉบับคำขอกู้และเอกสารประกอบ</a:t>
                      </a:r>
                      <a:r>
                        <a:rPr lang="th-TH" sz="2800" spc="-2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ไว้ที่หน่วยงานสพร./สนพ. </a:t>
                      </a:r>
                      <a:br>
                        <a:rPr lang="th-TH" sz="2800" spc="-2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800" spc="-2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ให้ส่งสำเนาให้กองส่งเสริม</a:t>
                      </a:r>
                      <a:r>
                        <a:rPr lang="th-TH" sz="2800" spc="-20" dirty="0" smtClean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ฯ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2629410">
                <a:tc>
                  <a:txBody>
                    <a:bodyPr/>
                    <a:lstStyle/>
                    <a:p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แบบรายละเอียดประกอบการ</a:t>
                      </a:r>
                      <a:b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ขอกู้ยืมเงิน</a:t>
                      </a:r>
                      <a:endParaRPr kumimoji="0" lang="en-US" sz="2800" kern="1200" dirty="0" smtClean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เพื่อดำเนินการฝึกอบรม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1. ข้อ 5 ระบุ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ระยะเวลาการ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ฝึกอบรม 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(จำนวน....ชั่วโมง) ไม่ถูกต้อง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จำนวน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ชั่วโมงการ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ฝึกอบรมตามข้อ 5 ของรายละเอียดประกอบคำขอกู้ </a:t>
                      </a:r>
                      <a:r>
                        <a:rPr lang="th-TH" sz="2800" u="sng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/>
                      </a:r>
                      <a:br>
                        <a:rPr lang="th-TH" sz="2800" u="sng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800" u="sng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ต้องตรงกับจำนวนชั่วโมงของทุกหัวข้อและเนื้อหาวิชา ตามข้อ </a:t>
                      </a:r>
                      <a:r>
                        <a:rPr lang="th-TH" sz="2800" u="sng" dirty="0" smtClean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4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3"/>
          <p:cNvSpPr/>
          <p:nvPr/>
        </p:nvSpPr>
        <p:spPr>
          <a:xfrm>
            <a:off x="1341091" y="356097"/>
            <a:ext cx="96039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68422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53075167"/>
              </p:ext>
            </p:extLst>
          </p:nvPr>
        </p:nvGraphicFramePr>
        <p:xfrm>
          <a:off x="549004" y="1648104"/>
          <a:ext cx="11161240" cy="4662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08"/>
                <a:gridCol w="5004491"/>
                <a:gridCol w="3960441"/>
              </a:tblGrid>
              <a:tr h="5190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1581374">
                <a:tc>
                  <a:txBody>
                    <a:bodyPr/>
                    <a:lstStyle/>
                    <a:p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แบบรายละเอียดประกอบการ</a:t>
                      </a:r>
                      <a:b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ขอกู้ยืมเงินฯ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 (ต่อ)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2. ข้อ 8 ระบุค่าใช้จ่ายในการฝึกอบรมไม่ตรง</a:t>
                      </a:r>
                      <a:b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กับวงเงินที่ขอกู้ในคำขอ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กู้ยืม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spc="-5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รวมจำนวนค่าใช้จ่ายในการฝึกอบรมตามข้อ 8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ของรายละเอียดประกอบการขอกู้ จะต้องมีจำนวนเท่ากับวงเงินที่ขอกู้ตามข้อ 2 ของคำขอ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กู้</a:t>
                      </a: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2436071">
                <a:tc>
                  <a:txBody>
                    <a:bodyPr/>
                    <a:lstStyle/>
                    <a:p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3. ไม่ระบุผลรวมจำนวนลูกจ้างที่เข้ารับการฝึกอบรม ตามข้อ 7 และค่าใช้จ่ายในการฝึกอบรม ตามข้อ 8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กรณีที่มีการฝึกอบรมมากกว่า 1 รุ่น </a:t>
                      </a:r>
                      <a:b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ให้ระบุจำนวนลูกจ้างที่เข้ารับการฝึกอบรม รวม ...... คน ตามข้อ 7 และค่าใช้จ่ายในการฝึกอบรม รวมจำนวน ........ บาท ตามข้อ 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8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3"/>
          <p:cNvSpPr/>
          <p:nvPr/>
        </p:nvSpPr>
        <p:spPr>
          <a:xfrm>
            <a:off x="1341091" y="356097"/>
            <a:ext cx="96039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1158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27902988"/>
              </p:ext>
            </p:extLst>
          </p:nvPr>
        </p:nvGraphicFramePr>
        <p:xfrm>
          <a:off x="549004" y="1557586"/>
          <a:ext cx="11161240" cy="41764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08"/>
                <a:gridCol w="5004491"/>
                <a:gridCol w="3960441"/>
              </a:tblGrid>
              <a:tr h="5602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568036">
                <a:tc>
                  <a:txBody>
                    <a:bodyPr/>
                    <a:lstStyle/>
                    <a:p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แบบรายละเอียดประกอบการ</a:t>
                      </a:r>
                      <a:b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ขอกู้ยืมเงินฯ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 (ต่อ)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4. ข้อ 7 ระบุรวมจำนวนลูกจ้างที่เข้ารับการฝึกอบรมไม่ตรงกับคำขอกู้ยืม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จำนวนลูกจ้างที่เข้ารับการฝึกอบรมทั้งหมด ตามข้อ 7 ต้องตรงกับข้อ 2 ของคำขอ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กู้ยืม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19093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3. แบบประมาณการรายการค่าใช้จ่ายในการฝึกอบรม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1. ระยะเวลาการฝึกอบรมแต่ละรุ่น ตามข้อ 1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/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ไม่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ตรงกับรายละเอียดประกอบคำขอกู้ยืม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ค่าตอบแทนวิทยากร ตามข้อ 1 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ระยะเวลา ........ ชั่วโมง ต้องตรงกับ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ระยะเวลาการ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ฝึกอบรม ตามข้อ 5 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ของรายละเอียดประกอบการขอ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กู้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3"/>
          <p:cNvSpPr/>
          <p:nvPr/>
        </p:nvSpPr>
        <p:spPr>
          <a:xfrm>
            <a:off x="1341091" y="356097"/>
            <a:ext cx="96039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325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07522186"/>
              </p:ext>
            </p:extLst>
          </p:nvPr>
        </p:nvGraphicFramePr>
        <p:xfrm>
          <a:off x="549004" y="1125538"/>
          <a:ext cx="11161240" cy="530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08"/>
                <a:gridCol w="5004491"/>
                <a:gridCol w="3960441"/>
              </a:tblGrid>
              <a:tr h="5602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5680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3. แบบประมาณการรายการค่าใช้จ่ายในการฝึกอบรม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(ต่อ)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2. ประมาณการค่าใช้จ่ายในการฝึกอบรม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ไม่สมเหตุสมผล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กรณีจัดฝึกอบรมที่บริษัท ไม่ควรมีค่าเช่าสถานที่ /ถ้ามีให้ระบุเหตุผลประกอบด้วยเพื่อเป็น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ข้อมูลประกอบการพิจารณา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13332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3. ข้อ 5 ระบุจำนวนเงินค่าใช้จ่ายอื่น ๆ 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แต่ไม่ระบุรายละเอียด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spc="-5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ถ้ามีค่าใช้จ่าย</a:t>
                      </a:r>
                      <a:r>
                        <a:rPr lang="th-TH" sz="2800" spc="-5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อื่น </a:t>
                      </a:r>
                      <a:r>
                        <a:rPr lang="th-TH" sz="2800" spc="-5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ๆ ตาม</a:t>
                      </a:r>
                      <a:r>
                        <a:rPr lang="th-TH" sz="2800" spc="-5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ข้อ 5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 </a:t>
                      </a:r>
                      <a:r>
                        <a:rPr lang="th-TH" sz="2800" spc="-5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ให้ระบุรายละเอียด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ทุก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รุ่นที่มีการฝึกอบรม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ของหลักสูตร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นั้นๆ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16561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4. ระบุจำนวนผู้เข้ารับการฝึกต่อหลักสูตร/ต่อรุ่น ไม่ถูกต้อง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spc="-5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จำนวนผู้เข้ารับการฝึกอบรมต่อหลักสูตร</a:t>
                      </a:r>
                      <a:r>
                        <a:rPr lang="th-TH" sz="2800" spc="-5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/ต่อ</a:t>
                      </a:r>
                      <a:r>
                        <a:rPr lang="th-TH" sz="2800" spc="-5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รุ่น จะต้องตรงกับจำนวน</a:t>
                      </a:r>
                      <a:r>
                        <a:rPr lang="th-TH" sz="2800" spc="-5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ลูกจ้างที่</a:t>
                      </a:r>
                      <a:r>
                        <a:rPr lang="th-TH" sz="2800" spc="-5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เข้ารับการฝึกอบรมของรายละเอียดประกอบการขอ</a:t>
                      </a:r>
                      <a:r>
                        <a:rPr lang="th-TH" sz="2800" spc="-5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กู้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3"/>
          <p:cNvSpPr/>
          <p:nvPr/>
        </p:nvSpPr>
        <p:spPr>
          <a:xfrm>
            <a:off x="1341091" y="356097"/>
            <a:ext cx="96039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3876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00930542"/>
              </p:ext>
            </p:extLst>
          </p:nvPr>
        </p:nvGraphicFramePr>
        <p:xfrm>
          <a:off x="549004" y="1125538"/>
          <a:ext cx="11161240" cy="52541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08"/>
                <a:gridCol w="5004491"/>
                <a:gridCol w="3960441"/>
              </a:tblGrid>
              <a:tr h="5602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5680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4. เอกสารหลักฐานประกอบคำขอกู้ยืมเงิน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1. ไม่รับรองสำเนาถูกต้อง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และไม่ประทับตรา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บริษัท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เอกสารหลักฐานประกอบคำขอกู้ยืม 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ให้รับรองสำเนาถูกต้องทุกฉบับ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กรณี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นิติบุคคล</a:t>
                      </a:r>
                      <a:r>
                        <a:rPr lang="th-TH" sz="2800" spc="-5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ให้ประทับตราบริษัททุกที่ที่มีการลงลายมือชื่อ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รับรองสำเนา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ถูกต้อง</a:t>
                      </a:r>
                      <a:r>
                        <a:rPr lang="en-US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13332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2. ไม่ติดอากรแสตมป์หนังสือมอบอำนาจ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1. การมอบอำนาจให้บุคคลคนเดียว หรือหลายคนกระทำการเรื่องเดียว 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ติดอาการแสตมป์ 10 บาท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2. การมอบอำนาจให้บุคคลคนเดียว หรือหลายคนกระทำการหลายเรื่อง 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ติดอาการแสตมป์ 30 บาท โดยให้ระบุวันที่สิ้นสุดการมอบ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อำนาจ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3"/>
          <p:cNvSpPr/>
          <p:nvPr/>
        </p:nvSpPr>
        <p:spPr>
          <a:xfrm>
            <a:off x="1341091" y="356097"/>
            <a:ext cx="96039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0462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73139" y="189434"/>
            <a:ext cx="96039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67103632"/>
              </p:ext>
            </p:extLst>
          </p:nvPr>
        </p:nvGraphicFramePr>
        <p:xfrm>
          <a:off x="549004" y="1629594"/>
          <a:ext cx="11161240" cy="45069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08"/>
                <a:gridCol w="5004491"/>
                <a:gridCol w="3960441"/>
              </a:tblGrid>
              <a:tr h="5602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5680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4. เอกสารหลักฐานประกอบคำขอกู้ยืม</a:t>
                      </a: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เงิน (ต่อ)</a:t>
                      </a: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3. หนังสือรับรองการจดทะเบียนนิติบุคคล 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อายุเกิน 3 เดือน ในวันที่ยื่นคำขอกู้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หนังสือรับรองการจดทะเบียน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นิติบุคคล </a:t>
                      </a:r>
                      <a:r>
                        <a:rPr lang="th-TH" sz="2800" u="sng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ไม่เกิน 3 เดือน ในวันที่ยื่นคำขอ</a:t>
                      </a:r>
                      <a:r>
                        <a:rPr lang="th-TH" sz="2800" u="sng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กู้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13332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4. สถานประกอบกิจการที่เป็นนิติบุคคล 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ใช้ข้อมูลเครดิตบูโรของกรรมการบริษัท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กรณีเป็นนิติบุคคล ให้ใช้ข้อมูลเครดิต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บูโรของ</a:t>
                      </a:r>
                      <a:r>
                        <a:rPr lang="th-TH" sz="2800" u="sng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สถานประกอบกิจการ ไม่ใช่ของกรรมการ</a:t>
                      </a:r>
                      <a:r>
                        <a:rPr lang="th-TH" sz="2800" u="sng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บริษัท</a:t>
                      </a:r>
                      <a:r>
                        <a:rPr lang="en-US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13332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5. ข้อมูลเครดิตบูโรอายุเกิน 30 วัน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ข้อมูลเครดิตบูโร </a:t>
                      </a:r>
                      <a:r>
                        <a:rPr lang="th-TH" sz="2800" u="sng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ไม่เกิน 30 วัน </a:t>
                      </a:r>
                      <a:br>
                        <a:rPr lang="th-TH" sz="2800" u="sng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u="sng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ในวันที่ยื่นคำขอกู้ยืม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8001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89312108"/>
              </p:ext>
            </p:extLst>
          </p:nvPr>
        </p:nvGraphicFramePr>
        <p:xfrm>
          <a:off x="549004" y="1557586"/>
          <a:ext cx="11161240" cy="48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08"/>
                <a:gridCol w="5004491"/>
                <a:gridCol w="3960441"/>
              </a:tblGrid>
              <a:tr h="5602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568036"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5. สัญญา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1. ระบุเลขที่สัญญาไม่ถูกต้อง</a:t>
                      </a:r>
                      <a:endParaRPr lang="en-US" sz="28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การกำหนดเลขที่สัญญากู้ยืมเงิน</a:t>
                      </a:r>
                      <a:b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และสัญญาค้ำประกัน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หน้า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35</a:t>
                      </a: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133326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2. ระบุคำสั่งผู้รับมอบอำนาจจากอธิบดี</a:t>
                      </a:r>
                      <a:endParaRPr lang="en-US" sz="28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กรมพัฒนาฝีมือแรงงานไม่ถูกต้อง </a:t>
                      </a:r>
                      <a:endParaRPr lang="en-US" sz="28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ระบุ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คำสั่งกรม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ฯ ที่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เป็นปัจจุบัน สำหรับสัญญาที่ทำตั้งแต่วันที่ 7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ก.ค.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2560 ให้ใช้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คำสั่งกรม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พัฒนาฝีมือแรงงาน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/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ที่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1155/2560 ลงวันที่ 7 กรกฎาคม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2560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133326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3. ระบุวันที่เริ่มชำระหนี้ไม่ถูกต้อง</a:t>
                      </a:r>
                      <a:endParaRPr lang="en-US" sz="28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วันที่เริ่มชำระหนี้ให้เริ่มชำระหนี้ภายในวันที่ 5 ของทุกเดือน โดยเริ่มชำระ</a:t>
                      </a:r>
                      <a:br>
                        <a:rPr lang="th-TH" sz="26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6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ในเดือนถัดไปหลังจากเดือน</a:t>
                      </a:r>
                      <a:r>
                        <a:rPr lang="th-TH" sz="26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ที่ทำสัญญา</a:t>
                      </a:r>
                      <a:endParaRPr lang="en-US" sz="26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448960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364849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3"/>
          <p:cNvSpPr/>
          <p:nvPr/>
        </p:nvSpPr>
        <p:spPr>
          <a:xfrm>
            <a:off x="1341091" y="356097"/>
            <a:ext cx="96039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2467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28962313"/>
              </p:ext>
            </p:extLst>
          </p:nvPr>
        </p:nvGraphicFramePr>
        <p:xfrm>
          <a:off x="549004" y="1485578"/>
          <a:ext cx="11161240" cy="48884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08"/>
                <a:gridCol w="5004491"/>
                <a:gridCol w="3960441"/>
              </a:tblGrid>
              <a:tr h="5602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568036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6. ข้อสังเกตจากการประชุมคณะอนุกรรมการพิจารณาการให้กู้ยืมเงินกองทุนพัฒนาฝีมือแรงงาน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1. ระบุจำนวนผู้เข้ารับการฝึกอบรมต่อหลักสูตร/ต่อรุ่น มากกว่าจำนวนลูกจ้างทั้งหมดของ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สถานประกอบกิจการ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จำนวนผู้เข้ารับการฝึกอบรม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ต่อหลักสูตร/ต่อรุ่น จะต้องไม่มากกว่าจำนวนลูกจ้างทั้งหมดของสถานประกอบกิจการ ตามข้อ 1 ของคำขอ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กู้ยืม</a:t>
                      </a:r>
                      <a:r>
                        <a:rPr lang="en-US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133326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2. สถานประกอบกิจการฝึกอบรมลูกจ้าง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ทุกคนทุกหลักสูตร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ให้ระบุรายละเอียด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    1. เหตุผลความ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จำเป็น เหตุใดใน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แต่ละหลักสูตรต้องฝึกอบรมลูกจ้างทุกคน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    2. จัดทำเอกสารข้อมูลตำแหน่ง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ลูกจ้าง</a:t>
                      </a:r>
                      <a:br>
                        <a:rPr lang="th-TH" sz="24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ที่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เข้ารับการฝึกอบรมในแต่ละหลักสูตร 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/>
                      </a:r>
                      <a:br>
                        <a:rPr lang="th-TH" sz="24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เพื่อ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เป็นข้อมูลประกอบการ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พิจารณา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3"/>
          <p:cNvSpPr/>
          <p:nvPr/>
        </p:nvSpPr>
        <p:spPr>
          <a:xfrm>
            <a:off x="1341091" y="356097"/>
            <a:ext cx="96039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7607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53543259"/>
              </p:ext>
            </p:extLst>
          </p:nvPr>
        </p:nvGraphicFramePr>
        <p:xfrm>
          <a:off x="549004" y="1485578"/>
          <a:ext cx="11161240" cy="3974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08"/>
                <a:gridCol w="5004491"/>
                <a:gridCol w="3960441"/>
              </a:tblGrid>
              <a:tr h="5602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5680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6. ข้อสังเกตจากการประชุมคณะอนุกรรมการพิจารณาการให้กู้ยืมเงินกองทุนพัฒนาฝีมือ</a:t>
                      </a: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แรงงาน (ต่อ)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3. สถานประกอบกิจการที่ยื่นคำขอกู้ และ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เอกสารไม่ครบถ้วนสมบูรณ์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เมื่อเอกสารสมบูรณ์ ทำให้พ้นวันที่เริ่มฝึกอบรมไปแล้ว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ตรวจสอบวันที่เริ่มฝึกอบรมให้สอดคล้องกับความเป็นจริง ต้องไม่เริ่มฝึกอบรมก่อนพิจารณาอนุมัติคำขอกู้ยืม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หรือทำ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สัญญา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3"/>
          <p:cNvSpPr/>
          <p:nvPr/>
        </p:nvSpPr>
        <p:spPr>
          <a:xfrm>
            <a:off x="1341091" y="356097"/>
            <a:ext cx="96039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6063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84444666"/>
              </p:ext>
            </p:extLst>
          </p:nvPr>
        </p:nvGraphicFramePr>
        <p:xfrm>
          <a:off x="549004" y="1604172"/>
          <a:ext cx="11161240" cy="47059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08"/>
                <a:gridCol w="5004491"/>
                <a:gridCol w="3960441"/>
              </a:tblGrid>
              <a:tr h="4387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33416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6. ข้อสังเกตจากการประชุมคณะอนุกรรมการพิจารณาการให้กู้ยืมเงินกองทุนพัฒนาฝีมือ</a:t>
                      </a: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แรงงาน (ต่อ)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4. สถานประกอบกิจการที่ยื่นคำขอกู้ครั้งที่ 2 หรือครั้งที่ 3 ฝึกอบรมหลักสูตรซ้ำกับครั้งที่ 1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/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ทุก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หลักสูตร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หลักสูตรการฝึกอบรมที่ยื่นคำขอกู้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ในครั้งที่ 2 หรือครั้งที่ 3 ควรเป็นหลักสูตรใหม่ หรือถ้ามีความจำเป็นต้องฝึกอบรมหลักสูตรเดิมก็ไม่ควรซ้ำเหมือนเดิมทุกหลักสูตร เพราะ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คณะอนุกรรมการฯ จะ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พิจารณาข้อมูลการขอกู้ที่ผ่านมาทุกครั้งเป็นข้อมูลประกอบการพิจารณาครั้งปัจจุบัน เช่น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1. จำนวนลูกจ้างที่มีอยู่ของสถานประกอบ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กิจการ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3"/>
          <p:cNvSpPr/>
          <p:nvPr/>
        </p:nvSpPr>
        <p:spPr>
          <a:xfrm>
            <a:off x="1341091" y="356097"/>
            <a:ext cx="96039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6063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86830316"/>
              </p:ext>
            </p:extLst>
          </p:nvPr>
        </p:nvGraphicFramePr>
        <p:xfrm>
          <a:off x="549004" y="1485578"/>
          <a:ext cx="11161240" cy="48884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08"/>
                <a:gridCol w="5004491"/>
                <a:gridCol w="3960441"/>
              </a:tblGrid>
              <a:tr h="5602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5680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6. ข้อสังเกตจากการประชุมคณะอนุกรรมการพิจารณาการ</a:t>
                      </a: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ให้กู้ฯ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(ต่อ)</a:t>
                      </a: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2. จำนวนลูกจ้างทั้งหมดที่เข้ารับการฝึกอบรม (นับซ้ำคนที่ฝึกอบรมมากกว่า 1 หลักสูตร)</a:t>
                      </a:r>
                      <a:endParaRPr lang="en-US" sz="2800" dirty="0" smtClean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3. หลักสูตรการฝึกอบรม</a:t>
                      </a:r>
                      <a:endParaRPr lang="en-US" sz="2800" dirty="0" smtClean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4. ข้อมูลการชำระหนี้คืนที่ผ่านมา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5680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5. ตำแหน่งลูกจ้างที่เข้ารับการ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ฝึกอบรม</a:t>
                      </a:r>
                      <a:r>
                        <a:rPr lang="en-US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/>
                      </a:r>
                      <a:br>
                        <a:rPr lang="en-US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ไม่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สอดคล้องกับหลักสูตร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สถานประกอบกิจการที่จำเป็นต้องฝึกอบรมลูกจ้างในหลักสูตรที่ไม่สอดคล้องกับตำแหน่ง ให้ระบุเหตุผลความจำเป็นด้วยว่าเหตุ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ใด</a:t>
                      </a:r>
                      <a:br>
                        <a:rPr lang="th-TH" sz="24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จึง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ต้องฝึกอบรมลูกจ้างตำแหน่งนั้นๆ </a:t>
                      </a:r>
                      <a:br>
                        <a:rPr lang="th-TH" sz="24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4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ในหลักสูตรที่ยื่นขอกู้ เพื่อเป็นข้อมูลประกอบการพิจารณาของ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คณะอนุกรรมการฯ 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3"/>
          <p:cNvSpPr/>
          <p:nvPr/>
        </p:nvSpPr>
        <p:spPr>
          <a:xfrm>
            <a:off x="1341091" y="356097"/>
            <a:ext cx="96039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03846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23546373"/>
              </p:ext>
            </p:extLst>
          </p:nvPr>
        </p:nvGraphicFramePr>
        <p:xfrm>
          <a:off x="549004" y="1693356"/>
          <a:ext cx="11161240" cy="44007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08"/>
                <a:gridCol w="5004491"/>
                <a:gridCol w="3960441"/>
              </a:tblGrid>
              <a:tr h="5602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5680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6. ข้อสังเกตจากการประชุมคณะอนุกรรมการพิจารณาการ</a:t>
                      </a: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ให้กู้ฯ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(ต่อ)</a:t>
                      </a: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6. สถานประกอบ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กิจการบางแห่งจัดทำเอกสาร</a:t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คำ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ขอกู้ โดยใช้วงเงินกู้ 1,000,000 บาท 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เป็นตัวตั้ง ไม่ได้ยื่นขอกู้ตามความจำเป็นและเหมาะสมกับหลักสูตรและจำนวนลูกจ้าง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ที่ต้องการพัฒนาฝีมือแรงงาน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22885"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ให้สถานประกอบกิจการยื่นคำขอกู้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ตามความเป็นจริง ในหลักสูตร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ที่ต้องการพัฒนาฝีมือแรงงานให้แก่ลูกจ้าง โดยตั้งอยู่บนพื้นฐานของความเป็นจริง ไม่จำเป็นต้องกู้ในวงเงิน 1,000,000 บาท ถ้าใช้เงินกู้ไม่เป็นไปตามความเป็นจริงจะมีปัญหาเวลาสตง. เข้าตรวจ เพราะจะขอดูหลักฐานการใช้จ่ายจริงในแต่ละ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หลักสูตร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3"/>
          <p:cNvSpPr/>
          <p:nvPr/>
        </p:nvSpPr>
        <p:spPr>
          <a:xfrm>
            <a:off x="1341091" y="356097"/>
            <a:ext cx="96039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2085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56414366"/>
              </p:ext>
            </p:extLst>
          </p:nvPr>
        </p:nvGraphicFramePr>
        <p:xfrm>
          <a:off x="549004" y="1682700"/>
          <a:ext cx="11161240" cy="3547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08"/>
                <a:gridCol w="5004491"/>
                <a:gridCol w="3960441"/>
              </a:tblGrid>
              <a:tr h="5602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5680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6. ข้อสังเกตจากการประชุมคณะอนุกรรมการพิจารณาการ</a:t>
                      </a: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ให้กู้ฯ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(ต่อ)</a:t>
                      </a: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/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เนื่องจากการตรวจสอบงบ</a:t>
                      </a:r>
                      <a:b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การเงินกองทุนพัฒนาฝีมือแรงงาน สำหรับปี 2559 สตง.มีข้อสังเกตและข้อเสนอแนะ ให้เพิ่มข้อกำหนดให้</a:t>
                      </a:r>
                      <a:b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ผู้กู้ยืมเงินต้องรวบรวมหลักฐาน</a:t>
                      </a:r>
                      <a:b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ที่เกี่ยวกับค่าใช้จ่ายในการฝึกอบรม</a:t>
                      </a:r>
                      <a:b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ให้กองทุนฯ ตรวจสอบด้วย</a:t>
                      </a:r>
                      <a:endParaRPr kumimoji="0" lang="en-US" sz="28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3"/>
          <p:cNvSpPr/>
          <p:nvPr/>
        </p:nvSpPr>
        <p:spPr>
          <a:xfrm>
            <a:off x="1341091" y="356097"/>
            <a:ext cx="96039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2085184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88749966"/>
              </p:ext>
            </p:extLst>
          </p:nvPr>
        </p:nvGraphicFramePr>
        <p:xfrm>
          <a:off x="549004" y="1571436"/>
          <a:ext cx="11161240" cy="45226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08"/>
                <a:gridCol w="5004491"/>
                <a:gridCol w="3960441"/>
              </a:tblGrid>
              <a:tr h="5602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5680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6. ข้อสังเกตจากการประชุมคณะอนุกรรมการพิจารณาการ</a:t>
                      </a: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ให้กู้ฯ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(ต่อ)</a:t>
                      </a: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>7. จำนวนลูกจ้างที่เข้ารับการฝึกอบรมทั้งหมด</a:t>
                      </a:r>
                      <a:br>
                        <a:rPr lang="th-TH" sz="2600" dirty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</a:br>
                      <a:r>
                        <a:rPr lang="th-TH" sz="2600" dirty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>ในทุกหลักสูตรที่ยื่นคำขอกู้มากกว่าจำนวนลูกจ้างที่สถานประกอบกิจการมีอยู่จริงหลายเท่า</a:t>
                      </a:r>
                      <a:endParaRPr lang="en-US" sz="2600" dirty="0">
                        <a:effectLst/>
                        <a:latin typeface="Calibri"/>
                        <a:ea typeface="Times New Roman"/>
                        <a:cs typeface="Cordia New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>เช่น มีลูกจ้างจำนวน 30 คน ยื่นคำขอกู้ฝึกอบรม </a:t>
                      </a:r>
                      <a:r>
                        <a:rPr lang="th-TH" sz="2600" dirty="0" smtClean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/>
                      </a:r>
                      <a:br>
                        <a:rPr lang="th-TH" sz="2600" dirty="0" smtClean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</a:br>
                      <a:r>
                        <a:rPr lang="th-TH" sz="2600" dirty="0" smtClean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>5 </a:t>
                      </a:r>
                      <a:r>
                        <a:rPr lang="th-TH" sz="2600" dirty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>หลักสูตรๆ ละ 2 รุ่น รวม 10 รุ่น รุ่นละ 20 คน </a:t>
                      </a:r>
                      <a:r>
                        <a:rPr lang="th-TH" sz="2600" dirty="0" smtClean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/>
                      </a:r>
                      <a:br>
                        <a:rPr lang="th-TH" sz="2600" dirty="0" smtClean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</a:br>
                      <a:r>
                        <a:rPr lang="th-TH" sz="2600" dirty="0" smtClean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>รวม</a:t>
                      </a:r>
                      <a:r>
                        <a:rPr lang="th-TH" sz="2600" dirty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>จำนวนลูกจ้างที่เข้ารับการฝึกอบรมทั้งหมด จำนวน 200 คน </a:t>
                      </a:r>
                      <a:endParaRPr lang="en-US" sz="2600" dirty="0">
                        <a:effectLst/>
                        <a:latin typeface="Calibri"/>
                        <a:ea typeface="Times New Roman"/>
                        <a:cs typeface="Cordia New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H SarabunIT๙"/>
                          <a:ea typeface="Times New Roman"/>
                          <a:cs typeface="Cordia New"/>
                        </a:rPr>
                        <a:t> </a:t>
                      </a:r>
                      <a:endParaRPr lang="en-US" sz="2600" dirty="0">
                        <a:effectLst/>
                        <a:latin typeface="Calibri"/>
                        <a:ea typeface="Times New Roman"/>
                        <a:cs typeface="Cordia New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H SarabunIT๙"/>
                          <a:ea typeface="Times New Roman"/>
                          <a:cs typeface="Cordia New"/>
                        </a:rPr>
                        <a:t> </a:t>
                      </a:r>
                      <a:endParaRPr lang="en-US" sz="2600" dirty="0">
                        <a:effectLst/>
                        <a:latin typeface="Calibri"/>
                        <a:ea typeface="Times New Roman"/>
                        <a:cs typeface="Cordia New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H SarabunIT๙"/>
                          <a:ea typeface="Times New Roman"/>
                          <a:cs typeface="Cordia New"/>
                        </a:rPr>
                        <a:t>  </a:t>
                      </a:r>
                      <a:endParaRPr lang="en-US" sz="2600" dirty="0">
                        <a:effectLst/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600" dirty="0" smtClean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>สถาน</a:t>
                      </a:r>
                      <a:r>
                        <a:rPr lang="th-TH" sz="2600" dirty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>ประกอบกิจการมีลูกจ้างจำนวน 30 คน ยื่นคำขอ</a:t>
                      </a:r>
                      <a:r>
                        <a:rPr lang="th-TH" sz="2600" dirty="0" smtClean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>กู้ 5 </a:t>
                      </a:r>
                      <a:r>
                        <a:rPr lang="th-TH" sz="2600" dirty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>หลักสูตร ฝึกอบรมลูกจ้างซ้ำถึง 200 คน ซึ่ง</a:t>
                      </a:r>
                      <a:r>
                        <a:rPr lang="th-TH" sz="2600" dirty="0" smtClean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>คณะอนุกรรมการฯ จะ</a:t>
                      </a:r>
                      <a:r>
                        <a:rPr lang="th-TH" sz="2600" dirty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>ตั้งข้อสังเกตว่า การฝึกอบรมลูกจ้างซ้ำถึง 200 คน สอดคล้องกับความเป็นจริงหรือไม่ ฝึกอบรม</a:t>
                      </a:r>
                      <a:r>
                        <a:rPr lang="th-TH" sz="2600" dirty="0" smtClean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>ต่อเนื่องกันทุก</a:t>
                      </a:r>
                      <a:r>
                        <a:rPr lang="th-TH" sz="2600" dirty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>เดือน จะเอาเวลาที่ไหนทำงาน</a:t>
                      </a:r>
                      <a:endParaRPr lang="en-US" sz="2600" dirty="0">
                        <a:effectLst/>
                        <a:latin typeface="Calibri"/>
                        <a:ea typeface="Times New Roman"/>
                        <a:cs typeface="Cordia New"/>
                      </a:endParaRPr>
                    </a:p>
                    <a:p>
                      <a:pPr marL="342900" lvl="0" indent="-342900" algn="thaiDist">
                        <a:spcAft>
                          <a:spcPts val="0"/>
                        </a:spcAft>
                        <a:buFont typeface="TH SarabunIT๙"/>
                        <a:buChar char="-"/>
                        <a:tabLst>
                          <a:tab pos="132715" algn="l"/>
                        </a:tabLst>
                      </a:pPr>
                      <a:r>
                        <a:rPr lang="th-TH" sz="2600" dirty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>จัดทำเอกสารคำขอกู้ในแต่ละ</a:t>
                      </a:r>
                      <a:r>
                        <a:rPr lang="th-TH" sz="2600" dirty="0" smtClean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>หลักสูตร</a:t>
                      </a:r>
                      <a:br>
                        <a:rPr lang="th-TH" sz="2600" dirty="0" smtClean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</a:br>
                      <a:r>
                        <a:rPr lang="th-TH" sz="2600" dirty="0" smtClean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>ให้</a:t>
                      </a:r>
                      <a:r>
                        <a:rPr lang="th-TH" sz="2600" dirty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>สอดคล้องกับจำนวนลูกจ้างที่ต้องการพัฒนาฝีมือแรงงานตามความเป็น</a:t>
                      </a:r>
                      <a:r>
                        <a:rPr lang="th-TH" sz="2600" dirty="0" smtClean="0">
                          <a:effectLst/>
                          <a:latin typeface="Calibri"/>
                          <a:ea typeface="Times New Roman"/>
                          <a:cs typeface="TH SarabunIT๙"/>
                        </a:rPr>
                        <a:t>จริง</a:t>
                      </a:r>
                      <a:endParaRPr lang="en-US" sz="2600" dirty="0">
                        <a:effectLst/>
                        <a:latin typeface="Calibri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3"/>
          <p:cNvSpPr/>
          <p:nvPr/>
        </p:nvSpPr>
        <p:spPr>
          <a:xfrm>
            <a:off x="1341091" y="356097"/>
            <a:ext cx="96039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398579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10504128"/>
              </p:ext>
            </p:extLst>
          </p:nvPr>
        </p:nvGraphicFramePr>
        <p:xfrm>
          <a:off x="549004" y="1626676"/>
          <a:ext cx="11161240" cy="48274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08"/>
                <a:gridCol w="5004491"/>
                <a:gridCol w="3960441"/>
              </a:tblGrid>
              <a:tr h="5602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5680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6. ข้อสังเกตจากการประชุมคณะอนุกรรมการพิจารณาการ</a:t>
                      </a: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ให้กู้ฯ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(ต่อ)</a:t>
                      </a: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8. ระยะเวลการฝึกอบรมในแต่ละหลักสูตร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ไม่สอดคล้องกับความเป็นจริง เช่น ฝึกอบรม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 วัน จำนวน 18 ชั่วโมง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1. ระยะเวลาการฝึกอบรมในแต่ละหลักสูตรต้องสอดคล้องกับความเป็นจริง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2. ตรวจสอบเอกสารรายละเอียดประกอบการขอกู้ยืมเงินกองทุนพัฒนาฝีมือแรงงาน ข้อ 5 ระยะเวลาการฝึกอบรม จำนวน.....ชั่วโมง/หลักสูตร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/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หาก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เห็นว่าไม่เป็นไปตามความเป็นจริงให้แจ้งสถานประกอบกิจการแก้ไขให้ถูกต้องก่อนส่งให้กองส่งเสริม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ฯ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448960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364849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3"/>
          <p:cNvSpPr/>
          <p:nvPr/>
        </p:nvSpPr>
        <p:spPr>
          <a:xfrm>
            <a:off x="1341091" y="356097"/>
            <a:ext cx="96039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2276609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7115" y="284089"/>
            <a:ext cx="96039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53213722"/>
              </p:ext>
            </p:extLst>
          </p:nvPr>
        </p:nvGraphicFramePr>
        <p:xfrm>
          <a:off x="549004" y="1626676"/>
          <a:ext cx="11161240" cy="3974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08"/>
                <a:gridCol w="5004491"/>
                <a:gridCol w="3960441"/>
              </a:tblGrid>
              <a:tr h="5602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5680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6. ข้อสังเกตจากการประชุมคณะอนุกรรมการพิจารณาการ</a:t>
                      </a: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ให้กู้ฯ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(ต่อ)</a:t>
                      </a: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9. ค่าใช้จ่ายในการฝึกอบรมต่อคนต่อหลักสูตรสูงเกินความเป็นจริง เช่น หลักสูตรการสร้างจิตสำนึกในการให้บริการรักษาความปลอดภัย จำนวน 6 ชั่วโมง ค่าใช้จ่าย 7,550 บาทต่อคน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ให้สถานประกอบกิจการประมาณการค่าใช้จ่ายในการฝึกอบรมแต่ละหลักสูตรตามความเป็นจริง เพื่อให้ได้รับการพิจารณาอนุมัติ ไม่ต้องเสียเวลานำไปปรับแก้ และนำกลับมาเสนอที่ประชุมใหม่ ทำให้สถานประกอบกิจการเสียเวลา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7186306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41091" y="356097"/>
            <a:ext cx="96039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rgbClr val="88ECFA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400" dirty="0">
              <a:solidFill>
                <a:srgbClr val="88ECFA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34931148"/>
              </p:ext>
            </p:extLst>
          </p:nvPr>
        </p:nvGraphicFramePr>
        <p:xfrm>
          <a:off x="549004" y="1760036"/>
          <a:ext cx="11161240" cy="3974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08"/>
                <a:gridCol w="5004491"/>
                <a:gridCol w="3960441"/>
              </a:tblGrid>
              <a:tr h="5602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5680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7. การใช้งานระบบสารสนเทศ</a:t>
                      </a: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กองทุน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คำขอกู้ยืมเงินที่ไม่สมบูรณ์และได้มีการออกเลขที่คำขอกู้แล้ว จะต้องบันทึกข้อมูลลงในระบบทุกชุด เพื่อให้ระบบจัดเรียงลำดับเลขที่คำขอกู้ ซึ่งหาก</a:t>
                      </a:r>
                      <a:r>
                        <a:rPr lang="th-TH" sz="2800" spc="-2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ไม่บันทึกข้อมูลจะไม่สามารถจัดเรียงคำขอกู้ลำดับต่อไปได้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ให้ออกเลขที่คำขอ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กู้เฉพาะที่เอกสาร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ครบถ้วนถูกต้องสมบูรณ์แล้วเท่านั้น เพื่อจะ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ได้ไม่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เสียเวลาในการบันทึกข้อมูลคำขอ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กู้ลง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ระบบ (ทุกคำขอกู้ยืมที่มีการออกเลขจะต้องบันทึกข้อมูลทุกชุด จะบันทึกข้ามชุดไม่ได้ เพราะระบบจะจัดเรียงลำดับเลขที่คำขอกู้ยืมให้อัตโนมัติ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)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26627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4293419" y="4119973"/>
            <a:ext cx="6840760" cy="842487"/>
          </a:xfrm>
        </p:spPr>
        <p:txBody>
          <a:bodyPr>
            <a:normAutofit/>
          </a:bodyPr>
          <a:lstStyle/>
          <a:p>
            <a:pPr algn="ctr"/>
            <a:r>
              <a:rPr lang="th-TH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โทร. </a:t>
            </a:r>
            <a:r>
              <a:rPr lang="en-US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0 2643 6039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49203" y="406177"/>
            <a:ext cx="5182551" cy="2015505"/>
          </a:xfrm>
          <a:prstGeom prst="wedgeEllipseCallout">
            <a:avLst>
              <a:gd name="adj1" fmla="val -28942"/>
              <a:gd name="adj2" fmla="val 53249"/>
            </a:avLst>
          </a:prstGeom>
          <a:solidFill>
            <a:srgbClr val="FFC000"/>
          </a:solidFill>
        </p:spPr>
        <p:txBody>
          <a:bodyPr wrap="square" lIns="108808" tIns="54404" rIns="108808" bIns="54404" rtlCol="0">
            <a:spAutoFit/>
          </a:bodyPr>
          <a:lstStyle/>
          <a:p>
            <a:pPr algn="ctr"/>
            <a:r>
              <a:rPr lang="th-TH" sz="4300" b="1" spc="200" dirty="0">
                <a:ln w="29210">
                  <a:solidFill>
                    <a:srgbClr val="FF66FF"/>
                  </a:solidFill>
                </a:ln>
                <a:solidFill>
                  <a:srgbClr val="FF000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reesiaUPC" pitchFamily="34" charset="-34"/>
                <a:cs typeface="FreesiaUPC" pitchFamily="34" charset="-34"/>
              </a:rPr>
              <a:t>สอบถาม</a:t>
            </a:r>
          </a:p>
          <a:p>
            <a:pPr algn="ctr"/>
            <a:r>
              <a:rPr lang="th-TH" sz="4300" b="1" spc="200" dirty="0">
                <a:ln w="29210">
                  <a:solidFill>
                    <a:srgbClr val="FF66FF"/>
                  </a:solidFill>
                </a:ln>
                <a:solidFill>
                  <a:srgbClr val="FF000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reesiaUPC" pitchFamily="34" charset="-34"/>
                <a:cs typeface="FreesiaUPC" pitchFamily="34" charset="-34"/>
              </a:rPr>
              <a:t>ข้อมูลเพิ่มเติม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01131" y="4818444"/>
            <a:ext cx="9117451" cy="771590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ดาวน์โหลดเอกสารได้ที่ </a:t>
            </a:r>
            <a:r>
              <a:rPr lang="en-US" sz="4300" b="1" dirty="0">
                <a:latin typeface="FreesiaUPC" pitchFamily="34" charset="-34"/>
                <a:cs typeface="FreesiaUPC" pitchFamily="34" charset="-34"/>
              </a:rPr>
              <a:t>: www.dsd.go.th/sdpaa</a:t>
            </a:r>
          </a:p>
        </p:txBody>
      </p:sp>
      <p:pic>
        <p:nvPicPr>
          <p:cNvPr id="86018" name="Picture 2" descr="ผลการค้นหารูปภาพสำหรับ customer ico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7035" y="1579496"/>
            <a:ext cx="2945283" cy="2210338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4077395" y="2514188"/>
            <a:ext cx="64807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กองส่งเสริมการพัฒนาฝีมือแรงงาน</a:t>
            </a:r>
            <a:br>
              <a:rPr lang="th-TH" sz="4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กลุ่มงานบริหารกองทุน</a:t>
            </a:r>
            <a:endParaRPr lang="en-US" sz="4800" dirty="0"/>
          </a:p>
        </p:txBody>
      </p:sp>
      <p:sp>
        <p:nvSpPr>
          <p:cNvPr id="1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5436" y="6376952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7453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18644</TotalTime>
  <Words>5200</Words>
  <Application>Microsoft Office PowerPoint</Application>
  <PresentationFormat>กำหนดเอง</PresentationFormat>
  <Paragraphs>794</Paragraphs>
  <Slides>80</Slides>
  <Notes>7</Notes>
  <HiddenSlides>0</HiddenSlides>
  <MMClips>0</MMClips>
  <ScaleCrop>false</ScaleCrop>
  <HeadingPairs>
    <vt:vector size="6" baseType="variant">
      <vt:variant>
        <vt:lpstr>ชุดรูปแบบ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80</vt:i4>
      </vt:variant>
    </vt:vector>
  </HeadingPairs>
  <TitlesOfParts>
    <vt:vector size="82" baseType="lpstr">
      <vt:lpstr>Foundry</vt:lpstr>
      <vt:lpstr>Worksheet</vt:lpstr>
      <vt:lpstr>ภาพนิ่ง 1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ตัวอย่างหนังสือรับรอง การจดทะเบียนนิติบุคคล</vt:lpstr>
      <vt:lpstr>ภาพนิ่ง 10</vt:lpstr>
      <vt:lpstr>ภาพนิ่ง 11</vt:lpstr>
      <vt:lpstr>อัตราดอกเบี้ย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ภาพนิ่ง 23</vt:lpstr>
      <vt:lpstr>ภาพนิ่ง 24</vt:lpstr>
      <vt:lpstr>ภาพนิ่ง 25</vt:lpstr>
      <vt:lpstr>การพิจารณาคำขอกู้ยืมเงินและการอนุมัติให้กู้ยืมเงิน</vt:lpstr>
      <vt:lpstr>การแจ้งผลการพิจารณาคำขอกู้ยืมเงิน</vt:lpstr>
      <vt:lpstr>การทำสัญญา</vt:lpstr>
      <vt:lpstr>การทำสัญญา</vt:lpstr>
      <vt:lpstr>การทำสัญญา</vt:lpstr>
      <vt:lpstr>ภาพนิ่ง 31</vt:lpstr>
      <vt:lpstr>ภาพนิ่ง 32</vt:lpstr>
      <vt:lpstr>ภาพนิ่ง 33</vt:lpstr>
      <vt:lpstr>ภาพนิ่ง 34</vt:lpstr>
      <vt:lpstr>ภาพนิ่ง 35</vt:lpstr>
      <vt:lpstr>ภาพนิ่ง 36</vt:lpstr>
      <vt:lpstr>ภาพนิ่ง 37</vt:lpstr>
      <vt:lpstr>วันเริ่มชำระหนี้ </vt:lpstr>
      <vt:lpstr>การระบุจำนวนเงินที่ต้องผ่อนชำระต่อเดือน (สัญญากู้ยืมหน้า 1)</vt:lpstr>
      <vt:lpstr>การระบุจำนวนเงินที่ต้องผ่อนชำระต่อเดือน (สัญญากู้ยืมหน้า 1)</vt:lpstr>
      <vt:lpstr>การระบุจำนวนเงินที่ต้องผ่อนชำระต่อเดือน (สัญญากู้ยืมหน้า 1)</vt:lpstr>
      <vt:lpstr>การระบุจำนวนเงินที่ต้องผ่อนชำระต่อเดือน (สัญญากู้ยืมหน้า 1)</vt:lpstr>
      <vt:lpstr>ภาพนิ่ง 43</vt:lpstr>
      <vt:lpstr>ภาพนิ่ง 44</vt:lpstr>
      <vt:lpstr>ภาพนิ่ง 45</vt:lpstr>
      <vt:lpstr>สถานที่ยื่นคำขอกู้ยืมเงินและทำสัญญา</vt:lpstr>
      <vt:lpstr>การรายงานติดตามประเมินผลการให้กู้ยืมเงิน</vt:lpstr>
      <vt:lpstr>การติดตามหนี้</vt:lpstr>
      <vt:lpstr>การแจ้งชำระหนี้เงินกู้ยืม</vt:lpstr>
      <vt:lpstr>การแจ้งชำระหนี้เงินกู้ยืม</vt:lpstr>
      <vt:lpstr>ภาพนิ่ง 51</vt:lpstr>
      <vt:lpstr>ภาพนิ่ง 52</vt:lpstr>
      <vt:lpstr>ภาพนิ่ง 53</vt:lpstr>
      <vt:lpstr>ภาพนิ่ง 54</vt:lpstr>
      <vt:lpstr>ภาพนิ่ง 55</vt:lpstr>
      <vt:lpstr>ภาพนิ่ง 56</vt:lpstr>
      <vt:lpstr>ภาพนิ่ง 57</vt:lpstr>
      <vt:lpstr>ภาพนิ่ง 58</vt:lpstr>
      <vt:lpstr>ภาพนิ่ง 59</vt:lpstr>
      <vt:lpstr>ภาพนิ่ง 60</vt:lpstr>
      <vt:lpstr>ภาพนิ่ง 61</vt:lpstr>
      <vt:lpstr>ภาพนิ่ง 62</vt:lpstr>
      <vt:lpstr>ภาพนิ่ง 63</vt:lpstr>
      <vt:lpstr>ภาพนิ่ง 64</vt:lpstr>
      <vt:lpstr>ภาพนิ่ง 65</vt:lpstr>
      <vt:lpstr>ภาพนิ่ง 66</vt:lpstr>
      <vt:lpstr>ภาพนิ่ง 67</vt:lpstr>
      <vt:lpstr>ภาพนิ่ง 68</vt:lpstr>
      <vt:lpstr>ภาพนิ่ง 69</vt:lpstr>
      <vt:lpstr>ภาพนิ่ง 70</vt:lpstr>
      <vt:lpstr>ภาพนิ่ง 71</vt:lpstr>
      <vt:lpstr>ภาพนิ่ง 72</vt:lpstr>
      <vt:lpstr>ภาพนิ่ง 73</vt:lpstr>
      <vt:lpstr>ภาพนิ่ง 74</vt:lpstr>
      <vt:lpstr>ภาพนิ่ง 75</vt:lpstr>
      <vt:lpstr>ภาพนิ่ง 76</vt:lpstr>
      <vt:lpstr>ภาพนิ่ง 77</vt:lpstr>
      <vt:lpstr>ภาพนิ่ง 78</vt:lpstr>
      <vt:lpstr>ภาพนิ่ง 79</vt:lpstr>
      <vt:lpstr>ภาพนิ่ง 80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ผลการดำเนินการการให้เงินกู้ยืมเงิน และ การให้เงินช่วยเหลือหรืออุดหนุน กองทุนพัฒนาฝีมือแรงงาน</dc:title>
  <dc:creator>DS</dc:creator>
  <cp:lastModifiedBy>DSD-001</cp:lastModifiedBy>
  <cp:revision>2264</cp:revision>
  <cp:lastPrinted>2017-11-22T07:03:44Z</cp:lastPrinted>
  <dcterms:created xsi:type="dcterms:W3CDTF">2016-11-14T02:21:37Z</dcterms:created>
  <dcterms:modified xsi:type="dcterms:W3CDTF">2018-05-02T08:05:01Z</dcterms:modified>
</cp:coreProperties>
</file>