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80" r:id="rId2"/>
    <p:sldId id="281" r:id="rId3"/>
    <p:sldId id="257" r:id="rId4"/>
    <p:sldId id="259" r:id="rId5"/>
    <p:sldId id="270" r:id="rId6"/>
    <p:sldId id="271" r:id="rId7"/>
    <p:sldId id="258" r:id="rId8"/>
    <p:sldId id="275" r:id="rId9"/>
    <p:sldId id="260" r:id="rId10"/>
    <p:sldId id="282" r:id="rId11"/>
    <p:sldId id="263" r:id="rId12"/>
    <p:sldId id="272" r:id="rId13"/>
    <p:sldId id="264" r:id="rId14"/>
    <p:sldId id="273" r:id="rId15"/>
    <p:sldId id="262" r:id="rId16"/>
    <p:sldId id="265" r:id="rId17"/>
    <p:sldId id="266" r:id="rId18"/>
    <p:sldId id="274" r:id="rId19"/>
    <p:sldId id="267" r:id="rId20"/>
    <p:sldId id="279" r:id="rId21"/>
  </p:sldIdLst>
  <p:sldSz cx="9144000" cy="6858000" type="screen4x3"/>
  <p:notesSz cx="6808788" cy="99298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1DA3"/>
    <a:srgbClr val="FFFFCC"/>
    <a:srgbClr val="FFFF99"/>
    <a:srgbClr val="CCECFF"/>
    <a:srgbClr val="FFFF00"/>
    <a:srgbClr val="FCAEB0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6737" y="0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30B61-76C1-45C8-BEEE-680B535A1105}" type="datetimeFigureOut">
              <a:rPr lang="th-TH" smtClean="0"/>
              <a:t>24/02/61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6737" y="9431599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F69DEA-CD9B-45A7-8CC8-9E9729988A9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20260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9F6234-65C6-4442-9DD1-46EF4E957062}" type="datetimeFigureOut">
              <a:rPr lang="th-TH" smtClean="0"/>
              <a:t>24/02/61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4538"/>
            <a:ext cx="4964112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879" y="4716661"/>
            <a:ext cx="544703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6737" y="9431599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5A327-C84A-4053-973C-43C76C161EB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0946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312D9-D7E2-4A46-9367-70CA11896DA5}" type="datetime1">
              <a:rPr lang="th-TH" smtClean="0"/>
              <a:t>24/02/61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151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3CD4A-B96D-4D13-81C8-665C50D8915F}" type="datetime1">
              <a:rPr lang="th-TH" smtClean="0"/>
              <a:t>24/02/61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0442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5836-9B13-4AA8-8FA3-8D564F4D05D0}" type="datetime1">
              <a:rPr lang="th-TH" smtClean="0"/>
              <a:t>24/02/61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402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DEBE-575D-4A5D-AF6D-D8402330CD00}" type="datetime1">
              <a:rPr lang="th-TH" smtClean="0"/>
              <a:t>24/02/61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543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49AF-AF07-4507-85AD-5AC973823BB1}" type="datetime1">
              <a:rPr lang="th-TH" smtClean="0"/>
              <a:t>24/02/61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938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05383-A949-438F-A2DC-7842422DC118}" type="datetime1">
              <a:rPr lang="th-TH" smtClean="0"/>
              <a:t>24/02/61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6890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84D76-4B2D-416C-8C2F-F06ACE56894C}" type="datetime1">
              <a:rPr lang="th-TH" smtClean="0"/>
              <a:t>24/02/61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8855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892A-0C84-4B0C-BF34-9EADFE6C442B}" type="datetime1">
              <a:rPr lang="th-TH" smtClean="0"/>
              <a:t>24/02/61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8886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801E-C990-46AC-85A8-8812A2F3E580}" type="datetime1">
              <a:rPr lang="th-TH" smtClean="0"/>
              <a:t>24/02/61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0712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D8503-A75F-4AC8-8CDA-B691DDC140E7}" type="datetime1">
              <a:rPr lang="th-TH" smtClean="0"/>
              <a:t>24/02/61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57668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7C3BF-5878-40F3-A520-59FC90A30FD4}" type="datetime1">
              <a:rPr lang="th-TH" smtClean="0"/>
              <a:t>24/02/61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86978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52243-76F9-402D-B50E-583AD471BB60}" type="datetime1">
              <a:rPr lang="th-TH" smtClean="0"/>
              <a:t>24/02/61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A5D59-4226-4307-985A-1F6808A14A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8025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</a:t>
            </a:fld>
            <a:endParaRPr lang="th-TH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102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971600" y="332656"/>
            <a:ext cx="7772400" cy="1470025"/>
          </a:xfrm>
          <a:prstGeom prst="rect">
            <a:avLst/>
          </a:prstGeom>
          <a:solidFill>
            <a:srgbClr val="FFFF00"/>
          </a:solidFill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สัมมนาเชิงปฏิบัติการ </a:t>
            </a:r>
            <a:b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การเงินและบัญชีกองทุนพัฒนาฝีมือแรงงาน</a:t>
            </a:r>
          </a:p>
        </p:txBody>
      </p:sp>
      <p:sp>
        <p:nvSpPr>
          <p:cNvPr id="7" name="ชื่อเรื่องรอง 2"/>
          <p:cNvSpPr txBox="1">
            <a:spLocks/>
          </p:cNvSpPr>
          <p:nvPr/>
        </p:nvSpPr>
        <p:spPr>
          <a:xfrm>
            <a:off x="827584" y="2204864"/>
            <a:ext cx="7704856" cy="3456384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นโยบายการดำเนินงานด้านการเงินและบัญชีกองทุนพัฒนาฝีมือแรงงาน</a:t>
            </a:r>
          </a:p>
          <a:p>
            <a:pPr marL="0" indent="0" algn="ctr">
              <a:buNone/>
            </a:pPr>
            <a:r>
              <a:rPr 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 เอื้อมพร  โศจิพลกุล</a:t>
            </a:r>
          </a:p>
          <a:p>
            <a:pPr marL="0" indent="0" algn="ctr">
              <a:buNone/>
            </a:pPr>
            <a:r>
              <a:rPr 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ผู้อำนวยการกองส่งเสริมการพัฒนาฝีมือแรงงาน</a:t>
            </a:r>
          </a:p>
          <a:p>
            <a:pPr algn="ctr"/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รุ่นที่ 2 วันที่ 27 – 28 กุมภาพันธ์ 2561 </a:t>
            </a:r>
          </a:p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ณ ห้องนนทรี 1 ชั้น 4 อาคาร เคยู โฮม ตึก สอ.มก. 36 ปี </a:t>
            </a:r>
          </a:p>
          <a:p>
            <a:pPr marL="0" indent="0" algn="ctr">
              <a:buNone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มหาวิทยาลัยเกษตรศาสตร์ กรุงเทพฯ</a:t>
            </a: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2206158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2</a:t>
            </a:fld>
            <a:endParaRPr lang="th-TH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467544" y="260648"/>
            <a:ext cx="8229600" cy="936104"/>
          </a:xfrm>
          <a:prstGeom prst="rect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วัตถุประสงค์ในการสัมมนา</a:t>
            </a:r>
          </a:p>
        </p:txBody>
      </p:sp>
      <p:sp>
        <p:nvSpPr>
          <p:cNvPr id="8" name="ตัวแทนเนื้อหา 2"/>
          <p:cNvSpPr txBox="1">
            <a:spLocks/>
          </p:cNvSpPr>
          <p:nvPr/>
        </p:nvSpPr>
        <p:spPr>
          <a:xfrm>
            <a:off x="467544" y="1196752"/>
            <a:ext cx="8229600" cy="45259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สร้างการรับรู้ในการปฏิบัติงานด้านการเงินและบัญชีให้ถูกต้องตรงกัน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เพื่อให้การดำเนินงานด้านการเงินและบัญชีกองทุนบรรลุเป้าหมายตามเกณฑ์การวัดและประเมินผล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เพื่อให้การปฏิบัติงานถูกต้องตามกฎหมาย ระเบียบ คำสั่ง แนวปฏิบัติ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เพื่อลดข้อสังเกตของหน่วยตรวจสอบภายใน และสำนักงานการตรวจเงินแผ่นดิน ที่เกิดจากจากข้อผิดพลาดคลาดเคลื่อนในการปฏิบัติงานของเจ้าหน้าที่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เพื่อลดความเสี่ยงการเกิดทุจริตจากเงินกองทุนพัฒนาฝีมือแรงงาน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99682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11560" y="-16799"/>
            <a:ext cx="8229600" cy="882352"/>
          </a:xfrm>
        </p:spPr>
        <p:txBody>
          <a:bodyPr>
            <a:normAutofit/>
          </a:bodyPr>
          <a:lstStyle/>
          <a:p>
            <a:r>
              <a:rPr lang="th-TH" sz="3200" b="1" dirty="0"/>
              <a:t>การประเมินผลการดำเนินงานของทุนหมุนเวียน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704515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3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983018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รูปภาพ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028" y="620688"/>
            <a:ext cx="1475656" cy="1676400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5086284"/>
            <a:ext cx="3468306" cy="1462346"/>
          </a:xfrm>
          <a:prstGeom prst="rect">
            <a:avLst/>
          </a:prstGeo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8778" y="-8059"/>
            <a:ext cx="8229600" cy="1037634"/>
          </a:xfrm>
        </p:spPr>
        <p:txBody>
          <a:bodyPr>
            <a:normAutofit fontScale="90000"/>
          </a:bodyPr>
          <a:lstStyle/>
          <a:p>
            <a:br>
              <a:rPr lang="th-TH" dirty="0"/>
            </a:br>
            <a:r>
              <a:rPr lang="th-TH" sz="4000" b="1" dirty="0"/>
              <a:t>เกณฑ์ตัวชี้วัดกองทุน (4 ด้าน คะแนนเต็ม 5 คะแนน)</a:t>
            </a:r>
            <a:br>
              <a:rPr lang="th-TH" sz="4000" b="1" dirty="0"/>
            </a:br>
            <a:endParaRPr lang="th-TH" sz="4000" b="1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8979022"/>
              </p:ext>
            </p:extLst>
          </p:nvPr>
        </p:nvGraphicFramePr>
        <p:xfrm>
          <a:off x="1351052" y="722714"/>
          <a:ext cx="4190999" cy="185420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19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ด้านที่ 1 การเงิน</a:t>
                      </a:r>
                    </a:p>
                  </a:txBody>
                  <a:tcP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1.1 วงเงินส่งเสริมการพัฒนาฝีมือแรงงานตามแผน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18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***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1.1.1 ร้อยละของการให้กู้ยืมเงินกองทุนฯตามแผน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***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1.1.2 ร้อยละของการให้เงินช่วยเหลือหรืออุดหนุนตามแผน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1.2 ร้อยละของการรับชำระหนี้ต่อยอดหนี้ที่ต้องชำระคืน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9273-3929-4A49-87A7-39DD09EFCFD2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607923"/>
              </p:ext>
            </p:extLst>
          </p:nvPr>
        </p:nvGraphicFramePr>
        <p:xfrm>
          <a:off x="5508104" y="825500"/>
          <a:ext cx="3429000" cy="185420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ด้านที่ 2 การสนองประโยชน์ต่อผู้มีส่วนได้ส่วนเสีย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2.1 ความพึงพอใจของผู้ใช้บริการ</a:t>
                      </a:r>
                      <a:endParaRPr lang="th-TH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2.1.1 ผู้ใช้บริการกองทุน</a:t>
                      </a:r>
                      <a:endParaRPr lang="th-TH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2.1.2 ผู้ที่ขอรับการสนับสนุนจากกองทุนฯ</a:t>
                      </a:r>
                      <a:endParaRPr lang="th-TH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2.2 การปรับปรุงความพึงพอใจของผู้ใช้บริการ</a:t>
                      </a:r>
                      <a:endParaRPr lang="th-TH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282818"/>
              </p:ext>
            </p:extLst>
          </p:nvPr>
        </p:nvGraphicFramePr>
        <p:xfrm>
          <a:off x="315144" y="2708920"/>
          <a:ext cx="5120952" cy="368808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120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ด้านที่ 3  การปฏิบัติการ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3.1 การดำเนินงานตามนโยบายรัฐบาล/กระทรวงการคลัง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***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3.1.1 การเบิกจ่ายเงินตามแผนการเบิกจ่ายที่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ได้รับ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อนุมัติ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***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3.1.2  การรายงานการรับจ่าย การใช้จ่ายรายได้ที่ไม่ต้องนำส่งคลัง</a:t>
                      </a:r>
                    </a:p>
                  </a:txBody>
                  <a:tcPr>
                    <a:solidFill>
                      <a:srgbClr val="FCAE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3.2</a:t>
                      </a:r>
                      <a:r>
                        <a:rPr lang="th-TH" sz="20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จำนวนสถานประกอบกิจการที่อยู่ในข่ายบังคับฯ ที่เพิกเฉยไม่ดำเนินการตามก.ม. ได้รับการตรวจติดตามให้คำแนะนำ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 ระดับความสำเร็จของโครงการความร่วมมือระหว่างภาครัฐและเอกชนในการกำหนดแนวทางส่งเสริมการพัฒนาฝีมือแรงงา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3.4 ร้อยละของเจ้าหน้าที่ผู้ปฏิบัติงานด้านกองทุนฯ ที่ผ่านเกณฑ์ทดสอบความรู้ความเข้าใจจากการใช้คู่มือการปฏิบัติงาน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167246"/>
              </p:ext>
            </p:extLst>
          </p:nvPr>
        </p:nvGraphicFramePr>
        <p:xfrm>
          <a:off x="5580112" y="2880360"/>
          <a:ext cx="3429000" cy="22250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ด้านที่ 4 การบริหารพัฒนาทุนหมุนเวียน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4.1 บทบาทคณะกรรมการบริหารทุนหมุนเวียน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4.2 การบริหารความเสี่ยงและการควบคุมภายใน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4.3 การตรวจสอบภายใน</a:t>
                      </a:r>
                      <a:r>
                        <a:rPr lang="th-TH" sz="18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***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4.4 การบริหารจัดการสารสนเทศ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4.5 การบริหารทรัพยากรบุคคล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684712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คะแนนประเมินเกณฑ์ชี้วัดกองทุน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5</a:t>
            </a:fld>
            <a:endParaRPr lang="th-TH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96944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511998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b="1" dirty="0"/>
              <a:t>กองทุนพัฒนาฝีมือแรงงาน  - รางวัลทุนหมุนเวียนดีเด่น ปี 2560</a:t>
            </a:r>
            <a:br>
              <a:rPr lang="th-TH" sz="3600" b="1" dirty="0"/>
            </a:br>
            <a:r>
              <a:rPr lang="th-TH" sz="3600" b="1" dirty="0"/>
              <a:t>ด้าน การพัฒนาดีเด่น </a:t>
            </a:r>
            <a:r>
              <a:rPr lang="th-TH" sz="3600" dirty="0"/>
              <a:t> </a:t>
            </a:r>
          </a:p>
        </p:txBody>
      </p:sp>
      <p:pic>
        <p:nvPicPr>
          <p:cNvPr id="5" name="ตัวแทนเนื้อหา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3178873" cy="2476872"/>
          </a:xfrm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6</a:t>
            </a:fld>
            <a:endParaRPr lang="th-TH"/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962" y="1547308"/>
            <a:ext cx="4031940" cy="2687960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276217"/>
            <a:ext cx="3277101" cy="2369071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812" y="4141408"/>
            <a:ext cx="390409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20" y="1525992"/>
            <a:ext cx="1243192" cy="4567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43872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296812"/>
            <a:ext cx="9144000" cy="562074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ด้านบัญชีกองทุน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>
          <a:xfrm>
            <a:off x="0" y="1966401"/>
            <a:ext cx="9112308" cy="403244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4.3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การตรวจสอบภายใน </a:t>
            </a:r>
          </a:p>
          <a:p>
            <a:pPr marL="0" indent="0">
              <a:buNone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– กรณีทุนที่ใช้หน่วยตรวจสอบภายในจากหน่วยงานต้นสังกัด</a:t>
            </a:r>
          </a:p>
          <a:p>
            <a:pPr marL="0" indent="0">
              <a:buNone/>
            </a:pPr>
            <a:r>
              <a:rPr lang="th-TH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เกณฑ์กำหนด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0" indent="0">
              <a:buNone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1) การทบทวนโครงสร้างองค์กรเพื่อเตรียมความพร้อมสำหรับการให้ทุนหมุนเวียนมีผู้ตรวจสอบภายในประจำทุนหมุนเวียน (ร้อยละ 40)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– พิจารณาจากการเตรียมความพร้อมทั้งโครงสร้างองค์กร อัตรากำลัง และบุคลากรสำหรับการปฏิบัติงานตรวจสอบภายในประจำ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7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0" y="889183"/>
            <a:ext cx="9144000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514350" indent="-514350" algn="ctr">
              <a:buAutoNum type="arabicPeriod"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หลักเกณฑ์การประเมินผลการดำเนินงานทุนหมุนเวียนประจำปีบัญชี</a:t>
            </a:r>
          </a:p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พ.ศ. 2561</a:t>
            </a:r>
          </a:p>
        </p:txBody>
      </p:sp>
      <p:sp>
        <p:nvSpPr>
          <p:cNvPr id="7" name="ตัวแทนท้ายกระดา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09107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359477"/>
            <a:ext cx="9130921" cy="511256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2) การปฏิบัติงานตรวจสอบภายใน (ร้อยละ 30) 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– พิจารณาจากการได้รับการตรวจสอบภายในประจำปีบัญชีจาก                ผู้ตรวจสอบภายในของส่วนราชการต้นสังกัด และผู้บริหารทุนหมุนเวียนได้เข้าร่วมประชุมปิดการตรวจสอบ และได้รับรายงานผลการตรวจสอบโดยมีการรายงานผลการตรวจสอบดังกล่าวต่อคณะกรรมการบริหารทุนหมุนเวียน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3) การปฏิบัติงานตามข้อเสนอแนะที่ได้รับจากการตรวจสอบ (ร้อยละ 30) 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- พิจารณาจาก</a:t>
            </a:r>
            <a:r>
              <a:rPr lang="th-TH" sz="35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การปฏิบัติตามข้อเสนอแนะและแก้ไขแล้ว</a:t>
            </a:r>
            <a:r>
              <a:rPr lang="th-TH" b="1" u="sng" dirty="0">
                <a:ln>
                  <a:solidFill>
                    <a:schemeClr val="accent1"/>
                  </a:solidFill>
                </a:ln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ตามระยะเวลา   ที่กำหนด</a:t>
            </a:r>
            <a:r>
              <a:rPr lang="th-TH" b="1" dirty="0">
                <a:ln>
                  <a:solidFill>
                    <a:schemeClr val="accent1"/>
                  </a:solidFill>
                </a:ln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และรายงานผลดังกล่าวต่อที่ประชุมคณะกรรมการบริหารทุนหมุนเวียน</a:t>
            </a:r>
          </a:p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8</a:t>
            </a:fld>
            <a:endParaRPr lang="th-TH"/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2114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ด้านบัญชีกองทุน (ต่อ)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836257"/>
            <a:ext cx="9130921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1. หลักเกณฑ์การประเมินผลการดำเนินงานทุนหมุนเวียนประจำปีบัญชีพ.ศ. 2561 (ต่อ)</a:t>
            </a:r>
          </a:p>
        </p:txBody>
      </p:sp>
      <p:sp>
        <p:nvSpPr>
          <p:cNvPr id="7" name="ตัวแทนท้ายกระดา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98290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70609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การบันทึกบัญชี</a:t>
            </a:r>
            <a:endParaRPr lang="th-TH" sz="36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54535" y="764704"/>
            <a:ext cx="8892480" cy="58772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th-TH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ประเด็นที่พบ 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ไม่เป็นปัจจุบัน หรือ ไม่มีการบันทึกบัญชี จัดทำงบทดลองประจำเดือนโดย   ไม่มีการบันทึกบัญชีตามลำดับขั้นตอน เมื่อเกิดข้อผิดพลาดของตัวเลขจึง   ไม่สามารถหาข้อมูลมาปรับปรุงบัญชี เกิดภาระคั่งค้างทางบัญชีเป็นข้อสังเกตของผู้ตรวจสอบ แก้ปัญหายากหากสะสมไว้เป็นเวลานาน</a:t>
            </a:r>
          </a:p>
          <a:p>
            <a:pPr marL="0" indent="0">
              <a:buNone/>
            </a:pPr>
            <a:r>
              <a:rPr lang="th-TH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</a:t>
            </a:r>
          </a:p>
          <a:p>
            <a:pPr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ขอให้เจ้าหน้าที่ผู้จัดทำบัญชีกองทุนพัฒนาฝีมือแรงงาน จัดทำใบสำคัญการลงบัญชีตามวันที่เกิดรายการเสนอต่อผู้อนุมัติแล้วจึงดำเนินการผ่านรายการบัญชีที่เกี่ยวข้องกับบัญชีต่างๆ เช่น บัญชีเงินสด-บัญชีเงินฝากธนาคาร และแสดงยอดเงินคงเหลือทุกสิ้นวัน </a:t>
            </a:r>
          </a:p>
          <a:p>
            <a:pPr marL="0" indent="0">
              <a:buNone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9</a:t>
            </a:fld>
            <a:endParaRPr lang="th-TH"/>
          </a:p>
        </p:txBody>
      </p:sp>
      <p:sp>
        <p:nvSpPr>
          <p:cNvPr id="9" name="ตัวแทนท้ายกระดาษ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6356495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68052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th-TH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 (ต่อ)</a:t>
            </a:r>
          </a:p>
          <a:p>
            <a:pPr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ให้เจ้าหน้าที่ตรวจสอบรายการรับ-จ่ายเงินคงเหลือประจำวัน ปฏิบัติหน้าที่ตามคำสั่งให้ครบถ้วน โดย ตรวจสอบความถูกต้องของจำนวนเงินที่เจ้าหน้าที่จัดเก็บและนำส่ง  พร้อมหลักฐานการรับและการนำส่งกับรายการที่บันทึกในบัญชีเงินสดและบัญชีเงินฝากธนาคารว่าถูกต้อง ครบถ้วนหรือไม่ และลงลายมือชื่อไว้ในบัญชีเงินสดและในบัญชีเงินฝากธนาคาร ช่องเงินคงเหลือของวันนั้น พร้อมทั้งผ่านรายการไปยังบัญชีแยกประเภททั่วไป </a:t>
            </a:r>
          </a:p>
          <a:p>
            <a:pPr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เมื่อสิ้นเดือนสรุปยอดคงเหลือจากบัญชีเงินสด บัญชีเงินฝากธนาคาร และบัญชีแยกประเภททั่วไปเพื่อนำไปจัดทำงบทดลอง</a:t>
            </a: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10</a:t>
            </a:fld>
            <a:endParaRPr lang="th-TH" dirty="0"/>
          </a:p>
        </p:txBody>
      </p:sp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การบันทึกบัญชี (ต่อ)</a:t>
            </a:r>
            <a:endParaRPr lang="th-TH" sz="4000" dirty="0"/>
          </a:p>
        </p:txBody>
      </p:sp>
    </p:spTree>
    <p:extLst>
      <p:ext uri="{BB962C8B-B14F-4D97-AF65-F5344CB8AC3E}">
        <p14:creationId xmlns:p14="http://schemas.microsoft.com/office/powerpoint/2010/main" val="2491567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32792"/>
            <a:ext cx="9144000" cy="9479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การจัดทำรายงานเงินคงเหลือประจำวัน 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1156" y="963929"/>
            <a:ext cx="9005339" cy="587727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lvl="1" indent="0">
              <a:buNone/>
            </a:pP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ประเด็นที่พบ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ไม่มีการจัดทำ หรือ สอบทานเงินคงเหลือประจำวัน </a:t>
            </a:r>
          </a:p>
          <a:p>
            <a:pPr marL="457200" lvl="1" indent="0">
              <a:buNone/>
            </a:pP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ควรจัดให้มีการจัดทำรายงานเงินคงเหลือประจำวัน กับการจัดทำบัญชี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เงินสดทุกวัน เพื่อสอบยันความเคลื่อนไหวทางบัญชีกับหลักฐานว่าถูกต้องตรงกัน ลดความคลาดเคลื่อนในการบันทึกบัญชีที่แสดงยอดเงินคงเหลือในสมุดเงินสดไม่ถูกต้อง หากมีความคลาดเคลื่อนเกิดขึ้นจะได้ดำเนินการแก้ไขปรับปรุงรายการบัญชีภายในสิ้นวัน ไม่ส่งผลกระทบไปยังรายการบัญชีของวันถัดไป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เพื่อประโยชน์ในการตรวจสอบหากมีกรณีเงินขาดบัญชีหรือการทุจริต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จะได้มีการตรวจพบและแก้ไขได้ทันท่วงที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11</a:t>
            </a:fld>
            <a:endParaRPr lang="th-TH"/>
          </a:p>
        </p:txBody>
      </p:sp>
      <p:sp>
        <p:nvSpPr>
          <p:cNvPr id="7" name="ตัวแทนท้ายกระดา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dirty="0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564584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12</a:t>
            </a:fld>
            <a:endParaRPr lang="th-TH"/>
          </a:p>
        </p:txBody>
      </p:sp>
      <p:sp>
        <p:nvSpPr>
          <p:cNvPr id="5" name="ชื่อเรื่อง 1"/>
          <p:cNvSpPr txBox="1"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4. ความละเอียดรอบคอบในการบันทึกรายการ</a:t>
            </a:r>
          </a:p>
        </p:txBody>
      </p:sp>
      <p:sp>
        <p:nvSpPr>
          <p:cNvPr id="6" name="ตัวแทนเนื้อหา 5"/>
          <p:cNvSpPr txBox="1">
            <a:spLocks noGrp="1"/>
          </p:cNvSpPr>
          <p:nvPr>
            <p:ph idx="1"/>
          </p:nvPr>
        </p:nvSpPr>
        <p:spPr>
          <a:xfrm>
            <a:off x="457201" y="1600200"/>
            <a:ext cx="8291264" cy="40010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 indent="0">
              <a:buNone/>
            </a:pPr>
            <a:r>
              <a:rPr lang="th-TH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ประเด็นที่พบ 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เกิดข้อผิดพลาดคลาดเคลื่อนในการบันทึกบัญชี </a:t>
            </a:r>
          </a:p>
          <a:p>
            <a:pPr marL="0" lvl="1" indent="0">
              <a:buNone/>
            </a:pPr>
            <a:r>
              <a:rPr lang="th-TH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ผู้จัดทำบัญชีต้องสอบทานการบันทึกรายการทางบัญชี กับหลักฐานที่อ้างอิงทุกครั้ง 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พบว่าบันทึกบัญชีผิดพลาดขอให้ดำเนินการปรับปรุงบัญชีให้ถูกต้องพร้อมแนบหลักฐานประกอบการปรับปรุงทุกครั้ง</a:t>
            </a:r>
          </a:p>
        </p:txBody>
      </p:sp>
      <p:sp>
        <p:nvSpPr>
          <p:cNvPr id="7" name="ตัวแทนท้ายกระดา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583273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ด้านการเงินกองทุน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8863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lvl="1" indent="0">
              <a:buNone/>
            </a:pP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ประเด็นที่พบ 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การคำนวณดอกเบี้ย ดอกเบี้ยผิดนัดของลูกหนี้ตามพ.ร.บ.ส่งเสริมการพัฒนาฝีมือแรงงาน พ.ศ. 2545 (ลูกหนี้ใหม่) ผิดพลาด</a:t>
            </a:r>
          </a:p>
          <a:p>
            <a:pPr marL="0" lvl="1" indent="0">
              <a:buNone/>
            </a:pP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หากไม่มั่นใจว่าคำนวณถูกหรือไม่ อย่างไร ขอให้เจ้าหน้าที่ผู้ปฏิบัติงานกองทุนฯ ติดต่อสอบถามกับเจ้าหน้าที่กลุ่มงานการเงินและบัญชีกองทุน กองส่งเสริมการพัฒนาฝีมือแรงงาน ก่อนทุกครั้ง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5082271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23528" y="1268760"/>
            <a:ext cx="8640960" cy="532859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1" indent="0">
              <a:buNone/>
            </a:pP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ประเด็นที่พบ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เจ้าหน้าที่ผู้ปฏิบัติงานขาดความรู้ ความเข้าใจในวิธีปฏิบัติ ส่งผลให้ปฏิบัติงานผิดพลาด</a:t>
            </a:r>
          </a:p>
          <a:p>
            <a:pPr marL="0" lvl="1" indent="0">
              <a:buNone/>
            </a:pP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ขอให้ศึกษากฎ ระเบียบ ข้อบังคับ และแนวปฏิบัติต่าง ๆ ตามที่กรมได้แจ้งเวียนไปแล้ว หรือ ข้อมูล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ทางเว็ป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ไซด์กองส่งเสริมการพัฒนาฝีมือแรงงานให้เข้าใจ  หากยังไม่เข้าใจขอให้ติดต่อสอบถามเจ้าหน้าที่การเงินและบัญชีกองทุน กองส่งเสริมฯ</a:t>
            </a:r>
          </a:p>
          <a:p>
            <a:pPr marL="457200" lvl="1" indent="-457200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1" indent="0">
              <a:buNone/>
            </a:pPr>
            <a:endParaRPr lang="th-TH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1" indent="0">
              <a:buNone/>
            </a:pP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endParaRPr lang="th-TH" sz="3600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14</a:t>
            </a:fld>
            <a:endParaRPr lang="th-TH" dirty="0"/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994122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ด้านการเงินกองทุน (ต่อ)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640966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7809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การจ่ายเงินช่วยเหลือหรืออุดหนุนเพื่อการพัฒนาฝีมือแรงงาน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ประเด็นที่พบ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</a:t>
            </a:r>
            <a:r>
              <a:rPr lang="th-TH" sz="3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ใช้แบบคำขอรับไม่ถูกต้อง  2) เอกสารประกอบคำขอไม่ถูกต้อง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3) คำนวณเงินขอรับไม่ถูกต้อง</a:t>
            </a:r>
          </a:p>
          <a:p>
            <a:pPr marL="0" lvl="1" indent="0">
              <a:spcBef>
                <a:spcPts val="0"/>
              </a:spcBef>
              <a:buNone/>
            </a:pP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ศึกษาหลักเกณฑ์การให้เงินช่วยเหลือหรืออุดหนุนฯ จากประกาศคณะกรรมการส่งเสริมการพัฒนาฝีมือแรงงาน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 ๆ ที่เกี่ยวกับการส่งเสริมการพัฒนาฝีมือแรงงาน และช่วยเหลือหรืออุดหนุนการดำเนินการของศูนย์ประเมินความรู้ความสามารถกลาง วันที่ 9 มิถุนายน 2560 ลงประกาศราชกิจจา</a:t>
            </a:r>
            <a:r>
              <a:rPr lang="th-TH" sz="30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นุเบกษา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วันที่ 6 กรกฎาคม 2560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(สิทธิการขอรับขณะนี้มีทั้งหมด 10 หลักเกณฑ์ ตามประกาศฯ ข้อ 4 – ข้อ 13)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***</a:t>
            </a:r>
            <a:r>
              <a:rPr lang="th-TH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ต้อง</a:t>
            </a:r>
            <a:r>
              <a:rPr lang="th-TH" sz="3000" b="1" dirty="0">
                <a:solidFill>
                  <a:srgbClr val="301DA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ความเข้าใจความหมายและเจตนารมณ์ของแต่ละหลักเกณฑ์ก่อนเพื่อจะได้ดำเนินการในส่วนที่เกี่ยวข้องได้ถูกต้อง</a:t>
            </a: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***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15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5721902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5446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1" indent="0">
              <a:buNone/>
            </a:pP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 (ต่อ)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ใช้แบบคำขอรับเงินช่วยเหลือหรืออุดหนุนฯ </a:t>
            </a:r>
            <a:r>
              <a:rPr lang="th-TH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ให้ถูกต้องสอดคล้องกับหลักเกณฑ์ที่ขอรับ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และ</a:t>
            </a:r>
            <a:r>
              <a:rPr lang="th-TH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ใช้แบบที่เป็นปัจจุบัน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(ตามที่กลุ่มงานบริหารกองทุน กองส่งเสริมฯ จัดส่งให้ตามหนังสือกรมพัฒนาฝีมือแรงงาน ด่วนที่สุด ที่ รง 0406/ว 14611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ลงวันที่ 12 ตุลาคม 2560) หรือจาก</a:t>
            </a:r>
            <a:r>
              <a:rPr lang="th-TH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เวป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ไซด์กองส่งเสริมการพัฒนาฝีมือแรงงาน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การจัดส่งเอกสารประกอบคำขอรับเงินช่วยเหลือหรืออุดหนุนฯ มายังกองส่งเสริมฯ เพื่อขอเบิกเงินให้สถานประกอบกิจการผู้ขอรับเงิน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ขอให้จัดส่งเอกสารฉบับ</a:t>
            </a:r>
            <a:r>
              <a:rPr lang="th-TH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เท่านั้น พร้อมรับรองสำเนาถูกต้องโดยเจ้าหน้าที่เจ้าของเรื่องในเอกสารทุกฉบับ สำหรับต้นฉบับให้เก็บไว้ที่สถาบัน หรือ สำนักงาน เนื่องจากต้องใช้เป็นหลักฐานประกอบการจ่ายเงินให้แก่ผู้ขอรับ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16</a:t>
            </a:fld>
            <a:endParaRPr lang="th-TH"/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7710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b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การจ่ายเงินช่วยเหลือหรืออุดหนุนเพื่อการพัฒนาฝีมือแรงงาน (ต่อ)</a:t>
            </a:r>
            <a:b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2294896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15008" y="0"/>
            <a:ext cx="8928992" cy="63408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การใช้จ่ายเงินกองทุนพัฒนาฝีมือแรงงาน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ประเด็นที่พบ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1) เบิกจ่ายเงิน</a:t>
            </a:r>
            <a:r>
              <a:rPr lang="th-TH" sz="29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ไม่เป็นไปตามแผนการ</a:t>
            </a: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ใช้จ่ายเงิน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29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ไม่แจ้งคืน</a:t>
            </a: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กองส่งเสริมฯ เมื่อใช้ไม่หมด ทำให้พบว่ายังมีเงินคงเหลืออยู่ตาม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หน่วยงานหลังปิดบัญชี (30 กันยายน ของทุกปี) ส่งผลให้การดำเนินงานผลการเบิกจ่ายเงินตามตัวชี้วัดไม่เป็นไปตามเกณฑ์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3) เบิกจ่ายเงิน</a:t>
            </a:r>
            <a:r>
              <a:rPr lang="th-TH" sz="29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ไม่เป็นไปตามรายการ</a:t>
            </a: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ที่ได้รับการจัดสรร</a:t>
            </a:r>
          </a:p>
          <a:p>
            <a:pPr marL="0" lvl="1" indent="0">
              <a:buNone/>
            </a:pP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</a:t>
            </a:r>
          </a:p>
          <a:p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 ติดตาม เร่งรัดการใช้จ่ายเงินกองทุนพัฒนาฝีมือแรงงาน ที่ได้รับการจัดสรรให้เป็นไปตามแผนการใช้จ่ายเงินประจำเดือน </a:t>
            </a:r>
          </a:p>
          <a:p>
            <a:pPr>
              <a:spcBef>
                <a:spcPts val="0"/>
              </a:spcBef>
            </a:pP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หากจำเป็นต้องเปลี่ยนแปลงรายการค่าใช้จ่าย ให้จัดทำหนังสือขอเปลี่ยนแปลง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รายการพร้อมเหตุผลประกอบไปยังกองส่งเสริมการพัฒนาฝีมือแรงงาน โดยเร็ว เพื่อจะได้เสนอขออนุมัติอธิบดี ก่อนแจ้งสถาบันฯ หรือสำนักงานฯ ดำเนินการใช้จ่ายเงินต่อไป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634773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***</a:t>
            </a:r>
            <a:r>
              <a:rPr lang="th-TH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ห้าม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เบิกจ่ายเงินกองทุนพัฒนาฝีมือแรงงาน ในรายการค่าใช้จ่ายที่ไม่ตรงกับรายการที่หน่วยงานได้รับการจัดสรร เนื่องจากการใช้จ่ายเงินกองทุนต้องเป็นไปตามรายการงบประมาณรายจ่ายประจำปีที่ได้รับอนุมัติจากคณะอนุกรรมการบริหาร-กองทุน และคณะกรรมการส่งเสริมการพัฒนาฝีมือแรงงาน </a:t>
            </a:r>
          </a:p>
          <a:p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ทุกวันที่ 30 กันยายน 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เงินกองทุนพัฒนาฝีมือแรงงานที่ได้รับการจัดสรรจากกรม </a:t>
            </a:r>
          </a:p>
          <a:p>
            <a:pPr marL="0" indent="0">
              <a:buNone/>
            </a:pP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ใน 2 ส่วน ประกอบด้วย</a:t>
            </a:r>
          </a:p>
          <a:p>
            <a:pPr marL="0" indent="0">
              <a:buNone/>
            </a:pP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1. ค่าใช้จ่ายในการบริหารงาน ตามรายการค่าใช้จ่ายต่างๆ </a:t>
            </a:r>
          </a:p>
          <a:p>
            <a:pPr marL="0" indent="0">
              <a:buNone/>
            </a:pP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2. ค่าใช้จ่ายในการดำเนินงาน ประกอบด้วยรายการเงินให้กู้ยืม เงินช่วยเหลือ   หรืออุดหนุนเพื่อการพัฒนาฝีมือแรงงาน </a:t>
            </a:r>
          </a:p>
          <a:p>
            <a:pPr marL="0" indent="0">
              <a:buNone/>
            </a:pP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ทั้งที่ 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ได้รับการจัดสรรงบประมาณประจำปี งบประมาณที่ได้รับการจัดสรรเพิ่มเติม หรือจากการโอนเปลี่ยนแปลงรายการ </a:t>
            </a: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ต้องมีเงินคงเหลือเป็น 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-0-</a:t>
            </a:r>
          </a:p>
          <a:p>
            <a:endParaRPr lang="th-TH" sz="3000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18</a:t>
            </a:fld>
            <a:endParaRPr lang="th-TH"/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85010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การใช้จ่ายเงินกองทุนพัฒนาฝีมือแรงงาน (ต่อ)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2376490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50106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ค่าใช้จ่ายในการจัดฝึกอบรมสัมมนา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475252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ค่าใช้จ่ายที่ได้รับการจัดสรรเป็นค่าใช้จ่ายในการจัดฝึกอบรม สัมมนาให้กับสถานประกอบกิจการ ให้ดำเนินการดังนี้</a:t>
            </a:r>
          </a:p>
          <a:p>
            <a:pPr marL="0" indent="0">
              <a:buNone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- เบิกจ่ายให้เสร็จสิ้นภายใน 9 มีนาคม 2561 และ</a:t>
            </a:r>
          </a:p>
          <a:p>
            <a:pPr marL="0" indent="0">
              <a:buNone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ส่งคืนเงินเหลือจ่าย ภายใน 30 มีนาคม 2561</a:t>
            </a:r>
          </a:p>
          <a:p>
            <a:pPr marL="0" indent="0">
              <a:buNone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- กำหนดการ เนื้อหา การจัดฝึกอบรม ให้เน้นการดำเนินการด้านกองทุนพัฒนาฝีมือแรงงาน ด้านเงินกู้ยืม และ เงินช่วยเหลือหรืออุดหนุน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A5D59-4226-4307-985A-1F6808A14A2E}" type="slidenum">
              <a:rPr lang="th-TH" smtClean="0"/>
              <a:t>19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8396638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Callout 3 2"/>
          <p:cNvSpPr/>
          <p:nvPr/>
        </p:nvSpPr>
        <p:spPr>
          <a:xfrm rot="21011870">
            <a:off x="509438" y="522516"/>
            <a:ext cx="3154748" cy="914400"/>
          </a:xfrm>
          <a:prstGeom prst="borderCallout3">
            <a:avLst>
              <a:gd name="adj1" fmla="val 23153"/>
              <a:gd name="adj2" fmla="val -946"/>
              <a:gd name="adj3" fmla="val 69161"/>
              <a:gd name="adj4" fmla="val -12061"/>
              <a:gd name="adj5" fmla="val 149176"/>
              <a:gd name="adj6" fmla="val -11553"/>
              <a:gd name="adj7" fmla="val 241890"/>
              <a:gd name="adj8" fmla="val -9599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rgbClr val="FFFF00"/>
                </a:solidFill>
              </a:rPr>
              <a:t>สอบถามข้อมูลเพิ่มเติม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725180" y="6477000"/>
            <a:ext cx="2133600" cy="228600"/>
          </a:xfrm>
        </p:spPr>
        <p:txBody>
          <a:bodyPr/>
          <a:lstStyle/>
          <a:p>
            <a:fld id="{8742A256-FE3D-4792-97E6-C377818D4776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177125" y="2225174"/>
            <a:ext cx="4862439" cy="693121"/>
          </a:xfrm>
          <a:prstGeom prst="rect">
            <a:avLst/>
          </a:prstGeom>
        </p:spPr>
        <p:txBody>
          <a:bodyPr wrap="square" lIns="76819" tIns="38409" rIns="76819" bIns="38409">
            <a:spAutoFit/>
          </a:bodyPr>
          <a:lstStyle/>
          <a:p>
            <a:endParaRPr lang="en-US" sz="4000" dirty="0"/>
          </a:p>
        </p:txBody>
      </p:sp>
      <p:sp>
        <p:nvSpPr>
          <p:cNvPr id="5" name="Rectangle 4"/>
          <p:cNvSpPr/>
          <p:nvPr/>
        </p:nvSpPr>
        <p:spPr>
          <a:xfrm>
            <a:off x="3439923" y="162373"/>
            <a:ext cx="5638800" cy="69312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76819" tIns="38409" rIns="76819" bIns="38409">
            <a:spAutoFit/>
          </a:bodyPr>
          <a:lstStyle/>
          <a:p>
            <a:pPr algn="ctr"/>
            <a:r>
              <a:rPr lang="th-TH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endParaRPr lang="en-US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413064" y="1541908"/>
            <a:ext cx="8544096" cy="453334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6819" tIns="38409" rIns="76819" bIns="38409"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ผู้อำนวยการ					   0 2643 4977 </a:t>
            </a:r>
          </a:p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กลุ่มงานบริหารกองทุน 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			   0 2643 6039</a:t>
            </a:r>
            <a:endParaRPr lang="th-TH" sz="3200" b="1" dirty="0">
              <a:latin typeface="FreesiaUPC" pitchFamily="34" charset="-34"/>
              <a:cs typeface="FreesiaUPC" pitchFamily="34" charset="-34"/>
            </a:endParaRPr>
          </a:p>
          <a:p>
            <a:pPr marL="0" indent="0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(เงินกู้ยืม/เงินช่วยเหลือหรืออุดหนุนฯ)</a:t>
            </a:r>
          </a:p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กลุ่มงานส่งเสริมและรับรองสิทธิประโยชน์    0 2246 1937</a:t>
            </a:r>
          </a:p>
          <a:p>
            <a:pPr marL="0" indent="0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(การพัฒนาฝีมือแรงงานตามพ.ร.บ.)</a:t>
            </a:r>
          </a:p>
          <a:p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กลุ่มงานการเงินและบัญชีกองทุน	             0 2245 3217</a:t>
            </a:r>
          </a:p>
          <a:p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กลุ่มงานเลขานุการคณะกรรมการส่งเสริมฯ   0 2245 2365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022" y="6095315"/>
            <a:ext cx="6840760" cy="646300"/>
          </a:xfrm>
          <a:prstGeom prst="rect">
            <a:avLst/>
          </a:prstGeom>
          <a:noFill/>
        </p:spPr>
        <p:txBody>
          <a:bodyPr wrap="square" lIns="91410" tIns="45705" rIns="91410" bIns="45705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: www.dsd.go.th/sdpaa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86"/>
            <a:ext cx="826127" cy="856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ผลการค้นหารูปภาพสำหรับ การ์ตูนขอบคุณค่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702" y="5223164"/>
            <a:ext cx="1760748" cy="176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กองส่งเสริมการพัฒนาฝีมือแรงงาน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962629934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1663</Words>
  <Application>Microsoft Office PowerPoint</Application>
  <PresentationFormat>นำเสนอทางหน้าจอ (4:3)</PresentationFormat>
  <Paragraphs>178</Paragraphs>
  <Slides>20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20</vt:i4>
      </vt:variant>
    </vt:vector>
  </HeadingPairs>
  <TitlesOfParts>
    <vt:vector size="28" baseType="lpstr">
      <vt:lpstr>Angsana New</vt:lpstr>
      <vt:lpstr>Arial</vt:lpstr>
      <vt:lpstr>Calibri</vt:lpstr>
      <vt:lpstr>Cordia New</vt:lpstr>
      <vt:lpstr>FreesiaUPC</vt:lpstr>
      <vt:lpstr>TH SarabunPSK</vt:lpstr>
      <vt:lpstr>Wingdings</vt:lpstr>
      <vt:lpstr>ชุดรูปแบบของ Office</vt:lpstr>
      <vt:lpstr>งานนำเสนอ PowerPoint</vt:lpstr>
      <vt:lpstr>งานนำเสนอ PowerPoint</vt:lpstr>
      <vt:lpstr>การประเมินผลการดำเนินงานของทุนหมุนเวียน</vt:lpstr>
      <vt:lpstr> เกณฑ์ตัวชี้วัดกองทุน (4 ด้าน คะแนนเต็ม 5 คะแนน) </vt:lpstr>
      <vt:lpstr>คะแนนประเมินเกณฑ์ชี้วัดกองทุน</vt:lpstr>
      <vt:lpstr>กองทุนพัฒนาฝีมือแรงงาน  - รางวัลทุนหมุนเวียนดีเด่น ปี 2560 ด้าน การพัฒนาดีเด่น  </vt:lpstr>
      <vt:lpstr>ด้านบัญชีกองทุน</vt:lpstr>
      <vt:lpstr>ด้านบัญชีกองทุน (ต่อ)</vt:lpstr>
      <vt:lpstr>2. การบันทึกบัญชี</vt:lpstr>
      <vt:lpstr>2. การบันทึกบัญชี (ต่อ)</vt:lpstr>
      <vt:lpstr>3. การจัดทำรายงานเงินคงเหลือประจำวัน </vt:lpstr>
      <vt:lpstr>4. ความละเอียดรอบคอบในการบันทึกรายการ</vt:lpstr>
      <vt:lpstr>ด้านการเงินกองทุน</vt:lpstr>
      <vt:lpstr>ด้านการเงินกองทุน (ต่อ)</vt:lpstr>
      <vt:lpstr>การจ่ายเงินช่วยเหลือหรืออุดหนุนเพื่อการพัฒนาฝีมือแรงงาน</vt:lpstr>
      <vt:lpstr> การจ่ายเงินช่วยเหลือหรืออุดหนุนเพื่อการพัฒนาฝีมือแรงงาน (ต่อ) </vt:lpstr>
      <vt:lpstr>การใช้จ่ายเงินกองทุนพัฒนาฝีมือแรงงาน</vt:lpstr>
      <vt:lpstr>การใช้จ่ายเงินกองทุนพัฒนาฝีมือแรงงาน (ต่อ)</vt:lpstr>
      <vt:lpstr>ค่าใช้จ่ายในการจัดฝึกอบรมสัมมนา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สัมมนาเชิงปฏิบัติการ  เรื่อง การเงินและบัญชีกองทุนพัฒนาฝีมือแรงงาน</dc:title>
  <dc:creator>Lemel</dc:creator>
  <cp:lastModifiedBy>Use</cp:lastModifiedBy>
  <cp:revision>84</cp:revision>
  <cp:lastPrinted>2018-02-07T10:36:05Z</cp:lastPrinted>
  <dcterms:created xsi:type="dcterms:W3CDTF">2018-02-06T08:07:50Z</dcterms:created>
  <dcterms:modified xsi:type="dcterms:W3CDTF">2018-02-24T13:44:39Z</dcterms:modified>
</cp:coreProperties>
</file>