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notesSlides/notesSlide30.xml" ContentType="application/vnd.openxmlformats-officedocument.presentationml.notesSlide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drawing3.xml" ContentType="application/vnd.ms-office.drawingml.diagramDrawing+xml"/>
  <Default Extension="png" ContentType="image/png"/>
  <Override PartName="/ppt/diagrams/layout20.xml" ContentType="application/vnd.openxmlformats-officedocument.drawingml.diagramLayout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Default Extension="emf" ContentType="image/x-emf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notesSlides/notesSlide13.xml" ContentType="application/vnd.openxmlformats-officedocument.presentationml.notesSlide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drawing8.xml" ContentType="application/vnd.ms-office.drawingml.diagramDrawing+xml"/>
  <Override PartName="/ppt/slides/slide108.xml" ContentType="application/vnd.openxmlformats-officedocument.presentationml.slide+xml"/>
  <Override PartName="/ppt/diagrams/quickStyle8.xml" ContentType="application/vnd.openxmlformats-officedocument.drawingml.diagramStyle+xml"/>
  <Override PartName="/ppt/diagrams/layout14.xml" ContentType="application/vnd.openxmlformats-officedocument.drawingml.diagramLayout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ppt/diagrams/colors24.xml" ContentType="application/vnd.openxmlformats-officedocument.drawingml.diagramColors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s/slide122.xml" ContentType="application/vnd.openxmlformats-officedocument.presentationml.slide+xml"/>
  <Override PartName="/ppt/diagrams/colors1.xml" ContentType="application/vnd.openxmlformats-officedocument.drawingml.diagramColors+xml"/>
  <Override PartName="/ppt/diagrams/colors13.xml" ContentType="application/vnd.openxmlformats-officedocument.drawingml.diagramColors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Override PartName="/ppt/diagrams/quickStyle19.xml" ContentType="application/vnd.openxmlformats-officedocument.drawingml.diagramStyle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drawing9.xml" ContentType="application/vnd.ms-office.drawingml.diagramDrawing+xml"/>
  <Override PartName="/ppt/notesSlides/notesSlide21.xml" ContentType="application/vnd.openxmlformats-officedocument.presentationml.notesSlide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notesSlides/notesSlide15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diagrams/quickStyle24.xml" ContentType="application/vnd.openxmlformats-officedocument.drawingml.diagramStyle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slides/slide118.xml" ContentType="application/vnd.openxmlformats-officedocument.presentationml.slide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diagrams/layout24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colors23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drawing19.xml" ContentType="application/vnd.ms-office.drawingml.diagramDrawing+xml"/>
  <Override PartName="/ppt/notesSlides/notesSlide28.xml" ContentType="application/vnd.openxmlformats-officedocument.presentationml.notesSlide+xml"/>
  <Override PartName="/ppt/slides/slide51.xml" ContentType="application/vnd.openxmlformats-officedocument.presentationml.slide+xml"/>
  <Override PartName="/ppt/diagrams/quickStyle18.xml" ContentType="application/vnd.openxmlformats-officedocument.drawingml.diagramStyle+xml"/>
  <Override PartName="/ppt/slides/slide40.xml" ContentType="application/vnd.openxmlformats-officedocument.presentationml.slide+xml"/>
  <Override PartName="/ppt/diagrams/layout18.xml" ContentType="application/vnd.openxmlformats-officedocument.drawingml.diagram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slides/slide89.xml" ContentType="application/vnd.openxmlformats-officedocument.presentationml.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theme/theme3.xml" ContentType="application/vnd.openxmlformats-officedocument.theme+xml"/>
  <Override PartName="/ppt/diagrams/colors20.xml" ContentType="application/vnd.openxmlformats-officedocument.drawingml.diagramColors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diagrams/data11.xml" ContentType="application/vnd.openxmlformats-officedocument.drawingml.diagramData+xml"/>
  <Default Extension="xls" ContentType="application/vnd.ms-excel"/>
  <Override PartName="/ppt/diagrams/data22.xml" ContentType="application/vnd.openxmlformats-officedocument.drawingml.diagramData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notesMasterIdLst>
    <p:notesMasterId r:id="rId124"/>
  </p:notesMasterIdLst>
  <p:handoutMasterIdLst>
    <p:handoutMasterId r:id="rId125"/>
  </p:handoutMasterIdLst>
  <p:sldIdLst>
    <p:sldId id="654" r:id="rId2"/>
    <p:sldId id="652" r:id="rId3"/>
    <p:sldId id="463" r:id="rId4"/>
    <p:sldId id="464" r:id="rId5"/>
    <p:sldId id="465" r:id="rId6"/>
    <p:sldId id="435" r:id="rId7"/>
    <p:sldId id="406" r:id="rId8"/>
    <p:sldId id="389" r:id="rId9"/>
    <p:sldId id="293" r:id="rId10"/>
    <p:sldId id="634" r:id="rId11"/>
    <p:sldId id="496" r:id="rId12"/>
    <p:sldId id="294" r:id="rId13"/>
    <p:sldId id="498" r:id="rId14"/>
    <p:sldId id="499" r:id="rId15"/>
    <p:sldId id="517" r:id="rId16"/>
    <p:sldId id="295" r:id="rId17"/>
    <p:sldId id="500" r:id="rId18"/>
    <p:sldId id="647" r:id="rId19"/>
    <p:sldId id="298" r:id="rId20"/>
    <p:sldId id="514" r:id="rId21"/>
    <p:sldId id="515" r:id="rId22"/>
    <p:sldId id="299" r:id="rId23"/>
    <p:sldId id="501" r:id="rId24"/>
    <p:sldId id="516" r:id="rId25"/>
    <p:sldId id="503" r:id="rId26"/>
    <p:sldId id="300" r:id="rId27"/>
    <p:sldId id="504" r:id="rId28"/>
    <p:sldId id="505" r:id="rId29"/>
    <p:sldId id="506" r:id="rId30"/>
    <p:sldId id="303" r:id="rId31"/>
    <p:sldId id="507" r:id="rId32"/>
    <p:sldId id="508" r:id="rId33"/>
    <p:sldId id="509" r:id="rId34"/>
    <p:sldId id="302" r:id="rId35"/>
    <p:sldId id="518" r:id="rId36"/>
    <p:sldId id="520" r:id="rId37"/>
    <p:sldId id="557" r:id="rId38"/>
    <p:sldId id="521" r:id="rId39"/>
    <p:sldId id="522" r:id="rId40"/>
    <p:sldId id="523" r:id="rId41"/>
    <p:sldId id="562" r:id="rId42"/>
    <p:sldId id="560" r:id="rId43"/>
    <p:sldId id="559" r:id="rId44"/>
    <p:sldId id="561" r:id="rId45"/>
    <p:sldId id="273" r:id="rId46"/>
    <p:sldId id="524" r:id="rId47"/>
    <p:sldId id="556" r:id="rId48"/>
    <p:sldId id="304" r:id="rId49"/>
    <p:sldId id="525" r:id="rId50"/>
    <p:sldId id="279" r:id="rId51"/>
    <p:sldId id="526" r:id="rId52"/>
    <p:sldId id="527" r:id="rId53"/>
    <p:sldId id="432" r:id="rId54"/>
    <p:sldId id="565" r:id="rId55"/>
    <p:sldId id="566" r:id="rId56"/>
    <p:sldId id="579" r:id="rId57"/>
    <p:sldId id="576" r:id="rId58"/>
    <p:sldId id="580" r:id="rId59"/>
    <p:sldId id="581" r:id="rId60"/>
    <p:sldId id="582" r:id="rId61"/>
    <p:sldId id="583" r:id="rId62"/>
    <p:sldId id="584" r:id="rId63"/>
    <p:sldId id="568" r:id="rId64"/>
    <p:sldId id="567" r:id="rId65"/>
    <p:sldId id="569" r:id="rId66"/>
    <p:sldId id="570" r:id="rId67"/>
    <p:sldId id="571" r:id="rId68"/>
    <p:sldId id="572" r:id="rId69"/>
    <p:sldId id="573" r:id="rId70"/>
    <p:sldId id="585" r:id="rId71"/>
    <p:sldId id="587" r:id="rId72"/>
    <p:sldId id="586" r:id="rId73"/>
    <p:sldId id="588" r:id="rId74"/>
    <p:sldId id="589" r:id="rId75"/>
    <p:sldId id="635" r:id="rId76"/>
    <p:sldId id="590" r:id="rId77"/>
    <p:sldId id="591" r:id="rId78"/>
    <p:sldId id="592" r:id="rId79"/>
    <p:sldId id="593" r:id="rId80"/>
    <p:sldId id="594" r:id="rId81"/>
    <p:sldId id="595" r:id="rId82"/>
    <p:sldId id="596" r:id="rId83"/>
    <p:sldId id="597" r:id="rId84"/>
    <p:sldId id="598" r:id="rId85"/>
    <p:sldId id="599" r:id="rId86"/>
    <p:sldId id="600" r:id="rId87"/>
    <p:sldId id="601" r:id="rId88"/>
    <p:sldId id="602" r:id="rId89"/>
    <p:sldId id="603" r:id="rId90"/>
    <p:sldId id="604" r:id="rId91"/>
    <p:sldId id="605" r:id="rId92"/>
    <p:sldId id="606" r:id="rId93"/>
    <p:sldId id="607" r:id="rId94"/>
    <p:sldId id="608" r:id="rId95"/>
    <p:sldId id="609" r:id="rId96"/>
    <p:sldId id="622" r:id="rId97"/>
    <p:sldId id="641" r:id="rId98"/>
    <p:sldId id="642" r:id="rId99"/>
    <p:sldId id="610" r:id="rId100"/>
    <p:sldId id="611" r:id="rId101"/>
    <p:sldId id="612" r:id="rId102"/>
    <p:sldId id="613" r:id="rId103"/>
    <p:sldId id="614" r:id="rId104"/>
    <p:sldId id="643" r:id="rId105"/>
    <p:sldId id="644" r:id="rId106"/>
    <p:sldId id="645" r:id="rId107"/>
    <p:sldId id="646" r:id="rId108"/>
    <p:sldId id="615" r:id="rId109"/>
    <p:sldId id="616" r:id="rId110"/>
    <p:sldId id="617" r:id="rId111"/>
    <p:sldId id="618" r:id="rId112"/>
    <p:sldId id="619" r:id="rId113"/>
    <p:sldId id="620" r:id="rId114"/>
    <p:sldId id="621" r:id="rId115"/>
    <p:sldId id="624" r:id="rId116"/>
    <p:sldId id="640" r:id="rId117"/>
    <p:sldId id="648" r:id="rId118"/>
    <p:sldId id="650" r:id="rId119"/>
    <p:sldId id="639" r:id="rId120"/>
    <p:sldId id="637" r:id="rId121"/>
    <p:sldId id="554" r:id="rId122"/>
    <p:sldId id="493" r:id="rId123"/>
  </p:sldIdLst>
  <p:sldSz cx="12187238" cy="6859588"/>
  <p:notesSz cx="6805613" cy="9939338"/>
  <p:defaultTextStyle>
    <a:defPPr>
      <a:defRPr lang="en-US"/>
    </a:defPPr>
    <a:lvl1pPr marL="0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CF3"/>
    <a:srgbClr val="88ECFA"/>
    <a:srgbClr val="EDFCA0"/>
    <a:srgbClr val="B9FDE3"/>
    <a:srgbClr val="C9F5DA"/>
    <a:srgbClr val="119727"/>
    <a:srgbClr val="B5E7B5"/>
    <a:srgbClr val="FED6FE"/>
    <a:srgbClr val="CCFFCC"/>
    <a:srgbClr val="99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4" autoAdjust="0"/>
    <p:restoredTop sz="99283" autoAdjust="0"/>
  </p:normalViewPr>
  <p:slideViewPr>
    <p:cSldViewPr>
      <p:cViewPr>
        <p:scale>
          <a:sx n="70" d="100"/>
          <a:sy n="70" d="100"/>
        </p:scale>
        <p:origin x="-690" y="-156"/>
      </p:cViewPr>
      <p:guideLst>
        <p:guide orient="horz" pos="2161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notesMaster" Target="notesMasters/notesMaster1.xml"/><Relationship Id="rId12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chevron1" loCatId="process" qsTypeId="urn:microsoft.com/office/officeart/2005/8/quickstyle/simple1" qsCatId="simple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>
        <a:ln>
          <a:solidFill>
            <a:srgbClr val="FFFF00"/>
          </a:solidFill>
        </a:ln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6D292EE-4537-4D24-8BBD-70ABB12ECF7F}" type="pres">
      <dgm:prSet presAssocID="{3DF1E45E-9DFA-4174-A858-A43ABB6A07E9}" presName="Name0" presStyleCnt="0">
        <dgm:presLayoutVars>
          <dgm:dir/>
          <dgm:animLvl val="lvl"/>
          <dgm:resizeHandles val="exact"/>
        </dgm:presLayoutVars>
      </dgm:prSet>
      <dgm:spPr/>
    </dgm:pt>
    <dgm:pt modelId="{D8F75765-F2C1-45FF-9C3A-6B25A89D096C}" type="pres">
      <dgm:prSet presAssocID="{C1BC2726-D5CF-4D28-972D-5CFA72A1510B}" presName="parTxOnly" presStyleLbl="node1" presStyleIdx="0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71ECB9-5678-42BB-9BC8-9283BE817D2D}" type="pres">
      <dgm:prSet presAssocID="{5BD9FBCE-AC10-4215-A1E9-6B2CEA347637}" presName="parTxOnlySpace" presStyleCnt="0"/>
      <dgm:spPr/>
    </dgm:pt>
    <dgm:pt modelId="{82E5E7C5-11CC-4C8E-9B8F-0C527D484904}" type="pres">
      <dgm:prSet presAssocID="{FE9CBBCF-720E-40C9-9AA2-E2FE1159C426}" presName="parTxOnly" presStyleLbl="node1" presStyleIdx="1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E864300-77AE-4771-B09E-6A606FC3C45B}" type="presOf" srcId="{3DF1E45E-9DFA-4174-A858-A43ABB6A07E9}" destId="{A6D292EE-4537-4D24-8BBD-70ABB12ECF7F}" srcOrd="0" destOrd="0" presId="urn:microsoft.com/office/officeart/2005/8/layout/chevron1"/>
    <dgm:cxn modelId="{E170AD43-E427-4015-83C9-861AC7F2E5CB}" type="presOf" srcId="{C1BC2726-D5CF-4D28-972D-5CFA72A1510B}" destId="{D8F75765-F2C1-45FF-9C3A-6B25A89D096C}" srcOrd="0" destOrd="0" presId="urn:microsoft.com/office/officeart/2005/8/layout/chevron1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D701CB66-7B22-4CF0-827D-84C873C36AAB}" type="presOf" srcId="{FE9CBBCF-720E-40C9-9AA2-E2FE1159C426}" destId="{82E5E7C5-11CC-4C8E-9B8F-0C527D484904}" srcOrd="0" destOrd="0" presId="urn:microsoft.com/office/officeart/2005/8/layout/chevron1"/>
    <dgm:cxn modelId="{9C97AB65-E375-4791-A0F9-C3F80E93EA64}" type="presParOf" srcId="{A6D292EE-4537-4D24-8BBD-70ABB12ECF7F}" destId="{D8F75765-F2C1-45FF-9C3A-6B25A89D096C}" srcOrd="0" destOrd="0" presId="urn:microsoft.com/office/officeart/2005/8/layout/chevron1"/>
    <dgm:cxn modelId="{1138D96B-8D03-4C35-B1A9-43F200660055}" type="presParOf" srcId="{A6D292EE-4537-4D24-8BBD-70ABB12ECF7F}" destId="{1A71ECB9-5678-42BB-9BC8-9283BE817D2D}" srcOrd="1" destOrd="0" presId="urn:microsoft.com/office/officeart/2005/8/layout/chevron1"/>
    <dgm:cxn modelId="{980C8FCE-5392-42F2-993C-434F9BD4CDA0}" type="presParOf" srcId="{A6D292EE-4537-4D24-8BBD-70ABB12ECF7F}" destId="{82E5E7C5-11CC-4C8E-9B8F-0C527D48490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  <a:endParaRPr lang="th-TH" sz="2400" b="1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75D3FB7C-6494-44A2-8E10-4CBFAE34F1F5}" type="presOf" srcId="{5C120A63-510B-4C58-A65C-BF63417AC788}" destId="{A1C085AB-A1C2-47D8-A64B-DEBCE78F5946}" srcOrd="0" destOrd="0" presId="urn:microsoft.com/office/officeart/2005/8/layout/vList2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27D56C2C-8730-4BEC-89D3-47FADB9DB5CC}" type="presOf" srcId="{493EAE2A-9F57-46C1-ACED-9FF71B33EA0E}" destId="{675C93E7-1C90-4998-8175-F7364359BE39}" srcOrd="0" destOrd="0" presId="urn:microsoft.com/office/officeart/2005/8/layout/vList2"/>
    <dgm:cxn modelId="{C126A7A1-39BA-40BD-8ED6-20577E54BE4B}" type="presOf" srcId="{D8EBC479-EDA4-450E-A8C0-39B7ECC9D324}" destId="{4069B5E3-679A-42AA-9AD5-D0AC158A63A0}" srcOrd="0" destOrd="0" presId="urn:microsoft.com/office/officeart/2005/8/layout/vList2"/>
    <dgm:cxn modelId="{922CE79E-FC04-4C9F-8C36-CC94EE25A390}" type="presOf" srcId="{93AF0E03-E605-43FD-B8AE-BF385CA97B4B}" destId="{798D813B-659D-4D24-AE9E-0347E2FA2544}" srcOrd="0" destOrd="0" presId="urn:microsoft.com/office/officeart/2005/8/layout/vList2"/>
    <dgm:cxn modelId="{3BF23797-3213-42B8-B9CF-C3586B978070}" type="presOf" srcId="{9F1D89EB-B0F5-4006-A69B-9EC9A7652490}" destId="{BEDACB00-D253-4EA5-875D-39D30D70CE24}" srcOrd="0" destOrd="0" presId="urn:microsoft.com/office/officeart/2005/8/layout/vList2"/>
    <dgm:cxn modelId="{7CA5B55C-3342-42CF-A666-EB77342F9E23}" type="presOf" srcId="{F04591DB-3B95-4B37-922F-65A9CFEB6FAB}" destId="{EF937540-1ECA-4C21-A641-EDBD299B450D}" srcOrd="0" destOrd="0" presId="urn:microsoft.com/office/officeart/2005/8/layout/vList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B8120A63-1490-4655-A297-43CDB2A2B3EF}" type="presParOf" srcId="{675C93E7-1C90-4998-8175-F7364359BE39}" destId="{EF937540-1ECA-4C21-A641-EDBD299B450D}" srcOrd="0" destOrd="0" presId="urn:microsoft.com/office/officeart/2005/8/layout/vList2"/>
    <dgm:cxn modelId="{0A89CFDC-669B-49A8-93AD-EA880BA9D025}" type="presParOf" srcId="{675C93E7-1C90-4998-8175-F7364359BE39}" destId="{2087B7FB-7803-4DC8-87BF-BEBA986D11B0}" srcOrd="1" destOrd="0" presId="urn:microsoft.com/office/officeart/2005/8/layout/vList2"/>
    <dgm:cxn modelId="{9818B13D-08C1-439F-8A85-BD3C51EF987A}" type="presParOf" srcId="{675C93E7-1C90-4998-8175-F7364359BE39}" destId="{A1C085AB-A1C2-47D8-A64B-DEBCE78F5946}" srcOrd="2" destOrd="0" presId="urn:microsoft.com/office/officeart/2005/8/layout/vList2"/>
    <dgm:cxn modelId="{5C405648-E7D7-440B-9E59-050106D38A35}" type="presParOf" srcId="{675C93E7-1C90-4998-8175-F7364359BE39}" destId="{7B8633C8-A602-4C67-914A-4D187F2447A8}" srcOrd="3" destOrd="0" presId="urn:microsoft.com/office/officeart/2005/8/layout/vList2"/>
    <dgm:cxn modelId="{56DE7FE0-EEDB-455F-A757-18EB6BDC2531}" type="presParOf" srcId="{675C93E7-1C90-4998-8175-F7364359BE39}" destId="{BEDACB00-D253-4EA5-875D-39D30D70CE24}" srcOrd="4" destOrd="0" presId="urn:microsoft.com/office/officeart/2005/8/layout/vList2"/>
    <dgm:cxn modelId="{98A62E0F-F572-4AA1-8EF4-4F5095E55C1E}" type="presParOf" srcId="{675C93E7-1C90-4998-8175-F7364359BE39}" destId="{A5DAA00A-56BC-4186-9630-14B03383824E}" srcOrd="5" destOrd="0" presId="urn:microsoft.com/office/officeart/2005/8/layout/vList2"/>
    <dgm:cxn modelId="{E65486E9-6FB4-4CAD-A505-1508B8F67847}" type="presParOf" srcId="{675C93E7-1C90-4998-8175-F7364359BE39}" destId="{798D813B-659D-4D24-AE9E-0347E2FA2544}" srcOrd="6" destOrd="0" presId="urn:microsoft.com/office/officeart/2005/8/layout/vList2"/>
    <dgm:cxn modelId="{A36895A2-9E9E-47AE-ACB4-FDDFD8D60FD9}" type="presParOf" srcId="{675C93E7-1C90-4998-8175-F7364359BE39}" destId="{A394A63B-6F73-4837-822C-3556AB82097F}" srcOrd="7" destOrd="0" presId="urn:microsoft.com/office/officeart/2005/8/layout/vList2"/>
    <dgm:cxn modelId="{1DC454AD-00B7-4341-B101-93F9B00CD6ED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  <a:endParaRPr lang="th-TH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X="4427" custLinFactNeighborX="100000" custLinFactNeighborY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 custLinFactX="-5174" custLinFactNeighborX="-100000" custLinFactNeighborY="-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925BE4F-5C2A-4F5E-82BF-F6D611B2CD70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1A757831-FBD8-49E5-83A2-BD6255BFDC40}" type="presOf" srcId="{493EAE2A-9F57-46C1-ACED-9FF71B33EA0E}" destId="{20CF5C66-C834-40FD-B8A1-43D0789F48D4}" srcOrd="0" destOrd="0" presId="urn:microsoft.com/office/officeart/2005/8/layout/default#6"/>
    <dgm:cxn modelId="{B0BBE167-9E93-40D6-9503-D8988091C5F8}" type="presOf" srcId="{F04591DB-3B95-4B37-922F-65A9CFEB6FAB}" destId="{6632DCAE-5550-423B-BF78-C150EA09C1F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47FB68BB-1D3C-4B0D-B79E-096ED9FE47C9}" type="presParOf" srcId="{20CF5C66-C834-40FD-B8A1-43D0789F48D4}" destId="{6632DCAE-5550-423B-BF78-C150EA09C1F4}" srcOrd="0" destOrd="0" presId="urn:microsoft.com/office/officeart/2005/8/layout/default#6"/>
    <dgm:cxn modelId="{2B91BF2B-54F4-46EE-A17D-9038B091F313}" type="presParOf" srcId="{20CF5C66-C834-40FD-B8A1-43D0789F48D4}" destId="{115965CE-6FFE-4BB8-8732-6D5B51C5CE69}" srcOrd="1" destOrd="0" presId="urn:microsoft.com/office/officeart/2005/8/layout/default#6"/>
    <dgm:cxn modelId="{FEB3C749-D29F-4066-A38C-2ECD39AC15BD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8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มีผู้ผ่าน</a:t>
          </a:r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นำจำนวนผู้ผ่านการทดสอบ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3EC4274-36EF-4F0F-9ADD-D15A38E651D9}" type="pres">
      <dgm:prSet presAssocID="{7E76F51D-1A6B-4890-8AB2-6429FD3D6E38}" presName="node" presStyleLbl="node1" presStyleIdx="2" presStyleCnt="4" custScaleY="100000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en-US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962F502-7410-4A29-BF31-81B418C53589}" type="presOf" srcId="{F4796FB9-5698-4183-B215-7A50201A7615}" destId="{21C10DE3-CD28-45C7-9C77-9461C1D9F453}" srcOrd="0" destOrd="0" presId="urn:microsoft.com/office/officeart/2005/8/layout/process1"/>
    <dgm:cxn modelId="{0468D45C-E98F-42EF-AE65-04BD633F6C34}" type="presOf" srcId="{339E7BF2-D1BE-4768-8E60-136EC3C4C5F9}" destId="{BF330597-58CD-4F9B-920A-1933B7BADA8A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3D9E1D1A-DD20-4514-AA5F-6DB7D6D47C70}" type="presOf" srcId="{339E7BF2-D1BE-4768-8E60-136EC3C4C5F9}" destId="{1C215CE1-148C-4F71-8F14-180391838C23}" srcOrd="1" destOrd="0" presId="urn:microsoft.com/office/officeart/2005/8/layout/process1"/>
    <dgm:cxn modelId="{32114786-A830-418A-8F8B-2B8405D8D021}" type="presOf" srcId="{517E32EC-23DD-4371-903E-5951B81AFB0C}" destId="{2B84ACF0-5BA1-46EB-8CA9-81B4C03E2AA9}" srcOrd="0" destOrd="0" presId="urn:microsoft.com/office/officeart/2005/8/layout/process1"/>
    <dgm:cxn modelId="{5A13BF0A-4B70-46C3-9C57-437F841A7601}" type="presOf" srcId="{8116BA30-116F-408E-8A3F-1D0083F6690C}" destId="{508DABA0-D751-44BB-B344-D74EC788DCFC}" srcOrd="1" destOrd="0" presId="urn:microsoft.com/office/officeart/2005/8/layout/process1"/>
    <dgm:cxn modelId="{1A5DBB60-58D1-4B29-A0B5-39B0F6EB07FD}" type="presOf" srcId="{517E32EC-23DD-4371-903E-5951B81AFB0C}" destId="{1C7731FE-A9A5-48FB-B2CB-CBC5EBD4E956}" srcOrd="1" destOrd="0" presId="urn:microsoft.com/office/officeart/2005/8/layout/process1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D1A70CA6-C659-445B-8A79-713C204B5BE2}" type="presOf" srcId="{F8410939-CF6B-42F4-81D6-2A40B46C4637}" destId="{025017EA-F28C-45A6-B0D6-7E1B3FF1B0F5}" srcOrd="0" destOrd="0" presId="urn:microsoft.com/office/officeart/2005/8/layout/process1"/>
    <dgm:cxn modelId="{6E60A467-0BA6-478D-8D49-8F68375E7995}" type="presOf" srcId="{7E76F51D-1A6B-4890-8AB2-6429FD3D6E38}" destId="{C3EC4274-36EF-4F0F-9ADD-D15A38E651D9}" srcOrd="0" destOrd="0" presId="urn:microsoft.com/office/officeart/2005/8/layout/process1"/>
    <dgm:cxn modelId="{6BE22B8B-7B9F-464F-A0B6-C321B0FE41CC}" type="presOf" srcId="{7D046B28-9EF5-4FD9-A2A0-65D25B1C23D3}" destId="{A2E2A8B2-D699-4134-8F29-65046C579564}" srcOrd="0" destOrd="0" presId="urn:microsoft.com/office/officeart/2005/8/layout/process1"/>
    <dgm:cxn modelId="{8F664A7C-326D-4C59-B572-B69D47DED56A}" type="presOf" srcId="{8116BA30-116F-408E-8A3F-1D0083F6690C}" destId="{99C02F06-B6BA-4485-A207-974690316DEA}" srcOrd="0" destOrd="0" presId="urn:microsoft.com/office/officeart/2005/8/layout/process1"/>
    <dgm:cxn modelId="{585FF312-55A5-4B4C-BD54-DB3A901125BF}" type="presOf" srcId="{EA3523A9-A85A-48DD-9DEF-923ED6B967CF}" destId="{AAADF07B-812A-483A-836A-3902DDF2321B}" srcOrd="0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C1DB9AE2-92C3-420A-80C9-CFA52AA97616}" type="presParOf" srcId="{025017EA-F28C-45A6-B0D6-7E1B3FF1B0F5}" destId="{AAADF07B-812A-483A-836A-3902DDF2321B}" srcOrd="0" destOrd="0" presId="urn:microsoft.com/office/officeart/2005/8/layout/process1"/>
    <dgm:cxn modelId="{A3A6A1D2-C4A7-4ECB-AFA8-35FD641E9FFF}" type="presParOf" srcId="{025017EA-F28C-45A6-B0D6-7E1B3FF1B0F5}" destId="{BF330597-58CD-4F9B-920A-1933B7BADA8A}" srcOrd="1" destOrd="0" presId="urn:microsoft.com/office/officeart/2005/8/layout/process1"/>
    <dgm:cxn modelId="{B571C723-5C5D-4D8B-9A49-3AF1B4495481}" type="presParOf" srcId="{BF330597-58CD-4F9B-920A-1933B7BADA8A}" destId="{1C215CE1-148C-4F71-8F14-180391838C23}" srcOrd="0" destOrd="0" presId="urn:microsoft.com/office/officeart/2005/8/layout/process1"/>
    <dgm:cxn modelId="{95B5AA3C-6297-48B3-B735-51EA13DE8ED3}" type="presParOf" srcId="{025017EA-F28C-45A6-B0D6-7E1B3FF1B0F5}" destId="{21C10DE3-CD28-45C7-9C77-9461C1D9F453}" srcOrd="2" destOrd="0" presId="urn:microsoft.com/office/officeart/2005/8/layout/process1"/>
    <dgm:cxn modelId="{C4E8193B-E90F-4792-9934-806DBABB1075}" type="presParOf" srcId="{025017EA-F28C-45A6-B0D6-7E1B3FF1B0F5}" destId="{2B84ACF0-5BA1-46EB-8CA9-81B4C03E2AA9}" srcOrd="3" destOrd="0" presId="urn:microsoft.com/office/officeart/2005/8/layout/process1"/>
    <dgm:cxn modelId="{0C6F83B3-BB28-41AB-A89F-156CE708ADDC}" type="presParOf" srcId="{2B84ACF0-5BA1-46EB-8CA9-81B4C03E2AA9}" destId="{1C7731FE-A9A5-48FB-B2CB-CBC5EBD4E956}" srcOrd="0" destOrd="0" presId="urn:microsoft.com/office/officeart/2005/8/layout/process1"/>
    <dgm:cxn modelId="{FFCFB7BA-56D1-42E2-8D27-BDA56A3F284A}" type="presParOf" srcId="{025017EA-F28C-45A6-B0D6-7E1B3FF1B0F5}" destId="{C3EC4274-36EF-4F0F-9ADD-D15A38E651D9}" srcOrd="4" destOrd="0" presId="urn:microsoft.com/office/officeart/2005/8/layout/process1"/>
    <dgm:cxn modelId="{7C090CE2-58C4-4FDD-8441-314A017EA9C2}" type="presParOf" srcId="{025017EA-F28C-45A6-B0D6-7E1B3FF1B0F5}" destId="{99C02F06-B6BA-4485-A207-974690316DEA}" srcOrd="5" destOrd="0" presId="urn:microsoft.com/office/officeart/2005/8/layout/process1"/>
    <dgm:cxn modelId="{68FC9C1D-E641-4932-A865-20A605A3088D}" type="presParOf" srcId="{99C02F06-B6BA-4485-A207-974690316DEA}" destId="{508DABA0-D751-44BB-B344-D74EC788DCFC}" srcOrd="0" destOrd="0" presId="urn:microsoft.com/office/officeart/2005/8/layout/process1"/>
    <dgm:cxn modelId="{5320B9F3-C66F-4FAE-9D8D-85C087D306AD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3_2" csCatId="accent3" phldr="1"/>
      <dgm:spPr/>
    </dgm:pt>
    <dgm:pt modelId="{F4796FB9-5698-4183-B215-7A50201A7615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 custLinFactNeighborX="-41398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 custLinFactNeighborX="-42151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950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 custLinFactNeighborX="-42850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X="-1687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9945ABC-F973-4E20-A964-2AB9015ACE8F}" type="presOf" srcId="{DFE0C83A-9D09-46F2-8DD1-6D09A0AB55B1}" destId="{6F0F3455-5AB6-43F2-939C-4BA9EF17B651}" srcOrd="0" destOrd="0" presId="urn:microsoft.com/office/officeart/2005/8/layout/process1"/>
    <dgm:cxn modelId="{042DAE85-6114-4FBD-99D6-39EF3535382F}" type="presOf" srcId="{F8410939-CF6B-42F4-81D6-2A40B46C4637}" destId="{025017EA-F28C-45A6-B0D6-7E1B3FF1B0F5}" srcOrd="0" destOrd="0" presId="urn:microsoft.com/office/officeart/2005/8/layout/process1"/>
    <dgm:cxn modelId="{E9091035-AD88-44C4-8F5A-C0C9BAA55F9C}" type="presOf" srcId="{5A9754EC-F231-4DA8-99A9-DB37454B7AB7}" destId="{80E35B5E-65C4-4BA8-9B2E-D0812DCB808C}" srcOrd="0" destOrd="0" presId="urn:microsoft.com/office/officeart/2005/8/layout/process1"/>
    <dgm:cxn modelId="{63458667-21D6-41D8-9F97-91823FF7BCD0}" type="presOf" srcId="{F4796FB9-5698-4183-B215-7A50201A7615}" destId="{21C10DE3-CD28-45C7-9C77-9461C1D9F453}" srcOrd="0" destOrd="0" presId="urn:microsoft.com/office/officeart/2005/8/layout/process1"/>
    <dgm:cxn modelId="{F35FBA5F-48C9-47DF-9F43-E5654265A7AA}" type="presOf" srcId="{DFE0C83A-9D09-46F2-8DD1-6D09A0AB55B1}" destId="{34275A6E-7026-457C-9B4C-8D51E28AEE5B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05B81778-4256-48C3-B930-7E2453A604B4}" type="presOf" srcId="{7D046B28-9EF5-4FD9-A2A0-65D25B1C23D3}" destId="{A2E2A8B2-D699-4134-8F29-65046C579564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6AB48616-523B-45F7-8570-B4ADB9E6540D}" type="presOf" srcId="{74D6ACEB-2C41-4530-BA33-D75C8FA8DACE}" destId="{79ECDFA4-B17E-4068-A867-B9DBDD1F73FC}" srcOrd="1" destOrd="0" presId="urn:microsoft.com/office/officeart/2005/8/layout/process1"/>
    <dgm:cxn modelId="{7E1C3414-8123-452B-A9B2-360B5DECB597}" type="presOf" srcId="{03782A1B-A435-4F10-803C-D029D3D30B28}" destId="{180ED129-2CC5-47DD-AE15-89EF3013291B}" srcOrd="0" destOrd="0" presId="urn:microsoft.com/office/officeart/2005/8/layout/process1"/>
    <dgm:cxn modelId="{152C49BB-0AFE-4F3D-847A-2669738CE6CE}" type="presOf" srcId="{74D6ACEB-2C41-4530-BA33-D75C8FA8DACE}" destId="{1695593E-EE7A-451C-8795-3EBA4E45EC0B}" srcOrd="0" destOrd="0" presId="urn:microsoft.com/office/officeart/2005/8/layout/process1"/>
    <dgm:cxn modelId="{927FB835-44A0-4644-B068-C9D6ED8D1C76}" type="presOf" srcId="{517E32EC-23DD-4371-903E-5951B81AFB0C}" destId="{2B84ACF0-5BA1-46EB-8CA9-81B4C03E2AA9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BB87189F-5C2D-4114-8C6D-D998400BE7ED}" type="presOf" srcId="{517E32EC-23DD-4371-903E-5951B81AFB0C}" destId="{1C7731FE-A9A5-48FB-B2CB-CBC5EBD4E956}" srcOrd="1" destOrd="0" presId="urn:microsoft.com/office/officeart/2005/8/layout/process1"/>
    <dgm:cxn modelId="{93D6A3DE-C297-4307-9A0A-8A2375E7E491}" type="presParOf" srcId="{025017EA-F28C-45A6-B0D6-7E1B3FF1B0F5}" destId="{80E35B5E-65C4-4BA8-9B2E-D0812DCB808C}" srcOrd="0" destOrd="0" presId="urn:microsoft.com/office/officeart/2005/8/layout/process1"/>
    <dgm:cxn modelId="{8BEF6606-3613-4B3E-B2AE-3B37F10F34DB}" type="presParOf" srcId="{025017EA-F28C-45A6-B0D6-7E1B3FF1B0F5}" destId="{1695593E-EE7A-451C-8795-3EBA4E45EC0B}" srcOrd="1" destOrd="0" presId="urn:microsoft.com/office/officeart/2005/8/layout/process1"/>
    <dgm:cxn modelId="{23C52420-05B4-4610-8215-43593CE77EAB}" type="presParOf" srcId="{1695593E-EE7A-451C-8795-3EBA4E45EC0B}" destId="{79ECDFA4-B17E-4068-A867-B9DBDD1F73FC}" srcOrd="0" destOrd="0" presId="urn:microsoft.com/office/officeart/2005/8/layout/process1"/>
    <dgm:cxn modelId="{46026B24-49AE-47CD-ABD9-58FDEC7779CC}" type="presParOf" srcId="{025017EA-F28C-45A6-B0D6-7E1B3FF1B0F5}" destId="{21C10DE3-CD28-45C7-9C77-9461C1D9F453}" srcOrd="2" destOrd="0" presId="urn:microsoft.com/office/officeart/2005/8/layout/process1"/>
    <dgm:cxn modelId="{7CA94BBC-2722-4EB3-9A2E-156020F2BD9C}" type="presParOf" srcId="{025017EA-F28C-45A6-B0D6-7E1B3FF1B0F5}" destId="{2B84ACF0-5BA1-46EB-8CA9-81B4C03E2AA9}" srcOrd="3" destOrd="0" presId="urn:microsoft.com/office/officeart/2005/8/layout/process1"/>
    <dgm:cxn modelId="{CE0A5755-35A5-4E67-81A7-EA4F9315DDF7}" type="presParOf" srcId="{2B84ACF0-5BA1-46EB-8CA9-81B4C03E2AA9}" destId="{1C7731FE-A9A5-48FB-B2CB-CBC5EBD4E956}" srcOrd="0" destOrd="0" presId="urn:microsoft.com/office/officeart/2005/8/layout/process1"/>
    <dgm:cxn modelId="{38C8B927-C705-4847-8F88-FDAE4C863EBD}" type="presParOf" srcId="{025017EA-F28C-45A6-B0D6-7E1B3FF1B0F5}" destId="{180ED129-2CC5-47DD-AE15-89EF3013291B}" srcOrd="4" destOrd="0" presId="urn:microsoft.com/office/officeart/2005/8/layout/process1"/>
    <dgm:cxn modelId="{642E26BA-9C91-4018-A28C-93FD32855198}" type="presParOf" srcId="{025017EA-F28C-45A6-B0D6-7E1B3FF1B0F5}" destId="{6F0F3455-5AB6-43F2-939C-4BA9EF17B651}" srcOrd="5" destOrd="0" presId="urn:microsoft.com/office/officeart/2005/8/layout/process1"/>
    <dgm:cxn modelId="{E3B1F1A4-376A-42B0-BC3B-D98B04051A50}" type="presParOf" srcId="{6F0F3455-5AB6-43F2-939C-4BA9EF17B651}" destId="{34275A6E-7026-457C-9B4C-8D51E28AEE5B}" srcOrd="0" destOrd="0" presId="urn:microsoft.com/office/officeart/2005/8/layout/process1"/>
    <dgm:cxn modelId="{C4D80E60-0B00-4663-8C52-7655986BD0BE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 พ.ศ. 2559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ScaleX="12063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8FD804-1076-4B17-B5A4-C4585D71682B}" type="presOf" srcId="{5A9754EC-F231-4DA8-99A9-DB37454B7AB7}" destId="{80E35B5E-65C4-4BA8-9B2E-D0812DCB808C}" srcOrd="0" destOrd="0" presId="urn:microsoft.com/office/officeart/2005/8/layout/process1"/>
    <dgm:cxn modelId="{6346EEC5-2A5E-408C-92EA-0EBA8A21723B}" type="presOf" srcId="{DFE0C83A-9D09-46F2-8DD1-6D09A0AB55B1}" destId="{34275A6E-7026-457C-9B4C-8D51E28AEE5B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B69FB2A5-3392-479B-BF1B-A2491FEB6CC9}" type="presOf" srcId="{74D6ACEB-2C41-4530-BA33-D75C8FA8DACE}" destId="{79ECDFA4-B17E-4068-A867-B9DBDD1F73FC}" srcOrd="1" destOrd="0" presId="urn:microsoft.com/office/officeart/2005/8/layout/process1"/>
    <dgm:cxn modelId="{9A40BD04-6202-4506-B7BE-BA0C344D7B53}" type="presOf" srcId="{7D046B28-9EF5-4FD9-A2A0-65D25B1C23D3}" destId="{A2E2A8B2-D699-4134-8F29-65046C579564}" srcOrd="0" destOrd="0" presId="urn:microsoft.com/office/officeart/2005/8/layout/process1"/>
    <dgm:cxn modelId="{15AC6AA0-4F7A-424A-8F91-B850772BABDA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AA6A79B1-CFBC-4AE9-A6CD-B55587DA8605}" type="presOf" srcId="{517E32EC-23DD-4371-903E-5951B81AFB0C}" destId="{2B84ACF0-5BA1-46EB-8CA9-81B4C03E2AA9}" srcOrd="0" destOrd="0" presId="urn:microsoft.com/office/officeart/2005/8/layout/process1"/>
    <dgm:cxn modelId="{3B2AC6CF-87B5-42D3-9A2B-37B810CE3353}" type="presOf" srcId="{F4796FB9-5698-4183-B215-7A50201A7615}" destId="{21C10DE3-CD28-45C7-9C77-9461C1D9F453}" srcOrd="0" destOrd="0" presId="urn:microsoft.com/office/officeart/2005/8/layout/process1"/>
    <dgm:cxn modelId="{18AC30FF-3AD5-4324-A9F4-99A1632AC123}" type="presOf" srcId="{74D6ACEB-2C41-4530-BA33-D75C8FA8DACE}" destId="{1695593E-EE7A-451C-8795-3EBA4E45EC0B}" srcOrd="0" destOrd="0" presId="urn:microsoft.com/office/officeart/2005/8/layout/process1"/>
    <dgm:cxn modelId="{FF475C47-D16C-400A-AF86-CE00A64E9D9A}" type="presOf" srcId="{F8410939-CF6B-42F4-81D6-2A40B46C4637}" destId="{025017EA-F28C-45A6-B0D6-7E1B3FF1B0F5}" srcOrd="0" destOrd="0" presId="urn:microsoft.com/office/officeart/2005/8/layout/process1"/>
    <dgm:cxn modelId="{AA5C3345-7085-42DA-B52B-486DB416A5E6}" type="presOf" srcId="{DFE0C83A-9D09-46F2-8DD1-6D09A0AB55B1}" destId="{6F0F3455-5AB6-43F2-939C-4BA9EF17B651}" srcOrd="0" destOrd="0" presId="urn:microsoft.com/office/officeart/2005/8/layout/process1"/>
    <dgm:cxn modelId="{FAD3AE0B-A7F7-4514-A422-03FCC64027F8}" type="presOf" srcId="{03782A1B-A435-4F10-803C-D029D3D30B28}" destId="{180ED129-2CC5-47DD-AE15-89EF3013291B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E298B0C9-A951-4C91-A46E-CC52FCC141E2}" type="presParOf" srcId="{025017EA-F28C-45A6-B0D6-7E1B3FF1B0F5}" destId="{80E35B5E-65C4-4BA8-9B2E-D0812DCB808C}" srcOrd="0" destOrd="0" presId="urn:microsoft.com/office/officeart/2005/8/layout/process1"/>
    <dgm:cxn modelId="{A2B6B6DD-47AA-42B7-8049-57C95B341EE9}" type="presParOf" srcId="{025017EA-F28C-45A6-B0D6-7E1B3FF1B0F5}" destId="{1695593E-EE7A-451C-8795-3EBA4E45EC0B}" srcOrd="1" destOrd="0" presId="urn:microsoft.com/office/officeart/2005/8/layout/process1"/>
    <dgm:cxn modelId="{ABB40929-7B5D-4757-80EE-1B8AE7762841}" type="presParOf" srcId="{1695593E-EE7A-451C-8795-3EBA4E45EC0B}" destId="{79ECDFA4-B17E-4068-A867-B9DBDD1F73FC}" srcOrd="0" destOrd="0" presId="urn:microsoft.com/office/officeart/2005/8/layout/process1"/>
    <dgm:cxn modelId="{C7B689C2-B4D8-464F-86F5-3B091D6B5CB0}" type="presParOf" srcId="{025017EA-F28C-45A6-B0D6-7E1B3FF1B0F5}" destId="{21C10DE3-CD28-45C7-9C77-9461C1D9F453}" srcOrd="2" destOrd="0" presId="urn:microsoft.com/office/officeart/2005/8/layout/process1"/>
    <dgm:cxn modelId="{4DE03542-ECBE-4D6B-B637-280F0462E08B}" type="presParOf" srcId="{025017EA-F28C-45A6-B0D6-7E1B3FF1B0F5}" destId="{2B84ACF0-5BA1-46EB-8CA9-81B4C03E2AA9}" srcOrd="3" destOrd="0" presId="urn:microsoft.com/office/officeart/2005/8/layout/process1"/>
    <dgm:cxn modelId="{73E8CCD4-7429-4B9E-8893-0C114BDA01ED}" type="presParOf" srcId="{2B84ACF0-5BA1-46EB-8CA9-81B4C03E2AA9}" destId="{1C7731FE-A9A5-48FB-B2CB-CBC5EBD4E956}" srcOrd="0" destOrd="0" presId="urn:microsoft.com/office/officeart/2005/8/layout/process1"/>
    <dgm:cxn modelId="{C3FA83DD-E50B-441F-9AD2-3A7FBAEFD5FF}" type="presParOf" srcId="{025017EA-F28C-45A6-B0D6-7E1B3FF1B0F5}" destId="{180ED129-2CC5-47DD-AE15-89EF3013291B}" srcOrd="4" destOrd="0" presId="urn:microsoft.com/office/officeart/2005/8/layout/process1"/>
    <dgm:cxn modelId="{C18470CF-056C-4052-9E28-85B359334604}" type="presParOf" srcId="{025017EA-F28C-45A6-B0D6-7E1B3FF1B0F5}" destId="{6F0F3455-5AB6-43F2-939C-4BA9EF17B651}" srcOrd="5" destOrd="0" presId="urn:microsoft.com/office/officeart/2005/8/layout/process1"/>
    <dgm:cxn modelId="{0A2452A7-FB43-4327-B803-7AF594CF991F}" type="presParOf" srcId="{6F0F3455-5AB6-43F2-939C-4BA9EF17B651}" destId="{34275A6E-7026-457C-9B4C-8D51E28AEE5B}" srcOrd="0" destOrd="0" presId="urn:microsoft.com/office/officeart/2005/8/layout/process1"/>
    <dgm:cxn modelId="{102B5479-F207-4F2F-83B8-185411E69ED5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  <a:b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2560 ส่วนที่เกินกว่าร้อยละ 70 </a:t>
          </a:r>
          <a:r>
            <a:rPr kumimoji="0" lang="en-US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algn="thaiDist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thaiDist">
            <a:spcAft>
              <a:spcPts val="0"/>
            </a:spcAft>
          </a:pP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ประจำปี พ.ศ. 2560</a:t>
          </a:r>
        </a:p>
        <a:p>
          <a:pPr algn="thaiDist">
            <a:spcAft>
              <a:spcPct val="35000"/>
            </a:spcAft>
          </a:pP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ฝีมือแรงงาน ในปี พ.ศ. 2560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ส่วนที่เกินกว่าร้อยละ 70 </a:t>
          </a:r>
          <a: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)</a:t>
          </a:r>
          <a:b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นำมาขอรับเงินอุดหนุน จำนวน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200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บาทต่อคน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>
        <a:solidFill>
          <a:srgbClr val="FFFF00"/>
        </a:solidFill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42706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1" presStyleCnt="3" custScaleX="203877" custLinFactNeighborX="-404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1" presStyleCnt="2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X="170308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1" destOrd="0" parTransId="{AEF0A880-8D0C-440F-8A02-0147C8571D05}" sibTransId="{DFE0C83A-9D09-46F2-8DD1-6D09A0AB55B1}"/>
    <dgm:cxn modelId="{DB6B20B6-0C3F-44AA-9662-7B907DBE2E30}" type="presOf" srcId="{74D6ACEB-2C41-4530-BA33-D75C8FA8DACE}" destId="{1695593E-EE7A-451C-8795-3EBA4E45EC0B}" srcOrd="0" destOrd="0" presId="urn:microsoft.com/office/officeart/2005/8/layout/process1"/>
    <dgm:cxn modelId="{2DDCA07B-F16C-4272-8A10-A694BCA92840}" type="presOf" srcId="{03782A1B-A435-4F10-803C-D029D3D30B28}" destId="{180ED129-2CC5-47DD-AE15-89EF3013291B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3F72608D-5126-4997-ACF3-E74B6DD0CA93}" type="presOf" srcId="{7D046B28-9EF5-4FD9-A2A0-65D25B1C23D3}" destId="{A2E2A8B2-D699-4134-8F29-65046C579564}" srcOrd="0" destOrd="0" presId="urn:microsoft.com/office/officeart/2005/8/layout/process1"/>
    <dgm:cxn modelId="{072C61BC-0597-465D-B549-0749EEC185A7}" type="presOf" srcId="{DFE0C83A-9D09-46F2-8DD1-6D09A0AB55B1}" destId="{34275A6E-7026-457C-9B4C-8D51E28AEE5B}" srcOrd="1" destOrd="0" presId="urn:microsoft.com/office/officeart/2005/8/layout/process1"/>
    <dgm:cxn modelId="{9ACA6877-5089-42D3-ACBE-90C50A2B0D69}" type="presOf" srcId="{74D6ACEB-2C41-4530-BA33-D75C8FA8DACE}" destId="{79ECDFA4-B17E-4068-A867-B9DBDD1F73FC}" srcOrd="1" destOrd="0" presId="urn:microsoft.com/office/officeart/2005/8/layout/process1"/>
    <dgm:cxn modelId="{59B875B5-DE67-49D9-8F35-76C21E91607E}" type="presOf" srcId="{F8410939-CF6B-42F4-81D6-2A40B46C4637}" destId="{025017EA-F28C-45A6-B0D6-7E1B3FF1B0F5}" srcOrd="0" destOrd="0" presId="urn:microsoft.com/office/officeart/2005/8/layout/process1"/>
    <dgm:cxn modelId="{4BFF73E1-D35D-455C-9987-4B85B3E81A96}" type="presOf" srcId="{5A9754EC-F231-4DA8-99A9-DB37454B7AB7}" destId="{80E35B5E-65C4-4BA8-9B2E-D0812DCB808C}" srcOrd="0" destOrd="0" presId="urn:microsoft.com/office/officeart/2005/8/layout/process1"/>
    <dgm:cxn modelId="{9A76A0B6-84C9-4FD5-8BC0-C141B293B83B}" type="presOf" srcId="{DFE0C83A-9D09-46F2-8DD1-6D09A0AB55B1}" destId="{6F0F3455-5AB6-43F2-939C-4BA9EF17B651}" srcOrd="0" destOrd="0" presId="urn:microsoft.com/office/officeart/2005/8/layout/process1"/>
    <dgm:cxn modelId="{2A8734EB-A3CE-4372-ACD2-64199E49CC8F}" type="presParOf" srcId="{025017EA-F28C-45A6-B0D6-7E1B3FF1B0F5}" destId="{80E35B5E-65C4-4BA8-9B2E-D0812DCB808C}" srcOrd="0" destOrd="0" presId="urn:microsoft.com/office/officeart/2005/8/layout/process1"/>
    <dgm:cxn modelId="{6263E55A-09FF-42BF-A26B-4091B157F38C}" type="presParOf" srcId="{025017EA-F28C-45A6-B0D6-7E1B3FF1B0F5}" destId="{1695593E-EE7A-451C-8795-3EBA4E45EC0B}" srcOrd="1" destOrd="0" presId="urn:microsoft.com/office/officeart/2005/8/layout/process1"/>
    <dgm:cxn modelId="{FB845EEC-479C-4602-9F4E-4DFB68CA3115}" type="presParOf" srcId="{1695593E-EE7A-451C-8795-3EBA4E45EC0B}" destId="{79ECDFA4-B17E-4068-A867-B9DBDD1F73FC}" srcOrd="0" destOrd="0" presId="urn:microsoft.com/office/officeart/2005/8/layout/process1"/>
    <dgm:cxn modelId="{D85451A0-3E72-40DE-947B-F8159A6917E5}" type="presParOf" srcId="{025017EA-F28C-45A6-B0D6-7E1B3FF1B0F5}" destId="{180ED129-2CC5-47DD-AE15-89EF3013291B}" srcOrd="2" destOrd="0" presId="urn:microsoft.com/office/officeart/2005/8/layout/process1"/>
    <dgm:cxn modelId="{8FABCA8D-4F71-46BF-B52E-A732F002A998}" type="presParOf" srcId="{025017EA-F28C-45A6-B0D6-7E1B3FF1B0F5}" destId="{6F0F3455-5AB6-43F2-939C-4BA9EF17B651}" srcOrd="3" destOrd="0" presId="urn:microsoft.com/office/officeart/2005/8/layout/process1"/>
    <dgm:cxn modelId="{BBCF0FC4-81DE-4D73-BAFC-D2C781281948}" type="presParOf" srcId="{6F0F3455-5AB6-43F2-939C-4BA9EF17B651}" destId="{34275A6E-7026-457C-9B4C-8D51E28AEE5B}" srcOrd="0" destOrd="0" presId="urn:microsoft.com/office/officeart/2005/8/layout/process1"/>
    <dgm:cxn modelId="{78AE5480-BD0D-407A-953B-A9C170759466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Y="884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Y="90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2" presStyleCnt="3" custScaleY="929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4E6DBEA-D9E8-4E49-97D7-373755633921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2E6D2EDB-A470-4490-AA43-31718B5BCF47}" type="presOf" srcId="{7D046B28-9EF5-4FD9-A2A0-65D25B1C23D3}" destId="{A2E2A8B2-D699-4134-8F29-65046C579564}" srcOrd="0" destOrd="0" presId="urn:microsoft.com/office/officeart/2005/8/layout/process1"/>
    <dgm:cxn modelId="{E9359358-C53D-4E1D-810D-B2B1DAB21923}" type="presOf" srcId="{517E32EC-23DD-4371-903E-5951B81AFB0C}" destId="{2B84ACF0-5BA1-46EB-8CA9-81B4C03E2AA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5D28CD87-DCBD-46BC-A738-0C6B286209B7}" type="presOf" srcId="{5A9754EC-F231-4DA8-99A9-DB37454B7AB7}" destId="{80E35B5E-65C4-4BA8-9B2E-D0812DCB808C}" srcOrd="0" destOrd="0" presId="urn:microsoft.com/office/officeart/2005/8/layout/process1"/>
    <dgm:cxn modelId="{60450153-1648-4DD1-81F5-BD5AFA363A30}" type="presOf" srcId="{F8410939-CF6B-42F4-81D6-2A40B46C4637}" destId="{025017EA-F28C-45A6-B0D6-7E1B3FF1B0F5}" srcOrd="0" destOrd="0" presId="urn:microsoft.com/office/officeart/2005/8/layout/process1"/>
    <dgm:cxn modelId="{6A26BB40-CCD8-4BFF-BADE-6B94D6E30C30}" type="presOf" srcId="{74D6ACEB-2C41-4530-BA33-D75C8FA8DACE}" destId="{79ECDFA4-B17E-4068-A867-B9DBDD1F73FC}" srcOrd="1" destOrd="0" presId="urn:microsoft.com/office/officeart/2005/8/layout/process1"/>
    <dgm:cxn modelId="{1D8CC8E3-8120-4607-80B9-7BA1FE191BF4}" type="presOf" srcId="{F4796FB9-5698-4183-B215-7A50201A7615}" destId="{21C10DE3-CD28-45C7-9C77-9461C1D9F453}" srcOrd="0" destOrd="0" presId="urn:microsoft.com/office/officeart/2005/8/layout/process1"/>
    <dgm:cxn modelId="{0373C25F-547E-4340-A1B8-F8C6CDEF22B6}" type="presOf" srcId="{74D6ACEB-2C41-4530-BA33-D75C8FA8DACE}" destId="{1695593E-EE7A-451C-8795-3EBA4E45EC0B}" srcOrd="0" destOrd="0" presId="urn:microsoft.com/office/officeart/2005/8/layout/process1"/>
    <dgm:cxn modelId="{31FCF484-ABAF-4020-8F4F-78773B07F0EA}" type="presParOf" srcId="{025017EA-F28C-45A6-B0D6-7E1B3FF1B0F5}" destId="{80E35B5E-65C4-4BA8-9B2E-D0812DCB808C}" srcOrd="0" destOrd="0" presId="urn:microsoft.com/office/officeart/2005/8/layout/process1"/>
    <dgm:cxn modelId="{E4656798-67E3-4DDB-BAFD-7B5FDE717A8D}" type="presParOf" srcId="{025017EA-F28C-45A6-B0D6-7E1B3FF1B0F5}" destId="{1695593E-EE7A-451C-8795-3EBA4E45EC0B}" srcOrd="1" destOrd="0" presId="urn:microsoft.com/office/officeart/2005/8/layout/process1"/>
    <dgm:cxn modelId="{6BFB0E64-2122-4DE1-A399-890B57502276}" type="presParOf" srcId="{1695593E-EE7A-451C-8795-3EBA4E45EC0B}" destId="{79ECDFA4-B17E-4068-A867-B9DBDD1F73FC}" srcOrd="0" destOrd="0" presId="urn:microsoft.com/office/officeart/2005/8/layout/process1"/>
    <dgm:cxn modelId="{5252A72E-3E9E-45BB-BCB4-689106EADE6C}" type="presParOf" srcId="{025017EA-F28C-45A6-B0D6-7E1B3FF1B0F5}" destId="{21C10DE3-CD28-45C7-9C77-9461C1D9F453}" srcOrd="2" destOrd="0" presId="urn:microsoft.com/office/officeart/2005/8/layout/process1"/>
    <dgm:cxn modelId="{6A375DA1-8092-4463-BAE9-14E31E11AE0E}" type="presParOf" srcId="{025017EA-F28C-45A6-B0D6-7E1B3FF1B0F5}" destId="{2B84ACF0-5BA1-46EB-8CA9-81B4C03E2AA9}" srcOrd="3" destOrd="0" presId="urn:microsoft.com/office/officeart/2005/8/layout/process1"/>
    <dgm:cxn modelId="{BBC5B3BE-B13C-45BB-8CDD-867A69A1115B}" type="presParOf" srcId="{2B84ACF0-5BA1-46EB-8CA9-81B4C03E2AA9}" destId="{1C7731FE-A9A5-48FB-B2CB-CBC5EBD4E956}" srcOrd="0" destOrd="0" presId="urn:microsoft.com/office/officeart/2005/8/layout/process1"/>
    <dgm:cxn modelId="{B27E0128-3691-49ED-B256-EC6D08D70EC7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LinFactNeighborX="-5448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7F34EA-2774-4107-B9D0-28A7299BF915}" type="presOf" srcId="{F4796FB9-5698-4183-B215-7A50201A7615}" destId="{21C10DE3-CD28-45C7-9C77-9461C1D9F453}" srcOrd="0" destOrd="0" presId="urn:microsoft.com/office/officeart/2005/8/layout/process1"/>
    <dgm:cxn modelId="{6FEFEA99-892E-4903-96D6-24EF55FD44F9}" type="presOf" srcId="{517E32EC-23DD-4371-903E-5951B81AFB0C}" destId="{2B84ACF0-5BA1-46EB-8CA9-81B4C03E2AA9}" srcOrd="0" destOrd="0" presId="urn:microsoft.com/office/officeart/2005/8/layout/process1"/>
    <dgm:cxn modelId="{79B91BEA-4D33-4518-935F-0BE38039BA09}" type="presOf" srcId="{74D6ACEB-2C41-4530-BA33-D75C8FA8DACE}" destId="{79ECDFA4-B17E-4068-A867-B9DBDD1F73FC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BEEB8209-8328-43EF-8790-3588D353D1F7}" type="presOf" srcId="{74D6ACEB-2C41-4530-BA33-D75C8FA8DACE}" destId="{1695593E-EE7A-451C-8795-3EBA4E45EC0B}" srcOrd="0" destOrd="0" presId="urn:microsoft.com/office/officeart/2005/8/layout/process1"/>
    <dgm:cxn modelId="{46331118-A1A0-49E2-BC7C-ACE13DC0A2B9}" type="presOf" srcId="{DFC5FDEB-1ADB-4F1E-8FC3-7D044A1123BB}" destId="{A59C6428-F22C-4911-B01E-FC65684B2482}" srcOrd="0" destOrd="0" presId="urn:microsoft.com/office/officeart/2005/8/layout/process1"/>
    <dgm:cxn modelId="{D8C3F487-504A-4F0E-B8E3-FF32B2A6DFE5}" type="presOf" srcId="{5A9754EC-F231-4DA8-99A9-DB37454B7AB7}" destId="{80E35B5E-65C4-4BA8-9B2E-D0812DCB808C}" srcOrd="0" destOrd="0" presId="urn:microsoft.com/office/officeart/2005/8/layout/process1"/>
    <dgm:cxn modelId="{96AF6920-A399-4C2B-A828-6B2303084DCA}" type="presOf" srcId="{517E32EC-23DD-4371-903E-5951B81AFB0C}" destId="{1C7731FE-A9A5-48FB-B2CB-CBC5EBD4E956}" srcOrd="1" destOrd="0" presId="urn:microsoft.com/office/officeart/2005/8/layout/process1"/>
    <dgm:cxn modelId="{83061D5D-16F9-4BE9-A554-F902275F27E1}" type="presOf" srcId="{F8410939-CF6B-42F4-81D6-2A40B46C4637}" destId="{025017EA-F28C-45A6-B0D6-7E1B3FF1B0F5}" srcOrd="0" destOrd="0" presId="urn:microsoft.com/office/officeart/2005/8/layout/process1"/>
    <dgm:cxn modelId="{E780270E-9204-4B23-BA8C-03DC819BF1F8}" type="presParOf" srcId="{025017EA-F28C-45A6-B0D6-7E1B3FF1B0F5}" destId="{80E35B5E-65C4-4BA8-9B2E-D0812DCB808C}" srcOrd="0" destOrd="0" presId="urn:microsoft.com/office/officeart/2005/8/layout/process1"/>
    <dgm:cxn modelId="{C404130D-493C-4189-9E07-87BBE634150A}" type="presParOf" srcId="{025017EA-F28C-45A6-B0D6-7E1B3FF1B0F5}" destId="{1695593E-EE7A-451C-8795-3EBA4E45EC0B}" srcOrd="1" destOrd="0" presId="urn:microsoft.com/office/officeart/2005/8/layout/process1"/>
    <dgm:cxn modelId="{5A36777C-D697-4A0A-8641-6430A64B8EAF}" type="presParOf" srcId="{1695593E-EE7A-451C-8795-3EBA4E45EC0B}" destId="{79ECDFA4-B17E-4068-A867-B9DBDD1F73FC}" srcOrd="0" destOrd="0" presId="urn:microsoft.com/office/officeart/2005/8/layout/process1"/>
    <dgm:cxn modelId="{D0B30119-37F9-45B5-93D7-EAE435645F74}" type="presParOf" srcId="{025017EA-F28C-45A6-B0D6-7E1B3FF1B0F5}" destId="{21C10DE3-CD28-45C7-9C77-9461C1D9F453}" srcOrd="2" destOrd="0" presId="urn:microsoft.com/office/officeart/2005/8/layout/process1"/>
    <dgm:cxn modelId="{FCC40C80-BDB1-41A5-A185-4869C2355D26}" type="presParOf" srcId="{025017EA-F28C-45A6-B0D6-7E1B3FF1B0F5}" destId="{2B84ACF0-5BA1-46EB-8CA9-81B4C03E2AA9}" srcOrd="3" destOrd="0" presId="urn:microsoft.com/office/officeart/2005/8/layout/process1"/>
    <dgm:cxn modelId="{90FAC853-C6E5-47F4-B1D3-0A050F7660A9}" type="presParOf" srcId="{2B84ACF0-5BA1-46EB-8CA9-81B4C03E2AA9}" destId="{1C7731FE-A9A5-48FB-B2CB-CBC5EBD4E956}" srcOrd="0" destOrd="0" presId="urn:microsoft.com/office/officeart/2005/8/layout/process1"/>
    <dgm:cxn modelId="{947B23D4-E721-4C83-B501-A93F9DBD4FBA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algn="thaiDist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algn="thaiDist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หลักสูตรการฝึกอลรมเพื่อนำเทคโนโลยีมาใช้ในการผลิตสินค้าหรือบริการ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30 วัน ตามแบบ ขร.1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th-TH" sz="24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นับแต่วันเสร็จสิ้นกฝึกอบรมแต่ไม่เกินวันที่ 31 มีนาคม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30302" custLinFactNeighborX="4836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3" custScaleX="1174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A59C6428-F22C-4911-B01E-FC65684B2482}" type="pres">
      <dgm:prSet presAssocID="{DFC5FDEB-1ADB-4F1E-8FC3-7D044A1123BB}" presName="node" presStyleLbl="node1" presStyleIdx="2" presStyleCnt="3" custScaleX="155600" custLinFactNeighborX="-54484" custLinFactNeighborY="24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253B9A2-D2CB-46DF-A3DF-81E9085D815D}" type="presOf" srcId="{74D6ACEB-2C41-4530-BA33-D75C8FA8DACE}" destId="{79ECDFA4-B17E-4068-A867-B9DBDD1F73FC}" srcOrd="1" destOrd="0" presId="urn:microsoft.com/office/officeart/2005/8/layout/process1"/>
    <dgm:cxn modelId="{FC731453-06C5-4ED7-AE77-67544D232D23}" type="presOf" srcId="{517E32EC-23DD-4371-903E-5951B81AFB0C}" destId="{2B84ACF0-5BA1-46EB-8CA9-81B4C03E2AA9}" srcOrd="0" destOrd="0" presId="urn:microsoft.com/office/officeart/2005/8/layout/process1"/>
    <dgm:cxn modelId="{F4B9A8EE-D5E9-4DEB-83E8-C9FE9F138C74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7135724E-FD2F-4F9B-B98F-817B9821E696}" type="presOf" srcId="{F4796FB9-5698-4183-B215-7A50201A7615}" destId="{21C10DE3-CD28-45C7-9C77-9461C1D9F453}" srcOrd="0" destOrd="0" presId="urn:microsoft.com/office/officeart/2005/8/layout/process1"/>
    <dgm:cxn modelId="{630AB6A1-7A56-4E52-9AE8-6F5EACB90C87}" type="presOf" srcId="{74D6ACEB-2C41-4530-BA33-D75C8FA8DACE}" destId="{1695593E-EE7A-451C-8795-3EBA4E45EC0B}" srcOrd="0" destOrd="0" presId="urn:microsoft.com/office/officeart/2005/8/layout/process1"/>
    <dgm:cxn modelId="{31151AE1-8BA0-4F5F-8358-6A407C2A135E}" type="presOf" srcId="{F8410939-CF6B-42F4-81D6-2A40B46C4637}" destId="{025017EA-F28C-45A6-B0D6-7E1B3FF1B0F5}" srcOrd="0" destOrd="0" presId="urn:microsoft.com/office/officeart/2005/8/layout/process1"/>
    <dgm:cxn modelId="{A36F59AD-0C3A-492E-801A-427D5FB46B0E}" type="presOf" srcId="{5A9754EC-F231-4DA8-99A9-DB37454B7AB7}" destId="{80E35B5E-65C4-4BA8-9B2E-D0812DCB808C}" srcOrd="0" destOrd="0" presId="urn:microsoft.com/office/officeart/2005/8/layout/process1"/>
    <dgm:cxn modelId="{2FB8294F-AB8F-40EC-B054-A94888D189FC}" type="presOf" srcId="{DFC5FDEB-1ADB-4F1E-8FC3-7D044A1123BB}" destId="{A59C6428-F22C-4911-B01E-FC65684B2482}" srcOrd="0" destOrd="0" presId="urn:microsoft.com/office/officeart/2005/8/layout/process1"/>
    <dgm:cxn modelId="{29AE53BF-68C3-4063-9AB0-05AC636A9861}" type="presParOf" srcId="{025017EA-F28C-45A6-B0D6-7E1B3FF1B0F5}" destId="{80E35B5E-65C4-4BA8-9B2E-D0812DCB808C}" srcOrd="0" destOrd="0" presId="urn:microsoft.com/office/officeart/2005/8/layout/process1"/>
    <dgm:cxn modelId="{82DCA233-CE5B-4974-ADCF-1CFC2742310F}" type="presParOf" srcId="{025017EA-F28C-45A6-B0D6-7E1B3FF1B0F5}" destId="{1695593E-EE7A-451C-8795-3EBA4E45EC0B}" srcOrd="1" destOrd="0" presId="urn:microsoft.com/office/officeart/2005/8/layout/process1"/>
    <dgm:cxn modelId="{B8BD65AF-0F00-4C40-ABB8-7AFC10FA871C}" type="presParOf" srcId="{1695593E-EE7A-451C-8795-3EBA4E45EC0B}" destId="{79ECDFA4-B17E-4068-A867-B9DBDD1F73FC}" srcOrd="0" destOrd="0" presId="urn:microsoft.com/office/officeart/2005/8/layout/process1"/>
    <dgm:cxn modelId="{1656016A-1E66-4DD2-B91C-62267CFA2423}" type="presParOf" srcId="{025017EA-F28C-45A6-B0D6-7E1B3FF1B0F5}" destId="{21C10DE3-CD28-45C7-9C77-9461C1D9F453}" srcOrd="2" destOrd="0" presId="urn:microsoft.com/office/officeart/2005/8/layout/process1"/>
    <dgm:cxn modelId="{C1ACF85D-B98E-468D-9713-69E8C432B9F8}" type="presParOf" srcId="{025017EA-F28C-45A6-B0D6-7E1B3FF1B0F5}" destId="{2B84ACF0-5BA1-46EB-8CA9-81B4C03E2AA9}" srcOrd="3" destOrd="0" presId="urn:microsoft.com/office/officeart/2005/8/layout/process1"/>
    <dgm:cxn modelId="{AA597800-F429-4F49-96DE-E6AD9F28AB95}" type="presParOf" srcId="{2B84ACF0-5BA1-46EB-8CA9-81B4C03E2AA9}" destId="{1C7731FE-A9A5-48FB-B2CB-CBC5EBD4E956}" srcOrd="0" destOrd="0" presId="urn:microsoft.com/office/officeart/2005/8/layout/process1"/>
    <dgm:cxn modelId="{F98C05CF-02C9-429E-BE18-EB59431D07DD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ของรัฐ ส่งเงินค่าธรรมเนียม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ส่งเงินค่าทดสอบเข้ากองทุน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ขอรับเงินอุดหนุนเท่ากับจำนวนเงิน</a:t>
          </a:r>
          <a:br>
            <a:rPr lang="th-TH" sz="2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8594F460-902A-4C97-9AC3-041ECEE50F29}" type="presOf" srcId="{74D6ACEB-2C41-4530-BA33-D75C8FA8DACE}" destId="{79ECDFA4-B17E-4068-A867-B9DBDD1F73FC}" srcOrd="1" destOrd="0" presId="urn:microsoft.com/office/officeart/2005/8/layout/process1"/>
    <dgm:cxn modelId="{1A22EB24-70D8-424F-81D6-52EC543F14A4}" type="presOf" srcId="{DFE0C83A-9D09-46F2-8DD1-6D09A0AB55B1}" destId="{6F0F3455-5AB6-43F2-939C-4BA9EF17B651}" srcOrd="0" destOrd="0" presId="urn:microsoft.com/office/officeart/2005/8/layout/process1"/>
    <dgm:cxn modelId="{2655B599-506B-41A0-8B4A-1BF2D2C2B370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799633CB-CEEA-4FC1-BA95-27B6AAE4C3D1}" type="presOf" srcId="{F8410939-CF6B-42F4-81D6-2A40B46C4637}" destId="{025017EA-F28C-45A6-B0D6-7E1B3FF1B0F5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BDB25E3E-512C-4875-ABFE-EA7C891E7D30}" type="presOf" srcId="{7D046B28-9EF5-4FD9-A2A0-65D25B1C23D3}" destId="{A2E2A8B2-D699-4134-8F29-65046C579564}" srcOrd="0" destOrd="0" presId="urn:microsoft.com/office/officeart/2005/8/layout/process1"/>
    <dgm:cxn modelId="{27533089-698C-44FF-8B5C-E4AC25DBFF85}" type="presOf" srcId="{517E32EC-23DD-4371-903E-5951B81AFB0C}" destId="{2B84ACF0-5BA1-46EB-8CA9-81B4C03E2AA9}" srcOrd="0" destOrd="0" presId="urn:microsoft.com/office/officeart/2005/8/layout/process1"/>
    <dgm:cxn modelId="{E3F8BDC2-C3BA-4A79-AA4F-DE0EBC9AC23D}" type="presOf" srcId="{F4796FB9-5698-4183-B215-7A50201A7615}" destId="{21C10DE3-CD28-45C7-9C77-9461C1D9F453}" srcOrd="0" destOrd="0" presId="urn:microsoft.com/office/officeart/2005/8/layout/process1"/>
    <dgm:cxn modelId="{0122B36E-18C5-416E-91BD-42AD2AA5DCFA}" type="presOf" srcId="{517E32EC-23DD-4371-903E-5951B81AFB0C}" destId="{1C7731FE-A9A5-48FB-B2CB-CBC5EBD4E956}" srcOrd="1" destOrd="0" presId="urn:microsoft.com/office/officeart/2005/8/layout/process1"/>
    <dgm:cxn modelId="{892BD57A-366F-4D9E-AEC3-F29D6FA0CF02}" type="presOf" srcId="{5A9754EC-F231-4DA8-99A9-DB37454B7AB7}" destId="{80E35B5E-65C4-4BA8-9B2E-D0812DCB808C}" srcOrd="0" destOrd="0" presId="urn:microsoft.com/office/officeart/2005/8/layout/process1"/>
    <dgm:cxn modelId="{61DC21F3-5C31-484F-941D-8499C0F74138}" type="presOf" srcId="{03782A1B-A435-4F10-803C-D029D3D30B28}" destId="{180ED129-2CC5-47DD-AE15-89EF3013291B}" srcOrd="0" destOrd="0" presId="urn:microsoft.com/office/officeart/2005/8/layout/process1"/>
    <dgm:cxn modelId="{C454CDBE-4157-42BC-B9E9-D5B87DB2D88D}" type="presOf" srcId="{74D6ACEB-2C41-4530-BA33-D75C8FA8DACE}" destId="{1695593E-EE7A-451C-8795-3EBA4E45EC0B}" srcOrd="0" destOrd="0" presId="urn:microsoft.com/office/officeart/2005/8/layout/process1"/>
    <dgm:cxn modelId="{37754CDE-54CE-434D-9621-163C3EBAE65D}" type="presParOf" srcId="{025017EA-F28C-45A6-B0D6-7E1B3FF1B0F5}" destId="{80E35B5E-65C4-4BA8-9B2E-D0812DCB808C}" srcOrd="0" destOrd="0" presId="urn:microsoft.com/office/officeart/2005/8/layout/process1"/>
    <dgm:cxn modelId="{61C146C3-6F3A-4481-942E-DD6A4B0B5FAD}" type="presParOf" srcId="{025017EA-F28C-45A6-B0D6-7E1B3FF1B0F5}" destId="{1695593E-EE7A-451C-8795-3EBA4E45EC0B}" srcOrd="1" destOrd="0" presId="urn:microsoft.com/office/officeart/2005/8/layout/process1"/>
    <dgm:cxn modelId="{B31A8428-E6ED-4BDA-AFF3-5AE8D17E2380}" type="presParOf" srcId="{1695593E-EE7A-451C-8795-3EBA4E45EC0B}" destId="{79ECDFA4-B17E-4068-A867-B9DBDD1F73FC}" srcOrd="0" destOrd="0" presId="urn:microsoft.com/office/officeart/2005/8/layout/process1"/>
    <dgm:cxn modelId="{FFA430BA-9490-402D-B968-ED2036C339E6}" type="presParOf" srcId="{025017EA-F28C-45A6-B0D6-7E1B3FF1B0F5}" destId="{21C10DE3-CD28-45C7-9C77-9461C1D9F453}" srcOrd="2" destOrd="0" presId="urn:microsoft.com/office/officeart/2005/8/layout/process1"/>
    <dgm:cxn modelId="{55FADC2F-C333-4ABE-B9AB-5A16C436C032}" type="presParOf" srcId="{025017EA-F28C-45A6-B0D6-7E1B3FF1B0F5}" destId="{2B84ACF0-5BA1-46EB-8CA9-81B4C03E2AA9}" srcOrd="3" destOrd="0" presId="urn:microsoft.com/office/officeart/2005/8/layout/process1"/>
    <dgm:cxn modelId="{D648D593-5EF0-4A64-A42D-41FB36868EEE}" type="presParOf" srcId="{2B84ACF0-5BA1-46EB-8CA9-81B4C03E2AA9}" destId="{1C7731FE-A9A5-48FB-B2CB-CBC5EBD4E956}" srcOrd="0" destOrd="0" presId="urn:microsoft.com/office/officeart/2005/8/layout/process1"/>
    <dgm:cxn modelId="{E6115440-33BD-4B32-8C94-ED2349D4AEE0}" type="presParOf" srcId="{025017EA-F28C-45A6-B0D6-7E1B3FF1B0F5}" destId="{180ED129-2CC5-47DD-AE15-89EF3013291B}" srcOrd="4" destOrd="0" presId="urn:microsoft.com/office/officeart/2005/8/layout/process1"/>
    <dgm:cxn modelId="{5A2CE2C3-3FA5-4A98-92CF-2F8FB57327CC}" type="presParOf" srcId="{025017EA-F28C-45A6-B0D6-7E1B3FF1B0F5}" destId="{6F0F3455-5AB6-43F2-939C-4BA9EF17B651}" srcOrd="5" destOrd="0" presId="urn:microsoft.com/office/officeart/2005/8/layout/process1"/>
    <dgm:cxn modelId="{A742E605-F590-4ED5-9A45-A7F945A13F40}" type="presParOf" srcId="{6F0F3455-5AB6-43F2-939C-4BA9EF17B651}" destId="{34275A6E-7026-457C-9B4C-8D51E28AEE5B}" srcOrd="0" destOrd="0" presId="urn:microsoft.com/office/officeart/2005/8/layout/process1"/>
    <dgm:cxn modelId="{CC8B3C31-E9CD-4478-8574-2EE1ECBF7179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ดำเนินการขออนุมัติเบิกจ่ายเงินอุดหนุน</a:t>
          </a:r>
          <a:b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ตามระเบียบของทางราชการ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 จัดทำประมาณการค่าใช้จ่าย ประจำปี งบประมาณ ส่งให้กองส่งเสริมฯ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31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34175CFE-3B62-4364-ABF2-1D37572B2801}" type="presOf" srcId="{F4796FB9-5698-4183-B215-7A50201A7615}" destId="{21C10DE3-CD28-45C7-9C77-9461C1D9F453}" srcOrd="0" destOrd="0" presId="urn:microsoft.com/office/officeart/2005/8/layout/process1"/>
    <dgm:cxn modelId="{E4BEF86E-070E-48D2-9165-1ECBC9502DF3}" type="presOf" srcId="{517E32EC-23DD-4371-903E-5951B81AFB0C}" destId="{2B84ACF0-5BA1-46EB-8CA9-81B4C03E2AA9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B671AAA4-5E9A-4682-9ECA-DDC7854E7008}" type="presOf" srcId="{03782A1B-A435-4F10-803C-D029D3D30B28}" destId="{180ED129-2CC5-47DD-AE15-89EF3013291B}" srcOrd="0" destOrd="0" presId="urn:microsoft.com/office/officeart/2005/8/layout/process1"/>
    <dgm:cxn modelId="{4D4DEF0D-B9C0-494B-8EBA-9AE982989B4C}" type="presOf" srcId="{5A9754EC-F231-4DA8-99A9-DB37454B7AB7}" destId="{80E35B5E-65C4-4BA8-9B2E-D0812DCB808C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10BB017E-4F62-4E70-AA35-72B91242CCE3}" type="presOf" srcId="{74D6ACEB-2C41-4530-BA33-D75C8FA8DACE}" destId="{1695593E-EE7A-451C-8795-3EBA4E45EC0B}" srcOrd="0" destOrd="0" presId="urn:microsoft.com/office/officeart/2005/8/layout/process1"/>
    <dgm:cxn modelId="{D1D51A24-1B6B-45CB-878A-19CEDB9B93BD}" type="presOf" srcId="{517E32EC-23DD-4371-903E-5951B81AFB0C}" destId="{1C7731FE-A9A5-48FB-B2CB-CBC5EBD4E956}" srcOrd="1" destOrd="0" presId="urn:microsoft.com/office/officeart/2005/8/layout/process1"/>
    <dgm:cxn modelId="{B9E9765B-DD05-46B4-A526-6D6079B533CB}" type="presOf" srcId="{F8410939-CF6B-42F4-81D6-2A40B46C4637}" destId="{025017EA-F28C-45A6-B0D6-7E1B3FF1B0F5}" srcOrd="0" destOrd="0" presId="urn:microsoft.com/office/officeart/2005/8/layout/process1"/>
    <dgm:cxn modelId="{7C45D75F-4C7F-45DA-AE34-CC4FCF6CCA87}" type="presOf" srcId="{DFE0C83A-9D09-46F2-8DD1-6D09A0AB55B1}" destId="{6F0F3455-5AB6-43F2-939C-4BA9EF17B651}" srcOrd="0" destOrd="0" presId="urn:microsoft.com/office/officeart/2005/8/layout/process1"/>
    <dgm:cxn modelId="{593ECDC0-19FF-4EEB-B79A-F0F33177E5A6}" type="presOf" srcId="{DFE0C83A-9D09-46F2-8DD1-6D09A0AB55B1}" destId="{34275A6E-7026-457C-9B4C-8D51E28AEE5B}" srcOrd="1" destOrd="0" presId="urn:microsoft.com/office/officeart/2005/8/layout/process1"/>
    <dgm:cxn modelId="{A02F467F-6916-4E6D-8967-EEEFB03C7FDB}" type="presOf" srcId="{7D046B28-9EF5-4FD9-A2A0-65D25B1C23D3}" destId="{A2E2A8B2-D699-4134-8F29-65046C579564}" srcOrd="0" destOrd="0" presId="urn:microsoft.com/office/officeart/2005/8/layout/process1"/>
    <dgm:cxn modelId="{E34D95E3-B94D-4BF6-AA3B-544685A58F33}" type="presOf" srcId="{74D6ACEB-2C41-4530-BA33-D75C8FA8DACE}" destId="{79ECDFA4-B17E-4068-A867-B9DBDD1F73FC}" srcOrd="1" destOrd="0" presId="urn:microsoft.com/office/officeart/2005/8/layout/process1"/>
    <dgm:cxn modelId="{438A6874-B0EE-4EE1-A2EE-17935300933A}" type="presParOf" srcId="{025017EA-F28C-45A6-B0D6-7E1B3FF1B0F5}" destId="{80E35B5E-65C4-4BA8-9B2E-D0812DCB808C}" srcOrd="0" destOrd="0" presId="urn:microsoft.com/office/officeart/2005/8/layout/process1"/>
    <dgm:cxn modelId="{5ED9AB31-8146-4BCA-9649-4FB1F06C6475}" type="presParOf" srcId="{025017EA-F28C-45A6-B0D6-7E1B3FF1B0F5}" destId="{1695593E-EE7A-451C-8795-3EBA4E45EC0B}" srcOrd="1" destOrd="0" presId="urn:microsoft.com/office/officeart/2005/8/layout/process1"/>
    <dgm:cxn modelId="{F5935744-E798-4205-AD0D-9F484C7F9215}" type="presParOf" srcId="{1695593E-EE7A-451C-8795-3EBA4E45EC0B}" destId="{79ECDFA4-B17E-4068-A867-B9DBDD1F73FC}" srcOrd="0" destOrd="0" presId="urn:microsoft.com/office/officeart/2005/8/layout/process1"/>
    <dgm:cxn modelId="{5C777188-2735-4CCE-BC27-A38EAA065327}" type="presParOf" srcId="{025017EA-F28C-45A6-B0D6-7E1B3FF1B0F5}" destId="{21C10DE3-CD28-45C7-9C77-9461C1D9F453}" srcOrd="2" destOrd="0" presId="urn:microsoft.com/office/officeart/2005/8/layout/process1"/>
    <dgm:cxn modelId="{94ADECA0-FD89-44F9-890F-165BDB9DDBA5}" type="presParOf" srcId="{025017EA-F28C-45A6-B0D6-7E1B3FF1B0F5}" destId="{2B84ACF0-5BA1-46EB-8CA9-81B4C03E2AA9}" srcOrd="3" destOrd="0" presId="urn:microsoft.com/office/officeart/2005/8/layout/process1"/>
    <dgm:cxn modelId="{DB5CBD2F-7931-405E-8146-B18DDD955A54}" type="presParOf" srcId="{2B84ACF0-5BA1-46EB-8CA9-81B4C03E2AA9}" destId="{1C7731FE-A9A5-48FB-B2CB-CBC5EBD4E956}" srcOrd="0" destOrd="0" presId="urn:microsoft.com/office/officeart/2005/8/layout/process1"/>
    <dgm:cxn modelId="{8827DF4A-57DB-4799-9FA8-B79658F84824}" type="presParOf" srcId="{025017EA-F28C-45A6-B0D6-7E1B3FF1B0F5}" destId="{180ED129-2CC5-47DD-AE15-89EF3013291B}" srcOrd="4" destOrd="0" presId="urn:microsoft.com/office/officeart/2005/8/layout/process1"/>
    <dgm:cxn modelId="{D1981D21-E03E-4295-A90C-0D93810CA339}" type="presParOf" srcId="{025017EA-F28C-45A6-B0D6-7E1B3FF1B0F5}" destId="{6F0F3455-5AB6-43F2-939C-4BA9EF17B651}" srcOrd="5" destOrd="0" presId="urn:microsoft.com/office/officeart/2005/8/layout/process1"/>
    <dgm:cxn modelId="{6D0DA7E2-77AE-4B37-8229-E11F88BDB876}" type="presParOf" srcId="{6F0F3455-5AB6-43F2-939C-4BA9EF17B651}" destId="{34275A6E-7026-457C-9B4C-8D51E28AEE5B}" srcOrd="0" destOrd="0" presId="urn:microsoft.com/office/officeart/2005/8/layout/process1"/>
    <dgm:cxn modelId="{2D62D4C8-5D5B-4197-B7DA-52EFE66E304A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ดำเนินการขออนุมัติเบิกจ่ายเงินอุดหนุน</a:t>
          </a:r>
          <a:br>
            <a:rPr kumimoji="0" lang="th-TH" sz="2400" b="1" i="0" u="none" strike="noStrike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 จัดทำประมาณการค่าใช้จ่ายประจำปี งบประมาณ ส่งให้กองส่งเสริมฯ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en-US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en-US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DB14FA0C-C512-4F9C-B191-8F5428227AB5}" type="presOf" srcId="{74D6ACEB-2C41-4530-BA33-D75C8FA8DACE}" destId="{79ECDFA4-B17E-4068-A867-B9DBDD1F73FC}" srcOrd="1" destOrd="0" presId="urn:microsoft.com/office/officeart/2005/8/layout/process1"/>
    <dgm:cxn modelId="{5E1D3A41-0971-48F7-8F01-798E0DB464CD}" type="presOf" srcId="{DFE0C83A-9D09-46F2-8DD1-6D09A0AB55B1}" destId="{34275A6E-7026-457C-9B4C-8D51E28AEE5B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4CEF31D-C9B7-414A-A282-D42808A08D03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2D45E525-BFC7-49AA-A65D-848D22F5567A}" type="presOf" srcId="{517E32EC-23DD-4371-903E-5951B81AFB0C}" destId="{1C7731FE-A9A5-48FB-B2CB-CBC5EBD4E956}" srcOrd="1" destOrd="0" presId="urn:microsoft.com/office/officeart/2005/8/layout/process1"/>
    <dgm:cxn modelId="{3E175176-9425-49B2-98E2-E152D8E4D776}" type="presOf" srcId="{74D6ACEB-2C41-4530-BA33-D75C8FA8DACE}" destId="{1695593E-EE7A-451C-8795-3EBA4E45EC0B}" srcOrd="0" destOrd="0" presId="urn:microsoft.com/office/officeart/2005/8/layout/process1"/>
    <dgm:cxn modelId="{A08E7FC5-E351-40D4-B8A9-84CC9F4BDA9E}" type="presOf" srcId="{517E32EC-23DD-4371-903E-5951B81AFB0C}" destId="{2B84ACF0-5BA1-46EB-8CA9-81B4C03E2AA9}" srcOrd="0" destOrd="0" presId="urn:microsoft.com/office/officeart/2005/8/layout/process1"/>
    <dgm:cxn modelId="{E6DD1677-1056-4850-A950-13B10A6AB94F}" type="presOf" srcId="{DFE0C83A-9D09-46F2-8DD1-6D09A0AB55B1}" destId="{6F0F3455-5AB6-43F2-939C-4BA9EF17B651}" srcOrd="0" destOrd="0" presId="urn:microsoft.com/office/officeart/2005/8/layout/process1"/>
    <dgm:cxn modelId="{1D335FD2-D42C-43F4-9468-6AD731BFCBD7}" type="presOf" srcId="{03782A1B-A435-4F10-803C-D029D3D30B28}" destId="{180ED129-2CC5-47DD-AE15-89EF3013291B}" srcOrd="0" destOrd="0" presId="urn:microsoft.com/office/officeart/2005/8/layout/process1"/>
    <dgm:cxn modelId="{765297ED-5901-4F4A-9D05-382528228868}" type="presOf" srcId="{5A9754EC-F231-4DA8-99A9-DB37454B7AB7}" destId="{80E35B5E-65C4-4BA8-9B2E-D0812DCB808C}" srcOrd="0" destOrd="0" presId="urn:microsoft.com/office/officeart/2005/8/layout/process1"/>
    <dgm:cxn modelId="{B630C931-C85A-44F5-A5B9-912B084A70A6}" type="presOf" srcId="{7D046B28-9EF5-4FD9-A2A0-65D25B1C23D3}" destId="{A2E2A8B2-D699-4134-8F29-65046C579564}" srcOrd="0" destOrd="0" presId="urn:microsoft.com/office/officeart/2005/8/layout/process1"/>
    <dgm:cxn modelId="{FCAF05CC-E589-4F7D-884B-78B0C20CB97A}" type="presOf" srcId="{F8410939-CF6B-42F4-81D6-2A40B46C4637}" destId="{025017EA-F28C-45A6-B0D6-7E1B3FF1B0F5}" srcOrd="0" destOrd="0" presId="urn:microsoft.com/office/officeart/2005/8/layout/process1"/>
    <dgm:cxn modelId="{D6209253-6782-4C61-B76F-474FE0FAE4C1}" type="presParOf" srcId="{025017EA-F28C-45A6-B0D6-7E1B3FF1B0F5}" destId="{80E35B5E-65C4-4BA8-9B2E-D0812DCB808C}" srcOrd="0" destOrd="0" presId="urn:microsoft.com/office/officeart/2005/8/layout/process1"/>
    <dgm:cxn modelId="{417CEB06-EF56-4F6C-A7F6-2D0111F27790}" type="presParOf" srcId="{025017EA-F28C-45A6-B0D6-7E1B3FF1B0F5}" destId="{1695593E-EE7A-451C-8795-3EBA4E45EC0B}" srcOrd="1" destOrd="0" presId="urn:microsoft.com/office/officeart/2005/8/layout/process1"/>
    <dgm:cxn modelId="{44914001-E342-4B52-A356-ECECD627B508}" type="presParOf" srcId="{1695593E-EE7A-451C-8795-3EBA4E45EC0B}" destId="{79ECDFA4-B17E-4068-A867-B9DBDD1F73FC}" srcOrd="0" destOrd="0" presId="urn:microsoft.com/office/officeart/2005/8/layout/process1"/>
    <dgm:cxn modelId="{416C71BA-BA71-4E29-B4F7-07D586E5A73A}" type="presParOf" srcId="{025017EA-F28C-45A6-B0D6-7E1B3FF1B0F5}" destId="{21C10DE3-CD28-45C7-9C77-9461C1D9F453}" srcOrd="2" destOrd="0" presId="urn:microsoft.com/office/officeart/2005/8/layout/process1"/>
    <dgm:cxn modelId="{AE81B8DB-EADA-44AD-BCA3-1869E371D80C}" type="presParOf" srcId="{025017EA-F28C-45A6-B0D6-7E1B3FF1B0F5}" destId="{2B84ACF0-5BA1-46EB-8CA9-81B4C03E2AA9}" srcOrd="3" destOrd="0" presId="urn:microsoft.com/office/officeart/2005/8/layout/process1"/>
    <dgm:cxn modelId="{EB09C7E1-FDC9-4FFF-A855-1287D5EA9B4A}" type="presParOf" srcId="{2B84ACF0-5BA1-46EB-8CA9-81B4C03E2AA9}" destId="{1C7731FE-A9A5-48FB-B2CB-CBC5EBD4E956}" srcOrd="0" destOrd="0" presId="urn:microsoft.com/office/officeart/2005/8/layout/process1"/>
    <dgm:cxn modelId="{1BB5C573-6E05-4EF4-9157-CBC200A6C748}" type="presParOf" srcId="{025017EA-F28C-45A6-B0D6-7E1B3FF1B0F5}" destId="{180ED129-2CC5-47DD-AE15-89EF3013291B}" srcOrd="4" destOrd="0" presId="urn:microsoft.com/office/officeart/2005/8/layout/process1"/>
    <dgm:cxn modelId="{ADA36F46-ECA0-4D4B-A4E6-F31F2DA5230A}" type="presParOf" srcId="{025017EA-F28C-45A6-B0D6-7E1B3FF1B0F5}" destId="{6F0F3455-5AB6-43F2-939C-4BA9EF17B651}" srcOrd="5" destOrd="0" presId="urn:microsoft.com/office/officeart/2005/8/layout/process1"/>
    <dgm:cxn modelId="{9430EAA1-E44D-44E1-A8C0-192FA7D033EF}" type="presParOf" srcId="{6F0F3455-5AB6-43F2-939C-4BA9EF17B651}" destId="{34275A6E-7026-457C-9B4C-8D51E28AEE5B}" srcOrd="0" destOrd="0" presId="urn:microsoft.com/office/officeart/2005/8/layout/process1"/>
    <dgm:cxn modelId="{9E0113C2-29BF-45A4-A6BE-E5622A77EE84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  <a:endParaRPr lang="th-TH" sz="4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1BA57C-2B57-4E61-8D2B-7C2F7F31B424}" type="pres">
      <dgm:prSet presAssocID="{AC07D216-EC9B-4E39-A00D-FF36CC804FFE}" presName="node" presStyleLbl="node1" presStyleIdx="0" presStyleCnt="2" custScaleY="67296" custLinFactNeighborX="-14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67670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5EA109C7-3135-4346-A44C-3F5694638D7E}" type="presOf" srcId="{8C0FD829-47F3-479A-A222-6DE9C3EDA3D7}" destId="{0652FE6A-9186-4E07-AB68-88003CC4C504}" srcOrd="0" destOrd="0" presId="urn:microsoft.com/office/officeart/2005/8/layout/default#1"/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1618742D-9B6E-40B6-BA4F-C7D7321BA81C}" type="presOf" srcId="{64CA0FE2-6833-4C18-9077-D4FD0D428C3D}" destId="{B681CF3B-4E7E-45BC-B9C9-9424CE00C691}" srcOrd="0" destOrd="0" presId="urn:microsoft.com/office/officeart/2005/8/layout/default#1"/>
    <dgm:cxn modelId="{DC7AF119-CC46-41D8-B5B2-62F246A08492}" type="presOf" srcId="{44EDD3EF-1A50-4AF6-8158-C490030B7557}" destId="{0652FE6A-9186-4E07-AB68-88003CC4C504}" srcOrd="0" destOrd="1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245A6112-AC7B-4095-8F60-ADB4F2D09ADD}" type="presOf" srcId="{AC07D216-EC9B-4E39-A00D-FF36CC804FFE}" destId="{D31BA57C-2B57-4E61-8D2B-7C2F7F31B424}" srcOrd="0" destOrd="0" presId="urn:microsoft.com/office/officeart/2005/8/layout/default#1"/>
    <dgm:cxn modelId="{04344A1D-1452-4D88-87D9-E497E3A4502F}" type="presOf" srcId="{82DAA30C-8116-438A-BC6D-923738F32EA9}" destId="{D31BA57C-2B57-4E61-8D2B-7C2F7F31B424}" srcOrd="0" destOrd="1" presId="urn:microsoft.com/office/officeart/2005/8/layout/default#1"/>
    <dgm:cxn modelId="{DB71ECE9-17FB-4731-8C2A-08E972CAF36F}" type="presParOf" srcId="{B681CF3B-4E7E-45BC-B9C9-9424CE00C691}" destId="{D31BA57C-2B57-4E61-8D2B-7C2F7F31B424}" srcOrd="0" destOrd="0" presId="urn:microsoft.com/office/officeart/2005/8/layout/default#1"/>
    <dgm:cxn modelId="{55F538B4-AECE-4F7E-B6E1-57E07F30D15E}" type="presParOf" srcId="{B681CF3B-4E7E-45BC-B9C9-9424CE00C691}" destId="{05EBC6B2-5F43-4C3E-A0B0-3B5F05A560FA}" srcOrd="1" destOrd="0" presId="urn:microsoft.com/office/officeart/2005/8/layout/default#1"/>
    <dgm:cxn modelId="{7285945A-BFEA-4B40-B015-092CD87AA878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FFFF00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1439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4013" custLinFactNeighborY="178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4429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4429" custLinFactNeighborY="16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E9721FE2-69AF-41DC-8F6B-BE2CCFE597C5}" type="presOf" srcId="{E26F7EBB-9CAD-4CA9-BE09-1DE007EDD3A3}" destId="{31A12315-732A-42FD-87D9-52C97D636F22}" srcOrd="0" destOrd="0" presId="urn:microsoft.com/office/officeart/2005/8/layout/hierarchy2"/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5198A7A-6A1B-413C-B99C-80B683D1AE4D}" type="presOf" srcId="{7E19F599-6EBD-42D2-BD49-4E8795729A59}" destId="{E4A8216F-BBFB-410A-B9D2-8DB3804FA9F9}" srcOrd="1" destOrd="0" presId="urn:microsoft.com/office/officeart/2005/8/layout/hierarchy2"/>
    <dgm:cxn modelId="{C9EFFE00-FE2B-42BB-BE51-2606ED46B817}" type="presOf" srcId="{AE243DB2-1B34-4683-808F-F31382478296}" destId="{15A83DBB-CBBD-430D-9E45-3035B63A7B85}" srcOrd="0" destOrd="0" presId="urn:microsoft.com/office/officeart/2005/8/layout/hierarchy2"/>
    <dgm:cxn modelId="{23C862F6-5CD8-499F-A3E7-68BF81D39069}" type="presOf" srcId="{D9365D36-EEFC-4FC5-BF60-0FAA097948C7}" destId="{3399F6BD-B571-40AF-899C-021C15D753E5}" srcOrd="0" destOrd="0" presId="urn:microsoft.com/office/officeart/2005/8/layout/hierarchy2"/>
    <dgm:cxn modelId="{3E3688DA-1F0D-4CFE-9B86-0E41953684D9}" type="presOf" srcId="{88F4C5CB-231C-478C-87C0-144EB6D0735D}" destId="{194CD2B7-F737-46FD-BEDA-49CE620B2271}" srcOrd="0" destOrd="0" presId="urn:microsoft.com/office/officeart/2005/8/layout/hierarchy2"/>
    <dgm:cxn modelId="{3F631093-5407-4BC9-907B-EEDDCC49154F}" type="presOf" srcId="{7E19F599-6EBD-42D2-BD49-4E8795729A59}" destId="{5288EB78-0929-4F54-8FAE-5B7D0E0840F5}" srcOrd="0" destOrd="0" presId="urn:microsoft.com/office/officeart/2005/8/layout/hierarchy2"/>
    <dgm:cxn modelId="{D9AD0265-5E57-46D6-821B-92F984F1933A}" type="presOf" srcId="{1CD9555B-DABD-47A0-B7DB-487FF0C91804}" destId="{7014344C-E580-44E2-ABA6-FC36797442EC}" srcOrd="0" destOrd="0" presId="urn:microsoft.com/office/officeart/2005/8/layout/hierarchy2"/>
    <dgm:cxn modelId="{6C803A57-0AC3-4CD3-882A-E5A12BD04154}" type="presOf" srcId="{40BFAF0B-909A-4385-A1BB-00A9698C31DE}" destId="{5C551FC1-9301-4BAA-8DDE-E19774B8A1EE}" srcOrd="0" destOrd="0" presId="urn:microsoft.com/office/officeart/2005/8/layout/hierarchy2"/>
    <dgm:cxn modelId="{2B5DB9C8-D676-4FCE-8E09-270BCEE340CC}" type="presOf" srcId="{1CD9555B-DABD-47A0-B7DB-487FF0C91804}" destId="{B7523621-B154-4939-83C6-AE0A633CECCF}" srcOrd="1" destOrd="0" presId="urn:microsoft.com/office/officeart/2005/8/layout/hierarchy2"/>
    <dgm:cxn modelId="{97FFDDA1-317B-4D4F-8C48-9CD645F5EF28}" type="presOf" srcId="{80F14E8C-A827-47D5-99A1-54979D17CF86}" destId="{84967A7B-B05F-4409-8F17-DE9129246B8D}" srcOrd="0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ACCDD0A4-3749-4498-BA96-A30B1504B8C1}" type="presOf" srcId="{40BFAF0B-909A-4385-A1BB-00A9698C31DE}" destId="{7CC274F9-B1E6-48DF-8012-86177ACDE0E6}" srcOrd="1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B271C507-40CD-40AD-8E30-7E32CDC542E5}" type="presParOf" srcId="{194CD2B7-F737-46FD-BEDA-49CE620B2271}" destId="{BA96C856-857D-48B7-BB13-4C94F007B35B}" srcOrd="0" destOrd="0" presId="urn:microsoft.com/office/officeart/2005/8/layout/hierarchy2"/>
    <dgm:cxn modelId="{76294443-0435-4E30-94E1-3A98B323BC62}" type="presParOf" srcId="{BA96C856-857D-48B7-BB13-4C94F007B35B}" destId="{15A83DBB-CBBD-430D-9E45-3035B63A7B85}" srcOrd="0" destOrd="0" presId="urn:microsoft.com/office/officeart/2005/8/layout/hierarchy2"/>
    <dgm:cxn modelId="{6E4C6C01-A3CC-4CC0-A16F-C53B7353FC01}" type="presParOf" srcId="{BA96C856-857D-48B7-BB13-4C94F007B35B}" destId="{41FE0EDF-ABD8-449F-92BD-ED4A1D7C4BB0}" srcOrd="1" destOrd="0" presId="urn:microsoft.com/office/officeart/2005/8/layout/hierarchy2"/>
    <dgm:cxn modelId="{C61F0D37-0C0A-47F4-A7C8-EA0FFD03C14B}" type="presParOf" srcId="{41FE0EDF-ABD8-449F-92BD-ED4A1D7C4BB0}" destId="{5288EB78-0929-4F54-8FAE-5B7D0E0840F5}" srcOrd="0" destOrd="0" presId="urn:microsoft.com/office/officeart/2005/8/layout/hierarchy2"/>
    <dgm:cxn modelId="{9ABA0286-C855-4AA9-B533-522B4327F05B}" type="presParOf" srcId="{5288EB78-0929-4F54-8FAE-5B7D0E0840F5}" destId="{E4A8216F-BBFB-410A-B9D2-8DB3804FA9F9}" srcOrd="0" destOrd="0" presId="urn:microsoft.com/office/officeart/2005/8/layout/hierarchy2"/>
    <dgm:cxn modelId="{7A46E74E-3AD1-4FA9-BAA2-0CDDB2BE01B4}" type="presParOf" srcId="{41FE0EDF-ABD8-449F-92BD-ED4A1D7C4BB0}" destId="{7CF43B58-1AE5-4E84-902E-BF7E087EC448}" srcOrd="1" destOrd="0" presId="urn:microsoft.com/office/officeart/2005/8/layout/hierarchy2"/>
    <dgm:cxn modelId="{F3E4E1DD-59BD-4734-BE78-5EEC98DA4FDD}" type="presParOf" srcId="{7CF43B58-1AE5-4E84-902E-BF7E087EC448}" destId="{31A12315-732A-42FD-87D9-52C97D636F22}" srcOrd="0" destOrd="0" presId="urn:microsoft.com/office/officeart/2005/8/layout/hierarchy2"/>
    <dgm:cxn modelId="{E6D87A6B-0B90-4C24-87B7-1079C5289B27}" type="presParOf" srcId="{7CF43B58-1AE5-4E84-902E-BF7E087EC448}" destId="{9E32016A-4DAD-4F50-AB09-105ACABF792D}" srcOrd="1" destOrd="0" presId="urn:microsoft.com/office/officeart/2005/8/layout/hierarchy2"/>
    <dgm:cxn modelId="{B343E04F-C2A9-40D3-AD35-1304114C3AF7}" type="presParOf" srcId="{41FE0EDF-ABD8-449F-92BD-ED4A1D7C4BB0}" destId="{5C551FC1-9301-4BAA-8DDE-E19774B8A1EE}" srcOrd="2" destOrd="0" presId="urn:microsoft.com/office/officeart/2005/8/layout/hierarchy2"/>
    <dgm:cxn modelId="{EE8FC24B-0314-4214-B2F6-B458C6F99888}" type="presParOf" srcId="{5C551FC1-9301-4BAA-8DDE-E19774B8A1EE}" destId="{7CC274F9-B1E6-48DF-8012-86177ACDE0E6}" srcOrd="0" destOrd="0" presId="urn:microsoft.com/office/officeart/2005/8/layout/hierarchy2"/>
    <dgm:cxn modelId="{CEC35227-EC4F-4A01-AF51-EF92C486A863}" type="presParOf" srcId="{41FE0EDF-ABD8-449F-92BD-ED4A1D7C4BB0}" destId="{1F6E7763-19A4-42A3-B76F-715BD365D74D}" srcOrd="3" destOrd="0" presId="urn:microsoft.com/office/officeart/2005/8/layout/hierarchy2"/>
    <dgm:cxn modelId="{7C67F2E0-4BFD-44D4-8241-3326987E4C63}" type="presParOf" srcId="{1F6E7763-19A4-42A3-B76F-715BD365D74D}" destId="{3399F6BD-B571-40AF-899C-021C15D753E5}" srcOrd="0" destOrd="0" presId="urn:microsoft.com/office/officeart/2005/8/layout/hierarchy2"/>
    <dgm:cxn modelId="{5CC3594E-93A2-49BA-900B-55E77C529A5F}" type="presParOf" srcId="{1F6E7763-19A4-42A3-B76F-715BD365D74D}" destId="{58AF719F-C8D0-466E-A454-D200A40041DE}" srcOrd="1" destOrd="0" presId="urn:microsoft.com/office/officeart/2005/8/layout/hierarchy2"/>
    <dgm:cxn modelId="{11FB5B56-059A-4662-B53E-447C5C9127E3}" type="presParOf" srcId="{41FE0EDF-ABD8-449F-92BD-ED4A1D7C4BB0}" destId="{7014344C-E580-44E2-ABA6-FC36797442EC}" srcOrd="4" destOrd="0" presId="urn:microsoft.com/office/officeart/2005/8/layout/hierarchy2"/>
    <dgm:cxn modelId="{F8A3DCBF-E666-4E8F-A05F-3051EA220F1C}" type="presParOf" srcId="{7014344C-E580-44E2-ABA6-FC36797442EC}" destId="{B7523621-B154-4939-83C6-AE0A633CECCF}" srcOrd="0" destOrd="0" presId="urn:microsoft.com/office/officeart/2005/8/layout/hierarchy2"/>
    <dgm:cxn modelId="{3C301666-AAED-4D83-9210-2D0D4DCE0B33}" type="presParOf" srcId="{41FE0EDF-ABD8-449F-92BD-ED4A1D7C4BB0}" destId="{9FBC56CE-A557-4DDB-B893-C2EC78570474}" srcOrd="5" destOrd="0" presId="urn:microsoft.com/office/officeart/2005/8/layout/hierarchy2"/>
    <dgm:cxn modelId="{314FBD54-B8F0-4852-85F7-DBB4AB151C23}" type="presParOf" srcId="{9FBC56CE-A557-4DDB-B893-C2EC78570474}" destId="{84967A7B-B05F-4409-8F17-DE9129246B8D}" srcOrd="0" destOrd="0" presId="urn:microsoft.com/office/officeart/2005/8/layout/hierarchy2"/>
    <dgm:cxn modelId="{E717E02D-98B3-4EF5-AE79-232AE376BF6B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en-US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X="42134" custScaleY="97758" custLinFactNeighborX="-1320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FlipVert="1" custScaleX="34756" custLinFactY="-187437" custLinFactNeighborX="-23319" custLinFactNeighborY="-200000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X="44326" custScaleY="97171" custLinFactNeighborX="-94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ScaleX="36943" custScaleY="94391" custLinFactY="-190831" custLinFactNeighborX="-25243" custLinFactNeighborY="-200000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X="44807" custScaleY="97171" custLinFactNeighborX="-726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426584-4672-4E68-9595-EEB81E4CE68C}" type="presOf" srcId="{2E5E234E-D4EF-490B-9A16-4D17BCA54B22}" destId="{AA009523-53AD-46BB-AB0F-189902322619}" srcOrd="1" destOrd="0" presId="urn:microsoft.com/office/officeart/2005/8/layout/hProcess7#1"/>
    <dgm:cxn modelId="{2EDECC26-342B-428A-8B9A-C779ECB8CD4A}" type="presOf" srcId="{5B3DEE10-87F0-4522-86B9-53A6FD839C2C}" destId="{71BC65EC-F89B-4212-8B8F-2B24433B79CC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4C4B3DEA-43DC-459C-BCBD-BAA7B4A0F36C}" type="presOf" srcId="{88F4C5CB-231C-478C-87C0-144EB6D0735D}" destId="{A7A5B73A-3CCD-4141-98AF-633C8A196D4C}" srcOrd="0" destOrd="0" presId="urn:microsoft.com/office/officeart/2005/8/layout/hProcess7#1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F9D9096-9AE2-4B4F-9D70-1CDC1818B575}" type="presOf" srcId="{AE243DB2-1B34-4683-808F-F31382478296}" destId="{9C7BA86B-6915-44D0-BB10-447977816A89}" srcOrd="0" destOrd="0" presId="urn:microsoft.com/office/officeart/2005/8/layout/hProcess7#1"/>
    <dgm:cxn modelId="{9C6C1836-BC84-438D-A84E-2951788C54C7}" type="presOf" srcId="{4D1825CB-5740-4700-BDB6-3A61B311E4D3}" destId="{CE24DB23-95D9-4062-B6CF-67125A1E6FDA}" srcOrd="0" destOrd="0" presId="urn:microsoft.com/office/officeart/2005/8/layout/hProcess7#1"/>
    <dgm:cxn modelId="{C736D2C9-2FDB-4ED8-9EF9-14AD03B0D026}" type="presOf" srcId="{2E5E234E-D4EF-490B-9A16-4D17BCA54B22}" destId="{943585EB-7461-4B5F-9226-91279ADE96E5}" srcOrd="0" destOrd="0" presId="urn:microsoft.com/office/officeart/2005/8/layout/hProcess7#1"/>
    <dgm:cxn modelId="{840D644F-FBC2-479E-904C-7D1D3F39A152}" type="presOf" srcId="{B853A7DC-0B90-4636-A0F5-CBDA545C641F}" destId="{CE1097FF-4308-4F55-B51E-7A8E10738005}" srcOrd="0" destOrd="0" presId="urn:microsoft.com/office/officeart/2005/8/layout/hProcess7#1"/>
    <dgm:cxn modelId="{8688039D-E6E0-475C-AE45-3936F12A36CB}" type="presOf" srcId="{66FC0136-BB4A-4DD6-A2C9-FB78171293FA}" destId="{0500D8E7-2D84-4444-88C5-1E44BF76A750}" srcOrd="0" destOrd="0" presId="urn:microsoft.com/office/officeart/2005/8/layout/hProcess7#1"/>
    <dgm:cxn modelId="{25B24C69-0C43-4F5B-ADF7-3D0B75EFB058}" type="presOf" srcId="{5B3DEE10-87F0-4522-86B9-53A6FD839C2C}" destId="{8EC98005-D844-45C2-9EC5-8C8C4DD738E9}" srcOrd="0" destOrd="0" presId="urn:microsoft.com/office/officeart/2005/8/layout/hProcess7#1"/>
    <dgm:cxn modelId="{E97325DA-39BA-4FFB-9B38-48AE620B2AD1}" type="presOf" srcId="{AE243DB2-1B34-4683-808F-F31382478296}" destId="{D1B14D60-87BB-4367-9C8E-8E51B9D1537A}" srcOrd="1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ACEDBD03-E0FE-456C-B9F8-FB2BB9059444}" type="presParOf" srcId="{A7A5B73A-3CCD-4141-98AF-633C8A196D4C}" destId="{9B839E29-6C81-4131-A646-D862AA4A67E6}" srcOrd="0" destOrd="0" presId="urn:microsoft.com/office/officeart/2005/8/layout/hProcess7#1"/>
    <dgm:cxn modelId="{E85B8AB0-0A3E-4B75-9AB2-A522943DFA37}" type="presParOf" srcId="{9B839E29-6C81-4131-A646-D862AA4A67E6}" destId="{9C7BA86B-6915-44D0-BB10-447977816A89}" srcOrd="0" destOrd="0" presId="urn:microsoft.com/office/officeart/2005/8/layout/hProcess7#1"/>
    <dgm:cxn modelId="{B57F3B6B-6193-4205-91E2-996BF72719F9}" type="presParOf" srcId="{9B839E29-6C81-4131-A646-D862AA4A67E6}" destId="{D1B14D60-87BB-4367-9C8E-8E51B9D1537A}" srcOrd="1" destOrd="0" presId="urn:microsoft.com/office/officeart/2005/8/layout/hProcess7#1"/>
    <dgm:cxn modelId="{6533E013-E021-46FF-BFC0-D08DC51D9FA9}" type="presParOf" srcId="{9B839E29-6C81-4131-A646-D862AA4A67E6}" destId="{0500D8E7-2D84-4444-88C5-1E44BF76A750}" srcOrd="2" destOrd="0" presId="urn:microsoft.com/office/officeart/2005/8/layout/hProcess7#1"/>
    <dgm:cxn modelId="{A0A656F4-7B35-4B40-8B06-EA2BDBAC0BD9}" type="presParOf" srcId="{A7A5B73A-3CCD-4141-98AF-633C8A196D4C}" destId="{24829EE9-B106-4B06-A47E-8BA6C408DAF8}" srcOrd="1" destOrd="0" presId="urn:microsoft.com/office/officeart/2005/8/layout/hProcess7#1"/>
    <dgm:cxn modelId="{03B06371-17A0-4C6C-ACDB-CF5B5613A50F}" type="presParOf" srcId="{A7A5B73A-3CCD-4141-98AF-633C8A196D4C}" destId="{FA0E612B-CD2A-47E4-A67F-5AA9FB09EE6D}" srcOrd="2" destOrd="0" presId="urn:microsoft.com/office/officeart/2005/8/layout/hProcess7#1"/>
    <dgm:cxn modelId="{7D4AB6FD-3A37-45A0-A92C-FFCC4797AD36}" type="presParOf" srcId="{FA0E612B-CD2A-47E4-A67F-5AA9FB09EE6D}" destId="{AB1868DE-A6B8-4BD7-8EEA-FA53B955E497}" srcOrd="0" destOrd="0" presId="urn:microsoft.com/office/officeart/2005/8/layout/hProcess7#1"/>
    <dgm:cxn modelId="{68BF368F-13D4-4E08-B853-B9F34220526C}" type="presParOf" srcId="{FA0E612B-CD2A-47E4-A67F-5AA9FB09EE6D}" destId="{FE33D50C-5B90-4029-AA82-64645E17BA4D}" srcOrd="1" destOrd="0" presId="urn:microsoft.com/office/officeart/2005/8/layout/hProcess7#1"/>
    <dgm:cxn modelId="{99CCC775-24EE-4582-B08D-D1D1E5998952}" type="presParOf" srcId="{FA0E612B-CD2A-47E4-A67F-5AA9FB09EE6D}" destId="{21B1AABF-C749-4C5B-B9F7-17609B04961D}" srcOrd="2" destOrd="0" presId="urn:microsoft.com/office/officeart/2005/8/layout/hProcess7#1"/>
    <dgm:cxn modelId="{F8FEC7E9-6FE9-49B5-9E20-1ED18AE6536B}" type="presParOf" srcId="{A7A5B73A-3CCD-4141-98AF-633C8A196D4C}" destId="{4B636B0C-50BD-48D8-860C-F77D034B3847}" srcOrd="3" destOrd="0" presId="urn:microsoft.com/office/officeart/2005/8/layout/hProcess7#1"/>
    <dgm:cxn modelId="{F2EC7673-EFA0-4931-BDD2-B9F5A0ED7822}" type="presParOf" srcId="{A7A5B73A-3CCD-4141-98AF-633C8A196D4C}" destId="{F18C10A3-5D7A-4540-9C70-E9DEA7368E2F}" srcOrd="4" destOrd="0" presId="urn:microsoft.com/office/officeart/2005/8/layout/hProcess7#1"/>
    <dgm:cxn modelId="{2B50801B-FEC6-460D-A1C1-663BC6962435}" type="presParOf" srcId="{F18C10A3-5D7A-4540-9C70-E9DEA7368E2F}" destId="{8EC98005-D844-45C2-9EC5-8C8C4DD738E9}" srcOrd="0" destOrd="0" presId="urn:microsoft.com/office/officeart/2005/8/layout/hProcess7#1"/>
    <dgm:cxn modelId="{3C0E4D1E-7314-4CDF-BC55-40C263A42E2E}" type="presParOf" srcId="{F18C10A3-5D7A-4540-9C70-E9DEA7368E2F}" destId="{71BC65EC-F89B-4212-8B8F-2B24433B79CC}" srcOrd="1" destOrd="0" presId="urn:microsoft.com/office/officeart/2005/8/layout/hProcess7#1"/>
    <dgm:cxn modelId="{66580DE9-4C5E-47D2-8FD8-ED4278FCDF7F}" type="presParOf" srcId="{F18C10A3-5D7A-4540-9C70-E9DEA7368E2F}" destId="{CE24DB23-95D9-4062-B6CF-67125A1E6FDA}" srcOrd="2" destOrd="0" presId="urn:microsoft.com/office/officeart/2005/8/layout/hProcess7#1"/>
    <dgm:cxn modelId="{BDA56E8C-3798-4417-AC82-2C3BE3100E75}" type="presParOf" srcId="{A7A5B73A-3CCD-4141-98AF-633C8A196D4C}" destId="{70896ACD-077D-4A32-9D85-E3EF81650CD6}" srcOrd="5" destOrd="0" presId="urn:microsoft.com/office/officeart/2005/8/layout/hProcess7#1"/>
    <dgm:cxn modelId="{7291A8B9-3C3D-4E0F-AE9A-21E3EBB922EC}" type="presParOf" srcId="{A7A5B73A-3CCD-4141-98AF-633C8A196D4C}" destId="{7F8F3227-556B-4E67-BD60-7129C7212916}" srcOrd="6" destOrd="0" presId="urn:microsoft.com/office/officeart/2005/8/layout/hProcess7#1"/>
    <dgm:cxn modelId="{19BA32DB-249C-4A47-A76E-6E83092585F4}" type="presParOf" srcId="{7F8F3227-556B-4E67-BD60-7129C7212916}" destId="{8F805DC6-66D2-4EEA-BA64-780EE754A9D3}" srcOrd="0" destOrd="0" presId="urn:microsoft.com/office/officeart/2005/8/layout/hProcess7#1"/>
    <dgm:cxn modelId="{0F30B741-1A5D-44DF-94E9-405C2F9AF4F0}" type="presParOf" srcId="{7F8F3227-556B-4E67-BD60-7129C7212916}" destId="{D2BE5F59-243B-407F-A563-CE56005E2D0D}" srcOrd="1" destOrd="0" presId="urn:microsoft.com/office/officeart/2005/8/layout/hProcess7#1"/>
    <dgm:cxn modelId="{B4D5E79A-6316-495E-83B4-22557933C248}" type="presParOf" srcId="{7F8F3227-556B-4E67-BD60-7129C7212916}" destId="{9D882568-5157-4BBC-A7FA-B1DF67C5B016}" srcOrd="2" destOrd="0" presId="urn:microsoft.com/office/officeart/2005/8/layout/hProcess7#1"/>
    <dgm:cxn modelId="{CCED6D4E-DAF6-477F-9852-19AFDF7C602F}" type="presParOf" srcId="{A7A5B73A-3CCD-4141-98AF-633C8A196D4C}" destId="{A09FDB7E-5101-4925-99A3-30FD701891A3}" srcOrd="7" destOrd="0" presId="urn:microsoft.com/office/officeart/2005/8/layout/hProcess7#1"/>
    <dgm:cxn modelId="{8A4964EE-D9B0-4864-96B2-4DCD0F3ABAA5}" type="presParOf" srcId="{A7A5B73A-3CCD-4141-98AF-633C8A196D4C}" destId="{BC975E61-44D5-4CD7-A0EF-D0823B57BD5A}" srcOrd="8" destOrd="0" presId="urn:microsoft.com/office/officeart/2005/8/layout/hProcess7#1"/>
    <dgm:cxn modelId="{EB014748-BAFE-4369-BABA-AE0F8871A461}" type="presParOf" srcId="{BC975E61-44D5-4CD7-A0EF-D0823B57BD5A}" destId="{943585EB-7461-4B5F-9226-91279ADE96E5}" srcOrd="0" destOrd="0" presId="urn:microsoft.com/office/officeart/2005/8/layout/hProcess7#1"/>
    <dgm:cxn modelId="{6BFD67A9-C0A2-4132-85F0-C372F870B13E}" type="presParOf" srcId="{BC975E61-44D5-4CD7-A0EF-D0823B57BD5A}" destId="{AA009523-53AD-46BB-AB0F-189902322619}" srcOrd="1" destOrd="0" presId="urn:microsoft.com/office/officeart/2005/8/layout/hProcess7#1"/>
    <dgm:cxn modelId="{0B2CE1FE-EAF2-4047-B0CE-FF5A71D8F340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thaiDist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และต้องมีระยะเวลา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8DB7E8FF-31B4-43CD-93CA-9D75942DD0F7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4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หรือผู้แทนอื่นของ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นิติบุคคล แล้วแต่กรณี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thaiDist"/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 โดยให้คู่สมรสลงนามให้ความยินยอมในสัญญา</a:t>
          </a:r>
          <a:b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 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-685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87804" custScaleY="136279" custLinFactNeighborX="475" custLinFactNeighborY="-28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513E6F8-A99D-4935-B044-AAE849AC576E}" type="presOf" srcId="{8DB7E8FF-31B4-43CD-93CA-9D75942DD0F7}" destId="{6D50754A-19BF-4FE9-A0F8-4D03C369B18F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B0979D4E-E506-4277-8CC4-8A4601CFF8E3}" type="presOf" srcId="{AAA59179-C6F0-451A-81A9-93325587F89C}" destId="{2360D4D4-750F-48AB-A669-C2375AE9899D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48BA2B00-440C-4D05-A70E-86F4A354BBE1}" type="presOf" srcId="{BE01277A-7A2E-40D1-8031-C8AE22F4FFA0}" destId="{5ED79D52-5B75-4506-8C02-1EA6B30B3EAF}" srcOrd="0" destOrd="0" presId="urn:microsoft.com/office/officeart/2005/8/layout/hierarchy4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D6867168-7DF0-42EB-8C31-4335DB8381F7}" type="presOf" srcId="{941E6736-D5EB-4A0B-819A-A31C8052DBB5}" destId="{D7ED0A45-B1CB-4729-BC2F-7EAE0ADF0AE8}" srcOrd="0" destOrd="0" presId="urn:microsoft.com/office/officeart/2005/8/layout/hierarchy4"/>
    <dgm:cxn modelId="{C5C689D8-A544-4EFD-944E-96571A1521A1}" type="presOf" srcId="{3CAEECFA-5007-45DB-8905-580A54C1F787}" destId="{F9387761-1E99-4890-AC9E-DCB9C43D0998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76AC0A40-2DD6-4941-B6E3-CC9759B78FAE}" type="presOf" srcId="{EC8972F6-8075-4F25-92EA-CEE33F8DDE2E}" destId="{A4DD09D2-DDE8-4113-B639-1F9C0C2A5368}" srcOrd="0" destOrd="0" presId="urn:microsoft.com/office/officeart/2005/8/layout/hierarchy4"/>
    <dgm:cxn modelId="{94B9CD77-EBBC-4136-A7E5-34113454C5F6}" type="presParOf" srcId="{D7ED0A45-B1CB-4729-BC2F-7EAE0ADF0AE8}" destId="{2AEBC48A-889F-473D-8DD8-3DD190241BA2}" srcOrd="0" destOrd="0" presId="urn:microsoft.com/office/officeart/2005/8/layout/hierarchy4"/>
    <dgm:cxn modelId="{5F533C61-4CBE-4C36-B5CE-19D34B5EF0B0}" type="presParOf" srcId="{2AEBC48A-889F-473D-8DD8-3DD190241BA2}" destId="{A4DD09D2-DDE8-4113-B639-1F9C0C2A5368}" srcOrd="0" destOrd="0" presId="urn:microsoft.com/office/officeart/2005/8/layout/hierarchy4"/>
    <dgm:cxn modelId="{6A2D7874-F1BA-40B8-900D-CB4798C56111}" type="presParOf" srcId="{2AEBC48A-889F-473D-8DD8-3DD190241BA2}" destId="{97DDE450-F073-49EA-A2EB-3C9CB492FF09}" srcOrd="1" destOrd="0" presId="urn:microsoft.com/office/officeart/2005/8/layout/hierarchy4"/>
    <dgm:cxn modelId="{478073A1-409C-4A45-B9DB-71EE2A6EBB61}" type="presParOf" srcId="{2AEBC48A-889F-473D-8DD8-3DD190241BA2}" destId="{995191BB-E19A-4F5A-82C3-79451EABC329}" srcOrd="2" destOrd="0" presId="urn:microsoft.com/office/officeart/2005/8/layout/hierarchy4"/>
    <dgm:cxn modelId="{19CFE56D-B27F-4B5A-AE66-AB5555623D4D}" type="presParOf" srcId="{995191BB-E19A-4F5A-82C3-79451EABC329}" destId="{9575E8C9-31FA-4269-BD1D-C40A3667B0BE}" srcOrd="0" destOrd="0" presId="urn:microsoft.com/office/officeart/2005/8/layout/hierarchy4"/>
    <dgm:cxn modelId="{1134B3A0-660F-401A-AD9A-21B253437EF3}" type="presParOf" srcId="{9575E8C9-31FA-4269-BD1D-C40A3667B0BE}" destId="{2360D4D4-750F-48AB-A669-C2375AE9899D}" srcOrd="0" destOrd="0" presId="urn:microsoft.com/office/officeart/2005/8/layout/hierarchy4"/>
    <dgm:cxn modelId="{41C52574-A9BF-4AA0-B915-871AAFCA2FB4}" type="presParOf" srcId="{9575E8C9-31FA-4269-BD1D-C40A3667B0BE}" destId="{6A0803CC-153C-4B81-99E1-D0A024207860}" srcOrd="1" destOrd="0" presId="urn:microsoft.com/office/officeart/2005/8/layout/hierarchy4"/>
    <dgm:cxn modelId="{5074E521-3C73-4E4D-ABC6-5DE8FA6E1E5F}" type="presParOf" srcId="{995191BB-E19A-4F5A-82C3-79451EABC329}" destId="{C022A451-8F1A-4D7C-AF97-E9CAFFEB1DD2}" srcOrd="1" destOrd="0" presId="urn:microsoft.com/office/officeart/2005/8/layout/hierarchy4"/>
    <dgm:cxn modelId="{D18609CB-F1B5-460D-92B3-03DB43CE1384}" type="presParOf" srcId="{995191BB-E19A-4F5A-82C3-79451EABC329}" destId="{BA8953AC-05A8-4886-8C7D-0D188A25A059}" srcOrd="2" destOrd="0" presId="urn:microsoft.com/office/officeart/2005/8/layout/hierarchy4"/>
    <dgm:cxn modelId="{7325FB08-FD2F-4034-9BFE-4577405CB6A1}" type="presParOf" srcId="{BA8953AC-05A8-4886-8C7D-0D188A25A059}" destId="{F9387761-1E99-4890-AC9E-DCB9C43D0998}" srcOrd="0" destOrd="0" presId="urn:microsoft.com/office/officeart/2005/8/layout/hierarchy4"/>
    <dgm:cxn modelId="{FFC28B4D-9105-4E2F-BD45-EDF53DF867D8}" type="presParOf" srcId="{BA8953AC-05A8-4886-8C7D-0D188A25A059}" destId="{FD1E0991-9B8A-4602-B128-781CAD2D8024}" srcOrd="1" destOrd="0" presId="urn:microsoft.com/office/officeart/2005/8/layout/hierarchy4"/>
    <dgm:cxn modelId="{DD16B89B-0A60-4514-9BDC-B7A2013E4A2D}" type="presParOf" srcId="{995191BB-E19A-4F5A-82C3-79451EABC329}" destId="{8325E9C3-CC1B-4DB1-A4CD-8C3C0DF95866}" srcOrd="3" destOrd="0" presId="urn:microsoft.com/office/officeart/2005/8/layout/hierarchy4"/>
    <dgm:cxn modelId="{BA3EE886-F592-419D-B4D8-78E6CE8BCBAD}" type="presParOf" srcId="{995191BB-E19A-4F5A-82C3-79451EABC329}" destId="{D56D7C3F-C217-406D-80A6-F0B293DD89F3}" srcOrd="4" destOrd="0" presId="urn:microsoft.com/office/officeart/2005/8/layout/hierarchy4"/>
    <dgm:cxn modelId="{CCC4E663-5609-41A2-A924-5188CF49FDF8}" type="presParOf" srcId="{D56D7C3F-C217-406D-80A6-F0B293DD89F3}" destId="{6D50754A-19BF-4FE9-A0F8-4D03C369B18F}" srcOrd="0" destOrd="0" presId="urn:microsoft.com/office/officeart/2005/8/layout/hierarchy4"/>
    <dgm:cxn modelId="{DEA84769-4CB5-465D-B1D0-5BB56689F278}" type="presParOf" srcId="{D56D7C3F-C217-406D-80A6-F0B293DD89F3}" destId="{14419D7A-01A8-4761-BFC6-588C347D0E0F}" srcOrd="1" destOrd="0" presId="urn:microsoft.com/office/officeart/2005/8/layout/hierarchy4"/>
    <dgm:cxn modelId="{C1CC3775-C490-47F3-9C7A-30714CA5F0A5}" type="presParOf" srcId="{995191BB-E19A-4F5A-82C3-79451EABC329}" destId="{45E623CC-D071-4553-BC49-36EA176D7EDE}" srcOrd="5" destOrd="0" presId="urn:microsoft.com/office/officeart/2005/8/layout/hierarchy4"/>
    <dgm:cxn modelId="{C3FB4092-AB85-4F8B-8204-DA7C40147783}" type="presParOf" srcId="{995191BB-E19A-4F5A-82C3-79451EABC329}" destId="{D89BC40F-EC1D-4C7C-A858-1F7983DF8EDD}" srcOrd="6" destOrd="0" presId="urn:microsoft.com/office/officeart/2005/8/layout/hierarchy4"/>
    <dgm:cxn modelId="{2494EF0C-0075-4B9D-B434-34E6BE3E4CB9}" type="presParOf" srcId="{D89BC40F-EC1D-4C7C-A858-1F7983DF8EDD}" destId="{5ED79D52-5B75-4506-8C02-1EA6B30B3EAF}" srcOrd="0" destOrd="0" presId="urn:microsoft.com/office/officeart/2005/8/layout/hierarchy4"/>
    <dgm:cxn modelId="{791E0BE3-3B05-4C3A-B3D1-2FC80B9A3C85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</dgm:ptLst>
  <dgm:cxnLst>
    <dgm:cxn modelId="{BB0DC682-36AD-4CE8-9B34-0FEDF48DC6F7}" type="presOf" srcId="{3CAEECFA-5007-45DB-8905-580A54C1F787}" destId="{F9387761-1E99-4890-AC9E-DCB9C43D0998}" srcOrd="0" destOrd="0" presId="urn:microsoft.com/office/officeart/2005/8/layout/hierarchy4"/>
    <dgm:cxn modelId="{64395D91-916B-4748-8AC8-005A94D7203B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E2BB2E47-E67C-40F4-BE19-CD02DA42FDC8}" type="presOf" srcId="{EC8972F6-8075-4F25-92EA-CEE33F8DDE2E}" destId="{A4DD09D2-DDE8-4113-B639-1F9C0C2A5368}" srcOrd="0" destOrd="0" presId="urn:microsoft.com/office/officeart/2005/8/layout/hierarchy4"/>
    <dgm:cxn modelId="{74AE4817-97B6-4BBF-AEC3-506CC492FEA5}" type="presOf" srcId="{941E6736-D5EB-4A0B-819A-A31C8052DBB5}" destId="{D7ED0A45-B1CB-4729-BC2F-7EAE0ADF0AE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94DAB49B-C083-4600-AFBB-7B7A6767D1ED}" type="presParOf" srcId="{D7ED0A45-B1CB-4729-BC2F-7EAE0ADF0AE8}" destId="{2AEBC48A-889F-473D-8DD8-3DD190241BA2}" srcOrd="0" destOrd="0" presId="urn:microsoft.com/office/officeart/2005/8/layout/hierarchy4"/>
    <dgm:cxn modelId="{AB9B861F-CC96-4367-8698-2FA885856D6B}" type="presParOf" srcId="{2AEBC48A-889F-473D-8DD8-3DD190241BA2}" destId="{A4DD09D2-DDE8-4113-B639-1F9C0C2A5368}" srcOrd="0" destOrd="0" presId="urn:microsoft.com/office/officeart/2005/8/layout/hierarchy4"/>
    <dgm:cxn modelId="{1EEC19AF-C3EE-44A6-A89F-5145DA1A256D}" type="presParOf" srcId="{2AEBC48A-889F-473D-8DD8-3DD190241BA2}" destId="{97DDE450-F073-49EA-A2EB-3C9CB492FF09}" srcOrd="1" destOrd="0" presId="urn:microsoft.com/office/officeart/2005/8/layout/hierarchy4"/>
    <dgm:cxn modelId="{A29E383F-5B68-4329-9D88-13BEBD1209BF}" type="presParOf" srcId="{2AEBC48A-889F-473D-8DD8-3DD190241BA2}" destId="{995191BB-E19A-4F5A-82C3-79451EABC329}" srcOrd="2" destOrd="0" presId="urn:microsoft.com/office/officeart/2005/8/layout/hierarchy4"/>
    <dgm:cxn modelId="{30652BA3-B977-4C3C-A385-DAA0C21D8935}" type="presParOf" srcId="{995191BB-E19A-4F5A-82C3-79451EABC329}" destId="{9575E8C9-31FA-4269-BD1D-C40A3667B0BE}" srcOrd="0" destOrd="0" presId="urn:microsoft.com/office/officeart/2005/8/layout/hierarchy4"/>
    <dgm:cxn modelId="{3C11DE5C-6ED4-4F68-BAD6-23E8415B795E}" type="presParOf" srcId="{9575E8C9-31FA-4269-BD1D-C40A3667B0BE}" destId="{2360D4D4-750F-48AB-A669-C2375AE9899D}" srcOrd="0" destOrd="0" presId="urn:microsoft.com/office/officeart/2005/8/layout/hierarchy4"/>
    <dgm:cxn modelId="{9068AE5B-16E9-4691-A08F-5D755673B76F}" type="presParOf" srcId="{9575E8C9-31FA-4269-BD1D-C40A3667B0BE}" destId="{6A0803CC-153C-4B81-99E1-D0A024207860}" srcOrd="1" destOrd="0" presId="urn:microsoft.com/office/officeart/2005/8/layout/hierarchy4"/>
    <dgm:cxn modelId="{A09D939A-B339-4545-A286-30AA819AFEF7}" type="presParOf" srcId="{995191BB-E19A-4F5A-82C3-79451EABC329}" destId="{C022A451-8F1A-4D7C-AF97-E9CAFFEB1DD2}" srcOrd="1" destOrd="0" presId="urn:microsoft.com/office/officeart/2005/8/layout/hierarchy4"/>
    <dgm:cxn modelId="{6EAFBBB2-AB8C-4FA9-8DEA-429ED80E2F48}" type="presParOf" srcId="{995191BB-E19A-4F5A-82C3-79451EABC329}" destId="{BA8953AC-05A8-4886-8C7D-0D188A25A059}" srcOrd="2" destOrd="0" presId="urn:microsoft.com/office/officeart/2005/8/layout/hierarchy4"/>
    <dgm:cxn modelId="{5C836427-7A80-43CF-A703-FA8FB01FA670}" type="presParOf" srcId="{BA8953AC-05A8-4886-8C7D-0D188A25A059}" destId="{F9387761-1E99-4890-AC9E-DCB9C43D0998}" srcOrd="0" destOrd="0" presId="urn:microsoft.com/office/officeart/2005/8/layout/hierarchy4"/>
    <dgm:cxn modelId="{0182824D-1278-4D6E-98E1-CFD4ACB886B0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#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u="sng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</a:t>
          </a:r>
          <a:r>
            <a:rPr lang="th-TH" sz="28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ผู้กู้</a:t>
          </a:r>
          <a:r>
            <a:rPr lang="th-TH" sz="28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โดยติดเฉพาะต้นฉบับ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/>
      <dgm:spPr>
        <a:solidFill>
          <a:srgbClr val="F9D887"/>
        </a:solidFill>
      </dgm:spPr>
      <dgm:t>
        <a:bodyPr/>
        <a:lstStyle/>
        <a:p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r>
            <a: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/>
      <dgm:spPr>
        <a:solidFill>
          <a:srgbClr val="F9D887"/>
        </a:solidFill>
      </dgm:spPr>
      <dgm:t>
        <a:bodyPr/>
        <a:lstStyle/>
        <a:p>
          <a:pPr algn="thaiDist"/>
          <a:r>
            <a:rPr lang="th-TH" sz="2800" b="1" u="sng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r>
            <a:rPr lang="th-TH" sz="28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เป็นผู้ติดอากรแสตมป์ลงบนสัญญาค้ำประกันพร้อม</a:t>
          </a:r>
          <a:br>
            <a:rPr lang="th-TH" sz="28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4BB28-8AAE-4677-8A15-D5A02151BC12}" type="pres">
      <dgm:prSet presAssocID="{2D1DC1F4-FAD9-4A8E-A82D-6FAA2E64675A}" presName="sibTrans" presStyleCnt="0"/>
      <dgm:spPr/>
      <dgm:t>
        <a:bodyPr/>
        <a:lstStyle/>
        <a:p>
          <a:endParaRPr lang="en-US"/>
        </a:p>
      </dgm:t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DC8B07-8D3B-46A6-9108-11AA6A367B8A}" type="pres">
      <dgm:prSet presAssocID="{4E6B6540-9EA9-4A22-B0FF-91E78A6F8045}" presName="sibTrans" presStyleCnt="0"/>
      <dgm:spPr/>
      <dgm:t>
        <a:bodyPr/>
        <a:lstStyle/>
        <a:p>
          <a:endParaRPr lang="en-US"/>
        </a:p>
      </dgm:t>
    </dgm:pt>
    <dgm:pt modelId="{9E6F0BC4-D668-47CA-87D3-2A53067F9947}" type="pres">
      <dgm:prSet presAssocID="{2DABDAB4-D9D7-4DC2-8C22-9978B4CFEE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719EE-8991-455C-9375-6819677B8C95}" type="pres">
      <dgm:prSet presAssocID="{D0516516-3B54-4C49-8B74-6A8D4E675AEA}" presName="sibTrans" presStyleCnt="0"/>
      <dgm:spPr/>
      <dgm:t>
        <a:bodyPr/>
        <a:lstStyle/>
        <a:p>
          <a:endParaRPr lang="en-US"/>
        </a:p>
      </dgm:t>
    </dgm:pt>
    <dgm:pt modelId="{9067BCDD-473E-43A2-BAD9-B534299626FD}" type="pres">
      <dgm:prSet presAssocID="{54E498E0-AA2E-44FA-A19E-012B82D39D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738F00-3FEA-48BA-ACC2-4696C866E314}" type="presOf" srcId="{63F598A7-F834-4E80-9C35-AAB9C4ED5061}" destId="{605552C9-8535-4EB0-B0D9-A07EF8063EBA}" srcOrd="0" destOrd="0" presId="urn:microsoft.com/office/officeart/2005/8/layout/default#2"/>
    <dgm:cxn modelId="{84B9EC2E-A47A-40C6-AA47-984E177B860D}" type="presOf" srcId="{54E498E0-AA2E-44FA-A19E-012B82D39DB3}" destId="{9067BCDD-473E-43A2-BAD9-B534299626FD}" srcOrd="0" destOrd="0" presId="urn:microsoft.com/office/officeart/2005/8/layout/default#2"/>
    <dgm:cxn modelId="{E2F26FB1-4C8A-442A-B683-3F2DEEC2B46C}" type="presOf" srcId="{BDC9746B-4DF9-4B2C-A88D-BFDF685F4372}" destId="{808FD6AE-FE39-49AA-B851-FD4A662DCDE5}" srcOrd="0" destOrd="0" presId="urn:microsoft.com/office/officeart/2005/8/layout/default#2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B21404AF-1B5E-4C53-9214-FB43FB4A068E}" type="presOf" srcId="{00FEC282-D859-4669-A13C-58C4D63A6DC8}" destId="{810ABB5A-D5D6-4A7B-B49D-06F929D6F2D2}" srcOrd="0" destOrd="0" presId="urn:microsoft.com/office/officeart/2005/8/layout/default#2"/>
    <dgm:cxn modelId="{036006E8-0E6D-4A54-8DF4-9AB857653018}" type="presOf" srcId="{2DABDAB4-D9D7-4DC2-8C22-9978B4CFEEC8}" destId="{9E6F0BC4-D668-47CA-87D3-2A53067F9947}" srcOrd="0" destOrd="0" presId="urn:microsoft.com/office/officeart/2005/8/layout/default#2"/>
    <dgm:cxn modelId="{52D1D71C-117C-4CBB-8A21-36D5F35D08B7}" type="presParOf" srcId="{605552C9-8535-4EB0-B0D9-A07EF8063EBA}" destId="{810ABB5A-D5D6-4A7B-B49D-06F929D6F2D2}" srcOrd="0" destOrd="0" presId="urn:microsoft.com/office/officeart/2005/8/layout/default#2"/>
    <dgm:cxn modelId="{69DB3020-139F-4D43-A1A9-99EB8DFF4312}" type="presParOf" srcId="{605552C9-8535-4EB0-B0D9-A07EF8063EBA}" destId="{0174BB28-8AAE-4677-8A15-D5A02151BC12}" srcOrd="1" destOrd="0" presId="urn:microsoft.com/office/officeart/2005/8/layout/default#2"/>
    <dgm:cxn modelId="{C2C13E1C-4CCB-4695-98D3-F783223F5218}" type="presParOf" srcId="{605552C9-8535-4EB0-B0D9-A07EF8063EBA}" destId="{808FD6AE-FE39-49AA-B851-FD4A662DCDE5}" srcOrd="2" destOrd="0" presId="urn:microsoft.com/office/officeart/2005/8/layout/default#2"/>
    <dgm:cxn modelId="{F6A45B59-18FA-4C9A-97F1-5D0C5AFF6A92}" type="presParOf" srcId="{605552C9-8535-4EB0-B0D9-A07EF8063EBA}" destId="{42DC8B07-8D3B-46A6-9108-11AA6A367B8A}" srcOrd="3" destOrd="0" presId="urn:microsoft.com/office/officeart/2005/8/layout/default#2"/>
    <dgm:cxn modelId="{F2DD0742-DB3A-4684-AD37-A288DB47BAE3}" type="presParOf" srcId="{605552C9-8535-4EB0-B0D9-A07EF8063EBA}" destId="{9E6F0BC4-D668-47CA-87D3-2A53067F9947}" srcOrd="4" destOrd="0" presId="urn:microsoft.com/office/officeart/2005/8/layout/default#2"/>
    <dgm:cxn modelId="{76B295B9-0C44-412E-981E-9A73CB49BEA4}" type="presParOf" srcId="{605552C9-8535-4EB0-B0D9-A07EF8063EBA}" destId="{DA4719EE-8991-455C-9375-6819677B8C95}" srcOrd="5" destOrd="0" presId="urn:microsoft.com/office/officeart/2005/8/layout/default#2"/>
    <dgm:cxn modelId="{41AC2BA0-9875-4EF9-8D39-D9B033AFCB4F}" type="presParOf" srcId="{605552C9-8535-4EB0-B0D9-A07EF8063EBA}" destId="{9067BCDD-473E-43A2-BAD9-B534299626FD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bg2">
            <a:lumMod val="50000"/>
          </a:schemeClr>
        </a:solidFill>
        <a:ln>
          <a:noFill/>
        </a:ln>
      </dgm:spPr>
      <dgm:t>
        <a:bodyPr/>
        <a:lstStyle/>
        <a:p>
          <a:r>
            <a:rPr lang="th-TH" sz="36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36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F775BFA-8B62-4000-80BA-FA9A34CAFB0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EF7FC23-772D-4F47-A38E-E7197A77C9FA}" type="parTrans" cxnId="{6899AD8E-ED48-4502-9B45-2B751F86D920}">
      <dgm:prSet/>
      <dgm:spPr/>
      <dgm:t>
        <a:bodyPr/>
        <a:lstStyle/>
        <a:p>
          <a:endParaRPr lang="en-US"/>
        </a:p>
      </dgm:t>
    </dgm:pt>
    <dgm:pt modelId="{0B0BC473-CE90-4514-9F32-655537BF9B22}" type="sibTrans" cxnId="{6899AD8E-ED48-4502-9B45-2B751F86D920}">
      <dgm:prSet/>
      <dgm:spPr/>
      <dgm:t>
        <a:bodyPr/>
        <a:lstStyle/>
        <a:p>
          <a:endParaRPr lang="en-US"/>
        </a:p>
      </dgm:t>
    </dgm:pt>
    <dgm:pt modelId="{0E3916B3-B1CA-4A50-BCC6-C0A554610EE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19C57A-6E1B-48FA-B641-38F14F0E6016}" type="parTrans" cxnId="{BBC7FFB0-8A00-4774-AE60-FE98D39FFCE2}">
      <dgm:prSet/>
      <dgm:spPr/>
      <dgm:t>
        <a:bodyPr/>
        <a:lstStyle/>
        <a:p>
          <a:endParaRPr lang="en-US"/>
        </a:p>
      </dgm:t>
    </dgm:pt>
    <dgm:pt modelId="{B0048A25-55F0-4F77-8931-EFF80FD5F8E8}" type="sibTrans" cxnId="{BBC7FFB0-8A00-4774-AE60-FE98D39FFCE2}">
      <dgm:prSet/>
      <dgm:spPr/>
      <dgm:t>
        <a:bodyPr/>
        <a:lstStyle/>
        <a:p>
          <a:endParaRPr lang="en-US"/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7B04BC64-62C2-4562-B3F3-455E4F675AEF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567566C-F434-4DC4-BDA3-806833724A7A}" type="parTrans" cxnId="{ECFDA965-0F83-4776-B498-C4B4C1AED2E6}">
      <dgm:prSet/>
      <dgm:spPr/>
      <dgm:t>
        <a:bodyPr/>
        <a:lstStyle/>
        <a:p>
          <a:endParaRPr lang="en-US"/>
        </a:p>
      </dgm:t>
    </dgm:pt>
    <dgm:pt modelId="{434BD1AC-49F8-41F9-8A33-D62599B5AE58}" type="sibTrans" cxnId="{ECFDA965-0F83-4776-B498-C4B4C1AED2E6}">
      <dgm:prSet/>
      <dgm:spPr/>
      <dgm:t>
        <a:bodyPr/>
        <a:lstStyle/>
        <a:p>
          <a:endParaRPr lang="en-US"/>
        </a:p>
      </dgm:t>
    </dgm:pt>
    <dgm:pt modelId="{80C84DD6-85B6-431B-8510-8CB265A3278A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จำนวนเงินกู้ยืมเกิน 10,000 บาทขึ้นไป ให้ติดอากรแสตมป์ 10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C314ADF-07A2-4512-9028-4DAC4549AB57}" type="parTrans" cxnId="{97516EDF-C7B2-4575-8697-C42253307411}">
      <dgm:prSet/>
      <dgm:spPr/>
      <dgm:t>
        <a:bodyPr/>
        <a:lstStyle/>
        <a:p>
          <a:endParaRPr lang="en-US"/>
        </a:p>
      </dgm:t>
    </dgm:pt>
    <dgm:pt modelId="{EF1C85D5-D8B2-4865-A295-1C85A9E6BC36}" type="sibTrans" cxnId="{97516EDF-C7B2-4575-8697-C42253307411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Y="-1739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LinFactNeighborY="-19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449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-49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AFD1B2-8535-493F-B4FE-6A25B1650A53}" type="presOf" srcId="{0E3916B3-B1CA-4A50-BCC6-C0A554610EE8}" destId="{A8504F0C-CA88-4208-8B84-92623549EA02}" srcOrd="0" destOrd="2" presId="urn:microsoft.com/office/officeart/2005/8/layout/vList2"/>
    <dgm:cxn modelId="{97516EDF-C7B2-4575-8697-C42253307411}" srcId="{1F88573E-A4F6-485A-942F-A2E599D60E27}" destId="{80C84DD6-85B6-431B-8510-8CB265A3278A}" srcOrd="2" destOrd="0" parTransId="{1C314ADF-07A2-4512-9028-4DAC4549AB57}" sibTransId="{EF1C85D5-D8B2-4865-A295-1C85A9E6BC36}"/>
    <dgm:cxn modelId="{C8599998-AB07-40E2-A327-DEEC5501EDD9}" type="presOf" srcId="{4F775BFA-8B62-4000-80BA-FA9A34CAFB01}" destId="{A8504F0C-CA88-4208-8B84-92623549EA02}" srcOrd="0" destOrd="1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92D0E216-004C-4404-BA92-EC0F977AD680}" type="presOf" srcId="{1F88573E-A4F6-485A-942F-A2E599D60E27}" destId="{950CD879-6392-4599-8CDC-BC290E5FCA4B}" srcOrd="0" destOrd="0" presId="urn:microsoft.com/office/officeart/2005/8/layout/vList2"/>
    <dgm:cxn modelId="{BBC7FFB0-8A00-4774-AE60-FE98D39FFCE2}" srcId="{00FEC282-D859-4669-A13C-58C4D63A6DC8}" destId="{0E3916B3-B1CA-4A50-BCC6-C0A554610EE8}" srcOrd="2" destOrd="0" parTransId="{B119C57A-6E1B-48FA-B641-38F14F0E6016}" sibTransId="{B0048A25-55F0-4F77-8931-EFF80FD5F8E8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75157524-3828-4E49-BE6D-0A1CDE37F99D}" type="presOf" srcId="{BDC9746B-4DF9-4B2C-A88D-BFDF685F4372}" destId="{A8504F0C-CA88-4208-8B84-92623549EA02}" srcOrd="0" destOrd="0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ECFDA965-0F83-4776-B498-C4B4C1AED2E6}" srcId="{1F88573E-A4F6-485A-942F-A2E599D60E27}" destId="{7B04BC64-62C2-4562-B3F3-455E4F675AEF}" srcOrd="1" destOrd="0" parTransId="{4567566C-F434-4DC4-BDA3-806833724A7A}" sibTransId="{434BD1AC-49F8-41F9-8A33-D62599B5AE58}"/>
    <dgm:cxn modelId="{16259528-DFF4-4D4B-B4B5-5712B042EBEB}" type="presOf" srcId="{00FEC282-D859-4669-A13C-58C4D63A6DC8}" destId="{04994C72-611E-4429-BCCF-19CBD935443F}" srcOrd="0" destOrd="0" presId="urn:microsoft.com/office/officeart/2005/8/layout/vList2"/>
    <dgm:cxn modelId="{6899AD8E-ED48-4502-9B45-2B751F86D920}" srcId="{00FEC282-D859-4669-A13C-58C4D63A6DC8}" destId="{4F775BFA-8B62-4000-80BA-FA9A34CAFB01}" srcOrd="1" destOrd="0" parTransId="{4EF7FC23-772D-4F47-A38E-E7197A77C9FA}" sibTransId="{0B0BC473-CE90-4514-9F32-655537BF9B22}"/>
    <dgm:cxn modelId="{243BC01F-2415-4511-B657-2CA178D9CBCD}" type="presOf" srcId="{80C84DD6-85B6-431B-8510-8CB265A3278A}" destId="{750686E4-0285-41C0-A901-5642051BC105}" srcOrd="0" destOrd="2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7E76ADBD-4B7D-49B6-9E06-FBFFF9ECBEAE}" type="presOf" srcId="{7B04BC64-62C2-4562-B3F3-455E4F675AEF}" destId="{750686E4-0285-41C0-A901-5642051BC105}" srcOrd="0" destOrd="1" presId="urn:microsoft.com/office/officeart/2005/8/layout/vList2"/>
    <dgm:cxn modelId="{C3F8E364-0A3C-4A34-B47C-1CBEC9043C94}" type="presOf" srcId="{6ECFE5FC-2E6C-4FB8-B65E-E54E8B90D7EF}" destId="{750686E4-0285-41C0-A901-5642051BC105}" srcOrd="0" destOrd="0" presId="urn:microsoft.com/office/officeart/2005/8/layout/vList2"/>
    <dgm:cxn modelId="{9F94CCB3-06C3-419D-874F-37386068D57F}" type="presOf" srcId="{63F598A7-F834-4E80-9C35-AAB9C4ED5061}" destId="{47DCB6BA-3BD3-4334-B53B-E12ED0E0EE9C}" srcOrd="0" destOrd="0" presId="urn:microsoft.com/office/officeart/2005/8/layout/vList2"/>
    <dgm:cxn modelId="{9DC6D803-FB4D-4B44-A7A3-282D609E886E}" type="presParOf" srcId="{47DCB6BA-3BD3-4334-B53B-E12ED0E0EE9C}" destId="{04994C72-611E-4429-BCCF-19CBD935443F}" srcOrd="0" destOrd="0" presId="urn:microsoft.com/office/officeart/2005/8/layout/vList2"/>
    <dgm:cxn modelId="{0107B446-A4A8-4C68-B90A-B3B92F226916}" type="presParOf" srcId="{47DCB6BA-3BD3-4334-B53B-E12ED0E0EE9C}" destId="{A8504F0C-CA88-4208-8B84-92623549EA02}" srcOrd="1" destOrd="0" presId="urn:microsoft.com/office/officeart/2005/8/layout/vList2"/>
    <dgm:cxn modelId="{F3E9F900-7D43-4A73-84D7-3F5D782286C7}" type="presParOf" srcId="{47DCB6BA-3BD3-4334-B53B-E12ED0E0EE9C}" destId="{950CD879-6392-4599-8CDC-BC290E5FCA4B}" srcOrd="2" destOrd="0" presId="urn:microsoft.com/office/officeart/2005/8/layout/vList2"/>
    <dgm:cxn modelId="{5A746F0B-B69F-41F4-80AE-8C84DC4AC956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3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วิธีคำนวณอากรแสตมป์สัญญากู้ยืมเงิน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700,500 บาท หารด้วย 2,000 บาท      </a:t>
          </a:r>
          <a:endParaRPr lang="en-US" sz="2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วิธีคำนวณอากรแสตมป์สัญญาค้ำประกัน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</a:t>
          </a:r>
          <a:r>
            <a: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00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,500 บาท (จำนวนเงินกู้เกิน 10,000 บาทขึ้นไป) </a:t>
          </a:r>
          <a:b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นาย ข </a:t>
          </a:r>
          <a:r>
            <a:rPr lang="th-TH" sz="28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 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  </a:t>
          </a:r>
          <a:r>
            <a: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</a:t>
          </a:r>
          <a:r>
            <a: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369ADE0-B61B-4EC6-A13B-9996DE6CC526}">
      <dgm:prSet custT="1"/>
      <dgm:spPr/>
      <dgm:t>
        <a:bodyPr/>
        <a:lstStyle/>
        <a:p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 500 บาท</a:t>
          </a:r>
          <a:r>
            <a:rPr lang="ar-SA" sz="2600" b="1" dirty="0" smtClean="0">
              <a:solidFill>
                <a:schemeClr val="bg1"/>
              </a:solidFill>
              <a:latin typeface="FreesiaUPC" pitchFamily="34" charset="-34"/>
            </a:rPr>
            <a:t>		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</a:rPr>
            <a:t>	</a:t>
          </a:r>
          <a:r>
            <a:rPr lang="en-US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1 บาท</a:t>
          </a:r>
          <a:endParaRPr lang="en-US" sz="2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1B1CC30-31CD-4489-ABBA-0412363D8669}" type="parTrans" cxnId="{2EFB1D8F-0FCB-4785-8AD5-2DFBF9D2CDE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778EE28-66D4-40C5-9F1A-686D4F354A76}" type="sibTrans" cxnId="{2EFB1D8F-0FCB-4785-8AD5-2DFBF9D2CDE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5DD122A-B56F-43D1-BA23-76E50C9CEBE7}">
      <dgm:prSet custT="1"/>
      <dgm:spPr/>
      <dgm:t>
        <a:bodyPr/>
        <a:lstStyle/>
        <a:p>
          <a:r>
            <a:rPr lang="th-TH" sz="2600" b="1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 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		</a:t>
          </a:r>
          <a:r>
            <a:rPr lang="en-US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351 บาท</a:t>
          </a:r>
          <a:endParaRPr lang="en-US" sz="2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222F0AC-BA6C-437B-BD5B-7DBC68BA6CD3}" type="parTrans" cxnId="{91AC1CD3-F4FA-4EF6-8CAF-129FCC80830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528BA9A-3175-41F1-9AF4-4FC4E8ACACFC}" type="sibTrans" cxnId="{91AC1CD3-F4FA-4EF6-8CAF-129FCC80830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EDF8D44-3820-40AB-8735-C854EBF65F9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 700,000 บาท 		</a:t>
          </a:r>
          <a:r>
            <a:rPr lang="en-US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3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50</a:t>
          </a:r>
          <a:r>
            <a:rPr lang="en-US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บาท</a:t>
          </a:r>
          <a:endParaRPr lang="en-US" sz="2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A792B78-EA6B-486B-B07A-06004B0702B4}" type="parTrans" cxnId="{7B018028-5C87-4CF1-B61E-2E7B7B1A461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4BDEA7E-0F41-4236-A224-5E80A20BBA36}" type="sibTrans" cxnId="{7B018028-5C87-4CF1-B61E-2E7B7B1A461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Y="4272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ScaleY="100000" custLinFactNeighborY="52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6240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462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A1C6791-2F93-4015-95E9-9202A8C9781F}" type="presOf" srcId="{25DD122A-B56F-43D1-BA23-76E50C9CEBE7}" destId="{A8504F0C-CA88-4208-8B84-92623549EA02}" srcOrd="0" destOrd="3" presId="urn:microsoft.com/office/officeart/2005/8/layout/vList2"/>
    <dgm:cxn modelId="{CF239B31-3F03-4DE4-89BB-03D2D98F358C}" type="presOf" srcId="{5EDF8D44-3820-40AB-8735-C854EBF65F97}" destId="{A8504F0C-CA88-4208-8B84-92623549EA02}" srcOrd="0" destOrd="1" presId="urn:microsoft.com/office/officeart/2005/8/layout/vList2"/>
    <dgm:cxn modelId="{C3656F60-93A8-45FE-A145-3DC7C1C44811}" type="presOf" srcId="{6ECFE5FC-2E6C-4FB8-B65E-E54E8B90D7EF}" destId="{750686E4-0285-41C0-A901-5642051BC105}" srcOrd="0" destOrd="0" presId="urn:microsoft.com/office/officeart/2005/8/layout/vList2"/>
    <dgm:cxn modelId="{8E5490F8-57EA-4636-A944-15A98804E849}" type="presOf" srcId="{E369ADE0-B61B-4EC6-A13B-9996DE6CC526}" destId="{A8504F0C-CA88-4208-8B84-92623549EA02}" srcOrd="0" destOrd="2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2EFB1D8F-0FCB-4785-8AD5-2DFBF9D2CDE5}" srcId="{00FEC282-D859-4669-A13C-58C4D63A6DC8}" destId="{E369ADE0-B61B-4EC6-A13B-9996DE6CC526}" srcOrd="2" destOrd="0" parTransId="{F1B1CC30-31CD-4489-ABBA-0412363D8669}" sibTransId="{8778EE28-66D4-40C5-9F1A-686D4F354A76}"/>
    <dgm:cxn modelId="{7B018028-5C87-4CF1-B61E-2E7B7B1A4617}" srcId="{00FEC282-D859-4669-A13C-58C4D63A6DC8}" destId="{5EDF8D44-3820-40AB-8735-C854EBF65F97}" srcOrd="1" destOrd="0" parTransId="{FA792B78-EA6B-486B-B07A-06004B0702B4}" sibTransId="{B4BDEA7E-0F41-4236-A224-5E80A20BBA36}"/>
    <dgm:cxn modelId="{91AC1CD3-F4FA-4EF6-8CAF-129FCC808302}" srcId="{00FEC282-D859-4669-A13C-58C4D63A6DC8}" destId="{25DD122A-B56F-43D1-BA23-76E50C9CEBE7}" srcOrd="3" destOrd="0" parTransId="{1222F0AC-BA6C-437B-BD5B-7DBC68BA6CD3}" sibTransId="{6528BA9A-3175-41F1-9AF4-4FC4E8ACACFC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7E7BD98B-6C07-496A-B3E7-CEAC167E61E8}" type="presOf" srcId="{BDC9746B-4DF9-4B2C-A88D-BFDF685F4372}" destId="{A8504F0C-CA88-4208-8B84-92623549EA02}" srcOrd="0" destOrd="0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C241A7DB-E68F-4DDD-A3AE-91230187CC8D}" type="presOf" srcId="{00FEC282-D859-4669-A13C-58C4D63A6DC8}" destId="{04994C72-611E-4429-BCCF-19CBD935443F}" srcOrd="0" destOrd="0" presId="urn:microsoft.com/office/officeart/2005/8/layout/vList2"/>
    <dgm:cxn modelId="{3A9C000D-F5FC-494D-8DC7-67B7DA37E048}" type="presOf" srcId="{63F598A7-F834-4E80-9C35-AAB9C4ED5061}" destId="{47DCB6BA-3BD3-4334-B53B-E12ED0E0EE9C}" srcOrd="0" destOrd="0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3689EF0E-F9D2-4A05-8ACB-7B9855858700}" type="presOf" srcId="{1F88573E-A4F6-485A-942F-A2E599D60E27}" destId="{950CD879-6392-4599-8CDC-BC290E5FCA4B}" srcOrd="0" destOrd="0" presId="urn:microsoft.com/office/officeart/2005/8/layout/vList2"/>
    <dgm:cxn modelId="{06AE0467-1789-4619-8EF9-91847599FBFC}" type="presParOf" srcId="{47DCB6BA-3BD3-4334-B53B-E12ED0E0EE9C}" destId="{04994C72-611E-4429-BCCF-19CBD935443F}" srcOrd="0" destOrd="0" presId="urn:microsoft.com/office/officeart/2005/8/layout/vList2"/>
    <dgm:cxn modelId="{DB42F1E9-5F8D-463A-BB92-799A11750879}" type="presParOf" srcId="{47DCB6BA-3BD3-4334-B53B-E12ED0E0EE9C}" destId="{A8504F0C-CA88-4208-8B84-92623549EA02}" srcOrd="1" destOrd="0" presId="urn:microsoft.com/office/officeart/2005/8/layout/vList2"/>
    <dgm:cxn modelId="{55707461-2325-45F1-8D55-4012387B09E8}" type="presParOf" srcId="{47DCB6BA-3BD3-4334-B53B-E12ED0E0EE9C}" destId="{950CD879-6392-4599-8CDC-BC290E5FCA4B}" srcOrd="2" destOrd="0" presId="urn:microsoft.com/office/officeart/2005/8/layout/vList2"/>
    <dgm:cxn modelId="{EDE19968-EFCE-48E2-BE87-37B5DB8866F3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3F2EA284-E3C6-4CCE-B507-E36AEEBE5B0A}" type="presOf" srcId="{AE243DB2-1B34-4683-808F-F31382478296}" destId="{7BA58DB8-54E2-44E4-9A16-487FEE8EEC62}" srcOrd="1" destOrd="0" presId="urn:microsoft.com/office/officeart/2005/8/layout/lProcess2"/>
    <dgm:cxn modelId="{7F50D4D5-9973-414B-B8CD-AB5E41A6AE28}" type="presOf" srcId="{0BC1337C-5ECE-4290-8BD2-DF92BA61785B}" destId="{6FEF5A7A-DF43-4A03-83F7-A7AB0ED921C4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965474AB-20AC-412D-AAAD-0CCBEA56EF63}" type="presOf" srcId="{126096BA-D460-4565-80B9-BFA5C8FE2F2B}" destId="{D4AEF2EF-EC3C-41F3-92EC-1D19AAB53E33}" srcOrd="0" destOrd="0" presId="urn:microsoft.com/office/officeart/2005/8/layout/lProcess2"/>
    <dgm:cxn modelId="{0A5952CB-1620-4404-9C14-3465FE0C83D4}" type="presOf" srcId="{A56BB8EB-9F0B-4114-84F4-B837B502654A}" destId="{143CFF9A-4772-4EB4-A2AA-2516A5D6A150}" srcOrd="0" destOrd="0" presId="urn:microsoft.com/office/officeart/2005/8/layout/lProcess2"/>
    <dgm:cxn modelId="{7CE99D50-5895-46A0-A95F-E496D12A54FA}" type="presOf" srcId="{AE243DB2-1B34-4683-808F-F31382478296}" destId="{5B35BA02-5E23-4407-9B32-56DBB0FF60B3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7B66C906-A4D4-48AA-A5AF-3CADFEA22956}" type="presOf" srcId="{88F4C5CB-231C-478C-87C0-144EB6D0735D}" destId="{39B89DAE-B3CF-4D4A-97E3-74B8E1F08C33}" srcOrd="0" destOrd="0" presId="urn:microsoft.com/office/officeart/2005/8/layout/lProcess2"/>
    <dgm:cxn modelId="{71D73FFB-E7DC-479E-A03B-288AD189D6BE}" type="presOf" srcId="{126096BA-D460-4565-80B9-BFA5C8FE2F2B}" destId="{20BAEDAD-CFAF-4A9B-9B6A-37CA41B00FE5}" srcOrd="1" destOrd="0" presId="urn:microsoft.com/office/officeart/2005/8/layout/lProcess2"/>
    <dgm:cxn modelId="{A99662D9-7056-472B-A514-998F591BF3E5}" type="presParOf" srcId="{39B89DAE-B3CF-4D4A-97E3-74B8E1F08C33}" destId="{0F68D127-BB4C-4546-98F0-E0829EFB43E1}" srcOrd="0" destOrd="0" presId="urn:microsoft.com/office/officeart/2005/8/layout/lProcess2"/>
    <dgm:cxn modelId="{220C4B70-3358-402E-80D4-D3192F7AA9EB}" type="presParOf" srcId="{0F68D127-BB4C-4546-98F0-E0829EFB43E1}" destId="{5B35BA02-5E23-4407-9B32-56DBB0FF60B3}" srcOrd="0" destOrd="0" presId="urn:microsoft.com/office/officeart/2005/8/layout/lProcess2"/>
    <dgm:cxn modelId="{8AF67A23-6633-44DC-AAEA-4495A68FA821}" type="presParOf" srcId="{0F68D127-BB4C-4546-98F0-E0829EFB43E1}" destId="{7BA58DB8-54E2-44E4-9A16-487FEE8EEC62}" srcOrd="1" destOrd="0" presId="urn:microsoft.com/office/officeart/2005/8/layout/lProcess2"/>
    <dgm:cxn modelId="{93141394-3FCE-43B9-8195-1B65DA5D62BA}" type="presParOf" srcId="{0F68D127-BB4C-4546-98F0-E0829EFB43E1}" destId="{C049CAAA-BA23-4DD0-9B28-F11B9E488857}" srcOrd="2" destOrd="0" presId="urn:microsoft.com/office/officeart/2005/8/layout/lProcess2"/>
    <dgm:cxn modelId="{42B89251-82CE-4E91-94E0-258BC00D9FE3}" type="presParOf" srcId="{C049CAAA-BA23-4DD0-9B28-F11B9E488857}" destId="{FD4739B5-A422-4768-9443-A226E6424B00}" srcOrd="0" destOrd="0" presId="urn:microsoft.com/office/officeart/2005/8/layout/lProcess2"/>
    <dgm:cxn modelId="{FCA4CD50-FA6F-4AB5-BE54-33425E45192F}" type="presParOf" srcId="{FD4739B5-A422-4768-9443-A226E6424B00}" destId="{6FEF5A7A-DF43-4A03-83F7-A7AB0ED921C4}" srcOrd="0" destOrd="0" presId="urn:microsoft.com/office/officeart/2005/8/layout/lProcess2"/>
    <dgm:cxn modelId="{DAAEE4DD-E55D-4731-B0BA-1E4AAFBA67D0}" type="presParOf" srcId="{39B89DAE-B3CF-4D4A-97E3-74B8E1F08C33}" destId="{B7270587-D61D-4402-ACAF-370C92512FBC}" srcOrd="1" destOrd="0" presId="urn:microsoft.com/office/officeart/2005/8/layout/lProcess2"/>
    <dgm:cxn modelId="{D10E486A-660A-414C-B666-68A56D53A8FF}" type="presParOf" srcId="{39B89DAE-B3CF-4D4A-97E3-74B8E1F08C33}" destId="{10DACFFF-2CED-4DB2-9BDA-982E0DD70A03}" srcOrd="2" destOrd="0" presId="urn:microsoft.com/office/officeart/2005/8/layout/lProcess2"/>
    <dgm:cxn modelId="{6C401D07-81DC-49C4-B596-F42BA0A259F4}" type="presParOf" srcId="{10DACFFF-2CED-4DB2-9BDA-982E0DD70A03}" destId="{D4AEF2EF-EC3C-41F3-92EC-1D19AAB53E33}" srcOrd="0" destOrd="0" presId="urn:microsoft.com/office/officeart/2005/8/layout/lProcess2"/>
    <dgm:cxn modelId="{97BBE655-7251-4E1E-AFC8-5EB8454683AF}" type="presParOf" srcId="{10DACFFF-2CED-4DB2-9BDA-982E0DD70A03}" destId="{20BAEDAD-CFAF-4A9B-9B6A-37CA41B00FE5}" srcOrd="1" destOrd="0" presId="urn:microsoft.com/office/officeart/2005/8/layout/lProcess2"/>
    <dgm:cxn modelId="{7289803B-EC32-4956-862D-8A4C61CEFA90}" type="presParOf" srcId="{10DACFFF-2CED-4DB2-9BDA-982E0DD70A03}" destId="{E4B2C860-96AF-4F4D-B9C7-2A79CC395C17}" srcOrd="2" destOrd="0" presId="urn:microsoft.com/office/officeart/2005/8/layout/lProcess2"/>
    <dgm:cxn modelId="{218F8CCE-1F3B-4A2B-8315-EA57A1974E4C}" type="presParOf" srcId="{E4B2C860-96AF-4F4D-B9C7-2A79CC395C17}" destId="{DB22E85D-AFEE-4CEF-B6BF-0F7B7AD4315B}" srcOrd="0" destOrd="0" presId="urn:microsoft.com/office/officeart/2005/8/layout/lProcess2"/>
    <dgm:cxn modelId="{6A1FAAD3-DFE8-4A78-8806-93F2356DE38E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3200" b="1" i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ดำเนินการแจ้งหนี้</a:t>
          </a:r>
          <a:br>
            <a:rPr lang="th-TH" sz="3200" b="1" i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เมื่อลูกหนี้ผิดนัด</a:t>
          </a:r>
          <a:br>
            <a:rPr lang="th-TH" sz="3200" b="1" i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ชำระหนี้</a:t>
          </a:r>
          <a:endParaRPr lang="en-US" sz="3200" b="1" i="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E4E7360D-77EE-4912-9843-0F84D726682B}">
      <dgm:prSet phldrT="[ข้อความ]" custT="1"/>
      <dgm:spPr>
        <a:solidFill>
          <a:srgbClr val="F9D887"/>
        </a:solidFill>
      </dgm:spPr>
      <dgm:t>
        <a:bodyPr/>
        <a:lstStyle/>
        <a:p>
          <a:pPr algn="l"/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2. การทำหนังสือ</a:t>
          </a:r>
          <a:b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แจ้งไปยังผู้ค้ำ</a:t>
          </a:r>
          <a:b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ประกัน</a:t>
          </a:r>
          <a:endParaRPr lang="en-US" sz="3200" b="1" i="0" dirty="0">
            <a:solidFill>
              <a:schemeClr val="bg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3200" b="1" i="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32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ทำหนังสือแจ้งยังผู้ค้ำประกันภายใน 60 วัน </a:t>
          </a:r>
          <a:br>
            <a:rPr lang="th-TH" sz="2800" b="1" i="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(ตามพระราชบัญญัติแก้ไขเพิ่มเติมประมวลกฎหมายแพ่งและพาณิชย์ (ฉบับที่ 20) </a:t>
          </a:r>
          <a:r>
            <a:rPr lang="en-US" sz="2800" b="1" i="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8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พ.ศ. 2557 มาตรา 686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A748E500-45A6-4B86-AF27-6F2BF170575F}">
      <dgm:prSet phldrT="[ข้อความ]" custT="1"/>
      <dgm:spPr/>
      <dgm:t>
        <a:bodyPr/>
        <a:lstStyle/>
        <a:p>
          <a:pPr algn="l"/>
          <a:r>
            <a:rPr lang="th-TH" sz="3200" b="1" i="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3200" b="1" i="0" dirty="0">
            <a:latin typeface="FreesiaUPC" pitchFamily="34" charset="-34"/>
            <a:cs typeface="FreesiaUPC" pitchFamily="34" charset="-34"/>
          </a:endParaRPr>
        </a:p>
      </dgm:t>
    </dgm:pt>
    <dgm:pt modelId="{531BDFE0-70CB-45DD-889E-87DFECDC2EE4}" type="parTrans" cxnId="{EDC9EE92-FF73-4E50-9F35-6B2F0324A888}">
      <dgm:prSet/>
      <dgm:spPr/>
      <dgm:t>
        <a:bodyPr/>
        <a:lstStyle/>
        <a:p>
          <a:endParaRPr lang="en-US"/>
        </a:p>
      </dgm:t>
    </dgm:pt>
    <dgm:pt modelId="{7ECF22E9-BB3E-48AD-A747-E597D78491E4}" type="sibTrans" cxnId="{EDC9EE92-FF73-4E50-9F35-6B2F0324A888}">
      <dgm:prSet/>
      <dgm:spPr/>
      <dgm:t>
        <a:bodyPr/>
        <a:lstStyle/>
        <a:p>
          <a:endParaRPr lang="en-US"/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 custScaleY="1131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E88777-AD74-44C0-9780-93C33229F364}" type="presOf" srcId="{A748E500-45A6-4B86-AF27-6F2BF170575F}" destId="{818E8C44-35CB-4F03-970C-44CBD8798631}" srcOrd="0" destOrd="1" presId="urn:microsoft.com/office/officeart/2005/8/layout/vList5"/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EDC9EE92-FF73-4E50-9F35-6B2F0324A888}" srcId="{3639C73E-FF83-4C8B-B1D6-3165D9B3B883}" destId="{A748E500-45A6-4B86-AF27-6F2BF170575F}" srcOrd="1" destOrd="0" parTransId="{531BDFE0-70CB-45DD-889E-87DFECDC2EE4}" sibTransId="{7ECF22E9-BB3E-48AD-A747-E597D78491E4}"/>
    <dgm:cxn modelId="{B9DF044D-98DE-495F-AFAC-9FE1EE092630}" type="presOf" srcId="{E4E7360D-77EE-4912-9843-0F84D726682B}" destId="{771D4A76-8587-4450-B209-AA1698A03F4B}" srcOrd="0" destOrd="0" presId="urn:microsoft.com/office/officeart/2005/8/layout/vList5"/>
    <dgm:cxn modelId="{BC746DFE-A0A3-43DD-B035-A1E70EA995B4}" type="presOf" srcId="{2CD7D0AC-A143-45F6-9FCB-85F448C8108D}" destId="{FE5749B6-BC48-4E73-B657-BEB59265A7D1}" srcOrd="0" destOrd="0" presId="urn:microsoft.com/office/officeart/2005/8/layout/vList5"/>
    <dgm:cxn modelId="{2DC24149-1349-4091-8E5D-59734AB218E4}" type="presOf" srcId="{3639C73E-FF83-4C8B-B1D6-3165D9B3B883}" destId="{F4DFA5F2-175B-4F5A-8FBD-455A7E2AEA52}" srcOrd="0" destOrd="0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2059FC37-65B6-4FFD-8576-D61AED426885}" type="presOf" srcId="{5FFDCFF5-4BE3-45A8-A3EE-A20112E8F6B4}" destId="{818E8C44-35CB-4F03-970C-44CBD8798631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C5E7E2CB-6EBC-41B6-A3BE-CF2CE6F42850}" type="presOf" srcId="{B0BD638A-5994-4DC2-BC1F-4D8F61843691}" destId="{4C614E7E-48CD-4BA1-8FBF-AE1E30635FD4}" srcOrd="0" destOrd="0" presId="urn:microsoft.com/office/officeart/2005/8/layout/vList5"/>
    <dgm:cxn modelId="{AF6885B3-EDC8-4C81-870F-6F6C03411EFD}" type="presParOf" srcId="{FE5749B6-BC48-4E73-B657-BEB59265A7D1}" destId="{17DA8EC0-EE5A-4617-A084-C9AC99726C9C}" srcOrd="0" destOrd="0" presId="urn:microsoft.com/office/officeart/2005/8/layout/vList5"/>
    <dgm:cxn modelId="{94DC905B-5F0D-4C5C-9231-9005D0A386B9}" type="presParOf" srcId="{17DA8EC0-EE5A-4617-A084-C9AC99726C9C}" destId="{F4DFA5F2-175B-4F5A-8FBD-455A7E2AEA52}" srcOrd="0" destOrd="0" presId="urn:microsoft.com/office/officeart/2005/8/layout/vList5"/>
    <dgm:cxn modelId="{160AD5DE-6E1A-4D59-AACE-7F64F07469D3}" type="presParOf" srcId="{17DA8EC0-EE5A-4617-A084-C9AC99726C9C}" destId="{818E8C44-35CB-4F03-970C-44CBD8798631}" srcOrd="1" destOrd="0" presId="urn:microsoft.com/office/officeart/2005/8/layout/vList5"/>
    <dgm:cxn modelId="{2DF7E34E-EE5B-4B2A-BDAD-E11C8A762F18}" type="presParOf" srcId="{FE5749B6-BC48-4E73-B657-BEB59265A7D1}" destId="{371E8F2A-F176-4081-979A-59AB1FFDD282}" srcOrd="1" destOrd="0" presId="urn:microsoft.com/office/officeart/2005/8/layout/vList5"/>
    <dgm:cxn modelId="{AB6CD957-7F05-4630-B2E8-4590EC2D0290}" type="presParOf" srcId="{FE5749B6-BC48-4E73-B657-BEB59265A7D1}" destId="{3D8EF598-E065-477C-B725-B9458B5896CB}" srcOrd="2" destOrd="0" presId="urn:microsoft.com/office/officeart/2005/8/layout/vList5"/>
    <dgm:cxn modelId="{DD2C9022-D413-41DE-BA0C-CF5F2402DC8D}" type="presParOf" srcId="{3D8EF598-E065-477C-B725-B9458B5896CB}" destId="{771D4A76-8587-4450-B209-AA1698A03F4B}" srcOrd="0" destOrd="0" presId="urn:microsoft.com/office/officeart/2005/8/layout/vList5"/>
    <dgm:cxn modelId="{231B1282-331B-4D10-9B4E-297090638897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74CFFC"/>
        </a:solidFill>
      </dgm:spPr>
      <dgm:t>
        <a:bodyPr/>
        <a:lstStyle/>
        <a:p>
          <a:pPr algn="l"/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3. แจ้งบอกเลิก</a:t>
          </a:r>
          <a:b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สัญญา</a:t>
          </a:r>
          <a:endParaRPr lang="en-US" sz="3200" b="1" i="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E4E7360D-77EE-4912-9843-0F84D726682B}">
      <dgm:prSet phldrT="[ข้อความ]" custT="1"/>
      <dgm:spPr>
        <a:solidFill>
          <a:srgbClr val="FF99CC"/>
        </a:solidFill>
      </dgm:spPr>
      <dgm:t>
        <a:bodyPr/>
        <a:lstStyle/>
        <a:p>
          <a:pPr algn="l"/>
          <a:r>
            <a:rPr lang="th-TH" sz="3200" b="1" i="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4. ส่งฟ้องคดี</a:t>
          </a:r>
          <a:endParaRPr lang="en-US" sz="3200" b="1" i="0" dirty="0">
            <a:solidFill>
              <a:schemeClr val="bg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thaiDist"/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เมื่อตรวจสอบพบว่าลูกหนี้ไม่ชำระหนี้</a:t>
          </a:r>
          <a:r>
            <a:rPr lang="th-TH" sz="2800" b="1" i="0" u="sng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เป็นเวลา </a:t>
          </a:r>
          <a:br>
            <a:rPr lang="th-TH" sz="2800" b="1" i="0" u="sng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u="sng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3 งวดติดต่อกัน</a:t>
          </a:r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 โดย</a:t>
          </a:r>
          <a:r>
            <a:rPr lang="th-TH" sz="2800" b="1" i="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28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thaiDist"/>
          <a:r>
            <a:rPr lang="th-TH" sz="2800" b="1" i="0" dirty="0" smtClean="0">
              <a:effectLst/>
              <a:latin typeface="FreesiaUPC" pitchFamily="34" charset="-34"/>
              <a:cs typeface="FreesiaUPC" pitchFamily="34" charset="-34"/>
            </a:rPr>
            <a:t>ค้างชำระติดต่อกัน 3 งวด ให้ส่งฟ้องคดีตามกฎหมาย</a:t>
          </a:r>
          <a:endParaRPr lang="en-US" sz="28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 custScaleY="1113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1" presStyleCnt="2" custLinFactNeighborY="79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 custScaleY="124438" custLinFactNeighborX="3486" custLinFactNeighborY="-36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396F2A37-1D90-4A48-B890-5527A6101DD5}" type="presOf" srcId="{3639C73E-FF83-4C8B-B1D6-3165D9B3B883}" destId="{F4DFA5F2-175B-4F5A-8FBD-455A7E2AEA52}" srcOrd="0" destOrd="0" presId="urn:microsoft.com/office/officeart/2005/8/layout/vList5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A52BB6E9-9A4C-4EFA-8AA1-DB248B530410}" type="presOf" srcId="{B0BD638A-5994-4DC2-BC1F-4D8F61843691}" destId="{4C614E7E-48CD-4BA1-8FBF-AE1E30635FD4}" srcOrd="0" destOrd="0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F093E563-5069-4F90-B04D-A8504B25502C}" type="presOf" srcId="{2CD7D0AC-A143-45F6-9FCB-85F448C8108D}" destId="{FE5749B6-BC48-4E73-B657-BEB59265A7D1}" srcOrd="0" destOrd="0" presId="urn:microsoft.com/office/officeart/2005/8/layout/vList5"/>
    <dgm:cxn modelId="{307BE82A-375D-48E9-B9DD-3D0B366C8ABE}" type="presOf" srcId="{E4E7360D-77EE-4912-9843-0F84D726682B}" destId="{771D4A76-8587-4450-B209-AA1698A03F4B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0A6AB5E6-045A-4F4B-8045-1187A8902ACF}" type="presOf" srcId="{5FFDCFF5-4BE3-45A8-A3EE-A20112E8F6B4}" destId="{818E8C44-35CB-4F03-970C-44CBD8798631}" srcOrd="0" destOrd="0" presId="urn:microsoft.com/office/officeart/2005/8/layout/vList5"/>
    <dgm:cxn modelId="{FC7679C1-6408-49E0-8883-3172BF2597E2}" type="presParOf" srcId="{FE5749B6-BC48-4E73-B657-BEB59265A7D1}" destId="{17DA8EC0-EE5A-4617-A084-C9AC99726C9C}" srcOrd="0" destOrd="0" presId="urn:microsoft.com/office/officeart/2005/8/layout/vList5"/>
    <dgm:cxn modelId="{B91D7EC3-D3CC-4578-971B-369E6188B5F1}" type="presParOf" srcId="{17DA8EC0-EE5A-4617-A084-C9AC99726C9C}" destId="{F4DFA5F2-175B-4F5A-8FBD-455A7E2AEA52}" srcOrd="0" destOrd="0" presId="urn:microsoft.com/office/officeart/2005/8/layout/vList5"/>
    <dgm:cxn modelId="{24F55DF9-BED4-42DA-9F98-CDC50CAE0CE6}" type="presParOf" srcId="{17DA8EC0-EE5A-4617-A084-C9AC99726C9C}" destId="{818E8C44-35CB-4F03-970C-44CBD8798631}" srcOrd="1" destOrd="0" presId="urn:microsoft.com/office/officeart/2005/8/layout/vList5"/>
    <dgm:cxn modelId="{A6DA3E17-FF6E-4115-8597-0AB732F5D789}" type="presParOf" srcId="{FE5749B6-BC48-4E73-B657-BEB59265A7D1}" destId="{371E8F2A-F176-4081-979A-59AB1FFDD282}" srcOrd="1" destOrd="0" presId="urn:microsoft.com/office/officeart/2005/8/layout/vList5"/>
    <dgm:cxn modelId="{02EF8013-2D71-4459-B6D2-9777ADF6109C}" type="presParOf" srcId="{FE5749B6-BC48-4E73-B657-BEB59265A7D1}" destId="{3D8EF598-E065-477C-B725-B9458B5896CB}" srcOrd="2" destOrd="0" presId="urn:microsoft.com/office/officeart/2005/8/layout/vList5"/>
    <dgm:cxn modelId="{6FE1C67C-6D74-429C-AA4B-612EDBB177D5}" type="presParOf" srcId="{3D8EF598-E065-477C-B725-B9458B5896CB}" destId="{771D4A76-8587-4450-B209-AA1698A03F4B}" srcOrd="0" destOrd="0" presId="urn:microsoft.com/office/officeart/2005/8/layout/vList5"/>
    <dgm:cxn modelId="{FECA4734-FFF2-4133-809B-6DEBDEB75B5D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F75765-F2C1-45FF-9C3A-6B25A89D096C}">
      <dsp:nvSpPr>
        <dsp:cNvPr id="0" name=""/>
        <dsp:cNvSpPr/>
      </dsp:nvSpPr>
      <dsp:spPr>
        <a:xfrm>
          <a:off x="8786" y="1328103"/>
          <a:ext cx="5252547" cy="210101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86" y="1328103"/>
        <a:ext cx="5252547" cy="2101019"/>
      </dsp:txXfrm>
    </dsp:sp>
    <dsp:sp modelId="{82E5E7C5-11CC-4C8E-9B8F-0C527D484904}">
      <dsp:nvSpPr>
        <dsp:cNvPr id="0" name=""/>
        <dsp:cNvSpPr/>
      </dsp:nvSpPr>
      <dsp:spPr>
        <a:xfrm>
          <a:off x="4736079" y="1328103"/>
          <a:ext cx="5252547" cy="210101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36079" y="1328103"/>
        <a:ext cx="5252547" cy="21010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11235189" cy="978551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11235189" cy="978551"/>
      </dsp:txXfrm>
    </dsp:sp>
    <dsp:sp modelId="{A1C085AB-A1C2-47D8-A64B-DEBCE78F5946}">
      <dsp:nvSpPr>
        <dsp:cNvPr id="0" name=""/>
        <dsp:cNvSpPr/>
      </dsp:nvSpPr>
      <dsp:spPr>
        <a:xfrm>
          <a:off x="0" y="901827"/>
          <a:ext cx="11235189" cy="978551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901827"/>
        <a:ext cx="11235189" cy="978551"/>
      </dsp:txXfrm>
    </dsp:sp>
    <dsp:sp modelId="{BEDACB00-D253-4EA5-875D-39D30D70CE24}">
      <dsp:nvSpPr>
        <dsp:cNvPr id="0" name=""/>
        <dsp:cNvSpPr/>
      </dsp:nvSpPr>
      <dsp:spPr>
        <a:xfrm>
          <a:off x="0" y="1748625"/>
          <a:ext cx="11235189" cy="124371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kern="1200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kern="1200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kern="1200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  <a:endParaRPr lang="th-TH" sz="2400" b="1" kern="1200" dirty="0">
            <a:solidFill>
              <a:srgbClr val="C000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748625"/>
        <a:ext cx="11235189" cy="1243710"/>
      </dsp:txXfrm>
    </dsp:sp>
    <dsp:sp modelId="{798D813B-659D-4D24-AE9E-0347E2FA2544}">
      <dsp:nvSpPr>
        <dsp:cNvPr id="0" name=""/>
        <dsp:cNvSpPr/>
      </dsp:nvSpPr>
      <dsp:spPr>
        <a:xfrm>
          <a:off x="0" y="2976364"/>
          <a:ext cx="11235189" cy="978551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976364"/>
        <a:ext cx="11235189" cy="978551"/>
      </dsp:txXfrm>
    </dsp:sp>
    <dsp:sp modelId="{4069B5E3-679A-42AA-9AD5-D0AC158A63A0}">
      <dsp:nvSpPr>
        <dsp:cNvPr id="0" name=""/>
        <dsp:cNvSpPr/>
      </dsp:nvSpPr>
      <dsp:spPr>
        <a:xfrm>
          <a:off x="0" y="3887952"/>
          <a:ext cx="11235189" cy="50674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3887952"/>
        <a:ext cx="11235189" cy="5067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632DCAE-5550-423B-BF78-C150EA09C1F4}">
      <dsp:nvSpPr>
        <dsp:cNvPr id="0" name=""/>
        <dsp:cNvSpPr/>
      </dsp:nvSpPr>
      <dsp:spPr>
        <a:xfrm>
          <a:off x="5594395" y="283"/>
          <a:ext cx="4048617" cy="24291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  <a:endParaRPr lang="th-TH" sz="3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94395" y="283"/>
        <a:ext cx="4048617" cy="2429170"/>
      </dsp:txXfrm>
    </dsp:sp>
    <dsp:sp modelId="{EDE81AAF-CCB2-40EB-A96C-89EEE6579A21}">
      <dsp:nvSpPr>
        <dsp:cNvPr id="0" name=""/>
        <dsp:cNvSpPr/>
      </dsp:nvSpPr>
      <dsp:spPr>
        <a:xfrm>
          <a:off x="1561931" y="0"/>
          <a:ext cx="4048617" cy="242917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3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561931" y="0"/>
        <a:ext cx="4048617" cy="242917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47" y="0"/>
          <a:ext cx="2017750" cy="26947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47" y="0"/>
        <a:ext cx="2017750" cy="2694787"/>
      </dsp:txXfrm>
    </dsp:sp>
    <dsp:sp modelId="{BF330597-58CD-4F9B-920A-1933B7BADA8A}">
      <dsp:nvSpPr>
        <dsp:cNvPr id="0" name=""/>
        <dsp:cNvSpPr/>
      </dsp:nvSpPr>
      <dsp:spPr>
        <a:xfrm>
          <a:off x="2229273" y="1097192"/>
          <a:ext cx="427763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9273" y="1097192"/>
        <a:ext cx="427763" cy="500402"/>
      </dsp:txXfrm>
    </dsp:sp>
    <dsp:sp modelId="{21C10DE3-CD28-45C7-9C77-9461C1D9F453}">
      <dsp:nvSpPr>
        <dsp:cNvPr id="0" name=""/>
        <dsp:cNvSpPr/>
      </dsp:nvSpPr>
      <dsp:spPr>
        <a:xfrm>
          <a:off x="2834598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34598" y="0"/>
        <a:ext cx="2017750" cy="2694787"/>
      </dsp:txXfrm>
    </dsp:sp>
    <dsp:sp modelId="{2B84ACF0-5BA1-46EB-8CA9-81B4C03E2AA9}">
      <dsp:nvSpPr>
        <dsp:cNvPr id="0" name=""/>
        <dsp:cNvSpPr/>
      </dsp:nvSpPr>
      <dsp:spPr>
        <a:xfrm>
          <a:off x="5054913" y="1097192"/>
          <a:ext cx="429435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4913" y="1097192"/>
        <a:ext cx="429435" cy="500402"/>
      </dsp:txXfrm>
    </dsp:sp>
    <dsp:sp modelId="{C3EC4274-36EF-4F0F-9ADD-D15A38E651D9}">
      <dsp:nvSpPr>
        <dsp:cNvPr id="0" name=""/>
        <dsp:cNvSpPr/>
      </dsp:nvSpPr>
      <dsp:spPr>
        <a:xfrm>
          <a:off x="5662605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มีผู้ผ่าน</a:t>
          </a: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62605" y="0"/>
        <a:ext cx="2017750" cy="2694787"/>
      </dsp:txXfrm>
    </dsp:sp>
    <dsp:sp modelId="{99C02F06-B6BA-4485-A207-974690316DEA}">
      <dsp:nvSpPr>
        <dsp:cNvPr id="0" name=""/>
        <dsp:cNvSpPr/>
      </dsp:nvSpPr>
      <dsp:spPr>
        <a:xfrm>
          <a:off x="7881342" y="1097192"/>
          <a:ext cx="426090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1342" y="1097192"/>
        <a:ext cx="426090" cy="500402"/>
      </dsp:txXfrm>
    </dsp:sp>
    <dsp:sp modelId="{A2E2A8B2-D699-4134-8F29-65046C579564}">
      <dsp:nvSpPr>
        <dsp:cNvPr id="0" name=""/>
        <dsp:cNvSpPr/>
      </dsp:nvSpPr>
      <dsp:spPr>
        <a:xfrm>
          <a:off x="8484300" y="0"/>
          <a:ext cx="2017750" cy="269478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นำจำนวนผู้ผ่านการทดสอบ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84300" y="0"/>
        <a:ext cx="2017750" cy="269478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778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kern="1200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spc="-50" baseline="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78" y="248484"/>
        <a:ext cx="2089163" cy="2428652"/>
      </dsp:txXfrm>
    </dsp:sp>
    <dsp:sp modelId="{1695593E-EE7A-451C-8795-3EBA4E45EC0B}">
      <dsp:nvSpPr>
        <dsp:cNvPr id="0" name=""/>
        <dsp:cNvSpPr/>
      </dsp:nvSpPr>
      <dsp:spPr>
        <a:xfrm>
          <a:off x="2109369" y="1203754"/>
          <a:ext cx="267291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109369" y="1203754"/>
        <a:ext cx="267291" cy="518112"/>
      </dsp:txXfrm>
    </dsp:sp>
    <dsp:sp modelId="{21C10DE3-CD28-45C7-9C77-9461C1D9F453}">
      <dsp:nvSpPr>
        <dsp:cNvPr id="0" name=""/>
        <dsp:cNvSpPr/>
      </dsp:nvSpPr>
      <dsp:spPr>
        <a:xfrm>
          <a:off x="2598266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598266" y="248484"/>
        <a:ext cx="2089163" cy="2428652"/>
      </dsp:txXfrm>
    </dsp:sp>
    <dsp:sp modelId="{2B84ACF0-5BA1-46EB-8CA9-81B4C03E2AA9}">
      <dsp:nvSpPr>
        <dsp:cNvPr id="0" name=""/>
        <dsp:cNvSpPr/>
      </dsp:nvSpPr>
      <dsp:spPr>
        <a:xfrm>
          <a:off x="4697351" y="1203754"/>
          <a:ext cx="197698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697351" y="1203754"/>
        <a:ext cx="197698" cy="518112"/>
      </dsp:txXfrm>
    </dsp:sp>
    <dsp:sp modelId="{180ED129-2CC5-47DD-AE15-89EF3013291B}">
      <dsp:nvSpPr>
        <dsp:cNvPr id="0" name=""/>
        <dsp:cNvSpPr/>
      </dsp:nvSpPr>
      <dsp:spPr>
        <a:xfrm>
          <a:off x="5060445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60445" y="248484"/>
        <a:ext cx="2089163" cy="2428652"/>
      </dsp:txXfrm>
    </dsp:sp>
    <dsp:sp modelId="{6F0F3455-5AB6-43F2-939C-4BA9EF17B651}">
      <dsp:nvSpPr>
        <dsp:cNvPr id="0" name=""/>
        <dsp:cNvSpPr/>
      </dsp:nvSpPr>
      <dsp:spPr>
        <a:xfrm>
          <a:off x="7159715" y="1203754"/>
          <a:ext cx="233943" cy="51811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159715" y="1203754"/>
        <a:ext cx="233943" cy="518112"/>
      </dsp:txXfrm>
    </dsp:sp>
    <dsp:sp modelId="{A2E2A8B2-D699-4134-8F29-65046C579564}">
      <dsp:nvSpPr>
        <dsp:cNvPr id="0" name=""/>
        <dsp:cNvSpPr/>
      </dsp:nvSpPr>
      <dsp:spPr>
        <a:xfrm>
          <a:off x="7591012" y="248484"/>
          <a:ext cx="2089163" cy="2428652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591012" y="248484"/>
        <a:ext cx="2089163" cy="242865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11089"/>
        <a:ext cx="2113924" cy="2102765"/>
      </dsp:txXfrm>
    </dsp:sp>
    <dsp:sp modelId="{1695593E-EE7A-451C-8795-3EBA4E45EC0B}">
      <dsp:nvSpPr>
        <dsp:cNvPr id="0" name=""/>
        <dsp:cNvSpPr/>
      </dsp:nvSpPr>
      <dsp:spPr>
        <a:xfrm>
          <a:off x="2244164" y="1200345"/>
          <a:ext cx="276109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244164" y="1200345"/>
        <a:ext cx="276109" cy="524253"/>
      </dsp:txXfrm>
    </dsp:sp>
    <dsp:sp modelId="{21C10DE3-CD28-45C7-9C77-9461C1D9F453}">
      <dsp:nvSpPr>
        <dsp:cNvPr id="0" name=""/>
        <dsp:cNvSpPr/>
      </dsp:nvSpPr>
      <dsp:spPr>
        <a:xfrm>
          <a:off x="2634885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34885" y="411089"/>
        <a:ext cx="2113924" cy="2102765"/>
      </dsp:txXfrm>
    </dsp:sp>
    <dsp:sp modelId="{2B84ACF0-5BA1-46EB-8CA9-81B4C03E2AA9}">
      <dsp:nvSpPr>
        <dsp:cNvPr id="0" name=""/>
        <dsp:cNvSpPr/>
      </dsp:nvSpPr>
      <dsp:spPr>
        <a:xfrm>
          <a:off x="4912284" y="1200345"/>
          <a:ext cx="346564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4912284" y="1200345"/>
        <a:ext cx="346564" cy="524253"/>
      </dsp:txXfrm>
    </dsp:sp>
    <dsp:sp modelId="{180ED129-2CC5-47DD-AE15-89EF3013291B}">
      <dsp:nvSpPr>
        <dsp:cNvPr id="0" name=""/>
        <dsp:cNvSpPr/>
      </dsp:nvSpPr>
      <dsp:spPr>
        <a:xfrm>
          <a:off x="5402706" y="411089"/>
          <a:ext cx="2113924" cy="2102765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02706" y="411089"/>
        <a:ext cx="2113924" cy="2102765"/>
      </dsp:txXfrm>
    </dsp:sp>
    <dsp:sp modelId="{6F0F3455-5AB6-43F2-939C-4BA9EF17B651}">
      <dsp:nvSpPr>
        <dsp:cNvPr id="0" name=""/>
        <dsp:cNvSpPr/>
      </dsp:nvSpPr>
      <dsp:spPr>
        <a:xfrm>
          <a:off x="7680104" y="1200345"/>
          <a:ext cx="346564" cy="5242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>
            <a:solidFill>
              <a:schemeClr val="tx1"/>
            </a:solidFill>
          </a:endParaRPr>
        </a:p>
      </dsp:txBody>
      <dsp:txXfrm>
        <a:off x="7680104" y="1200345"/>
        <a:ext cx="346564" cy="524253"/>
      </dsp:txXfrm>
    </dsp:sp>
    <dsp:sp modelId="{A2E2A8B2-D699-4134-8F29-65046C579564}">
      <dsp:nvSpPr>
        <dsp:cNvPr id="0" name=""/>
        <dsp:cNvSpPr/>
      </dsp:nvSpPr>
      <dsp:spPr>
        <a:xfrm>
          <a:off x="8170527" y="411089"/>
          <a:ext cx="2550196" cy="2102765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 พ.ศ. 2559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170527" y="411089"/>
        <a:ext cx="2550196" cy="210276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204108"/>
          <a:ext cx="2733757" cy="301934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04108"/>
        <a:ext cx="2733757" cy="3019344"/>
      </dsp:txXfrm>
    </dsp:sp>
    <dsp:sp modelId="{1695593E-EE7A-451C-8795-3EBA4E45EC0B}">
      <dsp:nvSpPr>
        <dsp:cNvPr id="0" name=""/>
        <dsp:cNvSpPr/>
      </dsp:nvSpPr>
      <dsp:spPr>
        <a:xfrm>
          <a:off x="2849661" y="1476239"/>
          <a:ext cx="245716" cy="4750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849661" y="1476239"/>
        <a:ext cx="245716" cy="475082"/>
      </dsp:txXfrm>
    </dsp:sp>
    <dsp:sp modelId="{180ED129-2CC5-47DD-AE15-89EF3013291B}">
      <dsp:nvSpPr>
        <dsp:cNvPr id="0" name=""/>
        <dsp:cNvSpPr/>
      </dsp:nvSpPr>
      <dsp:spPr>
        <a:xfrm>
          <a:off x="3197373" y="204108"/>
          <a:ext cx="3905583" cy="3019344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ประจำปี พ.ศ. 2560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ฝีมือแรงงาน ในปี พ.ศ. 2560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ส่วนที่เกินกว่าร้อยละ 70 </a:t>
          </a:r>
          <a: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)</a:t>
          </a:r>
          <a:b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นำมาขอรับเงินอุดหนุน จำนวน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200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บาทต่อคน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97373" y="204108"/>
        <a:ext cx="3905583" cy="3019344"/>
      </dsp:txXfrm>
    </dsp:sp>
    <dsp:sp modelId="{6F0F3455-5AB6-43F2-939C-4BA9EF17B651}">
      <dsp:nvSpPr>
        <dsp:cNvPr id="0" name=""/>
        <dsp:cNvSpPr/>
      </dsp:nvSpPr>
      <dsp:spPr>
        <a:xfrm>
          <a:off x="7209323" y="1476239"/>
          <a:ext cx="225497" cy="475082"/>
        </a:xfrm>
        <a:prstGeom prst="rightArrow">
          <a:avLst>
            <a:gd name="adj1" fmla="val 60000"/>
            <a:gd name="adj2" fmla="val 50000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>
            <a:solidFill>
              <a:schemeClr val="tx1"/>
            </a:solidFill>
          </a:endParaRPr>
        </a:p>
      </dsp:txBody>
      <dsp:txXfrm>
        <a:off x="7209323" y="1476239"/>
        <a:ext cx="225497" cy="475082"/>
      </dsp:txXfrm>
    </dsp:sp>
    <dsp:sp modelId="{A2E2A8B2-D699-4134-8F29-65046C579564}">
      <dsp:nvSpPr>
        <dsp:cNvPr id="0" name=""/>
        <dsp:cNvSpPr/>
      </dsp:nvSpPr>
      <dsp:spPr>
        <a:xfrm>
          <a:off x="7528424" y="204108"/>
          <a:ext cx="3262516" cy="3019344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  <a:b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8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8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2560 ส่วนที่เกินกว่าร้อยละ 70 </a:t>
          </a:r>
          <a:r>
            <a:rPr kumimoji="0" lang="en-US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</a:p>
      </dsp:txBody>
      <dsp:txXfrm>
        <a:off x="7528424" y="204108"/>
        <a:ext cx="3262516" cy="301934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15643" y="557949"/>
          <a:ext cx="3004732" cy="1809044"/>
        </a:xfrm>
        <a:prstGeom prst="roundRect">
          <a:avLst>
            <a:gd name="adj" fmla="val 10000"/>
          </a:avLst>
        </a:prstGeom>
        <a:solidFill>
          <a:schemeClr val="accent5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8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5643" y="557949"/>
        <a:ext cx="3004732" cy="1809044"/>
      </dsp:txXfrm>
    </dsp:sp>
    <dsp:sp modelId="{1695593E-EE7A-451C-8795-3EBA4E45EC0B}">
      <dsp:nvSpPr>
        <dsp:cNvPr id="0" name=""/>
        <dsp:cNvSpPr/>
      </dsp:nvSpPr>
      <dsp:spPr>
        <a:xfrm>
          <a:off x="3320849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320849" y="1089885"/>
        <a:ext cx="637003" cy="745173"/>
      </dsp:txXfrm>
    </dsp:sp>
    <dsp:sp modelId="{21C10DE3-CD28-45C7-9C77-9461C1D9F453}">
      <dsp:nvSpPr>
        <dsp:cNvPr id="0" name=""/>
        <dsp:cNvSpPr/>
      </dsp:nvSpPr>
      <dsp:spPr>
        <a:xfrm>
          <a:off x="4222269" y="537750"/>
          <a:ext cx="3004732" cy="1849442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22269" y="537750"/>
        <a:ext cx="3004732" cy="1849442"/>
      </dsp:txXfrm>
    </dsp:sp>
    <dsp:sp modelId="{2B84ACF0-5BA1-46EB-8CA9-81B4C03E2AA9}">
      <dsp:nvSpPr>
        <dsp:cNvPr id="0" name=""/>
        <dsp:cNvSpPr/>
      </dsp:nvSpPr>
      <dsp:spPr>
        <a:xfrm>
          <a:off x="7527475" y="1089885"/>
          <a:ext cx="637003" cy="7451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527475" y="1089885"/>
        <a:ext cx="637003" cy="745173"/>
      </dsp:txXfrm>
    </dsp:sp>
    <dsp:sp modelId="{A2E2A8B2-D699-4134-8F29-65046C579564}">
      <dsp:nvSpPr>
        <dsp:cNvPr id="0" name=""/>
        <dsp:cNvSpPr/>
      </dsp:nvSpPr>
      <dsp:spPr>
        <a:xfrm>
          <a:off x="8428895" y="511369"/>
          <a:ext cx="3004732" cy="190220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28895" y="511369"/>
        <a:ext cx="3004732" cy="190220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591938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sp:txBody>
      <dsp:txXfrm>
        <a:off x="591938" y="433284"/>
        <a:ext cx="3007670" cy="2058374"/>
      </dsp:txXfrm>
    </dsp:sp>
    <dsp:sp modelId="{1695593E-EE7A-451C-8795-3EBA4E45EC0B}">
      <dsp:nvSpPr>
        <dsp:cNvPr id="0" name=""/>
        <dsp:cNvSpPr/>
      </dsp:nvSpPr>
      <dsp:spPr>
        <a:xfrm>
          <a:off x="3754906" y="1089520"/>
          <a:ext cx="329231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754906" y="1089520"/>
        <a:ext cx="329231" cy="745902"/>
      </dsp:txXfrm>
    </dsp:sp>
    <dsp:sp modelId="{21C10DE3-CD28-45C7-9C77-9461C1D9F453}">
      <dsp:nvSpPr>
        <dsp:cNvPr id="0" name=""/>
        <dsp:cNvSpPr/>
      </dsp:nvSpPr>
      <dsp:spPr>
        <a:xfrm>
          <a:off x="4220800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20800" y="433284"/>
        <a:ext cx="3007670" cy="2058374"/>
      </dsp:txXfrm>
    </dsp:sp>
    <dsp:sp modelId="{2B84ACF0-5BA1-46EB-8CA9-81B4C03E2AA9}">
      <dsp:nvSpPr>
        <dsp:cNvPr id="0" name=""/>
        <dsp:cNvSpPr/>
      </dsp:nvSpPr>
      <dsp:spPr>
        <a:xfrm>
          <a:off x="7365368" y="1089520"/>
          <a:ext cx="290221" cy="7459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365368" y="1089520"/>
        <a:ext cx="290221" cy="745902"/>
      </dsp:txXfrm>
    </dsp:sp>
    <dsp:sp modelId="{A59C6428-F22C-4911-B01E-FC65684B2482}">
      <dsp:nvSpPr>
        <dsp:cNvPr id="0" name=""/>
        <dsp:cNvSpPr/>
      </dsp:nvSpPr>
      <dsp:spPr>
        <a:xfrm>
          <a:off x="7776059" y="433284"/>
          <a:ext cx="3007670" cy="2058374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76059" y="433284"/>
        <a:ext cx="3007670" cy="205837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465453" y="0"/>
          <a:ext cx="3081967" cy="2636911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30 วัน ตามแบบ ขร.1</a:t>
          </a:r>
        </a:p>
      </dsp:txBody>
      <dsp:txXfrm>
        <a:off x="465453" y="0"/>
        <a:ext cx="3081967" cy="2636911"/>
      </dsp:txXfrm>
    </dsp:sp>
    <dsp:sp modelId="{1695593E-EE7A-451C-8795-3EBA4E45EC0B}">
      <dsp:nvSpPr>
        <dsp:cNvPr id="0" name=""/>
        <dsp:cNvSpPr/>
      </dsp:nvSpPr>
      <dsp:spPr>
        <a:xfrm>
          <a:off x="3669548" y="1025165"/>
          <a:ext cx="258909" cy="5865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3669548" y="1025165"/>
        <a:ext cx="258909" cy="586581"/>
      </dsp:txXfrm>
    </dsp:sp>
    <dsp:sp modelId="{21C10DE3-CD28-45C7-9C77-9461C1D9F453}">
      <dsp:nvSpPr>
        <dsp:cNvPr id="0" name=""/>
        <dsp:cNvSpPr/>
      </dsp:nvSpPr>
      <dsp:spPr>
        <a:xfrm>
          <a:off x="4035930" y="0"/>
          <a:ext cx="2779050" cy="2636911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หลักสูตรการฝึกอลรมเพื่อนำเทคโนโลยีมาใช้ในการผลิตสินค้าหรือบริการ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35930" y="0"/>
        <a:ext cx="2779050" cy="2636911"/>
      </dsp:txXfrm>
    </dsp:sp>
    <dsp:sp modelId="{2B84ACF0-5BA1-46EB-8CA9-81B4C03E2AA9}">
      <dsp:nvSpPr>
        <dsp:cNvPr id="0" name=""/>
        <dsp:cNvSpPr/>
      </dsp:nvSpPr>
      <dsp:spPr>
        <a:xfrm>
          <a:off x="6922637" y="1025165"/>
          <a:ext cx="228232" cy="58658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6922637" y="1025165"/>
        <a:ext cx="228232" cy="586581"/>
      </dsp:txXfrm>
    </dsp:sp>
    <dsp:sp modelId="{A59C6428-F22C-4911-B01E-FC65684B2482}">
      <dsp:nvSpPr>
        <dsp:cNvPr id="0" name=""/>
        <dsp:cNvSpPr/>
      </dsp:nvSpPr>
      <dsp:spPr>
        <a:xfrm>
          <a:off x="7245607" y="0"/>
          <a:ext cx="3680328" cy="2636911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4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นับแต่วันเสร็จสิ้นกฝึกอบรมแต่ไม่เกินวันที่ 31 มีนาคม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kern="1200" dirty="0" smtClean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245607" y="0"/>
        <a:ext cx="3680328" cy="2636911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ส่งเงินค่าทดสอบเข้ากองทุน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63935"/>
        <a:ext cx="2199847" cy="2797072"/>
      </dsp:txXfrm>
    </dsp:sp>
    <dsp:sp modelId="{1695593E-EE7A-451C-8795-3EBA4E45EC0B}">
      <dsp:nvSpPr>
        <dsp:cNvPr id="0" name=""/>
        <dsp:cNvSpPr/>
      </dsp:nvSpPr>
      <dsp:spPr>
        <a:xfrm>
          <a:off x="2333961" y="1189690"/>
          <a:ext cx="284320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33961" y="1189690"/>
        <a:ext cx="284320" cy="545562"/>
      </dsp:txXfrm>
    </dsp:sp>
    <dsp:sp modelId="{21C10DE3-CD28-45C7-9C77-9461C1D9F453}">
      <dsp:nvSpPr>
        <dsp:cNvPr id="0" name=""/>
        <dsp:cNvSpPr/>
      </dsp:nvSpPr>
      <dsp:spPr>
        <a:xfrm>
          <a:off x="2736300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ของรัฐ ส่งเงินค่าธรรมเนียม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6300" y="63935"/>
        <a:ext cx="2199847" cy="2797072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189690"/>
        <a:ext cx="360651" cy="545562"/>
      </dsp:txXfrm>
    </dsp:sp>
    <dsp:sp modelId="{180ED129-2CC5-47DD-AE15-89EF3013291B}">
      <dsp:nvSpPr>
        <dsp:cNvPr id="0" name=""/>
        <dsp:cNvSpPr/>
      </dsp:nvSpPr>
      <dsp:spPr>
        <a:xfrm>
          <a:off x="5616623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ขอรับเงินอุดหนุนเท่ากับจำนวนเงิน</a:t>
          </a:r>
          <a:br>
            <a:rPr lang="th-TH" sz="2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6623" y="63935"/>
        <a:ext cx="2199847" cy="2797072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189690"/>
        <a:ext cx="360651" cy="545562"/>
      </dsp:txXfrm>
    </dsp:sp>
    <dsp:sp modelId="{A2E2A8B2-D699-4134-8F29-65046C579564}">
      <dsp:nvSpPr>
        <dsp:cNvPr id="0" name=""/>
        <dsp:cNvSpPr/>
      </dsp:nvSpPr>
      <dsp:spPr>
        <a:xfrm>
          <a:off x="8496945" y="63935"/>
          <a:ext cx="2199847" cy="2797072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kern="1200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96945" y="63935"/>
        <a:ext cx="2199847" cy="2797072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32397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 จัดทำประมาณการค่าใช้จ่าย ประจำปี งบประมาณ ส่งให้กองส่งเสริมฯ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2397" y="237947"/>
        <a:ext cx="2199847" cy="2449049"/>
      </dsp:txXfrm>
    </dsp:sp>
    <dsp:sp modelId="{1695593E-EE7A-451C-8795-3EBA4E45EC0B}">
      <dsp:nvSpPr>
        <dsp:cNvPr id="0" name=""/>
        <dsp:cNvSpPr/>
      </dsp:nvSpPr>
      <dsp:spPr>
        <a:xfrm>
          <a:off x="2358259" y="1189690"/>
          <a:ext cx="267149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58259" y="1189690"/>
        <a:ext cx="267149" cy="545562"/>
      </dsp:txXfrm>
    </dsp:sp>
    <dsp:sp modelId="{21C10DE3-CD28-45C7-9C77-9461C1D9F453}">
      <dsp:nvSpPr>
        <dsp:cNvPr id="0" name=""/>
        <dsp:cNvSpPr/>
      </dsp:nvSpPr>
      <dsp:spPr>
        <a:xfrm>
          <a:off x="2736300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6300" y="237947"/>
        <a:ext cx="2199847" cy="2449049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189690"/>
        <a:ext cx="360651" cy="545562"/>
      </dsp:txXfrm>
    </dsp:sp>
    <dsp:sp modelId="{180ED129-2CC5-47DD-AE15-89EF3013291B}">
      <dsp:nvSpPr>
        <dsp:cNvPr id="0" name=""/>
        <dsp:cNvSpPr/>
      </dsp:nvSpPr>
      <dsp:spPr>
        <a:xfrm>
          <a:off x="5616623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6623" y="237947"/>
        <a:ext cx="2199847" cy="2449049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189690"/>
        <a:ext cx="360651" cy="545562"/>
      </dsp:txXfrm>
    </dsp:sp>
    <dsp:sp modelId="{A2E2A8B2-D699-4134-8F29-65046C579564}">
      <dsp:nvSpPr>
        <dsp:cNvPr id="0" name=""/>
        <dsp:cNvSpPr/>
      </dsp:nvSpPr>
      <dsp:spPr>
        <a:xfrm>
          <a:off x="8496945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ดำเนินการขออนุมัติเบิกจ่ายเงินอุดหนุน</a:t>
          </a:r>
          <a:b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ตามระเบียบของทางราชการ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96945" y="237947"/>
        <a:ext cx="2199847" cy="2449049"/>
      </dsp:txXfrm>
    </dsp:sp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0E35B5E-65C4-4BA8-9B2E-D0812DCB808C}">
      <dsp:nvSpPr>
        <dsp:cNvPr id="0" name=""/>
        <dsp:cNvSpPr/>
      </dsp:nvSpPr>
      <dsp:spPr>
        <a:xfrm>
          <a:off x="0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สพร./สนพ. จัดทำประมาณการค่าใช้จ่ายประจำปี งบประมาณ ส่งให้กองส่งเสริมฯ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37947"/>
        <a:ext cx="2199847" cy="2449049"/>
      </dsp:txXfrm>
    </dsp:sp>
    <dsp:sp modelId="{1695593E-EE7A-451C-8795-3EBA4E45EC0B}">
      <dsp:nvSpPr>
        <dsp:cNvPr id="0" name=""/>
        <dsp:cNvSpPr/>
      </dsp:nvSpPr>
      <dsp:spPr>
        <a:xfrm>
          <a:off x="2333961" y="1189690"/>
          <a:ext cx="284320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>
            <a:solidFill>
              <a:schemeClr val="tx1"/>
            </a:solidFill>
          </a:endParaRPr>
        </a:p>
      </dsp:txBody>
      <dsp:txXfrm>
        <a:off x="2333961" y="1189690"/>
        <a:ext cx="284320" cy="545562"/>
      </dsp:txXfrm>
    </dsp:sp>
    <dsp:sp modelId="{21C10DE3-CD28-45C7-9C77-9461C1D9F453}">
      <dsp:nvSpPr>
        <dsp:cNvPr id="0" name=""/>
        <dsp:cNvSpPr/>
      </dsp:nvSpPr>
      <dsp:spPr>
        <a:xfrm>
          <a:off x="2736300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เสนอคณะอนุกรรมการบริหารกองทุนฯ พิจารณาก่อนเสนอคณะกรรมการส่งเสริมฯ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736300" y="237947"/>
        <a:ext cx="2199847" cy="2449049"/>
      </dsp:txXfrm>
    </dsp:sp>
    <dsp:sp modelId="{2B84ACF0-5BA1-46EB-8CA9-81B4C03E2AA9}">
      <dsp:nvSpPr>
        <dsp:cNvPr id="0" name=""/>
        <dsp:cNvSpPr/>
      </dsp:nvSpPr>
      <dsp:spPr>
        <a:xfrm>
          <a:off x="5106267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106267" y="1189690"/>
        <a:ext cx="360651" cy="545562"/>
      </dsp:txXfrm>
    </dsp:sp>
    <dsp:sp modelId="{180ED129-2CC5-47DD-AE15-89EF3013291B}">
      <dsp:nvSpPr>
        <dsp:cNvPr id="0" name=""/>
        <dsp:cNvSpPr/>
      </dsp:nvSpPr>
      <dsp:spPr>
        <a:xfrm>
          <a:off x="5616623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เสนอคณะกรรมการส่งเสริมฯ พิจารณาให้ความเห็นชอบ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6623" y="237947"/>
        <a:ext cx="2199847" cy="2449049"/>
      </dsp:txXfrm>
    </dsp:sp>
    <dsp:sp modelId="{6F0F3455-5AB6-43F2-939C-4BA9EF17B651}">
      <dsp:nvSpPr>
        <dsp:cNvPr id="0" name=""/>
        <dsp:cNvSpPr/>
      </dsp:nvSpPr>
      <dsp:spPr>
        <a:xfrm>
          <a:off x="7986590" y="1189690"/>
          <a:ext cx="360651" cy="54556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>
            <a:solidFill>
              <a:schemeClr val="tx1"/>
            </a:solidFill>
          </a:endParaRPr>
        </a:p>
      </dsp:txBody>
      <dsp:txXfrm>
        <a:off x="7986590" y="1189690"/>
        <a:ext cx="360651" cy="545562"/>
      </dsp:txXfrm>
    </dsp:sp>
    <dsp:sp modelId="{A2E2A8B2-D699-4134-8F29-65046C579564}">
      <dsp:nvSpPr>
        <dsp:cNvPr id="0" name=""/>
        <dsp:cNvSpPr/>
      </dsp:nvSpPr>
      <dsp:spPr>
        <a:xfrm>
          <a:off x="8496945" y="237947"/>
          <a:ext cx="2199847" cy="2449049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ดำเนินการขออนุมัติเบิกจ่ายเงินอุดหนุน</a:t>
          </a:r>
          <a:br>
            <a:rPr kumimoji="0" lang="th-TH" sz="2400" b="1" i="0" u="none" strike="noStrike" kern="1200" cap="none" normalizeH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96945" y="237947"/>
        <a:ext cx="2199847" cy="2449049"/>
      </dsp:txXfrm>
    </dsp:sp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1BA57C-2B57-4E61-8D2B-7C2F7F31B424}">
      <dsp:nvSpPr>
        <dsp:cNvPr id="0" name=""/>
        <dsp:cNvSpPr/>
      </dsp:nvSpPr>
      <dsp:spPr>
        <a:xfrm>
          <a:off x="0" y="864088"/>
          <a:ext cx="5072949" cy="2048335"/>
        </a:xfrm>
        <a:prstGeom prst="rect">
          <a:avLst/>
        </a:prstGeom>
        <a:solidFill>
          <a:srgbClr val="92D050"/>
        </a:solidFill>
        <a:ln>
          <a:noFill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th-TH" sz="3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864088"/>
        <a:ext cx="5072949" cy="2048335"/>
      </dsp:txXfrm>
    </dsp:sp>
    <dsp:sp modelId="{0652FE6A-9186-4E07-AB68-88003CC4C504}">
      <dsp:nvSpPr>
        <dsp:cNvPr id="0" name=""/>
        <dsp:cNvSpPr/>
      </dsp:nvSpPr>
      <dsp:spPr>
        <a:xfrm>
          <a:off x="5582846" y="852704"/>
          <a:ext cx="5072949" cy="2059719"/>
        </a:xfrm>
        <a:prstGeom prst="rect">
          <a:avLst/>
        </a:prstGeom>
        <a:solidFill>
          <a:schemeClr val="bg2">
            <a:lumMod val="20000"/>
            <a:lumOff val="80000"/>
          </a:schemeClr>
        </a:solidFill>
        <a:ln>
          <a:noFill/>
        </a:ln>
        <a:effectLst>
          <a:glow rad="63500">
            <a:schemeClr val="accent3">
              <a:hueOff val="11250264"/>
              <a:satOff val="-16880"/>
              <a:lumOff val="-2745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  <a:endParaRPr lang="th-TH" sz="4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582846" y="852704"/>
        <a:ext cx="5072949" cy="2059719"/>
      </dsp:txXfrm>
    </dsp:sp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108013" y="2061540"/>
          <a:ext cx="2638161" cy="1831140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108013" y="2061540"/>
        <a:ext cx="2638161" cy="1831140"/>
      </dsp:txXfrm>
    </dsp:sp>
    <dsp:sp modelId="{5288EB78-0929-4F54-8FAE-5B7D0E0840F5}">
      <dsp:nvSpPr>
        <dsp:cNvPr id="0" name=""/>
        <dsp:cNvSpPr/>
      </dsp:nvSpPr>
      <dsp:spPr>
        <a:xfrm rot="17413353">
          <a:off x="2142144" y="2083643"/>
          <a:ext cx="184625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846250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413353">
        <a:off x="3019113" y="2064733"/>
        <a:ext cx="92312" cy="92312"/>
      </dsp:txXfrm>
    </dsp:sp>
    <dsp:sp modelId="{31A12315-732A-42FD-87D9-52C97D636F22}">
      <dsp:nvSpPr>
        <dsp:cNvPr id="0" name=""/>
        <dsp:cNvSpPr/>
      </dsp:nvSpPr>
      <dsp:spPr>
        <a:xfrm>
          <a:off x="3384364" y="329097"/>
          <a:ext cx="2751545" cy="1831140"/>
        </a:xfrm>
        <a:prstGeom prst="roundRect">
          <a:avLst>
            <a:gd name="adj" fmla="val 10000"/>
          </a:avLst>
        </a:prstGeom>
        <a:solidFill>
          <a:srgbClr val="FFFF00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384364" y="329097"/>
        <a:ext cx="2751545" cy="1831140"/>
      </dsp:txXfrm>
    </dsp:sp>
    <dsp:sp modelId="{5C551FC1-9301-4BAA-8DDE-E19774B8A1EE}">
      <dsp:nvSpPr>
        <dsp:cNvPr id="0" name=""/>
        <dsp:cNvSpPr/>
      </dsp:nvSpPr>
      <dsp:spPr>
        <a:xfrm rot="1149474">
          <a:off x="2727913" y="3058076"/>
          <a:ext cx="659477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659477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149474">
        <a:off x="3041165" y="3068835"/>
        <a:ext cx="32973" cy="32973"/>
      </dsp:txXfrm>
    </dsp:sp>
    <dsp:sp modelId="{3399F6BD-B571-40AF-899C-021C15D753E5}">
      <dsp:nvSpPr>
        <dsp:cNvPr id="0" name=""/>
        <dsp:cNvSpPr/>
      </dsp:nvSpPr>
      <dsp:spPr>
        <a:xfrm>
          <a:off x="3369129" y="2277962"/>
          <a:ext cx="2751545" cy="1831140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369129" y="2277962"/>
        <a:ext cx="2751545" cy="1831140"/>
      </dsp:txXfrm>
    </dsp:sp>
    <dsp:sp modelId="{7014344C-E580-44E2-ABA6-FC36797442EC}">
      <dsp:nvSpPr>
        <dsp:cNvPr id="0" name=""/>
        <dsp:cNvSpPr/>
      </dsp:nvSpPr>
      <dsp:spPr>
        <a:xfrm rot="4433027">
          <a:off x="1935561" y="4027857"/>
          <a:ext cx="224418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244180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433027">
        <a:off x="3001547" y="3998999"/>
        <a:ext cx="112209" cy="112209"/>
      </dsp:txXfrm>
    </dsp:sp>
    <dsp:sp modelId="{84967A7B-B05F-4409-8F17-DE9129246B8D}">
      <dsp:nvSpPr>
        <dsp:cNvPr id="0" name=""/>
        <dsp:cNvSpPr/>
      </dsp:nvSpPr>
      <dsp:spPr>
        <a:xfrm>
          <a:off x="3369129" y="4217525"/>
          <a:ext cx="2751545" cy="1831140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369129" y="4217525"/>
        <a:ext cx="2751545" cy="1831140"/>
      </dsp:txXfrm>
    </dsp:sp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0" y="1677"/>
          <a:ext cx="2602057" cy="3026923"/>
        </a:xfrm>
        <a:prstGeom prst="roundRect">
          <a:avLst>
            <a:gd name="adj" fmla="val 5000"/>
          </a:avLst>
        </a:prstGeom>
        <a:solidFill>
          <a:srgbClr val="D1B2E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80833" y="982510"/>
        <a:ext cx="2482077" cy="520411"/>
      </dsp:txXfrm>
    </dsp:sp>
    <dsp:sp modelId="{0500D8E7-2D84-4444-88C5-1E44BF76A750}">
      <dsp:nvSpPr>
        <dsp:cNvPr id="0" name=""/>
        <dsp:cNvSpPr/>
      </dsp:nvSpPr>
      <dsp:spPr>
        <a:xfrm>
          <a:off x="779498" y="1677"/>
          <a:ext cx="1938532" cy="3026923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79498" y="1677"/>
        <a:ext cx="1938532" cy="3026923"/>
      </dsp:txXfrm>
    </dsp:sp>
    <dsp:sp modelId="{8EC98005-D844-45C2-9EC5-8C8C4DD738E9}">
      <dsp:nvSpPr>
        <dsp:cNvPr id="0" name=""/>
        <dsp:cNvSpPr/>
      </dsp:nvSpPr>
      <dsp:spPr>
        <a:xfrm>
          <a:off x="2880293" y="1677"/>
          <a:ext cx="2737427" cy="3008748"/>
        </a:xfrm>
        <a:prstGeom prst="roundRect">
          <a:avLst>
            <a:gd name="adj" fmla="val 5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920449" y="961521"/>
        <a:ext cx="2467173" cy="547485"/>
      </dsp:txXfrm>
    </dsp:sp>
    <dsp:sp modelId="{FE33D50C-5B90-4029-AA82-64645E17BA4D}">
      <dsp:nvSpPr>
        <dsp:cNvPr id="0" name=""/>
        <dsp:cNvSpPr/>
      </dsp:nvSpPr>
      <dsp:spPr>
        <a:xfrm rot="16200000" flipV="1">
          <a:off x="2525898" y="1216577"/>
          <a:ext cx="454742" cy="321962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12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677051" y="1677"/>
          <a:ext cx="2039383" cy="300874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677051" y="1677"/>
        <a:ext cx="2039383" cy="3008748"/>
      </dsp:txXfrm>
    </dsp:sp>
    <dsp:sp modelId="{943585EB-7461-4B5F-9226-91279ADE96E5}">
      <dsp:nvSpPr>
        <dsp:cNvPr id="0" name=""/>
        <dsp:cNvSpPr/>
      </dsp:nvSpPr>
      <dsp:spPr>
        <a:xfrm>
          <a:off x="5945861" y="1677"/>
          <a:ext cx="2767132" cy="3008748"/>
        </a:xfrm>
        <a:prstGeom prst="roundRect">
          <a:avLst>
            <a:gd name="adj" fmla="val 5000"/>
          </a:avLst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988988" y="958551"/>
        <a:ext cx="2467173" cy="553426"/>
      </dsp:txXfrm>
    </dsp:sp>
    <dsp:sp modelId="{D2BE5F59-243B-407F-A563-CE56005E2D0D}">
      <dsp:nvSpPr>
        <dsp:cNvPr id="0" name=""/>
        <dsp:cNvSpPr/>
      </dsp:nvSpPr>
      <dsp:spPr>
        <a:xfrm rot="5400000">
          <a:off x="5571281" y="1189796"/>
          <a:ext cx="432909" cy="342221"/>
        </a:xfrm>
        <a:prstGeom prst="flowChartExtract">
          <a:avLst/>
        </a:prstGeom>
        <a:solidFill>
          <a:schemeClr val="accent6">
            <a:lumMod val="60000"/>
            <a:lumOff val="40000"/>
          </a:schemeClr>
        </a:solidFill>
        <a:ln w="120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6746407" y="1677"/>
          <a:ext cx="2061513" cy="300874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746407" y="1677"/>
        <a:ext cx="2061513" cy="3008748"/>
      </dsp:txXfrm>
    </dsp:sp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1795" y="1472"/>
          <a:ext cx="11112205" cy="630027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795" y="1472"/>
        <a:ext cx="11112205" cy="630027"/>
      </dsp:txXfrm>
    </dsp:sp>
    <dsp:sp modelId="{2360D4D4-750F-48AB-A669-C2375AE9899D}">
      <dsp:nvSpPr>
        <dsp:cNvPr id="0" name=""/>
        <dsp:cNvSpPr/>
      </dsp:nvSpPr>
      <dsp:spPr>
        <a:xfrm>
          <a:off x="9713" y="779938"/>
          <a:ext cx="1794747" cy="3769362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713" y="779938"/>
        <a:ext cx="1794747" cy="3769362"/>
      </dsp:txXfrm>
    </dsp:sp>
    <dsp:sp modelId="{F9387761-1E99-4890-AC9E-DCB9C43D0998}">
      <dsp:nvSpPr>
        <dsp:cNvPr id="0" name=""/>
        <dsp:cNvSpPr/>
      </dsp:nvSpPr>
      <dsp:spPr>
        <a:xfrm>
          <a:off x="2052284" y="778353"/>
          <a:ext cx="3052900" cy="3811019"/>
        </a:xfrm>
        <a:prstGeom prst="roundRect">
          <a:avLst>
            <a:gd name="adj" fmla="val 1000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และต้องมีระยะเวลา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ค้ำประกันเกินกว่าระยะเวลาสิ้นสุดสัญญาไม่น้อยกว่าหนึ่งปี หรือ</a:t>
          </a:r>
          <a:r>
            <a:rPr lang="th-TH" sz="2600" b="1" kern="1200" dirty="0" smtClean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kern="1200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2052284" y="778353"/>
        <a:ext cx="3052900" cy="3811019"/>
      </dsp:txXfrm>
    </dsp:sp>
    <dsp:sp modelId="{6D50754A-19BF-4FE9-A0F8-4D03C369B18F}">
      <dsp:nvSpPr>
        <dsp:cNvPr id="0" name=""/>
        <dsp:cNvSpPr/>
      </dsp:nvSpPr>
      <dsp:spPr>
        <a:xfrm>
          <a:off x="5289347" y="855089"/>
          <a:ext cx="3234161" cy="3582079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4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หรือผู้แทนอื่นของ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นิติบุคคล แล้วแต่กรณี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289347" y="855089"/>
        <a:ext cx="3234161" cy="3582079"/>
      </dsp:txXfrm>
    </dsp:sp>
    <dsp:sp modelId="{5ED79D52-5B75-4506-8C02-1EA6B30B3EAF}">
      <dsp:nvSpPr>
        <dsp:cNvPr id="0" name=""/>
        <dsp:cNvSpPr/>
      </dsp:nvSpPr>
      <dsp:spPr>
        <a:xfrm>
          <a:off x="8778037" y="899017"/>
          <a:ext cx="2337759" cy="3599830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thaiDi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 โดยให้คู่สมรสลงนามให้ความยินยอมในสัญญา</a:t>
          </a:r>
          <a:b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 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778037" y="899017"/>
        <a:ext cx="2337759" cy="3599830"/>
      </dsp:txXfrm>
    </dsp:sp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5419" y="1285"/>
          <a:ext cx="10843496" cy="631142"/>
        </a:xfrm>
        <a:prstGeom prst="roundRect">
          <a:avLst>
            <a:gd name="adj" fmla="val 10000"/>
          </a:avLst>
        </a:prstGeom>
        <a:solidFill>
          <a:srgbClr val="AA71D5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419" y="1285"/>
        <a:ext cx="10843496" cy="631142"/>
      </dsp:txXfrm>
    </dsp:sp>
    <dsp:sp modelId="{2360D4D4-750F-48AB-A669-C2375AE9899D}">
      <dsp:nvSpPr>
        <dsp:cNvPr id="0" name=""/>
        <dsp:cNvSpPr/>
      </dsp:nvSpPr>
      <dsp:spPr>
        <a:xfrm>
          <a:off x="9812" y="773035"/>
          <a:ext cx="3896092" cy="3776034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9812" y="773035"/>
        <a:ext cx="3896092" cy="3776034"/>
      </dsp:txXfrm>
    </dsp:sp>
    <dsp:sp modelId="{F9387761-1E99-4890-AC9E-DCB9C43D0998}">
      <dsp:nvSpPr>
        <dsp:cNvPr id="0" name=""/>
        <dsp:cNvSpPr/>
      </dsp:nvSpPr>
      <dsp:spPr>
        <a:xfrm>
          <a:off x="4400864" y="771447"/>
          <a:ext cx="6453470" cy="3817764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kern="1200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4400864" y="771447"/>
        <a:ext cx="6453470" cy="3817764"/>
      </dsp:txXfrm>
    </dsp:sp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0ABB5A-D5D6-4A7B-B49D-06F929D6F2D2}">
      <dsp:nvSpPr>
        <dsp:cNvPr id="0" name=""/>
        <dsp:cNvSpPr/>
      </dsp:nvSpPr>
      <dsp:spPr>
        <a:xfrm>
          <a:off x="1481606" y="2835"/>
          <a:ext cx="3757677" cy="225460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481606" y="2835"/>
        <a:ext cx="3757677" cy="2254606"/>
      </dsp:txXfrm>
    </dsp:sp>
    <dsp:sp modelId="{808FD6AE-FE39-49AA-B851-FD4A662DCDE5}">
      <dsp:nvSpPr>
        <dsp:cNvPr id="0" name=""/>
        <dsp:cNvSpPr/>
      </dsp:nvSpPr>
      <dsp:spPr>
        <a:xfrm>
          <a:off x="5615051" y="2835"/>
          <a:ext cx="3757677" cy="2254606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3">
              <a:hueOff val="3750088"/>
              <a:satOff val="-5627"/>
              <a:lumOff val="-915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u="sng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</a:t>
          </a:r>
          <a:r>
            <a:rPr lang="th-TH" sz="28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ผู้กู้</a:t>
          </a:r>
          <a:r>
            <a:rPr lang="th-TH" sz="28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โดยติดเฉพาะต้นฉบับ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5051" y="2835"/>
        <a:ext cx="3757677" cy="2254606"/>
      </dsp:txXfrm>
    </dsp:sp>
    <dsp:sp modelId="{9E6F0BC4-D668-47CA-87D3-2A53067F9947}">
      <dsp:nvSpPr>
        <dsp:cNvPr id="0" name=""/>
        <dsp:cNvSpPr/>
      </dsp:nvSpPr>
      <dsp:spPr>
        <a:xfrm>
          <a:off x="1481606" y="2633209"/>
          <a:ext cx="3757677" cy="2254606"/>
        </a:xfrm>
        <a:prstGeom prst="rect">
          <a:avLst/>
        </a:prstGeom>
        <a:solidFill>
          <a:srgbClr val="F9D887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3">
              <a:hueOff val="7500176"/>
              <a:satOff val="-11253"/>
              <a:lumOff val="-183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481606" y="2633209"/>
        <a:ext cx="3757677" cy="2254606"/>
      </dsp:txXfrm>
    </dsp:sp>
    <dsp:sp modelId="{9067BCDD-473E-43A2-BAD9-B534299626FD}">
      <dsp:nvSpPr>
        <dsp:cNvPr id="0" name=""/>
        <dsp:cNvSpPr/>
      </dsp:nvSpPr>
      <dsp:spPr>
        <a:xfrm>
          <a:off x="5615051" y="2633209"/>
          <a:ext cx="3757677" cy="2254606"/>
        </a:xfrm>
        <a:prstGeom prst="rect">
          <a:avLst/>
        </a:prstGeom>
        <a:solidFill>
          <a:srgbClr val="F9D887"/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3">
              <a:hueOff val="11250264"/>
              <a:satOff val="-16880"/>
              <a:lumOff val="-2745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thaiDi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u="sng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r>
            <a:rPr lang="th-TH" sz="28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เป็นผู้ติดอากรแสตมป์ลงบนสัญญาค้ำประกันพร้อม</a:t>
          </a:r>
          <a:br>
            <a:rPr lang="th-TH" sz="28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615051" y="2633209"/>
        <a:ext cx="3757677" cy="2254606"/>
      </dsp:txXfrm>
    </dsp:sp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60454"/>
          <a:ext cx="10854335" cy="813807"/>
        </a:xfrm>
        <a:prstGeom prst="roundRect">
          <a:avLst/>
        </a:prstGeom>
        <a:solidFill>
          <a:schemeClr val="bg2">
            <a:lumMod val="50000"/>
          </a:schemeClr>
        </a:solidFill>
        <a:ln w="38100" cap="flat" cmpd="sng" algn="ctr">
          <a:noFill/>
          <a:prstDash val="solid"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3600" b="1" kern="1200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60454"/>
        <a:ext cx="10854335" cy="813807"/>
      </dsp:txXfrm>
    </dsp:sp>
    <dsp:sp modelId="{A8504F0C-CA88-4208-8B84-92623549EA02}">
      <dsp:nvSpPr>
        <dsp:cNvPr id="0" name=""/>
        <dsp:cNvSpPr/>
      </dsp:nvSpPr>
      <dsp:spPr>
        <a:xfrm>
          <a:off x="0" y="903986"/>
          <a:ext cx="10854335" cy="149040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625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903986"/>
        <a:ext cx="10854335" cy="1490400"/>
      </dsp:txXfrm>
    </dsp:sp>
    <dsp:sp modelId="{950CD879-6392-4599-8CDC-BC290E5FCA4B}">
      <dsp:nvSpPr>
        <dsp:cNvPr id="0" name=""/>
        <dsp:cNvSpPr/>
      </dsp:nvSpPr>
      <dsp:spPr>
        <a:xfrm>
          <a:off x="0" y="2690941"/>
          <a:ext cx="10854335" cy="813807"/>
        </a:xfrm>
        <a:prstGeom prst="roundRect">
          <a:avLst/>
        </a:prstGeom>
        <a:solidFill>
          <a:srgbClr val="F9D887"/>
        </a:solidFill>
        <a:ln w="38100" cap="flat" cmpd="sng" algn="ctr">
          <a:noFill/>
          <a:prstDash val="solid"/>
        </a:ln>
        <a:effectLst>
          <a:glow rad="63500">
            <a:schemeClr val="accent3">
              <a:hueOff val="11250264"/>
              <a:satOff val="-16880"/>
              <a:lumOff val="-2745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690941"/>
        <a:ext cx="10854335" cy="813807"/>
      </dsp:txXfrm>
    </dsp:sp>
    <dsp:sp modelId="{750686E4-0285-41C0-A901-5642051BC105}">
      <dsp:nvSpPr>
        <dsp:cNvPr id="0" name=""/>
        <dsp:cNvSpPr/>
      </dsp:nvSpPr>
      <dsp:spPr>
        <a:xfrm>
          <a:off x="0" y="3378141"/>
          <a:ext cx="10854335" cy="1490400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625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จำนวนเงินกู้ยืมเกิน 10,000 บาทขึ้นไป ให้ติดอากรแสตมป์ 10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3378141"/>
        <a:ext cx="10854335" cy="1490400"/>
      </dsp:txXfrm>
    </dsp:sp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1463843"/>
          <a:ext cx="10854335" cy="826523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 w="38100" cap="flat" cmpd="sng" algn="ctr">
          <a:noFill/>
          <a:prstDash val="solid"/>
        </a:ln>
        <a:effectLst>
          <a:glow rad="63500">
            <a:schemeClr val="accent3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วิธีคำนวณอากรแสตมป์สัญญากู้ยืมเงิน</a:t>
          </a:r>
          <a:endParaRPr lang="en-US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463843"/>
        <a:ext cx="10854335" cy="826523"/>
      </dsp:txXfrm>
    </dsp:sp>
    <dsp:sp modelId="{A8504F0C-CA88-4208-8B84-92623549EA02}">
      <dsp:nvSpPr>
        <dsp:cNvPr id="0" name=""/>
        <dsp:cNvSpPr/>
      </dsp:nvSpPr>
      <dsp:spPr>
        <a:xfrm>
          <a:off x="0" y="2104877"/>
          <a:ext cx="10854335" cy="1917337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625" tIns="33020" rIns="184912" bIns="3302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700,500 บาท หารด้วย 2,000 บาท      </a:t>
          </a:r>
          <a:endParaRPr lang="en-US" sz="2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 700,000 บาท 		</a:t>
          </a:r>
          <a:r>
            <a:rPr lang="en-US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3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50</a:t>
          </a:r>
          <a:r>
            <a:rPr lang="en-US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บาท</a:t>
          </a:r>
          <a:endParaRPr lang="en-US" sz="2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 500 บาท</a:t>
          </a:r>
          <a:r>
            <a:rPr lang="ar-SA" sz="2600" b="1" kern="1200" dirty="0" smtClean="0">
              <a:solidFill>
                <a:schemeClr val="bg1"/>
              </a:solidFill>
              <a:latin typeface="FreesiaUPC" pitchFamily="34" charset="-34"/>
            </a:rPr>
            <a:t>		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</a:rPr>
            <a:t>	</a:t>
          </a:r>
          <a:r>
            <a:rPr lang="en-US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1 บาท</a:t>
          </a:r>
          <a:endParaRPr lang="en-US" sz="2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 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		</a:t>
          </a:r>
          <a:r>
            <a:rPr lang="en-US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351 บาท</a:t>
          </a:r>
          <a:endParaRPr lang="en-US" sz="26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2104877"/>
        <a:ext cx="10854335" cy="1917337"/>
      </dsp:txXfrm>
    </dsp:sp>
    <dsp:sp modelId="{950CD879-6392-4599-8CDC-BC290E5FCA4B}">
      <dsp:nvSpPr>
        <dsp:cNvPr id="0" name=""/>
        <dsp:cNvSpPr/>
      </dsp:nvSpPr>
      <dsp:spPr>
        <a:xfrm>
          <a:off x="0" y="4060312"/>
          <a:ext cx="10854335" cy="826523"/>
        </a:xfrm>
        <a:prstGeom prst="roundRect">
          <a:avLst/>
        </a:prstGeom>
        <a:solidFill>
          <a:srgbClr val="F9D887"/>
        </a:solidFill>
        <a:ln w="38100" cap="flat" cmpd="sng" algn="ctr">
          <a:noFill/>
          <a:prstDash val="solid"/>
        </a:ln>
        <a:effectLst>
          <a:glow rad="63500">
            <a:schemeClr val="accent3">
              <a:hueOff val="11250264"/>
              <a:satOff val="-16880"/>
              <a:lumOff val="-2745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วิธีคำนวณอากรแสตมป์สัญญาค้ำประกัน</a:t>
          </a:r>
          <a:endParaRPr lang="en-US" sz="30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060312"/>
        <a:ext cx="10854335" cy="826523"/>
      </dsp:txXfrm>
    </dsp:sp>
    <dsp:sp modelId="{750686E4-0285-41C0-A901-5642051BC105}">
      <dsp:nvSpPr>
        <dsp:cNvPr id="0" name=""/>
        <dsp:cNvSpPr/>
      </dsp:nvSpPr>
      <dsp:spPr>
        <a:xfrm>
          <a:off x="0" y="4778176"/>
          <a:ext cx="10854335" cy="1076400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4625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</a:t>
          </a:r>
          <a:r>
            <a:rPr lang="en-US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00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,500 บาท (จำนวนเงินกู้เกิน 10,000 บาทขึ้นไป) </a:t>
          </a:r>
          <a:b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นาย ข </a:t>
          </a:r>
          <a:r>
            <a:rPr lang="th-TH" sz="2800" b="1" kern="1200" dirty="0" smtClean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 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  </a:t>
          </a:r>
          <a:r>
            <a:rPr lang="en-US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</a:t>
          </a:r>
          <a:r>
            <a:rPr lang="th-TH" sz="2800" b="1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 บาท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4778176"/>
        <a:ext cx="10854335" cy="1076400"/>
      </dsp:txXfrm>
    </dsp:sp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5194" y="0"/>
          <a:ext cx="4996567" cy="4064941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glow rad="63500">
            <a:schemeClr val="accent4"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5194" y="0"/>
        <a:ext cx="4996567" cy="1219482"/>
      </dsp:txXfrm>
    </dsp:sp>
    <dsp:sp modelId="{6FEF5A7A-DF43-4A03-83F7-A7AB0ED921C4}">
      <dsp:nvSpPr>
        <dsp:cNvPr id="0" name=""/>
        <dsp:cNvSpPr/>
      </dsp:nvSpPr>
      <dsp:spPr>
        <a:xfrm>
          <a:off x="504851" y="1219482"/>
          <a:ext cx="3997254" cy="2642211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sp:txBody>
      <dsp:txXfrm>
        <a:off x="504851" y="1219482"/>
        <a:ext cx="3997254" cy="2642211"/>
      </dsp:txXfrm>
    </dsp:sp>
    <dsp:sp modelId="{D4AEF2EF-EC3C-41F3-92EC-1D19AAB53E33}">
      <dsp:nvSpPr>
        <dsp:cNvPr id="0" name=""/>
        <dsp:cNvSpPr/>
      </dsp:nvSpPr>
      <dsp:spPr>
        <a:xfrm>
          <a:off x="5376504" y="0"/>
          <a:ext cx="4996567" cy="4064941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glow rad="63500">
            <a:schemeClr val="accent4"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5376504" y="0"/>
        <a:ext cx="4996567" cy="1219482"/>
      </dsp:txXfrm>
    </dsp:sp>
    <dsp:sp modelId="{143CFF9A-4772-4EB4-A2AA-2516A5D6A150}">
      <dsp:nvSpPr>
        <dsp:cNvPr id="0" name=""/>
        <dsp:cNvSpPr/>
      </dsp:nvSpPr>
      <dsp:spPr>
        <a:xfrm>
          <a:off x="5876161" y="1219482"/>
          <a:ext cx="3997254" cy="2642211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glow rad="63500">
            <a:schemeClr val="accent4">
              <a:hueOff val="-4464770"/>
              <a:satOff val="26899"/>
              <a:lumOff val="2156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5876161" y="1219482"/>
        <a:ext cx="3997254" cy="2642211"/>
      </dsp:txXfrm>
    </dsp:sp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5265489" y="-1782361"/>
          <a:ext cx="1784577" cy="579555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4">
              <a:alpha val="90000"/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i="0" kern="120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3200" b="1" i="0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200" b="1" i="0" kern="120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3200" b="1" i="0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5265489" y="-1782361"/>
        <a:ext cx="1784577" cy="5795555"/>
      </dsp:txXfrm>
    </dsp:sp>
    <dsp:sp modelId="{F4DFA5F2-175B-4F5A-8FBD-455A7E2AEA52}">
      <dsp:nvSpPr>
        <dsp:cNvPr id="0" name=""/>
        <dsp:cNvSpPr/>
      </dsp:nvSpPr>
      <dsp:spPr>
        <a:xfrm>
          <a:off x="0" y="55"/>
          <a:ext cx="3260000" cy="2230721"/>
        </a:xfrm>
        <a:prstGeom prst="roundRect">
          <a:avLst/>
        </a:prstGeom>
        <a:solidFill>
          <a:srgbClr val="BAE18F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i="0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ดำเนินการแจ้งหนี้</a:t>
          </a:r>
          <a:br>
            <a:rPr lang="th-TH" sz="3200" b="1" i="0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เมื่อลูกหนี้ผิดนัด</a:t>
          </a:r>
          <a:br>
            <a:rPr lang="th-TH" sz="3200" b="1" i="0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ชำระหนี้</a:t>
          </a:r>
          <a:endParaRPr lang="en-US" sz="3200" b="1" i="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55"/>
        <a:ext cx="3260000" cy="2230721"/>
      </dsp:txXfrm>
    </dsp:sp>
    <dsp:sp modelId="{4C614E7E-48CD-4BA1-8FBF-AE1E30635FD4}">
      <dsp:nvSpPr>
        <dsp:cNvPr id="0" name=""/>
        <dsp:cNvSpPr/>
      </dsp:nvSpPr>
      <dsp:spPr>
        <a:xfrm rot="5400000">
          <a:off x="5148376" y="559896"/>
          <a:ext cx="2018803" cy="579555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4">
              <a:alpha val="90000"/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i="0" kern="120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ทำหนังสือแจ้งยังผู้ค้ำประกันภายใน 60 วัน </a:t>
          </a:r>
          <a:br>
            <a:rPr lang="th-TH" sz="2800" b="1" i="0" kern="120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 smtClean="0">
              <a:effectLst/>
              <a:latin typeface="FreesiaUPC" pitchFamily="34" charset="-34"/>
              <a:cs typeface="FreesiaUPC" pitchFamily="34" charset="-34"/>
            </a:rPr>
            <a:t>(ตามพระราชบัญญัติแก้ไขเพิ่มเติมประมวลกฎหมายแพ่งและพาณิชย์ (ฉบับที่ 20) </a:t>
          </a:r>
          <a:r>
            <a:rPr lang="en-US" sz="2800" b="1" i="0" kern="120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800" b="1" i="0" kern="120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 smtClean="0">
              <a:effectLst/>
              <a:latin typeface="FreesiaUPC" pitchFamily="34" charset="-34"/>
              <a:cs typeface="FreesiaUPC" pitchFamily="34" charset="-34"/>
            </a:rPr>
            <a:t>พ.ศ. 2557 มาตรา 686</a:t>
          </a:r>
          <a:endParaRPr lang="en-US" sz="2800" b="1" i="0" kern="1200" dirty="0">
            <a:effectLst/>
            <a:latin typeface="FreesiaUPC" pitchFamily="34" charset="-34"/>
            <a:cs typeface="FreesiaUPC" pitchFamily="34" charset="-34"/>
          </a:endParaRPr>
        </a:p>
      </dsp:txBody>
      <dsp:txXfrm rot="5400000">
        <a:off x="5148376" y="559896"/>
        <a:ext cx="2018803" cy="5795555"/>
      </dsp:txXfrm>
    </dsp:sp>
    <dsp:sp modelId="{771D4A76-8587-4450-B209-AA1698A03F4B}">
      <dsp:nvSpPr>
        <dsp:cNvPr id="0" name=""/>
        <dsp:cNvSpPr/>
      </dsp:nvSpPr>
      <dsp:spPr>
        <a:xfrm>
          <a:off x="0" y="2342313"/>
          <a:ext cx="3260000" cy="2230721"/>
        </a:xfrm>
        <a:prstGeom prst="roundRect">
          <a:avLst/>
        </a:prstGeom>
        <a:solidFill>
          <a:srgbClr val="F9D887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2. การทำหนังสือ</a:t>
          </a:r>
          <a:b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แจ้งไปยังผู้ค้ำ</a:t>
          </a:r>
          <a:b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ประกัน</a:t>
          </a:r>
          <a:endParaRPr lang="en-US" sz="3200" b="1" i="0" kern="1200" dirty="0">
            <a:solidFill>
              <a:schemeClr val="bg1"/>
            </a:solidFill>
            <a:effectLst/>
            <a:latin typeface="FreesiaUPC" pitchFamily="34" charset="-34"/>
            <a:cs typeface="FreesiaUPC" pitchFamily="34" charset="-34"/>
          </a:endParaRPr>
        </a:p>
      </dsp:txBody>
      <dsp:txXfrm>
        <a:off x="0" y="2342313"/>
        <a:ext cx="3260000" cy="2230721"/>
      </dsp:txXfrm>
    </dsp:sp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5575444" y="-1952905"/>
          <a:ext cx="2057122" cy="6215534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4">
              <a:alpha val="90000"/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thaiDi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i="0" kern="1200" dirty="0" smtClean="0">
              <a:effectLst/>
              <a:latin typeface="FreesiaUPC" pitchFamily="34" charset="-34"/>
              <a:cs typeface="FreesiaUPC" pitchFamily="34" charset="-34"/>
            </a:rPr>
            <a:t>เมื่อตรวจสอบพบว่าลูกหนี้ไม่ชำระหนี้</a:t>
          </a:r>
          <a:r>
            <a:rPr lang="th-TH" sz="2800" b="1" i="0" u="sng" kern="120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เป็นเวลา </a:t>
          </a:r>
          <a:br>
            <a:rPr lang="th-TH" sz="2800" b="1" i="0" u="sng" kern="120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u="sng" kern="1200" dirty="0" smtClean="0"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rPr>
            <a:t>3 งวดติดต่อกัน</a:t>
          </a:r>
          <a:r>
            <a:rPr lang="th-TH" sz="2800" b="1" i="0" kern="1200" dirty="0" smtClean="0">
              <a:effectLst/>
              <a:latin typeface="FreesiaUPC" pitchFamily="34" charset="-34"/>
              <a:cs typeface="FreesiaUPC" pitchFamily="34" charset="-34"/>
            </a:rPr>
            <a:t> โดย</a:t>
          </a:r>
          <a:r>
            <a:rPr lang="th-TH" sz="2800" b="1" i="0" kern="120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2800" b="1" i="0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5575444" y="-1952905"/>
        <a:ext cx="2057122" cy="6215534"/>
      </dsp:txXfrm>
    </dsp:sp>
    <dsp:sp modelId="{F4DFA5F2-175B-4F5A-8FBD-455A7E2AEA52}">
      <dsp:nvSpPr>
        <dsp:cNvPr id="0" name=""/>
        <dsp:cNvSpPr/>
      </dsp:nvSpPr>
      <dsp:spPr>
        <a:xfrm>
          <a:off x="0" y="57"/>
          <a:ext cx="3496238" cy="2309608"/>
        </a:xfrm>
        <a:prstGeom prst="roundRect">
          <a:avLst/>
        </a:prstGeom>
        <a:solidFill>
          <a:srgbClr val="74CFFC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3. แจ้งบอกเลิก</a:t>
          </a:r>
          <a:b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    สัญญา</a:t>
          </a:r>
          <a:endParaRPr lang="en-US" sz="3200" b="1" i="0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57"/>
        <a:ext cx="3496238" cy="2309608"/>
      </dsp:txXfrm>
    </dsp:sp>
    <dsp:sp modelId="{4C614E7E-48CD-4BA1-8FBF-AE1E30635FD4}">
      <dsp:nvSpPr>
        <dsp:cNvPr id="0" name=""/>
        <dsp:cNvSpPr/>
      </dsp:nvSpPr>
      <dsp:spPr>
        <a:xfrm rot="5400000">
          <a:off x="5454393" y="405427"/>
          <a:ext cx="2299224" cy="6215534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0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accent4">
              <a:alpha val="90000"/>
              <a:tint val="40000"/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thaiDi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i="0" kern="1200" dirty="0" smtClean="0">
              <a:effectLst/>
              <a:latin typeface="FreesiaUPC" pitchFamily="34" charset="-34"/>
              <a:cs typeface="FreesiaUPC" pitchFamily="34" charset="-34"/>
            </a:rPr>
            <a:t>ค้างชำระติดต่อกัน 3 งวด ให้ส่งฟ้องคดีตามกฎหมาย</a:t>
          </a:r>
          <a:endParaRPr lang="en-US" sz="2800" b="1" i="0" kern="1200" dirty="0">
            <a:effectLst/>
            <a:latin typeface="FreesiaUPC" pitchFamily="34" charset="-34"/>
            <a:cs typeface="FreesiaUPC" pitchFamily="34" charset="-34"/>
          </a:endParaRPr>
        </a:p>
      </dsp:txBody>
      <dsp:txXfrm rot="5400000">
        <a:off x="5454393" y="405427"/>
        <a:ext cx="2299224" cy="6215534"/>
      </dsp:txXfrm>
    </dsp:sp>
    <dsp:sp modelId="{771D4A76-8587-4450-B209-AA1698A03F4B}">
      <dsp:nvSpPr>
        <dsp:cNvPr id="0" name=""/>
        <dsp:cNvSpPr/>
      </dsp:nvSpPr>
      <dsp:spPr>
        <a:xfrm>
          <a:off x="0" y="2425205"/>
          <a:ext cx="3496238" cy="2309608"/>
        </a:xfrm>
        <a:prstGeom prst="roundRect">
          <a:avLst/>
        </a:prstGeom>
        <a:solidFill>
          <a:srgbClr val="FF99CC"/>
        </a:solidFill>
        <a:ln>
          <a:noFill/>
        </a:ln>
        <a:effectLst>
          <a:glow rad="63500">
            <a:schemeClr val="accent4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i="0" kern="1200" dirty="0" smtClean="0"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rPr>
            <a:t>4. ส่งฟ้องคดี</a:t>
          </a:r>
          <a:endParaRPr lang="en-US" sz="3200" b="1" i="0" kern="1200" dirty="0">
            <a:solidFill>
              <a:schemeClr val="bg1"/>
            </a:solidFill>
            <a:effectLst/>
            <a:latin typeface="FreesiaUPC" pitchFamily="34" charset="-34"/>
            <a:cs typeface="FreesiaUPC" pitchFamily="34" charset="-34"/>
          </a:endParaRPr>
        </a:p>
      </dsp:txBody>
      <dsp:txXfrm>
        <a:off x="0" y="2425205"/>
        <a:ext cx="3496238" cy="23096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4943" y="4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/>
          <a:lstStyle>
            <a:lvl1pPr algn="r">
              <a:defRPr sz="1200"/>
            </a:lvl1pPr>
          </a:lstStyle>
          <a:p>
            <a:fld id="{274219BB-C8BA-4E05-AB61-568CF87E8C0A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5" y="9440648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4943" y="9440648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 anchor="b"/>
          <a:lstStyle>
            <a:lvl1pPr algn="r">
              <a:defRPr sz="1200"/>
            </a:lvl1pPr>
          </a:lstStyle>
          <a:p>
            <a:fld id="{814EE047-8FD5-4148-89AE-BFEAD17766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8017347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4943" y="4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/>
          <a:lstStyle>
            <a:lvl1pPr algn="r">
              <a:defRPr sz="1200"/>
            </a:lvl1pPr>
          </a:lstStyle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3663" y="747713"/>
            <a:ext cx="6618287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38" tIns="45919" rIns="91838" bIns="45919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562" y="4721192"/>
            <a:ext cx="5444490" cy="4472702"/>
          </a:xfrm>
          <a:prstGeom prst="rect">
            <a:avLst/>
          </a:prstGeom>
        </p:spPr>
        <p:txBody>
          <a:bodyPr vert="horz" lIns="91838" tIns="45919" rIns="91838" bIns="45919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5" y="9440648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4943" y="9440648"/>
            <a:ext cx="2949098" cy="496967"/>
          </a:xfrm>
          <a:prstGeom prst="rect">
            <a:avLst/>
          </a:prstGeom>
        </p:spPr>
        <p:txBody>
          <a:bodyPr vert="horz" lIns="91838" tIns="45919" rIns="91838" bIns="45919" rtlCol="0" anchor="b"/>
          <a:lstStyle>
            <a:lvl1pPr algn="r">
              <a:defRPr sz="1200"/>
            </a:lvl1pPr>
          </a:lstStyle>
          <a:p>
            <a:fld id="{DDABFA7C-D9B5-4F9B-8E89-1FB066B9CA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1104146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6923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10589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10589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05836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72329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21497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94323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28108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5251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13720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331750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043471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7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9.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ศูนย์ประเมินความรู้ความสามารถกลาง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เป็นค่าตอบแทนและค่าใช้จ่ายอื่นของผู้ประเมิน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และค่าใช้จ่ายในการดำเนินการรับรองความรู้ความสามารถ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72757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10. กรมพัฒนาฝีมือแรงงาน เป็นค่าใช้จ่ายในการดำเนินการทดสอบมาตรฐานฝีมือแรงงานแห่งชาติ ในสาขาอาชีพ ตำแหน่งงาน หรือลักษณะงาน 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ที่อาจเป็นอันตรายต่อสาธารณะหรือต้องใช้ผู้มีความรู้ความสามารถ ในกรณีที่งบประมาณมีจำนวนไม่เพียงพอและจำเป็นต้องดำเนินการเพิ่มเติม</a:t>
            </a: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จากเป้าหมายที่ได้รับงบประมาณรายจ่ายประจำปี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 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426079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26195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11.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28108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กรณีสิทธิขอรับเงินช่วยเหลือหรืออุดหนุนเกิดมีขึ้นในปีใด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ให้ยื่นคำขอรับเงินช่วยเหลือหรืออุดหนุน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ภายในวันที่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31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มีนาคมของปีถัดไป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426079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13173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743859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1463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837743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535723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3663" y="747713"/>
            <a:ext cx="6618287" cy="37258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084909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1463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468941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111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29/11/60</a:t>
            </a:fld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8724" y="4344406"/>
            <a:ext cx="10359152" cy="1975561"/>
          </a:xfrm>
        </p:spPr>
        <p:txBody>
          <a:bodyPr/>
          <a:lstStyle>
            <a:lvl1pPr marR="10883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8724" y="2835297"/>
            <a:ext cx="10359152" cy="1509109"/>
          </a:xfrm>
        </p:spPr>
        <p:txBody>
          <a:bodyPr lIns="119715" tIns="54416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4159" indent="0" algn="ctr">
              <a:buNone/>
            </a:lvl2pPr>
            <a:lvl3pPr marL="1088319" indent="0" algn="ctr">
              <a:buNone/>
            </a:lvl3pPr>
            <a:lvl4pPr marL="1632478" indent="0" algn="ctr">
              <a:buNone/>
            </a:lvl4pPr>
            <a:lvl5pPr marL="2176638" indent="0" algn="ctr">
              <a:buNone/>
            </a:lvl5pPr>
            <a:lvl6pPr marL="2720797" indent="0" algn="ctr">
              <a:buNone/>
            </a:lvl6pPr>
            <a:lvl7pPr marL="3264957" indent="0" algn="ctr">
              <a:buNone/>
            </a:lvl7pPr>
            <a:lvl8pPr marL="3809116" indent="0" algn="ctr">
              <a:buNone/>
            </a:lvl8pPr>
            <a:lvl9pPr marL="4353276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36088" y="1074137"/>
            <a:ext cx="5760597" cy="57925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8426" y="0"/>
            <a:ext cx="7349843" cy="66168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31432" y="1286271"/>
            <a:ext cx="4115753" cy="15843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21705" y="0"/>
            <a:ext cx="3656171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21705" y="4268188"/>
            <a:ext cx="4265533" cy="114326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21705" y="0"/>
            <a:ext cx="1828086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28053" y="4247547"/>
            <a:ext cx="2786561" cy="261204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21705" y="4268188"/>
            <a:ext cx="2132767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21705" y="1371918"/>
            <a:ext cx="4265533" cy="28962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21705" y="1753006"/>
            <a:ext cx="4265533" cy="25151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20284" y="4268188"/>
            <a:ext cx="6601421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10922" y="4268188"/>
            <a:ext cx="7109222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908" y="2438965"/>
            <a:ext cx="7515463" cy="18292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908" y="2134094"/>
            <a:ext cx="7515463" cy="213409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93619" y="4268188"/>
            <a:ext cx="1828086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168" y="1351985"/>
            <a:ext cx="7621086" cy="977712"/>
          </a:xfrm>
        </p:spPr>
        <p:txBody>
          <a:bodyPr lIns="97949" tIns="54416" bIns="0" anchor="t"/>
          <a:lstStyle>
            <a:lvl1pPr marL="6529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84024" y="402358"/>
            <a:ext cx="11334131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168" y="512183"/>
            <a:ext cx="10871016" cy="777420"/>
          </a:xfrm>
        </p:spPr>
        <p:txBody>
          <a:bodyPr tIns="76182"/>
          <a:lstStyle>
            <a:lvl1pPr algn="l">
              <a:buNone/>
              <a:defRPr sz="4500" b="0" cap="none" spc="-179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495190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547931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59770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63535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67043" y="680634"/>
            <a:ext cx="48749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512182"/>
            <a:ext cx="10968514" cy="914612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883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4701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359"/>
            <a:ext cx="11818156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36" y="512182"/>
            <a:ext cx="10359152" cy="914612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810169"/>
            <a:ext cx="5384813" cy="639910"/>
          </a:xfrm>
        </p:spPr>
        <p:txBody>
          <a:bodyPr anchor="ctr"/>
          <a:lstStyle>
            <a:lvl1pPr marL="87066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0949" y="1810169"/>
            <a:ext cx="5386928" cy="639910"/>
          </a:xfrm>
        </p:spPr>
        <p:txBody>
          <a:bodyPr anchor="ctr"/>
          <a:lstStyle>
            <a:lvl1pPr marL="87066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362" y="2459606"/>
            <a:ext cx="5384813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949" y="2459606"/>
            <a:ext cx="5386928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17008" y="680634"/>
            <a:ext cx="60936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63049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765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99615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252356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30212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339779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71468" y="680634"/>
            <a:ext cx="48749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043" y="273113"/>
            <a:ext cx="10968514" cy="1162319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043" y="1435432"/>
            <a:ext cx="3351490" cy="4573059"/>
          </a:xfrm>
        </p:spPr>
        <p:txBody>
          <a:bodyPr/>
          <a:lstStyle>
            <a:lvl1pPr marL="65299" indent="0">
              <a:buNone/>
              <a:defRPr sz="21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0214" y="1435432"/>
            <a:ext cx="7312343" cy="457305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0518" y="0"/>
            <a:ext cx="11699748" cy="1878472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4071" y="1885464"/>
            <a:ext cx="11705589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70418" y="1198120"/>
            <a:ext cx="132794" cy="171221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8724" y="441354"/>
            <a:ext cx="9140429" cy="701911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0518" y="1894219"/>
            <a:ext cx="11699748" cy="4961293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8724" y="1150410"/>
            <a:ext cx="9140429" cy="685959"/>
          </a:xfrm>
        </p:spPr>
        <p:txBody>
          <a:bodyPr/>
          <a:lstStyle>
            <a:lvl1pPr marL="32650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73539" y="1350555"/>
            <a:ext cx="132794" cy="171221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111196" y="1453742"/>
            <a:ext cx="132794" cy="171221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32627" y="55512"/>
            <a:ext cx="2843689" cy="365210"/>
          </a:xfrm>
        </p:spPr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724" y="55512"/>
            <a:ext cx="7413903" cy="36521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76316" y="55512"/>
            <a:ext cx="609362" cy="365210"/>
          </a:xfrm>
        </p:spPr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5748" y="274703"/>
            <a:ext cx="2640568" cy="5852880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483" y="274703"/>
            <a:ext cx="7820144" cy="585288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  <a:prstGeom prst="rect">
            <a:avLst/>
          </a:prstGeom>
        </p:spPr>
        <p:txBody>
          <a:bodyPr vert="horz" lIns="108832" tIns="54416" rIns="108832" bIns="54416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8724" y="1783973"/>
            <a:ext cx="10359152" cy="4573059"/>
          </a:xfrm>
          <a:prstGeom prst="rect">
            <a:avLst/>
          </a:prstGeom>
        </p:spPr>
        <p:txBody>
          <a:bodyPr vert="horz" lIns="108832" tIns="54416" rIns="108832" bIns="54416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32627" y="6418161"/>
            <a:ext cx="2843689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/>
              <a:pPr/>
              <a:t>11/29/2017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8724" y="6418161"/>
            <a:ext cx="7413903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76316" y="6418161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9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9743" indent="-408120" algn="l" rtl="0" eaLnBrk="1" latinLnBrk="0" hangingPunct="1">
        <a:spcBef>
          <a:spcPts val="833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538" indent="-34010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6268" indent="-27208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1880" indent="-27208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077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5156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3703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92250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0797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15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66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49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1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32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5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5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17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39107" y="6448960"/>
            <a:ext cx="7225287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ชื่อเรื่องรอง 2"/>
          <p:cNvSpPr txBox="1">
            <a:spLocks/>
          </p:cNvSpPr>
          <p:nvPr/>
        </p:nvSpPr>
        <p:spPr>
          <a:xfrm>
            <a:off x="981051" y="765498"/>
            <a:ext cx="10369152" cy="511256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th-TH" sz="48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โครงการฝึกอบรมเจ้าหน้าที่ผู้ปฏิบัติงาน</a:t>
            </a:r>
            <a:br>
              <a:rPr kumimoji="0" lang="th-TH" sz="48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</a:br>
            <a:r>
              <a:rPr kumimoji="0" lang="th-TH" sz="4800" b="1" i="0" u="none" strike="noStrike" kern="1200" cap="none" spc="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ภายใต้พระราชบัญญัติส่งเสริมการพัฒนาฝีมือแรงงาน</a:t>
            </a:r>
            <a:r>
              <a:rPr kumimoji="0" lang="th-TH" sz="4800" b="1" i="0" u="none" strike="noStrike" kern="1200" cap="none" spc="10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  <a:t> พ.ศ. 2545</a:t>
            </a:r>
            <a:br>
              <a:rPr kumimoji="0" lang="th-TH" sz="4800" b="1" i="0" u="none" strike="noStrike" kern="1200" cap="none" spc="10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FreesiaUPC" pitchFamily="34" charset="-34"/>
                <a:ea typeface="+mn-ea"/>
                <a:cs typeface="FreesiaUPC" pitchFamily="34" charset="-34"/>
              </a:rPr>
            </a:b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ระหว่างวันที่ 27-28 พฤศจิกายน 2560 </a:t>
            </a:r>
            <a:b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spc="100" baseline="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ณ</a:t>
            </a: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โรงแรมเจ้าพระยา</a:t>
            </a:r>
            <a:r>
              <a:rPr lang="th-TH" sz="4800" b="1" spc="100" dirty="0" err="1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ปาร์ค</a:t>
            </a:r>
            <a:r>
              <a:rPr lang="th-TH" sz="4800" b="1" spc="100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กรุงเทพมหานคร</a:t>
            </a:r>
            <a:endParaRPr kumimoji="0" lang="en-US" sz="4800" b="1" i="0" u="none" strike="noStrike" kern="1200" cap="none" spc="10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n-US" sz="4800" b="1" i="0" u="none" strike="noStrike" kern="1200" cap="none" spc="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12187238" cy="1214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476025" y="1485578"/>
            <a:ext cx="11323975" cy="848559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 lIns="108832" tIns="54416" rIns="108832" bIns="54416">
            <a:spAutoFit/>
          </a:bodyPr>
          <a:lstStyle/>
          <a:p>
            <a:pPr algn="ctr" eaLnBrk="1" hangingPunct="1"/>
            <a:r>
              <a:rPr lang="th-TH" sz="4800" b="1" dirty="0" smtClean="0">
                <a:solidFill>
                  <a:schemeClr val="bg1"/>
                </a:solidFill>
                <a:latin typeface="TH SarabunPSK" pitchFamily="34" charset="-34"/>
              </a:rPr>
              <a:t>การ</a:t>
            </a:r>
            <a:r>
              <a:rPr lang="th-TH" sz="4800" b="1" dirty="0">
                <a:solidFill>
                  <a:schemeClr val="bg1"/>
                </a:solidFill>
                <a:latin typeface="TH SarabunPSK" pitchFamily="34" charset="-34"/>
              </a:rPr>
              <a:t>ส่งเสริมการพัฒนาฝีมือแรงงาน</a:t>
            </a:r>
            <a:endParaRPr lang="th-TH" sz="5700" b="1" dirty="0">
              <a:solidFill>
                <a:schemeClr val="bg1"/>
              </a:solidFill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="" xmlns:p14="http://schemas.microsoft.com/office/powerpoint/2010/main" val="1192854528"/>
              </p:ext>
            </p:extLst>
          </p:nvPr>
        </p:nvGraphicFramePr>
        <p:xfrm>
          <a:off x="1142519" y="1845618"/>
          <a:ext cx="9997414" cy="5013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39107" y="6448960"/>
            <a:ext cx="7225287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094090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608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25067" y="45418"/>
            <a:ext cx="10359152" cy="914612"/>
          </a:xfrm>
        </p:spPr>
        <p:txBody>
          <a:bodyPr>
            <a:normAutofit/>
          </a:bodyPr>
          <a:lstStyle/>
          <a:p>
            <a:pPr lvl="0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</a:t>
            </a:r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พ.ศ. 2545</a:t>
            </a:r>
            <a:endParaRPr lang="th-TH" sz="48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7068" y="915179"/>
            <a:ext cx="11711213" cy="1002447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>
              <a:defRPr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จุดประสงค์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:</a:t>
            </a:r>
            <a:br>
              <a:rPr lang="en-US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>
            <p:extLst>
              <p:ext uri="{D42A27DB-BD31-4B8C-83A1-F6EECF244321}">
                <p14:modId xmlns="" xmlns:p14="http://schemas.microsoft.com/office/powerpoint/2010/main" val="2609262665"/>
              </p:ext>
            </p:extLst>
          </p:nvPr>
        </p:nvGraphicFramePr>
        <p:xfrm>
          <a:off x="619070" y="1989634"/>
          <a:ext cx="11235189" cy="47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80826" y="6382122"/>
            <a:ext cx="7225287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278195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693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71238" y="1413570"/>
            <a:ext cx="11044762" cy="417646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ส่งเสริม</a:t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มาตรา 28 บัญญัติให้ใช้จ่าย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เงินกองทุน เพื่อให้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กู้ยืมเป็น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ค่าใช้จ่าย</a:t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การฝึกอบรมฝีมือแรงงาน หรือการทดสอบมาตรฐานฝีมือแรงงาน 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ช่วยเหลือหรืออุดหนุนกิจการใดๆ ที่</a:t>
            </a:r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เกี่ยวกับการ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ส่งเสริมการพัฒนาฝีมือแรงงาน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919683" y="275833"/>
            <a:ext cx="10359152" cy="705689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4654022" y="6310781"/>
            <a:ext cx="7225287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585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66452" y="107773"/>
            <a:ext cx="10968514" cy="1233789"/>
          </a:xfrm>
        </p:spPr>
        <p:txBody>
          <a:bodyPr>
            <a:norm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66451" y="477466"/>
            <a:ext cx="4475033" cy="1357636"/>
          </a:xfrm>
        </p:spPr>
        <p:txBody>
          <a:bodyPr>
            <a:normAutofit/>
          </a:bodyPr>
          <a:lstStyle/>
          <a:p>
            <a:pPr algn="l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="" xmlns:p14="http://schemas.microsoft.com/office/powerpoint/2010/main" val="2746990907"/>
              </p:ext>
            </p:extLst>
          </p:nvPr>
        </p:nvGraphicFramePr>
        <p:xfrm>
          <a:off x="571238" y="2000703"/>
          <a:ext cx="11235189" cy="242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1011" y="4941962"/>
            <a:ext cx="11233248" cy="1279446"/>
          </a:xfrm>
          <a:prstGeom prst="rect">
            <a:avLst/>
          </a:prstGeom>
          <a:solidFill>
            <a:schemeClr val="tx1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เพื่อส่งเสริมการพัฒนาฝีมือ</a:t>
            </a:r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แรงงาน ให้แรงงานมี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ผลิตภาพสูงขึ้น </a:t>
            </a:r>
            <a:endParaRPr lang="th-TH" sz="3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เพิ่ม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ขีด</a:t>
            </a:r>
            <a:r>
              <a:rPr lang="th-TH" sz="3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ความสามารถในการแข่งขัน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ของประเทศ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48825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801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88963" y="1769844"/>
            <a:ext cx="11593287" cy="32441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91388" tIns="45692" rIns="91388" bIns="4569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1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50203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9437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0774432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7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629594"/>
            <a:ext cx="10224343" cy="3371073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endParaRPr lang="th-TH" sz="32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พระราชบัญญัติ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ส่งเสริมการพัฒนาฝีมือแรงงาน พ.ศ.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2545 มาตรา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28 (3) บัญญัติให้ใช้จ่ายเงินกองทุนเพื่อช่วยเหลือหรืออุดหนุนกิจการใดๆ ที่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เกี่ยวกับ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ส่งเสริมการพัฒนาฝีมือแรงงานตามหลักเกณฑ์ที่คณะกรรมการประกาศ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</a:p>
          <a:p>
            <a:pPr algn="thaiDist"/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385" y="692701"/>
            <a:ext cx="3559924" cy="646274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3600" b="1" dirty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5026" y="692696"/>
            <a:ext cx="864889" cy="864096"/>
          </a:xfrm>
          <a:prstGeom prst="rect">
            <a:avLst/>
          </a:prstGeom>
          <a:noFill/>
        </p:spPr>
      </p:pic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9864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1917631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 smtClean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38346" y="333455"/>
            <a:ext cx="3559924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ความเป็นมา</a:t>
            </a:r>
            <a:endParaRPr lang="en-US" sz="4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449" y="1269554"/>
            <a:ext cx="10224343" cy="282624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การดำเนินการของศูนย์ประเมินความรู้ความสามารถกลาง ลงวันที่ 9 มิถุนายน 2560 มีผลใช้บังคับ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ตั้งแต่วันที่ 7 กรกฎาคม 2560 เป็นต้น</a:t>
            </a: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987" y="333450"/>
            <a:ext cx="864889" cy="864096"/>
          </a:xfrm>
          <a:prstGeom prst="rect">
            <a:avLst/>
          </a:prstGeom>
          <a:noFill/>
        </p:spPr>
      </p:pic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1051" y="4244725"/>
            <a:ext cx="10224343" cy="228141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หลักเกณฑ์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8512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7" name="รูปภาพ 16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43283" y="2349424"/>
            <a:ext cx="1645682" cy="122441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74827" y="1269056"/>
            <a:ext cx="9405370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9" name="รูปภาพ 18" descr="silhouette_construction_m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7309" y="1117800"/>
            <a:ext cx="1823493" cy="1087574"/>
          </a:xfrm>
          <a:prstGeom prst="rect">
            <a:avLst/>
          </a:prstGeom>
        </p:spPr>
      </p:pic>
      <p:pic>
        <p:nvPicPr>
          <p:cNvPr id="20" name="รูปภาพ 19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35268" y="2349424"/>
            <a:ext cx="1645682" cy="122441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05187" y="2349425"/>
            <a:ext cx="9836572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ผู้ประกอบกิจการ/ผู้ประกอบอาชีพ/กลุ่มผู้ประกอบกิจการ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2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09" y="3429794"/>
            <a:ext cx="2159959" cy="273693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2158719" y="4509914"/>
            <a:ext cx="9309397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58719" y="5302442"/>
            <a:ext cx="813584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9189964" y="1341562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เรื่อง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9214717" y="4538678"/>
            <a:ext cx="1703438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9189963" y="5373898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33178" y="3645870"/>
            <a:ext cx="741682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 ตามม. 26/4(2)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9333979" y="3717831"/>
            <a:ext cx="1584176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9189964" y="2853730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 เรื่อง</a:t>
            </a:r>
          </a:p>
        </p:txBody>
      </p:sp>
      <p:sp>
        <p:nvSpPr>
          <p:cNvPr id="3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37035" y="949183"/>
            <a:ext cx="2232248" cy="1254050"/>
            <a:chOff x="4507953" y="2022"/>
            <a:chExt cx="1929308" cy="1254050"/>
          </a:xfrm>
        </p:grpSpPr>
        <p:sp>
          <p:nvSpPr>
            <p:cNvPr id="34" name="Rounded Rectangle 33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ทดสอบ 100 คน อุนดหนุน 10,000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109843" y="879600"/>
            <a:ext cx="2025325" cy="1254050"/>
            <a:chOff x="6892271" y="1734330"/>
            <a:chExt cx="1929308" cy="1254050"/>
          </a:xfrm>
        </p:grpSpPr>
        <p:sp>
          <p:nvSpPr>
            <p:cNvPr id="32" name="Rounded Rectangle 31"/>
            <p:cNvSpPr/>
            <p:nvPr/>
          </p:nvSpPr>
          <p:spPr>
            <a:xfrm>
              <a:off x="6892271" y="1734330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293419" y="5472056"/>
            <a:ext cx="2563738" cy="1254050"/>
            <a:chOff x="2674324" y="4537263"/>
            <a:chExt cx="2289348" cy="1254050"/>
          </a:xfrm>
        </p:grpSpPr>
        <p:sp>
          <p:nvSpPr>
            <p:cNvPr id="30" name="Rounded Rectangle 29"/>
            <p:cNvSpPr/>
            <p:nvPr/>
          </p:nvSpPr>
          <p:spPr>
            <a:xfrm>
              <a:off x="2674324" y="4537263"/>
              <a:ext cx="228934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ฝึกอบรมหลักสูตรนวัตกรรมหรือเทคโนโลยี อุดหนุน</a:t>
              </a:r>
              <a:r>
                <a:rPr lang="en-US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ไม่เกินปีละ 100,000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Rounded Rectangle 9"/>
            <p:cNvSpPr/>
            <p:nvPr/>
          </p:nvSpPr>
          <p:spPr>
            <a:xfrm>
              <a:off x="3095582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76995" y="2471137"/>
            <a:ext cx="2081514" cy="1254050"/>
            <a:chOff x="1971430" y="1734330"/>
            <a:chExt cx="2081514" cy="1254050"/>
          </a:xfrm>
        </p:grpSpPr>
        <p:sp>
          <p:nvSpPr>
            <p:cNvPr id="28" name="Rounded Rectangle 27"/>
            <p:cNvSpPr/>
            <p:nvPr/>
          </p:nvSpPr>
          <p:spPr>
            <a:xfrm>
              <a:off x="1971430" y="1734330"/>
              <a:ext cx="2081514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อุดหนุนเป็นค่าดำเนินการทดสอบมาตรฐานฝีมือแรงงาน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9" name="Rounded Rectangle 12"/>
            <p:cNvSpPr/>
            <p:nvPr/>
          </p:nvSpPr>
          <p:spPr>
            <a:xfrm>
              <a:off x="2184854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397874" y="3933850"/>
            <a:ext cx="2289348" cy="1254050"/>
            <a:chOff x="5981543" y="4537263"/>
            <a:chExt cx="1982316" cy="1254050"/>
          </a:xfrm>
        </p:grpSpPr>
        <p:sp>
          <p:nvSpPr>
            <p:cNvPr id="39" name="Rounded Rectangle 38"/>
            <p:cNvSpPr/>
            <p:nvPr/>
          </p:nvSpPr>
          <p:spPr>
            <a:xfrm>
              <a:off x="5981543" y="4537263"/>
              <a:ext cx="1982316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ได้รับการรับรองมาตรฐานฝีมือแรงงาน อุดหนุนสาขาระดับละ 10,000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ounded Rectangle 4"/>
            <p:cNvSpPr/>
            <p:nvPr/>
          </p:nvSpPr>
          <p:spPr>
            <a:xfrm>
              <a:off x="6042761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516239" y="187241"/>
            <a:ext cx="1929308" cy="1254050"/>
            <a:chOff x="4507953" y="2022"/>
            <a:chExt cx="1929308" cy="1254050"/>
          </a:xfrm>
        </p:grpSpPr>
        <p:sp>
          <p:nvSpPr>
            <p:cNvPr id="46" name="Rounded Rectangle 45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กรมฯ ส่งไปทดสอบ อุดหนุนค่าทดสอบ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8757915" y="2421682"/>
            <a:ext cx="1929308" cy="1254050"/>
            <a:chOff x="4507953" y="2022"/>
            <a:chExt cx="1929308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พัฒนาฝีมือแรงงานเกิน 70</a:t>
              </a:r>
              <a:r>
                <a:rPr lang="en-US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บาทต่อคน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173739" y="5491229"/>
            <a:ext cx="2448272" cy="1254050"/>
            <a:chOff x="4507953" y="2022"/>
            <a:chExt cx="2448272" cy="1254050"/>
          </a:xfrm>
        </p:grpSpPr>
        <p:sp>
          <p:nvSpPr>
            <p:cNvPr id="55" name="Rounded Rectangle 54"/>
            <p:cNvSpPr/>
            <p:nvPr/>
          </p:nvSpPr>
          <p:spPr>
            <a:xfrm>
              <a:off x="4507953" y="2022"/>
              <a:ext cx="2448272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จ่ายค่าจ้างตามมาตรฐานฝีมือ อุดหนุน 1,000 บาทต่อคน </a:t>
              </a:r>
              <a:b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ไม่เกินปีละ 100,000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067967" y="3995160"/>
            <a:ext cx="1929308" cy="1254050"/>
            <a:chOff x="4507953" y="2022"/>
            <a:chExt cx="1929308" cy="1254050"/>
          </a:xfrm>
        </p:grpSpPr>
        <p:sp>
          <p:nvSpPr>
            <p:cNvPr id="58" name="Rounded Rectangle 57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อุดหนุนเป็นค่าใช้จ่ายในการรับรองความรู้ความสามารถ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593855" y="5491229"/>
            <a:ext cx="2396624" cy="1254050"/>
            <a:chOff x="4507953" y="2022"/>
            <a:chExt cx="1929308" cy="1254050"/>
          </a:xfrm>
        </p:grpSpPr>
        <p:sp>
          <p:nvSpPr>
            <p:cNvPr id="61" name="Rounded Rectangle 60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ส่งเงินค่าธรรมเนียมเข้ากองทุน อุดหนุนเท่ากับจำนวนเงินที่ส่ง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2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892503" y="231528"/>
            <a:ext cx="1929308" cy="1254050"/>
            <a:chOff x="4507953" y="2022"/>
            <a:chExt cx="1929308" cy="1254050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อุดหนุนเท่ากับจำนวนเงินที่ส่ง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4829351" y="1845618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ผู้ดำเนินการทดสอบ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134439" y="2609608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445547" y="3743978"/>
            <a:ext cx="1555473" cy="11733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ศูนย์ประเมินฯ ม.26/4(2)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703156" y="3614514"/>
            <a:ext cx="1555473" cy="11928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ศูนย์ประเมินฯกลาง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3496444" y="2507894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กรมพัฒนาฝีมือรงงาน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>
            <a:endCxn id="63" idx="2"/>
          </p:cNvCxnSpPr>
          <p:nvPr/>
        </p:nvCxnSpPr>
        <p:spPr>
          <a:xfrm>
            <a:off x="3069283" y="1845618"/>
            <a:ext cx="176006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63" idx="6"/>
          </p:cNvCxnSpPr>
          <p:nvPr/>
        </p:nvCxnSpPr>
        <p:spPr>
          <a:xfrm flipV="1">
            <a:off x="6384824" y="1485578"/>
            <a:ext cx="1305088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7322016" y="1795234"/>
            <a:ext cx="787827" cy="9144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677795" y="3048707"/>
            <a:ext cx="106800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605787" y="3285778"/>
            <a:ext cx="756084" cy="1008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397853" y="3516006"/>
            <a:ext cx="711990" cy="1975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H="1">
            <a:off x="6788603" y="3614514"/>
            <a:ext cx="313128" cy="19379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stCxn id="65" idx="3"/>
          </p:cNvCxnSpPr>
          <p:nvPr/>
        </p:nvCxnSpPr>
        <p:spPr>
          <a:xfrm flipH="1">
            <a:off x="3914433" y="4745455"/>
            <a:ext cx="1758908" cy="7878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>
            <a:endCxn id="67" idx="2"/>
          </p:cNvCxnSpPr>
          <p:nvPr/>
        </p:nvCxnSpPr>
        <p:spPr>
          <a:xfrm>
            <a:off x="2558509" y="3011950"/>
            <a:ext cx="93793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97275" y="4437906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endCxn id="63" idx="0"/>
          </p:cNvCxnSpPr>
          <p:nvPr/>
        </p:nvCxnSpPr>
        <p:spPr>
          <a:xfrm>
            <a:off x="5445547" y="1259992"/>
            <a:ext cx="161541" cy="5856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61643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3" y="445729"/>
            <a:ext cx="11717338" cy="59991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693026" y="261447"/>
            <a:ext cx="10153127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34454" y="5735383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/>
          <a:p>
            <a:pPr algn="ctr"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3" name="กลุ่ม 9"/>
          <p:cNvGrpSpPr/>
          <p:nvPr/>
        </p:nvGrpSpPr>
        <p:grpSpPr>
          <a:xfrm>
            <a:off x="693026" y="1588924"/>
            <a:ext cx="10153127" cy="3992208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4114">
                <a:spcBef>
                  <a:spcPct val="20000"/>
                </a:spcBef>
                <a:defRPr/>
              </a:pPr>
              <a:r>
                <a:rPr lang="th-TH" sz="36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อุดหนุนแก่ผู้ดำเนินการ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ทดสอบมาตรฐานฝีมือแรงงานที่ได้รับ</a:t>
              </a:r>
              <a:r>
                <a:rPr lang="th-TH" sz="36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อนุญาตตาม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มาตรา 24 ซึ่งดำเนินการทดสอบมาตรฐานฝีมือ</a:t>
              </a:r>
              <a:r>
                <a:rPr lang="th-TH" sz="36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แรงงาน และ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ปีละ 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,000 บาทต่อผู้</a:t>
              </a:r>
              <a: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ผ่านการทดสอบ</a:t>
              </a:r>
              <a:b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ทุก 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100 คน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100 คน ถ้ามีจำนวน</a:t>
              </a:r>
              <a:r>
                <a:rPr lang="th-TH" sz="3600" b="1" spc="-54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ตั้งแต่ 75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คนขึ้น</a:t>
              </a:r>
              <a:r>
                <a:rPr lang="th-TH" sz="3600" b="1" spc="-54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ไป</a:t>
              </a:r>
              <a:br>
                <a:rPr lang="th-TH" sz="3600" b="1" spc="-54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4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ให้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ปัดเป็น 100 คน</a:t>
              </a:r>
              <a:endPara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693020" y="1557586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1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397875" y="5518026"/>
            <a:ext cx="2160239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284" y="261442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5822" y="1022756"/>
            <a:ext cx="8280245" cy="954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4 (ลว. 9 มิ.ย. 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√ ปีละ 10,000 บาท ต่อผู้ผ่านการทดสอบทุก 100 คน</a:t>
            </a:r>
            <a:endParaRPr lang="en-US" sz="2800" b="1" dirty="0" smtClean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="" xmlns:p14="http://schemas.microsoft.com/office/powerpoint/2010/main" val="2325748618"/>
              </p:ext>
            </p:extLst>
          </p:nvPr>
        </p:nvGraphicFramePr>
        <p:xfrm>
          <a:off x="909043" y="2133650"/>
          <a:ext cx="10511799" cy="2694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วงเล็บปีกกาขวา 5"/>
          <p:cNvSpPr/>
          <p:nvPr/>
        </p:nvSpPr>
        <p:spPr>
          <a:xfrm rot="16200000" flipH="1">
            <a:off x="4437598" y="1774066"/>
            <a:ext cx="288099" cy="647987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73602" y="5229994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1795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2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3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4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73139" y="5878066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332979" y="909514"/>
            <a:ext cx="10873208" cy="3469622"/>
            <a:chOff x="2061964" y="980728"/>
            <a:chExt cx="9592194" cy="3469622"/>
          </a:xfrm>
        </p:grpSpPr>
        <p:cxnSp>
          <p:nvCxnSpPr>
            <p:cNvPr id="5" name="ตัวเชื่อมต่อตรง 6"/>
            <p:cNvCxnSpPr/>
            <p:nvPr/>
          </p:nvCxnSpPr>
          <p:spPr>
            <a:xfrm>
              <a:off x="2562792" y="3260480"/>
              <a:ext cx="90913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7"/>
            <p:cNvCxnSpPr/>
            <p:nvPr/>
          </p:nvCxnSpPr>
          <p:spPr>
            <a:xfrm rot="5400000">
              <a:off x="6000892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   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แรงงานแห่งชาติ	            ยื่นคำขอรับ </a:t>
              </a:r>
              <a:b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การช่วยเหลือหรืออุดหนุน </a:t>
              </a:r>
              <a:b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มีผู้ผ่านการทดสอบ จำนวน 175 คน </a:t>
              </a:r>
              <a:r>
                <a:rPr kumimoji="0" lang="en-US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จำนวน 20</a:t>
              </a:r>
              <a:r>
                <a:rPr lang="en-US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	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28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</a:t>
              </a:r>
              <a:endPara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วงเล็บปีกกาขวา 9"/>
            <p:cNvSpPr/>
            <p:nvPr/>
          </p:nvSpPr>
          <p:spPr>
            <a:xfrm rot="16200000">
              <a:off x="4398764" y="833190"/>
              <a:ext cx="371137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11"/>
            <p:cNvCxnSpPr/>
            <p:nvPr/>
          </p:nvCxnSpPr>
          <p:spPr>
            <a:xfrm>
              <a:off x="9589279" y="2924944"/>
              <a:ext cx="0" cy="7780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990758" y="3068960"/>
              <a:ext cx="1143008" cy="400110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2559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334493" y="3037696"/>
              <a:ext cx="127049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4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4"/>
            <p:cNvSpPr/>
            <p:nvPr/>
          </p:nvSpPr>
          <p:spPr>
            <a:xfrm rot="16200000">
              <a:off x="7935727" y="1262289"/>
              <a:ext cx="299130" cy="302617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5373539" y="3573038"/>
              <a:ext cx="1284606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499036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541459" y="3573016"/>
              <a:ext cx="1353488" cy="60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 smtClean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757915" y="4149874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5" name="ตัวเชื่อมต่อตรง 11"/>
          <p:cNvCxnSpPr/>
          <p:nvPr/>
        </p:nvCxnSpPr>
        <p:spPr>
          <a:xfrm>
            <a:off x="11206187" y="2925738"/>
            <a:ext cx="0" cy="778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068723" y="3469474"/>
            <a:ext cx="1353488" cy="60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77995" y="2925738"/>
            <a:ext cx="135903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14"/>
          <p:cNvSpPr/>
          <p:nvPr/>
        </p:nvSpPr>
        <p:spPr>
          <a:xfrm rot="5400000">
            <a:off x="9940497" y="2812177"/>
            <a:ext cx="227122" cy="2304255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693019" y="5013970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35969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76995" y="765498"/>
            <a:ext cx="10297144" cy="1055608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ปี พ.ศ.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2559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(ม.ค. 59 – 31 ธ.ค.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59)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ดำเนินการทดสอบมาตรฐานฝี</a:t>
            </a:r>
            <a:r>
              <a:rPr kumimoji="0" lang="th-TH" sz="2800" b="1" i="0" u="none" strike="noStrike" cap="none" spc="-3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มือแรงงานแห่งชาติ</a:t>
            </a:r>
            <a:br>
              <a:rPr kumimoji="0" lang="th-TH" sz="2800" b="1" i="0" u="none" strike="noStrike" cap="none" spc="-3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kumimoji="0" lang="th-TH" sz="2800" b="1" i="0" u="none" strike="noStrike" cap="none" spc="-3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จำนวน 200 คน  มีผู้ผ่านการทดสอบฯ</a:t>
            </a:r>
            <a:r>
              <a:rPr kumimoji="0" lang="th-TH" sz="2800" b="1" i="0" u="none" strike="noStrike" cap="none" spc="-30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175 คน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9602" y="2421682"/>
            <a:ext cx="4824537" cy="57888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 คนแรก ได้รับเงิน 10,000 บาท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98518" y="2997746"/>
            <a:ext cx="7475621" cy="5788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75 คนถัดมา ปัดเป็น 100 คน  ได้รับเงินอุดหนุนอีก  10,000 บาท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549137" y="981522"/>
            <a:ext cx="359905" cy="239786"/>
          </a:xfrm>
          <a:prstGeom prst="rect">
            <a:avLst/>
          </a:prstGeom>
          <a:noFill/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15642752"/>
              </p:ext>
            </p:extLst>
          </p:nvPr>
        </p:nvGraphicFramePr>
        <p:xfrm>
          <a:off x="1785217" y="3789834"/>
          <a:ext cx="8124826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2413"/>
                <a:gridCol w="4062413"/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จำนวนผู้ผ่านการทดสอบ</a:t>
                      </a:r>
                      <a:r>
                        <a:rPr lang="th-TH" sz="2800" baseline="0" dirty="0" smtClean="0"/>
                        <a:t> (คน)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 smtClean="0"/>
                        <a:t>จำนวนเงินอุดหนุนที่ได้รับ (บาท)</a:t>
                      </a:r>
                      <a:endParaRPr lang="en-US" sz="2800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100-174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10,000</a:t>
                      </a:r>
                      <a:endParaRPr lang="en-US" sz="2800" b="1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175-274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20,000</a:t>
                      </a:r>
                      <a:endParaRPr lang="en-US" sz="2800" b="1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275-374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30,000</a:t>
                      </a:r>
                      <a:endParaRPr lang="en-US" sz="2800" b="1" dirty="0"/>
                    </a:p>
                  </a:txBody>
                  <a:tcPr/>
                </a:tc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375-474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 smtClean="0"/>
                        <a:t>40,000</a:t>
                      </a:r>
                      <a:endParaRPr lang="en-US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53088" y="1845618"/>
            <a:ext cx="10297144" cy="578882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ปี พ.ศ. 2560 (1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ม.ค. 60 – 30 ก.ย. 60)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,000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บาท</a:t>
            </a:r>
            <a:endParaRPr kumimoji="0" lang="th-TH" sz="3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485381" y="2061642"/>
            <a:ext cx="359905" cy="23978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773139" y="3285778"/>
            <a:ext cx="100811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</a:rPr>
              <a:t>ตัวอย่าง</a:t>
            </a:r>
            <a:endParaRPr lang="th-TH" b="1" dirty="0">
              <a:solidFill>
                <a:schemeClr val="bg1"/>
              </a:solidFill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24772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837035" y="45418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765032" y="1263854"/>
            <a:ext cx="10225137" cy="3102044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413098" y="1623894"/>
            <a:ext cx="9289032" cy="274200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ทดสอบมาตรฐานฝีมือแรงงานที่ได้รับ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อนุญาตตาม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มาตรา 24 ซึ่ง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ทดสอบที่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กรมพัฒนาฝีมือแรงงานส่งไปทดสอบมาตรฐานฝีมือแรงงานแห่งชาติ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สนับสนุนให้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มีผู้ประกอบอาชีพที่มีทักษะฝีมือได้มาตรฐาน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เพียงพอต่อ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765027" y="1053530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65027" y="4509914"/>
            <a:ext cx="10225142" cy="18275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อาชีพที่จำเป็นต้องให้การ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ส่งเสริมหรือสนับสนุน </a:t>
            </a:r>
            <a:r>
              <a:rPr lang="th-TH" b="1" dirty="0" smtClean="0">
                <a:solidFill>
                  <a:schemeClr val="bg1"/>
                </a:solidFill>
              </a:rPr>
              <a:t>กรม</a:t>
            </a:r>
            <a:r>
              <a:rPr lang="th-TH" b="1" dirty="0">
                <a:solidFill>
                  <a:schemeClr val="bg1"/>
                </a:solidFill>
              </a:rPr>
              <a:t>พัฒนาฝีมือแรงงานไม่สามารถดำเนินการทดสอบได้ </a:t>
            </a:r>
            <a:endParaRPr lang="th-TH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สาขาช่างเครื่องประดับ (ประดับอัญมนี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2.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สาขาช่างเครื่องประดับ (รูปพรรณ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3.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สาขาช่างเจียระไนพลอย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สาขาช่างหล่อ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เครื่องประดับ 5.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สาขาช่างตกแต่ง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เครื่องประดับ 6. 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สาขาช่างฝังอัญมณีบน</a:t>
            </a:r>
            <a:r>
              <a:rPr lang="th-TH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เครื่องประดับ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45948" y="3933850"/>
            <a:ext cx="1944222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083" y="45418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="" xmlns:p14="http://schemas.microsoft.com/office/powerpoint/2010/main" val="2578693681"/>
              </p:ext>
            </p:extLst>
          </p:nvPr>
        </p:nvGraphicFramePr>
        <p:xfrm>
          <a:off x="981051" y="2205658"/>
          <a:ext cx="10873208" cy="2925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89164" y="693490"/>
            <a:ext cx="8352927" cy="15696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ตามประกาศ ข้อ 5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(ลว. 9 มิ.ย. 60)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√ เป็นค่าทดสอบตามที่ผู้ดำเนินการทดสอบกำหนดต่อจำนวนผู้เข้ารับการทดสอบ 1 คน </a:t>
            </a:r>
          </a:p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(ไม่เกินอัตราค่าทดสอบมาตรฐานฝีมือแรงงานตามประกาศคณะกรรมการส่งเสริม</a:t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เรื่อง กำหนดอัตราค่าทดสอบมาตรฐานฝีมือแรงงาน)</a:t>
            </a:r>
            <a:endParaRPr lang="en-US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 rot="16200000" flipH="1">
            <a:off x="4401399" y="1521615"/>
            <a:ext cx="288098" cy="6984777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9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0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1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1269083" y="5806058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01331" y="5157986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39787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53059" y="5446018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389763" y="3573810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053059" y="2709715"/>
            <a:ext cx="9865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เล็บปีกกาขวา 9"/>
          <p:cNvSpPr/>
          <p:nvPr/>
        </p:nvSpPr>
        <p:spPr>
          <a:xfrm rot="5400000">
            <a:off x="3681350" y="729492"/>
            <a:ext cx="288035" cy="5544616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วงเล็บปีกกาขวา 9"/>
          <p:cNvSpPr/>
          <p:nvPr/>
        </p:nvSpPr>
        <p:spPr>
          <a:xfrm rot="16200000" flipH="1">
            <a:off x="8613901" y="1269554"/>
            <a:ext cx="288030" cy="432048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1053059" y="249369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461771" y="2349675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10918155" y="2421686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6597675" y="2493691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917155" y="3645818"/>
            <a:ext cx="367240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</a:p>
          <a:p>
            <a:pPr algn="thaiDist"/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จำนวน 15,000 บาท (100 คน </a:t>
            </a:r>
            <a:r>
              <a:rPr lang="en-US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x 1</a:t>
            </a: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,500)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357315" y="2349675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ปี พ.ศ. 2560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821811" y="2349675"/>
            <a:ext cx="1800200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2561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วงเล็บปีกกาขวา 18"/>
          <p:cNvSpPr/>
          <p:nvPr/>
        </p:nvSpPr>
        <p:spPr>
          <a:xfrm rot="16200000">
            <a:off x="3861371" y="-1034701"/>
            <a:ext cx="792088" cy="640871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125067" y="405458"/>
            <a:ext cx="62646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ดำเนินการทดสอบมาตรฐานฝีมือแรงงานแห่งชาติ</a:t>
            </a:r>
          </a:p>
          <a:p>
            <a:pPr algn="ctr"/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ให้แก่ผู้เข้ารับการทดสอบที่กรมฯ ส่งไปทดสอบสาขาช่างเจียระไนพลอย ระดับ 1 จำนวน 10 คน (ค่าทดสอบคนละ 1,500 บาท)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053059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ม.ค. 60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373539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30 ก.ย. 60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6597675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ธ.ค. 60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9766027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มี.ค. 61</a:t>
            </a:r>
            <a:endParaRPr lang="th-TH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117426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7042" y="1451836"/>
            <a:ext cx="10153127" cy="2865861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9083" y="1701602"/>
            <a:ext cx="9505055" cy="309634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และได้ดำเนินการพัฒนาฝีมือ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วรรคสองครบ</a:t>
            </a: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ครบ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ตามสัดส่วนที่กฎหมาย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8717" y="1097496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0698" y="5181793"/>
            <a:ext cx="8653322" cy="1200329"/>
          </a:xfrm>
          <a:prstGeom prst="rect">
            <a:avLst/>
          </a:prstGeom>
          <a:noFill/>
          <a:ln w="158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ผู้ประกอบกิจการที่จัดให้มีการฝึกอบรมฝีมือแรงงานให้แก่ลูกจ้างของตน หรือ ส่งลูกจ้างเข้ารับ</a:t>
            </a:r>
            <a:b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การทดสอบและผ่านการทดสอบมาตรฐานฝีมือแรงงานแห่งชาติ หรือ มีลูกจ้างผ่านการรับรอง</a:t>
            </a:r>
            <a:b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ความรู้ความสามารถจากศูนย์ประเมินความรู้ความสามารถ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8688" y="4720128"/>
            <a:ext cx="5484971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64972" y="4221882"/>
            <a:ext cx="2225191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13092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92757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963" y="4541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099344396"/>
              </p:ext>
            </p:extLst>
          </p:nvPr>
        </p:nvGraphicFramePr>
        <p:xfrm>
          <a:off x="621011" y="1557586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765498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6 (ลว. 9 มิ.ย.60)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ของเงินสมทบที่นำส่งเข้ากองทุนพัฒนาฝีมือแรงงาน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9643" y="4221882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6" name="กลุ่ม 13"/>
          <p:cNvGrpSpPr/>
          <p:nvPr/>
        </p:nvGrpSpPr>
        <p:grpSpPr>
          <a:xfrm>
            <a:off x="549795" y="405458"/>
            <a:ext cx="1295352" cy="1368152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693019" y="4941962"/>
            <a:ext cx="828092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i="1" dirty="0" smtClean="0">
                <a:solidFill>
                  <a:srgbClr val="FFFF00"/>
                </a:solidFill>
              </a:rPr>
              <a:t>กรณีต่อไปนี้ไม่เข้าหลักเกณฑ์การให้เงินช่วยเหลือหรืออุดหนุน </a:t>
            </a:r>
          </a:p>
          <a:p>
            <a:r>
              <a:rPr lang="th-TH" sz="25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500" b="1" i="1" dirty="0" smtClean="0">
                <a:solidFill>
                  <a:srgbClr val="FFFF00"/>
                </a:solidFill>
              </a:rPr>
              <a:t>ส่งเงินสมทบเข้ากองทุน ประจำปี พ.ศ. 2558 หลังวันที่ 31 มีนาคม 2559</a:t>
            </a:r>
            <a:endParaRPr lang="en-US" sz="2500" b="1" dirty="0" smtClean="0">
              <a:solidFill>
                <a:srgbClr val="FFFF00"/>
              </a:solidFill>
            </a:endParaRPr>
          </a:p>
          <a:p>
            <a:r>
              <a:rPr lang="th-TH" sz="25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500" b="1" i="1" dirty="0" smtClean="0">
                <a:solidFill>
                  <a:srgbClr val="FFFF00"/>
                </a:solidFill>
              </a:rPr>
              <a:t>ปี พ.ศ. 2559 มีลูกจ้างไม่ถึง 100 คน ไม่อยู่ในข่ายบังคับเงินสมทบกองทุนพัฒนาฝีมือแรงงาน</a:t>
            </a:r>
          </a:p>
          <a:p>
            <a:r>
              <a:rPr lang="th-TH" sz="2500" b="1" i="1" dirty="0" smtClean="0">
                <a:solidFill>
                  <a:srgbClr val="FFFF00"/>
                </a:solidFill>
              </a:rPr>
              <a:t>3.. ปี พ.ศ. 2559 ดำเนินการพัฒนาฝีมือแรงงานให้แก่ลูกจ้างไม่ครบตามสัดส่วนที่กฎหมายกำหนด</a:t>
            </a:r>
            <a:endParaRPr lang="th-TH" sz="25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7035" y="4260001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2558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85308" y="4250709"/>
            <a:ext cx="214029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ภายในมี.ค. 2559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901931" y="4221882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823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621011" y="333450"/>
            <a:ext cx="10873208" cy="5111789"/>
            <a:chOff x="203682" y="638778"/>
            <a:chExt cx="9006959" cy="5110606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70981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733523" y="1310959"/>
              <a:ext cx="442194" cy="2820889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9031252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86097" y="3015271"/>
              <a:ext cx="1133326" cy="4307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 ม.ค.59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301881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sz="2000" b="1" dirty="0" smtClean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307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latin typeface="FreesiaUPC" pitchFamily="34" charset="-34"/>
                  <a:cs typeface="FreesiaUPC" pitchFamily="34" charset="-34"/>
                </a:rPr>
                <a:t>ปี พ.ศ. 2559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22672" y="2720781"/>
              <a:ext cx="428627" cy="2743842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31 ธ.ค.59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6831922" y="3162804"/>
              <a:ext cx="410512" cy="1841680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203682" y="638778"/>
              <a:ext cx="3130295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พ.ศ.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2558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ดำเนินการพัฒนาฝีมือแรงงานให้แก่ลูกจ้างไม่ครบตามสัดส่วน</a:t>
              </a:r>
              <a:b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ที่ก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ฎ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หมายกำหนด</a:t>
              </a: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50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คน</a:t>
              </a:r>
            </a:p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th-TH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638927"/>
              <a:ext cx="3621588" cy="1511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ส่งเงินสมทบของปี พ.ศ. 2558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ภายในเวลาที่กฎหมายกำหนด </a:t>
              </a:r>
              <a:b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(ภายในเดือนมีนาคม 2559)</a:t>
              </a:r>
              <a:b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54,000 บาท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(50 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  <a:r>
                <a:rPr lang="en-US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X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</a:t>
              </a:r>
              <a:r>
                <a:rPr lang="en-US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080 บาท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384849" y="4239124"/>
              <a:ext cx="2670505" cy="115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2559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ดำเนินการพัฒนาฝีมือแรงงานให้ลูกจ้าง</a:t>
              </a:r>
              <a:r>
                <a:rPr kumimoji="0" lang="en-US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ครบตามสัดส่วนที่กฎหมายกำหนด						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108106" y="4238345"/>
              <a:ext cx="1909561" cy="15110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2560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(1 ม.ค.60 – 30 ก.ย.60) จำนวน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5,400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บาท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(54,000 </a:t>
              </a:r>
              <a:r>
                <a:rPr lang="en-US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10</a:t>
              </a:r>
              <a:r>
                <a:rPr lang="en-US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%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)</a:t>
              </a:r>
              <a:endParaRPr kumimoji="0" lang="th-TH" sz="20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0390983" y="50243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7572125" y="3032140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989163" y="2752777"/>
            <a:ext cx="1379840" cy="430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2558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9982050" y="3717826"/>
            <a:ext cx="19442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ให้ยื่นคำขอรับเงินช่วยเหลือหรืออุดหนุนภายในวันที่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 rot="5400000">
            <a:off x="9730448" y="3031408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0679744" y="3213770"/>
            <a:ext cx="1318531" cy="49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114379" y="2709714"/>
            <a:ext cx="1091808" cy="4617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4581451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2558</a:t>
            </a:r>
            <a:endParaRPr lang="en-US" sz="1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20 มี.ค. 59</a:t>
            </a:r>
            <a:endParaRPr lang="en-US" sz="1800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7749803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2559</a:t>
            </a:r>
            <a:b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พัฒนาฝีมือแรงงานครบตามสัดส่วน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 flipH="1">
            <a:off x="8179935" y="2637706"/>
            <a:ext cx="1916" cy="5012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วงเล็บปีกกาขวา 41"/>
          <p:cNvSpPr/>
          <p:nvPr/>
        </p:nvSpPr>
        <p:spPr>
          <a:xfrm rot="5400000">
            <a:off x="10636651" y="2919210"/>
            <a:ext cx="274973" cy="1584176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693019" y="5374010"/>
            <a:ext cx="6984776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sz="22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40669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19122" y="1623894"/>
            <a:ext cx="10365102" cy="29523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ประกอบกิจการที่ดำเนินการพัฒนาฝีมือ</a:t>
            </a: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มาตรา 29 วรรคสอง </a:t>
            </a:r>
            <a:r>
              <a:rPr lang="th-TH" sz="40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ปีที่ผ่านมา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4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ทั้งหมด ให้เงินอุดหนุน 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719122" y="261447"/>
            <a:ext cx="1036510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005" y="5253801"/>
            <a:ext cx="8653322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ผู้ประกอบกิจการที่จัดให้มีการฝึกอบรมฝีมือแรงงานให้แก่ลูกจ้างของตน หรือ ส่งลูกจ้างเข้ารับ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การทดสอบและผ่านการทดสอบมาตรฐานฝีมือแรงงานแห่งชาติ หรือ มีลูกจ้างผ่านการรับรอง</a:t>
            </a:r>
            <a:br>
              <a:rPr lang="th-TH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ความรู้ความสามารถจากศูนย์ประเมินความรู้ความสามารถ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6995" y="4797946"/>
            <a:ext cx="54246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53006" y="4437907"/>
            <a:ext cx="2009165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276912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7379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647275" y="621482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49003" y="191175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2243518873"/>
              </p:ext>
            </p:extLst>
          </p:nvPr>
        </p:nvGraphicFramePr>
        <p:xfrm>
          <a:off x="549003" y="2133650"/>
          <a:ext cx="11449272" cy="342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014636" y="981522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7 (ลว. 9 มิ.ย.60)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200 บาทต่อลูกจ้าง 1 คน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3059" y="551802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69482" y="551802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73139" y="6022082"/>
            <a:ext cx="6696744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613899" y="559003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35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3019" y="3757928"/>
            <a:ext cx="10375876" cy="1616082"/>
            <a:chOff x="2444551" y="2697820"/>
            <a:chExt cx="8334405" cy="1616082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181462" y="1122499"/>
              <a:ext cx="216025" cy="3366668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990758" y="3017758"/>
              <a:ext cx="1143008" cy="430887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6"/>
              <a:ext cx="1143008" cy="4308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137284" y="1565251"/>
              <a:ext cx="216024" cy="2544973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 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ธ.ค.60 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79025"/>
              <a:ext cx="1499036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ม.ค.61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7"/>
            <p:cNvSpPr txBox="1">
              <a:spLocks noChangeArrowheads="1"/>
            </p:cNvSpPr>
            <p:nvPr/>
          </p:nvSpPr>
          <p:spPr bwMode="auto">
            <a:xfrm>
              <a:off x="7592338" y="3593822"/>
              <a:ext cx="1006446" cy="461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 smtClean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198075" y="44639"/>
            <a:ext cx="1943428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517555" y="794749"/>
            <a:ext cx="5160863" cy="22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thaiDist" defTabSz="914400" fontAlgn="base">
              <a:spcBef>
                <a:spcPct val="0"/>
              </a:spcBef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2561 นำจำนวนลูกจ้างที่ได้รับการพัฒนา</a:t>
            </a:r>
            <a:b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แรงงาน ในปี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พ.ศ.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2560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ส่วน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ที่เกินกว่า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ร้อยละ 70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ของลูกจ้างทั้งหมด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(ไม่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ซ้ำ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คน)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ยื่นขอรับเงินอุดหนุน จำนวน  4,000 บาท</a:t>
            </a:r>
            <a:r>
              <a:rPr kumimoji="0" lang="th-TH" sz="2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(20 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6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</a:t>
            </a: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</a:t>
            </a:r>
            <a:endParaRPr kumimoji="0" lang="en-US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9003" y="794749"/>
            <a:ext cx="4678321" cy="2202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4400" fontAlgn="base">
              <a:spcBef>
                <a:spcPct val="0"/>
              </a:spcBef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พ.ศ.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2560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ดำเนินการพัฒนาฝีมือแรงงาน</a:t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ให้แก่ลูกจ้าง จำนวน 720 คน ส่วนเกินกว่า</a:t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ร้อยละ</a:t>
            </a:r>
            <a:r>
              <a:rPr kumimoji="0" lang="th-TH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70 ของลูกจ้างทั้งหมด จำนวน 20 คน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ฝึกอบรม +ทดสอบ+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ประเมินความรู้ความสามารถ)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89563" y="2925738"/>
            <a:ext cx="2964016" cy="792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</a:t>
            </a:r>
            <a:r>
              <a:rPr kumimoji="0" lang="th-TH" sz="2000" b="1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สท.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2 ปี พ.ศ. 2560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  <a:endParaRPr kumimoji="0" lang="th-TH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253859" y="5229994"/>
            <a:ext cx="30243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253859" y="4005860"/>
            <a:ext cx="1" cy="688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169241" y="4653930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มี.ค.62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05987" y="4088353"/>
            <a:ext cx="1422982" cy="430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61571" y="3645820"/>
            <a:ext cx="0" cy="8786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11"/>
          <p:cNvCxnSpPr/>
          <p:nvPr/>
        </p:nvCxnSpPr>
        <p:spPr>
          <a:xfrm rot="5400000">
            <a:off x="8787610" y="4408211"/>
            <a:ext cx="518650" cy="19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8369041" y="4653930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50003" y="3717826"/>
            <a:ext cx="216024" cy="2808312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693019" y="5446018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71392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342091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7726" y="697090"/>
            <a:ext cx="9864366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>
            <a:spAutoFit/>
          </a:bodyPr>
          <a:lstStyle/>
          <a:p>
            <a:pPr algn="thaiDist"/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ในปี </a:t>
            </a:r>
            <a:r>
              <a:rPr lang="th-TH" altLang="th-TH" sz="36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มีลูกจ้าง 1,000 คน ดำเนินการพัฒนาฝีมือแรงงานให้แก่ลูกจ้างจำนวน 720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7726" y="189434"/>
            <a:ext cx="1655453" cy="584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736741" y="1829473"/>
            <a:ext cx="9893382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534988" algn="l"/>
              </a:tabLst>
            </a:pP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ลูกจ้าง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1,000 คน ร้อยละ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70 เท่ากับ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700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</a:t>
            </a:r>
          </a:p>
          <a:p>
            <a:pPr>
              <a:tabLst>
                <a:tab pos="534988" algn="l"/>
              </a:tabLst>
            </a:pP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ดำเนินการพัฒนาฝีมือแรงงาน ในปีพ.ศ. 2560 จำนวน 720 คน</a:t>
            </a:r>
          </a:p>
          <a:p>
            <a:pPr>
              <a:tabLst>
                <a:tab pos="534988" algn="l"/>
              </a:tabLst>
            </a:pP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altLang="th-TH" sz="2800" b="1" u="sng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ส่วนที่เกินกว่าร้อยละ 70 คือ ตั้งแต่คนที่ 701-720 เท่ากับ 20 คน </a:t>
            </a:r>
            <a:r>
              <a:rPr lang="th-TH" altLang="th-TH" sz="2800" b="1" u="sng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(</a:t>
            </a:r>
            <a:r>
              <a:rPr lang="th-TH" altLang="th-TH" sz="2800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</a:t>
            </a:r>
            <a:r>
              <a:rPr lang="th-TH" altLang="th-TH" sz="2800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ซ้ำ</a:t>
            </a:r>
            <a:r>
              <a:rPr lang="th-TH" altLang="th-TH" sz="2800" b="1" u="sng" dirty="0" smtClean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คน) </a:t>
            </a:r>
            <a:endParaRPr lang="en-US" sz="2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09701" y="3286476"/>
            <a:ext cx="100151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</a:t>
            </a:r>
            <a:r>
              <a:rPr lang="th-TH" altLang="th-TH" sz="36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ดำเนินการพัฒนาฝีมือแรงงานให้แก่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ลูกจ้าง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จำนวน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720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ส่วนที่เกินกว่าร้อยละ 70 เท่ากับ 20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6"/>
          <p:cNvSpPr/>
          <p:nvPr/>
        </p:nvSpPr>
        <p:spPr>
          <a:xfrm>
            <a:off x="1229296" y="5518026"/>
            <a:ext cx="9695525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ในปี </a:t>
            </a:r>
            <a:r>
              <a:rPr lang="th-TH" altLang="th-TH" sz="36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2561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ยื่นขอรับเงินอุดหนุน ส่วนที่พัฒนาฝีมือแรงงานเกินกว่า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ร้อยละ 70 จำนวน 20 คน คนละ 200 บาท เป็นเงินจำนวน 4,000 บาท (20 คน </a:t>
            </a:r>
            <a:r>
              <a:rPr lang="en-US" altLang="th-TH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</a:t>
            </a:r>
            <a:r>
              <a:rPr lang="th-TH" altLang="th-TH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200 บาท)</a:t>
            </a:r>
            <a:endParaRPr lang="en-US" altLang="th-TH" b="1" dirty="0" smtClean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465" y="1900661"/>
            <a:ext cx="488618" cy="377703"/>
          </a:xfrm>
          <a:prstGeom prst="rect">
            <a:avLst/>
          </a:prstGeom>
          <a:noFill/>
        </p:spPr>
      </p:pic>
      <p:pic>
        <p:nvPicPr>
          <p:cNvPr id="17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73884" y="2332709"/>
            <a:ext cx="488618" cy="377703"/>
          </a:xfrm>
          <a:prstGeom prst="rect">
            <a:avLst/>
          </a:prstGeom>
          <a:noFill/>
        </p:spPr>
      </p:pic>
      <p:pic>
        <p:nvPicPr>
          <p:cNvPr id="18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65027" y="2764757"/>
            <a:ext cx="488618" cy="377703"/>
          </a:xfrm>
          <a:prstGeom prst="rect">
            <a:avLst/>
          </a:prstGeom>
          <a:noFill/>
        </p:spPr>
      </p:pic>
      <p:sp>
        <p:nvSpPr>
          <p:cNvPr id="20" name="สี่เหลี่ยมผืนผ้า 6"/>
          <p:cNvSpPr/>
          <p:nvPr/>
        </p:nvSpPr>
        <p:spPr>
          <a:xfrm>
            <a:off x="1062101" y="4440808"/>
            <a:ext cx="98627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ในปี </a:t>
            </a:r>
            <a:r>
              <a:rPr lang="th-TH" altLang="th-TH" sz="36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2561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ยื่นแบบประเมินเงินสมทบกองทุนตพัฒนาฝีมือแรงงาน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ประจำปี พ.ศ. 2560</a:t>
            </a:r>
            <a:endParaRPr lang="en-US" altLang="th-TH" sz="2800" b="1" dirty="0" smtClean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72500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5026" y="1557236"/>
            <a:ext cx="10365102" cy="3816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แก่ผู้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ประกอบ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กิจการที่</a:t>
            </a: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รับรองมาตรฐานฝีมือ</a:t>
            </a: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26 และ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ได้นำมาตรฐานฝีมือแรงงานดังกล่าวไป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ใช้</a:t>
            </a:r>
            <a:b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การทดสอบ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ในแต่ละ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</a:t>
            </a: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endParaRPr lang="th-TH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ให้ใช้บังคับกับมาตรฐานฝีมือแรงงานที่ได้รับการรับรองตั้งแต่</a:t>
            </a:r>
            <a: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8172" y="189434"/>
            <a:ext cx="10411956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6" name="Oval 47"/>
          <p:cNvSpPr/>
          <p:nvPr/>
        </p:nvSpPr>
        <p:spPr>
          <a:xfrm>
            <a:off x="698717" y="1197551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73939" y="4941962"/>
            <a:ext cx="2088232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855572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4"/>
          <p:cNvSpPr txBox="1">
            <a:spLocks/>
          </p:cNvSpPr>
          <p:nvPr/>
        </p:nvSpPr>
        <p:spPr>
          <a:xfrm>
            <a:off x="8735325" y="5997105"/>
            <a:ext cx="2844059" cy="365125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150621334"/>
              </p:ext>
            </p:extLst>
          </p:nvPr>
        </p:nvGraphicFramePr>
        <p:xfrm>
          <a:off x="405780" y="177361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745278" y="3916940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กลุ่ม 15"/>
          <p:cNvGrpSpPr/>
          <p:nvPr/>
        </p:nvGrpSpPr>
        <p:grpSpPr>
          <a:xfrm>
            <a:off x="333772" y="765498"/>
            <a:ext cx="1809389" cy="1440160"/>
            <a:chOff x="-1250404" y="-216024"/>
            <a:chExt cx="2736304" cy="1944216"/>
          </a:xfrm>
        </p:grpSpPr>
        <p:pic>
          <p:nvPicPr>
            <p:cNvPr id="9" name="รูปภาพ 16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18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5"/>
          <p:cNvSpPr/>
          <p:nvPr/>
        </p:nvSpPr>
        <p:spPr>
          <a:xfrm>
            <a:off x="549797" y="4221882"/>
            <a:ext cx="7200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 smtClean="0">
                <a:latin typeface="FreesiaUPC" pitchFamily="34" charset="-34"/>
                <a:cs typeface="FreesiaUPC" pitchFamily="34" charset="-34"/>
              </a:rPr>
              <a:t>ใช้บังคับกับมาตรฐานฝีมือแรงงาน</a:t>
            </a:r>
          </a:p>
          <a:p>
            <a:r>
              <a:rPr lang="th-TH" b="1" u="sng" dirty="0" smtClean="0">
                <a:latin typeface="FreesiaUPC" pitchFamily="34" charset="-34"/>
                <a:cs typeface="FreesiaUPC" pitchFamily="34" charset="-34"/>
              </a:rPr>
              <a:t>ที่ได้รับการรับรองตั้งแต่ปี พ.ศ. 2560 เป็นต้นไป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63" y="837506"/>
            <a:ext cx="827093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8 (ลว. 9 มิ.ย.60)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√ เป็นค่าจัดทำมาตรฐานฝีมือแรงงานของผู้ประกอบอาชีพและนำไปทดสอบ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 ให้แก่ลูกจ้างของตน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 10,000 บาท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006180" y="184561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41291" y="5210830"/>
            <a:ext cx="2016224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มุมมน 4"/>
          <p:cNvSpPr/>
          <p:nvPr/>
        </p:nvSpPr>
        <p:spPr>
          <a:xfrm>
            <a:off x="693019" y="5878066"/>
            <a:ext cx="6264696" cy="7654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</a:t>
            </a:r>
            <a:r>
              <a:rPr lang="th-TH" sz="2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รมฐ.</a:t>
            </a:r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3)ที่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ออกให้ ณ วันที่</a:t>
            </a:r>
            <a:r>
              <a:rPr lang="th-TH" sz="2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....................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9117955" y="4365898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4400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4164054" y="-1236076"/>
            <a:ext cx="474755" cy="6840759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5027" y="2853601"/>
            <a:ext cx="1239931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 smtClean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8555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90983" y="44639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693018" y="621483"/>
            <a:ext cx="10226352" cy="3960439"/>
            <a:chOff x="1269246" y="621338"/>
            <a:chExt cx="10227683" cy="3959521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4438010" y="2564904"/>
              <a:ext cx="1380020" cy="4307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4259690" y="438638"/>
              <a:ext cx="284628" cy="5833405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269246" y="621338"/>
              <a:ext cx="7417789" cy="1325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2560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รับรองมาตรฐานฝีมือแรงงานของตน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ตามมาตรา 26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และนำมาตรฐานฯ ที่ได้รับการรับรองไปทดสอบให้แก่ลูกจ้างของตน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		           </a:t>
              </a:r>
              <a:r>
                <a:rPr kumimoji="0" lang="th-TH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1650457" y="3644972"/>
              <a:ext cx="5380180" cy="935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ในแต่ละสาขา </a:t>
              </a:r>
              <a:b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800" b="1" dirty="0" smtClean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ระดับละ 10,000 บาท ภายใน </a:t>
              </a:r>
              <a:r>
                <a:rPr kumimoji="0" lang="th-TH" sz="2800" b="1" i="0" u="non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30 ก.ย.</a:t>
              </a:r>
              <a:r>
                <a:rPr kumimoji="0" lang="th-TH" sz="2800" b="1" i="0" u="none" cap="none" normalizeH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60</a:t>
              </a:r>
              <a:r>
                <a:rPr kumimoji="0" lang="th-TH" sz="2800" b="1" i="0" u="none" strike="noStrike" cap="none" normalizeH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0" i="0" u="none" strike="noStrike" cap="none" normalizeH="0" baseline="0" dirty="0" smtClean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741691" y="3717826"/>
            <a:ext cx="45365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818235" y="2493690"/>
            <a:ext cx="1379840" cy="4308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7642216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rot="5400000">
            <a:off x="6490088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5634277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95771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8685907" y="1269554"/>
            <a:ext cx="288032" cy="41764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693019" y="5013970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2534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78704"/>
            <a:ext cx="9817401" cy="57888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2560 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ได้รับการรับรองมาตรฐานฝีมือแรงงานของตน ตามมาตรา 26 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909043" y="1629594"/>
            <a:ext cx="9602080" cy="1055852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นำมาตรฐานฝีมือแรงงานที่ได้รับการรับรองในปี พ.ศ. 2560 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ไปใช้ทดสอบให้แก่ลูกจ้างของตน</a:t>
            </a:r>
            <a:endParaRPr lang="en-US" altLang="th-TH" sz="2800" b="1" dirty="0" smtClean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054373" y="2781722"/>
            <a:ext cx="9456750" cy="1055852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บริษัท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 ในแต่ละสาขาระดับละ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10,000 บาท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28322" y="4221882"/>
            <a:ext cx="9745818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“ได้รับรองมาตรฐานฝีมือแรงงานของตนตามมาตรา 26 ในปีใด ให้นำมาตรฐานฝีมือแรงงานดังกล่าวไปใช้ในการทดสอบให้แก่ลูกจ้างของตน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และขอรับเงินอุดหนุนได้ครั้งเดียว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”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4"/>
          <p:cNvSpPr/>
          <p:nvPr/>
        </p:nvSpPr>
        <p:spPr>
          <a:xfrm>
            <a:off x="1028321" y="5302002"/>
            <a:ext cx="9745819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รมฐ.3) ที่ออกให้ ณ วันที่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....................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Sun 1"/>
          <p:cNvSpPr/>
          <p:nvPr/>
        </p:nvSpPr>
        <p:spPr>
          <a:xfrm>
            <a:off x="278609" y="385710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83167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261447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837042" y="1695897"/>
            <a:ext cx="10153127" cy="374441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8717" y="1341562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269089" y="1983929"/>
            <a:ext cx="9505055" cy="3168352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ส่งลูกจ้างเข้ารับการทดสอบ</a:t>
            </a:r>
            <a:r>
              <a:rPr lang="th-TH" sz="3600" b="1" u="sng" spc="-4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และผ่านการทดสอบ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แห่งชาติ และ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ก่อนวันยื่นขอรับเงิน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ให้เงิน</a:t>
            </a:r>
            <a:r>
              <a:rPr lang="th-TH" sz="36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1,000 บาทต่อลูกจ้าง1 คน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ทั้งนี้ไม่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</a:t>
            </a:r>
            <a:b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ละ 100,000 บาท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397875" y="5440319"/>
            <a:ext cx="2304257" cy="6537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458370888"/>
              </p:ext>
            </p:extLst>
          </p:nvPr>
        </p:nvGraphicFramePr>
        <p:xfrm>
          <a:off x="405780" y="1845618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4777726" y="4132964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6"/>
          <p:cNvSpPr/>
          <p:nvPr/>
        </p:nvSpPr>
        <p:spPr>
          <a:xfrm>
            <a:off x="4510236" y="4430355"/>
            <a:ext cx="39596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u="sng" dirty="0" smtClean="0"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ตามประกาศคณะกรรมการค่าจ้าง เรื่อง </a:t>
            </a:r>
            <a:br>
              <a:rPr lang="th-TH" sz="2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000" b="1" u="sng" dirty="0" smtClean="0"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(จำนวน 66 สาขา)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3972" y="981522"/>
            <a:ext cx="828012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9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(ลว.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9 มิ.ย.60)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√ รับเงินจำนวน 1,000 บาท ต่อลูกจ้าง 1 คน (ไม่เกินปีละ 100,000 บาท)</a:t>
            </a:r>
            <a:endParaRPr lang="en-US" sz="28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502124" y="220565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65227" y="559003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รูปห้าเหลี่ยม 24"/>
          <p:cNvSpPr/>
          <p:nvPr/>
        </p:nvSpPr>
        <p:spPr>
          <a:xfrm rot="2822623">
            <a:off x="1032517" y="4171152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สี่เหลี่ยมผืนผ้า 25"/>
          <p:cNvSpPr/>
          <p:nvPr/>
        </p:nvSpPr>
        <p:spPr>
          <a:xfrm>
            <a:off x="333772" y="4398997"/>
            <a:ext cx="4031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157515" y="5662042"/>
            <a:ext cx="5976664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613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541891" y="450991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774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38678" y="620832"/>
            <a:ext cx="10943572" cy="4752508"/>
            <a:chOff x="-1555032" y="1484784"/>
            <a:chExt cx="9926004" cy="4751408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412691" y="1844824"/>
              <a:ext cx="2744331" cy="1152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2560</a:t>
              </a:r>
              <a:r>
                <a:rPr kumimoji="0" lang="th-TH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ส่งลูกจ้างเข้ารับการทดสอบมาตรฐานฝีมือแรงงานแห่งชาติ จำนวน 40 คน</a:t>
              </a:r>
              <a:r>
                <a:rPr kumimoji="0" lang="th-TH" sz="28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</a:t>
              </a: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</a:t>
              </a:r>
              <a:r>
                <a:rPr kumimoji="0" lang="th-TH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671847" y="4221104"/>
              <a:ext cx="3564127" cy="2015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algn="thaiDist" fontAlgn="base">
                <a:spcBef>
                  <a:spcPct val="0"/>
                </a:spcBef>
              </a:pP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 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(ไม่น้อยกว่า 180 วัน </a:t>
              </a:r>
              <a:b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2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ก่อนยื่นขอรับเงินอุดหนุน)</a:t>
              </a:r>
              <a:r>
                <a:rPr kumimoji="0" lang="th-TH" sz="2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		</a:t>
              </a:r>
              <a:endPara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1307761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</a:t>
              </a:r>
              <a:r>
                <a:rPr kumimoji="0" lang="th-TH" sz="20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130880" y="3606155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มี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 </a:t>
              </a:r>
              <a:r>
                <a:rPr lang="th-TH" sz="2000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r>
                <a:rPr kumimoji="0" lang="th-TH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484784"/>
              <a:ext cx="4026096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20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ส.ค. 60 </a:t>
              </a: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คนละ 1,000 บาท จำนวน 40 คน เป็นเงินจำนวน 40,000 บาท (40 คน </a:t>
              </a:r>
              <a:r>
                <a:rPr lang="en-US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1</a:t>
              </a:r>
              <a:r>
                <a:rPr lang="th-TH" b="1" dirty="0" smtClean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,000 บาท)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endPara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</a:t>
              </a:r>
              <a:r>
                <a:rPr kumimoji="0" lang="th-TH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769640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F468A4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เล็บปีกกาขวา 20"/>
            <p:cNvSpPr/>
            <p:nvPr/>
          </p:nvSpPr>
          <p:spPr>
            <a:xfrm rot="5400000">
              <a:off x="2885784" y="2666944"/>
              <a:ext cx="276088" cy="2952329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91820" y="2636912"/>
              <a:ext cx="1240646" cy="8309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ยื่นขอรับเงิน</a:t>
              </a:r>
              <a:b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20</a:t>
              </a:r>
              <a:r>
                <a:rPr lang="th-TH" b="1" dirty="0" smtClean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ส.ค. 60</a:t>
              </a:r>
              <a:endParaRPr lang="en-US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22211" y="6382122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552503" y="2742727"/>
            <a:ext cx="1270239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ก.ค.</a:t>
            </a:r>
            <a:r>
              <a:rPr kumimoji="0" lang="th-TH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60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49653" y="3502955"/>
            <a:ext cx="4031655" cy="830997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85907" y="3357786"/>
            <a:ext cx="295232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92221" y="2755788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89963" y="2742727"/>
            <a:ext cx="1367220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ธ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.ค. </a:t>
            </a:r>
            <a:r>
              <a:rPr lang="th-TH" sz="2000" b="1" dirty="0" smtClean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60</a:t>
            </a:r>
            <a:r>
              <a:rPr kumimoji="0" lang="th-TH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66027" y="1989634"/>
            <a:ext cx="216024" cy="23762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ตัวเชื่อมต่อตรง 35"/>
          <p:cNvCxnSpPr/>
          <p:nvPr/>
        </p:nvCxnSpPr>
        <p:spPr>
          <a:xfrm rot="5400000">
            <a:off x="7293935" y="2805542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1269083" y="5302002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8955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38135" y="44628"/>
            <a:ext cx="1476164" cy="578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มนมุมสี่เหลี่ยมด้านทแยงมุม 27"/>
          <p:cNvSpPr/>
          <p:nvPr/>
        </p:nvSpPr>
        <p:spPr>
          <a:xfrm>
            <a:off x="693812" y="1582098"/>
            <a:ext cx="10945216" cy="1055608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2560 (1 ม.ค. 60 – 30 ม.ค. 60) ส่งลูกจ้างเข้ารับการทดสอบมาตรฐานฝีมือแรงงาน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แห่งชาติ จำนวน 40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มนมุมสี่เหลี่ยมด้านทแยงมุม 6"/>
          <p:cNvSpPr/>
          <p:nvPr/>
        </p:nvSpPr>
        <p:spPr>
          <a:xfrm>
            <a:off x="1099595" y="2741389"/>
            <a:ext cx="10539435" cy="2009061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60 เริ่มจ่ายค่าจ้างตามมาตรฐานฝีมือให้แก่ลูกจ้างที่ผ่านการทดสอบมาตรฐานฝีมือ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แรงงานแห่งชาติ สาขาช่างไฟฟ้าภายในอาคาร ระดับ 3 จำนวน 40 คน ๆ ละ 600 บาท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ต่อวัน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(ตามประกาศคณะกรรมการค่าจ้าง เรื่อง อัตราค่าจ้างตามมาตรฐานฝีมือ)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</a:t>
            </a:r>
            <a:b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ก่อนยื่นขอรับเงินอุดหนุน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ก.พ.60 – 30 ก.ค.60 </a:t>
            </a:r>
            <a:r>
              <a:rPr lang="en-US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180 วัน)</a:t>
            </a:r>
            <a:endParaRPr lang="en-US" altLang="th-TH" sz="2800" b="1" dirty="0" smtClean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7"/>
          <p:cNvSpPr/>
          <p:nvPr/>
        </p:nvSpPr>
        <p:spPr>
          <a:xfrm>
            <a:off x="1629919" y="5302002"/>
            <a:ext cx="10009111" cy="1055608"/>
          </a:xfrm>
          <a:prstGeom prst="round2Diag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วันที่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20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ส.ค. 60 ยื่นคำขอรับเงินช่วยเหลือหรืออุดหนุนจากกองทุนฯ จำนวน 1,000 บาท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ต่อลูกจ้าง 1 </a:t>
            </a:r>
            <a:r>
              <a:rPr lang="th-TH" altLang="th-TH" sz="2800" b="1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จำนวน 40 คน เป็น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เงินจำนวน 40,000 บาท (40 คน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 1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,000 บาท)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0971" y="621482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6"/>
          <p:cNvSpPr/>
          <p:nvPr/>
        </p:nvSpPr>
        <p:spPr>
          <a:xfrm>
            <a:off x="1099595" y="2741389"/>
            <a:ext cx="10539435" cy="2485787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5600" indent="-355600"/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60 เริ่มจ่ายค่าจ้างตามมาตรฐานฝีมือให้แก่ลูกจ้างที่ผ่านการทดสอบมาตรฐานฝีมือแรงงานแห่งชาติ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</a:t>
            </a:r>
            <a:r>
              <a:rPr lang="en-US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40 คน ๆ ละ 1,000 บาท</a:t>
            </a:r>
            <a:b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ต่อวัน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โดยจ่ายไม่น้อยกว่า 180 วัน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ก่อนยื่นขอรับเงินอุดหนุน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ก.พ.60 – 30 ก.ค.60 </a:t>
            </a:r>
            <a:r>
              <a:rPr lang="en-US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180 วัน)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(ประกาศคณะกรรมการค่าจ้าง เรื่อง อัตราค่าจ้างตามมาตรฐานฝีมือ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ช่างไฟฟ้า</a:t>
            </a:r>
            <a:r>
              <a:rPr lang="th-TH" altLang="th-TH" sz="2800" b="1" dirty="0" smtClean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ภายในอาคาร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ระดับ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เท่ากับ 600 บาท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</a:t>
            </a:r>
            <a:endParaRPr lang="en-US" altLang="th-TH" sz="2800" b="1" dirty="0" smtClean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50354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9122" y="1767111"/>
            <a:ext cx="10610688" cy="267079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0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0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000" b="1" u="sng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0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000" b="1" u="sng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0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9122" y="261447"/>
            <a:ext cx="10610688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9122" y="4725938"/>
            <a:ext cx="10610688" cy="129614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73939" y="4149874"/>
            <a:ext cx="2232248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6"/>
          <p:cNvSpPr/>
          <p:nvPr/>
        </p:nvSpPr>
        <p:spPr>
          <a:xfrm>
            <a:off x="719122" y="1125538"/>
            <a:ext cx="10610688" cy="18275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ว่า หลักสูตรการฝึกอบรมฝีมือแรงงานที่มีเนื้อหาเกี่ยวกับการสร้างสรรค์ ประดิษฐ์เครื่องจักร เครื่องมือ หรืออุปกรณ์ขึ้นใหม่ หรือพัฒนาดัดแปลงจากของเดิมที่มีอยู่แล้วให้ทันสมัยและใช้ได้ผลดียิ่งขึ้นเพื่อให้การทำงานได้ผลดี มีประสิทธิภาพและประสิทธิผลสูงกว่าเดิม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693019" y="3978486"/>
            <a:ext cx="10610688" cy="22596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ว่า หลักสูตรการฝึกอบรมฝีมือแรงงานที่มีเนื้อหาเกี่ยวกับการนำเทคโนโลยีระบบกึ่งอัตโนมัติ ระบบอัตโนมัติ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การควบคุมโดยระบบไร้สาย มาใช้ในการผลิตสินค้าหรือบริการ เพื่อช่วยให้เกิดการเปลี่ยนแปลงในการผลิตสินค้าหรือให้บริการได้ดียิ่งขึ้น สามารถผลิต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สินค้า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คุณภาพได้ปริมาณมากขึ้น ทำงานได้รวดเร็วขึ้น เพิ่ม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ผลผลิตหรือ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ลดการสูญเสีย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549003" y="333450"/>
            <a:ext cx="6048672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49003" y="3258406"/>
            <a:ext cx="914501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66899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549003" y="909514"/>
            <a:ext cx="48245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9122" y="1701602"/>
            <a:ext cx="8974897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ต้องเป็นหลักสูตรการฝึกอบรมเพื่อสร้างสรรค์นวัตกรรม ตามแนบท้ายประกาศ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719122" y="2493690"/>
            <a:ext cx="9838993" cy="223224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273050" indent="-273050">
              <a:buAutoNum type="arabicPeriod"/>
            </a:pPr>
            <a:endPara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>
              <a:buAutoNum type="arabicPeriod"/>
            </a:pP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ออกแบบสมองกลฝัง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ตัวใน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โรงงาน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  </a:t>
            </a:r>
          </a:p>
          <a:p>
            <a:pPr marL="273050" indent="-273050">
              <a:buAutoNum type="arabicPeriod"/>
            </a:pP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ควบคุมหุ่นยนต์ในระบบงาน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 </a:t>
            </a:r>
          </a:p>
          <a:p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การ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ใช้โปรแกรมเมเปิ้ลลอจิกคอนโทรลเลอร์ขั้น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สูง    </a:t>
            </a:r>
          </a:p>
          <a:p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4.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 การสร้าง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ภาพเคลื่อนไหว แบบ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 มิติ (3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D Animation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</a:t>
            </a:r>
          </a:p>
          <a:p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5. การ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จำลองโมเดลสายการผลิตเพื่อเพิ่มประสิทธิภาพด้วยโปรแกรม 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Automation Plant Simulation</a:t>
            </a:r>
          </a:p>
          <a:p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549003" y="4941962"/>
            <a:ext cx="84249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 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693019" y="5590034"/>
            <a:ext cx="10225136" cy="115212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endPara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เป็นหลักสูตรการฝึกอบรมสอดคล้องกับ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มีระยะเวลาการ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น้อย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กว่า 12 ชั่วโมง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ต้องได้รับความเห็นชอบ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จากสพร./</a:t>
            </a:r>
            <a:r>
              <a:rPr lang="th-TH" sz="2800" b="1" u="sng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(ต้องจัดทำหลักสูตรเสนอ)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6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5085507" y="45418"/>
            <a:ext cx="3024336" cy="7920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1" name="Isosceles Triangle 4">
            <a:hlinkClick r:id="rId2" action="ppaction://hlinkfile"/>
          </p:cNvPr>
          <p:cNvSpPr/>
          <p:nvPr/>
        </p:nvSpPr>
        <p:spPr>
          <a:xfrm rot="5400000">
            <a:off x="9189963" y="350180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3887314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4437435" y="153430"/>
            <a:ext cx="3168352" cy="7920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9122" y="1341562"/>
            <a:ext cx="10610688" cy="12241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อุตสาหกรรมเป้าหมายตามกฎหมายว่า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ด้วยการ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เพิ่มขีดความสามารถในการแข่งขันของประเทศสำหรับอุตสาหกรรมเป้าหมาย รองรับนโยบายประเทศไทย 4.0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260971" y="2781722"/>
            <a:ext cx="5976664" cy="3024336"/>
          </a:xfrm>
          <a:prstGeom prst="roundRect">
            <a:avLst/>
          </a:prstGeom>
          <a:solidFill>
            <a:srgbClr val="FED6FE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ยานยนต์สมัยใหม่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อิเล็กทรอนิกส์อัจฉริยะ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(3)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การท่องเที่ยวระดับคุณภาพ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(4)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การเกษตรและเทคโนโลยีชีวภาพ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(5)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การแปรรูปอาหารที่มีมูลค่าเพิ่ม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สูง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6028903" y="2781722"/>
            <a:ext cx="5825356" cy="3024336"/>
          </a:xfrm>
          <a:prstGeom prst="roundRect">
            <a:avLst/>
          </a:prstGeom>
          <a:solidFill>
            <a:srgbClr val="FED6FE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(6)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หุ่นยนต์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(7)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การบิน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(8)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เชื้อเพลิงชีวภาพและเคมีชีวภาพ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(9)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ดิจิทัล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(10) อุตสาหกรรม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การแพทย์ครบวงจร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886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3717355" y="117426"/>
            <a:ext cx="4824536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ค่าใช้จ่ายในการฝึกอบรมฝีมือแรงงาน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909043" y="2133650"/>
            <a:ext cx="10081120" cy="201622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355600" indent="-355600">
              <a:buAutoNum type="arabicPeriod"/>
            </a:pP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วิทยากร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เท่าที่จ่ายจริง ไม่เกิน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ชั่วโมง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ละ 5,000 บาท</a:t>
            </a:r>
          </a:p>
          <a:p>
            <a:pPr marL="355600" indent="-355600">
              <a:buAutoNum type="arabicPeriod"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ค่าวัสดุ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ที่จะใช้ในการฝึกอบรมฝีมือแรงงาน โดยจะต้องมีลักษณะการใช้สอดคล้องกับเนื้อหาวิชาในหลักสูตรนั้น ๆ และไม่ปะปนกับที่ใช้ในการประกอบกิจการ ทั้งนี้ เท่าที่จ่ายจริง เฉลี่ยจากผู้เข้ารับการฝึกแต่ละคน ไม่เกิน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ละ 4,000 บาท 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701403" y="1413570"/>
            <a:ext cx="2655912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กรณีจัดฝึกอบรมเอง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693019" y="4365898"/>
            <a:ext cx="6120680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กรณีส่ง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ลูกจ้างไปเข้ารับการฝึกอบรมฝีมือแรงงาน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909043" y="5085978"/>
            <a:ext cx="6552728" cy="93610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ค่าลงทะเบียน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เท่าที่จ่ายจริงไม่เกินคน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ละ 10,000 บาท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0180056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053059" y="333450"/>
            <a:ext cx="2880320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1341091" y="1053530"/>
            <a:ext cx="9433048" cy="1296144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endParaRPr lang="th-TH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ของผู้ประกอบกิจการที่จะขอรับเงินช่วยเหลือหรืออุดหนุน และ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หน้าที่รับผิดชอบที่เกี่ยวข้องกับหลักสูตรที่จะฝึกอบรม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1341091" y="3357786"/>
            <a:ext cx="9577064" cy="1152128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ยื่นหลักสูตรการฝึกอบรมให้สพร./สนพ. พิจารณาใหความเห็นชอบก่อนการฝึกอบรม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30 วัน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ตามแบบ ขร.1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1053059" y="2565698"/>
            <a:ext cx="6048672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1341091" y="5374010"/>
            <a:ext cx="9577064" cy="1152128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หากจำเป็นต้องเปลี่ยนแปลงกำหนดการฝึกอบรม สถานที่ฝึกอบรม หรือผู้เข้ารับการฝึกอบรม ให้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แจ้งสพร./สนพ. ทราบ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เป็นหนังสือก่อนดำเนินการฝึกอบรม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กว่า 7 วัน</a:t>
            </a:r>
            <a:endParaRPr lang="th-TH" sz="2800" b="1" u="sng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3" name="สี่เหลี่ยมมุมมน 3"/>
          <p:cNvSpPr/>
          <p:nvPr/>
        </p:nvSpPr>
        <p:spPr>
          <a:xfrm>
            <a:off x="1053059" y="4653930"/>
            <a:ext cx="3024336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แจ้งการเปลี่ยนแปลง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1102314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341091" y="2277666"/>
            <a:ext cx="9577064" cy="1800200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เมื่อดำเนินการ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ฝึกอบรมเสร็จสิ้น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ช่วยเหลือหรือ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พร้อมเอกสารหลักฐานที่เกี่ยวข้อง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 60 วัน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นับแต่วันเสร็จสิ้นการฝึกอบรม แต่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มีนาคมของปีถัดไป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3213299" y="549474"/>
            <a:ext cx="5328592" cy="79208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การยื่นคำขอรับเงินช่วยเหลือหรืออุดหนุน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477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2388728303"/>
              </p:ext>
            </p:extLst>
          </p:nvPr>
        </p:nvGraphicFramePr>
        <p:xfrm>
          <a:off x="405780" y="2421682"/>
          <a:ext cx="11449272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2133971" y="909514"/>
            <a:ext cx="8352136" cy="124649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5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5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500" b="1" dirty="0" smtClean="0">
                <a:latin typeface="FreesiaUPC" pitchFamily="34" charset="-34"/>
                <a:cs typeface="FreesiaUPC" pitchFamily="34" charset="-34"/>
              </a:rPr>
              <a:t>ตามประกาศ ข้อ 10 </a:t>
            </a: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(ลว. </a:t>
            </a:r>
            <a:r>
              <a:rPr lang="th-TH" sz="2500" b="1" dirty="0" smtClean="0">
                <a:latin typeface="FreesiaUPC" pitchFamily="34" charset="-34"/>
                <a:cs typeface="FreesiaUPC" pitchFamily="34" charset="-34"/>
              </a:rPr>
              <a:t>9 มิ.ย.60) </a:t>
            </a:r>
            <a:br>
              <a:rPr lang="th-TH" sz="25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 smtClean="0">
                <a:latin typeface="FreesiaUPC" pitchFamily="34" charset="-34"/>
                <a:cs typeface="FreesiaUPC" pitchFamily="34" charset="-34"/>
              </a:rPr>
              <a:t> √ เป็นค่าใช้จ่ายในการฝึกอบรมหลักสูตรการสร้างสรรค์นวัตกรรมหรือนำเทคโนโลยี</a:t>
            </a:r>
            <a:br>
              <a:rPr lang="th-TH" sz="25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 smtClean="0">
                <a:latin typeface="FreesiaUPC" pitchFamily="34" charset="-34"/>
                <a:cs typeface="FreesiaUPC" pitchFamily="34" charset="-34"/>
              </a:rPr>
              <a:t>มาใช้ในการผลิตสินค้าหรือบริการ เท่าที่จ่ายจริงไม่เกินปีละ 100,000 บาท</a:t>
            </a:r>
            <a:endParaRPr lang="en-US" sz="25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1091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7475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25867" y="5157986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97075" y="5806058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7429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09514"/>
            <a:ext cx="9817401" cy="1532334"/>
          </a:xfrm>
          <a:prstGeom prst="round2DiagRect">
            <a:avLst/>
          </a:prstGeom>
          <a:solidFill>
            <a:srgbClr val="B9FDE3"/>
          </a:solidFill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 ผู้ประกอบกิจการฝึกอบรมหลักสูตรการฝึกอบรมเพื่อสร้างสรรค์นวัตกรรม ชื่อหลักสูตร </a:t>
            </a:r>
            <a:r>
              <a:rPr lang="th-TH" sz="2800" b="1" i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sz="28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การออกแบบสมองกลฝังตัวในโรงงานอุตสาหกรรม”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1 รุ่น ฝึกอบรมลูกจ้าง จำนวน 10 คน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ระยะเวลาการ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 จำนวน 30 ชั่วโมง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957349" y="2565698"/>
            <a:ext cx="9553774" cy="1532334"/>
          </a:xfrm>
          <a:prstGeom prst="round2DiagRect">
            <a:avLst/>
          </a:prstGeom>
          <a:noFill/>
          <a:ln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ยื่นหลักสูตรการฝึกอบรมที่จะขอรับเงินอุดหนุน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(แบบ ขร.1)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พร้อมเอกสาร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รายชื่อ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เข้ารับการ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ฝึกอบรม และ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หลักฐานประกอบ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ให้สพร.หรือสนพ. ที่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สถานประกอบกิจการ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ตั้งอยู่ พิจารณา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ให้ความเห็นชอบ </a:t>
            </a:r>
            <a:r>
              <a:rPr lang="th-TH" sz="2800" b="1" u="sng" dirty="0" smtClean="0"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b="1" u="sng" dirty="0" smtClean="0">
                <a:latin typeface="FreesiaUPC" pitchFamily="34" charset="-34"/>
                <a:cs typeface="FreesiaUPC" pitchFamily="34" charset="-34"/>
              </a:rPr>
              <a:t>ฝึกอบรมไม่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น้อยกว่า 30 </a:t>
            </a:r>
            <a:r>
              <a:rPr lang="th-TH" sz="2800" b="1" u="sng" dirty="0" smtClean="0">
                <a:latin typeface="FreesiaUPC" pitchFamily="34" charset="-34"/>
                <a:cs typeface="FreesiaUPC" pitchFamily="34" charset="-34"/>
              </a:rPr>
              <a:t>วัน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พ.ย.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957349" y="4184367"/>
            <a:ext cx="9553774" cy="2485787"/>
          </a:xfrm>
          <a:prstGeom prst="round2DiagRect">
            <a:avLst/>
          </a:prstGeom>
          <a:noFill/>
          <a:ln w="15875" cmpd="thickThin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ค่าใช้จ่ายในการฝึกอบรม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รวมจำนวน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100,000 บาท (จัดฝึกอบรมเอง)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(1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) ค่าตอบแทนวิทยากร จำนวน 1 คน คนละ 2,000 บาทต่อชั่วโมง จำนวน 30 ชั่วโมง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 (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 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2,000 บาท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30 ชม.) เป็นเงินจำนวน 60,000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(2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) ค่าวัสดุที่ใช้ในการฝึกอบรมฝีมือแรงงาน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10 คน คนละ 4,000 บาท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 เป็นเงิน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40,000 บาท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(10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4,000 บาท) เป็นเงินจำนวน 40,000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99625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149671" y="1488396"/>
            <a:ext cx="9456750" cy="578882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ผู้อำนวยการสพร.หรือ สนพ. พิจารณาให้ความเห็นชอบ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ขร.1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พ.ย.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1173373" y="2185492"/>
            <a:ext cx="9433048" cy="1055608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3. ผู้ประกอบกิจการเริ่มดำเนินการจัด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ฝึกอบรมให้แก่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ลูกจ้าง จำนวน 10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คน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จำนวน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30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ชั่วโมง ระหว่าง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วันที่ 1 ธ.ค. 60 – 5 ธ.ค. 60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มนมุมสี่เหลี่ยมด้านทแยงมุม 7"/>
          <p:cNvSpPr/>
          <p:nvPr/>
        </p:nvSpPr>
        <p:spPr>
          <a:xfrm>
            <a:off x="1173373" y="3357786"/>
            <a:ext cx="9456750" cy="2009061"/>
          </a:xfrm>
          <a:prstGeom prst="round2DiagRect">
            <a:avLst/>
          </a:prstGeom>
          <a:noFill/>
          <a:ln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4. ยื่น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คำขอรับเงินช่วยเหลือหรือ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ชอ.2-4) จำนวน 100,000 บาท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พร้อม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เอกสาร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หลักฐาน 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20 ธ.ค. 2560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800" i="1" dirty="0">
                <a:latin typeface="FreesiaUPC" pitchFamily="34" charset="-34"/>
                <a:cs typeface="FreesiaUPC" pitchFamily="34" charset="-34"/>
              </a:rPr>
              <a:t>(ยื่นคำขอภายใน 60 วันนับแต่วันเสร็จสิ้นการฝึกอบรม แต่ไม่เกินวันที่ 31 มีนาคมของปีถัดไป)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2463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517555" y="909514"/>
            <a:ext cx="30963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จัดฝึกอบรมหลักสูตร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การออกแบบสมองกลฝังตัว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ในโรงงานอุตสาหกรรม ระหว่างวันที่ 1 – 5  ธ.ค. 60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149403" y="4149874"/>
            <a:ext cx="2480658" cy="119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พิจารณาให้ความเห็นชอบหลักสูตรการ</a:t>
            </a:r>
            <a:r>
              <a:rPr lang="th-TH" sz="2500" b="1" spc="-50" dirty="0" smtClean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ฝึกอบรม 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209743" y="4111446"/>
            <a:ext cx="2268252" cy="133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ยื่นคำขอรับเงินช่วยเหลือหรืออุดหนุน จำนวน 100,000 บาท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701131" y="909514"/>
            <a:ext cx="28810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ยื่นหลักสูตรการฝึกอบรม 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(แบบ ขร.1) ให้สพร.หรือ สนพ.พิจารณาให้ความเห็นชอบ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ก่อนฝึกอบรม ไม่น้อยกว่า 30 วัน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algn="ctr">
              <a:spcAft>
                <a:spcPts val="0"/>
              </a:spcAft>
            </a:pPr>
            <a:r>
              <a:rPr lang="en-US" sz="2500" b="1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 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0" y="0"/>
            <a:ext cx="12187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42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AutoShape 417"/>
          <p:cNvCxnSpPr>
            <a:cxnSpLocks noChangeShapeType="1"/>
          </p:cNvCxnSpPr>
          <p:nvPr/>
        </p:nvCxnSpPr>
        <p:spPr bwMode="auto">
          <a:xfrm>
            <a:off x="1250632" y="3413147"/>
            <a:ext cx="988354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1" name="AutoShape 418"/>
          <p:cNvCxnSpPr>
            <a:cxnSpLocks noChangeShapeType="1"/>
          </p:cNvCxnSpPr>
          <p:nvPr/>
        </p:nvCxnSpPr>
        <p:spPr bwMode="auto">
          <a:xfrm>
            <a:off x="1233458" y="3241380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32" name="AutoShape 419"/>
          <p:cNvCxnSpPr>
            <a:cxnSpLocks noChangeShapeType="1"/>
          </p:cNvCxnSpPr>
          <p:nvPr/>
        </p:nvCxnSpPr>
        <p:spPr bwMode="auto">
          <a:xfrm>
            <a:off x="11134179" y="3289731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8025332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20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232248" y="3125792"/>
            <a:ext cx="1325868" cy="50747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ปี พ.ศ. 2561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10154751" y="3633266"/>
            <a:ext cx="1267460" cy="44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31 มี.ค. 61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8397875" y="3213770"/>
            <a:ext cx="0" cy="939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712964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3 พ.ย.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5793084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1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7089228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5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584663" y="324138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605786" y="3125792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453658" y="3125792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344334" y="3184953"/>
            <a:ext cx="0" cy="9264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45347" y="2781722"/>
            <a:ext cx="0" cy="732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3504100" y="3600972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1 พ.ย.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AutoShape 430"/>
          <p:cNvSpPr>
            <a:spLocks/>
          </p:cNvSpPr>
          <p:nvPr/>
        </p:nvSpPr>
        <p:spPr bwMode="auto">
          <a:xfrm rot="16200000">
            <a:off x="6907497" y="2427502"/>
            <a:ext cx="244452" cy="1152128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" name="AutoShape 430"/>
          <p:cNvSpPr>
            <a:spLocks/>
          </p:cNvSpPr>
          <p:nvPr/>
        </p:nvSpPr>
        <p:spPr bwMode="auto">
          <a:xfrm rot="16200000">
            <a:off x="4907161" y="1637520"/>
            <a:ext cx="260423" cy="2748060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2205187" y="3136582"/>
            <a:ext cx="1325868" cy="507474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4712964" y="2461494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30 วัน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9550003" y="4149874"/>
            <a:ext cx="22322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 smtClean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1210842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1 ม.ค.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8064835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122" y="1767910"/>
            <a:ext cx="10365102" cy="30300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หรือศูนย์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ประเมินความรู้ความสามารถตามมาตรา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ที่เป็น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หน่วยงานของ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รัฐ ซึ่ง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8717" y="1413570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7034" y="261447"/>
            <a:ext cx="10247189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ฯ ตามมาตรา 26/4(2)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69883" y="4797946"/>
            <a:ext cx="2304256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875956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909514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523" y="33265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ผู้ดำเนินการทดสอบ/ศูนย์ประเมินฯ ตามมาตรา 26/4(2)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873199977"/>
              </p:ext>
            </p:extLst>
          </p:nvPr>
        </p:nvGraphicFramePr>
        <p:xfrm>
          <a:off x="621011" y="234967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1269554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11 (ลว. 9 มิ.ย.60)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 √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เงินค่าทดสอบหรือค่าธรรมเนียมที่ส่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งเข้า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กองทุน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034" y="5344393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1281" y="5344393"/>
            <a:ext cx="192426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97674" y="5335891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1773139" y="5950074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045947" y="5335101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มี.ค. </a:t>
            </a:r>
            <a:r>
              <a:rPr lang="th-TH" sz="2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268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1053059" y="549474"/>
            <a:ext cx="5616623" cy="12961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ดำเนินการทดสอบฝีมือแรงงาน จำนวน 20 คน </a:t>
            </a:r>
            <a:br>
              <a:rPr kumimoji="0" lang="th-TH" sz="2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เก็บค่าทดสอบคนละ 1,000 บาท </a:t>
            </a:r>
            <a:br>
              <a:rPr kumimoji="0" lang="th-TH" sz="2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ส่งเงินค่าทดสอบเข้ากองทุน จำนวน 20,000 บาท</a:t>
            </a:r>
            <a:endParaRPr kumimoji="0" lang="en-US" sz="26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6957715" y="3429793"/>
            <a:ext cx="3168352" cy="1584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สิทธิขอรับเงินช่วยเหลือหรืออุดหนนเกิดมีขึ้นในปีใด ให้ยื่นคำขอรับเงินช่วยเหลือหรืออุดหนุนได้ไม่เกินวันที่ 31 มีนาคมของปีถัดไป  </a:t>
            </a:r>
            <a:r>
              <a:rPr kumimoji="0" lang="th-TH" b="1" i="0" u="none" strike="noStrike" cap="none" normalizeH="0" baseline="3000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	                                                                                      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917155" y="3357788"/>
            <a:ext cx="3816424" cy="108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  <a:b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เท่ากับจำนวนเงินที่ส่งเข้ากองทุน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0486107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1629123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086" name="AutoShape 536"/>
          <p:cNvCxnSpPr>
            <a:cxnSpLocks noChangeShapeType="1"/>
          </p:cNvCxnSpPr>
          <p:nvPr/>
        </p:nvCxnSpPr>
        <p:spPr bwMode="auto">
          <a:xfrm rot="10800000">
            <a:off x="1629123" y="2493692"/>
            <a:ext cx="8856984" cy="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7173739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34100" y="2048495"/>
            <a:ext cx="0" cy="695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3692625" y="869192"/>
            <a:ext cx="337808" cy="4545137"/>
          </a:xfrm>
          <a:prstGeom prst="rightBrace">
            <a:avLst>
              <a:gd name="adj1" fmla="val 12263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162792" y="962465"/>
            <a:ext cx="294619" cy="4352007"/>
          </a:xfrm>
          <a:prstGeom prst="rightBrace">
            <a:avLst>
              <a:gd name="adj1" fmla="val 1523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3285307" y="2182168"/>
            <a:ext cx="1550330" cy="527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ปี พ.ศ. 2560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534936" y="2166399"/>
            <a:ext cx="1550330" cy="527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2561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1629123" y="2590587"/>
            <a:ext cx="1080120" cy="44785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60</a:t>
            </a:r>
            <a:endParaRPr kumimoji="0" lang="en-US" sz="22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9039903" y="2567485"/>
            <a:ext cx="1446077" cy="4048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มี.ค. 61</a:t>
            </a:r>
            <a:endParaRPr kumimoji="0" lang="en-US" sz="22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6508744" y="2590358"/>
            <a:ext cx="1241059" cy="4320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60</a:t>
            </a:r>
            <a:endParaRPr kumimoji="0" lang="en-US" sz="22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020402" y="2563168"/>
            <a:ext cx="1080119" cy="443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 smtClean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60</a:t>
            </a:r>
            <a:endParaRPr kumimoji="0" lang="en-US" sz="2200" b="1" i="0" u="none" strike="noStrike" cap="none" normalizeH="0" baseline="0" dirty="0" smtClean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837035" y="5229994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693019" y="261447"/>
            <a:ext cx="1044116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693019" y="1629599"/>
            <a:ext cx="10369152" cy="3960440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3019" y="1347267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9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413106" y="1989634"/>
            <a:ext cx="9505055" cy="3528392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อุดหนุนแก่ศูนย์ประเมินความรู้ความสามารถกลาง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เป็นค่าตอบแทนและค่าใช้จ่ายอื่นของผู้ประเมิน และค่าใช้จ่ายในการดำเนินการรับรองความรู้ความสามารถ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ทั้งนี้ตามระเบียบของทางราชการ เพื่อประโยชน์ในการพัฒนาฝีมือแรงงานในกรณีที่ศูนย์ประเมินความรู้ความสามารถตามมาตรา 26/4 (2) มีจำนวนไม่เพียงพอต่อการรับรองความรู้ความสามารถ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613898" y="5374010"/>
            <a:ext cx="2304257" cy="70281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12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837506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52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563693966"/>
              </p:ext>
            </p:extLst>
          </p:nvPr>
        </p:nvGraphicFramePr>
        <p:xfrm>
          <a:off x="621011" y="213365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837506"/>
            <a:ext cx="8280920" cy="138499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12 (ลว. 9 มิ.ย.60)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√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ค่าตอบแทนและค่าใช้จ่ายอื่นของผู้ประเมิน และค่าใช้จ่ายใน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b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รับรองความรู้ความสามารถ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9283" y="5085978"/>
            <a:ext cx="288032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045947" y="4941962"/>
            <a:ext cx="2376264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2561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72831" y="1046127"/>
            <a:ext cx="345232" cy="770485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413891" y="5613841"/>
            <a:ext cx="7344024" cy="1200329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</a:rPr>
              <a:t>ดำเนินการเบิกจ่ายเงินช่วยเหลือหรืออุดหนุนที่ได้รับการจัดสรร ให้เสร็จสิ้นภายในเดือนกันยายน </a:t>
            </a:r>
            <a:r>
              <a:rPr lang="th-TH" b="1" dirty="0" smtClean="0">
                <a:solidFill>
                  <a:srgbClr val="FFFF00"/>
                </a:solidFill>
              </a:rPr>
              <a:t/>
            </a:r>
            <a:br>
              <a:rPr lang="th-TH" b="1" dirty="0" smtClean="0">
                <a:solidFill>
                  <a:srgbClr val="FFFF00"/>
                </a:solidFill>
              </a:rPr>
            </a:br>
            <a:r>
              <a:rPr lang="th-TH" b="1" dirty="0" smtClean="0">
                <a:solidFill>
                  <a:srgbClr val="FFFF00"/>
                </a:solidFill>
              </a:rPr>
              <a:t>เพื่อให้</a:t>
            </a:r>
            <a:r>
              <a:rPr lang="th-TH" b="1" dirty="0">
                <a:solidFill>
                  <a:srgbClr val="FFFF00"/>
                </a:solidFill>
              </a:rPr>
              <a:t>การ</a:t>
            </a:r>
            <a:r>
              <a:rPr lang="th-TH" b="1" dirty="0" smtClean="0">
                <a:solidFill>
                  <a:srgbClr val="FFFF00"/>
                </a:solidFill>
              </a:rPr>
              <a:t>อนุมัติให้</a:t>
            </a:r>
            <a:r>
              <a:rPr lang="th-TH" b="1" dirty="0">
                <a:solidFill>
                  <a:srgbClr val="FFFF00"/>
                </a:solidFill>
              </a:rPr>
              <a:t>เงินช่วยเหลือหรืออุดหนุนและการเบิกจ่ายเป็นไป</a:t>
            </a:r>
            <a:r>
              <a:rPr lang="th-TH" b="1" dirty="0" smtClean="0">
                <a:solidFill>
                  <a:srgbClr val="FFFF00"/>
                </a:solidFill>
              </a:rPr>
              <a:t>ตามเป้าหมาย</a:t>
            </a:r>
            <a:r>
              <a:rPr lang="th-TH" b="1" dirty="0">
                <a:solidFill>
                  <a:srgbClr val="FFFF00"/>
                </a:solidFill>
              </a:rPr>
              <a:t>เกณฑ์ชี้</a:t>
            </a:r>
            <a:r>
              <a:rPr lang="th-TH" b="1" dirty="0" smtClean="0">
                <a:solidFill>
                  <a:srgbClr val="FFFF00"/>
                </a:solidFill>
              </a:rPr>
              <a:t>วัด</a:t>
            </a:r>
            <a:br>
              <a:rPr lang="th-TH" b="1" dirty="0" smtClean="0">
                <a:solidFill>
                  <a:srgbClr val="FFFF00"/>
                </a:solidFill>
              </a:rPr>
            </a:br>
            <a:r>
              <a:rPr lang="th-TH" b="1" dirty="0" smtClean="0">
                <a:solidFill>
                  <a:srgbClr val="FFFF00"/>
                </a:solidFill>
              </a:rPr>
              <a:t>การ</a:t>
            </a:r>
            <a:r>
              <a:rPr lang="th-TH" b="1" dirty="0">
                <a:solidFill>
                  <a:srgbClr val="FFFF00"/>
                </a:solidFill>
              </a:rPr>
              <a:t>ประเมินผลการดำเนินงานกองทุนพัฒนาฝีมือแรงงาน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59050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128" y="1689873"/>
            <a:ext cx="10271041" cy="3960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อุดหนุนแก่กรม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เป็น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ทดสอบมาตรฐานฝีมือแรงงานแห่งชาติ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ในสาขาอาชีพ ตำแหน่งงาน หรือลักษณะงาน ที่อาจเป็นอันตรายต่อสาธารณะหรือต้องใช้ผู้มีความรู้ความสามารถ ในกรณีที่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งบประมาณมีจำนวนไม่เพียงพอ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และจำเป็นต้องดำเนินการเพิ่มเติมจากเป้าหมายที่ได้รับงบประมาณรายจ่ายประจำปี 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Oval 47"/>
          <p:cNvSpPr/>
          <p:nvPr/>
        </p:nvSpPr>
        <p:spPr>
          <a:xfrm>
            <a:off x="698718" y="1557586"/>
            <a:ext cx="85839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10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128" y="261447"/>
            <a:ext cx="1027104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1892" y="5446018"/>
            <a:ext cx="2160240" cy="67832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13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837506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18896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="" xmlns:p14="http://schemas.microsoft.com/office/powerpoint/2010/main" val="3511490454"/>
              </p:ext>
            </p:extLst>
          </p:nvPr>
        </p:nvGraphicFramePr>
        <p:xfrm>
          <a:off x="621011" y="198963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964313"/>
            <a:ext cx="8280920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ตามประกาศ ข้อ 13 (ลว. 9 มิ.ย.60)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√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ค่าใช้จ่ายในการดำเนินการทดสอบมาตรฐานฝีมือแรงงานแห่งชาติ</a:t>
            </a:r>
            <a:endParaRPr lang="en-US" sz="2800" b="1" dirty="0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9283" y="5013970"/>
            <a:ext cx="288032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117955" y="4913139"/>
            <a:ext cx="2376264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ภายใน 30 ก.ย. 2561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372831" y="974119"/>
            <a:ext cx="345232" cy="770485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413891" y="5541833"/>
            <a:ext cx="7344024" cy="1200329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</a:rPr>
              <a:t>ดำเนินการเบิกจ่ายเงินช่วยเหลือหรืออุดหนุนที่ได้รับการจัดสรร ให้เสร็จสิ้นภายในเดือนกันยายน </a:t>
            </a:r>
            <a:r>
              <a:rPr lang="th-TH" b="1" dirty="0" smtClean="0">
                <a:solidFill>
                  <a:srgbClr val="FFFF00"/>
                </a:solidFill>
              </a:rPr>
              <a:t/>
            </a:r>
            <a:br>
              <a:rPr lang="th-TH" b="1" dirty="0" smtClean="0">
                <a:solidFill>
                  <a:srgbClr val="FFFF00"/>
                </a:solidFill>
              </a:rPr>
            </a:br>
            <a:r>
              <a:rPr lang="th-TH" b="1" dirty="0" smtClean="0">
                <a:solidFill>
                  <a:srgbClr val="FFFF00"/>
                </a:solidFill>
              </a:rPr>
              <a:t>เพื่อให้</a:t>
            </a:r>
            <a:r>
              <a:rPr lang="th-TH" b="1" dirty="0">
                <a:solidFill>
                  <a:srgbClr val="FFFF00"/>
                </a:solidFill>
              </a:rPr>
              <a:t>การ</a:t>
            </a:r>
            <a:r>
              <a:rPr lang="th-TH" b="1" dirty="0" smtClean="0">
                <a:solidFill>
                  <a:srgbClr val="FFFF00"/>
                </a:solidFill>
              </a:rPr>
              <a:t>อนุมัติให้</a:t>
            </a:r>
            <a:r>
              <a:rPr lang="th-TH" b="1" dirty="0">
                <a:solidFill>
                  <a:srgbClr val="FFFF00"/>
                </a:solidFill>
              </a:rPr>
              <a:t>เงินช่วยเหลือหรืออุดหนุนและการเบิกจ่ายเป็นไป</a:t>
            </a:r>
            <a:r>
              <a:rPr lang="th-TH" b="1" dirty="0" smtClean="0">
                <a:solidFill>
                  <a:srgbClr val="FFFF00"/>
                </a:solidFill>
              </a:rPr>
              <a:t>ตามเป้าหมาย</a:t>
            </a:r>
            <a:r>
              <a:rPr lang="th-TH" b="1" dirty="0">
                <a:solidFill>
                  <a:srgbClr val="FFFF00"/>
                </a:solidFill>
              </a:rPr>
              <a:t>เกณฑ์ชี้</a:t>
            </a:r>
            <a:r>
              <a:rPr lang="th-TH" b="1" dirty="0" smtClean="0">
                <a:solidFill>
                  <a:srgbClr val="FFFF00"/>
                </a:solidFill>
              </a:rPr>
              <a:t>วัด</a:t>
            </a:r>
            <a:br>
              <a:rPr lang="th-TH" b="1" dirty="0" smtClean="0">
                <a:solidFill>
                  <a:srgbClr val="FFFF00"/>
                </a:solidFill>
              </a:rPr>
            </a:br>
            <a:r>
              <a:rPr lang="th-TH" b="1" dirty="0" smtClean="0">
                <a:solidFill>
                  <a:srgbClr val="FFFF00"/>
                </a:solidFill>
              </a:rPr>
              <a:t>การ</a:t>
            </a:r>
            <a:r>
              <a:rPr lang="th-TH" b="1" dirty="0">
                <a:solidFill>
                  <a:srgbClr val="FFFF00"/>
                </a:solidFill>
              </a:rPr>
              <a:t>ประเมินผลการดำเนินงานกองทุนพัฒนาฝีมือแรงงาน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679112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65027" y="1781591"/>
            <a:ext cx="10271041" cy="265631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ผู้ประสงค์จะขอรับเงินช่วยเหลือหรืออุดหนุนตามประกาศข้อ 4 ข้อ 5 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 ข้อ 7 ข้อ 8 ข้อ 9 ข้อ 10 และข้อ 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11</a:t>
            </a:r>
          </a:p>
          <a:p>
            <a:pPr algn="thaiDist"/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en-US" sz="36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สิทธิขอรับเงินช่วยเหลือหรืออุดหนุนเกิดมีขึ้นในปีใด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ให้ยื่น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ขอรับเงินช่วยเหลือหรืออุดหนุน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31</a:t>
            </a: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มีนาคมของ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ปีถัดไป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128" y="261447"/>
            <a:ext cx="1027104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การยื่นขอรับเงินช่วยเหลือหรืออุดหนุน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1892" y="4221882"/>
            <a:ext cx="2160240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17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14"/>
          <p:cNvSpPr/>
          <p:nvPr/>
        </p:nvSpPr>
        <p:spPr>
          <a:xfrm>
            <a:off x="791130" y="5085978"/>
            <a:ext cx="10271041" cy="12961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กรณียื่นคำขอรับเงินช่วยเหลือหรืออุดหนุนไม่ทันภายในวันที่ 30 กันยายน สามารถยื่นคำขอได้ภายในวันที่ 31 มีนาคมของปีถัดไป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816532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5027" y="1413570"/>
            <a:ext cx="10657183" cy="2062046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ยื่นคำขอ ณ หน่วยงานของกรมพัฒนาฝีมือแรงงานที่ตั้งอยู่ใน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จังหวัดที่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สถานประกอบ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กิจการ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ศูนย์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ทดสอบมาตรฐานฝีมือ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แรงงาน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หรือศูนย์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ประเมินความรู้ความสามารถ ตั้งอยู่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/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909043" y="261447"/>
            <a:ext cx="10369152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="" xmlns:p14="http://schemas.microsoft.com/office/powerpoint/2010/main" val="3483487825"/>
              </p:ext>
            </p:extLst>
          </p:nvPr>
        </p:nvGraphicFramePr>
        <p:xfrm>
          <a:off x="766415" y="2349674"/>
          <a:ext cx="10655796" cy="377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09043" y="5518026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เพื่อป้องกันไม่ให้เกิดการยื่นขอรับเงินอุดหนุนเกินวงเงินที่กำหนด กรณีอุดหนุนไม่เกินปีละ 100,000 บาท 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83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61005522"/>
              </p:ext>
            </p:extLst>
          </p:nvPr>
        </p:nvGraphicFramePr>
        <p:xfrm>
          <a:off x="721936" y="1485578"/>
          <a:ext cx="10628267" cy="4680520"/>
        </p:xfrm>
        <a:graphic>
          <a:graphicData uri="http://schemas.openxmlformats.org/drawingml/2006/table">
            <a:tbl>
              <a:tblPr/>
              <a:tblGrid>
                <a:gridCol w="1446851"/>
                <a:gridCol w="1893076"/>
                <a:gridCol w="3502189"/>
                <a:gridCol w="2343807"/>
                <a:gridCol w="1442344"/>
              </a:tblGrid>
              <a:tr h="193939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สองหลักแรก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3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(ประเภทเอกสาร)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4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(ประเภทการให้เงินช่วยเหลือ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5 - 8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การออกเลขที่แบบคำขอ)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หลักที่ 9 - 12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2741124"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รหัสจังหวัด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คำขอรับเงินช่วยเหลือ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หรืออุดหนุน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 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ฯ</a:t>
                      </a:r>
                      <a:b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ตาม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มาตรา </a:t>
                      </a:r>
                      <a:r>
                        <a:rPr lang="th-TH" sz="2200" b="1" i="0" u="none" strike="noStrike" dirty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24 </a:t>
                      </a: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(ประกาศข้อ 4 ข้อ 5 </a:t>
                      </a:r>
                      <a:b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ข้อ 11)</a:t>
                      </a:r>
                      <a:r>
                        <a:rPr kumimoji="0" lang="th-TH" sz="2200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lang="th-TH" sz="2200" b="1" i="1" u="sng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</a:t>
                      </a:r>
                      <a:r>
                        <a:rPr lang="th-TH" sz="2200" b="1" i="1" u="sng" strike="noStrike" dirty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ด้วยเลข </a:t>
                      </a:r>
                      <a:r>
                        <a:rPr lang="th-TH" sz="2200" b="1" i="1" u="sng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</a:p>
                    <a:p>
                      <a:pPr algn="l" fontAlgn="t"/>
                      <a:r>
                        <a:rPr lang="th-TH" sz="22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ผู้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ประกอบ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กิจการ </a:t>
                      </a: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(ประกาศข้อ 6 ข้อ 7</a:t>
                      </a:r>
                      <a:b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ข้อ 8 ข้อ 9 และข้อ 10) </a:t>
                      </a:r>
                      <a:r>
                        <a:rPr lang="th-TH" sz="2200" b="1" i="1" u="sng" strike="noStrike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แทนด้วยเลข 2</a:t>
                      </a:r>
                    </a:p>
                    <a:p>
                      <a:pPr algn="l" fontAlgn="t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 - </a:t>
                      </a: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ศูนย์ประเมินความรู้ความสามารถ</a:t>
                      </a:r>
                      <a:b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ตามมาตรา 26/4 (2) (ประกาศข้อ 11) </a:t>
                      </a:r>
                    </a:p>
                    <a:p>
                      <a:pPr algn="l" fontAlgn="t"/>
                      <a:r>
                        <a:rPr kumimoji="0" lang="th-TH" sz="2200" b="1" kern="1200" dirty="0" smtClean="0">
                          <a:solidFill>
                            <a:schemeClr val="bg1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2200" b="1" i="1" u="sng" kern="1200" dirty="0" smtClean="0">
                          <a:solidFill>
                            <a:srgbClr val="FF0000"/>
                          </a:solidFill>
                          <a:effectLst/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แทนด้วยเลข 3</a:t>
                      </a:r>
                      <a:endParaRPr lang="th-TH" sz="2200" b="1" i="1" u="sng" strike="noStrike" dirty="0" smtClean="0">
                        <a:solidFill>
                          <a:srgbClr val="FF0000"/>
                        </a:solidFill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ตั้งแต่ 0001 - 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XXXX </a:t>
                      </a:r>
                      <a:b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(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เมื่อเริ่มปีงบประมาณใหม่ 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ให้กำหนดเลขที่ใหม่)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ปีงบประมาณ</a:t>
                      </a:r>
                      <a:b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ที่รับคำขอ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</a:tr>
            </a:tbl>
          </a:graphicData>
        </a:graphic>
      </p:graphicFrame>
      <p:sp>
        <p:nvSpPr>
          <p:cNvPr id="5" name="สี่เหลี่ยมมุมมน 7"/>
          <p:cNvSpPr/>
          <p:nvPr/>
        </p:nvSpPr>
        <p:spPr>
          <a:xfrm>
            <a:off x="2133179" y="261446"/>
            <a:ext cx="7776864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ออกเลขที่รับคำขอเงินช่วยเหลือหรืออุดหนุน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9584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590"/>
            <a:ext cx="12187236" cy="6238106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solidFill>
              <a:schemeClr val="accent1"/>
            </a:solidFill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619350" y="2853730"/>
            <a:ext cx="2874869" cy="1802642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pPr>
              <a:tabLst>
                <a:tab pos="2244725" algn="l"/>
              </a:tabLst>
            </a:pP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    (</a:t>
            </a: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 1)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(</a:t>
            </a: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 2)</a:t>
            </a:r>
          </a:p>
          <a:p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ศูนย์ประเมิน</a:t>
            </a: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ความรู้    (</a:t>
            </a: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 3)</a:t>
            </a:r>
          </a:p>
          <a:p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ความสามารถตาม</a:t>
            </a:r>
            <a:b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มาตรา 26/4 </a:t>
            </a:r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(2) 	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8469883" y="3717826"/>
            <a:ext cx="149467" cy="216024"/>
          </a:xfrm>
          <a:prstGeom prst="rightArrow">
            <a:avLst/>
          </a:prstGeom>
          <a:solidFill>
            <a:srgbClr val="FECC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04832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การออกเลขที่รับคำขอเงินช่วยเหลือหรืออุดหนุน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549003" y="1427934"/>
            <a:ext cx="11233248" cy="517021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lvl="0" indent="53975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ตัวอย่างที่ 1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กรณีผู้ดำเนินการทดสอบมาตรฐานฝีมือแรงงานตามมาตรา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24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</a:br>
            <a:endParaRPr lang="th-TH" sz="16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บริษัท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B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 เป็นผู้ดำเนินการทดสอบมาตรฐานฝีมือแรงงานที่ได้รับอนุญาตตามมาตรา 24 ดำเนินการทดสอบมาตรฐานฝีมือแรงงานและมีผู้ผ่านการทดสอบในปีพ.ศ. 2558 จำนวน 200 คน ยื่นคำขอรับเงินช่วยเหลือหรืออุดหนุน ที่ สพร. 7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อุบลราชธานี เป็น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รายที่ 5 ในวันที่ 25 มกราคม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Times New Roman" pitchFamily="18" charset="0"/>
                <a:cs typeface="FreesiaUPC" pitchFamily="34" charset="-34"/>
              </a:rPr>
              <a:t>2560</a:t>
            </a: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จังหวัดอุบลราชธานี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34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ประเภทเอกสารคำขอรับเงินช่วยเหลือหรืออุดหนุน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3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ประเภทการให้เงินอุดหนุน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ผู้ดำเนินการทดสอบฯ ตามประกาศข้อ 4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ยื่นคำขอรายที่ 5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0005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992188" indent="-457200">
              <a:buFont typeface="Wingdings" pitchFamily="2" charset="2"/>
              <a:buChar char="v"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ยื่นคำขอวันที่ 25 มกราคม 2560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 2560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808038" indent="-273050"/>
            <a:r>
              <a:rPr lang="th-TH" sz="32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34-31-0005-2560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  <a:p>
            <a:pPr marL="0" lvl="0" indent="539750" algn="thaiDist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ea typeface="Times New Roman" pitchFamily="18" charset="0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34179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en-US" sz="2400" b="1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15045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413099" y="1629594"/>
            <a:ext cx="9721080" cy="3984069"/>
          </a:xfrm>
          <a:prstGeom prst="flowChartAlternateProcess">
            <a:avLst/>
          </a:prstGeom>
          <a:solidFill>
            <a:schemeClr val="tx1">
              <a:lumMod val="9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</a:t>
            </a:r>
            <a:r>
              <a:rPr lang="th-TH" sz="28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ตัวอย่างที่ 2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กรณีผู้ประกอบกิจการ</a:t>
            </a:r>
          </a:p>
          <a:p>
            <a:endParaRPr lang="en-US" sz="28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บริษัท 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C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ผู้ประกอบกิจการส่งเงินสมทบเข้ากองทุนพัฒนาฝีมือแรงงาน ประจำปี พ.ศ. 255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เมื่อวันที่ 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 2559 และในปี พ.ศ. 2559 ได้ดำเนินการพัฒนาฝีมือแรงงานครบตามสัดส่วนที่กฎหมายกำหนด ยื่นคำขอรับเงินช่วยเหลือหรืออุดหนุน </a:t>
            </a:r>
            <a:b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 สนพ. นนทบุรี เป็นรายที่ 18 ในวันที่ 20 พฤษภาคม 2560</a:t>
            </a:r>
          </a:p>
          <a:p>
            <a:endParaRPr lang="en-US" sz="28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ดังนั้น เลขที่คำขอ คือ 12-32-00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18</a:t>
            </a: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-25</a:t>
            </a:r>
            <a:r>
              <a:rPr lang="en-US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60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การออกเลขที่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รับแบบคำ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ขอเงินช่วยเหลือหรืออุดหนุน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88913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2400" b="1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907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การกำหนดเลขที่แบบขอรับความเห็นชอบหลักสูตรการฝึกอบรมฝีมือแรงงงาน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1071" y="3573810"/>
            <a:ext cx="10009112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053059" y="1557586"/>
            <a:ext cx="10225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/>
              <a:t>การออกเลขที่แบบขอรับความเห็นชอบหลักสูตรการฝึกอบรมฝีมือแรงงานเพื่อพัฒนาทักษะความรู้</a:t>
            </a:r>
            <a:br>
              <a:rPr lang="th-TH" sz="2800" b="1" dirty="0"/>
            </a:br>
            <a:r>
              <a:rPr lang="th-TH" sz="2800" b="1" dirty="0"/>
              <a:t>ให้แก่ลูกจ้างเพื่อเป็นการสร้างสรรค์นวัตกรรมหรือนำเทคโนโลยีมาใช้ในการผลิตสินค้าหรือบริการ (แบบ ขร.1)</a:t>
            </a:r>
            <a:br>
              <a:rPr lang="th-TH" sz="2800" b="1" dirty="0"/>
            </a:br>
            <a:r>
              <a:rPr lang="th-TH" sz="2800" b="1" dirty="0"/>
              <a:t>ตามประกาศข้อ 10 ให้เรียงลำดับตามการรับแบบขอรับความเห็นชอบฯ </a:t>
            </a:r>
            <a:r>
              <a:rPr lang="th-TH" sz="2800" b="1" dirty="0">
                <a:solidFill>
                  <a:srgbClr val="FFFF00"/>
                </a:solidFill>
              </a:rPr>
              <a:t>(แบบ ขร.1) </a:t>
            </a:r>
            <a:r>
              <a:rPr lang="th-TH" sz="2800" b="1" dirty="0"/>
              <a:t>โดยให้ใช้ปีงบประมาณ </a:t>
            </a:r>
            <a:br>
              <a:rPr lang="th-TH" sz="2800" b="1" dirty="0"/>
            </a:br>
            <a:r>
              <a:rPr lang="th-TH" sz="2800" b="1" dirty="0"/>
              <a:t>เมื่อเริ่มปีงบประมาณให้กำหนดเลขที่ใหม่ แล้วตามด้วย พ</a:t>
            </a:r>
            <a:r>
              <a:rPr lang="en-US" sz="2800" b="1" dirty="0"/>
              <a:t>.</a:t>
            </a:r>
            <a:r>
              <a:rPr lang="th-TH" sz="2800" b="1" dirty="0"/>
              <a:t>ศ</a:t>
            </a:r>
            <a:r>
              <a:rPr lang="en-US" sz="2800" b="1" dirty="0"/>
              <a:t>. </a:t>
            </a:r>
            <a:r>
              <a:rPr lang="th-TH" sz="2800" b="1" dirty="0"/>
              <a:t>ของปีงบประมาณนั้น </a:t>
            </a:r>
            <a:endParaRPr lang="en-US" sz="2800" b="1" dirty="0"/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60921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b="1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340922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/>
              <a:t>การยื่นขอรับ</a:t>
            </a:r>
            <a:r>
              <a:rPr lang="th-TH" sz="4000" b="1" dirty="0"/>
              <a:t>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3019" y="1557586"/>
            <a:ext cx="109452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ประกอบกิจการที่ประสงค์จะขอรับเงินช่วยเหลือหรืออุดหนุนเป็นค่าใช้จ่ายใ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ต้องยื่นหลักสูตรการฝึกอบรมที่จะขอรับเงินอุดหนุน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ให้สพร.หรือ สนพ. พิจารณา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ให้ความเห็นชอบก่อนการฝึกอบรมไม่น้อยกว่า 30 วัน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ตามแบบ ขร.1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ณ ท้องที่ที่สถานประกอบกิจการตั้งอยู่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341090" y="4017243"/>
            <a:ext cx="4608512" cy="1500784"/>
            <a:chOff x="0" y="864088"/>
            <a:chExt cx="5072949" cy="2048335"/>
          </a:xfrm>
          <a:scene3d>
            <a:camera prst="orthographicFront"/>
            <a:lightRig rig="flat" dir="t"/>
          </a:scene3d>
        </p:grpSpPr>
        <p:sp>
          <p:nvSpPr>
            <p:cNvPr id="9" name="Rectangle 8"/>
            <p:cNvSpPr/>
            <p:nvPr/>
          </p:nvSpPr>
          <p:spPr>
            <a:xfrm>
              <a:off x="0" y="864088"/>
              <a:ext cx="5072949" cy="2048335"/>
            </a:xfrm>
            <a:prstGeom prst="rect">
              <a:avLst/>
            </a:prstGeom>
            <a:solidFill>
              <a:srgbClr val="92D05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1" y="864088"/>
              <a:ext cx="4031754" cy="20483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t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  <a:endParaRPr lang="th-TH" sz="2800" b="1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  13 กรุงเทพมหานคร 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80615" y="4005859"/>
            <a:ext cx="4209548" cy="1440160"/>
            <a:chOff x="5582846" y="852704"/>
            <a:chExt cx="5252651" cy="2059719"/>
          </a:xfrm>
          <a:scene3d>
            <a:camera prst="orthographicFront"/>
            <a:lightRig rig="flat" dir="t"/>
          </a:scene3d>
        </p:grpSpPr>
        <p:sp>
          <p:nvSpPr>
            <p:cNvPr id="7" name="Rectangle 6"/>
            <p:cNvSpPr/>
            <p:nvPr/>
          </p:nvSpPr>
          <p:spPr>
            <a:xfrm>
              <a:off x="5582846" y="852704"/>
              <a:ext cx="5072949" cy="205971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582846" y="852704"/>
              <a:ext cx="5252651" cy="20597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t" anchorCtr="0">
              <a:noAutofit/>
            </a:bodyPr>
            <a:lstStyle/>
            <a:p>
              <a:pPr lvl="0" algn="l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จังหวัดอื่น </a:t>
              </a:r>
              <a:endParaRPr lang="th-TH" sz="2800" b="1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</a:t>
              </a:r>
              <a:b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kern="1200" dirty="0" smtClean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หรือสำนักงานพัฒนาฝีมือแรงงาน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สี่เหลี่ยมผืนผ้า 5"/>
          <p:cNvSpPr/>
          <p:nvPr/>
        </p:nvSpPr>
        <p:spPr>
          <a:xfrm>
            <a:off x="981051" y="5688632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เพื่อป้องกันไม่ให้เกิดการยื่นขอรับเงินอุดหนุนเกินวงเงินที่กำหนด กรณีอุดหนุนไม่เกินปีละ 100,000 บาท 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60921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b="1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364981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60921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เนื้อหา 1"/>
          <p:cNvSpPr txBox="1">
            <a:spLocks/>
          </p:cNvSpPr>
          <p:nvPr/>
        </p:nvSpPr>
        <p:spPr>
          <a:xfrm>
            <a:off x="1053059" y="1629594"/>
            <a:ext cx="10297144" cy="302433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1841/2560 ลงวันที่ 12 ตุลาคม 2560 เรื่อง มอบอำนาจเกี่ยวกับการดำเนินการฝึกอบรมฝีมือแรงงานเพื่อพัฒนาทักษะความรู้ให้แก่ลูกจ้างเพื่อเป็นการสร้างสรรค์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นวัตกรรมหรือ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นำเทคโนโลยีมาใช้ในการผลิตสินค้าหรือบริการ อธิบดีกรมพัฒนาฝีมือแรงงานมอบอำนาจให้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ผู้อำนวยการสพร. หรือ สนพ.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ปฏิบัติราชการแทนอธิบดีกรมพัฒนาฝีมือแรงงาน ในการพิจารณาให้ความเห็นชอบหลักสูตรการฝึกอบรม เพื่อนำเทคโนโลยีมาใช้ในการผลิต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สินค้า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หรือบริการ และพิจารณาให้ความเห็นชอบหลักสูตรการฝึกอบรมที่จะขอรับเงินอุดหนุน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64527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81051" y="1341562"/>
            <a:ext cx="10297144" cy="1692771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ผู้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ประกอบกิจการยื่นแบบขอรับความเห็นชอบหลักสูตรการฝึกอบรมฝีมือแรงงานเพื่อพัฒนาทักษะ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ความรู้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ให้แก่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ลูกจ้าง 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(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แบบ ขร.1)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ให้สพร. หรือ สนพ. 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(ที่สถานประกอบกิจการตั้งอยู่)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พิจารณา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ให้ความ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เห็นชอบ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การฝึกอบรมไม่น้อยกว่า 30 วัน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81051" y="3088913"/>
            <a:ext cx="10297144" cy="129266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เจ้าหน้าที่สพร.หรือ สนพ. ตรวจสอบแบบ ขร.1 พร้อมเอกสารหลักฐานประกอบ และให้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ความเห็น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ท้าย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แบบ ขร.1 พร้อมลงลายมือชื่อในส่วนที่เป็น </a:t>
            </a:r>
            <a:r>
              <a:rPr lang="th-TH" sz="2600" b="1" i="1" dirty="0">
                <a:latin typeface="FreesiaUPC" pitchFamily="34" charset="-34"/>
                <a:cs typeface="FreesiaUPC" pitchFamily="34" charset="-34"/>
              </a:rPr>
              <a:t>“สำหรับเจ้าหน้าที่” 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ก่อนเสนอ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ผู้อำนวยการ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พิจารณาให้</a:t>
            </a:r>
            <a:r>
              <a:rPr lang="th-TH" sz="2600" b="1" dirty="0">
                <a:latin typeface="FreesiaUPC" pitchFamily="34" charset="-34"/>
                <a:cs typeface="FreesiaUPC" pitchFamily="34" charset="-34"/>
              </a:rPr>
              <a:t>ความ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เห็นชอบ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81051" y="4413527"/>
            <a:ext cx="10297144" cy="2092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en-US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กรณีเอกสารหลักฐานครบถ้วนสมบูรณ์และเป็นไปตามหลักเกณฑ์ที่กำหนด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ใส่เครื่องหมาย 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เห็นควรให้ความเห็นชอบ หรือ 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เห็นควรไม่ให้ความเห็นชอบ หากเห็นควรไม่ให้ความเห็นชอบ </a:t>
            </a:r>
            <a:r>
              <a:rPr lang="en-US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ระบุเหตุผล...............</a:t>
            </a:r>
            <a:endParaRPr lang="en-US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2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กรณีเอกสารหลักฐานไม่ครบถ้วนสมบูรณ์ ให้แจ้งผู้ประกอบกิจการนำเอกสารไปจัดทำให้ครบถ้วนสมบูรณ์และเป็นไปตามหลักเกณฑ์ที่กำหนดก่อนนำมายื่นใหม่</a:t>
            </a:r>
            <a:endParaRPr lang="en-US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5413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3089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การพิจารณาให้ความเห็นชอบหลักสูตรการฝึกอบรมฝีมือแรงงาน</a:t>
            </a:r>
            <a:endParaRPr lang="en-US" sz="4000" dirty="0"/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97075" y="2925738"/>
            <a:ext cx="9996546" cy="224676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เจ้าหน้าที่สพร.หรือ สนพ. พิจารณาหลักสูตรการฝึกอบรมเพื่อนำเทคโนโลยีมาใช้ในการผลิต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สินค้า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หรือบริการ  และให้ความเห็นพร้อมลงลายมือชื่อ ในส่วนที่เป็น </a:t>
            </a:r>
            <a:r>
              <a:rPr lang="th-TH" sz="28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ก่อนเสนอผู้อำนวยการ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พิจารณาให้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ความเห็นชอบหลักสูตร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 -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หากเป็นไปตามหลักเกณฑ์ที่กำหนด ให้ใส่เครื่องหมาย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เห็นควรให้ความเห็นชอบหลักสูตร หรือ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เห็นควรไม่ให้ความเห็นชอบหลักสูตร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หากไม่เห็นชอบให้ระ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บุเหตุผล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............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97075" y="1413570"/>
            <a:ext cx="10009112" cy="138499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กรณีผู้ประกอบกิจการจัดทำหลักสูตรการฝึกอบรมเพื่อนำเทคโนโลยีมาใช้ในการผลิตสินค้าหรือบริการ (เอกสารแนบ แบบ ขร.1) ต้องเสนอให้ ผอ.สพร หรือ สนพ. พิจารณาให้ความเห็นชอบก่อนดำเนินการ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ฝึกอบรม    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7075" y="5302002"/>
            <a:ext cx="9996546" cy="95410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ผู้อำนวยการพิจารณา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เห็นชอบหลักสูตร หรือ 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ไม่เห็นชอบหลักสูตร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หากไม่</a:t>
            </a:r>
            <a:r>
              <a:rPr lang="th-TH" sz="2800" b="1" dirty="0" err="1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เห็นชอ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ระบุเหตุผล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</a:t>
            </a:r>
            <a:r>
              <a:rPr lang="en-US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.....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..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พร้อมลงลายมือ ในส่วนที่เป็น </a:t>
            </a:r>
            <a:r>
              <a:rPr lang="th-TH" sz="28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“สำหรับเจ้าหน้าที่”</a:t>
            </a:r>
            <a:endParaRPr lang="en-US" sz="2800" b="1" i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16119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1053059" y="1427934"/>
            <a:ext cx="10297144" cy="187220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กรมพัฒนาฝีมือแรงงานได้มีคำสั่งที่ 2234/2559 ลงวันที่ 20 ธันวาคม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2559 อธิบดี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กรมพัฒนาฝีมือ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แรงงานมอบ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อำนาจให้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ผู้อำนวยการ สพร. หรือผู้อำนวยการ สนพ. ปฏิบัติ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ราชการแทน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อธิบดีกรม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พัฒนาฝีมือ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แรงงานใน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การพิจารณาอนุมัติคำขอรับเงินช่วยเหลือหรือ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อุดหนุน และ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จ่ายเงินช่วยเหลือหรืออุดหนุนให้แก่ผู้ยื่นคำขอ </a:t>
            </a:r>
            <a:endParaRPr lang="en-US" sz="28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พิจารณา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เนื้อหา 1"/>
          <p:cNvSpPr txBox="1">
            <a:spLocks/>
          </p:cNvSpPr>
          <p:nvPr/>
        </p:nvSpPr>
        <p:spPr>
          <a:xfrm>
            <a:off x="1053059" y="4956989"/>
            <a:ext cx="10297144" cy="142513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2. เจ้าหน้าที่ สพร.หรือ สนพ. ตรวจสอบแบบคำขอ พร้อม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เอกสารหลักฐานประกอบ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และให้</a:t>
            </a:r>
            <a:b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   ความเห็นท้าย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แบบคำขอ พร้อมลงลายมือชื่อในส่วนที่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เป็น </a:t>
            </a: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“สำหรับเจ้าหน้าที่”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ก่อน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เสนอ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ผอ.</a:t>
            </a:r>
            <a:b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   พิจารณาอนุมัติการให้เงินช่วยเหลือ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หรือ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อุดหนุน</a:t>
            </a:r>
          </a:p>
          <a:p>
            <a:pPr marL="81623" indent="0" algn="thaiDist">
              <a:buNone/>
            </a:pP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endParaRPr lang="en-US" sz="28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เนื้อหา 1"/>
          <p:cNvSpPr txBox="1">
            <a:spLocks/>
          </p:cNvSpPr>
          <p:nvPr/>
        </p:nvSpPr>
        <p:spPr>
          <a:xfrm>
            <a:off x="1053059" y="3372150"/>
            <a:ext cx="10297144" cy="149780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1. สพร.หรือ สนพ. รับคำ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ขอรับเงินช่วยเหลือหรืออุดหนุน ให้พิจารณาคำขอพร้อม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เอกสาร</a:t>
            </a:r>
            <a: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หลักฐานประกอบ 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หากเห็นว่าเป็นไปตามหลักเกณฑ์ที่กำหนด ให้อนุมัติคำ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ขอและจ่ายเงิน</a:t>
            </a:r>
            <a: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dirty="0" smtClean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</a:t>
            </a:r>
            <a:r>
              <a:rPr lang="th-TH" sz="2800" b="1" dirty="0">
                <a:solidFill>
                  <a:schemeClr val="tx1">
                    <a:lumMod val="95000"/>
                  </a:schemeClr>
                </a:solidFill>
                <a:latin typeface="FreesiaUPC" pitchFamily="34" charset="-34"/>
                <a:cs typeface="FreesiaUPC" pitchFamily="34" charset="-34"/>
              </a:rPr>
              <a:t>แก่ผู้ยื่นคำขอ (ประกาศข้อ 15)</a:t>
            </a:r>
            <a:endParaRPr lang="en-US" sz="2800" b="1" dirty="0">
              <a:solidFill>
                <a:schemeClr val="tx1">
                  <a:lumMod val="95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8799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พิจารณา</a:t>
            </a: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อนุมัติ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ตัวยึดเนื้อหา 1"/>
          <p:cNvSpPr txBox="1">
            <a:spLocks/>
          </p:cNvSpPr>
          <p:nvPr/>
        </p:nvSpPr>
        <p:spPr>
          <a:xfrm>
            <a:off x="1053059" y="1787974"/>
            <a:ext cx="10297144" cy="200186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(1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 กรณีเอกสารหลักฐานถูกต้องครบถ้วนและเป็นไปตามหลักเกณฑ์ที่กำหนด ให้ใส่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เครื่องหมาย</a:t>
            </a:r>
            <a:b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en-US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เห็นควรอนุมัติ หรือ </a:t>
            </a:r>
            <a:r>
              <a:rPr lang="en-US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เห็นควรไม่อนุมัติ หากเห็นควรไม่อนุมัติ ให้ระบุเหตุผล......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81623" indent="0">
              <a:buNone/>
            </a:pP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(2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) กรณีเอกสารหลักฐานไม่ครบถ้วน ให้แจ้งผู้ประกอบกิจการนำเอกสารไปจัดทำให้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ครบถ้วน</a:t>
            </a:r>
            <a:b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  และ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เป็นไปตามหลักเกณฑ์ที่กำหนดก่อนนำมายื่นใหม่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marL="81623" indent="0">
              <a:buNone/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2800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เนื้อหา 1"/>
          <p:cNvSpPr txBox="1">
            <a:spLocks/>
          </p:cNvSpPr>
          <p:nvPr/>
        </p:nvSpPr>
        <p:spPr>
          <a:xfrm>
            <a:off x="1029752" y="3933850"/>
            <a:ext cx="10297144" cy="129614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>
              <a:buNone/>
            </a:pP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3. ผู้อำนวยการ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พิจารณา </a:t>
            </a:r>
            <a:r>
              <a:rPr lang="en-US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อนุมัติ หรือ </a:t>
            </a:r>
            <a:r>
              <a:rPr lang="en-US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ไม่อนุมัติ หากไม่อนุมัติ ให้ระบุเหตุผล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.....................</a:t>
            </a:r>
            <a:b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พร้อมลงลายมือชื่อท้ายแบบคำขอ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ส่วนที่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เป็น“</a:t>
            </a:r>
            <a:r>
              <a:rPr lang="th-TH" sz="2800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sz="2800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สำหรับเจ้าหน้าที่”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2800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3955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การจ่ายเงิน</a:t>
            </a: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ช่วยเหลือหรืออุดหนุน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1"/>
          <p:cNvSpPr txBox="1">
            <a:spLocks/>
          </p:cNvSpPr>
          <p:nvPr/>
        </p:nvSpPr>
        <p:spPr>
          <a:xfrm>
            <a:off x="1053059" y="1715966"/>
            <a:ext cx="10297144" cy="33700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 ให้เป็นไปตามระเบียบคณะกรรมการส่งเสริมการพัฒนา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ฝีมือแรงงาน ว่าด้วยการรับเงิน การจ่ายเงิน การเก็บรักษาเงิน และการบริหารกองทุนพัฒนาฝีมือแรงงาน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ทั้งนี้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การจ่ายเงินช่วยเหลือหรืออุดหนุน ให้จ่ายเป็นเช็คขีดคร่อมสั่งจ่ายชื่อผู้รับเงินช่วยเหลือหรืออุดหนุน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และ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ขีดฆ่าคำว่า “หรือผู้ถือ” ออก (ประกาศข้อ 16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)</a:t>
            </a:r>
          </a:p>
          <a:p>
            <a:pPr marL="81623" indent="0" algn="thaiDist">
              <a:buNone/>
            </a:pPr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        (</a:t>
            </a: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ให้จ่ายเงินอุดหนุนให้เสร็จสิ้นภายในเดือนกันยายน เพื่อให้การเบิกจ่ายเงินเป็นไปตามงบประมาณรายจ่ายประจำปีที่ได้รับการจัดสรร และเป็นไปตามเกณฑ์ชี้วัดการ</a:t>
            </a:r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ประเมินผล</a:t>
            </a:r>
            <a:br>
              <a:rPr lang="th-TH" sz="2800" b="1" i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ดำเนินงานกองทุนพัฒนาฝีมือแรงงาน)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2800" b="1" i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65765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การรายงานผลการพิจารณาอนุมัติ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981051" y="1845618"/>
            <a:ext cx="10441160" cy="252028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สพร. หรือ สนพ.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จ่ายเงินช่วยเหลือหรืออุดหนุนให้แก่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ผู้ที่ได้รับอนุมัติแล้ว ให้รายงานผลการ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พิจารณา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อนุมัติการ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ให้เงินช่วยเหลือหรืออุดหนุนจากกองทุนพัฒนาฝีมือแรงงาน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ส่งให้กองส่งเสริมการ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พัฒนาฝีมือแรงงาน ภายในวันที่ 10 ของเดือนถัดไป เพื่อสรุปรายงาน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ผลการ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พิจารณาต่อคณะกรรมการส่งเสริมการพัฒนาฝีมือแรงงาน (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ประกาศ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ข้อ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19)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”</a:t>
            </a:r>
            <a:r>
              <a:rPr lang="th-TH" sz="3200" b="1" i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64157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การรายงานผลการดำเนินการพัฒนาฝีมือแรงงาน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25067" y="1845618"/>
            <a:ext cx="10297144" cy="165618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ผู้ได้รับเงินช่วยเหลือหรืออุดหนุน รายงานผลการดำเนินงานการพัฒนาฝีมือแรงงาน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ให้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สพร. หรือ สนพ. ทราบภายใน 30 วันนับแต่วันที่ดำเนินการแล้วเสร็จ ตามแบบ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ที่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กรม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พัฒนาฝีมือแรงงานกำหนด (ประกาศข้อ 18 (1))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เนื้อหา 1"/>
          <p:cNvSpPr txBox="1">
            <a:spLocks/>
          </p:cNvSpPr>
          <p:nvPr/>
        </p:nvSpPr>
        <p:spPr>
          <a:xfrm>
            <a:off x="1125067" y="3645818"/>
            <a:ext cx="10297144" cy="187220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สพร. หรือ </a:t>
            </a:r>
            <a:r>
              <a:rPr lang="th-TH" sz="2800" b="1" dirty="0" err="1"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ส่งรายงาน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ผลการดำเนินงานการพัฒนาฝีมือแรงงานของผู้ที่ได้รับ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ช่วยเหลือหรือ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อุดหนุน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 ภายใน 7 วันนับแต่วันที่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ได้รับ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รายงานจาก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ผู้ที่ได้รับเงินช่วยเหลือหรืออุดหนุน เพื่อรายงานเสนอคณะกรรมการ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ส่งเสริม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   การพัฒนาฝีมือ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แรงงาน (ประกาศข้อ 19)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9297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845147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ทะเบียนคุม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97075" y="1845618"/>
            <a:ext cx="9865096" cy="1656184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สพร. หรือ สนพ.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ให้จัดทำทะเบียนคุมผู้ที่ได้รับเงินช่วยเหลือหรืออุดหนุน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เพื่อ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ติดตามและประเมินผลการใช้จ่ายเงินกองทุนเพื่อช่วยเหลือหรืออุดหนุน (ประกาศข้อ 20)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492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701131" y="261446"/>
            <a:ext cx="8712968" cy="936099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 smtClean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ข้อควรระวังการอนุมัติให้เงินอุดหนุน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เนื้อหา 1"/>
          <p:cNvSpPr txBox="1">
            <a:spLocks/>
          </p:cNvSpPr>
          <p:nvPr/>
        </p:nvSpPr>
        <p:spPr>
          <a:xfrm>
            <a:off x="1197075" y="1845618"/>
            <a:ext cx="9865096" cy="331236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>
            <a:no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thaiDist"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ยื่นคำ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ขอหลังวันที่ 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31 มีนาคม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ตรวจสอบด้วยว่าเป็น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</a:t>
            </a:r>
            <a:r>
              <a:rPr lang="th-TH" sz="3200" b="1" i="1" u="sng" dirty="0" smtClean="0">
                <a:latin typeface="FreesiaUPC" pitchFamily="34" charset="-34"/>
                <a:cs typeface="FreesiaUPC" pitchFamily="34" charset="-34"/>
              </a:rPr>
              <a:t>ขอรับเงินอุดหนุนตามหลักเกณฑ์ของปี</a:t>
            </a:r>
            <a:r>
              <a:rPr lang="th-TH" sz="3200" b="1" i="1" u="sng" dirty="0">
                <a:latin typeface="FreesiaUPC" pitchFamily="34" charset="-34"/>
                <a:cs typeface="FreesiaUPC" pitchFamily="34" charset="-34"/>
              </a:rPr>
              <a:t>ใด </a:t>
            </a:r>
            <a:endParaRPr lang="th-TH" sz="3200" b="1" i="1" u="sng" dirty="0" smtClean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   เช่น ผู้ดำเนินการทดสอบฯ ยื่น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คำขอ แบบ ชอ.1 ในวันที่ 1 เมษายน 2561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แต่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เป็นผลการทดสอบฯ ของปี พ.ศ. 2559 กรณีนี้ไม่สามารถ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อนุมัติให้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เงินช่วยเหลือหรืออุดหนุนได้ เนื่องจากเกินเวลาที่กำหนด (ทดสอบฯ ปี พ.ศ. 2559 ต้องยื่นคำขอฯ ในปี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พ.ศ.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2560 ทั้งนี้ ไม่เกินวันที่ 31 มีนาคม 2561)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endParaRPr lang="en-US" sz="3200" b="1" dirty="0">
              <a:latin typeface="FreesiaUPC" pitchFamily="34" charset="-34"/>
              <a:cs typeface="FreesiaUPC" pitchFamily="34" charset="-34"/>
            </a:endParaRPr>
          </a:p>
          <a:p>
            <a:pPr marL="81623" indent="0" algn="thaiDist">
              <a:buNone/>
            </a:pP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	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3734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99670132"/>
              </p:ext>
            </p:extLst>
          </p:nvPr>
        </p:nvGraphicFramePr>
        <p:xfrm>
          <a:off x="332980" y="1283297"/>
          <a:ext cx="11665295" cy="5242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2653"/>
                <a:gridCol w="8780396"/>
                <a:gridCol w="1008112"/>
                <a:gridCol w="1224134"/>
              </a:tblGrid>
              <a:tr h="3796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1518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ครบ 100 คน อุดหนุน 10,000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</a:t>
                      </a:r>
                    </a:p>
                    <a:p>
                      <a:pPr marL="177800" indent="-177800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 ส่งเงินค่าทดสอบเข้ากองทุน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ชอ.1-1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สมทบที่นำส่ง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485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ผู้ประกอบกิจการพัฒนาฝีมือแรงงานให้แก่ลูกจ้างในปีที่ผ่านมา ส่วนที่เกินกว่าร้อยละ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ผู้ประกอบกิจการได้รับการรับรองมาตรฐานฯ ของตนตามมาตรา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759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ทดสอบฯ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และจ่ายค่าจ้างตามมาตรฐานฝีมือ อุดหนุนคนละ 1,000 บาท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ไม่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  <a:tr h="6999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ฝึกอบรมเพื่อ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สร้างสรรค์นวัตกรรมหรือนำเทคโนโลยีมาใช้ผลิตสินค้าหรือ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11742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75390" y="646261"/>
            <a:ext cx="88786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แบบคำขอรับเงินช่วยเหลือหรืออุดหนุนจากกองทุนพัฒนาฝีมือแรงงาน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7 แบบ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285" y="405458"/>
            <a:ext cx="749872" cy="7501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454130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530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422211" y="177361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566227" y="328805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566227" y="371782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Isosceles Triangle 4">
            <a:hlinkClick r:id="rId3" action="ppaction://hlinkfile"/>
          </p:cNvPr>
          <p:cNvSpPr/>
          <p:nvPr/>
        </p:nvSpPr>
        <p:spPr>
          <a:xfrm rot="5400000">
            <a:off x="11566227" y="422416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1638235" y="465393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Isosceles Triangle 4">
            <a:hlinkClick r:id="rId3" action="ppaction://hlinkfile"/>
          </p:cNvPr>
          <p:cNvSpPr/>
          <p:nvPr/>
        </p:nvSpPr>
        <p:spPr>
          <a:xfrm rot="5400000">
            <a:off x="11638235" y="515798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Isosceles Triangle 4">
            <a:hlinkClick r:id="rId3" action="ppaction://hlinkfile"/>
          </p:cNvPr>
          <p:cNvSpPr/>
          <p:nvPr/>
        </p:nvSpPr>
        <p:spPr>
          <a:xfrm rot="5400000">
            <a:off x="11638235" y="595007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39535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7500877"/>
              </p:ext>
            </p:extLst>
          </p:nvPr>
        </p:nvGraphicFramePr>
        <p:xfrm>
          <a:off x="260972" y="1547019"/>
          <a:ext cx="11809311" cy="48981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9048"/>
                <a:gridCol w="8999826"/>
                <a:gridCol w="937322"/>
                <a:gridCol w="1203115"/>
              </a:tblGrid>
              <a:tr h="685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</a:tr>
              <a:tr h="1370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</a:t>
                      </a:r>
                      <a:endParaRPr lang="th-TH" sz="24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ค่าทดสอบกรณีกรมฯ ส่งผู้เข้ารับการทดสอบไปทดสอบกับศูนย์ทดสอบฯ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</a:tr>
              <a:tr h="2055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ส่งเงินสมทบเข้ากองทุน อุดหนุนร้อยละ 10 ของเงินสมทบที่นำส่งเข้ากองทุน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ดำเนินการพัฒนาฝีมือแรงงานลูกจ้างในปีที่ผ่านมา ส่วนที่เกินกว่าร้อยละ 70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ได้รับการรับรองมาตรฐานฯ ของตนตามมาตรา 26 อุดหนุนสาขาระดับละ 10,000 บาท 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ส่งลูกจ้างเข้ารับการทดสอบและผ่านการ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ทดสอบฯ และ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จ่ายค่าจ้างตามมาตรฐานฝีมือ </a:t>
                      </a:r>
                      <a:endParaRPr lang="th-TH" sz="24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ฝึกอบรมฝีมือแรงงานเพื่อสร้างสรรค์นวัตกรรมหรือนำเทคโนโลยีมาใช้ผลิตสินค้าหรือบริการ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</a:tr>
              <a:tr h="508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67222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25067" y="706138"/>
            <a:ext cx="9937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แบบรายงานผลการดำเนินงานการพัฒนาฝีมือแรงงานของผู้ได้รับเงินช่วยเหลือหรืออุดหนุน</a:t>
            </a:r>
          </a:p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971" y="706137"/>
            <a:ext cx="720079" cy="705598"/>
          </a:xfrm>
          <a:prstGeom prst="rect">
            <a:avLst/>
          </a:prstGeom>
          <a:solidFill>
            <a:srgbClr val="88ECFA"/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520968"/>
            <a:ext cx="735475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350203" y="270971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350203" y="414987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710243" y="609409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344910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41698142"/>
              </p:ext>
            </p:extLst>
          </p:nvPr>
        </p:nvGraphicFramePr>
        <p:xfrm>
          <a:off x="260971" y="1621522"/>
          <a:ext cx="11710243" cy="4688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976"/>
                <a:gridCol w="8681064"/>
                <a:gridCol w="936104"/>
                <a:gridCol w="1413099"/>
              </a:tblGrid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278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lvl="0" indent="-273050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ถ้ามีจำนวนตั้งแต่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75 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คนขึ้นไป ให้ปัดเป็น 100 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ดำเนินการทดสอบมาตรฐานฯ ให้แก่ผู้เข้ารับการ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ทดสอบที่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กรมฯ ส่งไป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นำส่งเข้ากองทุน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ผู้ประกอบกิจการดำเนินการพัฒนาฝีมือแรงงานให้แก่ลูกจ้างในปีที่ผ่านมา ส่วนที่เกินกว่าร้อยละ 70 อุดหนุนคนละ 200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ผู้ประกอบกิจการได้รับการรับรองมาตรฐานฝีมือแรงงานของตน ตามมาตรา 26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สาขาระดับละ 10,000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สี่เหลี่ยมผืนผ้า 5"/>
          <p:cNvSpPr/>
          <p:nvPr/>
        </p:nvSpPr>
        <p:spPr>
          <a:xfrm>
            <a:off x="1287296" y="1053563"/>
            <a:ext cx="855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12" y="837372"/>
            <a:ext cx="720079" cy="6674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418161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35731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278195" y="292573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494219" y="378983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494219" y="422188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Isosceles Triangle 4">
            <a:hlinkClick r:id="rId3" action="ppaction://hlinkfile"/>
          </p:cNvPr>
          <p:cNvSpPr/>
          <p:nvPr/>
        </p:nvSpPr>
        <p:spPr>
          <a:xfrm rot="5400000">
            <a:off x="11494219" y="472593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1494219" y="551802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162681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36571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4" name="สี่เหลี่ยมผืนผ้า 5"/>
          <p:cNvSpPr/>
          <p:nvPr/>
        </p:nvSpPr>
        <p:spPr>
          <a:xfrm>
            <a:off x="1124964" y="837538"/>
            <a:ext cx="855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63" y="621481"/>
            <a:ext cx="648072" cy="6672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2640284"/>
              </p:ext>
            </p:extLst>
          </p:nvPr>
        </p:nvGraphicFramePr>
        <p:xfrm>
          <a:off x="188963" y="1413569"/>
          <a:ext cx="11665297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1"/>
                <a:gridCol w="8704943"/>
                <a:gridCol w="1111147"/>
                <a:gridCol w="1188776"/>
              </a:tblGrid>
              <a:tr h="35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03974450"/>
              </p:ext>
            </p:extLst>
          </p:nvPr>
        </p:nvGraphicFramePr>
        <p:xfrm>
          <a:off x="188963" y="2133649"/>
          <a:ext cx="11665296" cy="4320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0"/>
                <a:gridCol w="8704942"/>
                <a:gridCol w="1111147"/>
                <a:gridCol w="1188777"/>
              </a:tblGrid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 อุดหนุนคนละ 1,000 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บาท ไม่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เกินปีละ 100,000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ผู้ประกอบกิจการดำเนินการฝึกอบรมให้แก่ลูกจ้างเพื่อเป็นการสร้างสรรค์นวัตกรรม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หรือนำเทคโนโลยีมาใช้ในการผลิตสินค้าหรือบริการ อุดหนุนเท่าที่จ่ายจริง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1783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 ส่งเงินค่าทดสอบเข้ากองทุน หรือศูนย์ประเมิน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ความรู้ความสามารถตามมาตรา 26/4 (2) ที่เป็นหน่วยงานของรัฐ ส่งเงินค่าธรรมเนียมเข้ากองทุน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อื่นของ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ผู้ประเมิน </a:t>
                      </a:r>
                      <a:endParaRPr lang="th-TH" sz="2400" dirty="0" smtClean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ค่าใช้จ่ายในการดำเนินการรับรองความรู้ความสามารถ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 อุดหนุนเป็นค่าใช้จ่ายในการดำเนินการทดสอบมาตรฐานฝีมือแรงงานแห่งชาติ ในกรณีที่งบประมาณมีจำนวนไม่เพียงพอ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>
            <a:off x="10717604" y="5157986"/>
            <a:ext cx="216024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520968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32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0990163" y="249369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Isosceles Triangle 4">
            <a:hlinkClick r:id="rId3" action="ppaction://hlinkfile"/>
          </p:cNvPr>
          <p:cNvSpPr/>
          <p:nvPr/>
        </p:nvSpPr>
        <p:spPr>
          <a:xfrm rot="5400000">
            <a:off x="10990163" y="328577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Isosceles Triangle 4">
            <a:hlinkClick r:id="rId3" action="ppaction://hlinkfile"/>
          </p:cNvPr>
          <p:cNvSpPr/>
          <p:nvPr/>
        </p:nvSpPr>
        <p:spPr>
          <a:xfrm rot="5400000">
            <a:off x="10990163" y="422188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Isosceles Triangle 4">
            <a:hlinkClick r:id="rId3" action="ppaction://hlinkfile"/>
          </p:cNvPr>
          <p:cNvSpPr/>
          <p:nvPr/>
        </p:nvSpPr>
        <p:spPr>
          <a:xfrm rot="5400000">
            <a:off x="11062171" y="580605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407921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8" name="สี่เหลี่ยมผืนผ้า 5"/>
          <p:cNvSpPr/>
          <p:nvPr/>
        </p:nvSpPr>
        <p:spPr>
          <a:xfrm>
            <a:off x="1302727" y="1250390"/>
            <a:ext cx="5843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แบบการยื่นขอรับความเห็นชอบหลักสูตรการฝึกอบรม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07510944"/>
              </p:ext>
            </p:extLst>
          </p:nvPr>
        </p:nvGraphicFramePr>
        <p:xfrm>
          <a:off x="510640" y="1989634"/>
          <a:ext cx="11377263" cy="259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7074"/>
                <a:gridCol w="8265269"/>
                <a:gridCol w="1240532"/>
                <a:gridCol w="1244388"/>
              </a:tblGrid>
              <a:tr h="5690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12139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82550" indent="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</a:t>
                      </a: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ใช้</a:t>
                      </a:r>
                      <a:r>
                        <a:rPr lang="en-US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 smtClean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ขร.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  <a:tr h="809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-37465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แบบหลักสูตรการฝึกอบรมเพื่อนำเทคโนโลยีมาใช้ในการผลิตสินค้าหรือบริการ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76995" y="1073281"/>
            <a:ext cx="720080" cy="7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4</a:t>
            </a:r>
            <a:endParaRPr lang="en-US" sz="4400" dirty="0"/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418161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2" name="Isosceles Triangle 4">
            <a:hlinkClick r:id="rId2" action="ppaction://hlinkfile"/>
          </p:cNvPr>
          <p:cNvSpPr/>
          <p:nvPr/>
        </p:nvSpPr>
        <p:spPr>
          <a:xfrm rot="5400000">
            <a:off x="11134179" y="335778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2" action="ppaction://hlinkfile"/>
          </p:cNvPr>
          <p:cNvSpPr/>
          <p:nvPr/>
        </p:nvSpPr>
        <p:spPr>
          <a:xfrm rot="5400000">
            <a:off x="11134179" y="386184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="" xmlns:p14="http://schemas.microsoft.com/office/powerpoint/2010/main" val="281472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35" y="765498"/>
            <a:ext cx="1036915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 txBox="1">
            <a:spLocks/>
          </p:cNvSpPr>
          <p:nvPr/>
        </p:nvSpPr>
        <p:spPr>
          <a:xfrm>
            <a:off x="11329808" y="6292841"/>
            <a:ext cx="812483" cy="521329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 algn="ctr"/>
              <a:t>75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5586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97075" y="1121772"/>
            <a:ext cx="10081120" cy="3244126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6000" b="1" dirty="0">
                <a:latin typeface="KodchiangUPC" pitchFamily="18" charset="-34"/>
                <a:cs typeface="KodchiangUPC" pitchFamily="18" charset="-34"/>
              </a:rPr>
              <a:t>การให้กู้ยืมเงินกองทุนพัฒนาฝีมือแรงงาน</a:t>
            </a:r>
            <a:endParaRPr lang="en-US" sz="6000" b="1" dirty="0"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3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898543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4" descr="nlyl_reading_man_with_glass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58" y="3213770"/>
            <a:ext cx="4392488" cy="2376264"/>
          </a:xfrm>
          <a:prstGeom prst="rect">
            <a:avLst/>
          </a:prstGeom>
        </p:spPr>
      </p:pic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2709243" y="2012113"/>
            <a:ext cx="8352928" cy="3876462"/>
          </a:xfrm>
          <a:prstGeom prst="rect">
            <a:avLst/>
          </a:prstGeom>
        </p:spPr>
        <p:txBody>
          <a:bodyPr vert="horz" lIns="108808" tIns="54404" rIns="108808" bIns="54404" rtlCol="0">
            <a:noAutofit/>
          </a:bodyPr>
          <a:lstStyle>
            <a:lvl1pPr marL="326496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68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184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60399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7413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122222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503133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884045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264957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บัญญัติให้ใช้จ่ายเงินกองทุนพัฒนาฝีมือแรงงานเพื่อให้กู้ยืมเป็นค่าใช้จ่ายในการอบรมฝีมือแรงงาน หรือการทดสอบมาตรฐานฝีมือแรงงาน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500034" y="500042"/>
            <a:ext cx="8183880" cy="841520"/>
          </a:xfrm>
          <a:prstGeom prst="rect">
            <a:avLst/>
          </a:prstGeom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64150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="" xmlns:p14="http://schemas.microsoft.com/office/powerpoint/2010/main" val="815234471"/>
              </p:ext>
            </p:extLst>
          </p:nvPr>
        </p:nvGraphicFramePr>
        <p:xfrm>
          <a:off x="260971" y="621482"/>
          <a:ext cx="864096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4"/>
          <p:cNvSpPr/>
          <p:nvPr/>
        </p:nvSpPr>
        <p:spPr>
          <a:xfrm>
            <a:off x="7245748" y="1773610"/>
            <a:ext cx="3600400" cy="417646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57" tIns="21157" rIns="21157" bIns="21157" numCol="1" spcCol="1512" anchor="ctr" anchorCtr="0">
            <a:noAutofit/>
          </a:bodyPr>
          <a:lstStyle/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เพี่อเป็นค่าใช้จ่าย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29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ฝึกอบรมฝีมือแรงงานหรือทดสอบมาตรฐานฝีมือแรงงาน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987" y="263564"/>
            <a:ext cx="3071141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ตัวเชื่อมต่อตรง 10"/>
          <p:cNvCxnSpPr/>
          <p:nvPr/>
        </p:nvCxnSpPr>
        <p:spPr>
          <a:xfrm>
            <a:off x="6381652" y="1845618"/>
            <a:ext cx="864096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14"/>
          <p:cNvCxnSpPr/>
          <p:nvPr/>
        </p:nvCxnSpPr>
        <p:spPr>
          <a:xfrm flipH="1">
            <a:off x="6381652" y="4941962"/>
            <a:ext cx="864096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ตัวเชื่อมต่อตรง 19"/>
          <p:cNvCxnSpPr/>
          <p:nvPr/>
        </p:nvCxnSpPr>
        <p:spPr>
          <a:xfrm flipH="1">
            <a:off x="6381652" y="3725182"/>
            <a:ext cx="864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6812675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716061" y="578034"/>
            <a:ext cx="10778161" cy="1051560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ผู้ประกอบกิจการ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4268275410"/>
              </p:ext>
            </p:extLst>
          </p:nvPr>
        </p:nvGraphicFramePr>
        <p:xfrm>
          <a:off x="1629123" y="2205658"/>
          <a:ext cx="885698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125067" y="5546586"/>
            <a:ext cx="9577064" cy="547504"/>
          </a:xfrm>
          <a:prstGeom prst="rect">
            <a:avLst/>
          </a:prstGeom>
          <a:solidFill>
            <a:schemeClr val="accent2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Wingdings" pitchFamily="2" charset="2"/>
              <a:buChar char="v"/>
            </a:pPr>
            <a:r>
              <a:rPr lang="th-TH" sz="2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เคยกู้แล้ว ถ้าจะกู้ใหม่ต้องดำเนินการฝึกอบรมให้เสร็จสิ้น และปิดบัญชีสัญญาเดิมก่อน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38800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2912784476"/>
              </p:ext>
            </p:extLst>
          </p:nvPr>
        </p:nvGraphicFramePr>
        <p:xfrm>
          <a:off x="666454" y="1666676"/>
          <a:ext cx="11115797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9191070" y="4220776"/>
            <a:ext cx="285818" cy="288031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23150" y="1002020"/>
            <a:ext cx="3390481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97475" y="263564"/>
            <a:ext cx="3071141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 smtClean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67915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2118151935"/>
              </p:ext>
            </p:extLst>
          </p:nvPr>
        </p:nvGraphicFramePr>
        <p:xfrm>
          <a:off x="623148" y="1197029"/>
          <a:ext cx="10854335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6"/>
          <p:cNvSpPr/>
          <p:nvPr/>
        </p:nvSpPr>
        <p:spPr>
          <a:xfrm>
            <a:off x="719122" y="476785"/>
            <a:ext cx="4220836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27747" y="628679"/>
            <a:ext cx="1118202" cy="928909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0836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28161418"/>
              </p:ext>
            </p:extLst>
          </p:nvPr>
        </p:nvGraphicFramePr>
        <p:xfrm>
          <a:off x="1142519" y="1629596"/>
          <a:ext cx="9997413" cy="443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8965"/>
                <a:gridCol w="5998448"/>
              </a:tblGrid>
              <a:tr h="1512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8001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6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3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6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ชื่อเรื่อง 1"/>
          <p:cNvSpPr txBox="1">
            <a:spLocks/>
          </p:cNvSpPr>
          <p:nvPr/>
        </p:nvSpPr>
        <p:spPr>
          <a:xfrm>
            <a:off x="2014195" y="284018"/>
            <a:ext cx="8183880" cy="841520"/>
          </a:xfrm>
          <a:prstGeom prst="rect">
            <a:avLst/>
          </a:prstGeom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842014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500158"/>
            <a:ext cx="10907578" cy="623076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อัตราดอกเบี้ย</a:t>
            </a:r>
            <a:endParaRPr lang="en-US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30842281"/>
              </p:ext>
            </p:extLst>
          </p:nvPr>
        </p:nvGraphicFramePr>
        <p:xfrm>
          <a:off x="1115951" y="1485578"/>
          <a:ext cx="10378268" cy="4966307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868588"/>
                <a:gridCol w="2952328"/>
                <a:gridCol w="3557352"/>
              </a:tblGrid>
              <a:tr h="1903301">
                <a:tc>
                  <a:txBody>
                    <a:bodyPr/>
                    <a:lstStyle/>
                    <a:p>
                      <a:pPr algn="thaiDist"/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ลงวันที่ 13 กรกฎาคม  2559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 rowSpan="2"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1.ผู้ดำเนินการฝึก</a:t>
                      </a:r>
                    </a:p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ผู้ดำเนินการทดสอบ</a:t>
                      </a:r>
                      <a:br>
                        <a:rPr kumimoji="0" lang="th-TH" sz="28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มาตรฐานฝีมือแรงงาน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ผู้ประกอบกิจการ</a:t>
                      </a:r>
                      <a:endParaRPr kumimoji="0" lang="en-US" sz="28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  <a:b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2800" b="1" baseline="0" dirty="0" smtClean="0">
                          <a:latin typeface="FreesiaUPC" pitchFamily="34" charset="-34"/>
                          <a:cs typeface="FreesiaUPC" pitchFamily="34" charset="-34"/>
                        </a:rPr>
                        <a:t> 3 ต่อปี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/>
                </a:tc>
              </a:tr>
              <a:tr h="274124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kumimoji="0" lang="th-TH" sz="2800" b="1" kern="120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kumimoji="0" lang="th-TH" sz="2800" b="1" kern="1200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(ฉบับที่ 3) ลงวันที่ 8 มิถุนายน  2560</a:t>
                      </a:r>
                      <a:endParaRPr lang="en-US" sz="2800" b="1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800" b="1" dirty="0">
                        <a:latin typeface="FreesiaUPC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อัตราดอกเบี้ยร้อยละ 0</a:t>
                      </a:r>
                      <a:r>
                        <a:rPr lang="th-TH" sz="28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ต่อปี เป็นเวลา 1 ปี </a:t>
                      </a:r>
                      <a:r>
                        <a:rPr lang="th-TH" sz="2600" b="1" baseline="0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(ตั้งแต่ 8 มิ.ย. 60 – 7 มิ.ย. 61)</a:t>
                      </a:r>
                      <a:endParaRPr lang="th-TH" sz="2600" b="1" dirty="0" smtClean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66630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941" y="2133267"/>
            <a:ext cx="2627837" cy="1656567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1198988" y="5157986"/>
            <a:ext cx="7054871" cy="1217866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3) ลงวันที่ 8 มิถุนายน 2560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1007045" y="3852993"/>
            <a:ext cx="10100185" cy="1088969"/>
            <a:chOff x="642910" y="3496820"/>
            <a:chExt cx="7578099" cy="1088717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492329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2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เริ่ม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มิ.ย.60</a:t>
              </a:r>
              <a:endParaRPr lang="en-US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492329"/>
            </a:xfrm>
            <a:prstGeom prst="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สิ้นสุด</a:t>
              </a:r>
              <a:r>
                <a:rPr lang="th-TH" sz="2600" b="1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7 </a:t>
              </a:r>
              <a:r>
                <a:rPr lang="th-TH" sz="2600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มิ.ย.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61</a:t>
              </a:r>
              <a:endParaRPr lang="en-US" sz="2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20"/>
              <a:ext cx="4506265" cy="600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300" b="1" dirty="0"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3300" b="1" dirty="0"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กลุ่ม 14"/>
          <p:cNvGrpSpPr/>
          <p:nvPr/>
        </p:nvGrpSpPr>
        <p:grpSpPr>
          <a:xfrm>
            <a:off x="116955" y="117427"/>
            <a:ext cx="11809312" cy="2630037"/>
            <a:chOff x="159759" y="3357757"/>
            <a:chExt cx="8860444" cy="2629427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9759" y="3357757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447775" y="4725591"/>
              <a:ext cx="7572428" cy="1261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</a:t>
              </a:r>
              <a:r>
                <a:rPr lang="th-TH" sz="3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 60 – 7 </a:t>
              </a:r>
              <a:r>
                <a:rPr lang="th-TH" sz="3800" b="1" dirty="0" smtClean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มิ.ย. </a:t>
              </a:r>
              <a:r>
                <a:rPr lang="th-TH" sz="3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61</a:t>
              </a:r>
            </a:p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638585" y="2061243"/>
            <a:ext cx="2783222" cy="1648753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800" b="1" dirty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533217" y="2061245"/>
            <a:ext cx="2975168" cy="1713336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5227" y="333450"/>
            <a:ext cx="93610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ฝึก 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ผู้ดำเนินการ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ทดสอบมาตรฐาน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ฝีมือ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แรงงาน และผู้</a:t>
            </a:r>
            <a:r>
              <a:rPr lang="th-TH" sz="3000" b="1" dirty="0">
                <a:latin typeface="FreesiaUPC" pitchFamily="34" charset="-34"/>
                <a:cs typeface="FreesiaUPC" pitchFamily="34" charset="-34"/>
              </a:rPr>
              <a:t>ประกอบกิจการ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5275252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6880" y="2072158"/>
            <a:ext cx="5374241" cy="4033190"/>
          </a:xfrm>
          <a:prstGeom prst="rect">
            <a:avLst/>
          </a:prstGeom>
        </p:spPr>
      </p:pic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046271" y="500160"/>
            <a:ext cx="5998448" cy="2786727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 lIns="108808" tIns="54404" rIns="108808" bIns="54404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52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lang="th-TH" sz="5200" b="1" i="1" dirty="0" err="1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lang="th-TH" sz="52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lang="en-US" sz="52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lang="en-US" sz="52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lang="th-TH" sz="52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lang="en-US" sz="5200" b="1" i="1" dirty="0"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49390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229523" y="4222068"/>
            <a:ext cx="5256583" cy="2486379"/>
          </a:xfrm>
          <a:prstGeom prst="cloud">
            <a:avLst/>
          </a:prstGeom>
          <a:solidFill>
            <a:srgbClr val="FECCF3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r"/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148" y="548808"/>
            <a:ext cx="10844968" cy="853674"/>
          </a:xfrm>
          <a:prstGeom prst="round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095" y="4184823"/>
            <a:ext cx="2975168" cy="1626730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10397" y="3717895"/>
            <a:ext cx="1247651" cy="936321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911068" y="1307607"/>
            <a:ext cx="10653021" cy="2023446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753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4300" b="1" dirty="0" err="1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4300" dirty="0">
                <a:solidFill>
                  <a:srgbClr val="CCFFCC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748968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8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676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800" b="1" dirty="0">
                <a:solidFill>
                  <a:srgbClr val="CCFF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749996" y="3861942"/>
            <a:ext cx="2879195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4300" dirty="0"/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944574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5095" y="548807"/>
            <a:ext cx="10653021" cy="771590"/>
          </a:xfrm>
          <a:prstGeom prst="rect">
            <a:avLst/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43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1557155"/>
            <a:ext cx="1823490" cy="19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2231092" y="2402280"/>
            <a:ext cx="4294575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33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300" dirty="0"/>
          </a:p>
        </p:txBody>
      </p:sp>
      <p:sp>
        <p:nvSpPr>
          <p:cNvPr id="7" name="TextBox 6"/>
          <p:cNvSpPr txBox="1"/>
          <p:nvPr/>
        </p:nvSpPr>
        <p:spPr>
          <a:xfrm>
            <a:off x="6669458" y="1341081"/>
            <a:ext cx="4702685" cy="3084072"/>
          </a:xfrm>
          <a:prstGeom prst="roundRect">
            <a:avLst/>
          </a:prstGeom>
          <a:solidFill>
            <a:srgbClr val="D1B2E8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8451" y="1629177"/>
            <a:ext cx="1151678" cy="8642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18451" y="2906453"/>
            <a:ext cx="3455034" cy="617702"/>
          </a:xfrm>
          <a:prstGeom prst="homePlate">
            <a:avLst/>
          </a:prstGeom>
          <a:solidFill>
            <a:srgbClr val="92D05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966773" y="3912778"/>
            <a:ext cx="1582294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33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23" y="3933967"/>
            <a:ext cx="1247651" cy="8642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982209" y="4798265"/>
            <a:ext cx="3359061" cy="144869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lIns="108808" tIns="54404" rIns="108808" bIns="54404" rtlCol="0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ธนาคารธนชาติ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7533217" y="4942313"/>
            <a:ext cx="4102514" cy="144869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 lIns="108808" tIns="54404" rIns="108808" bIns="54404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900" b="1" dirty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62746" y="4366117"/>
            <a:ext cx="1727517" cy="1917703"/>
          </a:xfrm>
          <a:prstGeom prst="foldedCorner">
            <a:avLst/>
          </a:prstGeom>
          <a:solidFill>
            <a:srgbClr val="FF7C8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endParaRPr lang="th-TH" sz="3300" b="1" dirty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431202" y="3717893"/>
            <a:ext cx="11324834" cy="432148"/>
          </a:xfrm>
          <a:prstGeom prst="bentConnector3">
            <a:avLst>
              <a:gd name="adj1" fmla="val 52570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4489836" y="4126488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7316352" y="4285398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5408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895" y="3141764"/>
            <a:ext cx="10844968" cy="1571989"/>
          </a:xfrm>
          <a:prstGeom prst="rect">
            <a:avLst/>
          </a:prstGeom>
        </p:spPr>
      </p:pic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25067" y="2489926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82840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23148" y="1060785"/>
            <a:ext cx="10748995" cy="265665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อายุข้อมูลเครดิตบูโรในการยื่นคำขอกู้ยืมเงิน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ต้องมีอายุไม่เกิน 30 วัน ณ วันที่ยื่นคำขอกู้ยืมเงิน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กรณีผู้กู้ยืมเงินรายเดิมประสงค์จะขอกู้ยืมเงินใหม่ (ปิดบัญชีแล้ว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ก่อนจะขอกู้ยืมใหม่) ให้ยื่นข้อมูลเครดิตบูโรใหม่ด้วยทุกครั้ง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4485" y="4085120"/>
            <a:ext cx="10797658" cy="2368983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กำหนดเวลาการทำสัญญาเมื่อได้รับอนุมัติให้กู้ยืมเงิน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นับแต่วันได้รับแจ้งผลการพิจารณาอนุมัติ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แต่หากมีเหตุจำเป็นสามารถเลื่อนระยะเวลาได้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42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0466" y="628002"/>
            <a:ext cx="1151678" cy="1080370"/>
          </a:xfrm>
          <a:prstGeom prst="rect">
            <a:avLst/>
          </a:prstGeom>
          <a:noFill/>
        </p:spPr>
      </p:pic>
      <p:pic>
        <p:nvPicPr>
          <p:cNvPr id="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0467" y="3581014"/>
            <a:ext cx="1151679" cy="1080370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932754" y="31734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28729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22138" y="1098982"/>
            <a:ext cx="10844968" cy="5211132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</a:t>
            </a:r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การเลื่อนเวลาการฝึกอบรมหรือทดสอบมาตรฐานฯ ออกไปจาก</a:t>
            </a:r>
            <a:b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ที่แจ้งไว้ในคำขอกู้ยืมเงิน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พร้อมระบุวันเริ่ม- จบฝึกอบรม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หรือทดสอบมาตรฐานฯ แนบไว้กับสัญญา เพื่อเป็นหลักฐาน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ในการบอกเลิกสัญญา กรณีผู้กู้ยืมเงินผิดสัญญาหรือนำเงินไปใช้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ผิดวัตถุประสงค์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36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การเลื่อนเวลาการฝึกอบรมต้องไม่กระทบกับวงเงินกู้ยืมที่ได้รับอนุมัติ</a:t>
            </a:r>
            <a:b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   และสัญญา</a:t>
            </a:r>
            <a:r>
              <a:rPr lang="th-TH" sz="3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กู้ยืมเงิน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3186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450910"/>
            <a:ext cx="1153814" cy="1080370"/>
          </a:xfrm>
          <a:prstGeom prst="rect">
            <a:avLst/>
          </a:prstGeom>
          <a:noFill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004062" y="15167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8148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906206" y="1385773"/>
            <a:ext cx="10461075" cy="3799161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เอกสารประกอบการพิจารณาการให้กู้ยืมเ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งิน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รายงานรายงาน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งบแสดงฐานะการเงิน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งบกำไรขาดทุน และงบแสดง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การเปลี่ยนแปลงส่วนของผู้ถือหุ้น สำหรับปีสิ้นสุดวันเดียวกัน รวมถึง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หมายเหตุสรุปนโยบายการบัญชีที่สำคัญ และหมายเหตุ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เรื่องอื่นๆ  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ซึ่งผ่านการตรวจสอบจากผู้สอบบัญชีเรียบร้อยแล้วย้อนหลัง 2 ปี</a:t>
            </a:r>
          </a:p>
          <a:p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6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1647">
            <a:off x="9943976" y="4321394"/>
            <a:ext cx="1756207" cy="1933515"/>
          </a:xfrm>
          <a:prstGeom prst="rect">
            <a:avLst/>
          </a:prstGeom>
          <a:noFill/>
        </p:spPr>
      </p:pic>
      <p:pic>
        <p:nvPicPr>
          <p:cNvPr id="11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24495" y="737797"/>
            <a:ext cx="1081693" cy="1080370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46913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321928"/>
            <a:ext cx="11036914" cy="4412095"/>
          </a:xfrm>
          <a:prstGeom prst="round2DiagRect">
            <a:avLst/>
          </a:prstGeom>
          <a:solidFill>
            <a:srgbClr val="FED6FE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จดทะเบียนนิติบุคคลใหม่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และดำเนินการ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ไม่ถึง 1 ปี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ให้ใช้หลักประกันเป็นหนังสือค้ำประกันธนาคาร</a:t>
            </a:r>
          </a:p>
          <a:p>
            <a:endParaRPr lang="th-TH" sz="3600" b="1" dirty="0"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Ø"/>
            </a:pP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เนื่องจากรายงาน</a:t>
            </a:r>
            <a:r>
              <a:rPr lang="th-TH" sz="3600" b="1" u="sng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เครดิตบูโรไม่ปรากฏข้อมูลการดำเนินธุรกรรมทางการเงิน </a:t>
            </a: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และยังไม่มีงบแสดงฐานะทางการเงิน ซึ่งเป็นข้อมูลสำคัญในการ</a:t>
            </a:r>
            <a:r>
              <a:rPr lang="th-TH" sz="36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พิจารณาสถานะ</a:t>
            </a: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ทางการเงินของสถานประกอบกิจการว่ามีความมั่นคงทางการ</a:t>
            </a:r>
            <a:r>
              <a:rPr lang="th-TH" sz="36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เงินมาก</a:t>
            </a: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น้อยเพียงใด เพื่อป้องกันหนี้เสีย</a:t>
            </a:r>
          </a:p>
        </p:txBody>
      </p:sp>
      <p:pic>
        <p:nvPicPr>
          <p:cNvPr id="5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30124" y="621482"/>
            <a:ext cx="1080121" cy="1080120"/>
          </a:xfrm>
          <a:prstGeom prst="rect">
            <a:avLst/>
          </a:prstGeom>
          <a:noFill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59436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285085"/>
            <a:ext cx="11036914" cy="5025029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การตรวจสอบข้อมูลกับสำนักงานประกันสังคม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ตรวจสอบข้อมูลกับสำนักงานประกันสังคมว่า สถานประกอบกิจการที่ยื่น</a:t>
            </a:r>
            <a:b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คำขอกู้ยืมเงินกองทุนพัฒนาฝีมือแรงงาน </a:t>
            </a:r>
            <a: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ค้างชำระการนำส่งเงิน</a:t>
            </a:r>
            <a:b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ประกันสังคมหรือไม่</a:t>
            </a:r>
            <a:endParaRPr lang="en-US" sz="3600" b="1" u="sng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ตรวจสอบ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ตรงกับ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ที่นำส่งเงินสมทบเข้ากองทุนประกันสังคมหรือไม่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เนื่องจากจำนวนลูกจ้าง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เป็นข้อมูลสำคัญในการพิจารณาอนุมัติวงเงินกู้ยืม เพื่อ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ป้องกันการนำ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จำนวนลูกจ้างที่ไม่ตรงกับข้อเท็จจริงมาใช้ในการเพิ่มวงเงินกู้ยืม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621258"/>
            <a:ext cx="1128009" cy="1080370"/>
          </a:xfrm>
          <a:prstGeom prst="rect">
            <a:avLst/>
          </a:prstGeom>
          <a:noFill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125067" y="185668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35668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63556" y="1141069"/>
            <a:ext cx="11036914" cy="5025029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32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การติดตามสถานประกอบกิจการที่ได้รับอนุมัติ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ตรวจเยี่ยมและติดตาม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การฝึกอบรมของสถานประกอบกิจการให้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นำ</a:t>
            </a: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</a:t>
            </a:r>
            <a:b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ไป</a:t>
            </a:r>
            <a:r>
              <a:rPr lang="th-TH" sz="3200" b="1" u="sng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ใช้ให้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เป็นไปตามที่ได้รับอนุมัติ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ส่งภาพถ่ายหรือวีดีโอกิจกรรม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 ให้กองส่งเสริมฯ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เพื่อรายงานที่ประชุม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คณะกรรมการส่งเสริม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การ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และประชาสัมพันธ์การให้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กู้ยืมเงินกองทุน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เกิด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ประโยชน์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ต่อ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การเพิ่มผลิตภาพแรงงาน</a:t>
            </a:r>
            <a:endParaRPr lang="en-US" sz="32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>
              <a:buFont typeface="Wingdings" pitchFamily="2" charset="2"/>
              <a:buChar char="q"/>
            </a:pP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ติดตามผลการให้กู้ยืม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เงินกองทุนพัฒนาฝีมือแรงงาน 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ตามแบบ กย.6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ส่งให้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กอง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ส่งเสริมฯ เพื่อรายงานต่อคณะกรรมการส่งเสริมการ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 </a:t>
            </a:r>
          </a:p>
          <a:p>
            <a:pPr algn="thaiDist"/>
            <a:r>
              <a:rPr lang="th-TH" sz="32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i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b="1" i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(สปก.ที่ไม่ส่งรายงานแบบ กย.6 จะมีผลในการพิจารณาอนุมัติเงินกู้ครั้งต่อไป)</a:t>
            </a:r>
            <a:endParaRPr lang="en-US" sz="3200" b="1" i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695221"/>
            <a:ext cx="1128009" cy="1080370"/>
          </a:xfrm>
          <a:prstGeom prst="rect">
            <a:avLst/>
          </a:prstGeom>
          <a:noFill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1125067" y="189434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54932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15095" y="1115006"/>
            <a:ext cx="10797658" cy="2300879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การขอเอกสารเพิ่มเติม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หากคณะอนุกรรมการพิจารณาการให้กู้ยืมเงินกองทุนพัฒนาฝีมือแรงงานพิจารณา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แล้วเห็นว่าสถานประกอบกิจการรายใด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เอกสารประกอบคำขอกู้ยืมเงินไม่เพียงพอ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สามารถ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ขอเอกสารเพิ่มเติม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เพื่อประกอบการพิจารณาเป็นกรณีไป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1882" y="3717942"/>
            <a:ext cx="10748995" cy="2300879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9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การยกเลิกอนุมัติเงินกู้ยืม</a:t>
            </a:r>
          </a:p>
          <a:p>
            <a:pPr algn="thaiDist"/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หากตรวจสอบในภายหลังพบว่าผู้กู้ยืม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เงินระบุข้อมูลไม่ตรงกับความเป็นจริง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คณะอนุกรรมการพิจารณาการให้กู้ยืมเงินกองทุนพัฒนาฝีมือแรงงานสามารถ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พิจารณา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ยกเลิกการอนุมัติ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ให้กู้ยืมเงินกองทุนพัฒนาฝีมือแรงงาน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476666"/>
            <a:ext cx="1128009" cy="1080370"/>
          </a:xfrm>
          <a:prstGeom prst="rect">
            <a:avLst/>
          </a:prstGeom>
          <a:noFill/>
        </p:spPr>
      </p:pic>
      <p:pic>
        <p:nvPicPr>
          <p:cNvPr id="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3213770"/>
            <a:ext cx="1128464" cy="1080370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ชื่อเรื่องรอง 2"/>
          <p:cNvSpPr txBox="1">
            <a:spLocks/>
          </p:cNvSpPr>
          <p:nvPr/>
        </p:nvSpPr>
        <p:spPr>
          <a:xfrm>
            <a:off x="1125067" y="185668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37357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1125067" y="261442"/>
            <a:ext cx="10081120" cy="867862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แนวปฏิบัติการให้กู้ยืมเงินกองทุนพัฒนาฝีมือแรงงาน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1882" y="1701718"/>
            <a:ext cx="10748995" cy="2300879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10. ข้อมูลตำแหน่งงานลูกจ้างที่เข้ารับการฝึกอบรม</a:t>
            </a:r>
          </a:p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- แจ้งสถานประกอบกิจการที่ยื่นคำขอกู้ยืมเงินกองทุนพัฒนาฝีมือแรงงาน 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จัดทำข้อมูลตำแหน่งงานลูกจ้างที่เข้ารับการฝึกอบรมในแต่ละหลักสูตร </a:t>
            </a:r>
            <a:b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  เพื่อเป็นเอกสารประกอบคำขอกู้ยืมเงินกองทุนพัฒนาฝีมือแรงงาน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1197546"/>
            <a:ext cx="1128464" cy="1080370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358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0" y="-239599"/>
            <a:ext cx="219806" cy="47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Table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22562813"/>
              </p:ext>
            </p:extLst>
          </p:nvPr>
        </p:nvGraphicFramePr>
        <p:xfrm>
          <a:off x="1164357" y="405458"/>
          <a:ext cx="10277300" cy="579254"/>
        </p:xfrm>
        <a:graphic>
          <a:graphicData uri="http://schemas.openxmlformats.org/drawingml/2006/table">
            <a:tbl>
              <a:tblPr bandRow="1">
                <a:tableStyleId>{E269D01E-BC32-4049-B463-5C60D7B0CCD2}</a:tableStyleId>
              </a:tblPr>
              <a:tblGrid>
                <a:gridCol w="10277300"/>
              </a:tblGrid>
              <a:tr h="579254">
                <a:tc>
                  <a:txBody>
                    <a:bodyPr/>
                    <a:lstStyle/>
                    <a:p>
                      <a:pPr algn="ctr"/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การออกเลขที่คำขอกู้ยืมเงิน เลขที่สัญญากู้/สัญญาค้ำ</a:t>
                      </a:r>
                      <a:endParaRPr lang="th-TH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48562194"/>
              </p:ext>
            </p:extLst>
          </p:nvPr>
        </p:nvGraphicFramePr>
        <p:xfrm>
          <a:off x="1116025" y="3141764"/>
          <a:ext cx="10378194" cy="3024403"/>
        </p:xfrm>
        <a:graphic>
          <a:graphicData uri="http://schemas.openxmlformats.org/presentationml/2006/ole">
            <p:oleObj spid="_x0000_s4107" name="Worksheet" r:id="rId3" imgW="6114971" imgH="2095494" progId="Excel.Sheet.8">
              <p:embed/>
            </p:oleObj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1122570" y="1267670"/>
            <a:ext cx="10365102" cy="1541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108808" tIns="54404" rIns="108808" bIns="54404">
            <a:spAutoFit/>
          </a:bodyPr>
          <a:lstStyle/>
          <a:p>
            <a:pPr algn="thaiDist"/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 ให้เรียงเลขที่ตามลำดับ </a:t>
            </a:r>
            <a:r>
              <a:rPr lang="th-TH" sz="31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โดยให้ใช้ปีงบประมาณ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เมื่อเริ่มปีงบประมาณให้กำหนดเลขที่ใหม่ แล้วตามด้วย 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ของ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ปีงบประมาณนั้น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6745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5522340" y="4349605"/>
            <a:ext cx="3379593" cy="848534"/>
          </a:xfrm>
          <a:prstGeom prst="rect">
            <a:avLst/>
          </a:prstGeom>
          <a:solidFill>
            <a:srgbClr val="72D8CC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 </a:t>
            </a:r>
            <a:r>
              <a:rPr lang="en-US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ขอกู้ (เลข 1) 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สัญญา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(เลข 2)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623149" y="261442"/>
            <a:ext cx="10907578" cy="5761240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เลขที่คำขอกู้ยืม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เลขที่สัญญากู้/สัญญาค้ำ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มีจำนวน 12 หลัก ประกอบด้วย</a:t>
            </a:r>
            <a:endParaRPr lang="en-US" b="1" dirty="0" smtClean="0">
              <a:latin typeface="FreesiaUPC" pitchFamily="34" charset="-34"/>
              <a:cs typeface="FreesiaUPC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100" b="1" dirty="0">
              <a:latin typeface="TH Chakra Petch" pitchFamily="2" charset="-34"/>
              <a:cs typeface="TH Chakra Petch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1  2     </a:t>
            </a:r>
            <a:r>
              <a:rPr lang="en-US" sz="16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  3  </a:t>
            </a:r>
            <a:r>
              <a:rPr lang="en-US" sz="1600" b="1" dirty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4     </a:t>
            </a:r>
            <a:r>
              <a:rPr lang="en-US" sz="1600" b="1" dirty="0" smtClean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  5  6  7  8   9  10  </a:t>
            </a:r>
            <a:r>
              <a:rPr lang="en-US" sz="1600" b="1" dirty="0">
                <a:solidFill>
                  <a:srgbClr val="FFFF00"/>
                </a:solidFill>
                <a:latin typeface="TH Chakra Petch" pitchFamily="2" charset="-34"/>
                <a:cs typeface="TH Chakra Petch" pitchFamily="2" charset="-34"/>
              </a:rPr>
              <a:t>11 12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solidFill>
                  <a:srgbClr val="0070C0"/>
                </a:solidFill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-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 </a:t>
            </a:r>
            <a:r>
              <a:rPr lang="en-US" b="1" u="sng" dirty="0" err="1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 </a:t>
            </a:r>
            <a:r>
              <a:rPr lang="en-US" b="1" u="sng" dirty="0" err="1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 </a:t>
            </a:r>
            <a:r>
              <a:rPr lang="en-US" b="1" u="sng" dirty="0" err="1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th-TH" b="1" u="sng" dirty="0" smtClean="0">
                <a:latin typeface="Arial Narrow" pitchFamily="34" charset="0"/>
                <a:cs typeface="TH Chakra Petch" pitchFamily="2" charset="-34"/>
              </a:rPr>
              <a:t> </a:t>
            </a:r>
            <a:endParaRPr lang="en-US" b="1" u="sng" dirty="0" smtClean="0">
              <a:latin typeface="Arial Narrow" pitchFamily="34" charset="0"/>
              <a:cs typeface="TH Chakra Petch" pitchFamily="2" charset="-34"/>
            </a:endParaRPr>
          </a:p>
        </p:txBody>
      </p:sp>
      <p:grpSp>
        <p:nvGrpSpPr>
          <p:cNvPr id="2" name="กลุ่ม 15"/>
          <p:cNvGrpSpPr/>
          <p:nvPr/>
        </p:nvGrpSpPr>
        <p:grpSpPr>
          <a:xfrm>
            <a:off x="3573340" y="2070571"/>
            <a:ext cx="1948998" cy="351112"/>
            <a:chOff x="3428198" y="2001034"/>
            <a:chExt cx="715174" cy="286546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 rot="5400000">
              <a:off x="3286116" y="2143116"/>
              <a:ext cx="28575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>
              <a:off x="3428992" y="2285992"/>
              <a:ext cx="714380" cy="158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5522338" y="1714886"/>
            <a:ext cx="3066583" cy="848534"/>
          </a:xfrm>
          <a:prstGeom prst="rect">
            <a:avLst/>
          </a:prstGeom>
          <a:solidFill>
            <a:srgbClr val="FFFF99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ปีงบประมาณ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ที่ยื่นคำขอกู้/ทำสัญญา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 rot="5400000">
            <a:off x="2065574" y="2570222"/>
            <a:ext cx="1000364" cy="10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2566285" y="3072521"/>
            <a:ext cx="2956053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522338" y="2653244"/>
            <a:ext cx="2659513" cy="848534"/>
          </a:xfrm>
          <a:prstGeom prst="rect">
            <a:avLst/>
          </a:prstGeom>
          <a:solidFill>
            <a:srgbClr val="FFCC66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การเรียงลำดับ</a:t>
            </a:r>
          </a:p>
          <a:p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เลขที่คำ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ขอกู้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/เลขที่สัญญา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4" name="ตัวเชื่อมต่อตรง 23"/>
          <p:cNvCxnSpPr/>
          <p:nvPr/>
        </p:nvCxnSpPr>
        <p:spPr>
          <a:xfrm rot="5400000">
            <a:off x="1131576" y="2927892"/>
            <a:ext cx="1714115" cy="105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1989163" y="3785478"/>
            <a:ext cx="3533177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22340" y="3598639"/>
            <a:ext cx="2736972" cy="479202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ประเภทผู้กู้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59310" y="2709714"/>
            <a:ext cx="3522941" cy="1587198"/>
          </a:xfrm>
          <a:prstGeom prst="rect">
            <a:avLst/>
          </a:prstGeom>
          <a:solidFill>
            <a:srgbClr val="FFCCFF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  	(เลข 1)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	(เลข 2)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     	(เลข 3)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ผู้รับการฝึก		(เลข 4)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>
            <a:off x="1773139" y="2071366"/>
            <a:ext cx="0" cy="272689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flipV="1">
            <a:off x="1773139" y="4787055"/>
            <a:ext cx="3749201" cy="1059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>
            <a:off x="909043" y="2071364"/>
            <a:ext cx="0" cy="344714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ลูกศรเชื่อมต่อแบบตรง 41"/>
          <p:cNvCxnSpPr/>
          <p:nvPr/>
        </p:nvCxnSpPr>
        <p:spPr>
          <a:xfrm>
            <a:off x="909045" y="5518512"/>
            <a:ext cx="4613295" cy="684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522338" y="5302083"/>
            <a:ext cx="3237258" cy="479202"/>
          </a:xfrm>
          <a:prstGeom prst="rect">
            <a:avLst/>
          </a:prstGeom>
          <a:solidFill>
            <a:srgbClr val="B4E1EA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รหัสจังหวัด </a:t>
            </a:r>
            <a:r>
              <a:rPr lang="th-TH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63549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911068" y="549474"/>
            <a:ext cx="7045796" cy="72542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815095" y="1551865"/>
            <a:ext cx="10365102" cy="441209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endParaRPr lang="th-TH" sz="3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ตามประมวลรัษฎากร หมวด 6 ส่วนที่ 1 การเสียอากร 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08807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มาตรา 104 บัญญัติว่า “ตราสารที่ระบุไว้ในบัญชีท้ายหมวดนี้</a:t>
            </a:r>
            <a:b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ต้องปิดแสตมป์บริบูรณ์ตามอัตราที่กำหนดไว้ในบัญชีนั้น</a:t>
            </a:r>
            <a:r>
              <a:rPr lang="en-US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ซึ่งบัญชีท้ายประมวลรัษฎากรกำหนดว่าการกู้ยืมเงินผู้ให้กู้เป็นผู้ที่ต้องเสียค่าอากร และการค้ำประกันผู้ค้ำประกันเป็นผู้ที่ต้องเสียค่าอากร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5" name="Picture 5" descr="ผลการค้นหารูปภาพสำหรับ อากรแสตมป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9564" y="620834"/>
            <a:ext cx="3191305" cy="1540927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0668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>
            <p:extLst>
              <p:ext uri="{D42A27DB-BD31-4B8C-83A1-F6EECF244321}">
                <p14:modId xmlns="" xmlns:p14="http://schemas.microsoft.com/office/powerpoint/2010/main" val="3025624607"/>
              </p:ext>
            </p:extLst>
          </p:nvPr>
        </p:nvGraphicFramePr>
        <p:xfrm>
          <a:off x="666454" y="1347454"/>
          <a:ext cx="10854335" cy="4890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ลูกศรขวา 3"/>
          <p:cNvSpPr/>
          <p:nvPr/>
        </p:nvSpPr>
        <p:spPr>
          <a:xfrm>
            <a:off x="5949602" y="2267859"/>
            <a:ext cx="360041" cy="5138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6" name="ลูกศรขวา 5"/>
          <p:cNvSpPr/>
          <p:nvPr/>
        </p:nvSpPr>
        <p:spPr>
          <a:xfrm>
            <a:off x="5949602" y="4798115"/>
            <a:ext cx="360041" cy="50388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52092" y="405545"/>
            <a:ext cx="3413335" cy="72542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3446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>
            <p:extLst>
              <p:ext uri="{D42A27DB-BD31-4B8C-83A1-F6EECF244321}">
                <p14:modId xmlns="" xmlns:p14="http://schemas.microsoft.com/office/powerpoint/2010/main" val="3520800551"/>
              </p:ext>
            </p:extLst>
          </p:nvPr>
        </p:nvGraphicFramePr>
        <p:xfrm>
          <a:off x="855908" y="611323"/>
          <a:ext cx="10854335" cy="5247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34556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>
            <p:extLst>
              <p:ext uri="{D42A27DB-BD31-4B8C-83A1-F6EECF244321}">
                <p14:modId xmlns="" xmlns:p14="http://schemas.microsoft.com/office/powerpoint/2010/main" val="200392561"/>
              </p:ext>
            </p:extLst>
          </p:nvPr>
        </p:nvGraphicFramePr>
        <p:xfrm>
          <a:off x="855908" y="428703"/>
          <a:ext cx="10854335" cy="5936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35292" y="634372"/>
            <a:ext cx="10663908" cy="1211219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  </a:t>
            </a:r>
          </a:p>
          <a:p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 กู้ยืมเงินกองทุนจำนวน </a:t>
            </a:r>
            <a:r>
              <a:rPr lang="th-TH" sz="32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700,500 </a:t>
            </a: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 โดยให้ นาย ข เป็นผู้ค้ำประกัน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6324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285221"/>
            <a:ext cx="10907578" cy="696301"/>
          </a:xfrm>
        </p:spPr>
        <p:txBody>
          <a:bodyPr>
            <a:normAutofit fontScale="90000"/>
          </a:bodyPr>
          <a:lstStyle/>
          <a:p>
            <a:r>
              <a:rPr lang="th-TH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3900" y="1390325"/>
            <a:ext cx="10854335" cy="180712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กรณีผู้ดำเนินการฝึก ผู้ดำเนินการทดสอบมาตรฐานฝีมือแรงงาน ผู้ประกอบกิจการ</a:t>
            </a: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ให้ชำระหนี้เงินกู้ยืมคืนกองทุนหลังจากลงนามในสัญญาและได้รับเช็คแล้ว โดยชำระเป็นรายเดือน </a:t>
            </a:r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 5 ของเดือนถัดไป</a:t>
            </a:r>
            <a:endParaRPr lang="en-US" sz="33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9114" y="3262533"/>
            <a:ext cx="10759121" cy="1541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ก จำกัด กู้ยืมเงินกองทุนเพื่อดำเนินการฝึกอบรมให้แก่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 โดย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ทำสัญญากู้ยืมเงินและได้รับเช็ควันที่ 8 กรกฎาคม 2560 ดังนั้น บริษัท ก </a:t>
            </a:r>
            <a:r>
              <a:rPr lang="th-TH" sz="31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จำกัด จะต้อง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เริ่มชำระหนี้งวดแรก วันที่ 1 สิงหาคม 2560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5576888"/>
              </p:ext>
            </p:extLst>
          </p:nvPr>
        </p:nvGraphicFramePr>
        <p:xfrm>
          <a:off x="2783385" y="4940209"/>
          <a:ext cx="7331436" cy="12746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65718"/>
                <a:gridCol w="3665718"/>
              </a:tblGrid>
              <a:tr h="548767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ก.ค.</a:t>
                      </a:r>
                      <a:r>
                        <a:rPr lang="th-TH" sz="3000" b="1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60</a:t>
                      </a:r>
                      <a:endParaRPr lang="th-TH" sz="3000" b="1" dirty="0" smtClean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ส.ค. 60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725885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1296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02665" y="189434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863093" y="837506"/>
            <a:ext cx="10821298" cy="6153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08808" tIns="54404" rIns="108808" bIns="54404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ให้เข้าระบบสารสนเทศกองทุนพัฒนาฝีมือแรงงาน โดยเข้าหน้าจองานเงินกู้ยืม 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5275" y="1452845"/>
            <a:ext cx="10844968" cy="4635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1007041" y="4149824"/>
            <a:ext cx="1631544" cy="1577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5389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46681" y="117426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105152" y="909514"/>
            <a:ext cx="10461075" cy="61531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08808" tIns="54404" rIns="108808" bIns="54404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บันทึกข้อมูลคำขอกู้ยืมลงระบบ 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05152" y="1492834"/>
            <a:ext cx="10461075" cy="489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364849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61128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02665" y="333450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081187" y="980958"/>
            <a:ext cx="10557048" cy="110906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08808" tIns="54404" rIns="108808" bIns="54404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บันทึกข้อมูลสัญญา เช่น วันที่ทำสัญญา วันที่จ่ายเช็ค อัตราดอกเบี้ย งวดที่ผ่อน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วันที่เริ่ม</a:t>
            </a:r>
            <a:r>
              <a:rPr lang="th-TH" sz="29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187" y="1989302"/>
            <a:ext cx="10557048" cy="45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436857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323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024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46681" y="189434"/>
            <a:ext cx="10907578" cy="536572"/>
          </a:xfrm>
        </p:spPr>
        <p:txBody>
          <a:bodyPr>
            <a:noAutofit/>
          </a:bodyPr>
          <a:lstStyle/>
          <a:p>
            <a:pPr algn="ctr"/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191297" y="942580"/>
            <a:ext cx="10365102" cy="6834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108808" tIns="54404" rIns="108808" bIns="54404">
            <a:spAutoFit/>
          </a:bodyPr>
          <a:lstStyle/>
          <a:p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เมื่อทำตามขั้นตอนแล้ว ระบบจะแสดงจำนวนเงินที่ต้องผ่อนชำระคืน 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1297" y="1590651"/>
            <a:ext cx="10365102" cy="4774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134180" y="6364849"/>
            <a:ext cx="812483" cy="521329"/>
          </a:xfrm>
          <a:prstGeom prst="rect">
            <a:avLst/>
          </a:prstGeom>
        </p:spPr>
        <p:txBody>
          <a:bodyPr vert="horz" lIns="121872" tIns="60935" rIns="121872" bIns="60935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52374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727449" y="2040348"/>
            <a:ext cx="7902675" cy="43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indent="205903" defTabSz="1088073" fontAlgn="base">
              <a:spcBef>
                <a:spcPct val="0"/>
              </a:spcBef>
              <a:spcAft>
                <a:spcPct val="0"/>
              </a:spcAft>
              <a:tabLst>
                <a:tab pos="1178746" algn="l"/>
              </a:tabLst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297199" y="1323790"/>
            <a:ext cx="5397560" cy="3644182"/>
          </a:xfrm>
          <a:prstGeom prst="rect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r>
              <a:rPr lang="th-TH" sz="5400" b="1" i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6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7060861" y="943275"/>
            <a:ext cx="3569265" cy="4358727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493" tIns="199480" rIns="66493" bIns="66493" numCol="1" spcCol="1512" anchor="t" anchorCtr="0">
            <a:noAutofit/>
          </a:bodyPr>
          <a:lstStyle/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6535988" y="3501248"/>
            <a:ext cx="666494" cy="500182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623149" y="117426"/>
            <a:ext cx="10907578" cy="878549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774826" y="5446452"/>
            <a:ext cx="8541612" cy="662475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defTabSz="1088073">
              <a:spcBef>
                <a:spcPct val="0"/>
              </a:spcBef>
              <a:defRPr/>
            </a:pPr>
            <a:r>
              <a:rPr lang="th-TH" sz="4300" b="1" dirty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lang="en-US" sz="4300" b="1" dirty="0"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4962" y="5559430"/>
            <a:ext cx="519605" cy="389946"/>
          </a:xfrm>
          <a:prstGeom prst="rect">
            <a:avLst/>
          </a:prstGeom>
          <a:noFill/>
        </p:spPr>
      </p:pic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15857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กลุ่ม 16"/>
          <p:cNvGrpSpPr/>
          <p:nvPr/>
        </p:nvGrpSpPr>
        <p:grpSpPr>
          <a:xfrm>
            <a:off x="778128" y="765498"/>
            <a:ext cx="10568694" cy="2044898"/>
            <a:chOff x="825806" y="1195146"/>
            <a:chExt cx="7929618" cy="213382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133821"/>
            </a:xfrm>
            <a:prstGeom prst="doubleWave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ยกเว้นภาษี</a:t>
              </a:r>
            </a:p>
            <a:p>
              <a:r>
                <a:rPr lang="th-TH" dirty="0">
                  <a:solidFill>
                    <a:schemeClr val="accent5">
                      <a:lumMod val="50000"/>
                    </a:schemeClr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ค่าใช้จ่ายที่ใช้ในการฝึกอบรมสามารถนำไปยกเว้นภาษีเงินได้ร้อยละ</a:t>
              </a:r>
              <a:r>
                <a:rPr lang="th-TH" sz="2800" b="1" dirty="0" smtClean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ร้อย</a:t>
              </a:r>
            </a:p>
            <a:p>
              <a:endParaRPr lang="en-US" sz="2800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50" y="1454224"/>
              <a:ext cx="437810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778128" y="3934384"/>
            <a:ext cx="10568694" cy="1492776"/>
            <a:chOff x="4129227" y="2273196"/>
            <a:chExt cx="8001056" cy="1238674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273196"/>
              <a:ext cx="8001056" cy="1238674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solidFill>
                    <a:srgbClr val="FF3399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  <a:endParaRPr lang="th-TH" sz="3600" b="1" i="1" dirty="0">
                <a:solidFill>
                  <a:srgbClr val="FF3399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  <a:p>
              <a:r>
                <a:rPr lang="th-TH" sz="2900" dirty="0">
                  <a:solidFill>
                    <a:schemeClr val="accent5">
                      <a:lumMod val="50000"/>
                    </a:schemeClr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ลูกจ้างได้รับการพัฒนาทักษะฝีมือ เพิ่มผลิตภาพ</a:t>
              </a:r>
              <a:r>
                <a:rPr lang="th-TH" sz="2800" b="1" dirty="0" smtClean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แรงงาน ลดต้น</a:t>
              </a:r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ทุนการผลิต</a:t>
              </a:r>
              <a:endParaRPr lang="en-US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422146"/>
              <a:ext cx="400731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765027" y="2134184"/>
            <a:ext cx="10568694" cy="2088684"/>
          </a:xfrm>
          <a:prstGeom prst="doubleWave">
            <a:avLst/>
          </a:prstGeom>
          <a:solidFill>
            <a:srgbClr val="FF99CC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i="1" dirty="0">
                <a:solidFill>
                  <a:srgbClr val="7030A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ประเมินเงินสมทบกองทุน</a:t>
            </a:r>
            <a:endParaRPr lang="th-TH" sz="38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r>
              <a:rPr lang="th-TH" sz="29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	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สัดส่วนที่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กฎหมาย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กำหนด</a:t>
            </a:r>
          </a:p>
          <a:p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“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ไม่ต้องส่งเงินสมทบเข้ากองทุน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”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555" y="2785169"/>
            <a:ext cx="527630" cy="42915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76103" y="5230528"/>
            <a:ext cx="10568694" cy="1433474"/>
          </a:xfrm>
          <a:prstGeom prst="doubleWave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800" i="1" dirty="0">
                <a:solidFill>
                  <a:srgbClr val="7030A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 smtClean="0">
                <a:solidFill>
                  <a:srgbClr val="FF3399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กู้ใหม่</a:t>
            </a:r>
            <a:endParaRPr lang="th-TH" sz="3600" b="1" i="1" dirty="0">
              <a:solidFill>
                <a:srgbClr val="FF3399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	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ชำระคืนหมดแล้ว </a:t>
            </a:r>
            <a:r>
              <a:rPr lang="th-TH" sz="28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กู้ใหม่ได้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" name="รูปภาพ 8" descr="fb_fan_15_li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776" y="5446018"/>
            <a:ext cx="529331" cy="538963"/>
          </a:xfrm>
          <a:prstGeom prst="rect">
            <a:avLst/>
          </a:prstGeom>
        </p:spPr>
      </p:pic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2"/>
          <p:cNvSpPr txBox="1">
            <a:spLocks/>
          </p:cNvSpPr>
          <p:nvPr/>
        </p:nvSpPr>
        <p:spPr>
          <a:xfrm>
            <a:off x="670298" y="117426"/>
            <a:ext cx="10907578" cy="62307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i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49403" y="6526138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03237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66452" y="357249"/>
            <a:ext cx="10907578" cy="837440"/>
          </a:xfrm>
        </p:spPr>
        <p:txBody>
          <a:bodyPr>
            <a:normAutofit fontScale="90000"/>
          </a:bodyPr>
          <a:lstStyle/>
          <a:p>
            <a:pPr algn="ctr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>
            <p:extLst>
              <p:ext uri="{D42A27DB-BD31-4B8C-83A1-F6EECF244321}">
                <p14:modId xmlns="" xmlns:p14="http://schemas.microsoft.com/office/powerpoint/2010/main" val="3177577721"/>
              </p:ext>
            </p:extLst>
          </p:nvPr>
        </p:nvGraphicFramePr>
        <p:xfrm>
          <a:off x="856880" y="1557588"/>
          <a:ext cx="10378267" cy="4064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46392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73953"/>
            <a:ext cx="10907578" cy="623076"/>
          </a:xfrm>
        </p:spPr>
        <p:txBody>
          <a:bodyPr>
            <a:noAutofit/>
          </a:bodyPr>
          <a:lstStyle/>
          <a:p>
            <a:pPr algn="ctr"/>
            <a:r>
              <a:rPr lang="th-TH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การรายงานผลการกู้ยืมเงิน</a:t>
            </a:r>
            <a:endParaRPr lang="en-US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2792066"/>
              </p:ext>
            </p:extLst>
          </p:nvPr>
        </p:nvGraphicFramePr>
        <p:xfrm>
          <a:off x="1607070" y="1917626"/>
          <a:ext cx="9095061" cy="2418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5061"/>
              </a:tblGrid>
              <a:tr h="320608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3200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200" baseline="0" dirty="0" err="1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200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839632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รายงานผลการให้กู้ยืมเงินกองทุนพัฒนาฝีมือแรงงาน ตามแบบ กย.6 ส่งให้สพร./สนพ.</a:t>
                      </a:r>
                      <a:r>
                        <a:rPr lang="th-TH" sz="3000" b="1" baseline="0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dirty="0" smtClean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ภายใน 30 วัน นับแต่วันที่ดำเนินการพัฒนาฝีมือแรงงานแล้วเสร็จ</a:t>
                      </a:r>
                      <a:endParaRPr lang="en-US" sz="3000" dirty="0" smtClean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3200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AFC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9189963" y="3645818"/>
            <a:ext cx="1608929" cy="1722167"/>
          </a:xfrm>
          <a:prstGeom prst="rect">
            <a:avLst/>
          </a:prstGeom>
          <a:noFill/>
        </p:spPr>
      </p:pic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02223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 idx="4294967295"/>
          </p:nvPr>
        </p:nvSpPr>
        <p:spPr>
          <a:xfrm>
            <a:off x="817144" y="2572346"/>
            <a:ext cx="10938892" cy="1051168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57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การติดตามหนี้</a:t>
            </a:r>
            <a:endParaRPr lang="en-US" sz="5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895" y="3069673"/>
            <a:ext cx="10844968" cy="1571989"/>
          </a:xfrm>
          <a:prstGeom prst="rect">
            <a:avLst/>
          </a:prstGeom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93956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="" xmlns:p14="http://schemas.microsoft.com/office/powerpoint/2010/main" val="3503971257"/>
              </p:ext>
            </p:extLst>
          </p:nvPr>
        </p:nvGraphicFramePr>
        <p:xfrm>
          <a:off x="1142520" y="1413570"/>
          <a:ext cx="9055556" cy="457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01928"/>
            <a:ext cx="10907578" cy="623076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35139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="" xmlns:p14="http://schemas.microsoft.com/office/powerpoint/2010/main" val="1940459921"/>
              </p:ext>
            </p:extLst>
          </p:nvPr>
        </p:nvGraphicFramePr>
        <p:xfrm>
          <a:off x="1142519" y="1647308"/>
          <a:ext cx="9711773" cy="4734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670298" y="501928"/>
            <a:ext cx="10907578" cy="623076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b="1" dirty="0"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66894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233202" y="405458"/>
            <a:ext cx="9900977" cy="2543023"/>
          </a:xfrm>
        </p:spPr>
        <p:txBody>
          <a:bodyPr>
            <a:noAutofit/>
          </a:bodyPr>
          <a:lstStyle/>
          <a:p>
            <a:pPr algn="ctr"/>
            <a:r>
              <a:rPr lang="th-TH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การดำเนินการให้กู้ยืมเงินและ</a:t>
            </a:r>
            <a:r>
              <a:rPr lang="en-US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r>
              <a:rPr lang="en-US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53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53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234023" y="2997746"/>
            <a:ext cx="8226386" cy="936104"/>
          </a:xfrm>
        </p:spPr>
        <p:txBody>
          <a:bodyPr>
            <a:normAutofit/>
          </a:bodyPr>
          <a:lstStyle/>
          <a:p>
            <a:pPr algn="ctr"/>
            <a:r>
              <a:rPr lang="th-TH" sz="5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ประจำปีงบประมาณ พ.ศ. 2561</a:t>
            </a:r>
            <a:endParaRPr lang="en-US" sz="5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Business_Process_-_Number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3099" y="3501802"/>
            <a:ext cx="9854667" cy="3600400"/>
          </a:xfrm>
          <a:prstGeom prst="rect">
            <a:avLst/>
          </a:prstGeom>
          <a:noFill/>
        </p:spPr>
      </p:pic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287971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719122" y="332733"/>
            <a:ext cx="9885236" cy="720247"/>
          </a:xfrm>
          <a:prstGeom prst="rect">
            <a:avLst/>
          </a:prstGeom>
        </p:spPr>
        <p:txBody>
          <a:bodyPr vert="horz" lIns="121899" tIns="60949" rIns="121899" bIns="60949">
            <a:normAutofit fontScale="85000" lnSpcReduction="20000"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53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 ในปี 2561</a:t>
            </a:r>
            <a:endParaRPr lang="en-US" sz="5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3148" y="980955"/>
            <a:ext cx="10653022" cy="136205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การประเมินผลการดำเนินงานกองทุนพัฒนาฝีมือแรงงาน 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ประจำปีบัญชี 2561 กองทุนต้องดำเนินการ </a:t>
            </a:r>
            <a: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: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94961" y="2637525"/>
            <a:ext cx="3071141" cy="8619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1807" y="2637525"/>
            <a:ext cx="6142283" cy="8619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1068" y="3483562"/>
            <a:ext cx="3742953" cy="1731138"/>
          </a:xfrm>
          <a:prstGeom prst="ellipse">
            <a:avLst/>
          </a:prstGeom>
          <a:solidFill>
            <a:srgbClr val="92D050"/>
          </a:solidFill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70 ล้านบาท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01673" y="3439911"/>
            <a:ext cx="5086578" cy="173113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15 ล้านบาท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14"/>
          <p:cNvSpPr/>
          <p:nvPr/>
        </p:nvSpPr>
        <p:spPr>
          <a:xfrm>
            <a:off x="623148" y="2565498"/>
            <a:ext cx="4414766" cy="3600600"/>
          </a:xfrm>
          <a:prstGeom prst="round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6" name="สี่เหลี่ยมมุมมน 15"/>
          <p:cNvSpPr/>
          <p:nvPr/>
        </p:nvSpPr>
        <p:spPr>
          <a:xfrm>
            <a:off x="5325834" y="2565498"/>
            <a:ext cx="6046309" cy="3600600"/>
          </a:xfrm>
          <a:prstGeom prst="roundRect">
            <a:avLst/>
          </a:prstGeom>
          <a:noFill/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95066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765025" y="333449"/>
          <a:ext cx="11089233" cy="5976666"/>
        </p:xfrm>
        <a:graphic>
          <a:graphicData uri="http://schemas.openxmlformats.org/drawingml/2006/table">
            <a:tbl>
              <a:tblPr/>
              <a:tblGrid>
                <a:gridCol w="1226854"/>
                <a:gridCol w="1826014"/>
                <a:gridCol w="713287"/>
                <a:gridCol w="1388531"/>
                <a:gridCol w="1160280"/>
                <a:gridCol w="741818"/>
                <a:gridCol w="722798"/>
                <a:gridCol w="1217343"/>
                <a:gridCol w="1274406"/>
                <a:gridCol w="817902"/>
              </a:tblGrid>
              <a:tr h="566248">
                <a:tc gridSpan="10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สรุปข้อมูลการอนุมัติและทำสัญญากู้ยืมเงินกองทุนพัฒนาฝีมือแรงงาน ประจำปีงบประมาณ 2561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68947"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558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เป้าหมายปีงบประมาณ พ.ศ.2561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อนุมัติ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คงเหลืองบประมาณ (บาท)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ทำสัญญา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คงเหลือ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งบประมาณ 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บาท)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ร้อยละของ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วงเงิน</a:t>
                      </a:r>
                      <a:b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ทำ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สัญญา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</a:tr>
              <a:tr h="47322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จำนวนเงิน (บาท)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บริษัท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วงเงินกู้ (บาท)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เดือน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บริษัท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วงเงิน (บาท)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8647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อนุมัติ </a:t>
                      </a:r>
                      <a:r>
                        <a:rPr lang="th-TH" sz="2200" b="1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กย.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เบิกจ่ายจาก </a:t>
                      </a:r>
                      <a:r>
                        <a:rPr lang="th-TH" sz="2000" b="1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งป</a:t>
                      </a:r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ม. 2561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3,423,600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</a:tr>
              <a:tr h="71709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วงเงินให้กู้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70,000,000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71709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คงเหลือ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66,576,400</a:t>
                      </a:r>
                      <a:endParaRPr lang="th-TH" sz="22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</a:t>
                      </a:r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8,590,750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57,985,650 </a:t>
                      </a:r>
                      <a:endParaRPr lang="th-TH" sz="22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4,123,600</a:t>
                      </a:r>
                      <a:endParaRPr lang="th-TH" sz="22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65,876,400</a:t>
                      </a:r>
                      <a:endParaRPr lang="th-TH" sz="22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22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5.89 </a:t>
                      </a:r>
                      <a:endParaRPr lang="th-TH" sz="22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71709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ต.ค.-60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2,000,000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5,008,750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61,567,650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ต.ค.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3,423,600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66,576,400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717096"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พ.ย.-60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3,000,000 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3,582,000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57,985,650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พ.ย.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</a:t>
                      </a:r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700,000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65,876,400</a:t>
                      </a:r>
                      <a:endParaRPr lang="th-TH" sz="22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</a:tr>
              <a:tr h="707812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***ตัวชี้วัด</a:t>
                      </a:r>
                      <a:r>
                        <a:rPr lang="th-TH" sz="2400" b="1" i="0" u="none" strike="noStrike" dirty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พ.ศ. 2561 พิจารณาจากวงเงินให้กู้ ซึ่งมีการทำสัญญาและจ่าย</a:t>
                      </a:r>
                      <a:r>
                        <a:rPr lang="th-TH" sz="2400" b="1" i="0" u="none" strike="noStrike" dirty="0" smtClean="0">
                          <a:solidFill>
                            <a:srgbClr val="FFFF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เงินกู้ ภายในวันที่ 30 ก.ย.2560)</a:t>
                      </a:r>
                      <a:endParaRPr lang="th-TH" sz="2400" b="1" i="0" u="none" strike="noStrike" dirty="0">
                        <a:solidFill>
                          <a:srgbClr val="FFFF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h-TH" sz="1400" b="0" i="0" u="none" strike="noStrike" dirty="0">
                        <a:solidFill>
                          <a:srgbClr val="000000"/>
                        </a:solidFill>
                        <a:latin typeface="TH SarabunIT๙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837035" y="189429"/>
          <a:ext cx="11089232" cy="6094501"/>
        </p:xfrm>
        <a:graphic>
          <a:graphicData uri="http://schemas.openxmlformats.org/drawingml/2006/table">
            <a:tbl>
              <a:tblPr/>
              <a:tblGrid>
                <a:gridCol w="2300500"/>
                <a:gridCol w="2231621"/>
                <a:gridCol w="1143361"/>
                <a:gridCol w="2093868"/>
                <a:gridCol w="1074485"/>
                <a:gridCol w="2245397"/>
              </a:tblGrid>
              <a:tr h="56297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สรุปรายงานการให้กู้ยืมเงินกองทุนพัฒนาฝีมือแรงงาน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62972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ตั้งแต่ปีงบประมาณ 2558 - 2561 (สิงหาคม 2558 - พ.ย. 2560)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62972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งบประมาณเงินกู้ยืม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อนุมัติเงินกู้ยืม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คงเหลืองบประมาณให้กู้</a:t>
                      </a:r>
                      <a:endParaRPr lang="th-TH" sz="26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จำนวนเงิน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บริษัท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วงเงินอนุมัติ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 (บาท)</a:t>
                      </a:r>
                      <a:endParaRPr lang="th-TH" sz="2600" b="1" i="0" u="none" strike="noStrike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2558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7,200,000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10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2,805,000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38.96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4,395,000 </a:t>
                      </a:r>
                      <a:endParaRPr lang="th-TH" sz="26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2559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30,836,200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115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40,140,900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130.17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            9,304,700 </a:t>
                      </a:r>
                      <a:endParaRPr lang="th-TH" sz="26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9,304,700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  -   </a:t>
                      </a:r>
                      <a:endParaRPr lang="th-TH" sz="2600" b="0" i="0" u="none" strike="noStrike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(77 ล้านบาท)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67,695,300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88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69,391,400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102.51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            1,696,100 </a:t>
                      </a:r>
                      <a:endParaRPr lang="th-TH" sz="26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64781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</a:t>
                      </a:r>
                      <a:r>
                        <a:rPr lang="th-TH" sz="2600" b="0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3,423,600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-  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     -   </a:t>
                      </a:r>
                      <a:endParaRPr lang="th-TH" sz="2600" b="0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(70 ล้านบาท)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66,576,400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11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8,590,750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12.90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57,985,650 </a:t>
                      </a:r>
                      <a:endParaRPr lang="th-TH" sz="2600" b="0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62972">
                <a:tc>
                  <a:txBody>
                    <a:bodyPr/>
                    <a:lstStyle/>
                    <a:p>
                      <a:pPr algn="ctr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รวมทั้งสิ้น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185,036,200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224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120,928,050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65.35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600" b="0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26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776" y="189434"/>
            <a:ext cx="11494219" cy="778279"/>
          </a:xfr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สรุปข้อมูลค้างชำระเงินกู้ยืม</a:t>
            </a:r>
            <a:r>
              <a:rPr lang="th-TH" b="1" dirty="0" smtClean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กองทุนพัฒนา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ฝีมือแรงงาน 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94215181"/>
              </p:ext>
            </p:extLst>
          </p:nvPr>
        </p:nvGraphicFramePr>
        <p:xfrm>
          <a:off x="621011" y="981521"/>
          <a:ext cx="11521277" cy="4824537"/>
        </p:xfrm>
        <a:graphic>
          <a:graphicData uri="http://schemas.openxmlformats.org/drawingml/2006/table">
            <a:tbl>
              <a:tblPr/>
              <a:tblGrid>
                <a:gridCol w="432046"/>
                <a:gridCol w="360040"/>
                <a:gridCol w="1296143"/>
                <a:gridCol w="936105"/>
                <a:gridCol w="720080"/>
                <a:gridCol w="648072"/>
                <a:gridCol w="576064"/>
                <a:gridCol w="1152128"/>
                <a:gridCol w="1224136"/>
                <a:gridCol w="990967"/>
                <a:gridCol w="1714475"/>
                <a:gridCol w="1471021"/>
              </a:tblGrid>
              <a:tr h="45927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ผู้กู้ยืม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วงเงินทำสัญญา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900" b="1" i="0" u="none" strike="noStrike">
                          <a:solidFill>
                            <a:srgbClr val="000000"/>
                          </a:solidFill>
                          <a:latin typeface="TH SarabunPSK"/>
                        </a:rPr>
                        <a:t> 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ผ่อนชำระ (งวด)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จำนวนงวดที่ชำระมาแล้ว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จำนวนเงินชำระคืน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ค้างชำระ เดือน มิ.ย. 2560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เหตุผลค้างชำระ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หน่วยงานที่ทำสัญญา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3582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 (งวด)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 (เงิน)</a:t>
                      </a: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78148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r" fontAlgn="t"/>
                      <a:r>
                        <a:rPr lang="th-TH" sz="1800" b="0" i="0" u="none" strike="noStrike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หจก.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วัง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เจริญการโยธา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300,000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51,356.16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งวด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(เม.ย.-พ.ย.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60)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226,167.59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อัยการนัดฟ้อง 1 ธ.ค.60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22 นครศรีธรรมราช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</a:tr>
              <a:tr h="86342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บ..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วี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1800" b="0" i="0" u="none" strike="noStrike" baseline="0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อาร์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1800" b="0" i="0" u="none" strike="noStrike" baseline="0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แมเนจเมนท์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เซอร์วิส 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900,000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675,000.00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งวด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(พ.ย. 60)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75,308.22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ชำระปกติ</a:t>
                      </a:r>
                      <a:endParaRPr lang="th-TH" sz="1800" b="0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สพร.22 นครศรีธรรมราช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</a:tr>
              <a:tr h="71346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บ.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กิตกมล</a:t>
                      </a:r>
                      <a:r>
                        <a:rPr lang="th-TH" sz="1800" b="0" i="0" u="none" strike="noStrike" baseline="0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จก.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1,000,000 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0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12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11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929,888.22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งวด </a:t>
                      </a:r>
                    </a:p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(พ.ย. 60)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76,312.34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</a:t>
                      </a:r>
                      <a:r>
                        <a:rPr lang="th-TH" sz="1800" b="0" i="0" u="none" strike="noStrike" baseline="0" dirty="0" smtClean="0">
                          <a:solidFill>
                            <a:srgbClr val="FF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ปิดบัญชี</a:t>
                      </a:r>
                      <a:endParaRPr lang="th-TH" sz="1800" b="0" i="0" u="none" strike="noStrike" dirty="0">
                        <a:solidFill>
                          <a:srgbClr val="FF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 err="1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ลำพูน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</a:tr>
              <a:tr h="571067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                                                     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                                     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รวม</a:t>
                      </a:r>
                    </a:p>
                  </a:txBody>
                  <a:tcPr marL="7422" marR="7422" marT="742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377,788.15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ณ </a:t>
                      </a:r>
                      <a:r>
                        <a:rPr lang="th-TH" sz="2000" b="1" i="0" u="none" strike="noStrike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วันที่ </a:t>
                      </a:r>
                      <a:r>
                        <a:rPr lang="th-TH" sz="2000" b="1" i="0" u="none" strike="noStrike" dirty="0" smtClean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21 พ.ย.60</a:t>
                      </a:r>
                      <a:endParaRPr lang="th-TH" sz="2000" b="1" i="0" u="none" strike="noStrike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7422" marR="7422" marT="742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89024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0" y="405458"/>
          <a:ext cx="11854257" cy="5918731"/>
        </p:xfrm>
        <a:graphic>
          <a:graphicData uri="http://schemas.openxmlformats.org/drawingml/2006/table">
            <a:tbl>
              <a:tblPr/>
              <a:tblGrid>
                <a:gridCol w="1503372"/>
                <a:gridCol w="810148"/>
                <a:gridCol w="476911"/>
                <a:gridCol w="681067"/>
                <a:gridCol w="1166297"/>
                <a:gridCol w="510255"/>
                <a:gridCol w="801829"/>
                <a:gridCol w="1020510"/>
                <a:gridCol w="1093404"/>
                <a:gridCol w="424190"/>
                <a:gridCol w="669213"/>
                <a:gridCol w="1071001"/>
                <a:gridCol w="545943"/>
                <a:gridCol w="1080117"/>
              </a:tblGrid>
              <a:tr h="494744">
                <a:tc gridSpan="14">
                  <a:txBody>
                    <a:bodyPr/>
                    <a:lstStyle/>
                    <a:p>
                      <a:pPr algn="ctr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สรุปการให้เงินช่วยเหลือหรืออุดหนุนกองทุนพัฒนาฝีมือแรงงาน ปีงบประมาณ 2559 - 2561 (ตุลาคม 2558 - ตุลาคม 2560)</a:t>
                      </a:r>
                    </a:p>
                  </a:txBody>
                  <a:tcPr marL="6387" marR="6387" marT="6387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73181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จำนวนเงินงบประมาณ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อนุมัติเงินอุดหนุน</a:t>
                      </a:r>
                    </a:p>
                  </a:txBody>
                  <a:tcPr marL="6387" marR="6387" marT="638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งบประมาณคงเหลือ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146725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ผู้ดำเนินการทดสอบฯ ตามมาตรา 24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ผู้ประกอบกิจการที่ส่งเงิน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สมทบ</a:t>
                      </a:r>
                    </a:p>
                    <a:p>
                      <a:pPr algn="ctr" fontAlgn="ctr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เข้า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กองทุนฯ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ศูนย์ประเมินความรู้ความสามารถกลาง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AF1D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3731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(แห่ง)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(บาท)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840404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2559 (ต.ค.58-ก.ย.59)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841,969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2,246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100,000.00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136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26,456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741,969.00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146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28,702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841,969.00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90346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2560 (ต.ค.59-ก.ย.60)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7,153,500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39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11,290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1,050,000.00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74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12,433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373,500.00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5,072,800.47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23,723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6,496,300.47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90.81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657,199.53 </a:t>
                      </a:r>
                    </a:p>
                  </a:txBody>
                  <a:tcPr marL="6387" marR="6387" marT="6387" marB="0" anchor="ctr" anchorCtr="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</a:tr>
              <a:tr h="73787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ปีงบประมาณ 2561 (ต.ค.60)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15,000,000 </a:t>
                      </a:r>
                      <a:endParaRPr lang="th-TH" sz="18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          -  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8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149,620.00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</a:t>
                      </a:r>
                      <a:endParaRPr lang="th-TH" sz="1800" b="0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   </a:t>
                      </a:r>
                      <a:endParaRPr lang="th-TH" sz="1800" b="0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</a:t>
                      </a:r>
                      <a:r>
                        <a:rPr lang="th-TH" sz="18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149,620.00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u="none" strike="noStrike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1.00 </a:t>
                      </a: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14,850,380.00 </a:t>
                      </a:r>
                      <a:endParaRPr lang="th-TH" sz="1800" b="1" i="0" u="none" strike="noStrike" dirty="0">
                        <a:solidFill>
                          <a:srgbClr val="FF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638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0EC"/>
                    </a:solidFill>
                  </a:tcPr>
                </a:tc>
              </a:tr>
              <a:tr h="580311"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รวมทั้งสิ้นปีงบประมาณ 2559-2561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22,995,469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endParaRPr lang="th-TH" sz="1800" b="1" i="0" u="none" strike="noStrike" dirty="0" smtClean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l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49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13,536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1,150,000.00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210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38,889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1,115,469.00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5,222,420.47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259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52,425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7,487,889.47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190.81 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6387" marR="6387" marT="18000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616415763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35" y="765498"/>
            <a:ext cx="1036915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 txBox="1">
            <a:spLocks/>
          </p:cNvSpPr>
          <p:nvPr/>
        </p:nvSpPr>
        <p:spPr>
          <a:xfrm>
            <a:off x="11329808" y="6292841"/>
            <a:ext cx="812483" cy="521329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 algn="ctr"/>
              <a:t>121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112281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4293419" y="3883451"/>
            <a:ext cx="6840760" cy="842487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 smtClean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9203" y="189434"/>
            <a:ext cx="5182551" cy="2015505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01131" y="4581922"/>
            <a:ext cx="911745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86018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035" y="1413570"/>
            <a:ext cx="2945283" cy="221033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77395" y="2277666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</a:t>
            </a:r>
            <a:r>
              <a:rPr lang="th-TH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แรงงาน</a:t>
            </a:r>
            <a:br>
              <a:rPr lang="th-TH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4800" dirty="0"/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418161"/>
            <a:ext cx="792088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122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 smtClean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="" xmlns:p14="http://schemas.microsoft.com/office/powerpoint/2010/main" val="372858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12095</TotalTime>
  <Words>9586</Words>
  <Application>Microsoft Office PowerPoint</Application>
  <PresentationFormat>กำหนดเอง</PresentationFormat>
  <Paragraphs>1603</Paragraphs>
  <Slides>122</Slides>
  <Notes>30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122</vt:i4>
      </vt:variant>
    </vt:vector>
  </HeadingPairs>
  <TitlesOfParts>
    <vt:vector size="124" baseType="lpstr">
      <vt:lpstr>Metro</vt:lpstr>
      <vt:lpstr>Worksheet</vt:lpstr>
      <vt:lpstr>ภาพนิ่ง 1</vt:lpstr>
      <vt:lpstr>ภาพนิ่ง 2</vt:lpstr>
      <vt:lpstr>พระราชบัญญัติส่งเสริมการพัฒนาฝีมือแรงงาน พ.ศ. 2545</vt:lpstr>
      <vt:lpstr>กองทุนพัฒนาฝีมือแรงงาน</vt:lpstr>
      <vt:lpstr>กองทุนพัฒนาฝีมือแรงงาน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ภาพนิ่ง 38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ภาพนิ่ง 65</vt:lpstr>
      <vt:lpstr>ภาพนิ่ง 66</vt:lpstr>
      <vt:lpstr>ภาพนิ่ง 67</vt:lpstr>
      <vt:lpstr>ภาพนิ่ง 68</vt:lpstr>
      <vt:lpstr>ภาพนิ่ง 69</vt:lpstr>
      <vt:lpstr>ภาพนิ่ง 70</vt:lpstr>
      <vt:lpstr>ภาพนิ่ง 71</vt:lpstr>
      <vt:lpstr>ภาพนิ่ง 72</vt:lpstr>
      <vt:lpstr>ภาพนิ่ง 73</vt:lpstr>
      <vt:lpstr>ภาพนิ่ง 74</vt:lpstr>
      <vt:lpstr>ภาพนิ่ง 75</vt:lpstr>
      <vt:lpstr>ภาพนิ่ง 76</vt:lpstr>
      <vt:lpstr>ภาพนิ่ง 77</vt:lpstr>
      <vt:lpstr>ภาพนิ่ง 78</vt:lpstr>
      <vt:lpstr>ภาพนิ่ง 79</vt:lpstr>
      <vt:lpstr>ภาพนิ่ง 80</vt:lpstr>
      <vt:lpstr>ภาพนิ่ง 81</vt:lpstr>
      <vt:lpstr>ภาพนิ่ง 82</vt:lpstr>
      <vt:lpstr>อัตราดอกเบี้ย</vt:lpstr>
      <vt:lpstr>ภาพนิ่ง 84</vt:lpstr>
      <vt:lpstr>ภาพนิ่ง 85</vt:lpstr>
      <vt:lpstr>ภาพนิ่ง 86</vt:lpstr>
      <vt:lpstr>ภาพนิ่ง 87</vt:lpstr>
      <vt:lpstr>ภาพนิ่ง 88</vt:lpstr>
      <vt:lpstr>ภาพนิ่ง 89</vt:lpstr>
      <vt:lpstr>ภาพนิ่ง 90</vt:lpstr>
      <vt:lpstr>ภาพนิ่ง 91</vt:lpstr>
      <vt:lpstr>ภาพนิ่ง 92</vt:lpstr>
      <vt:lpstr>ภาพนิ่ง 93</vt:lpstr>
      <vt:lpstr>ภาพนิ่ง 94</vt:lpstr>
      <vt:lpstr>ภาพนิ่ง 95</vt:lpstr>
      <vt:lpstr>ภาพนิ่ง 96</vt:lpstr>
      <vt:lpstr>ภาพนิ่ง 97</vt:lpstr>
      <vt:lpstr>ภาพนิ่ง 98</vt:lpstr>
      <vt:lpstr>ภาพนิ่ง 99</vt:lpstr>
      <vt:lpstr>ภาพนิ่ง 100</vt:lpstr>
      <vt:lpstr>ภาพนิ่ง 101</vt:lpstr>
      <vt:lpstr>ภาพนิ่ง 102</vt:lpstr>
      <vt:lpstr>วันเริ่มชำระหนี้ 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ภาพนิ่ง 108</vt:lpstr>
      <vt:lpstr>ภาพนิ่ง 109</vt:lpstr>
      <vt:lpstr>สถานที่ยื่นคำขอกู้ยืมเงินและทำสัญญา</vt:lpstr>
      <vt:lpstr>การรายงานผลการกู้ยืมเงิน</vt:lpstr>
      <vt:lpstr>การติดตามหนี้</vt:lpstr>
      <vt:lpstr>การแจ้งชำระหนี้เงินกู้ยืม</vt:lpstr>
      <vt:lpstr>การแจ้งชำระหนี้เงินกู้ยืม</vt:lpstr>
      <vt:lpstr>การดำเนินการให้กู้ยืมเงินและ การให้เงินช่วยเหลือหรืออุดหนุน กองทุนพัฒนาฝีมือแรงงาน</vt:lpstr>
      <vt:lpstr>ภาพนิ่ง 116</vt:lpstr>
      <vt:lpstr>ภาพนิ่ง 117</vt:lpstr>
      <vt:lpstr>ภาพนิ่ง 118</vt:lpstr>
      <vt:lpstr>สรุปข้อมูลค้างชำระเงินกู้ยืมกองทุนพัฒนาฝีมือแรงงาน </vt:lpstr>
      <vt:lpstr>ภาพนิ่ง 120</vt:lpstr>
      <vt:lpstr>ภาพนิ่ง 121</vt:lpstr>
      <vt:lpstr>ภาพนิ่ง 122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ผลการดำเนินการการให้เงินกู้ยืมเงิน และ การให้เงินช่วยเหลือหรืออุดหนุน กองทุนพัฒนาฝีมือแรงงาน</dc:title>
  <dc:creator>DS</dc:creator>
  <cp:lastModifiedBy>DSD-001</cp:lastModifiedBy>
  <cp:revision>1723</cp:revision>
  <cp:lastPrinted>2017-11-22T07:03:44Z</cp:lastPrinted>
  <dcterms:created xsi:type="dcterms:W3CDTF">2016-11-14T02:21:37Z</dcterms:created>
  <dcterms:modified xsi:type="dcterms:W3CDTF">2017-11-29T11:21:26Z</dcterms:modified>
</cp:coreProperties>
</file>